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1" r:id="rId2"/>
    <p:sldId id="1707" r:id="rId3"/>
    <p:sldId id="1706" r:id="rId4"/>
    <p:sldId id="1708" r:id="rId5"/>
    <p:sldId id="1564" r:id="rId6"/>
    <p:sldId id="1569" r:id="rId7"/>
    <p:sldId id="1700" r:id="rId8"/>
    <p:sldId id="1735" r:id="rId9"/>
    <p:sldId id="1760" r:id="rId10"/>
    <p:sldId id="1767" r:id="rId11"/>
    <p:sldId id="1765" r:id="rId12"/>
    <p:sldId id="1745" r:id="rId13"/>
    <p:sldId id="1746" r:id="rId14"/>
    <p:sldId id="1578" r:id="rId15"/>
    <p:sldId id="1768" r:id="rId16"/>
    <p:sldId id="1769" r:id="rId17"/>
    <p:sldId id="1790" r:id="rId18"/>
    <p:sldId id="1076" r:id="rId19"/>
    <p:sldId id="1777" r:id="rId20"/>
    <p:sldId id="1523" r:id="rId21"/>
    <p:sldId id="1764" r:id="rId22"/>
    <p:sldId id="1774" r:id="rId23"/>
    <p:sldId id="1775" r:id="rId24"/>
    <p:sldId id="1791" r:id="rId25"/>
    <p:sldId id="1763" r:id="rId26"/>
    <p:sldId id="1748" r:id="rId27"/>
    <p:sldId id="1640" r:id="rId28"/>
    <p:sldId id="1792" r:id="rId29"/>
    <p:sldId id="1793" r:id="rId30"/>
    <p:sldId id="1594" r:id="rId31"/>
    <p:sldId id="1536" r:id="rId32"/>
    <p:sldId id="1538" r:id="rId33"/>
    <p:sldId id="1588" r:id="rId34"/>
    <p:sldId id="1590" r:id="rId35"/>
    <p:sldId id="1736" r:id="rId36"/>
    <p:sldId id="1737" r:id="rId37"/>
    <p:sldId id="1771" r:id="rId38"/>
    <p:sldId id="1618" r:id="rId39"/>
    <p:sldId id="1772" r:id="rId40"/>
    <p:sldId id="1776" r:id="rId41"/>
    <p:sldId id="1756" r:id="rId42"/>
    <p:sldId id="1740" r:id="rId43"/>
    <p:sldId id="1619" r:id="rId44"/>
    <p:sldId id="1762" r:id="rId45"/>
    <p:sldId id="1757" r:id="rId46"/>
    <p:sldId id="1573" r:id="rId47"/>
    <p:sldId id="1556" r:id="rId48"/>
    <p:sldId id="1794" r:id="rId49"/>
    <p:sldId id="1796" r:id="rId50"/>
    <p:sldId id="1795" r:id="rId51"/>
    <p:sldId id="1758" r:id="rId52"/>
    <p:sldId id="1575" r:id="rId53"/>
    <p:sldId id="1738" r:id="rId54"/>
    <p:sldId id="1741" r:id="rId55"/>
    <p:sldId id="1576" r:id="rId56"/>
    <p:sldId id="1766" r:id="rId57"/>
    <p:sldId id="1562" r:id="rId58"/>
    <p:sldId id="1205" r:id="rId59"/>
    <p:sldId id="1372" r:id="rId60"/>
  </p:sldIdLst>
  <p:sldSz cx="12192000" cy="6858000"/>
  <p:notesSz cx="7099300" cy="10234613"/>
  <p:custDataLst>
    <p:tags r:id="rId6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Švenda" initials="PŠ" lastIdx="1" clrIdx="0">
    <p:extLst>
      <p:ext uri="{19B8F6BF-5375-455C-9EA6-DF929625EA0E}">
        <p15:presenceInfo xmlns:p15="http://schemas.microsoft.com/office/powerpoint/2012/main" userId="Petr Šv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112" autoAdjust="0"/>
  </p:normalViewPr>
  <p:slideViewPr>
    <p:cSldViewPr>
      <p:cViewPr varScale="1">
        <p:scale>
          <a:sx n="102" d="100"/>
          <a:sy n="102" d="100"/>
        </p:scale>
        <p:origin x="72" y="6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19.03.2023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CE28970-A7D6-748F-82DD-8246F5EA45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AF4761F-F7C7-D0C2-9363-072750854A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181870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30746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199456" y="6572250"/>
            <a:ext cx="6816757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7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6zVbDqjxpEgUEAweWTCrijpjvTsONW8h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oshi.info/d/000000009/unspent-transaction-output-set?orgId=1&amp;refresh=10m&amp;from=1483225200000&amp;to=no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txo.liv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rtinus/BitcoinUtxoVisualiz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xo.liv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rtinus/BitcoinUtxoVisualize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tcoin/bitcoin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empool.space/testnet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actionfee.info/charts/output-type-distribution-cou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nioctib.tech/#/transaction/feff813f13340060f641c11ab1307bb1b8cabcdcc3af1aed8a089e38c8407aef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ioctib.tech/#/transaction/f2f398dace996dab12e0cfb02fb0b59de0ef0398be393d90ebc8ab397550370b" TargetMode="External"/><Relationship Id="rId2" Type="http://schemas.openxmlformats.org/officeDocument/2006/relationships/hyperlink" Target="https://blockstream.info/tx/8d31992805518fd62daa3bdd2a5c4fd2cd3054c9b3dca1d78055e9528cff6ad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coinjs-guide.bitcoin-studio.com/bitcoinjs-guide/v5/part-three-pay-to-script-hash/puzzles/computational_puzzle_sha1_collision_p2sh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hainresearchlab.org/2020/03/13/how-do-op-return-transactions-impact-bitcoin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nioctib.tech/#/transaction/f2f398dace996dab12e0cfb02fb0b59de0ef0398be393d90ebc8ab397550370b" TargetMode="External"/><Relationship Id="rId4" Type="http://schemas.openxmlformats.org/officeDocument/2006/relationships/hyperlink" Target="https://opreturn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sipa.be/miniscript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beci.org/mining_map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s://cbeci.org/cbeci/methodology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mpool.space/graphs/mining/hashrate-difficulty#all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kmonitor.info/nodes/btc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beci.org/mining_map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actionfee.info/" TargetMode="External"/><Relationship Id="rId2" Type="http://schemas.openxmlformats.org/officeDocument/2006/relationships/hyperlink" Target="https://forkmonitor.info/nodes/bt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yptobriefing.com/unpacking-bitcoins-recent-double-spend-event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C-nXj3Ng4" TargetMode="External"/><Relationship Id="rId2" Type="http://schemas.openxmlformats.org/officeDocument/2006/relationships/hyperlink" Target="https://dl.acm.org/doi/10.1145/31322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llobitco.in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hyperlink" Target="https://github.com/jimmysong/programmingbitcoin" TargetMode="External"/><Relationship Id="rId7" Type="http://schemas.openxmlformats.org/officeDocument/2006/relationships/image" Target="../media/image79.jpeg"/><Relationship Id="rId2" Type="http://schemas.openxmlformats.org/officeDocument/2006/relationships/hyperlink" Target="https://github.com/bitcoinbook/bitcoin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meabitcoin.com/technical/" TargetMode="External"/><Relationship Id="rId5" Type="http://schemas.openxmlformats.org/officeDocument/2006/relationships/hyperlink" Target="https://learnmeabitcoin.com/" TargetMode="External"/><Relationship Id="rId4" Type="http://schemas.openxmlformats.org/officeDocument/2006/relationships/hyperlink" Target="https://blockonomi.com/bitcoin-educational-resources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Bitcoin basics I.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A024F4-B790-1B1E-C8EA-6C9F647A9FC3}"/>
              </a:ext>
            </a:extLst>
          </p:cNvPr>
          <p:cNvSpPr txBox="1"/>
          <p:nvPr/>
        </p:nvSpPr>
        <p:spPr>
          <a:xfrm>
            <a:off x="2639616" y="111976"/>
            <a:ext cx="95100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>
                <a:hlinkClick r:id="rId5"/>
              </a:rPr>
              <a:t>https://drive.google.com/file/d/16zVbDqjxpEgUEAweWTCrijpjvTsONW8h/view?usp=sharing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557A-CFED-08C5-F955-5F1F8622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tackle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3947-2572-1D80-1E62-27784316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prevent double spending? </a:t>
            </a:r>
          </a:p>
          <a:p>
            <a:r>
              <a:rPr lang="en-US" dirty="0"/>
              <a:t>How to allow for permissionless participation? </a:t>
            </a:r>
          </a:p>
          <a:p>
            <a:r>
              <a:rPr lang="en-US" dirty="0"/>
              <a:t>Who will store authoritative copy of public ledger? </a:t>
            </a:r>
          </a:p>
          <a:p>
            <a:r>
              <a:rPr lang="en-US" dirty="0"/>
              <a:t>How to prevent modification of ledger history?</a:t>
            </a:r>
          </a:p>
          <a:p>
            <a:r>
              <a:rPr lang="en-US" dirty="0"/>
              <a:t>Who will include next block in blockchain?</a:t>
            </a:r>
          </a:p>
          <a:p>
            <a:r>
              <a:rPr lang="en-US" dirty="0"/>
              <a:t>How to maintain decentralization in distant future?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4CD1-21BA-5678-1513-1E698871C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2FD3-12FB-9404-E4EF-58E2B496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E976-48E9-1353-CC43-306081E8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Double-spending problem and Bitcoin’s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B0BB-51CC-B37E-2946-8A726FCD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sz="2400" dirty="0"/>
              <a:t>Digital data are inherently easy to copy perfectly</a:t>
            </a:r>
          </a:p>
          <a:p>
            <a:pPr lvl="1"/>
            <a:r>
              <a:rPr lang="en-US" sz="2000" dirty="0"/>
              <a:t>If used as monetary coins, how to prevent double/triple… spending the same coin?</a:t>
            </a:r>
          </a:p>
          <a:p>
            <a:pPr lvl="1"/>
            <a:r>
              <a:rPr lang="en-US" sz="2000" dirty="0"/>
              <a:t>Previous proposals (</a:t>
            </a:r>
            <a:r>
              <a:rPr lang="en-US" sz="2000" dirty="0" err="1"/>
              <a:t>eCash</a:t>
            </a:r>
            <a:r>
              <a:rPr lang="en-US" sz="2000" dirty="0"/>
              <a:t>, B-money, Bit Gold..) required central party for prevention </a:t>
            </a:r>
          </a:p>
          <a:p>
            <a:r>
              <a:rPr lang="en-US" sz="2400" dirty="0"/>
              <a:t>Digital coin X is “spent” by a transaction between users A and B</a:t>
            </a:r>
          </a:p>
          <a:p>
            <a:pPr lvl="1"/>
            <a:r>
              <a:rPr lang="en-US" sz="2000" dirty="0"/>
              <a:t>Double spend is another transaction from A to C using same coin X</a:t>
            </a:r>
          </a:p>
          <a:p>
            <a:r>
              <a:rPr lang="en-US" sz="2400" dirty="0"/>
              <a:t>If all transactions are ordered strictly in time, double spend is not possible</a:t>
            </a:r>
          </a:p>
          <a:p>
            <a:pPr lvl="1"/>
            <a:r>
              <a:rPr lang="en-US" sz="2000" dirty="0"/>
              <a:t>Later transaction with same coin X is invalid </a:t>
            </a:r>
          </a:p>
          <a:p>
            <a:pPr lvl="1"/>
            <a:r>
              <a:rPr lang="en-US" sz="2000" dirty="0"/>
              <a:t>Decentralized ordering is costly as all participants need to agree on global state</a:t>
            </a:r>
          </a:p>
          <a:p>
            <a:r>
              <a:rPr lang="en-US" sz="2400" dirty="0"/>
              <a:t>If ordered after every transaction =&gt; costly and slow</a:t>
            </a:r>
          </a:p>
          <a:p>
            <a:r>
              <a:rPr lang="en-US" sz="2400" dirty="0"/>
              <a:t>Bitcoin orders in </a:t>
            </a:r>
            <a:r>
              <a:rPr lang="en-US" sz="2400" dirty="0">
                <a:solidFill>
                  <a:srgbClr val="0070C0"/>
                </a:solidFill>
              </a:rPr>
              <a:t>batches</a:t>
            </a:r>
            <a:r>
              <a:rPr lang="en-US" sz="2400" dirty="0"/>
              <a:t> of transaction </a:t>
            </a:r>
            <a:r>
              <a:rPr lang="en-US" sz="2400" dirty="0">
                <a:solidFill>
                  <a:srgbClr val="0070C0"/>
                </a:solidFill>
              </a:rPr>
              <a:t>every 10 minutes </a:t>
            </a:r>
            <a:r>
              <a:rPr lang="en-US" sz="2400" dirty="0"/>
              <a:t>on average</a:t>
            </a:r>
          </a:p>
          <a:p>
            <a:pPr lvl="1"/>
            <a:r>
              <a:rPr lang="en-US" sz="2000" dirty="0"/>
              <a:t>User needs to wait one (or more blocks) for ordering (longer =&gt; higher certainty)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2CBE6-6D46-4D7D-8BFA-10EF2A4E0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C4BF-C04C-8B0C-93F5-FACAD26C0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5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41938D4-0E80-D3BC-0404-A4AEFE145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4448746" y="1122874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B4A624AE-E841-34B8-F885-98CFD6294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4423559" y="0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E7351-D743-39CF-8A70-4F9EA210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my bitcoins?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F16D-6ABA-4130-107E-D2D5F7FC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US" sz="2400" dirty="0"/>
              <a:t>Public ledger of all transactions (blockchain)</a:t>
            </a:r>
          </a:p>
          <a:p>
            <a:pPr lvl="1"/>
            <a:r>
              <a:rPr lang="en-US" sz="2000" dirty="0"/>
              <a:t>Replicated between all Bitcoin </a:t>
            </a:r>
            <a:r>
              <a:rPr lang="en-US" sz="2000" dirty="0" err="1"/>
              <a:t>fullnodes</a:t>
            </a:r>
            <a:r>
              <a:rPr lang="en-US" sz="2000" dirty="0"/>
              <a:t> (P2P network)</a:t>
            </a:r>
          </a:p>
          <a:p>
            <a:r>
              <a:rPr lang="en-US" sz="2400" dirty="0"/>
              <a:t>“Bitcoin holdings” - sum of values of not-yet-spent transactions control</a:t>
            </a:r>
          </a:p>
          <a:p>
            <a:pPr lvl="1"/>
            <a:r>
              <a:rPr lang="en-US" sz="2000" dirty="0"/>
              <a:t>Unspent Transaction Output (UTXO)</a:t>
            </a:r>
          </a:p>
          <a:p>
            <a:r>
              <a:rPr lang="en-US" sz="2400" dirty="0"/>
              <a:t>“Bitcoin receive” operation – generate variable part of </a:t>
            </a:r>
            <a:r>
              <a:rPr lang="en-US" sz="2400" dirty="0" err="1"/>
              <a:t>lockscript</a:t>
            </a:r>
            <a:r>
              <a:rPr lang="en-US" sz="2400" dirty="0"/>
              <a:t> (public) and share with sender + monitor blockchain for my transaction</a:t>
            </a:r>
          </a:p>
          <a:p>
            <a:r>
              <a:rPr lang="en-US" sz="2400" dirty="0"/>
              <a:t>“Bitcoin send” operation – take “your” UTXO and use it as input to new one</a:t>
            </a:r>
          </a:p>
          <a:p>
            <a:pPr lvl="1"/>
            <a:r>
              <a:rPr lang="en-US" sz="2000" dirty="0"/>
              <a:t>Specify recipient by script specifying what must be done int future send (</a:t>
            </a:r>
            <a:r>
              <a:rPr lang="en-US" sz="2000" dirty="0" err="1"/>
              <a:t>lockscript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Typical </a:t>
            </a:r>
            <a:r>
              <a:rPr lang="en-US" sz="2000" dirty="0" err="1"/>
              <a:t>lockscript</a:t>
            </a:r>
            <a:r>
              <a:rPr lang="en-US" sz="2000" dirty="0"/>
              <a:t> is “prove that you can sign with private key corresponding to THIS public key”</a:t>
            </a:r>
          </a:p>
          <a:p>
            <a:r>
              <a:rPr lang="en-US" sz="2400" dirty="0"/>
              <a:t>Protection and handling of private keys is paramount</a:t>
            </a:r>
          </a:p>
          <a:p>
            <a:pPr lvl="1"/>
            <a:r>
              <a:rPr lang="en-US" sz="2000" dirty="0"/>
              <a:t>“Not your keys, not your bitcoin!“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F1958-C663-EBE0-A147-7ABCEE124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B524-3180-37B1-B179-011FCC78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B3AA308-9FFF-451F-6C7D-6D213A25D5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8832304" y="230897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5C0D200-B0E9-5D3A-8A17-3325E73CB0E8}"/>
              </a:ext>
            </a:extLst>
          </p:cNvPr>
          <p:cNvCxnSpPr>
            <a:cxnSpLocks/>
          </p:cNvCxnSpPr>
          <p:nvPr/>
        </p:nvCxnSpPr>
        <p:spPr>
          <a:xfrm>
            <a:off x="7680176" y="274881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2FCDAA2-37D9-7043-E1B0-32517DF8C169}"/>
              </a:ext>
            </a:extLst>
          </p:cNvPr>
          <p:cNvCxnSpPr>
            <a:cxnSpLocks/>
          </p:cNvCxnSpPr>
          <p:nvPr/>
        </p:nvCxnSpPr>
        <p:spPr>
          <a:xfrm flipV="1">
            <a:off x="8112224" y="1022985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F1B3-A47D-9806-E99B-D495DC1D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54" y="745250"/>
            <a:ext cx="10972800" cy="792088"/>
          </a:xfrm>
        </p:spPr>
        <p:txBody>
          <a:bodyPr/>
          <a:lstStyle/>
          <a:p>
            <a:r>
              <a:rPr lang="en-US" dirty="0"/>
              <a:t>UTXO set = all currently valid “bitcoins”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1F78-F640-C86E-974F-AEEAAE5B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B7571-5221-99E1-94FC-366CF1F71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3945-3F13-FAA0-4C76-F51524AF7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ABA60B-F49C-88CD-85C5-06516267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43" y="1522246"/>
            <a:ext cx="11338397" cy="46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B2B4F-D96A-5C3D-E8B0-A0749AEAD113}"/>
              </a:ext>
            </a:extLst>
          </p:cNvPr>
          <p:cNvSpPr txBox="1"/>
          <p:nvPr/>
        </p:nvSpPr>
        <p:spPr>
          <a:xfrm>
            <a:off x="395160" y="6214259"/>
            <a:ext cx="11524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hlinkClick r:id="rId3"/>
              </a:rPr>
              <a:t>https://statoshi.info/d/000000009/unspent-transaction-output-set?orgId=1&amp;refresh=10m&amp;from=1483225200000&amp;to=now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low confidence">
            <a:extLst>
              <a:ext uri="{FF2B5EF4-FFF2-40B4-BE49-F238E27FC236}">
                <a16:creationId xmlns:a16="http://schemas.microsoft.com/office/drawing/2014/main" id="{2B018DB0-B5FA-4C99-B57C-3A7806B1E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1" y="181790"/>
            <a:ext cx="11856538" cy="6669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CE7D0-0CA7-4496-B262-C25BB549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49873"/>
            <a:ext cx="10972800" cy="792088"/>
          </a:xfrm>
        </p:spPr>
        <p:txBody>
          <a:bodyPr/>
          <a:lstStyle/>
          <a:p>
            <a:r>
              <a:rPr lang="en-US" dirty="0"/>
              <a:t>Heatmap distribution of UTXOs in time and value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71FD3-A3D0-46E9-8E70-EEBFC248D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0B15-DB47-4A47-8845-9D586C8B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14D025-4099-46A9-8E4D-D57FE1CE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F6B02-0781-CB1F-8A33-86DEC625212C}"/>
              </a:ext>
            </a:extLst>
          </p:cNvPr>
          <p:cNvSpPr txBox="1"/>
          <p:nvPr/>
        </p:nvSpPr>
        <p:spPr>
          <a:xfrm>
            <a:off x="167731" y="6237312"/>
            <a:ext cx="5181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https://utxo.live/</a:t>
            </a:r>
            <a:endParaRPr lang="en-US" dirty="0"/>
          </a:p>
          <a:p>
            <a:r>
              <a:rPr lang="en-US" dirty="0">
                <a:hlinkClick r:id="rId4"/>
              </a:rPr>
              <a:t>https://github.com/martinus/BitcoinUtxoVisualizer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3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D805-B948-4A98-759A-79C65C3A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" y="357244"/>
            <a:ext cx="10972800" cy="792088"/>
          </a:xfrm>
        </p:spPr>
        <p:txBody>
          <a:bodyPr/>
          <a:lstStyle/>
          <a:p>
            <a:r>
              <a:rPr lang="en-US" dirty="0"/>
              <a:t>Heatmap distribution of UTXOs in time and value</a:t>
            </a:r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ABCF3B1-FDB4-B5A8-1B3C-A3FB1EF1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4"/>
          <a:stretch/>
        </p:blipFill>
        <p:spPr>
          <a:xfrm>
            <a:off x="713721" y="958947"/>
            <a:ext cx="10883495" cy="54223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2391-B9DD-1844-CE17-82003D8DA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1943-F7F1-B636-A5DC-855870942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B1988-DEB3-D6CD-47BF-B50D4F81F5DD}"/>
              </a:ext>
            </a:extLst>
          </p:cNvPr>
          <p:cNvSpPr txBox="1"/>
          <p:nvPr/>
        </p:nvSpPr>
        <p:spPr>
          <a:xfrm>
            <a:off x="119336" y="5949280"/>
            <a:ext cx="5181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https://utxo.live/</a:t>
            </a:r>
            <a:endParaRPr lang="en-US" dirty="0"/>
          </a:p>
          <a:p>
            <a:r>
              <a:rPr lang="en-US" dirty="0">
                <a:hlinkClick r:id="rId4"/>
              </a:rPr>
              <a:t>https://github.com/martinus/BitcoinUtxoVisualizer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5B5349-8EC2-675A-96F7-7C808AD3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046A96-9235-FE52-D5B4-F1AA4CC00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allow for permissionless participation?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D9193-2FA9-CF22-7DF3-5E46AF01A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95457-D2B4-33E5-0FE7-FE983DA63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65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C414730-7117-EC54-FA04-DF09E9CEB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>
          <a:xfrm>
            <a:off x="146528" y="1420989"/>
            <a:ext cx="1578079" cy="999899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A99180-A307-430D-B783-DF45D3AEC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0" y="2700638"/>
            <a:ext cx="3838054" cy="39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cuments\Obrázky\is2\Computer_Icon.png">
            <a:extLst>
              <a:ext uri="{FF2B5EF4-FFF2-40B4-BE49-F238E27FC236}">
                <a16:creationId xmlns:a16="http://schemas.microsoft.com/office/drawing/2014/main" id="{D7D38658-CFDE-DE42-F7DE-52CC127A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61" y="2621935"/>
            <a:ext cx="2926101" cy="30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8F790F-7729-D566-903D-7BE675707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880" y="3582089"/>
            <a:ext cx="2153000" cy="158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C5F337-5320-6B26-3EE8-079A01813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6" y="3611074"/>
            <a:ext cx="921768" cy="921768"/>
          </a:xfrm>
          <a:prstGeom prst="rect">
            <a:avLst/>
          </a:prstGeom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AC0B4704-6007-49CC-69DE-BAA8B13D9647}"/>
              </a:ext>
            </a:extLst>
          </p:cNvPr>
          <p:cNvSpPr/>
          <p:nvPr/>
        </p:nvSpPr>
        <p:spPr>
          <a:xfrm>
            <a:off x="3173152" y="4603176"/>
            <a:ext cx="1397199" cy="115678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 descr="D:\Documents\Obrázky\is2\Key-icon.png">
            <a:extLst>
              <a:ext uri="{FF2B5EF4-FFF2-40B4-BE49-F238E27FC236}">
                <a16:creationId xmlns:a16="http://schemas.microsoft.com/office/drawing/2014/main" id="{841B2A2D-AE69-862A-8377-C62FEAC5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113900" y="4699692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Documents\Obrázky\is2\Key-icon.png">
            <a:extLst>
              <a:ext uri="{FF2B5EF4-FFF2-40B4-BE49-F238E27FC236}">
                <a16:creationId xmlns:a16="http://schemas.microsoft.com/office/drawing/2014/main" id="{DC94BD62-1749-BA9E-2007-A0949C98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42339" y="4717300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BC248D-FFAD-084D-B702-EB705AFD1E65}"/>
              </a:ext>
            </a:extLst>
          </p:cNvPr>
          <p:cNvCxnSpPr/>
          <p:nvPr/>
        </p:nvCxnSpPr>
        <p:spPr>
          <a:xfrm>
            <a:off x="1271464" y="2420888"/>
            <a:ext cx="453143" cy="136815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E0E73EC-1109-6483-0F6C-4D06866DF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2887121" y="850965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8245F1B-03E5-73B9-9F31-71B8B792F8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4465200" y="1146919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B0A6967-2411-C81A-6BBC-8BC305AF9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4364822" y="118735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BD4BFF-646C-FA63-3CF8-C5964B14643E}"/>
              </a:ext>
            </a:extLst>
          </p:cNvPr>
          <p:cNvCxnSpPr>
            <a:cxnSpLocks/>
          </p:cNvCxnSpPr>
          <p:nvPr/>
        </p:nvCxnSpPr>
        <p:spPr>
          <a:xfrm flipV="1">
            <a:off x="1597974" y="1967103"/>
            <a:ext cx="3132067" cy="18026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88207C5-D495-5371-1950-A6525C50C8E9}"/>
              </a:ext>
            </a:extLst>
          </p:cNvPr>
          <p:cNvCxnSpPr>
            <a:cxnSpLocks/>
          </p:cNvCxnSpPr>
          <p:nvPr/>
        </p:nvCxnSpPr>
        <p:spPr>
          <a:xfrm>
            <a:off x="4223969" y="1459629"/>
            <a:ext cx="451533" cy="23073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73" name="Straight Connector 28672">
            <a:extLst>
              <a:ext uri="{FF2B5EF4-FFF2-40B4-BE49-F238E27FC236}">
                <a16:creationId xmlns:a16="http://schemas.microsoft.com/office/drawing/2014/main" id="{F0BEED78-8F6F-BF7C-1104-23860C0558EA}"/>
              </a:ext>
            </a:extLst>
          </p:cNvPr>
          <p:cNvCxnSpPr>
            <a:cxnSpLocks/>
          </p:cNvCxnSpPr>
          <p:nvPr/>
        </p:nvCxnSpPr>
        <p:spPr>
          <a:xfrm>
            <a:off x="5160073" y="1045958"/>
            <a:ext cx="0" cy="38370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77" name="Straight Connector 28676">
            <a:extLst>
              <a:ext uri="{FF2B5EF4-FFF2-40B4-BE49-F238E27FC236}">
                <a16:creationId xmlns:a16="http://schemas.microsoft.com/office/drawing/2014/main" id="{12E8D3B1-35F9-AF32-AFB5-ACB38191DEEF}"/>
              </a:ext>
            </a:extLst>
          </p:cNvPr>
          <p:cNvCxnSpPr>
            <a:cxnSpLocks/>
          </p:cNvCxnSpPr>
          <p:nvPr/>
        </p:nvCxnSpPr>
        <p:spPr>
          <a:xfrm flipH="1">
            <a:off x="3611559" y="738505"/>
            <a:ext cx="1005959" cy="35899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81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E846882-7D9E-F885-596B-B4743FF0E9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2090349" y="-242327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4" name="Straight Connector 28683">
            <a:extLst>
              <a:ext uri="{FF2B5EF4-FFF2-40B4-BE49-F238E27FC236}">
                <a16:creationId xmlns:a16="http://schemas.microsoft.com/office/drawing/2014/main" id="{7027782A-CE45-7799-05B7-D65D304A22F3}"/>
              </a:ext>
            </a:extLst>
          </p:cNvPr>
          <p:cNvCxnSpPr>
            <a:cxnSpLocks/>
          </p:cNvCxnSpPr>
          <p:nvPr/>
        </p:nvCxnSpPr>
        <p:spPr>
          <a:xfrm flipH="1" flipV="1">
            <a:off x="3498676" y="402280"/>
            <a:ext cx="1071675" cy="22344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92" name="TextBox 28691">
            <a:extLst>
              <a:ext uri="{FF2B5EF4-FFF2-40B4-BE49-F238E27FC236}">
                <a16:creationId xmlns:a16="http://schemas.microsoft.com/office/drawing/2014/main" id="{255B9B59-8C4F-3CC2-75A6-31F54F144541}"/>
              </a:ext>
            </a:extLst>
          </p:cNvPr>
          <p:cNvSpPr txBox="1"/>
          <p:nvPr/>
        </p:nvSpPr>
        <p:spPr>
          <a:xfrm>
            <a:off x="405140" y="142616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fullnode</a:t>
            </a:r>
            <a:endParaRPr lang="en-US" b="1" dirty="0"/>
          </a:p>
        </p:txBody>
      </p:sp>
      <p:cxnSp>
        <p:nvCxnSpPr>
          <p:cNvPr id="28693" name="Straight Connector 28692">
            <a:extLst>
              <a:ext uri="{FF2B5EF4-FFF2-40B4-BE49-F238E27FC236}">
                <a16:creationId xmlns:a16="http://schemas.microsoft.com/office/drawing/2014/main" id="{8E10C055-675C-9D97-2268-D98A0F2416F6}"/>
              </a:ext>
            </a:extLst>
          </p:cNvPr>
          <p:cNvCxnSpPr>
            <a:cxnSpLocks/>
          </p:cNvCxnSpPr>
          <p:nvPr/>
        </p:nvCxnSpPr>
        <p:spPr>
          <a:xfrm flipV="1">
            <a:off x="1613347" y="827653"/>
            <a:ext cx="807654" cy="93593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98" name="Straight Connector 28697">
            <a:extLst>
              <a:ext uri="{FF2B5EF4-FFF2-40B4-BE49-F238E27FC236}">
                <a16:creationId xmlns:a16="http://schemas.microsoft.com/office/drawing/2014/main" id="{AC6A3CBD-82F3-3115-9D46-A97B233FA5F4}"/>
              </a:ext>
            </a:extLst>
          </p:cNvPr>
          <p:cNvCxnSpPr>
            <a:cxnSpLocks/>
            <a:endCxn id="28681" idx="2"/>
          </p:cNvCxnSpPr>
          <p:nvPr/>
        </p:nvCxnSpPr>
        <p:spPr>
          <a:xfrm flipH="1" flipV="1">
            <a:off x="2879389" y="757572"/>
            <a:ext cx="336468" cy="35472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702" name="TextBox 28701">
            <a:extLst>
              <a:ext uri="{FF2B5EF4-FFF2-40B4-BE49-F238E27FC236}">
                <a16:creationId xmlns:a16="http://schemas.microsoft.com/office/drawing/2014/main" id="{F5206C13-893A-77A0-A43F-49CF1460B2B5}"/>
              </a:ext>
            </a:extLst>
          </p:cNvPr>
          <p:cNvSpPr txBox="1"/>
          <p:nvPr/>
        </p:nvSpPr>
        <p:spPr>
          <a:xfrm>
            <a:off x="3312173" y="-1219"/>
            <a:ext cx="16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Bitcoin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P2P network</a:t>
            </a:r>
          </a:p>
        </p:txBody>
      </p:sp>
      <p:pic>
        <p:nvPicPr>
          <p:cNvPr id="28704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D4ACE-D30D-0882-F942-EC536C0B6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3287800"/>
            <a:ext cx="1605145" cy="11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28705">
            <a:extLst>
              <a:ext uri="{FF2B5EF4-FFF2-40B4-BE49-F238E27FC236}">
                <a16:creationId xmlns:a16="http://schemas.microsoft.com/office/drawing/2014/main" id="{938BEDBF-9A4A-E4D8-D1DD-209D5A1734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03" y="3328156"/>
            <a:ext cx="921768" cy="921768"/>
          </a:xfrm>
          <a:prstGeom prst="rect">
            <a:avLst/>
          </a:prstGeom>
        </p:spPr>
      </p:pic>
      <p:sp>
        <p:nvSpPr>
          <p:cNvPr id="28708" name="Rectangle: Folded Corner 28707">
            <a:extLst>
              <a:ext uri="{FF2B5EF4-FFF2-40B4-BE49-F238E27FC236}">
                <a16:creationId xmlns:a16="http://schemas.microsoft.com/office/drawing/2014/main" id="{B2FC82A6-BFA5-D956-812C-60FFBBE77991}"/>
              </a:ext>
            </a:extLst>
          </p:cNvPr>
          <p:cNvSpPr/>
          <p:nvPr/>
        </p:nvSpPr>
        <p:spPr>
          <a:xfrm>
            <a:off x="8088945" y="3532943"/>
            <a:ext cx="1007990" cy="99989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710" name="Picture 5" descr="D:\Documents\Obrázky\is2\Key-icon.png">
            <a:extLst>
              <a:ext uri="{FF2B5EF4-FFF2-40B4-BE49-F238E27FC236}">
                <a16:creationId xmlns:a16="http://schemas.microsoft.com/office/drawing/2014/main" id="{976F695B-D6D7-14C8-A167-5462AAB3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029692" y="3629459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3" name="Content Placeholder 5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EFB6FDF-0B9C-DE6B-5E1F-ABB750C1BD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CFF"/>
              </a:clrFrom>
              <a:clrTo>
                <a:srgbClr val="E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 bwMode="auto">
          <a:xfrm>
            <a:off x="5364085" y="2096471"/>
            <a:ext cx="1578079" cy="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714" name="Straight Connector 28713">
            <a:extLst>
              <a:ext uri="{FF2B5EF4-FFF2-40B4-BE49-F238E27FC236}">
                <a16:creationId xmlns:a16="http://schemas.microsoft.com/office/drawing/2014/main" id="{B0298537-0344-A668-387A-0B40FC950D30}"/>
              </a:ext>
            </a:extLst>
          </p:cNvPr>
          <p:cNvCxnSpPr>
            <a:cxnSpLocks/>
            <a:stCxn id="28713" idx="2"/>
          </p:cNvCxnSpPr>
          <p:nvPr/>
        </p:nvCxnSpPr>
        <p:spPr>
          <a:xfrm>
            <a:off x="6153125" y="3096370"/>
            <a:ext cx="544146" cy="60101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715" name="TextBox 28714">
            <a:extLst>
              <a:ext uri="{FF2B5EF4-FFF2-40B4-BE49-F238E27FC236}">
                <a16:creationId xmlns:a16="http://schemas.microsoft.com/office/drawing/2014/main" id="{44D7780E-EEE7-D754-9F19-448FAECAC8DB}"/>
              </a:ext>
            </a:extLst>
          </p:cNvPr>
          <p:cNvSpPr txBox="1"/>
          <p:nvPr/>
        </p:nvSpPr>
        <p:spPr>
          <a:xfrm>
            <a:off x="5622697" y="210164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fullnode</a:t>
            </a:r>
            <a:endParaRPr lang="en-US" b="1" dirty="0"/>
          </a:p>
        </p:txBody>
      </p:sp>
      <p:pic>
        <p:nvPicPr>
          <p:cNvPr id="28719" name="Picture 28718" descr="A close up of a calculator&#10;&#10;Description automatically generated">
            <a:extLst>
              <a:ext uri="{FF2B5EF4-FFF2-40B4-BE49-F238E27FC236}">
                <a16:creationId xmlns:a16="http://schemas.microsoft.com/office/drawing/2014/main" id="{2A2CCD37-6BA8-EDD0-CA66-C1A29C5FF1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92" y="4403376"/>
            <a:ext cx="1221121" cy="2084047"/>
          </a:xfrm>
          <a:prstGeom prst="rect">
            <a:avLst/>
          </a:prstGeom>
        </p:spPr>
      </p:pic>
      <p:sp>
        <p:nvSpPr>
          <p:cNvPr id="28721" name="Rectangle: Folded Corner 28720">
            <a:extLst>
              <a:ext uri="{FF2B5EF4-FFF2-40B4-BE49-F238E27FC236}">
                <a16:creationId xmlns:a16="http://schemas.microsoft.com/office/drawing/2014/main" id="{C8D42B27-533F-80F9-2004-D5966496D38A}"/>
              </a:ext>
            </a:extLst>
          </p:cNvPr>
          <p:cNvSpPr/>
          <p:nvPr/>
        </p:nvSpPr>
        <p:spPr>
          <a:xfrm>
            <a:off x="10231002" y="5399187"/>
            <a:ext cx="917570" cy="115678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723" name="Picture 5" descr="D:\Documents\Obrázky\is2\Key-icon.png">
            <a:extLst>
              <a:ext uri="{FF2B5EF4-FFF2-40B4-BE49-F238E27FC236}">
                <a16:creationId xmlns:a16="http://schemas.microsoft.com/office/drawing/2014/main" id="{F3E18C62-F5EF-26F2-E78A-0E3E6EEC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0220560" y="5513311"/>
            <a:ext cx="833614" cy="8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731" name="Straight Connector 28730">
            <a:extLst>
              <a:ext uri="{FF2B5EF4-FFF2-40B4-BE49-F238E27FC236}">
                <a16:creationId xmlns:a16="http://schemas.microsoft.com/office/drawing/2014/main" id="{BA2BD738-3CAF-BD38-217F-CADEFF425D03}"/>
              </a:ext>
            </a:extLst>
          </p:cNvPr>
          <p:cNvCxnSpPr>
            <a:cxnSpLocks/>
          </p:cNvCxnSpPr>
          <p:nvPr/>
        </p:nvCxnSpPr>
        <p:spPr>
          <a:xfrm>
            <a:off x="7464152" y="4348071"/>
            <a:ext cx="3062500" cy="1240305"/>
          </a:xfrm>
          <a:prstGeom prst="line">
            <a:avLst/>
          </a:prstGeom>
          <a:ln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648" name="TextBox 27647">
            <a:extLst>
              <a:ext uri="{FF2B5EF4-FFF2-40B4-BE49-F238E27FC236}">
                <a16:creationId xmlns:a16="http://schemas.microsoft.com/office/drawing/2014/main" id="{BFDD0E4E-F581-DBB2-3C98-CDAF2C3CAA35}"/>
              </a:ext>
            </a:extLst>
          </p:cNvPr>
          <p:cNvSpPr txBox="1"/>
          <p:nvPr/>
        </p:nvSpPr>
        <p:spPr>
          <a:xfrm>
            <a:off x="1573980" y="2958824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SW-only wallet</a:t>
            </a:r>
          </a:p>
        </p:txBody>
      </p:sp>
      <p:sp>
        <p:nvSpPr>
          <p:cNvPr id="27650" name="TextBox 27649">
            <a:extLst>
              <a:ext uri="{FF2B5EF4-FFF2-40B4-BE49-F238E27FC236}">
                <a16:creationId xmlns:a16="http://schemas.microsoft.com/office/drawing/2014/main" id="{3114A04E-4A15-4E86-B469-B2264819511F}"/>
              </a:ext>
            </a:extLst>
          </p:cNvPr>
          <p:cNvSpPr txBox="1"/>
          <p:nvPr/>
        </p:nvSpPr>
        <p:spPr>
          <a:xfrm>
            <a:off x="6980630" y="5588376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hardware wallet</a:t>
            </a:r>
          </a:p>
        </p:txBody>
      </p:sp>
      <p:cxnSp>
        <p:nvCxnSpPr>
          <p:cNvPr id="28688" name="Straight Connector 28687">
            <a:extLst>
              <a:ext uri="{FF2B5EF4-FFF2-40B4-BE49-F238E27FC236}">
                <a16:creationId xmlns:a16="http://schemas.microsoft.com/office/drawing/2014/main" id="{54CD1218-A20C-EDC5-E23C-247A2D34C49C}"/>
              </a:ext>
            </a:extLst>
          </p:cNvPr>
          <p:cNvCxnSpPr>
            <a:cxnSpLocks/>
          </p:cNvCxnSpPr>
          <p:nvPr/>
        </p:nvCxnSpPr>
        <p:spPr>
          <a:xfrm>
            <a:off x="5665262" y="1112292"/>
            <a:ext cx="143506" cy="57806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26" name="Straight Connector 28725">
            <a:extLst>
              <a:ext uri="{FF2B5EF4-FFF2-40B4-BE49-F238E27FC236}">
                <a16:creationId xmlns:a16="http://schemas.microsoft.com/office/drawing/2014/main" id="{672BD6AA-9474-79C7-1397-D0745391F439}"/>
              </a:ext>
            </a:extLst>
          </p:cNvPr>
          <p:cNvCxnSpPr>
            <a:cxnSpLocks/>
          </p:cNvCxnSpPr>
          <p:nvPr/>
        </p:nvCxnSpPr>
        <p:spPr>
          <a:xfrm>
            <a:off x="5816491" y="1819314"/>
            <a:ext cx="279509" cy="42781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ožené závorky 5">
            <a:extLst>
              <a:ext uri="{FF2B5EF4-FFF2-40B4-BE49-F238E27FC236}">
                <a16:creationId xmlns:a16="http://schemas.microsoft.com/office/drawing/2014/main" id="{F9B21877-842D-4D2B-A0DE-BBA1122EE1F0}"/>
              </a:ext>
            </a:extLst>
          </p:cNvPr>
          <p:cNvSpPr/>
          <p:nvPr/>
        </p:nvSpPr>
        <p:spPr>
          <a:xfrm rot="16200000">
            <a:off x="7968923" y="-1105766"/>
            <a:ext cx="675075" cy="4480209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6">
            <a:extLst>
              <a:ext uri="{FF2B5EF4-FFF2-40B4-BE49-F238E27FC236}">
                <a16:creationId xmlns:a16="http://schemas.microsoft.com/office/drawing/2014/main" id="{7BE8A95B-0486-0973-993A-58285C9B7059}"/>
              </a:ext>
            </a:extLst>
          </p:cNvPr>
          <p:cNvSpPr/>
          <p:nvPr/>
        </p:nvSpPr>
        <p:spPr>
          <a:xfrm>
            <a:off x="6012350" y="411965"/>
            <a:ext cx="464451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1F2A633-FC8B-1BD8-8E02-93EC95C286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0" y="681995"/>
            <a:ext cx="998730" cy="642302"/>
          </a:xfrm>
          <a:prstGeom prst="rect">
            <a:avLst/>
          </a:prstGeom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8E42B590-4C6F-B3E1-545C-4043A2315F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3" y="686140"/>
            <a:ext cx="998730" cy="642302"/>
          </a:xfrm>
          <a:prstGeom prst="rect">
            <a:avLst/>
          </a:prstGeom>
        </p:spPr>
      </p:pic>
      <p:pic>
        <p:nvPicPr>
          <p:cNvPr id="12" name="Obrázek 10">
            <a:extLst>
              <a:ext uri="{FF2B5EF4-FFF2-40B4-BE49-F238E27FC236}">
                <a16:creationId xmlns:a16="http://schemas.microsoft.com/office/drawing/2014/main" id="{3C774E9F-359D-0661-23E8-A88E86B43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08" y="681995"/>
            <a:ext cx="998730" cy="642302"/>
          </a:xfrm>
          <a:prstGeom prst="rect">
            <a:avLst/>
          </a:prstGeom>
        </p:spPr>
      </p:pic>
      <p:pic>
        <p:nvPicPr>
          <p:cNvPr id="14" name="Obrázek 11">
            <a:extLst>
              <a:ext uri="{FF2B5EF4-FFF2-40B4-BE49-F238E27FC236}">
                <a16:creationId xmlns:a16="http://schemas.microsoft.com/office/drawing/2014/main" id="{30381827-E85E-3F61-48F6-4624CCB213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35" y="681995"/>
            <a:ext cx="998730" cy="642302"/>
          </a:xfrm>
          <a:prstGeom prst="rect">
            <a:avLst/>
          </a:prstGeom>
        </p:spPr>
      </p:pic>
      <p:sp>
        <p:nvSpPr>
          <p:cNvPr id="15" name="Šipka: zahnutá nahoru 13">
            <a:extLst>
              <a:ext uri="{FF2B5EF4-FFF2-40B4-BE49-F238E27FC236}">
                <a16:creationId xmlns:a16="http://schemas.microsoft.com/office/drawing/2014/main" id="{506645EC-6371-A7D1-AC57-A6859A908DFB}"/>
              </a:ext>
            </a:extLst>
          </p:cNvPr>
          <p:cNvSpPr/>
          <p:nvPr/>
        </p:nvSpPr>
        <p:spPr>
          <a:xfrm rot="10800000">
            <a:off x="6390392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Šipka: zahnutá nahoru 14">
            <a:extLst>
              <a:ext uri="{FF2B5EF4-FFF2-40B4-BE49-F238E27FC236}">
                <a16:creationId xmlns:a16="http://schemas.microsoft.com/office/drawing/2014/main" id="{D445F9DF-2F9E-64E0-1351-49452159F5A2}"/>
              </a:ext>
            </a:extLst>
          </p:cNvPr>
          <p:cNvSpPr/>
          <p:nvPr/>
        </p:nvSpPr>
        <p:spPr>
          <a:xfrm rot="10800000">
            <a:off x="7632531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Šipka: zahnutá nahoru 15">
            <a:extLst>
              <a:ext uri="{FF2B5EF4-FFF2-40B4-BE49-F238E27FC236}">
                <a16:creationId xmlns:a16="http://schemas.microsoft.com/office/drawing/2014/main" id="{48BFE6A2-0499-3411-9C88-887ED4267639}"/>
              </a:ext>
            </a:extLst>
          </p:cNvPr>
          <p:cNvSpPr/>
          <p:nvPr/>
        </p:nvSpPr>
        <p:spPr>
          <a:xfrm rot="10800000">
            <a:off x="8874669" y="131872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Obrázek 17">
            <a:extLst>
              <a:ext uri="{FF2B5EF4-FFF2-40B4-BE49-F238E27FC236}">
                <a16:creationId xmlns:a16="http://schemas.microsoft.com/office/drawing/2014/main" id="{55DFCAF7-56B5-489A-BF14-2959ED5C88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04" y="681995"/>
            <a:ext cx="998730" cy="642302"/>
          </a:xfrm>
          <a:prstGeom prst="rect">
            <a:avLst/>
          </a:prstGeom>
        </p:spPr>
      </p:pic>
      <p:sp>
        <p:nvSpPr>
          <p:cNvPr id="22" name="Šipka: zahnutá nahoru 19">
            <a:extLst>
              <a:ext uri="{FF2B5EF4-FFF2-40B4-BE49-F238E27FC236}">
                <a16:creationId xmlns:a16="http://schemas.microsoft.com/office/drawing/2014/main" id="{6E591FA8-E71F-3176-7087-455B4C86C998}"/>
              </a:ext>
            </a:extLst>
          </p:cNvPr>
          <p:cNvSpPr/>
          <p:nvPr/>
        </p:nvSpPr>
        <p:spPr>
          <a:xfrm rot="10800000">
            <a:off x="10116807" y="131871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ovéPole 7">
            <a:extLst>
              <a:ext uri="{FF2B5EF4-FFF2-40B4-BE49-F238E27FC236}">
                <a16:creationId xmlns:a16="http://schemas.microsoft.com/office/drawing/2014/main" id="{C41EDAEA-77A6-15FE-ED00-0905EB685046}"/>
              </a:ext>
            </a:extLst>
          </p:cNvPr>
          <p:cNvSpPr txBox="1"/>
          <p:nvPr/>
        </p:nvSpPr>
        <p:spPr>
          <a:xfrm>
            <a:off x="7649806" y="15126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Blockchain</a:t>
            </a:r>
            <a:endParaRPr lang="en-GB" b="1" dirty="0"/>
          </a:p>
        </p:txBody>
      </p:sp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736B8485-C516-BE31-3AD5-F9B3DA8BBF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96" y="1042595"/>
            <a:ext cx="1114786" cy="1090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5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692" grpId="0"/>
      <p:bldP spid="28702" grpId="0"/>
      <p:bldP spid="28708" grpId="0" animBg="1"/>
      <p:bldP spid="28715" grpId="0"/>
      <p:bldP spid="28721" grpId="0" animBg="1"/>
      <p:bldP spid="27648" grpId="0"/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D829D6-B5CE-A51C-2099-8F3DECD80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762"/>
            <a:ext cx="8960310" cy="4413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381B9-4BA0-45C9-954A-356AB3A7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676"/>
            <a:ext cx="10972800" cy="792088"/>
          </a:xfrm>
        </p:spPr>
        <p:txBody>
          <a:bodyPr/>
          <a:lstStyle/>
          <a:p>
            <a:r>
              <a:rPr lang="en-US" dirty="0"/>
              <a:t>P2P Bitcoin network map https://bitnodes.io/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DB67-0D9F-4DBD-A5BC-EAD082CF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3269-708C-437B-87F1-BA17BF9C4A56}"/>
              </a:ext>
            </a:extLst>
          </p:cNvPr>
          <p:cNvSpPr txBox="1">
            <a:spLocks/>
          </p:cNvSpPr>
          <p:nvPr/>
        </p:nvSpPr>
        <p:spPr bwMode="auto">
          <a:xfrm>
            <a:off x="479376" y="6070148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F0E66-B84D-2E5E-BB1E-73B007ECE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C6CA37E-9295-C359-D31D-8203D58CE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984684"/>
            <a:ext cx="6960096" cy="3873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2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18E9-4457-24D0-DFCD-964E60BE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Bitcoin “</a:t>
            </a:r>
            <a:r>
              <a:rPr lang="en-US" dirty="0" err="1"/>
              <a:t>fullnode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FFC0-8CB3-D13A-A9C1-F2665D12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Software capable to connect and interact with P2P network</a:t>
            </a:r>
          </a:p>
          <a:p>
            <a:r>
              <a:rPr lang="en-US" sz="2400" dirty="0"/>
              <a:t>Downloads whole blockchain, fully verifies all blocks (</a:t>
            </a:r>
            <a:r>
              <a:rPr lang="en-US" sz="2400" dirty="0" err="1"/>
              <a:t>PoW</a:t>
            </a:r>
            <a:r>
              <a:rPr lang="en-US" sz="2400" dirty="0"/>
              <a:t>) and transactions starting from the Genesis block (or trusted checkpoint)</a:t>
            </a:r>
          </a:p>
          <a:p>
            <a:pPr lvl="1"/>
            <a:r>
              <a:rPr lang="en-US" sz="2000" dirty="0"/>
              <a:t>Dynamically builds own UTXO set (unspent </a:t>
            </a:r>
            <a:r>
              <a:rPr lang="en-US" sz="2000" dirty="0" err="1"/>
              <a:t>txs</a:t>
            </a:r>
            <a:r>
              <a:rPr lang="en-US" sz="2000" dirty="0"/>
              <a:t>) and </a:t>
            </a:r>
            <a:r>
              <a:rPr lang="en-US" sz="2000" dirty="0" err="1"/>
              <a:t>Mempool</a:t>
            </a:r>
            <a:r>
              <a:rPr lang="en-US" sz="2000" dirty="0"/>
              <a:t> (unconfirmed </a:t>
            </a:r>
            <a:r>
              <a:rPr lang="en-US" sz="2000" dirty="0" err="1"/>
              <a:t>txs</a:t>
            </a:r>
            <a:r>
              <a:rPr lang="en-US" sz="2000" dirty="0"/>
              <a:t>)</a:t>
            </a:r>
          </a:p>
          <a:p>
            <a:r>
              <a:rPr lang="en-US" sz="2400" dirty="0"/>
              <a:t>Propagates new incoming blocks and transactions</a:t>
            </a:r>
          </a:p>
          <a:p>
            <a:r>
              <a:rPr lang="en-US" sz="2400" dirty="0"/>
              <a:t>No formal specification of Bitcoin consensus exists</a:t>
            </a:r>
          </a:p>
          <a:p>
            <a:pPr lvl="1"/>
            <a:r>
              <a:rPr lang="en-US" sz="2000" dirty="0"/>
              <a:t>Bitcoin Core software is </a:t>
            </a:r>
            <a:r>
              <a:rPr lang="en-US" sz="2000" dirty="0" err="1"/>
              <a:t>defacto</a:t>
            </a:r>
            <a:r>
              <a:rPr lang="en-US" sz="2000" dirty="0"/>
              <a:t> specification (</a:t>
            </a:r>
            <a:r>
              <a:rPr lang="en-US" sz="2000" dirty="0">
                <a:hlinkClick r:id="rId2"/>
              </a:rPr>
              <a:t>https://github.com/bitcoin/bitcoin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Other implementations also exists (but large majority of nodes are Bitcoin Core)</a:t>
            </a:r>
          </a:p>
          <a:p>
            <a:r>
              <a:rPr lang="en-US" sz="2400" dirty="0"/>
              <a:t>Currently several days to fully synchronize (CPU/</a:t>
            </a:r>
            <a:r>
              <a:rPr lang="en-US" sz="2400" dirty="0" err="1"/>
              <a:t>bandwith</a:t>
            </a:r>
            <a:r>
              <a:rPr lang="en-US" sz="2400" dirty="0"/>
              <a:t>), ~</a:t>
            </a:r>
            <a:r>
              <a:rPr lang="en-US" sz="2000" dirty="0"/>
              <a:t>465GB</a:t>
            </a:r>
          </a:p>
          <a:p>
            <a:r>
              <a:rPr lang="en-US" sz="2400" dirty="0"/>
              <a:t>Can be run over Tor to protect user privacy</a:t>
            </a:r>
          </a:p>
          <a:p>
            <a:r>
              <a:rPr lang="en-US" sz="2400" dirty="0"/>
              <a:t>Bitcoin wallet needs to connect to some </a:t>
            </a:r>
            <a:r>
              <a:rPr lang="en-US" sz="2400" dirty="0" err="1"/>
              <a:t>fullnode</a:t>
            </a:r>
            <a:r>
              <a:rPr lang="en-US" sz="2400" dirty="0"/>
              <a:t> (your = better privacy)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E730B-7675-6D83-A058-0B7856752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FEB4-7A1A-1540-9525-6639FA6B1A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1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4D92D-A8FB-BC62-5D25-21350BB6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bitcoin?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435F1-C664-B496-BB70-12F4E3325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32" y="4268789"/>
            <a:ext cx="10363200" cy="1500187"/>
          </a:xfrm>
        </p:spPr>
        <p:txBody>
          <a:bodyPr/>
          <a:lstStyle/>
          <a:p>
            <a:r>
              <a:rPr lang="en-US" dirty="0"/>
              <a:t>Especially if you are not interested in Bitcoin.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19A8-139C-E8D1-1ED2-5771415F6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B327-A2DE-86CF-EBD9-2DF3EBE66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3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194D-543D-45C3-9F17-272C937F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in Bitcoin (</a:t>
            </a:r>
            <a:r>
              <a:rPr lang="en-US" dirty="0" err="1"/>
              <a:t>Mainnet</a:t>
            </a:r>
            <a:r>
              <a:rPr lang="en-US" dirty="0"/>
              <a:t>, </a:t>
            </a:r>
            <a:r>
              <a:rPr lang="en-US" dirty="0" err="1"/>
              <a:t>Testnet</a:t>
            </a:r>
            <a:r>
              <a:rPr lang="en-US" dirty="0"/>
              <a:t>, </a:t>
            </a:r>
            <a:r>
              <a:rPr lang="en-US" dirty="0" err="1"/>
              <a:t>Regtest</a:t>
            </a:r>
            <a:r>
              <a:rPr lang="en-US" dirty="0"/>
              <a:t>, Signet)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5096-3D9C-4B1F-8EED-D9085832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44824"/>
            <a:ext cx="11401680" cy="4149725"/>
          </a:xfrm>
        </p:spPr>
        <p:txBody>
          <a:bodyPr/>
          <a:lstStyle/>
          <a:p>
            <a:r>
              <a:rPr lang="en-US" sz="2400" dirty="0" err="1"/>
              <a:t>Mainnet</a:t>
            </a:r>
            <a:r>
              <a:rPr lang="cs-CZ" sz="2400" dirty="0"/>
              <a:t> – </a:t>
            </a:r>
            <a:r>
              <a:rPr lang="en-US" sz="2400" dirty="0"/>
              <a:t>main, global production network (“real” bitcoins)</a:t>
            </a:r>
          </a:p>
          <a:p>
            <a:r>
              <a:rPr lang="en-US" sz="2400" dirty="0" err="1"/>
              <a:t>Testnet</a:t>
            </a:r>
            <a:r>
              <a:rPr lang="cs-CZ" sz="2400" dirty="0"/>
              <a:t> – </a:t>
            </a:r>
            <a:r>
              <a:rPr lang="en-US" sz="2400" dirty="0"/>
              <a:t>testing network </a:t>
            </a:r>
            <a:r>
              <a:rPr lang="cs-CZ" sz="2400" dirty="0"/>
              <a:t>(</a:t>
            </a:r>
            <a:r>
              <a:rPr lang="en-US" sz="2400" dirty="0"/>
              <a:t>global, some mining happens</a:t>
            </a:r>
            <a:r>
              <a:rPr lang="cs-CZ" sz="2400" dirty="0"/>
              <a:t>…)</a:t>
            </a:r>
          </a:p>
          <a:p>
            <a:pPr lvl="1"/>
            <a:r>
              <a:rPr lang="en-US" sz="2000" dirty="0"/>
              <a:t>Restarted from time to time, contains many different types and versions of TXs</a:t>
            </a:r>
          </a:p>
          <a:p>
            <a:r>
              <a:rPr lang="en-US" sz="2400" dirty="0" err="1"/>
              <a:t>Regtest</a:t>
            </a:r>
            <a:r>
              <a:rPr lang="cs-CZ" sz="2400" dirty="0"/>
              <a:t> – </a:t>
            </a:r>
            <a:r>
              <a:rPr lang="en-US" sz="2400" dirty="0"/>
              <a:t>local instance of Bitcoin network</a:t>
            </a:r>
            <a:endParaRPr lang="cs-CZ" sz="2400" dirty="0"/>
          </a:p>
          <a:p>
            <a:pPr lvl="1"/>
            <a:r>
              <a:rPr lang="en-US" sz="2000" dirty="0"/>
              <a:t>Used for local testing </a:t>
            </a:r>
            <a:r>
              <a:rPr lang="cs-CZ" sz="2000" dirty="0"/>
              <a:t>(</a:t>
            </a:r>
            <a:r>
              <a:rPr lang="en-US" sz="2000" dirty="0"/>
              <a:t>integration, regression,</a:t>
            </a:r>
            <a:r>
              <a:rPr lang="cs-CZ" sz="2000" dirty="0"/>
              <a:t>debugging)</a:t>
            </a:r>
          </a:p>
          <a:p>
            <a:pPr lvl="1"/>
            <a:r>
              <a:rPr lang="cs-CZ" sz="2000" dirty="0"/>
              <a:t>Blockchain </a:t>
            </a:r>
            <a:r>
              <a:rPr lang="en-US" sz="2000" dirty="0"/>
              <a:t>started from block </a:t>
            </a:r>
            <a:r>
              <a:rPr lang="cs-CZ" sz="2000" dirty="0"/>
              <a:t>0, </a:t>
            </a:r>
            <a:r>
              <a:rPr lang="en-US" sz="2000" dirty="0"/>
              <a:t>you are the only miner</a:t>
            </a:r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en-US" sz="2000" dirty="0"/>
              <a:t>mined bitcoins unusable on </a:t>
            </a:r>
            <a:r>
              <a:rPr lang="en-US" sz="2000" dirty="0" err="1"/>
              <a:t>Mainnet</a:t>
            </a:r>
            <a:r>
              <a:rPr lang="cs-CZ" sz="2000" dirty="0"/>
              <a:t>)</a:t>
            </a:r>
          </a:p>
          <a:p>
            <a:pPr lvl="1"/>
            <a:r>
              <a:rPr lang="en-US" sz="2000" dirty="0"/>
              <a:t>You can insert own transactions, decide on mining new blocks, debug…</a:t>
            </a:r>
            <a:endParaRPr lang="cs-CZ" sz="2000" dirty="0"/>
          </a:p>
          <a:p>
            <a:r>
              <a:rPr lang="en-US" sz="2400" dirty="0"/>
              <a:t>Signet – testing network like </a:t>
            </a:r>
            <a:r>
              <a:rPr lang="en-US" sz="2400" dirty="0" err="1"/>
              <a:t>Testnet</a:t>
            </a:r>
            <a:r>
              <a:rPr lang="en-US" sz="2400" dirty="0"/>
              <a:t>, but with features not yet active on </a:t>
            </a:r>
            <a:r>
              <a:rPr lang="en-US" sz="2400" dirty="0" err="1"/>
              <a:t>Mainnet</a:t>
            </a:r>
            <a:endParaRPr lang="en-US" sz="2400" dirty="0"/>
          </a:p>
          <a:p>
            <a:pPr lvl="1"/>
            <a:r>
              <a:rPr lang="en-US" sz="2000" dirty="0"/>
              <a:t>Initially for testing Taproot, now for future possible </a:t>
            </a:r>
            <a:r>
              <a:rPr lang="en-US" sz="2000" dirty="0" err="1"/>
              <a:t>softforks</a:t>
            </a:r>
            <a:endParaRPr lang="en-US" sz="2000" dirty="0"/>
          </a:p>
          <a:p>
            <a:r>
              <a:rPr lang="en-US" sz="2400" dirty="0"/>
              <a:t>(Lighting – second layer network of payment channels atop of </a:t>
            </a:r>
            <a:r>
              <a:rPr lang="en-US" sz="2400" dirty="0" err="1"/>
              <a:t>mainnet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Practically instant and very low fees independently from </a:t>
            </a:r>
            <a:r>
              <a:rPr lang="en-US" sz="2000" dirty="0" err="1"/>
              <a:t>mainnet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1B128-3591-42D1-B12A-ECE4ABE0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437" y="6598285"/>
            <a:ext cx="5064975" cy="284162"/>
          </a:xfrm>
        </p:spPr>
        <p:txBody>
          <a:bodyPr/>
          <a:lstStyle/>
          <a:p>
            <a:r>
              <a:rPr lang="en-US"/>
              <a:t>Bitcoin basics I.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3471-AE3F-EA0C-2FAE-467094A7F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8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F850-9601-47A2-17C9-62A8E24D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Mempool</a:t>
            </a:r>
            <a:r>
              <a:rPr lang="en-US" dirty="0"/>
              <a:t> – unconfirmed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E76D-E8FF-E010-5A98-DE2536E7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11617704" cy="4149725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 err="1"/>
              <a:t>fullnode</a:t>
            </a:r>
            <a:r>
              <a:rPr lang="en-US" dirty="0"/>
              <a:t> maintains own list of unconfirmed transactions (</a:t>
            </a:r>
            <a:r>
              <a:rPr lang="en-US" dirty="0" err="1"/>
              <a:t>mempool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global </a:t>
            </a:r>
            <a:r>
              <a:rPr lang="en-US" dirty="0" err="1"/>
              <a:t>mempool</a:t>
            </a:r>
            <a:r>
              <a:rPr lang="en-US" dirty="0"/>
              <a:t>! But local </a:t>
            </a:r>
            <a:r>
              <a:rPr lang="en-US" dirty="0" err="1"/>
              <a:t>mempools</a:t>
            </a:r>
            <a:r>
              <a:rPr lang="en-US" dirty="0"/>
              <a:t> tend to synchronize quickly </a:t>
            </a:r>
          </a:p>
          <a:p>
            <a:r>
              <a:rPr lang="en-US" dirty="0"/>
              <a:t>Miners construct next block from transactions maximizing profit (mostly)</a:t>
            </a:r>
          </a:p>
          <a:p>
            <a:r>
              <a:rPr lang="en-US" dirty="0"/>
              <a:t>What if </a:t>
            </a:r>
            <a:r>
              <a:rPr lang="en-US" dirty="0" err="1"/>
              <a:t>tx</a:t>
            </a:r>
            <a:r>
              <a:rPr lang="en-US" dirty="0"/>
              <a:t> is in a </a:t>
            </a:r>
            <a:r>
              <a:rPr lang="en-US" dirty="0" err="1"/>
              <a:t>mempool</a:t>
            </a:r>
            <a:r>
              <a:rPr lang="en-US" dirty="0"/>
              <a:t>, but with too low fee (not getting confirmed)?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Child pays for parent –additional transaction spending output of previous (high fee)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Replace By Fee (RBF) flag – new </a:t>
            </a:r>
            <a:r>
              <a:rPr lang="en-US" dirty="0" err="1"/>
              <a:t>tx</a:t>
            </a:r>
            <a:r>
              <a:rPr lang="en-US" dirty="0"/>
              <a:t>, but with higher fee, replaced by nodes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(Wait for purge, pay miner out of band…)</a:t>
            </a:r>
          </a:p>
          <a:p>
            <a:r>
              <a:rPr lang="en-US" dirty="0"/>
              <a:t>If too many unconfirmed </a:t>
            </a:r>
            <a:r>
              <a:rPr lang="en-US" dirty="0" err="1"/>
              <a:t>txs</a:t>
            </a:r>
            <a:r>
              <a:rPr lang="en-US" dirty="0"/>
              <a:t> present, some existing are purged (removed)</a:t>
            </a:r>
          </a:p>
          <a:p>
            <a:pPr lvl="1"/>
            <a:r>
              <a:rPr lang="en-US" dirty="0"/>
              <a:t>Default size of </a:t>
            </a:r>
            <a:r>
              <a:rPr lang="en-US" dirty="0" err="1"/>
              <a:t>mempool</a:t>
            </a:r>
            <a:r>
              <a:rPr lang="en-US" dirty="0"/>
              <a:t> (for Bitcoin Core) is ~300MB</a:t>
            </a:r>
          </a:p>
          <a:p>
            <a:pPr lvl="1"/>
            <a:r>
              <a:rPr lang="en-US" dirty="0"/>
              <a:t>Selection depends on configuration (low-fee </a:t>
            </a:r>
            <a:r>
              <a:rPr lang="en-US" dirty="0" err="1"/>
              <a:t>tx</a:t>
            </a:r>
            <a:r>
              <a:rPr lang="en-US" dirty="0"/>
              <a:t>, large </a:t>
            </a:r>
            <a:r>
              <a:rPr lang="en-US" dirty="0" err="1"/>
              <a:t>tx</a:t>
            </a:r>
            <a:r>
              <a:rPr lang="en-US" dirty="0"/>
              <a:t>, old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discarded, it can be re-inserted later from other nodes or resubmitted (by owner)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28935-ACFF-8F70-2C2D-B7D1DF476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EDDC-D2C2-5191-C1BE-F2156022C6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2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08E1-A190-CB02-C593-6FA61230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</a:t>
            </a:r>
            <a:r>
              <a:rPr lang="en-US" dirty="0" err="1"/>
              <a:t>mempool</a:t>
            </a:r>
            <a:r>
              <a:rPr lang="en-US" dirty="0"/>
              <a:t> explorer – https://mempool.space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B1A8-45B9-BABA-2EEC-B5C91C525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run on your own </a:t>
            </a:r>
            <a:r>
              <a:rPr lang="en-US" dirty="0" err="1"/>
              <a:t>fullnode</a:t>
            </a:r>
            <a:r>
              <a:rPr lang="en-US" dirty="0"/>
              <a:t> (privacy improvement)</a:t>
            </a:r>
          </a:p>
          <a:p>
            <a:r>
              <a:rPr lang="en-US" dirty="0" err="1"/>
              <a:t>Testnet</a:t>
            </a:r>
            <a:r>
              <a:rPr lang="en-US" dirty="0"/>
              <a:t> version </a:t>
            </a:r>
            <a:r>
              <a:rPr lang="en-US" dirty="0">
                <a:hlinkClick r:id="rId2"/>
              </a:rPr>
              <a:t>https://mempool.space/testnet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8E134-B4DE-E72E-48C8-3EF88E198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6535-42E1-0195-95C6-1546B203FE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  <p:pic>
        <p:nvPicPr>
          <p:cNvPr id="6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D181E1EB-B683-91BB-7EF3-116523D14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21" y="1653266"/>
            <a:ext cx="4441313" cy="355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8D2070B-7CAC-4B64-0D82-4C1CCF965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32" y="1716634"/>
            <a:ext cx="7113546" cy="27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EA6E-C64F-60AE-98E0-48F47740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84" y="552936"/>
            <a:ext cx="10972800" cy="792088"/>
          </a:xfrm>
        </p:spPr>
        <p:txBody>
          <a:bodyPr/>
          <a:lstStyle/>
          <a:p>
            <a:r>
              <a:rPr lang="en-US" dirty="0" err="1"/>
              <a:t>Mempool</a:t>
            </a:r>
            <a:r>
              <a:rPr lang="en-US" dirty="0"/>
              <a:t> size in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1E8E-3EBC-6793-B0CD-B71A7FDB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8110-4B74-A631-D78D-F88956E94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BF7C-63EC-B888-483B-C54D5FD7C5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BF10D92-A5DC-25F0-E27A-D308A3AA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1679352"/>
            <a:ext cx="11894161" cy="471194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CA59AA-DD0A-1280-E69A-0614DA1B453D}"/>
              </a:ext>
            </a:extLst>
          </p:cNvPr>
          <p:cNvSpPr/>
          <p:nvPr/>
        </p:nvSpPr>
        <p:spPr>
          <a:xfrm>
            <a:off x="87536" y="1345024"/>
            <a:ext cx="5000352" cy="1363896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Blocksize</a:t>
            </a:r>
            <a:r>
              <a:rPr lang="en-GB" sz="2400" dirty="0">
                <a:solidFill>
                  <a:schemeClr val="tx1"/>
                </a:solidFill>
              </a:rPr>
              <a:t> wars in 2017, blockchain “spamming”, </a:t>
            </a:r>
            <a:r>
              <a:rPr lang="en-GB" sz="2400" dirty="0" err="1">
                <a:solidFill>
                  <a:schemeClr val="tx1"/>
                </a:solidFill>
              </a:rPr>
              <a:t>bullrun</a:t>
            </a:r>
            <a:r>
              <a:rPr lang="en-GB" sz="2400" dirty="0">
                <a:solidFill>
                  <a:schemeClr val="tx1"/>
                </a:solidFill>
              </a:rPr>
              <a:t> Dec 2017 (~$20k)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4F3B51-0D70-4DDE-3D0D-613DAE328732}"/>
              </a:ext>
            </a:extLst>
          </p:cNvPr>
          <p:cNvSpPr/>
          <p:nvPr/>
        </p:nvSpPr>
        <p:spPr>
          <a:xfrm>
            <a:off x="5807968" y="1689776"/>
            <a:ext cx="3191635" cy="1363896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Bullrun</a:t>
            </a:r>
            <a:r>
              <a:rPr lang="en-GB" sz="2400" dirty="0">
                <a:solidFill>
                  <a:schemeClr val="tx1"/>
                </a:solidFill>
              </a:rPr>
              <a:t> towards May 2021 (~$69k)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7BED4E-1CB0-590D-2B10-E8D92F8258EF}"/>
              </a:ext>
            </a:extLst>
          </p:cNvPr>
          <p:cNvSpPr/>
          <p:nvPr/>
        </p:nvSpPr>
        <p:spPr>
          <a:xfrm>
            <a:off x="8016213" y="3173570"/>
            <a:ext cx="3191635" cy="900840"/>
          </a:xfrm>
          <a:prstGeom prst="roundRect">
            <a:avLst/>
          </a:prstGeo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Ordinals/Inscription Feb 2023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41E5D3-9393-C42D-30C2-3D71ACA173B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495600" y="2708920"/>
            <a:ext cx="92112" cy="576064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843C02-8EEC-800D-8428-CA1F79F7DA3F}"/>
              </a:ext>
            </a:extLst>
          </p:cNvPr>
          <p:cNvCxnSpPr>
            <a:cxnSpLocks/>
          </p:cNvCxnSpPr>
          <p:nvPr/>
        </p:nvCxnSpPr>
        <p:spPr>
          <a:xfrm>
            <a:off x="7459286" y="3053672"/>
            <a:ext cx="241981" cy="670289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041258-747D-ACC0-3706-5533908DC68E}"/>
              </a:ext>
            </a:extLst>
          </p:cNvPr>
          <p:cNvCxnSpPr>
            <a:cxnSpLocks/>
          </p:cNvCxnSpPr>
          <p:nvPr/>
        </p:nvCxnSpPr>
        <p:spPr>
          <a:xfrm>
            <a:off x="10704512" y="4074410"/>
            <a:ext cx="241981" cy="670289"/>
          </a:xfrm>
          <a:prstGeom prst="straightConnector1">
            <a:avLst/>
          </a:prstGeom>
          <a:ln w="63500">
            <a:solidFill>
              <a:schemeClr val="accent6">
                <a:alpha val="76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F66D-83F0-6734-04B3-29F66CA8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look and comment the current </a:t>
            </a:r>
            <a:r>
              <a:rPr lang="en-US" dirty="0" err="1"/>
              <a:t>mempool</a:t>
            </a:r>
            <a:r>
              <a:rPr lang="en-US" dirty="0"/>
              <a:t>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4D4ED-6D4B-DBFA-5BE7-3A9D6BE7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A654-E0C7-52AF-D541-CF900D0CC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F85-7E70-80BD-C46A-88A3DBF7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99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546D-8ABA-03BD-7326-EDEE33DF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25A7-1946-6984-8075-BD33FB4AF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C2A7D-06BB-28E8-81E2-72639CFE1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C391B-B5B3-BA78-F6E3-F662AB45D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08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48B9-F669-78EB-9EE7-63A1911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91CF-BA05-B094-FBFA-03AFD9F3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structure optimized for small size (further decreased over time)</a:t>
            </a:r>
          </a:p>
          <a:p>
            <a:pPr lvl="1"/>
            <a:r>
              <a:rPr lang="en-US" dirty="0"/>
              <a:t>Version </a:t>
            </a:r>
          </a:p>
          <a:p>
            <a:pPr lvl="1"/>
            <a:r>
              <a:rPr lang="en-US" dirty="0"/>
              <a:t>Inputs (bitcoins spent, points to some previous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outpt</a:t>
            </a:r>
            <a:r>
              <a:rPr lang="en-US" dirty="0"/>
              <a:t> + unlock script)</a:t>
            </a:r>
          </a:p>
          <a:p>
            <a:pPr lvl="1"/>
            <a:r>
              <a:rPr lang="en-US" dirty="0"/>
              <a:t>Outputs (bitcoins received, description of lock script)</a:t>
            </a:r>
          </a:p>
          <a:p>
            <a:pPr lvl="1"/>
            <a:r>
              <a:rPr lang="en-US" dirty="0" err="1"/>
              <a:t>Locktime</a:t>
            </a:r>
            <a:r>
              <a:rPr lang="en-US" dirty="0"/>
              <a:t> (when starts to be valid, absolute or relative, time or block height)</a:t>
            </a:r>
          </a:p>
          <a:p>
            <a:r>
              <a:rPr lang="en-US" dirty="0"/>
              <a:t>Can be created offline, broadcasted immediately or later (Lighting)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D721F-6051-F90B-9F14-2DBA80420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DE1F-ED4B-47F6-8D57-2E1318B31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1BF2C4F4-3B33-392E-35C6-AC9DAFBED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1944723" y="5706505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303FB086-E7F3-D1BB-4939-43037BCD7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1919536" y="4583631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1716293-8295-991D-59F0-383499383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6328281" y="4814528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8176B6-1848-1513-D962-53C5CBDB2B6A}"/>
              </a:ext>
            </a:extLst>
          </p:cNvPr>
          <p:cNvSpPr txBox="1"/>
          <p:nvPr/>
        </p:nvSpPr>
        <p:spPr>
          <a:xfrm rot="16200000">
            <a:off x="9156623" y="516597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18792-AB9C-6E7D-A6A6-5ECFF07D9F47}"/>
              </a:ext>
            </a:extLst>
          </p:cNvPr>
          <p:cNvSpPr txBox="1"/>
          <p:nvPr/>
        </p:nvSpPr>
        <p:spPr>
          <a:xfrm>
            <a:off x="6796492" y="476428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Locktime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D53BD-35B1-AC53-D2A8-80EF0A392934}"/>
              </a:ext>
            </a:extLst>
          </p:cNvPr>
          <p:cNvSpPr/>
          <p:nvPr/>
        </p:nvSpPr>
        <p:spPr>
          <a:xfrm>
            <a:off x="1775520" y="4509120"/>
            <a:ext cx="4225380" cy="200775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EB536E7-FFB6-62F9-F52B-4397D623E3DF}"/>
              </a:ext>
            </a:extLst>
          </p:cNvPr>
          <p:cNvCxnSpPr>
            <a:cxnSpLocks/>
          </p:cNvCxnSpPr>
          <p:nvPr/>
        </p:nvCxnSpPr>
        <p:spPr>
          <a:xfrm>
            <a:off x="5176153" y="4858512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19C37035-76A5-AE4C-A50D-F7FB97358123}"/>
              </a:ext>
            </a:extLst>
          </p:cNvPr>
          <p:cNvCxnSpPr>
            <a:cxnSpLocks/>
          </p:cNvCxnSpPr>
          <p:nvPr/>
        </p:nvCxnSpPr>
        <p:spPr>
          <a:xfrm flipV="1">
            <a:off x="5608201" y="5606616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03A447-0214-73C6-161D-FDFE791EE811}"/>
              </a:ext>
            </a:extLst>
          </p:cNvPr>
          <p:cNvSpPr txBox="1"/>
          <p:nvPr/>
        </p:nvSpPr>
        <p:spPr>
          <a:xfrm rot="16200000">
            <a:off x="5655257" y="523490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4945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C2E9-EDA2-4100-BE7C-5E7E7200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transactions can be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A835-6880-42D9-AA6F-75A824B9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0B9A4-FE28-48A6-98CE-778E07F72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FA3C-9BEB-458C-842D-4919D4E3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2372F08-5B69-48D9-BF9F-0C7D4B2F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12" y="4394035"/>
            <a:ext cx="5222803" cy="242014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A747F7-FF74-4B0D-9971-9FE5BA07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18" y="2038833"/>
            <a:ext cx="4567463" cy="1999074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386991F-7E3A-4339-9190-CFC51D1E1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" y="2179820"/>
            <a:ext cx="4259938" cy="19665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8836E3-9B3F-46DD-A7ED-F110A8C65802}"/>
              </a:ext>
            </a:extLst>
          </p:cNvPr>
          <p:cNvGrpSpPr/>
          <p:nvPr/>
        </p:nvGrpSpPr>
        <p:grpSpPr>
          <a:xfrm>
            <a:off x="5285411" y="0"/>
            <a:ext cx="6906589" cy="925142"/>
            <a:chOff x="4737195" y="2424656"/>
            <a:chExt cx="6906589" cy="925142"/>
          </a:xfrm>
        </p:grpSpPr>
        <p:pic>
          <p:nvPicPr>
            <p:cNvPr id="13" name="Picture 1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12B0327-38AB-4DD2-87BF-D32540200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7" b="13906"/>
            <a:stretch/>
          </p:blipFill>
          <p:spPr>
            <a:xfrm>
              <a:off x="4737195" y="2424656"/>
              <a:ext cx="6906589" cy="925142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721FCEB-3398-4B89-AC95-8CE68ED65EA0}"/>
                </a:ext>
              </a:extLst>
            </p:cNvPr>
            <p:cNvSpPr/>
            <p:nvPr/>
          </p:nvSpPr>
          <p:spPr>
            <a:xfrm>
              <a:off x="7752184" y="2577724"/>
              <a:ext cx="360040" cy="40476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7A3AF8-F372-47D2-90DD-9B6CF71E282A}"/>
              </a:ext>
            </a:extLst>
          </p:cNvPr>
          <p:cNvSpPr txBox="1"/>
          <p:nvPr/>
        </p:nvSpPr>
        <p:spPr>
          <a:xfrm>
            <a:off x="206373" y="1844824"/>
            <a:ext cx="538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input, two outputs + fee (possibly classic pay)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CB5C14-A611-43E1-A651-1DE6244EBBEA}"/>
              </a:ext>
            </a:extLst>
          </p:cNvPr>
          <p:cNvSpPr txBox="1"/>
          <p:nvPr/>
        </p:nvSpPr>
        <p:spPr>
          <a:xfrm>
            <a:off x="6157384" y="1700808"/>
            <a:ext cx="561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Two inputs, one output + fee (possibly consolidation)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10AC9-2344-4837-B9F4-91846C5BD3FD}"/>
              </a:ext>
            </a:extLst>
          </p:cNvPr>
          <p:cNvSpPr txBox="1"/>
          <p:nvPr/>
        </p:nvSpPr>
        <p:spPr>
          <a:xfrm>
            <a:off x="1805012" y="4131409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input, many outputs, fee (</a:t>
            </a:r>
            <a:r>
              <a:rPr lang="en-US" dirty="0" err="1">
                <a:solidFill>
                  <a:srgbClr val="0070C0"/>
                </a:solidFill>
              </a:rPr>
              <a:t>CoinJoin</a:t>
            </a:r>
            <a:r>
              <a:rPr lang="en-US" dirty="0">
                <a:solidFill>
                  <a:srgbClr val="0070C0"/>
                </a:solidFill>
              </a:rPr>
              <a:t> premixing)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A01A8-12FC-5356-D1F7-C6D8AB94330B}"/>
              </a:ext>
            </a:extLst>
          </p:cNvPr>
          <p:cNvSpPr txBox="1"/>
          <p:nvPr/>
        </p:nvSpPr>
        <p:spPr>
          <a:xfrm>
            <a:off x="7248128" y="4149786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Many inputs, many outputs, fee… </a:t>
            </a:r>
            <a:endParaRPr lang="cs-CZ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8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7F78-4942-E6DD-BA70-E8ECF3AE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D6C0-2A64-9BA1-F0CC-D49B73040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F4AC-22C6-758C-F4E9-65BCE59B9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2CA745C-6188-5CC5-78E8-C8A9E982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/>
          <a:stretch/>
        </p:blipFill>
        <p:spPr>
          <a:xfrm>
            <a:off x="51988" y="-23268"/>
            <a:ext cx="4761494" cy="255584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4BB68F7-5127-93A3-92C5-04D49885D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/>
          <a:stretch/>
        </p:blipFill>
        <p:spPr>
          <a:xfrm>
            <a:off x="4678741" y="3091282"/>
            <a:ext cx="4180730" cy="376671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EEC0FA-0934-E095-4812-B5AF9AA6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85" y="548680"/>
            <a:ext cx="4590227" cy="3034861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115C619-6605-E4C0-FDEA-A4C6E60D7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" y="2591168"/>
            <a:ext cx="4590227" cy="25637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29CFBA-F9DD-C711-1702-9B646DF5683E}"/>
              </a:ext>
            </a:extLst>
          </p:cNvPr>
          <p:cNvSpPr txBox="1"/>
          <p:nvPr/>
        </p:nvSpPr>
        <p:spPr>
          <a:xfrm>
            <a:off x="565895" y="-4685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pay (change likely bc1)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4A00F-BED9-21AB-75A1-7A1E5B8D4B84}"/>
              </a:ext>
            </a:extLst>
          </p:cNvPr>
          <p:cNvSpPr txBox="1"/>
          <p:nvPr/>
        </p:nvSpPr>
        <p:spPr>
          <a:xfrm>
            <a:off x="407368" y="259628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pay (0.04) with consolidation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933657-8396-9826-1972-491F34A2A745}"/>
              </a:ext>
            </a:extLst>
          </p:cNvPr>
          <p:cNvSpPr txBox="1"/>
          <p:nvPr/>
        </p:nvSpPr>
        <p:spPr>
          <a:xfrm>
            <a:off x="7847082" y="54655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Multisig</a:t>
            </a:r>
            <a:r>
              <a:rPr lang="en-US" dirty="0">
                <a:solidFill>
                  <a:schemeClr val="bg1"/>
                </a:solidFill>
              </a:rPr>
              <a:t> pay (3.87) from multiple inputs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10F980-83DB-724F-4DFA-CD7FCB2CAEDB}"/>
              </a:ext>
            </a:extLst>
          </p:cNvPr>
          <p:cNvSpPr txBox="1"/>
          <p:nvPr/>
        </p:nvSpPr>
        <p:spPr>
          <a:xfrm>
            <a:off x="4813483" y="3095232"/>
            <a:ext cx="380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Consolidation (even annotated OP_RETURN)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C0A94F2-BCD7-B220-C44A-3F7D58BE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F66D-83F0-6734-04B3-29F66CA8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look AT current </a:t>
            </a:r>
            <a:r>
              <a:rPr lang="en-US" dirty="0" err="1"/>
              <a:t>mempool</a:t>
            </a:r>
            <a:r>
              <a:rPr lang="en-US" dirty="0"/>
              <a:t> transactions (confirmed, </a:t>
            </a:r>
            <a:r>
              <a:rPr lang="en-US" dirty="0" err="1"/>
              <a:t>uncorfirmed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4D4ED-6D4B-DBFA-5BE7-3A9D6BE7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A654-E0C7-52AF-D541-CF900D0CC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0F85-7E70-80BD-C46A-88A3DBF7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88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9F59-D665-1324-4AEA-6308BD70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“Bitcoin fixes everything” meme</a:t>
            </a:r>
          </a:p>
        </p:txBody>
      </p:sp>
      <p:pic>
        <p:nvPicPr>
          <p:cNvPr id="8" name="Content Placeholder 7" descr="A picture containing building, government building, colonnade&#10;&#10;Description automatically generated">
            <a:extLst>
              <a:ext uri="{FF2B5EF4-FFF2-40B4-BE49-F238E27FC236}">
                <a16:creationId xmlns:a16="http://schemas.microsoft.com/office/drawing/2014/main" id="{CA3DB73A-44CA-19E4-1CDC-5D740DB15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31"/>
            <a:ext cx="12192000" cy="68971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E497-D075-EBBE-A4B1-1526ADFAF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BEA9-C54A-3F62-8F1D-38056463A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11895-6881-D2B5-7DA0-0EE3912B95ED}"/>
              </a:ext>
            </a:extLst>
          </p:cNvPr>
          <p:cNvSpPr txBox="1"/>
          <p:nvPr/>
        </p:nvSpPr>
        <p:spPr>
          <a:xfrm>
            <a:off x="5591944" y="6572250"/>
            <a:ext cx="668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https://twitter.com/DominicFrisby/status/1388448025970884609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DCD3E-19CF-A105-3B45-1FEF4865D71F}"/>
              </a:ext>
            </a:extLst>
          </p:cNvPr>
          <p:cNvSpPr/>
          <p:nvPr/>
        </p:nvSpPr>
        <p:spPr>
          <a:xfrm>
            <a:off x="1703512" y="843099"/>
            <a:ext cx="909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“Bitcoin fixes everything!”</a:t>
            </a:r>
          </a:p>
        </p:txBody>
      </p:sp>
    </p:spTree>
    <p:extLst>
      <p:ext uri="{BB962C8B-B14F-4D97-AF65-F5344CB8AC3E}">
        <p14:creationId xmlns:p14="http://schemas.microsoft.com/office/powerpoint/2010/main" val="34253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1F32CD-E98D-4817-A172-E996488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and unlock scripts</a:t>
            </a:r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3A985-92BC-4DB9-96CA-75486B3C4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CF5B0-AA40-401C-895D-B0D586084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5486-A557-47D5-A3C5-3C318D1D1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2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B41CE1EE-D129-7A8F-87C5-103BA49D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0660" b="8678"/>
          <a:stretch/>
        </p:blipFill>
        <p:spPr bwMode="auto">
          <a:xfrm>
            <a:off x="1512675" y="3461632"/>
            <a:ext cx="3916476" cy="810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DFF150E-9D73-81DB-1AD6-427CC004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1879" r="11650" b="40144"/>
          <a:stretch/>
        </p:blipFill>
        <p:spPr bwMode="auto">
          <a:xfrm>
            <a:off x="1487488" y="2338758"/>
            <a:ext cx="3467649" cy="10669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8AA4D3B-A281-62D2-1339-DBD4D101D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5896233" y="2569655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626FB-34FA-B973-ECF4-25234EF00395}"/>
              </a:ext>
            </a:extLst>
          </p:cNvPr>
          <p:cNvSpPr txBox="1"/>
          <p:nvPr/>
        </p:nvSpPr>
        <p:spPr>
          <a:xfrm rot="16200000">
            <a:off x="8724575" y="292110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98897-3D8A-9FC1-BEC8-D4C19708E878}"/>
              </a:ext>
            </a:extLst>
          </p:cNvPr>
          <p:cNvSpPr txBox="1"/>
          <p:nvPr/>
        </p:nvSpPr>
        <p:spPr>
          <a:xfrm>
            <a:off x="6364444" y="251940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Locktime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E7E4-1DE4-C5C7-242E-275E79C029DC}"/>
              </a:ext>
            </a:extLst>
          </p:cNvPr>
          <p:cNvSpPr/>
          <p:nvPr/>
        </p:nvSpPr>
        <p:spPr>
          <a:xfrm>
            <a:off x="1343472" y="2264247"/>
            <a:ext cx="4225380" cy="200775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40117E2-6787-B52F-871A-074B4EBF5D31}"/>
              </a:ext>
            </a:extLst>
          </p:cNvPr>
          <p:cNvCxnSpPr>
            <a:cxnSpLocks/>
          </p:cNvCxnSpPr>
          <p:nvPr/>
        </p:nvCxnSpPr>
        <p:spPr>
          <a:xfrm>
            <a:off x="4744105" y="2613639"/>
            <a:ext cx="1292958" cy="347217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DED0089-FF0D-EE64-ABD8-95C520984E3A}"/>
              </a:ext>
            </a:extLst>
          </p:cNvPr>
          <p:cNvCxnSpPr>
            <a:cxnSpLocks/>
          </p:cNvCxnSpPr>
          <p:nvPr/>
        </p:nvCxnSpPr>
        <p:spPr>
          <a:xfrm flipV="1">
            <a:off x="5176153" y="3361743"/>
            <a:ext cx="860910" cy="505073"/>
          </a:xfrm>
          <a:prstGeom prst="curvedConnector3">
            <a:avLst/>
          </a:prstGeom>
          <a:ln w="254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3810A4-893F-E71B-F996-587800ACFA7F}"/>
              </a:ext>
            </a:extLst>
          </p:cNvPr>
          <p:cNvSpPr txBox="1"/>
          <p:nvPr/>
        </p:nvSpPr>
        <p:spPr>
          <a:xfrm rot="16200000">
            <a:off x="5223209" y="299003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452539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5454-4CEA-45A7-A0CE-470F04F0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receiving “addresses”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F158-5D6C-4E22-B6A4-C26127D4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sz="1800" dirty="0"/>
              <a:t>There is no ”address” defined in Bitcoin network</a:t>
            </a:r>
          </a:p>
          <a:p>
            <a:r>
              <a:rPr lang="en-US" sz="1800" dirty="0"/>
              <a:t>Standard patterns how to construct lock script emerged over the time</a:t>
            </a:r>
          </a:p>
          <a:p>
            <a:pPr lvl="1"/>
            <a:r>
              <a:rPr lang="en-US" sz="1600" dirty="0"/>
              <a:t>e.g., unlock if signature is verifiable with the public key stored in lock script (P2PK)</a:t>
            </a:r>
          </a:p>
          <a:p>
            <a:pPr lvl="1"/>
            <a:r>
              <a:rPr lang="en-US" sz="1600" dirty="0"/>
              <a:t>“Address” is the variable part of the lock script differing between (different receivers / transactions)</a:t>
            </a:r>
          </a:p>
          <a:p>
            <a:r>
              <a:rPr lang="en-US" sz="1800" i="1" dirty="0"/>
              <a:t>Notation warning: </a:t>
            </a:r>
            <a:r>
              <a:rPr lang="en-US" sz="1800" i="1" dirty="0" err="1"/>
              <a:t>scriptSig</a:t>
            </a:r>
            <a:r>
              <a:rPr lang="en-US" sz="1800" i="1" dirty="0"/>
              <a:t> (script + signature), </a:t>
            </a:r>
            <a:r>
              <a:rPr lang="en-US" sz="1800" i="1" dirty="0" err="1"/>
              <a:t>scriptPubKey</a:t>
            </a:r>
            <a:r>
              <a:rPr lang="en-US" sz="1800" i="1" dirty="0"/>
              <a:t> (initial meaning script + public key == P2PK)</a:t>
            </a:r>
          </a:p>
          <a:p>
            <a:r>
              <a:rPr lang="en-US" sz="1800" dirty="0"/>
              <a:t>Well-known standard types of lock scripts</a:t>
            </a:r>
          </a:p>
          <a:p>
            <a:pPr lvl="1"/>
            <a:r>
              <a:rPr lang="en-US" sz="1600" dirty="0"/>
              <a:t>Pay-to-public-key (</a:t>
            </a:r>
            <a:r>
              <a:rPr lang="cs-CZ" sz="1600" dirty="0"/>
              <a:t>P</a:t>
            </a:r>
            <a:r>
              <a:rPr lang="en-US" sz="1600" dirty="0"/>
              <a:t>2PK)</a:t>
            </a:r>
          </a:p>
          <a:p>
            <a:pPr lvl="1"/>
            <a:r>
              <a:rPr lang="en-US" sz="1600" dirty="0"/>
              <a:t>Pay-to-public-key-hash (P2PKH, starts with 1)</a:t>
            </a:r>
          </a:p>
          <a:p>
            <a:pPr lvl="1"/>
            <a:r>
              <a:rPr lang="en-US" sz="1600" dirty="0"/>
              <a:t>Pay-to-script-hash (P2SH, BIP16)</a:t>
            </a:r>
          </a:p>
          <a:p>
            <a:pPr lvl="1"/>
            <a:r>
              <a:rPr lang="en-US" sz="1600" dirty="0"/>
              <a:t>OP_RETURN (any data 40B)</a:t>
            </a:r>
          </a:p>
          <a:p>
            <a:pPr lvl="1"/>
            <a:r>
              <a:rPr lang="en-US" sz="1600" dirty="0"/>
              <a:t>Native Pay-to-witness-script-hash (P2WSH, starts with 3)</a:t>
            </a:r>
          </a:p>
          <a:p>
            <a:pPr lvl="1"/>
            <a:r>
              <a:rPr lang="en-US" sz="1600" dirty="0"/>
              <a:t>P2WSH-nested-in-P2SH</a:t>
            </a:r>
          </a:p>
          <a:p>
            <a:pPr lvl="1"/>
            <a:r>
              <a:rPr lang="en-US" sz="1600" dirty="0"/>
              <a:t>P2SH-P2WPKH, P2SH-P2WSH</a:t>
            </a:r>
          </a:p>
          <a:p>
            <a:pPr lvl="1"/>
            <a:r>
              <a:rPr lang="en-US" sz="1600" dirty="0"/>
              <a:t>Native P2WPK, P2WSH (Bech32, starts with bc1)</a:t>
            </a:r>
          </a:p>
          <a:p>
            <a:pPr lvl="1"/>
            <a:r>
              <a:rPr lang="en-US" altLang="cs-CZ" sz="1600" dirty="0"/>
              <a:t>Pay-to-Taproot (P2TR, </a:t>
            </a:r>
            <a:r>
              <a:rPr lang="en-US" altLang="cs-CZ" sz="1600" dirty="0" err="1"/>
              <a:t>Schnorr</a:t>
            </a:r>
            <a:r>
              <a:rPr lang="en-US" altLang="cs-CZ" sz="1600" dirty="0"/>
              <a:t> signature, starts </a:t>
            </a:r>
            <a:r>
              <a:rPr lang="cs-CZ" altLang="cs-CZ" sz="1600" dirty="0"/>
              <a:t>bc1p</a:t>
            </a:r>
            <a:r>
              <a:rPr lang="en-US" altLang="cs-CZ" sz="1600" dirty="0"/>
              <a:t>)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005A5-123F-4BA4-8E66-FC4BF4F84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D992-20BF-47EB-B725-424D17CF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D53F3-7B66-4833-AD80-CD80D020D69E}"/>
              </a:ext>
            </a:extLst>
          </p:cNvPr>
          <p:cNvSpPr txBox="1"/>
          <p:nvPr/>
        </p:nvSpPr>
        <p:spPr>
          <a:xfrm>
            <a:off x="2063552" y="124674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https://transactionfee.info/charts/output-type-distribution-count/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B67C6E9C-40EF-4F85-9070-4FF592091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57" y="3429000"/>
            <a:ext cx="5068047" cy="347842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4CF1C13-6F84-C32D-A1B4-91F8C25429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64623" r="12832" b="9763"/>
          <a:stretch/>
        </p:blipFill>
        <p:spPr>
          <a:xfrm>
            <a:off x="8078380" y="764421"/>
            <a:ext cx="3309182" cy="10669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156BE-96EA-B500-3E77-62DA9BE76D62}"/>
              </a:ext>
            </a:extLst>
          </p:cNvPr>
          <p:cNvSpPr txBox="1"/>
          <p:nvPr/>
        </p:nvSpPr>
        <p:spPr>
          <a:xfrm rot="16200000">
            <a:off x="10906722" y="111587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F2EF0-4A38-FCBD-0598-67B5FB1E6AB7}"/>
              </a:ext>
            </a:extLst>
          </p:cNvPr>
          <p:cNvSpPr txBox="1"/>
          <p:nvPr/>
        </p:nvSpPr>
        <p:spPr>
          <a:xfrm rot="16200000">
            <a:off x="7405356" y="1184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3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14D8-FD11-41E4-994D-3A35204B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1329672" cy="792088"/>
          </a:xfrm>
        </p:spPr>
        <p:txBody>
          <a:bodyPr/>
          <a:lstStyle/>
          <a:p>
            <a:r>
              <a:rPr lang="en-US" dirty="0"/>
              <a:t>Pay-to-public-key (</a:t>
            </a:r>
            <a:r>
              <a:rPr lang="cs-CZ" dirty="0"/>
              <a:t>P</a:t>
            </a:r>
            <a:r>
              <a:rPr lang="en-US" dirty="0"/>
              <a:t>2PK), Pay-to-public-key-hash (</a:t>
            </a:r>
            <a:r>
              <a:rPr lang="cs-CZ" dirty="0"/>
              <a:t>P</a:t>
            </a:r>
            <a:r>
              <a:rPr lang="en-US" dirty="0"/>
              <a:t>2PKH)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0E8-8B2F-42F8-B3B1-7DD36BF6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Pay-to-public-key (</a:t>
            </a:r>
            <a:r>
              <a:rPr lang="cs-CZ" dirty="0"/>
              <a:t>P</a:t>
            </a:r>
            <a:r>
              <a:rPr lang="en-US" dirty="0"/>
              <a:t>2PK)</a:t>
            </a:r>
          </a:p>
          <a:p>
            <a:pPr lvl="1"/>
            <a:r>
              <a:rPr lang="en-US" dirty="0"/>
              <a:t>Lock script contains direct value of public key and instructions to push signature and verify with the public key </a:t>
            </a:r>
          </a:p>
          <a:p>
            <a:pPr lvl="1"/>
            <a:r>
              <a:rPr lang="en-US" dirty="0"/>
              <a:t>Used initially by Satoshi and others, now infrequent</a:t>
            </a:r>
          </a:p>
          <a:p>
            <a:pPr lvl="1"/>
            <a:r>
              <a:rPr lang="en-US" dirty="0"/>
              <a:t>Disadvantage: if practical </a:t>
            </a:r>
            <a:r>
              <a:rPr lang="en-US" dirty="0" err="1"/>
              <a:t>dlog</a:t>
            </a:r>
            <a:r>
              <a:rPr lang="en-US" dirty="0"/>
              <a:t> attack against secp256k1 is found, private key can be computed</a:t>
            </a:r>
          </a:p>
          <a:p>
            <a:r>
              <a:rPr lang="en-US" dirty="0"/>
              <a:t>Pay-to-public-key-hash (</a:t>
            </a:r>
            <a:r>
              <a:rPr lang="cs-CZ" dirty="0"/>
              <a:t>P</a:t>
            </a:r>
            <a:r>
              <a:rPr lang="en-US" dirty="0"/>
              <a:t>2PKH), starts with ‘1’</a:t>
            </a:r>
          </a:p>
          <a:p>
            <a:pPr lvl="1"/>
            <a:r>
              <a:rPr lang="en-US" dirty="0"/>
              <a:t>Lock script contains hash of public key later used for signature verification</a:t>
            </a:r>
          </a:p>
          <a:p>
            <a:pPr lvl="1"/>
            <a:r>
              <a:rPr lang="en-US" dirty="0"/>
              <a:t>Advantage: smaller </a:t>
            </a:r>
            <a:r>
              <a:rPr lang="en-US" dirty="0" err="1"/>
              <a:t>lockscript</a:t>
            </a:r>
            <a:r>
              <a:rPr lang="en-US" dirty="0"/>
              <a:t>, attacker does not know public key until spent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63A9-B3B6-4DBA-BC6C-869B0197E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C427-5055-4CA0-B1AC-DEE7A5777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2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C77225-4770-4116-B4BD-20CFAA4D3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40" y="1186456"/>
            <a:ext cx="3989096" cy="5589038"/>
          </a:xfrm>
          <a:prstGeom prst="rect">
            <a:avLst/>
          </a:prstGeom>
        </p:spPr>
      </p:pic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D0E124-C948-4A83-A205-CF7386E08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2" y="1695638"/>
            <a:ext cx="4298310" cy="5105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1732F-1D0C-4303-B44D-B7311603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759084"/>
            <a:ext cx="11521280" cy="792088"/>
          </a:xfrm>
        </p:spPr>
        <p:txBody>
          <a:bodyPr/>
          <a:lstStyle/>
          <a:p>
            <a:r>
              <a:rPr lang="en-US" dirty="0"/>
              <a:t>P2PKH - script execution (https://nioctib.tech/)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CD7C-6D10-435B-8BC1-91A415D7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7731140" cy="4149725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4B8E-1932-4C76-973D-A6528C55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300A0-2ACA-4BEF-A891-35A74372F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9EFAB-152F-4F5E-9BDA-55380575D07B}"/>
              </a:ext>
            </a:extLst>
          </p:cNvPr>
          <p:cNvSpPr txBox="1"/>
          <p:nvPr/>
        </p:nvSpPr>
        <p:spPr>
          <a:xfrm>
            <a:off x="2347649" y="20420"/>
            <a:ext cx="9296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https://nioctib.tech/#/transaction/f2f398dace996dab12e0cfb02fb0b59de0ef0398be393d90ebc8ab397550370b</a:t>
            </a:r>
          </a:p>
          <a:p>
            <a:pPr lvl="1"/>
            <a:r>
              <a:rPr lang="cs-CZ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https://nioctib.tech/#/transaction/feff813f13340060f641c11ab1307bb1b8cabcdcc3af1aed8a089e38c8407aef</a:t>
            </a:r>
            <a:endParaRPr lang="en-US" sz="1400" dirty="0">
              <a:solidFill>
                <a:schemeClr val="bg1"/>
              </a:solidFill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FCBE8-5011-4E30-9614-14516227384A}"/>
              </a:ext>
            </a:extLst>
          </p:cNvPr>
          <p:cNvSpPr/>
          <p:nvPr/>
        </p:nvSpPr>
        <p:spPr>
          <a:xfrm>
            <a:off x="0" y="1695638"/>
            <a:ext cx="4727848" cy="18773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3297A-E65C-463B-9AF8-11C86A87AA83}"/>
              </a:ext>
            </a:extLst>
          </p:cNvPr>
          <p:cNvSpPr/>
          <p:nvPr/>
        </p:nvSpPr>
        <p:spPr>
          <a:xfrm>
            <a:off x="70753" y="5403192"/>
            <a:ext cx="4727848" cy="18773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7EE7684-49C5-44F1-92D0-060E81C91F02}"/>
              </a:ext>
            </a:extLst>
          </p:cNvPr>
          <p:cNvSpPr/>
          <p:nvPr/>
        </p:nvSpPr>
        <p:spPr>
          <a:xfrm rot="20319628">
            <a:off x="2172091" y="3550415"/>
            <a:ext cx="3115753" cy="392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6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F6E7-8BF2-4238-8DE3-49129E70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D5A651-A855-4F97-A460-95A66FD2A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4" y="-251470"/>
            <a:ext cx="3132348" cy="25147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CBF91-ED3B-4E1D-83B9-23A6DD010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CF2D9-F79F-4833-AE77-89A0E65E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BEE374BB-1A85-4308-BCC4-CC5879A7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05" y="-18168"/>
            <a:ext cx="3169413" cy="231499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0D1555-4342-48DF-AA22-93286A96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5" y="2347714"/>
            <a:ext cx="3163640" cy="2343865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668E78-AEF3-4358-B496-3F0629E97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18" y="-18168"/>
            <a:ext cx="3192504" cy="233809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054708-3C02-4F5C-8343-B1744705E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89" y="2180624"/>
            <a:ext cx="3261072" cy="2485753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C33AC1-5A11-4412-9689-3B057005D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20" y="2268823"/>
            <a:ext cx="3237398" cy="2462080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3B17A1-45EE-460D-8BBB-4D1586E0D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0" y="2146097"/>
            <a:ext cx="3266990" cy="2574530"/>
          </a:xfrm>
          <a:prstGeom prst="rect">
            <a:avLst/>
          </a:prstGeom>
        </p:spPr>
      </p:pic>
      <p:pic>
        <p:nvPicPr>
          <p:cNvPr id="18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F5EDEBDC-C688-4FA2-9DF2-9DA169340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1133" y="5298918"/>
            <a:ext cx="3207766" cy="155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hart&#10;&#10;Description automatically generated with medium confidence">
            <a:extLst>
              <a:ext uri="{FF2B5EF4-FFF2-40B4-BE49-F238E27FC236}">
                <a16:creationId xmlns:a16="http://schemas.microsoft.com/office/drawing/2014/main" id="{ED6A230F-4274-4C28-8D92-FC7EC3C5B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5" y="5317536"/>
            <a:ext cx="3267501" cy="1559082"/>
          </a:xfrm>
          <a:prstGeom prst="rect">
            <a:avLst/>
          </a:prstGeom>
        </p:spPr>
      </p:pic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B7F0D9-2020-421E-B0E7-CBDA989C6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7" y="4820223"/>
            <a:ext cx="3267501" cy="2072802"/>
          </a:xfrm>
          <a:prstGeom prst="rect">
            <a:avLst/>
          </a:prstGeom>
        </p:spPr>
      </p:pic>
      <p:pic>
        <p:nvPicPr>
          <p:cNvPr id="21" name="Content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721F6C-EAED-4239-BBA4-14EA5685A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52" y="4671859"/>
            <a:ext cx="3261072" cy="223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F035F2-838A-4414-9C6E-B718F05315B4}"/>
              </a:ext>
            </a:extLst>
          </p:cNvPr>
          <p:cNvCxnSpPr/>
          <p:nvPr/>
        </p:nvCxnSpPr>
        <p:spPr>
          <a:xfrm flipV="1">
            <a:off x="-69352" y="2146097"/>
            <a:ext cx="13294144" cy="3452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E45650-0D00-4D13-9305-E03A388FEDD4}"/>
              </a:ext>
            </a:extLst>
          </p:cNvPr>
          <p:cNvCxnSpPr/>
          <p:nvPr/>
        </p:nvCxnSpPr>
        <p:spPr>
          <a:xfrm flipV="1">
            <a:off x="0" y="4610108"/>
            <a:ext cx="13294144" cy="3452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28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A7F-46EF-B5DA-0DEB-E8BD4BD4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to script hash (P2SH), BIP16, starts with ‘3’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F7C6-B74A-B086-CA97-F4521FE0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 script separated into two parts</a:t>
            </a:r>
          </a:p>
          <a:p>
            <a:pPr lvl="1"/>
            <a:r>
              <a:rPr lang="en-US" dirty="0"/>
              <a:t>1) commitment to the script (hash value, checked later) </a:t>
            </a:r>
          </a:p>
          <a:p>
            <a:pPr lvl="1"/>
            <a:r>
              <a:rPr lang="en-US" dirty="0"/>
              <a:t>2) actual lock script (hash value must match the commitment)</a:t>
            </a:r>
          </a:p>
          <a:p>
            <a:r>
              <a:rPr lang="en-US" dirty="0"/>
              <a:t>Sending </a:t>
            </a:r>
            <a:r>
              <a:rPr lang="en-US" dirty="0" err="1"/>
              <a:t>tx</a:t>
            </a:r>
            <a:r>
              <a:rPr lang="en-US" dirty="0"/>
              <a:t> sets output’s </a:t>
            </a:r>
            <a:r>
              <a:rPr lang="en-US" dirty="0" err="1"/>
              <a:t>ScriptPub</a:t>
            </a:r>
            <a:r>
              <a:rPr lang="en-US" dirty="0"/>
              <a:t> to the commitment</a:t>
            </a:r>
          </a:p>
          <a:p>
            <a:pPr lvl="1"/>
            <a:r>
              <a:rPr lang="en-US" dirty="0"/>
              <a:t>Shorter as only hash is posted, not whole lock script</a:t>
            </a:r>
          </a:p>
          <a:p>
            <a:pPr lvl="1"/>
            <a:r>
              <a:rPr lang="en-US" dirty="0"/>
              <a:t>Lock script is provided only later when spending (privacy, fee to be paid)</a:t>
            </a:r>
          </a:p>
          <a:p>
            <a:pPr lvl="1"/>
            <a:r>
              <a:rPr lang="en-US" dirty="0"/>
              <a:t>Lock script can have multiple spending paths (Merkle tree) and only the one used is posted (better for privacy)</a:t>
            </a:r>
          </a:p>
          <a:p>
            <a:r>
              <a:rPr lang="en-US" dirty="0"/>
              <a:t>Redeeming </a:t>
            </a:r>
            <a:r>
              <a:rPr lang="en-US" dirty="0" err="1"/>
              <a:t>tx</a:t>
            </a:r>
            <a:r>
              <a:rPr lang="en-US" dirty="0"/>
              <a:t> provides actual lock script + unlock script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C515D-1141-E2EC-1196-567CC6455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1486C-2C84-717B-49FA-6F2EFD3E2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309C7-9044-3677-6801-3526AF4D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BA39-2C9A-E290-F928-2150B59C2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11" name="Picture 10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1E05E8B-B859-8423-1B9F-8EF19DE2F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05" y="4230141"/>
            <a:ext cx="2971260" cy="147189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EB48B0-5477-7069-B5A3-0A4254A9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" y="4331004"/>
            <a:ext cx="3832219" cy="211887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9C69262-D91E-32F3-78F6-93141469B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41" y="2255302"/>
            <a:ext cx="3056650" cy="14142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E9C000A-FF61-95BD-E221-106C3F6F3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2" y="2248185"/>
            <a:ext cx="2706883" cy="18806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EA0F63F-4594-BFE8-0BD4-A09A7AC65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" y="2548808"/>
            <a:ext cx="3289827" cy="17234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627200-976D-1895-0E72-97925DA25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2" y="75764"/>
            <a:ext cx="3746043" cy="19262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9D1485-651B-96A1-965E-CDAED079B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0" y="56609"/>
            <a:ext cx="3786597" cy="203776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42154D-5872-6625-3DF5-1DB819EF8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" y="75764"/>
            <a:ext cx="3776458" cy="228615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E67A3351-47B3-EE4B-F670-9AFC13234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67" y="2852990"/>
            <a:ext cx="3772287" cy="3954977"/>
          </a:xfrm>
          <a:ln w="25400">
            <a:solidFill>
              <a:schemeClr val="accent1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61C41A-17EA-C6D9-63E6-3454E40E7C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06" y="5556862"/>
            <a:ext cx="3089659" cy="14114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949A81-7D50-3B59-FE27-200486E9C8CC}"/>
              </a:ext>
            </a:extLst>
          </p:cNvPr>
          <p:cNvSpPr/>
          <p:nvPr/>
        </p:nvSpPr>
        <p:spPr>
          <a:xfrm>
            <a:off x="593362" y="388856"/>
            <a:ext cx="2181794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Commitment to script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C71AC3-E06C-A69B-4CAC-8991242CAA4B}"/>
              </a:ext>
            </a:extLst>
          </p:cNvPr>
          <p:cNvSpPr/>
          <p:nvPr/>
        </p:nvSpPr>
        <p:spPr>
          <a:xfrm>
            <a:off x="4780655" y="3402752"/>
            <a:ext cx="2181794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script hash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21AAF4-5486-7331-83F3-800096DDB11C}"/>
              </a:ext>
            </a:extLst>
          </p:cNvPr>
          <p:cNvSpPr/>
          <p:nvPr/>
        </p:nvSpPr>
        <p:spPr>
          <a:xfrm>
            <a:off x="8374043" y="1694734"/>
            <a:ext cx="3786596" cy="17342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initial script structure was commitment and value on stack is true, special code branch of code is executed, using original witness script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B8105C-F2B9-ABCE-181F-884F1595AE7E}"/>
              </a:ext>
            </a:extLst>
          </p:cNvPr>
          <p:cNvSpPr/>
          <p:nvPr/>
        </p:nvSpPr>
        <p:spPr>
          <a:xfrm>
            <a:off x="8625979" y="4337337"/>
            <a:ext cx="3270788" cy="1370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Witness script is executed (here 2-of-3 </a:t>
            </a:r>
            <a:r>
              <a:rPr lang="en-GB" dirty="0" err="1"/>
              <a:t>multisig</a:t>
            </a:r>
            <a:r>
              <a:rPr lang="en-GB" dirty="0"/>
              <a:t>)</a:t>
            </a:r>
          </a:p>
          <a:p>
            <a:pPr algn="ctr"/>
            <a:r>
              <a:rPr lang="en-GB" dirty="0"/>
              <a:t>OP_FALSE is used to push  0 on stack (</a:t>
            </a:r>
            <a:r>
              <a:rPr lang="en-GB" dirty="0" err="1"/>
              <a:t>multisig</a:t>
            </a:r>
            <a:r>
              <a:rPr lang="en-GB" dirty="0"/>
              <a:t> bug)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FB48FB-2A20-3C79-11A3-6F69E9476447}"/>
              </a:ext>
            </a:extLst>
          </p:cNvPr>
          <p:cNvSpPr txBox="1"/>
          <p:nvPr/>
        </p:nvSpPr>
        <p:spPr>
          <a:xfrm>
            <a:off x="7381811" y="48304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5DA38A-EC02-C80B-FEB9-09D49318D0FE}"/>
              </a:ext>
            </a:extLst>
          </p:cNvPr>
          <p:cNvSpPr/>
          <p:nvPr/>
        </p:nvSpPr>
        <p:spPr>
          <a:xfrm>
            <a:off x="119336" y="1759520"/>
            <a:ext cx="3435456" cy="59460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DCE74F-E24D-E509-411A-EAD363995BF0}"/>
              </a:ext>
            </a:extLst>
          </p:cNvPr>
          <p:cNvSpPr/>
          <p:nvPr/>
        </p:nvSpPr>
        <p:spPr>
          <a:xfrm>
            <a:off x="115780" y="1323029"/>
            <a:ext cx="3846792" cy="377779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B864CFC-1FE2-3A6D-1242-699C55D9A1AD}"/>
              </a:ext>
            </a:extLst>
          </p:cNvPr>
          <p:cNvSpPr/>
          <p:nvPr/>
        </p:nvSpPr>
        <p:spPr>
          <a:xfrm>
            <a:off x="2900255" y="388856"/>
            <a:ext cx="966042" cy="81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Script</a:t>
            </a:r>
            <a:endParaRPr lang="en-US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D6080CDA-D357-0064-3E35-D6F551BAD68B}"/>
              </a:ext>
            </a:extLst>
          </p:cNvPr>
          <p:cNvCxnSpPr>
            <a:cxnSpLocks/>
            <a:stCxn id="32" idx="3"/>
          </p:cNvCxnSpPr>
          <p:nvPr/>
        </p:nvCxnSpPr>
        <p:spPr>
          <a:xfrm flipH="1">
            <a:off x="2419011" y="1511919"/>
            <a:ext cx="1543561" cy="4399224"/>
          </a:xfrm>
          <a:prstGeom prst="curvedConnector4">
            <a:avLst>
              <a:gd name="adj1" fmla="val -14810"/>
              <a:gd name="adj2" fmla="val 5214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8157-E614-55EA-494D-67EB393A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Interesting, non-standard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97F9-7EA7-1D48-85A5-CD1D7D61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SHA1 collision bounty</a:t>
            </a:r>
          </a:p>
          <a:p>
            <a:pPr lvl="1"/>
            <a:r>
              <a:rPr lang="en-US" dirty="0"/>
              <a:t>Bitcoins locked to script requiring two different inputs hashed to same SHA1 hash</a:t>
            </a:r>
          </a:p>
          <a:p>
            <a:pPr lvl="1"/>
            <a:r>
              <a:rPr lang="en-US" dirty="0"/>
              <a:t>Redeemed shortly after Google published SHA1 collision blocks </a:t>
            </a:r>
          </a:p>
          <a:p>
            <a:pPr lvl="2"/>
            <a:r>
              <a:rPr lang="en-US" dirty="0">
                <a:hlinkClick r:id="rId2"/>
              </a:rPr>
              <a:t>https://blockstream.info/tx/8d31992805518fd62daa3bdd2a5c4fd2cd3054c9b3dca1d78055e9528cff6adc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https://nioctib.tech/#/transaction/f2f398dace996dab12e0cfb02fb0b59de0ef0398be393d90ebc8ab397550370b</a:t>
            </a:r>
            <a:endParaRPr lang="en-US" dirty="0"/>
          </a:p>
          <a:p>
            <a:pPr lvl="1"/>
            <a:r>
              <a:rPr lang="en-US" dirty="0"/>
              <a:t>More details: </a:t>
            </a:r>
            <a:r>
              <a:rPr lang="en-US" dirty="0">
                <a:hlinkClick r:id="rId4"/>
              </a:rPr>
              <a:t>https://bitcoinjs-guide.bitcoin-studio.com/bitcoinjs-guide/v5/part-three-pay-to-script-hash/puzzles/computational_puzzle_sha1_collision_p2sh.html</a:t>
            </a:r>
            <a:endParaRPr lang="en-US" dirty="0"/>
          </a:p>
          <a:p>
            <a:pPr lvl="1"/>
            <a:r>
              <a:rPr lang="en-US" dirty="0"/>
              <a:t>Similar bounties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B989-957E-ADF4-9605-71BA27F39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FDDA-E1AA-1202-3C0C-3841B1F21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9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2811F3-8A6E-4FFD-BF72-E85D4C2D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63" y="116632"/>
            <a:ext cx="4750123" cy="6021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4A890-88CF-4103-B9CD-71A805AC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OP_RETURN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1E7A-E190-43D7-BC17-F5ED1B7A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6793168" cy="4149725"/>
          </a:xfrm>
        </p:spPr>
        <p:txBody>
          <a:bodyPr/>
          <a:lstStyle/>
          <a:p>
            <a:r>
              <a:rPr lang="en-US" sz="2000" dirty="0"/>
              <a:t>If OP_RETURN is encountered during execution of </a:t>
            </a:r>
            <a:r>
              <a:rPr lang="en-US" sz="2000" dirty="0" err="1"/>
              <a:t>unlock+lock</a:t>
            </a:r>
            <a:r>
              <a:rPr lang="en-US" sz="2000" dirty="0"/>
              <a:t> script, it is FALSE</a:t>
            </a:r>
          </a:p>
          <a:p>
            <a:pPr lvl="1"/>
            <a:r>
              <a:rPr lang="en-US" sz="1800" dirty="0"/>
              <a:t>Such output is provably </a:t>
            </a:r>
            <a:r>
              <a:rPr lang="en-US" sz="1800" dirty="0" err="1"/>
              <a:t>unspendable</a:t>
            </a:r>
            <a:endParaRPr lang="en-US" sz="1800" dirty="0"/>
          </a:p>
          <a:p>
            <a:r>
              <a:rPr lang="en-US" sz="2000" dirty="0"/>
              <a:t>Somewhat controversial instruction</a:t>
            </a:r>
          </a:p>
          <a:p>
            <a:pPr lvl="1"/>
            <a:r>
              <a:rPr lang="en-US" sz="1800" dirty="0"/>
              <a:t>Some feels, that blockchain shall not be used for non-financial data (USDT was initially on Bitcoin via OP_RETURN)</a:t>
            </a:r>
          </a:p>
          <a:p>
            <a:pPr lvl="1"/>
            <a:r>
              <a:rPr lang="en-US" sz="1800" dirty="0"/>
              <a:t>But there were already ways how to store arbitrary data into blockchain anyway (e.g., bytes of value, invalid address)</a:t>
            </a:r>
          </a:p>
          <a:p>
            <a:r>
              <a:rPr lang="en-US" sz="2000" dirty="0"/>
              <a:t>Analysis of OP_RETURN data</a:t>
            </a:r>
          </a:p>
          <a:p>
            <a:pPr lvl="1"/>
            <a:r>
              <a:rPr lang="en-US" sz="1800" dirty="0">
                <a:hlinkClick r:id="rId3"/>
              </a:rPr>
              <a:t>https://www.blockchainresearchlab.org/2020/03/13/how-do-op-return-transactions-impact-bitcoin/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https://opreturn.org/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cs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D463-1EB1-4BD8-8223-DE65B67EB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7E46-4065-4489-AA31-E6C71C7B8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0AEE0-953D-4AB9-824D-0297CE47BB7D}"/>
              </a:ext>
            </a:extLst>
          </p:cNvPr>
          <p:cNvSpPr txBox="1"/>
          <p:nvPr/>
        </p:nvSpPr>
        <p:spPr>
          <a:xfrm>
            <a:off x="9388027" y="3577194"/>
            <a:ext cx="280397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charley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loves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heidi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67307-DB4F-4BC2-A75D-A159F8D71F59}"/>
              </a:ext>
            </a:extLst>
          </p:cNvPr>
          <p:cNvSpPr txBox="1"/>
          <p:nvPr/>
        </p:nvSpPr>
        <p:spPr>
          <a:xfrm>
            <a:off x="7425163" y="6026866"/>
            <a:ext cx="475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https://nioctib.tech/#/transaction/f2f398dace996dab12e0cfb02fb0b59de0ef0398be393d90ebc8ab397550370b</a:t>
            </a:r>
            <a:endParaRPr lang="en-US" sz="1400" dirty="0"/>
          </a:p>
          <a:p>
            <a:endParaRPr lang="en-US" sz="1400" dirty="0"/>
          </a:p>
          <a:p>
            <a:endParaRPr lang="cs-CZ" sz="1400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67AD67C-9AD9-4704-BB20-79D647933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35" y="14731"/>
            <a:ext cx="3747869" cy="18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1F2FBE-BB9F-48C7-E13F-4B456157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150468"/>
            <a:ext cx="6729829" cy="273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1C21D-0444-9F75-A074-AAD66D31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Miniscript</a:t>
            </a:r>
            <a:r>
              <a:rPr lang="en-US" dirty="0"/>
              <a:t> (A. </a:t>
            </a:r>
            <a:r>
              <a:rPr lang="en-US" dirty="0" err="1"/>
              <a:t>Poelstra</a:t>
            </a:r>
            <a:r>
              <a:rPr lang="en-US" dirty="0"/>
              <a:t>, P.  </a:t>
            </a:r>
            <a:r>
              <a:rPr lang="en-US" dirty="0" err="1"/>
              <a:t>Wuille</a:t>
            </a:r>
            <a:r>
              <a:rPr lang="en-US" dirty="0"/>
              <a:t>, S. </a:t>
            </a:r>
            <a:r>
              <a:rPr lang="en-US" dirty="0" err="1"/>
              <a:t>Kanjalkar</a:t>
            </a:r>
            <a:r>
              <a:rPr lang="en-US" dirty="0"/>
              <a:t>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59A9-4D2E-BEFD-D26D-54C72961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for easier and error-prone creation of Bitcoin scripts</a:t>
            </a:r>
          </a:p>
          <a:p>
            <a:pPr lvl="1"/>
            <a:r>
              <a:rPr lang="en-US" dirty="0"/>
              <a:t>Subset of Bitcoin script language</a:t>
            </a:r>
          </a:p>
          <a:p>
            <a:pPr lvl="1"/>
            <a:r>
              <a:rPr lang="en-US" dirty="0"/>
              <a:t>Human-readable, easy to express complex locking conditions</a:t>
            </a:r>
          </a:p>
          <a:p>
            <a:pPr lvl="1"/>
            <a:r>
              <a:rPr lang="en-US" dirty="0">
                <a:hlinkClick r:id="rId3"/>
              </a:rPr>
              <a:t>https://bitcoin.sipa.be/miniscript/</a:t>
            </a:r>
            <a:endParaRPr lang="en-US" dirty="0"/>
          </a:p>
          <a:p>
            <a:r>
              <a:rPr lang="en-US" dirty="0"/>
              <a:t>Simple building blocks (policies)</a:t>
            </a:r>
          </a:p>
          <a:p>
            <a:pPr lvl="1"/>
            <a:r>
              <a:rPr lang="en-US" dirty="0"/>
              <a:t>Single-key, Multi-key, </a:t>
            </a:r>
          </a:p>
          <a:p>
            <a:pPr lvl="1"/>
            <a:r>
              <a:rPr lang="en-US" dirty="0"/>
              <a:t>Time-locks, Check-sequence, </a:t>
            </a:r>
          </a:p>
          <a:p>
            <a:pPr lvl="1"/>
            <a:r>
              <a:rPr lang="en-US" dirty="0"/>
              <a:t>Hash-lock…</a:t>
            </a:r>
          </a:p>
          <a:p>
            <a:r>
              <a:rPr lang="en-US" dirty="0"/>
              <a:t>Compiler creates optimal script</a:t>
            </a:r>
          </a:p>
          <a:p>
            <a:pPr lvl="1"/>
            <a:r>
              <a:rPr lang="en-US" dirty="0"/>
              <a:t>And cost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5B79-DCCB-2B1D-E63E-B674467B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6D22-1C46-BDE0-112A-5BA3A39D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4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78678A-16E4-1A9A-32F3-E934B79A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FA6A-786F-7D3B-4164-32B03244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does not fix everything, but is on a frontline</a:t>
            </a:r>
          </a:p>
          <a:p>
            <a:pPr lvl="1"/>
            <a:r>
              <a:rPr lang="en-US" dirty="0"/>
              <a:t>No safety net, no chargeback, attacker anonymous =&gt; security technique must really work, great for battle-testing security ideas, natural “bug bounty program”</a:t>
            </a:r>
          </a:p>
          <a:p>
            <a:r>
              <a:rPr lang="en-US" dirty="0"/>
              <a:t>6 main tech pieces we will cover (also usable outside Bitcoin world)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backup key(s) (single seed, BIP39, Shamir)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make always fresh keys (derivation via BIP32, also address privacy)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protect signing key against malware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multisig</a:t>
            </a:r>
            <a:r>
              <a:rPr lang="en-US" dirty="0"/>
              <a:t>, hardware wallet, airgap pc + </a:t>
            </a:r>
            <a:r>
              <a:rPr lang="en-US" dirty="0" err="1"/>
              <a:t>tx</a:t>
            </a:r>
            <a:r>
              <a:rPr lang="en-US" dirty="0"/>
              <a:t> broadcast, </a:t>
            </a:r>
            <a:r>
              <a:rPr lang="en-US" dirty="0" err="1"/>
              <a:t>mpc</a:t>
            </a:r>
            <a:r>
              <a:rPr lang="en-US" dirty="0"/>
              <a:t> sig)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introduce restricted signing policy (time, limit… </a:t>
            </a:r>
            <a:r>
              <a:rPr lang="en-US" dirty="0" err="1"/>
              <a:t>lockscript</a:t>
            </a:r>
            <a:r>
              <a:rPr lang="en-US" dirty="0"/>
              <a:t>/</a:t>
            </a:r>
            <a:r>
              <a:rPr lang="en-US" dirty="0" err="1"/>
              <a:t>multisig</a:t>
            </a:r>
            <a:r>
              <a:rPr lang="en-US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protect your financial privacy (</a:t>
            </a:r>
            <a:r>
              <a:rPr lang="en-US" dirty="0" err="1"/>
              <a:t>CoinJoin</a:t>
            </a:r>
            <a:r>
              <a:rPr lang="en-US" dirty="0"/>
              <a:t>, Tor)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How to use hardware wallet with secure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EE46-588C-E30E-CB92-747315BB6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2EA3-A160-BD71-D975-5D4BD59C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4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BB8C-D4F9-3A55-006C-0A930D0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06887"/>
            <a:ext cx="10972800" cy="792088"/>
          </a:xfrm>
        </p:spPr>
        <p:txBody>
          <a:bodyPr/>
          <a:lstStyle/>
          <a:p>
            <a:r>
              <a:rPr lang="en-US" dirty="0" err="1"/>
              <a:t>Miniscript</a:t>
            </a:r>
            <a:r>
              <a:rPr lang="en-US" dirty="0"/>
              <a:t> examples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4830A7-0050-90C7-C291-1F885C5FC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67" y="2064120"/>
            <a:ext cx="6708369" cy="4793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A1A88-C2CA-32DE-BF67-A802F5181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D66B-D654-9BC0-A4A6-DDB76DD58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74E3EE8-2B22-C75D-DB49-E04DF333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07" y="971984"/>
            <a:ext cx="4901092" cy="109508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CA45D50-D277-48BD-CE0C-2668D66BB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" y="2826351"/>
            <a:ext cx="2711892" cy="3610311"/>
          </a:xfrm>
          <a:prstGeom prst="rect">
            <a:avLst/>
          </a:prstGeom>
        </p:spPr>
      </p:pic>
      <p:pic>
        <p:nvPicPr>
          <p:cNvPr id="15" name="Picture 14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CBA05B6A-C87C-C926-32B8-CD103888A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" y="1784815"/>
            <a:ext cx="1688694" cy="1189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C368A7-A9C7-AC07-D92A-771A1A772CFF}"/>
              </a:ext>
            </a:extLst>
          </p:cNvPr>
          <p:cNvSpPr txBox="1"/>
          <p:nvPr/>
        </p:nvSpPr>
        <p:spPr>
          <a:xfrm>
            <a:off x="5136967" y="534858"/>
            <a:ext cx="501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3-of-3 that turns into a 2-of-3 after 90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AC7B8-E4DB-ACA5-E220-4A7DF8DFB5B7}"/>
              </a:ext>
            </a:extLst>
          </p:cNvPr>
          <p:cNvSpPr txBox="1"/>
          <p:nvPr/>
        </p:nvSpPr>
        <p:spPr>
          <a:xfrm>
            <a:off x="369096" y="1414689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single key</a:t>
            </a:r>
          </a:p>
        </p:txBody>
      </p:sp>
    </p:spTree>
    <p:extLst>
      <p:ext uri="{BB962C8B-B14F-4D97-AF65-F5344CB8AC3E}">
        <p14:creationId xmlns:p14="http://schemas.microsoft.com/office/powerpoint/2010/main" val="7344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7001AD-8582-4749-B818-1A85DD0A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and Mining</a:t>
            </a:r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A1F3D-23DD-4487-B801-57EBE956D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CE2E-4486-4157-84EC-EE87E0FD0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4236-18AF-4377-9527-E9AA08CCD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75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E56-BDAC-9409-6FD0-3E1885F9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Who will include next block in blockchain?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C44D-355C-E714-900F-3D599E435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(state updates) has to be included somehow into block to be “permanently” valid </a:t>
            </a:r>
          </a:p>
          <a:p>
            <a:r>
              <a:rPr lang="en-US" dirty="0"/>
              <a:t>Entity including new block has special position and power</a:t>
            </a:r>
          </a:p>
          <a:p>
            <a:pPr lvl="1"/>
            <a:r>
              <a:rPr lang="en-US" dirty="0"/>
              <a:t>Can decide which transactions (state updates) will be included</a:t>
            </a:r>
          </a:p>
          <a:p>
            <a:pPr lvl="2"/>
            <a:r>
              <a:rPr lang="en-US" dirty="0"/>
              <a:t>May lead to censorship of certain transactions</a:t>
            </a:r>
          </a:p>
          <a:p>
            <a:pPr lvl="2"/>
            <a:r>
              <a:rPr lang="en-US" dirty="0"/>
              <a:t>May lead to transactions reordering impacting the financial value (e.g. MEV)</a:t>
            </a:r>
          </a:p>
          <a:p>
            <a:pPr lvl="1"/>
            <a:r>
              <a:rPr lang="en-US" dirty="0"/>
              <a:t>Can decide where new block is appended </a:t>
            </a:r>
          </a:p>
          <a:p>
            <a:pPr lvl="2"/>
            <a:r>
              <a:rPr lang="en-US" dirty="0"/>
              <a:t>Shall be last previous block, but can cause malicious forks abandoning part of previously extended blockchain (e.g., 51% attack to rewrite history) </a:t>
            </a:r>
          </a:p>
          <a:p>
            <a:pPr lvl="1"/>
            <a:r>
              <a:rPr lang="en-US" dirty="0"/>
              <a:t>Typically receive some reward (motivation for participation)</a:t>
            </a:r>
          </a:p>
          <a:p>
            <a:pPr lvl="2"/>
            <a:r>
              <a:rPr lang="en-US" dirty="0"/>
              <a:t>May cause long-term centralized accumulation of underlying token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29B6F-D480-28A3-AC96-F777D57C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6D80-EFC9-2BA6-65E3-E608224A4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0C6C-4877-44FE-B4A4-AA98E3DA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include next block to blockchain?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EBDD-8871-4CE4-8D98-9ADE57C3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Proof of Work (</a:t>
            </a:r>
            <a:r>
              <a:rPr lang="en-US" sz="2000" dirty="0" err="1"/>
              <a:t>PoW</a:t>
            </a:r>
            <a:r>
              <a:rPr lang="en-US" sz="2000" dirty="0"/>
              <a:t>, Bitcoin, Ethereum 1.0, </a:t>
            </a:r>
            <a:r>
              <a:rPr lang="en-US" sz="2000" dirty="0" err="1"/>
              <a:t>Zcash</a:t>
            </a:r>
            <a:r>
              <a:rPr lang="en-US" sz="2000" dirty="0"/>
              <a:t>…)</a:t>
            </a:r>
          </a:p>
          <a:p>
            <a:pPr lvl="1"/>
            <a:r>
              <a:rPr lang="en-US" sz="1800" dirty="0"/>
              <a:t>Solver of computationally hard puzzle can include new block</a:t>
            </a:r>
          </a:p>
          <a:p>
            <a:r>
              <a:rPr lang="en-US" sz="2000" dirty="0"/>
              <a:t>Proof of Stake (</a:t>
            </a:r>
            <a:r>
              <a:rPr lang="en-US" sz="2000" dirty="0" err="1"/>
              <a:t>PoS</a:t>
            </a:r>
            <a:r>
              <a:rPr lang="en-US" sz="2000" dirty="0"/>
              <a:t>, </a:t>
            </a:r>
            <a:r>
              <a:rPr lang="en-US" sz="2000" dirty="0" err="1"/>
              <a:t>Zcoin</a:t>
            </a:r>
            <a:r>
              <a:rPr lang="en-US" sz="2000" dirty="0"/>
              <a:t>, </a:t>
            </a:r>
            <a:r>
              <a:rPr lang="en-US" sz="2000" dirty="0" err="1"/>
              <a:t>Cardano</a:t>
            </a:r>
            <a:r>
              <a:rPr lang="en-US" sz="2000" dirty="0"/>
              <a:t>, BNB, Ethereum 2.0…)</a:t>
            </a:r>
          </a:p>
          <a:p>
            <a:pPr lvl="1"/>
            <a:r>
              <a:rPr lang="en-US" sz="1800" dirty="0"/>
              <a:t>More coins you own, higher the probability you will be selected to include next block</a:t>
            </a:r>
          </a:p>
          <a:p>
            <a:pPr lvl="1"/>
            <a:r>
              <a:rPr lang="en-US" sz="1800" dirty="0"/>
              <a:t>Various variants, Stake pools… </a:t>
            </a:r>
          </a:p>
          <a:p>
            <a:r>
              <a:rPr lang="en-US" sz="2000" dirty="0"/>
              <a:t>Merged Mining (</a:t>
            </a:r>
            <a:r>
              <a:rPr lang="en-US" sz="2000" dirty="0" err="1"/>
              <a:t>Namecoin</a:t>
            </a:r>
            <a:r>
              <a:rPr lang="en-US" sz="2000" dirty="0"/>
              <a:t>…)</a:t>
            </a:r>
          </a:p>
          <a:p>
            <a:pPr lvl="1"/>
            <a:r>
              <a:rPr lang="en-US" sz="1800" dirty="0"/>
              <a:t>Hash of block from the chain is included in </a:t>
            </a:r>
            <a:r>
              <a:rPr lang="en-US" sz="1800" dirty="0" err="1"/>
              <a:t>coinbase</a:t>
            </a:r>
            <a:r>
              <a:rPr lang="en-US" sz="1800" dirty="0"/>
              <a:t> </a:t>
            </a:r>
            <a:r>
              <a:rPr lang="en-US" sz="1800" dirty="0" err="1"/>
              <a:t>tx</a:t>
            </a:r>
            <a:r>
              <a:rPr lang="en-US" sz="1800" dirty="0"/>
              <a:t> of other chain (typically Bitcoin) </a:t>
            </a:r>
          </a:p>
          <a:p>
            <a:pPr lvl="1"/>
            <a:r>
              <a:rPr lang="en-US" sz="1800" dirty="0"/>
              <a:t>The chain is not performing own mining, Bitcoin miners are getting reward for inclusion of other chains </a:t>
            </a:r>
          </a:p>
          <a:p>
            <a:r>
              <a:rPr lang="en-US" sz="2000" dirty="0"/>
              <a:t>Proof of Proof (</a:t>
            </a:r>
            <a:r>
              <a:rPr lang="en-US" sz="2000" dirty="0" err="1"/>
              <a:t>PoP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Hash of block from other chain is included in Bitcoin transaction (typically OP_RETURN) </a:t>
            </a:r>
          </a:p>
          <a:p>
            <a:pPr lvl="1"/>
            <a:r>
              <a:rPr lang="en-US" sz="1800" dirty="0"/>
              <a:t>Security of other chain is improved by security of Bitcoin blockchain</a:t>
            </a:r>
          </a:p>
          <a:p>
            <a:r>
              <a:rPr lang="en-US" sz="2000" dirty="0"/>
              <a:t>Proof of Authority (</a:t>
            </a:r>
            <a:r>
              <a:rPr lang="en-US" sz="2000" dirty="0" err="1"/>
              <a:t>PoA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Small number of trusted actors create new blocks</a:t>
            </a:r>
          </a:p>
          <a:p>
            <a:endParaRPr lang="cs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35DFB-AE14-44B3-BC74-997C2E305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22C1-1FA2-4CFD-80A7-ACB678F3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F8A954-7D5A-37E7-CCAD-84BCA5D27208}"/>
              </a:ext>
            </a:extLst>
          </p:cNvPr>
          <p:cNvSpPr/>
          <p:nvPr/>
        </p:nvSpPr>
        <p:spPr>
          <a:xfrm>
            <a:off x="7643232" y="1484784"/>
            <a:ext cx="4536504" cy="1209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 will focus mainly on Proof Of Work used in Bitcoin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B5B7AFF-864E-AED1-C6E4-587A1B2D3957}"/>
              </a:ext>
            </a:extLst>
          </p:cNvPr>
          <p:cNvGrpSpPr/>
          <p:nvPr/>
        </p:nvGrpSpPr>
        <p:grpSpPr>
          <a:xfrm>
            <a:off x="6330933" y="0"/>
            <a:ext cx="5894437" cy="2298026"/>
            <a:chOff x="6297563" y="332656"/>
            <a:chExt cx="5894437" cy="2298026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7850C0C-371C-BEA5-D0FB-542EE6500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63" y="332656"/>
              <a:ext cx="5894437" cy="22980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70744E-FF7C-2FF8-F089-AF79C4BBC40D}"/>
                </a:ext>
              </a:extLst>
            </p:cNvPr>
            <p:cNvSpPr txBox="1"/>
            <p:nvPr/>
          </p:nvSpPr>
          <p:spPr>
            <a:xfrm>
              <a:off x="10136574" y="2322905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bg1">
                      <a:lumMod val="65000"/>
                    </a:schemeClr>
                  </a:solidFill>
                </a:rPr>
                <a:t>https://blockgeeks.com/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F65C3D-009E-A245-F68F-21A80CDD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EC7D-85D0-A872-A894-E1A7D0891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(80 B) + data (up to ~4MB) </a:t>
            </a:r>
          </a:p>
          <a:p>
            <a:pPr lvl="1"/>
            <a:r>
              <a:rPr lang="en-US" dirty="0"/>
              <a:t>Version</a:t>
            </a:r>
          </a:p>
          <a:p>
            <a:pPr lvl="1"/>
            <a:r>
              <a:rPr lang="en-US" dirty="0"/>
              <a:t>Previous block hash (linking to past blockchain)</a:t>
            </a:r>
          </a:p>
          <a:p>
            <a:pPr lvl="1"/>
            <a:r>
              <a:rPr lang="en-US" dirty="0"/>
              <a:t>Merkle root of all included transactions (Coinbase </a:t>
            </a:r>
            <a:r>
              <a:rPr lang="en-US" dirty="0" err="1"/>
              <a:t>tx</a:t>
            </a:r>
            <a:r>
              <a:rPr lang="en-US" dirty="0"/>
              <a:t> + others)</a:t>
            </a:r>
          </a:p>
          <a:p>
            <a:pPr lvl="1"/>
            <a:r>
              <a:rPr lang="en-US" dirty="0"/>
              <a:t>Timestamp (</a:t>
            </a:r>
            <a:r>
              <a:rPr lang="en-US" dirty="0" err="1"/>
              <a:t>unix</a:t>
            </a:r>
            <a:r>
              <a:rPr lang="en-US" dirty="0"/>
              <a:t> time)</a:t>
            </a:r>
          </a:p>
          <a:p>
            <a:pPr lvl="1"/>
            <a:r>
              <a:rPr lang="en-US" dirty="0"/>
              <a:t>Bits (specification of required mining difficulty)</a:t>
            </a:r>
          </a:p>
          <a:p>
            <a:pPr lvl="1"/>
            <a:r>
              <a:rPr lang="en-US" dirty="0"/>
              <a:t>Nonce (variable part to mine , now insufficient)</a:t>
            </a:r>
          </a:p>
          <a:p>
            <a:r>
              <a:rPr lang="en-US" dirty="0"/>
              <a:t>Coinbase transaction (reward for miners, emission of new bitcoins)</a:t>
            </a:r>
          </a:p>
          <a:p>
            <a:pPr lvl="1"/>
            <a:r>
              <a:rPr lang="en-US" dirty="0"/>
              <a:t>First transaction in every block (only one)</a:t>
            </a:r>
          </a:p>
          <a:p>
            <a:pPr lvl="1"/>
            <a:r>
              <a:rPr lang="en-US" dirty="0"/>
              <a:t>Only one input, previous TX ID = 0x0000..00, prev. TX index = 0xffffffff</a:t>
            </a:r>
          </a:p>
          <a:p>
            <a:pPr lvl="1"/>
            <a:r>
              <a:rPr lang="en-US" dirty="0"/>
              <a:t>(Typically) equal to block reward + all fees from included transactions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75F6-36DE-5399-6085-C51AC8C82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FEC09-4784-4D2B-1CEA-DFC7243A5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7333E01-3A6F-886B-1BD0-99BC2223B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7" y="3671760"/>
            <a:ext cx="4523780" cy="11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FFB8-76DA-4944-9A1C-1A544555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mining algorithm </a:t>
            </a:r>
            <a:r>
              <a:rPr lang="cs-CZ" dirty="0"/>
              <a:t>https://coin360.com/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93385-8949-4A0B-9856-9631D2524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953E-5FC1-4EAC-91C8-BF7217B1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17" name="Content Placeholder 1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F16C7E3-28DC-5FBF-FB6B-E83AFC0E3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68792"/>
            <a:ext cx="11911350" cy="3604424"/>
          </a:xfrm>
        </p:spPr>
      </p:pic>
    </p:spTree>
    <p:extLst>
      <p:ext uri="{BB962C8B-B14F-4D97-AF65-F5344CB8AC3E}">
        <p14:creationId xmlns:p14="http://schemas.microsoft.com/office/powerpoint/2010/main" val="49732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027E-F7F6-49A8-AA42-E249EDA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in Proof of Work chains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B885-4762-483B-B110-6683F8CF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dirty="0"/>
              <a:t>Crucial for security of blockchain (no rewrite of history)</a:t>
            </a:r>
          </a:p>
          <a:p>
            <a:r>
              <a:rPr lang="en-US" dirty="0"/>
              <a:t>Initially on CPU (Satoshi: everyone can participate 1 CPU 1 vote)</a:t>
            </a:r>
          </a:p>
          <a:p>
            <a:r>
              <a:rPr lang="en-US" dirty="0"/>
              <a:t>CPU→GPU →FPGA →ASIC</a:t>
            </a:r>
          </a:p>
          <a:p>
            <a:r>
              <a:rPr lang="en-US" dirty="0"/>
              <a:t>Initially solo mining, later collaborative mining (too little chance alone)</a:t>
            </a:r>
          </a:p>
          <a:p>
            <a:r>
              <a:rPr lang="en-US" dirty="0"/>
              <a:t>First mining pool: </a:t>
            </a:r>
            <a:r>
              <a:rPr lang="en-US" dirty="0" err="1"/>
              <a:t>SlushPool</a:t>
            </a:r>
            <a:r>
              <a:rPr lang="en-US" dirty="0"/>
              <a:t> in Prague (now </a:t>
            </a:r>
            <a:r>
              <a:rPr lang="en-US" dirty="0" err="1"/>
              <a:t>Braiins</a:t>
            </a:r>
            <a:r>
              <a:rPr lang="en-US" dirty="0"/>
              <a:t> Pool)</a:t>
            </a:r>
          </a:p>
          <a:p>
            <a:pPr lvl="1"/>
            <a:r>
              <a:rPr lang="en-US" dirty="0"/>
              <a:t>Miners join their </a:t>
            </a:r>
            <a:r>
              <a:rPr lang="en-US" dirty="0" err="1"/>
              <a:t>hashrate</a:t>
            </a:r>
            <a:r>
              <a:rPr lang="en-US" dirty="0"/>
              <a:t>, fraction of reward based on number of partial solutions</a:t>
            </a:r>
          </a:p>
          <a:p>
            <a:r>
              <a:rPr lang="en-US" dirty="0"/>
              <a:t>Cambridge university </a:t>
            </a:r>
            <a:r>
              <a:rPr lang="en-US" dirty="0" err="1"/>
              <a:t>centre</a:t>
            </a:r>
            <a:r>
              <a:rPr lang="en-US" dirty="0"/>
              <a:t> for alternative finance (CBECI)</a:t>
            </a:r>
          </a:p>
          <a:p>
            <a:pPr lvl="1"/>
            <a:r>
              <a:rPr lang="en-US" dirty="0"/>
              <a:t>Where are the miners? </a:t>
            </a:r>
            <a:r>
              <a:rPr lang="cs-CZ" dirty="0">
                <a:hlinkClick r:id="rId3"/>
              </a:rPr>
              <a:t>https://cbeci.org/mining_map/</a:t>
            </a:r>
            <a:endParaRPr lang="en-US" dirty="0"/>
          </a:p>
          <a:p>
            <a:pPr lvl="1"/>
            <a:r>
              <a:rPr lang="en-US" dirty="0"/>
              <a:t>More mining details: </a:t>
            </a:r>
            <a:r>
              <a:rPr lang="en-US" dirty="0">
                <a:hlinkClick r:id="rId4"/>
              </a:rPr>
              <a:t>https://cbeci.org/cbeci/methodology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66879-090E-4BD0-9999-0E54668866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0B7B-651E-4263-A6E5-F71D23A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0CB8043-B050-AA79-B3E5-38290ADB9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/>
          <a:stretch/>
        </p:blipFill>
        <p:spPr>
          <a:xfrm>
            <a:off x="82114" y="1518158"/>
            <a:ext cx="9579499" cy="5341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8DFB-6A0D-424F-B2CA-27AB1F24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 reward – </a:t>
            </a:r>
            <a:r>
              <a:rPr lang="en-US" dirty="0" err="1"/>
              <a:t>coinbase</a:t>
            </a:r>
            <a:r>
              <a:rPr lang="en-US" dirty="0"/>
              <a:t> output: block + fees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E7849-50D9-4663-9047-577AB0593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FE54-8204-44F8-B3F5-26BB8AEEA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7D698-F627-4B06-9683-284CAA15AB88}"/>
              </a:ext>
            </a:extLst>
          </p:cNvPr>
          <p:cNvSpPr txBox="1"/>
          <p:nvPr/>
        </p:nvSpPr>
        <p:spPr>
          <a:xfrm>
            <a:off x="2479085" y="79292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https://transactionfee.info/charts/block-coinbase-amount/?start=2009-01-09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EEB998-40BB-25EF-9E11-C20F3537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224" y="2205154"/>
            <a:ext cx="4200880" cy="4149725"/>
          </a:xfrm>
        </p:spPr>
        <p:txBody>
          <a:bodyPr/>
          <a:lstStyle/>
          <a:p>
            <a:r>
              <a:rPr lang="en-US" dirty="0"/>
              <a:t>Reward halving</a:t>
            </a:r>
          </a:p>
          <a:p>
            <a:pPr lvl="1"/>
            <a:r>
              <a:rPr lang="en-US" dirty="0"/>
              <a:t>Every ~4 years</a:t>
            </a:r>
          </a:p>
          <a:p>
            <a:pPr lvl="1"/>
            <a:r>
              <a:rPr lang="en-US" dirty="0"/>
              <a:t>Block reward drops to ½ </a:t>
            </a:r>
          </a:p>
          <a:p>
            <a:pPr lvl="1"/>
            <a:r>
              <a:rPr lang="en-US" dirty="0"/>
              <a:t>Last halving in year 2140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7769-E3C8-D8EB-23C4-F7807AF7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Hashrate</a:t>
            </a:r>
            <a:r>
              <a:rPr lang="en-US" dirty="0"/>
              <a:t> in time (~320EH/s = 3.2*10</a:t>
            </a:r>
            <a:r>
              <a:rPr lang="en-US" baseline="30000" dirty="0"/>
              <a:t>20 </a:t>
            </a:r>
            <a:r>
              <a:rPr lang="en-US" dirty="0"/>
              <a:t>hash/sec = 2</a:t>
            </a:r>
            <a:r>
              <a:rPr lang="en-US" baseline="30000" dirty="0"/>
              <a:t>66 </a:t>
            </a:r>
            <a:r>
              <a:rPr lang="en-US" dirty="0"/>
              <a:t>/sec)</a:t>
            </a:r>
          </a:p>
        </p:txBody>
      </p:sp>
      <p:pic>
        <p:nvPicPr>
          <p:cNvPr id="7" name="Content Placeholder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D274ECC-9631-0F92-3E06-21B50E79F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3" y="1687279"/>
            <a:ext cx="9937104" cy="44378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70F74-80D1-D046-EADF-FAEE687E3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C2E08-F3EF-1C8F-AA42-10E98A1E1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A4014-9115-992A-42BF-7FD096F18E95}"/>
              </a:ext>
            </a:extLst>
          </p:cNvPr>
          <p:cNvSpPr txBox="1"/>
          <p:nvPr/>
        </p:nvSpPr>
        <p:spPr>
          <a:xfrm>
            <a:off x="551384" y="6133944"/>
            <a:ext cx="624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https://mempool.space/graphs/mining/hashrate-difficulty#all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03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1066-C038-CE23-52BB-FC874F35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forks</a:t>
            </a:r>
          </a:p>
        </p:txBody>
      </p:sp>
      <p:pic>
        <p:nvPicPr>
          <p:cNvPr id="7" name="Content Placeholder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92BB8FC-2312-1732-E74D-98CA6C333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641857"/>
            <a:ext cx="6044652" cy="5951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5B299-7E8F-EB54-901C-39D75BAF3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E452-2ACE-AE3B-6415-46C724BA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A34B84-3F36-7DB7-DA60-508E26B20A68}"/>
              </a:ext>
            </a:extLst>
          </p:cNvPr>
          <p:cNvSpPr txBox="1">
            <a:spLocks/>
          </p:cNvSpPr>
          <p:nvPr/>
        </p:nvSpPr>
        <p:spPr bwMode="auto">
          <a:xfrm>
            <a:off x="670984" y="1871664"/>
            <a:ext cx="542501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Occasional natural forks happen</a:t>
            </a:r>
          </a:p>
          <a:p>
            <a:pPr lvl="1"/>
            <a:r>
              <a:rPr lang="en-US" dirty="0"/>
              <a:t>(not to be confused with </a:t>
            </a:r>
            <a:r>
              <a:rPr lang="en-US" dirty="0" err="1"/>
              <a:t>softforks</a:t>
            </a:r>
            <a:r>
              <a:rPr lang="en-US" dirty="0"/>
              <a:t>)</a:t>
            </a:r>
          </a:p>
          <a:p>
            <a:r>
              <a:rPr lang="en-US" dirty="0"/>
              <a:t>Quickly resolved </a:t>
            </a:r>
          </a:p>
          <a:p>
            <a:pPr lvl="1"/>
            <a:r>
              <a:rPr lang="en-US" dirty="0"/>
              <a:t>usually, next block</a:t>
            </a:r>
          </a:p>
          <a:p>
            <a:r>
              <a:rPr lang="en-US" dirty="0"/>
              <a:t>Sometimes temporary double-spent can occur</a:t>
            </a:r>
          </a:p>
          <a:p>
            <a:pPr lvl="1"/>
            <a:r>
              <a:rPr lang="en-US" dirty="0"/>
              <a:t>Same input used in different </a:t>
            </a:r>
            <a:r>
              <a:rPr lang="en-US" dirty="0" err="1"/>
              <a:t>txs</a:t>
            </a:r>
            <a:endParaRPr lang="en-US" dirty="0"/>
          </a:p>
          <a:p>
            <a:r>
              <a:rPr lang="cs-CZ" dirty="0">
                <a:hlinkClick r:id="rId3"/>
              </a:rPr>
              <a:t>https://forkmonitor.info/nodes/btc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3CAB-BB4D-AC25-9F49-49C20A0C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1329672" cy="792088"/>
          </a:xfrm>
        </p:spPr>
        <p:txBody>
          <a:bodyPr/>
          <a:lstStyle/>
          <a:p>
            <a:r>
              <a:rPr lang="en-US" dirty="0"/>
              <a:t>Motivation example – what are limitations of this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2E07-7EA5-2681-F712-D699254C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PayPal/Visa/Venmo… why something else, slower, energy intensive…</a:t>
            </a:r>
          </a:p>
          <a:p>
            <a:pPr lvl="1"/>
            <a:r>
              <a:rPr lang="en-US" dirty="0"/>
              <a:t>Scenario: Bank ledger, user accounts after KYC (ID), transfers between users</a:t>
            </a:r>
          </a:p>
          <a:p>
            <a:pPr lvl="1"/>
            <a:r>
              <a:rPr lang="en-US" dirty="0"/>
              <a:t>Complicated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Central point of failure (maintenance, server compromise, transaction censorship, no ID, money freeze…)</a:t>
            </a:r>
          </a:p>
          <a:p>
            <a:pPr lvl="1"/>
            <a:r>
              <a:rPr lang="en-US" dirty="0"/>
              <a:t>Increasing number of “coins” in system (inflation)</a:t>
            </a:r>
          </a:p>
          <a:p>
            <a:pPr lvl="1"/>
            <a:r>
              <a:rPr lang="en-US" dirty="0"/>
              <a:t>Difficult auditability of complete current supply (Eurodollar system, dollar-denominated deposits at foreign banks, limited/no reserve requirements…)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75618-96DD-3D13-D0F7-958D0B74C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50C97-4922-3244-307E-7967C927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455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7001AD-8582-4749-B818-1A85DD0A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show difficulty adjustment</a:t>
            </a:r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A1F3D-23DD-4487-B801-57EBE956D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CE2E-4486-4157-84EC-EE87E0FD0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4236-18AF-4377-9527-E9AA08CCD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252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A348-01A2-E10C-3082-7EB1F112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64704"/>
            <a:ext cx="10972800" cy="792088"/>
          </a:xfrm>
        </p:spPr>
        <p:txBody>
          <a:bodyPr/>
          <a:lstStyle/>
          <a:p>
            <a:r>
              <a:rPr lang="en-US" dirty="0"/>
              <a:t>Difficulty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FA1D-5161-0A8B-D6B9-AA3F1D50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2" y="1484784"/>
            <a:ext cx="11726332" cy="4149725"/>
          </a:xfrm>
        </p:spPr>
        <p:txBody>
          <a:bodyPr/>
          <a:lstStyle/>
          <a:p>
            <a:r>
              <a:rPr lang="en-US" sz="2000" dirty="0"/>
              <a:t>Bitcoin shall have one block every ten minutes (on average)</a:t>
            </a:r>
          </a:p>
          <a:p>
            <a:r>
              <a:rPr lang="en-US" sz="2000" dirty="0"/>
              <a:t>Block must have overall hash with specific number of leading zeroes (March 2023 ~75 binary 0)</a:t>
            </a:r>
          </a:p>
          <a:p>
            <a:pPr lvl="1"/>
            <a:r>
              <a:rPr lang="en-US" sz="1800" dirty="0"/>
              <a:t>Miners change part of block header to try different hashes until required found</a:t>
            </a:r>
          </a:p>
          <a:p>
            <a:r>
              <a:rPr lang="en-US" sz="2000" dirty="0"/>
              <a:t>How to specify the number of leading zeroes for decades in future? </a:t>
            </a:r>
          </a:p>
          <a:p>
            <a:pPr lvl="1"/>
            <a:r>
              <a:rPr lang="en-US" sz="1800" dirty="0"/>
              <a:t>Speed of new blocks found depends on the overall speed of hashing</a:t>
            </a:r>
          </a:p>
          <a:p>
            <a:pPr lvl="1"/>
            <a:r>
              <a:rPr lang="en-US" sz="1800" dirty="0"/>
              <a:t>Overall speed of hashing depends on technology advancements (single chip) and number of chips deployed</a:t>
            </a:r>
          </a:p>
          <a:p>
            <a:pPr lvl="1"/>
            <a:r>
              <a:rPr lang="en-US" sz="1800" dirty="0"/>
              <a:t>Impossible to predict technology and interest into distant future</a:t>
            </a:r>
          </a:p>
          <a:p>
            <a:pPr lvl="1"/>
            <a:r>
              <a:rPr lang="en-US" sz="1800" dirty="0"/>
              <a:t>If # zeroes is too low =&gt; blocks are found too fast (and vice versa)</a:t>
            </a:r>
          </a:p>
          <a:p>
            <a:r>
              <a:rPr lang="en-US" sz="2000" dirty="0"/>
              <a:t>Idea of difficulty adjustment (part of consensus protocol), https://en.bitcoin.it/wiki/Difficulty</a:t>
            </a:r>
          </a:p>
          <a:p>
            <a:pPr lvl="1"/>
            <a:r>
              <a:rPr lang="en-US" sz="1800" dirty="0"/>
              <a:t>Check number of actually mined blocks every 2016 blocks (shall be ~14 days)</a:t>
            </a:r>
          </a:p>
          <a:p>
            <a:pPr lvl="2"/>
            <a:r>
              <a:rPr lang="en-US" sz="1800" dirty="0"/>
              <a:t>Increase/decrease difficulty for next period based on actual number of mined blocks </a:t>
            </a:r>
          </a:p>
          <a:p>
            <a:pPr lvl="1"/>
            <a:r>
              <a:rPr lang="en-US" sz="1800" dirty="0"/>
              <a:t>Every full node can deterministically compute expected difficulty (lower # zeroes rejected) </a:t>
            </a:r>
          </a:p>
          <a:p>
            <a:r>
              <a:rPr lang="en-US" sz="2000" dirty="0"/>
              <a:t>Block hash must be below the “Target” number (computed to avg keep 1 block / ~10 min)</a:t>
            </a:r>
          </a:p>
          <a:p>
            <a:pPr lvl="1"/>
            <a:r>
              <a:rPr lang="en-US" sz="1600" dirty="0"/>
              <a:t>“Target” is transformed to “Bits” (condensed 4 bytes number – coefficient (3B) + exponent (1B))</a:t>
            </a:r>
          </a:p>
          <a:p>
            <a:pPr lvl="1"/>
            <a:r>
              <a:rPr lang="en-US" sz="1600" dirty="0"/>
              <a:t>Current difficulty is relative number of current Target with respect to Target of Genesis block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F5116-F8E5-241D-CA54-DF8EC4BEE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236B1-7984-A6AD-8841-7A3B06D5F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2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E828-24C1-48AD-A55E-37DA7081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1329672" cy="792088"/>
          </a:xfrm>
        </p:spPr>
        <p:txBody>
          <a:bodyPr/>
          <a:lstStyle/>
          <a:p>
            <a:r>
              <a:rPr lang="en-US" dirty="0"/>
              <a:t>China mining dominance (09/2019→04/2020: 75.6%-&gt;65%)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B8A2-389B-42B8-9FD1-6766B81D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092B3-E7D0-4F58-B827-99C4D8E69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FD40-8189-4097-82B7-EE384FC6D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E537C0-8328-40C8-9D9E-9D24762BD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7"/>
          <a:stretch/>
        </p:blipFill>
        <p:spPr>
          <a:xfrm>
            <a:off x="119336" y="1988839"/>
            <a:ext cx="7251357" cy="3025905"/>
          </a:xfrm>
          <a:prstGeom prst="rect">
            <a:avLst/>
          </a:prstGeom>
        </p:spPr>
      </p:pic>
      <p:pic>
        <p:nvPicPr>
          <p:cNvPr id="7" name="Content Placeholder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9FB2F24-4316-4AE6-88BE-DBE7B78216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3"/>
          <a:stretch/>
        </p:blipFill>
        <p:spPr bwMode="auto">
          <a:xfrm>
            <a:off x="4007768" y="2768386"/>
            <a:ext cx="7273412" cy="30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2F3FC-2CA2-49E9-837A-B8D68693F8CA}"/>
              </a:ext>
            </a:extLst>
          </p:cNvPr>
          <p:cNvSpPr txBox="1"/>
          <p:nvPr/>
        </p:nvSpPr>
        <p:spPr>
          <a:xfrm>
            <a:off x="2542928" y="267079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09/2019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19E50-2BFB-42F7-9AF6-367411EF9CAB}"/>
              </a:ext>
            </a:extLst>
          </p:cNvPr>
          <p:cNvSpPr txBox="1"/>
          <p:nvPr/>
        </p:nvSpPr>
        <p:spPr>
          <a:xfrm>
            <a:off x="8736485" y="387631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04/2020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0554C16-2CFC-4220-7C6C-78EA29423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/>
          <a:stretch/>
        </p:blipFill>
        <p:spPr>
          <a:xfrm>
            <a:off x="8325980" y="0"/>
            <a:ext cx="3866020" cy="270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FE218-426A-4005-AC2F-2CB0B1B0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mining map (January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9EFF3-3910-4256-9ADD-21F29A2F6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78C4-018C-487B-8790-B46149CE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11" name="Content Placeholder 10" descr="Chart, histogram&#10;&#10;Description automatically generated">
            <a:extLst>
              <a:ext uri="{FF2B5EF4-FFF2-40B4-BE49-F238E27FC236}">
                <a16:creationId xmlns:a16="http://schemas.microsoft.com/office/drawing/2014/main" id="{66416FEE-BBD5-CADA-1735-9B406D46F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700788"/>
            <a:ext cx="7267278" cy="5157192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21F88D-1239-439B-BF5C-0BF9A7AD3BDB}"/>
              </a:ext>
            </a:extLst>
          </p:cNvPr>
          <p:cNvSpPr txBox="1">
            <a:spLocks/>
          </p:cNvSpPr>
          <p:nvPr/>
        </p:nvSpPr>
        <p:spPr bwMode="auto">
          <a:xfrm>
            <a:off x="7032104" y="2185119"/>
            <a:ext cx="5247094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China used to be largest  </a:t>
            </a:r>
          </a:p>
          <a:p>
            <a:pPr lvl="1"/>
            <a:r>
              <a:rPr lang="en-US" dirty="0"/>
              <a:t>&gt;80% (till 2018, slow decrease)</a:t>
            </a:r>
          </a:p>
          <a:p>
            <a:pPr lvl="1"/>
            <a:r>
              <a:rPr lang="en-US" dirty="0"/>
              <a:t>Mining ASICS made in China </a:t>
            </a:r>
          </a:p>
          <a:p>
            <a:r>
              <a:rPr lang="en-US" dirty="0"/>
              <a:t>China evicted “all” miners in May 2021</a:t>
            </a:r>
          </a:p>
          <a:p>
            <a:pPr lvl="1"/>
            <a:r>
              <a:rPr lang="en-US" dirty="0"/>
              <a:t>Officially 0% (unofficially still active)</a:t>
            </a:r>
          </a:p>
          <a:p>
            <a:pPr lvl="1"/>
            <a:r>
              <a:rPr lang="en-US" dirty="0"/>
              <a:t>Now coming back 21.11%</a:t>
            </a:r>
          </a:p>
          <a:p>
            <a:r>
              <a:rPr lang="en-US" dirty="0"/>
              <a:t>Resulted in strong increase in: </a:t>
            </a:r>
          </a:p>
          <a:p>
            <a:pPr lvl="1"/>
            <a:r>
              <a:rPr lang="en-US" dirty="0"/>
              <a:t>US 37.84%, Kazakhstan 13.22%</a:t>
            </a:r>
          </a:p>
          <a:p>
            <a:pPr lvl="1"/>
            <a:r>
              <a:rPr lang="en-US" dirty="0"/>
              <a:t>Canada 6.48%, other 9% …</a:t>
            </a:r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70F7-0615-F95E-81C8-83F3EA9A3E04}"/>
              </a:ext>
            </a:extLst>
          </p:cNvPr>
          <p:cNvSpPr txBox="1"/>
          <p:nvPr/>
        </p:nvSpPr>
        <p:spPr>
          <a:xfrm>
            <a:off x="548216" y="658423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https://cbeci.org/mining_map/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FB80-C74F-E800-F401-9DA77A9C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Bitcoin mining wasteful?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535023-11AE-813D-DE5C-3B418B14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2" y="1916832"/>
            <a:ext cx="11449140" cy="4149725"/>
          </a:xfrm>
        </p:spPr>
        <p:txBody>
          <a:bodyPr/>
          <a:lstStyle/>
          <a:p>
            <a:r>
              <a:rPr lang="en-US" dirty="0"/>
              <a:t>Heavily discussed topic (“Bitcoin will boil the oceans by 2020”)</a:t>
            </a:r>
          </a:p>
          <a:p>
            <a:r>
              <a:rPr lang="en-US" dirty="0"/>
              <a:t>Some questions to ask (</a:t>
            </a:r>
            <a:r>
              <a:rPr lang="en-US" b="1" dirty="0">
                <a:solidFill>
                  <a:srgbClr val="FF0000"/>
                </a:solidFill>
              </a:rPr>
              <a:t>Do your own research!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What value you are getting for the energy expended? (neutral decentralized monetary system)</a:t>
            </a:r>
          </a:p>
          <a:p>
            <a:pPr lvl="1"/>
            <a:r>
              <a:rPr lang="en-US" sz="2000" dirty="0"/>
              <a:t>Miners want the cheapest energy available to maximize profits =&gt; energy nobody wants =&gt; waste energy  </a:t>
            </a:r>
          </a:p>
          <a:p>
            <a:pPr lvl="1"/>
            <a:r>
              <a:rPr lang="en-US" sz="2000" dirty="0"/>
              <a:t>What is the source of the energy used? (</a:t>
            </a:r>
            <a:r>
              <a:rPr lang="en-US" sz="2000" dirty="0" err="1"/>
              <a:t>btc</a:t>
            </a:r>
            <a:r>
              <a:rPr lang="en-US" sz="2000" dirty="0"/>
              <a:t> mining 60-70% “green” energy due to its low cost)</a:t>
            </a:r>
          </a:p>
          <a:p>
            <a:pPr lvl="1"/>
            <a:r>
              <a:rPr lang="en-US" sz="2000" dirty="0"/>
              <a:t>Can mining help to stabilize electrical grid with intermittent (solar, wind) sources? (instant turn on/off of mining ASICs, consumption of only cheap (= not demanded) energy)</a:t>
            </a:r>
          </a:p>
          <a:p>
            <a:pPr lvl="1"/>
            <a:r>
              <a:rPr lang="en-US" sz="2000" dirty="0"/>
              <a:t>How long is mining hardware profitable before dismantling? (depends on energy price, 5+ years)</a:t>
            </a:r>
          </a:p>
          <a:p>
            <a:pPr lvl="1"/>
            <a:r>
              <a:rPr lang="en-US" sz="2000" dirty="0"/>
              <a:t>Can miners finance construction of energy sources (hydro…) at places otherwise not viable financially (stranded energy)? </a:t>
            </a:r>
          </a:p>
          <a:p>
            <a:pPr lvl="1"/>
            <a:r>
              <a:rPr lang="en-US" sz="2000" dirty="0"/>
              <a:t>Can miners incentivize higher portion of intermittent (solar, wind) sources? (bigger source even when low sun/wind?)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BB814-0A4C-989F-960E-9490FC635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E01B-2D28-9D2F-59F1-D6397BB86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1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F733-6AD7-44BA-B91C-58FAC72C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stats about mined transactions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22C4-A00E-477C-B8F3-F2AC8E6B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https://forkmonitor.info/nodes/btc</a:t>
            </a:r>
            <a:endParaRPr lang="en-US" dirty="0"/>
          </a:p>
          <a:p>
            <a:r>
              <a:rPr lang="en-US" dirty="0">
                <a:hlinkClick r:id="rId3"/>
              </a:rPr>
              <a:t>https://transactionfee.info/</a:t>
            </a:r>
            <a:endParaRPr lang="en-US" dirty="0"/>
          </a:p>
          <a:p>
            <a:r>
              <a:rPr lang="cs-CZ" dirty="0">
                <a:hlinkClick r:id="rId4"/>
              </a:rPr>
              <a:t>https://cryptobriefing.com/unpacking-bitcoins-recent-double-spend-event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8846-44F9-4AAB-BBF3-A445ABD40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637F-7133-42AD-9C27-3CEE7758D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333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381F-2B47-4E09-801C-46FFDFC7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Why not put “blockchain” everywhere?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FFFE-7266-24D1-17F9-2392A357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dirty="0"/>
              <a:t>“Blockchain not Bitcoin”, “</a:t>
            </a:r>
            <a:r>
              <a:rPr lang="en-US" dirty="0" err="1"/>
              <a:t>Blockchainize</a:t>
            </a:r>
            <a:r>
              <a:rPr lang="en-US" dirty="0"/>
              <a:t> everything”… claims</a:t>
            </a:r>
          </a:p>
          <a:p>
            <a:r>
              <a:rPr lang="en-US" dirty="0"/>
              <a:t>Permissionless distributed consensus on global state is very expensive</a:t>
            </a:r>
          </a:p>
          <a:p>
            <a:pPr lvl="1"/>
            <a:r>
              <a:rPr lang="en-US" dirty="0"/>
              <a:t>Confirmation time, storage space, energy expenditure (</a:t>
            </a:r>
            <a:r>
              <a:rPr lang="en-US" dirty="0" err="1"/>
              <a:t>PoW</a:t>
            </a:r>
            <a:r>
              <a:rPr lang="en-US" dirty="0"/>
              <a:t>)…</a:t>
            </a:r>
          </a:p>
          <a:p>
            <a:pPr lvl="1"/>
            <a:r>
              <a:rPr lang="en-US" dirty="0"/>
              <a:t>Most applications does not need it! </a:t>
            </a:r>
          </a:p>
          <a:p>
            <a:pPr lvl="1"/>
            <a:r>
              <a:rPr lang="en-US" dirty="0"/>
              <a:t>Especially when other components of application are centralized (development, governance decisions, data storage…)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4713D-FFC3-5C06-D26F-CD14F3682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3BD12-412B-1289-A84B-C17C06BBB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932C4A-F75F-1BD0-25C8-1978CB93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088178"/>
            <a:ext cx="4924126" cy="27698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BB6C4-B2BA-5C65-BA7B-953BA7C8BABE}"/>
              </a:ext>
            </a:extLst>
          </p:cNvPr>
          <p:cNvCxnSpPr>
            <a:cxnSpLocks/>
          </p:cNvCxnSpPr>
          <p:nvPr/>
        </p:nvCxnSpPr>
        <p:spPr>
          <a:xfrm>
            <a:off x="911424" y="2093100"/>
            <a:ext cx="79928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11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4A9A-710C-7136-EF09-4F26CC98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601C-3F3E-D52A-5AFD-EC90B469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Mandatory reading</a:t>
            </a:r>
          </a:p>
          <a:p>
            <a:pPr lvl="1"/>
            <a:r>
              <a:rPr lang="en-US" dirty="0"/>
              <a:t>Bitcoin's academic pedigree (Arvind Narayanan, Jeremy Clark)</a:t>
            </a:r>
          </a:p>
          <a:p>
            <a:pPr lvl="2"/>
            <a:r>
              <a:rPr lang="en-US" dirty="0">
                <a:hlinkClick r:id="rId2"/>
              </a:rPr>
              <a:t>https://dl.acm.org/doi/10.1145/3132259</a:t>
            </a:r>
            <a:r>
              <a:rPr lang="en-US" dirty="0"/>
              <a:t> (copy in IS)</a:t>
            </a:r>
          </a:p>
          <a:p>
            <a:pPr lvl="2"/>
            <a:r>
              <a:rPr lang="en-US" dirty="0"/>
              <a:t>Explanation of roots of Bitcoin key components</a:t>
            </a:r>
          </a:p>
          <a:p>
            <a:r>
              <a:rPr lang="en-US" dirty="0"/>
              <a:t>If you were not familiar with basics of Bitcoin before</a:t>
            </a:r>
          </a:p>
          <a:p>
            <a:pPr lvl="1"/>
            <a:r>
              <a:rPr lang="en-US" dirty="0"/>
              <a:t>Watch ‘But how does bitcoin actually work?’ by 3Blue1Brown (26min)</a:t>
            </a:r>
          </a:p>
          <a:p>
            <a:pPr lvl="2"/>
            <a:r>
              <a:rPr lang="en-US" dirty="0">
                <a:hlinkClick r:id="rId3"/>
              </a:rPr>
              <a:t>https://www.youtube.com/watch?v=bBC-nXj3Ng4</a:t>
            </a:r>
            <a:endParaRPr lang="en-US" dirty="0"/>
          </a:p>
          <a:p>
            <a:pPr lvl="1"/>
            <a:r>
              <a:rPr lang="en-US" dirty="0"/>
              <a:t>Read slides Hello Bitcoin (including notes under every slide)</a:t>
            </a:r>
          </a:p>
          <a:p>
            <a:pPr lvl="2"/>
            <a:r>
              <a:rPr lang="en-US" dirty="0"/>
              <a:t>From </a:t>
            </a:r>
            <a:r>
              <a:rPr lang="en-US" dirty="0">
                <a:hlinkClick r:id="rId4"/>
              </a:rPr>
              <a:t>https://www.hellobitco.in/</a:t>
            </a:r>
            <a:r>
              <a:rPr lang="en-US" dirty="0"/>
              <a:t>, copy of slides in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12514-4148-B73A-5746-8EA245E8A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628F-BF31-8B57-4C4F-8C7BE12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2EFA4-CEEA-F397-78F9-22399455C109}"/>
              </a:ext>
            </a:extLst>
          </p:cNvPr>
          <p:cNvSpPr/>
          <p:nvPr/>
        </p:nvSpPr>
        <p:spPr>
          <a:xfrm>
            <a:off x="548216" y="1700808"/>
            <a:ext cx="9004168" cy="1944216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2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6086-91F8-4CCB-9FCA-5A4429AF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4E46-E2F1-4F01-8EB4-D1161444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Mastering Bitcoin (Andreas M. Antonopoulos and others)</a:t>
            </a:r>
          </a:p>
          <a:p>
            <a:pPr lvl="1"/>
            <a:r>
              <a:rPr lang="en-US" dirty="0">
                <a:hlinkClick r:id="rId2"/>
              </a:rPr>
              <a:t>https://github.com/bitcoinbook/bitcoinbook</a:t>
            </a:r>
            <a:endParaRPr lang="en-US" dirty="0"/>
          </a:p>
          <a:p>
            <a:r>
              <a:rPr lang="en-US" dirty="0"/>
              <a:t>Programming Bitcoin (Jimmy Song)</a:t>
            </a:r>
          </a:p>
          <a:p>
            <a:pPr lvl="1"/>
            <a:r>
              <a:rPr lang="en-US" dirty="0">
                <a:hlinkClick r:id="rId3"/>
              </a:rPr>
              <a:t>https://github.com/jimmysong/programmingbitcoin</a:t>
            </a:r>
            <a:endParaRPr lang="en-US" dirty="0"/>
          </a:p>
          <a:p>
            <a:r>
              <a:rPr lang="en-US" dirty="0"/>
              <a:t>List of interesting resources</a:t>
            </a:r>
          </a:p>
          <a:p>
            <a:pPr lvl="1"/>
            <a:r>
              <a:rPr lang="en-US" dirty="0">
                <a:hlinkClick r:id="rId4"/>
              </a:rPr>
              <a:t>https://blockonomi.com/bitcoin-educational-resources/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https://learnmeabitcoin.com/</a:t>
            </a:r>
            <a:r>
              <a:rPr lang="en-US" dirty="0"/>
              <a:t>, </a:t>
            </a:r>
            <a:r>
              <a:rPr lang="cs-CZ" dirty="0">
                <a:hlinkClick r:id="rId6"/>
              </a:rPr>
              <a:t>https://learnmeabitcoin.com/technical/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EF0C-677D-4164-88A0-D625A2FAB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ED5FA-379E-4DDA-B998-B90B3EBB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F8DF6C0-3C66-AFDC-092B-98D23DA4F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817660"/>
            <a:ext cx="1614762" cy="210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ext, mammal, cat, black&#10;&#10;Description automatically generated">
            <a:extLst>
              <a:ext uri="{FF2B5EF4-FFF2-40B4-BE49-F238E27FC236}">
                <a16:creationId xmlns:a16="http://schemas.microsoft.com/office/drawing/2014/main" id="{69BE1692-2A57-75D7-9E83-0BEEB2050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76" y="3096524"/>
            <a:ext cx="1614762" cy="211772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22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77427-C86E-49FE-9D87-91863469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30" y="2996952"/>
            <a:ext cx="10363200" cy="1362075"/>
          </a:xfrm>
        </p:spPr>
        <p:txBody>
          <a:bodyPr/>
          <a:lstStyle/>
          <a:p>
            <a:pPr algn="ctr"/>
            <a:r>
              <a:rPr lang="en-US" dirty="0"/>
              <a:t>Thank you for coming, see you next Week</a:t>
            </a:r>
            <a:endParaRPr lang="cs-C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25C5E-35EE-43FE-9780-A9D91B2F6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8650E-BE1E-4069-988D-C7C44804C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69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A858D-A805-4AC5-ABB4-9B646D8B3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ED3EE-1B57-4289-8EBE-A450AC277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BD5CF-32C7-471D-8259-D9879F2A807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18084-7D1F-42A3-88E2-949BB04A644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5837BE-FDC1-4AD4-A347-E9A7C013F6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5B5B5B"/>
                </a:solidFill>
              </a:rPr>
              <a:t>What is your previous exposure to the cryptocurrencies? Please check all items which applies to you.
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BA6AB-0D96-417F-98FE-85821B5457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8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4D92D-A8FB-BC62-5D25-21350BB6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435F1-C664-B496-BB70-12F4E3325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19A8-139C-E8D1-1ED2-5771415F6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B327-A2DE-86CF-EBD9-2DF3EBE66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5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24C4-4137-7CAE-FA6C-EED67AE5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0C5F2F13-A8C1-FF00-85B9-1E9E8998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821295"/>
            <a:ext cx="8535363" cy="60367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457A-982A-C168-6BA9-20000A5B7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65ED-BB20-F5ED-B801-05BC1E756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Bitcoin basics I.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A3786-A04D-4AAA-1771-891C00A69DF8}"/>
              </a:ext>
            </a:extLst>
          </p:cNvPr>
          <p:cNvSpPr txBox="1"/>
          <p:nvPr/>
        </p:nvSpPr>
        <p:spPr>
          <a:xfrm>
            <a:off x="191087" y="528122"/>
            <a:ext cx="828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https://livebitnews.com/wp-content/uploads/2017/09/bitcoin-transaction-life-cycle-high-resolution-1.png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D8B8-8D14-7695-1513-DA83C0C99B32}"/>
              </a:ext>
            </a:extLst>
          </p:cNvPr>
          <p:cNvSpPr txBox="1">
            <a:spLocks/>
          </p:cNvSpPr>
          <p:nvPr/>
        </p:nvSpPr>
        <p:spPr bwMode="auto">
          <a:xfrm>
            <a:off x="8675711" y="748065"/>
            <a:ext cx="352496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Wallet</a:t>
            </a:r>
          </a:p>
          <a:p>
            <a:r>
              <a:rPr lang="en-US" sz="2400" dirty="0"/>
              <a:t>Address</a:t>
            </a:r>
          </a:p>
          <a:p>
            <a:r>
              <a:rPr lang="en-US" sz="2400" dirty="0"/>
              <a:t>Fee</a:t>
            </a:r>
          </a:p>
          <a:p>
            <a:r>
              <a:rPr lang="en-US" sz="2400" dirty="0"/>
              <a:t>Transaction</a:t>
            </a:r>
          </a:p>
          <a:p>
            <a:r>
              <a:rPr lang="en-US" sz="2400" dirty="0"/>
              <a:t>Signing</a:t>
            </a:r>
          </a:p>
          <a:p>
            <a:r>
              <a:rPr lang="en-US" sz="2400" dirty="0"/>
              <a:t>Network nodes</a:t>
            </a:r>
          </a:p>
          <a:p>
            <a:r>
              <a:rPr lang="en-US" sz="2400" dirty="0"/>
              <a:t>Block</a:t>
            </a:r>
          </a:p>
          <a:p>
            <a:r>
              <a:rPr lang="en-US" sz="2400" dirty="0"/>
              <a:t>Mining</a:t>
            </a:r>
          </a:p>
          <a:p>
            <a:r>
              <a:rPr lang="en-US" sz="2400" dirty="0"/>
              <a:t>Proof of Work</a:t>
            </a:r>
          </a:p>
          <a:p>
            <a:r>
              <a:rPr lang="en-US" sz="2400" dirty="0"/>
              <a:t>Verification</a:t>
            </a:r>
          </a:p>
          <a:p>
            <a:r>
              <a:rPr lang="en-US" sz="2400" dirty="0"/>
              <a:t>Block reward</a:t>
            </a:r>
          </a:p>
          <a:p>
            <a:r>
              <a:rPr lang="en-US" sz="2400" dirty="0"/>
              <a:t>Tx confirmation</a:t>
            </a:r>
          </a:p>
          <a:p>
            <a:r>
              <a:rPr lang="en-US" sz="2400" dirty="0"/>
              <a:t>And many more…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09EC0-736A-3345-3C6B-91BD228026FB}"/>
              </a:ext>
            </a:extLst>
          </p:cNvPr>
          <p:cNvSpPr/>
          <p:nvPr/>
        </p:nvSpPr>
        <p:spPr>
          <a:xfrm>
            <a:off x="1271464" y="1700808"/>
            <a:ext cx="1584176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90C8A-7760-3CF7-39DD-84CCF2260D8F}"/>
              </a:ext>
            </a:extLst>
          </p:cNvPr>
          <p:cNvSpPr/>
          <p:nvPr/>
        </p:nvSpPr>
        <p:spPr>
          <a:xfrm>
            <a:off x="2855640" y="1700808"/>
            <a:ext cx="1584176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51A61-F129-25B5-5673-9BBD2077FDBE}"/>
              </a:ext>
            </a:extLst>
          </p:cNvPr>
          <p:cNvSpPr/>
          <p:nvPr/>
        </p:nvSpPr>
        <p:spPr>
          <a:xfrm>
            <a:off x="4439816" y="1700808"/>
            <a:ext cx="2808312" cy="194421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E2B943-4956-A107-DA80-9B6756412DF6}"/>
              </a:ext>
            </a:extLst>
          </p:cNvPr>
          <p:cNvSpPr/>
          <p:nvPr/>
        </p:nvSpPr>
        <p:spPr>
          <a:xfrm>
            <a:off x="5663952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5398D-3CA3-BA40-B5CB-2DA0ED879643}"/>
              </a:ext>
            </a:extLst>
          </p:cNvPr>
          <p:cNvSpPr/>
          <p:nvPr/>
        </p:nvSpPr>
        <p:spPr>
          <a:xfrm>
            <a:off x="4076720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54DFA-42DD-79BA-D77B-C900194B0436}"/>
              </a:ext>
            </a:extLst>
          </p:cNvPr>
          <p:cNvSpPr/>
          <p:nvPr/>
        </p:nvSpPr>
        <p:spPr>
          <a:xfrm>
            <a:off x="2491016" y="3655926"/>
            <a:ext cx="1584176" cy="15732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79D1A-FD64-E67B-0579-1AAEA8D90CD8}"/>
              </a:ext>
            </a:extLst>
          </p:cNvPr>
          <p:cNvSpPr/>
          <p:nvPr/>
        </p:nvSpPr>
        <p:spPr>
          <a:xfrm>
            <a:off x="905312" y="3655926"/>
            <a:ext cx="1584176" cy="128524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57AC86-7ED6-9B2D-3389-EDD5DB243C1C}"/>
              </a:ext>
            </a:extLst>
          </p:cNvPr>
          <p:cNvSpPr/>
          <p:nvPr/>
        </p:nvSpPr>
        <p:spPr>
          <a:xfrm>
            <a:off x="936535" y="4952070"/>
            <a:ext cx="1686270" cy="16201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AF99D-923E-03CA-4E8C-861F61A7E499}"/>
              </a:ext>
            </a:extLst>
          </p:cNvPr>
          <p:cNvSpPr/>
          <p:nvPr/>
        </p:nvSpPr>
        <p:spPr>
          <a:xfrm>
            <a:off x="2639616" y="5226615"/>
            <a:ext cx="1452715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1FA42-8FB9-D9BE-8AF7-D718CD4A1D35}"/>
              </a:ext>
            </a:extLst>
          </p:cNvPr>
          <p:cNvSpPr/>
          <p:nvPr/>
        </p:nvSpPr>
        <p:spPr>
          <a:xfrm>
            <a:off x="4083926" y="5215713"/>
            <a:ext cx="1584176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AFBFD-C13B-B66B-4EB9-117865A5D5BF}"/>
              </a:ext>
            </a:extLst>
          </p:cNvPr>
          <p:cNvSpPr/>
          <p:nvPr/>
        </p:nvSpPr>
        <p:spPr>
          <a:xfrm>
            <a:off x="5647141" y="5204811"/>
            <a:ext cx="1584176" cy="134563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BC16-7F11-10E1-9B51-A2939E55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design goals of the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92B5-1490-4275-C301-FC848C87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617704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Decentralization</a:t>
            </a:r>
          </a:p>
          <a:p>
            <a:pPr lvl="1"/>
            <a:r>
              <a:rPr lang="en-US" sz="2000" dirty="0"/>
              <a:t>No central authority or intermediary (=&gt; no single point of failure), possibility of self-custody</a:t>
            </a:r>
          </a:p>
          <a:p>
            <a:pPr lvl="1"/>
            <a:r>
              <a:rPr lang="en-US" sz="2000" dirty="0"/>
              <a:t>No limitation on network participants (no permission to join is required)</a:t>
            </a:r>
          </a:p>
          <a:p>
            <a:pPr lvl="1"/>
            <a:r>
              <a:rPr lang="en-US" sz="2000" dirty="0"/>
              <a:t>Applies to executing a transaction, but also development, infrastructure, mining…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Transparency</a:t>
            </a:r>
          </a:p>
          <a:p>
            <a:pPr lvl="1"/>
            <a:r>
              <a:rPr lang="en-US" sz="2000" dirty="0"/>
              <a:t>All transactions recorded on public ledger; validity of every “bitcoin” easy to verify</a:t>
            </a:r>
          </a:p>
          <a:p>
            <a:pPr lvl="1"/>
            <a:r>
              <a:rPr lang="en-US" sz="2000" dirty="0"/>
              <a:t>Total number of bitcoins in circulation easy to assess (monetary policy, fixed supply)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Security based on cryptography (mainly signature, hash functions)</a:t>
            </a:r>
          </a:p>
          <a:p>
            <a:pPr lvl="1"/>
            <a:r>
              <a:rPr lang="en-US" sz="2000" dirty="0"/>
              <a:t>Ownership of bitcoins proved only cryptographically (no “chargeback” based on human decision)</a:t>
            </a:r>
          </a:p>
          <a:p>
            <a:pPr lvl="1"/>
            <a:r>
              <a:rPr lang="en-US" sz="2000" dirty="0"/>
              <a:t>Protection of bitcoins reduced to protection of private key(s)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Pseudonymity of participants</a:t>
            </a:r>
          </a:p>
          <a:p>
            <a:pPr lvl="1"/>
            <a:r>
              <a:rPr lang="en-US" sz="2000" dirty="0"/>
              <a:t>bitcoins connected to public keys, not usernames (does not automatically mean anonymity!)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BAB7-04A4-A458-96EF-22C7F2B93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C3EA-4D75-80FB-5647-B064A413D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Bitcoin basics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0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4.1.3212"/>
  <p:tag name="SLIDO_PRESENTATION_ID" val="00000000-0000-0000-0000-000000000000"/>
  <p:tag name="SLIDO_EVENT_UUID" val="604cbe83-3bff-49f0-ab93-f720f55e46c8"/>
  <p:tag name="SLIDO_EVENT_SECTION_UUID" val="ebed4f35-8093-46e9-bf63-1652974ae18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|7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35.6|15.8|30|45.2|42.5|12.2|56.4|77.7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1.6|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5MzU0MjB9"/>
  <p:tag name="SLIDO_TYPE" val="SlidoPoll"/>
  <p:tag name="SLIDO_POLL_UUID" val="bdf96f70-057d-4ca9-9116-b7821fb7e160"/>
  <p:tag name="SLIDO_TIMELINE" val="W3sicG9sbFF1ZXN0aW9uVXVpZCI6IjkxNmVhZmRhLWNmMjctNGYyMi04ZTgwLTFhYTAxMzE4M2U5YyIsInNob3dSZXN1bHRzIjpmYWxzZSwic2hvd0NvcnJlY3RBbnN3ZXJzIjpmYWxzZSwidm90aW5nTG9ja2VkIjpmYWxzZX0seyJwb2xsUXVlc3Rpb25VdWlkIjoiOTE2ZWFmZGEtY2YyNy00ZjIyLThlODAtMWFhMDEzMTgzZTlj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|0.9|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92.3|96|129|86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63316</TotalTime>
  <Words>4151</Words>
  <Application>Microsoft Office PowerPoint</Application>
  <PresentationFormat>Widescreen</PresentationFormat>
  <Paragraphs>526</Paragraphs>
  <Slides>59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Courier New</vt:lpstr>
      <vt:lpstr>Motiv systému Office</vt:lpstr>
      <vt:lpstr>PV204 Security technologies</vt:lpstr>
      <vt:lpstr>Why bitcoin?</vt:lpstr>
      <vt:lpstr>“Bitcoin fixes everything” meme</vt:lpstr>
      <vt:lpstr>Goals for the lecture</vt:lpstr>
      <vt:lpstr>Motivation example – what are limitations of this example?</vt:lpstr>
      <vt:lpstr>PowerPoint Presentation</vt:lpstr>
      <vt:lpstr>Basics</vt:lpstr>
      <vt:lpstr>PowerPoint Presentation</vt:lpstr>
      <vt:lpstr>Main design goals of the Bitcoin</vt:lpstr>
      <vt:lpstr>Problems to tackle</vt:lpstr>
      <vt:lpstr>Double-spending problem and Bitcoin’s solution</vt:lpstr>
      <vt:lpstr>Where are my bitcoins?</vt:lpstr>
      <vt:lpstr>UTXO set = all currently valid “bitcoins”</vt:lpstr>
      <vt:lpstr>Heatmap distribution of UTXOs in time and value</vt:lpstr>
      <vt:lpstr>Heatmap distribution of UTXOs in time and value</vt:lpstr>
      <vt:lpstr>Bitcoin network</vt:lpstr>
      <vt:lpstr>PowerPoint Presentation</vt:lpstr>
      <vt:lpstr>P2P Bitcoin network map https://bitnodes.io/</vt:lpstr>
      <vt:lpstr>What is Bitcoin “fullnode”</vt:lpstr>
      <vt:lpstr>Networks in Bitcoin (Mainnet, Testnet, Regtest, Signet)</vt:lpstr>
      <vt:lpstr>Mempool – unconfirmed transactions</vt:lpstr>
      <vt:lpstr>Popular mempool explorer – https://mempool.space</vt:lpstr>
      <vt:lpstr>Mempool size in time</vt:lpstr>
      <vt:lpstr>Demo: look and comment the current mempool state</vt:lpstr>
      <vt:lpstr>Transaction</vt:lpstr>
      <vt:lpstr>Transaction components</vt:lpstr>
      <vt:lpstr>Various transactions can be created</vt:lpstr>
      <vt:lpstr>PowerPoint Presentation</vt:lpstr>
      <vt:lpstr>Demo: look AT current mempool transactions (confirmed, uncorfirmed)</vt:lpstr>
      <vt:lpstr>Lock and unlock scripts</vt:lpstr>
      <vt:lpstr>Types of receiving “addresses”</vt:lpstr>
      <vt:lpstr>Pay-to-public-key (P2PK), Pay-to-public-key-hash (P2PKH)</vt:lpstr>
      <vt:lpstr>P2PKH - script execution (https://nioctib.tech/)</vt:lpstr>
      <vt:lpstr>PowerPoint Presentation</vt:lpstr>
      <vt:lpstr>Pay to script hash (P2SH), BIP16, starts with ‘3’</vt:lpstr>
      <vt:lpstr>PowerPoint Presentation</vt:lpstr>
      <vt:lpstr>Interesting, non-standard scripts</vt:lpstr>
      <vt:lpstr>OP_RETURN</vt:lpstr>
      <vt:lpstr>Miniscript (A. Poelstra, P.  Wuille, S. Kanjalkar, 2019)</vt:lpstr>
      <vt:lpstr>Miniscript examples</vt:lpstr>
      <vt:lpstr>Blocks and Mining</vt:lpstr>
      <vt:lpstr>Problem: Who will include next block in blockchain?</vt:lpstr>
      <vt:lpstr>Who can include next block to blockchain?</vt:lpstr>
      <vt:lpstr>Bitcoin block</vt:lpstr>
      <vt:lpstr>Coin mining algorithm https://coin360.com/</vt:lpstr>
      <vt:lpstr>Mining in Proof of Work chains</vt:lpstr>
      <vt:lpstr>Miner reward – coinbase output: block + fees</vt:lpstr>
      <vt:lpstr>Hashrate in time (~320EH/s = 3.2*1020 hash/sec = 266 /sec)</vt:lpstr>
      <vt:lpstr>Blockchain forks</vt:lpstr>
      <vt:lpstr>Demo: show difficulty adjustment</vt:lpstr>
      <vt:lpstr>Difficulty adjustment</vt:lpstr>
      <vt:lpstr>China mining dominance (09/2019→04/2020: 75.6%-&gt;65%)</vt:lpstr>
      <vt:lpstr>Bitcoin mining map (January 2022)</vt:lpstr>
      <vt:lpstr>Is Bitcoin mining wasteful?</vt:lpstr>
      <vt:lpstr>Interesting stats about mined transactions </vt:lpstr>
      <vt:lpstr>Warning: Why not put “blockchain” everywhere?</vt:lpstr>
      <vt:lpstr>Study materials</vt:lpstr>
      <vt:lpstr>Further reading</vt:lpstr>
      <vt:lpstr>Thank you for coming, see you next Week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8034</cp:revision>
  <cp:lastPrinted>2013-10-10T13:54:53Z</cp:lastPrinted>
  <dcterms:created xsi:type="dcterms:W3CDTF">2012-06-27T07:21:19Z</dcterms:created>
  <dcterms:modified xsi:type="dcterms:W3CDTF">2023-03-20T10:44:15Z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1.4.1.3212</vt:lpwstr>
  </property>
</Properties>
</file>