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6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7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tags/tag8.xml" ContentType="application/vnd.openxmlformats-officedocument.presentationml.tags+xml"/>
  <Override PartName="/ppt/notesSlides/notesSlide38.xml" ContentType="application/vnd.openxmlformats-officedocument.presentationml.notesSlide+xml"/>
  <Override PartName="/ppt/tags/tag9.xml" ContentType="application/vnd.openxmlformats-officedocument.presentationml.tags+xml"/>
  <Override PartName="/ppt/notesSlides/notesSlide39.xml" ContentType="application/vnd.openxmlformats-officedocument.presentationml.notesSlide+xml"/>
  <Override PartName="/ppt/tags/tag10.xml" ContentType="application/vnd.openxmlformats-officedocument.presentationml.tags+xml"/>
  <Override PartName="/ppt/notesSlides/notesSlide40.xml" ContentType="application/vnd.openxmlformats-officedocument.presentationml.notesSlide+xml"/>
  <Override PartName="/ppt/tags/tag11.xml" ContentType="application/vnd.openxmlformats-officedocument.presentationml.tags+xml"/>
  <Override PartName="/ppt/notesSlides/notesSlide41.xml" ContentType="application/vnd.openxmlformats-officedocument.presentationml.notesSlide+xml"/>
  <Override PartName="/ppt/tags/tag12.xml" ContentType="application/vnd.openxmlformats-officedocument.presentationml.tags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44"/>
  </p:notesMasterIdLst>
  <p:sldIdLst>
    <p:sldId id="876" r:id="rId2"/>
    <p:sldId id="1096" r:id="rId3"/>
    <p:sldId id="759" r:id="rId4"/>
    <p:sldId id="1163" r:id="rId5"/>
    <p:sldId id="1164" r:id="rId6"/>
    <p:sldId id="1165" r:id="rId7"/>
    <p:sldId id="1166" r:id="rId8"/>
    <p:sldId id="1167" r:id="rId9"/>
    <p:sldId id="1168" r:id="rId10"/>
    <p:sldId id="1056" r:id="rId11"/>
    <p:sldId id="1103" r:id="rId12"/>
    <p:sldId id="1169" r:id="rId13"/>
    <p:sldId id="1172" r:id="rId14"/>
    <p:sldId id="1170" r:id="rId15"/>
    <p:sldId id="1171" r:id="rId16"/>
    <p:sldId id="1173" r:id="rId17"/>
    <p:sldId id="1161" r:id="rId18"/>
    <p:sldId id="1177" r:id="rId19"/>
    <p:sldId id="1274" r:id="rId20"/>
    <p:sldId id="1275" r:id="rId21"/>
    <p:sldId id="1178" r:id="rId22"/>
    <p:sldId id="1276" r:id="rId23"/>
    <p:sldId id="1179" r:id="rId24"/>
    <p:sldId id="1180" r:id="rId25"/>
    <p:sldId id="1181" r:id="rId26"/>
    <p:sldId id="1182" r:id="rId27"/>
    <p:sldId id="1183" r:id="rId28"/>
    <p:sldId id="1162" r:id="rId29"/>
    <p:sldId id="1176" r:id="rId30"/>
    <p:sldId id="1184" r:id="rId31"/>
    <p:sldId id="1277" r:id="rId32"/>
    <p:sldId id="1278" r:id="rId33"/>
    <p:sldId id="1279" r:id="rId34"/>
    <p:sldId id="1185" r:id="rId35"/>
    <p:sldId id="1280" r:id="rId36"/>
    <p:sldId id="1281" r:id="rId37"/>
    <p:sldId id="1282" r:id="rId38"/>
    <p:sldId id="957" r:id="rId39"/>
    <p:sldId id="958" r:id="rId40"/>
    <p:sldId id="1186" r:id="rId41"/>
    <p:sldId id="874" r:id="rId42"/>
    <p:sldId id="291" r:id="rId43"/>
  </p:sldIdLst>
  <p:sldSz cx="9144000" cy="5143500" type="screen16x9"/>
  <p:notesSz cx="6858000" cy="9144000"/>
  <p:custDataLst>
    <p:tags r:id="rId45"/>
  </p:custDataLst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33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arbara Reif" initials="BR" lastIdx="3" clrIdx="0"/>
  <p:cmAuthor id="1" name="Jane Gibbons -X (jagibbon - DEL ORO CONSULTING INC at Cisco)" initials="JG-(-DOCIaC" lastIdx="28" clrIdx="1">
    <p:extLst>
      <p:ext uri="{19B8F6BF-5375-455C-9EA6-DF929625EA0E}">
        <p15:presenceInfo xmlns:p15="http://schemas.microsoft.com/office/powerpoint/2012/main" userId="S-1-5-21-1708537768-1303643608-725345543-200204" providerId="AD"/>
      </p:ext>
    </p:extLst>
  </p:cmAuthor>
  <p:cmAuthor id="2" name="Bob Vachon" initials="BV" lastIdx="24" clrIdx="2">
    <p:extLst>
      <p:ext uri="{19B8F6BF-5375-455C-9EA6-DF929625EA0E}">
        <p15:presenceInfo xmlns:p15="http://schemas.microsoft.com/office/powerpoint/2012/main" userId="c7abe87968a0b633" providerId="Windows Live"/>
      </p:ext>
    </p:extLst>
  </p:cmAuthor>
  <p:cmAuthor id="3" name="Sue Livingston -X (suliving - UNICON INC at Cisco)" initials="SL-(-UIaC" lastIdx="29" clrIdx="3">
    <p:extLst>
      <p:ext uri="{19B8F6BF-5375-455C-9EA6-DF929625EA0E}">
        <p15:presenceInfo xmlns:p15="http://schemas.microsoft.com/office/powerpoint/2012/main" userId="S::suliving@cisco.com::dc701d48-dd51-411a-9041-b7f1328f1486" providerId="AD"/>
      </p:ext>
    </p:extLst>
  </p:cmAuthor>
  <p:cmAuthor id="4" name="jagibbon" initials="jmg" lastIdx="8" clrIdx="4">
    <p:extLst>
      <p:ext uri="{19B8F6BF-5375-455C-9EA6-DF929625EA0E}">
        <p15:presenceInfo xmlns:p15="http://schemas.microsoft.com/office/powerpoint/2012/main" userId="jagibb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FE8FB"/>
    <a:srgbClr val="0000CC"/>
    <a:srgbClr val="000099"/>
    <a:srgbClr val="CC99FF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6" autoAdjust="0"/>
    <p:restoredTop sz="77288" autoAdjust="0"/>
  </p:normalViewPr>
  <p:slideViewPr>
    <p:cSldViewPr snapToGrid="0" showGuides="1">
      <p:cViewPr varScale="1">
        <p:scale>
          <a:sx n="86" d="100"/>
          <a:sy n="86" d="100"/>
        </p:scale>
        <p:origin x="1277" y="67"/>
      </p:cViewPr>
      <p:guideLst>
        <p:guide orient="horz" pos="1620"/>
        <p:guide pos="336"/>
      </p:guideLst>
    </p:cSldViewPr>
  </p:slideViewPr>
  <p:outlineViewPr>
    <p:cViewPr>
      <p:scale>
        <a:sx n="33" d="100"/>
        <a:sy n="33" d="100"/>
      </p:scale>
      <p:origin x="0" y="-2267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337D9-3022-3D41-8D8A-BDF2F3B0DD8E}" type="datetimeFigureOut">
              <a:rPr lang="en-US" smtClean="0"/>
              <a:t>3/1/2021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41018C-6CAF-B84E-B92C-ECB119457F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564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b="0" dirty="0"/>
              <a:t>Cisco Networking Academy Program</a:t>
            </a:r>
          </a:p>
          <a:p>
            <a:pPr>
              <a:buFontTx/>
              <a:buNone/>
            </a:pPr>
            <a:r>
              <a:rPr lang="en-US" b="0" baseline="0" dirty="0"/>
              <a:t>Enterprise Networking, Security, and Automation v</a:t>
            </a:r>
            <a:r>
              <a:rPr lang="en-US" b="0" dirty="0"/>
              <a:t>7.0 (ENSA)</a:t>
            </a:r>
          </a:p>
          <a:p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Module 11: </a:t>
            </a:r>
            <a:r>
              <a:rPr lang="en-CA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Network Design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1187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11 – </a:t>
            </a:r>
            <a:r>
              <a:rPr lang="en-CA" dirty="0"/>
              <a:t>Network Design</a:t>
            </a:r>
            <a:endParaRPr lang="en-US" dirty="0"/>
          </a:p>
          <a:p>
            <a:r>
              <a:rPr lang="en-US" dirty="0"/>
              <a:t>11.2 – </a:t>
            </a:r>
            <a:r>
              <a:rPr lang="en-CA" dirty="0"/>
              <a:t>Scalable Networks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2910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11 – Network Design</a:t>
            </a:r>
          </a:p>
          <a:p>
            <a:r>
              <a:rPr lang="en-CA" dirty="0"/>
              <a:t>11.2 – Scalable Networks</a:t>
            </a:r>
          </a:p>
          <a:p>
            <a:r>
              <a:rPr lang="en-US" dirty="0"/>
              <a:t>11.2.1 – Design for Scalability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1579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11 – Network Design</a:t>
            </a:r>
          </a:p>
          <a:p>
            <a:r>
              <a:rPr lang="en-CA" dirty="0"/>
              <a:t>11.2 – Scalable Networks</a:t>
            </a:r>
          </a:p>
          <a:p>
            <a:r>
              <a:rPr lang="en-US" dirty="0"/>
              <a:t>11.2.2 – Plan for Redundancy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1678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11 – Network Design</a:t>
            </a:r>
          </a:p>
          <a:p>
            <a:r>
              <a:rPr lang="en-CA" dirty="0"/>
              <a:t>11.2 – Scalable Networks</a:t>
            </a:r>
          </a:p>
          <a:p>
            <a:r>
              <a:rPr lang="en-US" dirty="0"/>
              <a:t>11.2.3 – Reduce Failure Domain Size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6935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11 – Network Design</a:t>
            </a:r>
          </a:p>
          <a:p>
            <a:r>
              <a:rPr lang="en-CA" dirty="0"/>
              <a:t>11.2 – Scalable Networks</a:t>
            </a:r>
          </a:p>
          <a:p>
            <a:r>
              <a:rPr lang="en-US" dirty="0"/>
              <a:t>11.2.4 – Increase Bandwidth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8924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11 – Network Design</a:t>
            </a:r>
          </a:p>
          <a:p>
            <a:r>
              <a:rPr lang="en-CA" dirty="0"/>
              <a:t>11.2 – Scalable Networks</a:t>
            </a:r>
          </a:p>
          <a:p>
            <a:r>
              <a:rPr lang="en-US" dirty="0"/>
              <a:t>11.2.5 – Expand the Access Layer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2140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11 – Network Design</a:t>
            </a:r>
          </a:p>
          <a:p>
            <a:r>
              <a:rPr lang="en-CA" dirty="0"/>
              <a:t>11.2 – Scalable Networks</a:t>
            </a:r>
          </a:p>
          <a:p>
            <a:r>
              <a:rPr lang="en-US" dirty="0"/>
              <a:t>11.2.6 – Tune Routing Protocols</a:t>
            </a:r>
          </a:p>
          <a:p>
            <a:r>
              <a:rPr lang="en-US" dirty="0"/>
              <a:t>11.2.7 – </a:t>
            </a:r>
            <a:r>
              <a:rPr lang="en-CA" dirty="0"/>
              <a:t>Check Your Understanding - Scalable Networks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6097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11 – </a:t>
            </a:r>
            <a:r>
              <a:rPr lang="en-CA" dirty="0"/>
              <a:t>Network Design</a:t>
            </a:r>
            <a:endParaRPr lang="en-US" dirty="0"/>
          </a:p>
          <a:p>
            <a:r>
              <a:rPr lang="en-US" dirty="0"/>
              <a:t>11.3 – </a:t>
            </a:r>
            <a:r>
              <a:rPr lang="en-CA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Switch Hardware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0395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11 – </a:t>
            </a:r>
            <a:r>
              <a:rPr lang="en-CA" dirty="0"/>
              <a:t>Network Design</a:t>
            </a:r>
            <a:endParaRPr lang="en-US" dirty="0"/>
          </a:p>
          <a:p>
            <a:r>
              <a:rPr lang="en-US" dirty="0"/>
              <a:t>11.3 – Switch Hardware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11.3.1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Switch Platforms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7268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11 – </a:t>
            </a:r>
            <a:r>
              <a:rPr lang="en-CA" dirty="0"/>
              <a:t>Network Design</a:t>
            </a:r>
            <a:endParaRPr lang="en-US" dirty="0"/>
          </a:p>
          <a:p>
            <a:r>
              <a:rPr lang="en-US" dirty="0"/>
              <a:t>11.3 – Switch Hardware (Cont.)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11.3.1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Switch Platforms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247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 txBox="1">
            <a:spLocks noGrp="1" noChangeArrowheads="1"/>
          </p:cNvSpPr>
          <p:nvPr/>
        </p:nvSpPr>
        <p:spPr bwMode="auto">
          <a:xfrm>
            <a:off x="5929313" y="8680450"/>
            <a:ext cx="812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819" tIns="0" rIns="18819" bIns="0" anchor="b"/>
          <a:lstStyle>
            <a:lvl1pPr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03288" eaLnBrk="0" hangingPunct="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7C839C26-801B-42B6-A101-60F37FE2B0A8}" type="slidenum">
              <a:rPr lang="en-US" sz="800" b="0">
                <a:solidFill>
                  <a:prstClr val="black"/>
                </a:solidFill>
              </a:rPr>
              <a:pPr algn="r"/>
              <a:t>2</a:t>
            </a:fld>
            <a:endParaRPr lang="en-US" sz="800" b="0" dirty="0">
              <a:solidFill>
                <a:prstClr val="black"/>
              </a:solidFill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r>
              <a:rPr lang="en-US" sz="1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11</a:t>
            </a:r>
            <a:r>
              <a:rPr lang="en-US" sz="1200" baseline="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– </a:t>
            </a:r>
            <a:r>
              <a:rPr lang="en-CA" sz="1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Network Design</a:t>
            </a:r>
            <a:endParaRPr lang="en-US" dirty="0"/>
          </a:p>
          <a:p>
            <a:pPr>
              <a:buFontTx/>
              <a:buNone/>
            </a:pPr>
            <a:r>
              <a:rPr lang="en-US" sz="1200" b="0" dirty="0"/>
              <a:t>11.0 – Introduction</a:t>
            </a:r>
            <a:endParaRPr lang="en-GB" b="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1200" kern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rPr>
              <a:t>11.0.2 –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will I learn to do in this module?</a:t>
            </a:r>
            <a:endParaRPr lang="en-US" sz="1200" kern="1200" dirty="0">
              <a:solidFill>
                <a:schemeClr val="tx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buFontTx/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44456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11 – </a:t>
            </a:r>
            <a:r>
              <a:rPr lang="en-CA" dirty="0"/>
              <a:t>Network Design</a:t>
            </a:r>
            <a:endParaRPr lang="en-US" dirty="0"/>
          </a:p>
          <a:p>
            <a:r>
              <a:rPr lang="en-US" dirty="0"/>
              <a:t>11.3 – Switch Hardware (Cont.)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11.3.1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Switch Platforms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4822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11 – </a:t>
            </a:r>
            <a:r>
              <a:rPr lang="en-CA" dirty="0"/>
              <a:t>Network Design</a:t>
            </a:r>
            <a:endParaRPr lang="en-US" dirty="0"/>
          </a:p>
          <a:p>
            <a:r>
              <a:rPr lang="en-US" dirty="0"/>
              <a:t>11.3 – Switch Hardware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11.3.2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Switch Form Factors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0942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11 – </a:t>
            </a:r>
            <a:r>
              <a:rPr lang="en-CA" dirty="0"/>
              <a:t>Network Design</a:t>
            </a:r>
            <a:endParaRPr lang="en-US" dirty="0"/>
          </a:p>
          <a:p>
            <a:r>
              <a:rPr lang="en-US" dirty="0"/>
              <a:t>11.3 – Switch Hardware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11.3.2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Switch Form Factors (Cont.)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2915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11 – </a:t>
            </a:r>
            <a:r>
              <a:rPr lang="en-CA" dirty="0"/>
              <a:t>Network Design</a:t>
            </a:r>
            <a:endParaRPr lang="en-US" dirty="0"/>
          </a:p>
          <a:p>
            <a:r>
              <a:rPr lang="en-US" dirty="0"/>
              <a:t>11.3 – Switch Hardware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11.3.3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Port Density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4304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11 – </a:t>
            </a:r>
            <a:r>
              <a:rPr lang="en-CA" dirty="0"/>
              <a:t>Network Design</a:t>
            </a:r>
            <a:endParaRPr lang="en-US" dirty="0"/>
          </a:p>
          <a:p>
            <a:r>
              <a:rPr lang="en-US" dirty="0"/>
              <a:t>11.3 – Switch Hardware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11.3.4 – Forwarding Rates</a:t>
            </a:r>
            <a:endParaRPr lang="en-CA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59181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11 – </a:t>
            </a:r>
            <a:r>
              <a:rPr lang="en-CA" dirty="0"/>
              <a:t>Network Design</a:t>
            </a:r>
            <a:endParaRPr lang="en-US" dirty="0"/>
          </a:p>
          <a:p>
            <a:r>
              <a:rPr lang="en-US" dirty="0"/>
              <a:t>11.3 – Switch Hardware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11.3.5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Power over Ethernet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0294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11 – </a:t>
            </a:r>
            <a:r>
              <a:rPr lang="en-CA" dirty="0"/>
              <a:t>Network Design</a:t>
            </a:r>
            <a:endParaRPr lang="en-US" dirty="0"/>
          </a:p>
          <a:p>
            <a:r>
              <a:rPr lang="en-US" dirty="0"/>
              <a:t>11.3 – Switch Hardware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11.3.6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Multilayer Switching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071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11 – </a:t>
            </a:r>
            <a:r>
              <a:rPr lang="en-CA" dirty="0"/>
              <a:t>Network Design</a:t>
            </a:r>
            <a:endParaRPr lang="en-US" dirty="0"/>
          </a:p>
          <a:p>
            <a:r>
              <a:rPr lang="en-US" dirty="0"/>
              <a:t>11.3 – Switch Hardware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11.3.7 – </a:t>
            </a:r>
            <a:r>
              <a:rPr lang="en-CA" dirty="0"/>
              <a:t>Business Considerations for Switch Selection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11.3.8</a:t>
            </a:r>
            <a:r>
              <a:rPr lang="en-US" dirty="0"/>
              <a:t>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Check Your Understanding - Switch Hardware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1322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11 – </a:t>
            </a:r>
            <a:r>
              <a:rPr lang="en-CA" dirty="0"/>
              <a:t>Network Design</a:t>
            </a:r>
            <a:endParaRPr lang="en-US" dirty="0"/>
          </a:p>
          <a:p>
            <a:r>
              <a:rPr lang="en-US" dirty="0"/>
              <a:t>11.4 – </a:t>
            </a:r>
            <a:r>
              <a:rPr lang="en-CA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Router Hardware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2285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11 – Network Design</a:t>
            </a:r>
          </a:p>
          <a:p>
            <a:r>
              <a:rPr lang="en-CA" dirty="0"/>
              <a:t>11.4 – Router Hardware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11.4.1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Router Requirements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179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1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11</a:t>
            </a:r>
            <a:r>
              <a:rPr lang="en-US" sz="1200" baseline="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– </a:t>
            </a:r>
            <a:r>
              <a:rPr lang="en-CA" sz="1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Network Design</a:t>
            </a:r>
            <a:endParaRPr lang="en-US" dirty="0"/>
          </a:p>
          <a:p>
            <a:pPr>
              <a:buFontTx/>
              <a:buNone/>
            </a:pPr>
            <a:r>
              <a:rPr lang="en-US" sz="1200" b="0" dirty="0"/>
              <a:t>11.1 – </a:t>
            </a:r>
            <a:r>
              <a:rPr lang="en-CA" dirty="0"/>
              <a:t>Hierarchical Networks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5296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11 – Network Design</a:t>
            </a:r>
          </a:p>
          <a:p>
            <a:r>
              <a:rPr lang="en-CA" dirty="0"/>
              <a:t>11.4 – Router Hardware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11.4.2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Cisco Routers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4043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11 – Network Design</a:t>
            </a:r>
          </a:p>
          <a:p>
            <a:r>
              <a:rPr lang="en-CA" dirty="0"/>
              <a:t>11.4 – Router Hardware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11.4.2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Cisco Routers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19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11 – Network Design</a:t>
            </a:r>
          </a:p>
          <a:p>
            <a:r>
              <a:rPr lang="en-CA" dirty="0"/>
              <a:t>11.4 – Router Hardware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11.4.2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Cisco Routers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1781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11 – Network Design</a:t>
            </a:r>
          </a:p>
          <a:p>
            <a:r>
              <a:rPr lang="en-CA" dirty="0"/>
              <a:t>11.4 – Router Hardware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11.4.2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Cisco Routers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1222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11 – Network Design</a:t>
            </a:r>
          </a:p>
          <a:p>
            <a:r>
              <a:rPr lang="en-CA" dirty="0"/>
              <a:t>11.4 – Router Hardware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11.4.3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Router Form Factors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11.4.4</a:t>
            </a:r>
            <a:r>
              <a:rPr lang="en-US" dirty="0"/>
              <a:t> – </a:t>
            </a:r>
            <a:r>
              <a:rPr lang="en-CA" dirty="0"/>
              <a:t>Check Your Understanding - Router Hardware</a:t>
            </a:r>
            <a:endParaRPr lang="en-CA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39398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11 – Network Design</a:t>
            </a:r>
          </a:p>
          <a:p>
            <a:r>
              <a:rPr lang="en-CA" dirty="0"/>
              <a:t>11.4 – Router Hardware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11.4.3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Router Form Factors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11.4.4</a:t>
            </a:r>
            <a:r>
              <a:rPr lang="en-US" dirty="0"/>
              <a:t> – </a:t>
            </a:r>
            <a:r>
              <a:rPr lang="en-CA" dirty="0"/>
              <a:t>Check Your Understanding - Router Hardware</a:t>
            </a:r>
            <a:endParaRPr lang="en-CA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05130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11 – Network Design</a:t>
            </a:r>
          </a:p>
          <a:p>
            <a:r>
              <a:rPr lang="en-CA" dirty="0"/>
              <a:t>11.4 – Router Hardware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11.4.3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Router Form Factors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11.4.4</a:t>
            </a:r>
            <a:r>
              <a:rPr lang="en-US" dirty="0"/>
              <a:t> – </a:t>
            </a:r>
            <a:r>
              <a:rPr lang="en-CA" dirty="0"/>
              <a:t>Check Your Understanding - Router Hardware</a:t>
            </a:r>
            <a:endParaRPr lang="en-CA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3705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11 – Network Design</a:t>
            </a:r>
          </a:p>
          <a:p>
            <a:r>
              <a:rPr lang="en-CA" dirty="0"/>
              <a:t>11.4 – Router Hardware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11.4.3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Router Form Factors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11.4.4</a:t>
            </a:r>
            <a:r>
              <a:rPr lang="en-US" dirty="0"/>
              <a:t> – </a:t>
            </a:r>
            <a:r>
              <a:rPr lang="en-CA" dirty="0"/>
              <a:t>Check Your Understanding - Router Hardware</a:t>
            </a:r>
            <a:endParaRPr lang="en-CA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46073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11 – </a:t>
            </a:r>
            <a:r>
              <a:rPr lang="en-CA" dirty="0"/>
              <a:t>Network Design</a:t>
            </a:r>
            <a:endParaRPr lang="en-US" dirty="0"/>
          </a:p>
          <a:p>
            <a:r>
              <a:rPr lang="en-US" dirty="0"/>
              <a:t>11.5 - Module Practice and Quiz</a:t>
            </a:r>
          </a:p>
          <a:p>
            <a:pPr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1436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>
                <a:solidFill>
                  <a:prstClr val="black"/>
                </a:solidFill>
              </a:rPr>
              <a:pPr/>
              <a:t>39</a:t>
            </a:fld>
            <a:endParaRPr lang="en-US" sz="800" dirty="0">
              <a:solidFill>
                <a:prstClr val="black"/>
              </a:solidFill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11 – </a:t>
            </a:r>
            <a:r>
              <a:rPr lang="en-CA" dirty="0"/>
              <a:t>Network Design</a:t>
            </a:r>
            <a:endParaRPr lang="en-US" dirty="0"/>
          </a:p>
          <a:p>
            <a:r>
              <a:rPr lang="en-US" dirty="0"/>
              <a:t>11.5 - Module Practice and Quiz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11.5.2 – What did I learn in this module?</a:t>
            </a:r>
          </a:p>
        </p:txBody>
      </p:sp>
    </p:spTree>
    <p:extLst>
      <p:ext uri="{BB962C8B-B14F-4D97-AF65-F5344CB8AC3E}">
        <p14:creationId xmlns:p14="http://schemas.microsoft.com/office/powerpoint/2010/main" val="1476824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1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11</a:t>
            </a:r>
            <a:r>
              <a:rPr lang="en-US" sz="1200" baseline="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– </a:t>
            </a:r>
            <a:r>
              <a:rPr lang="en-CA" sz="1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Network Design</a:t>
            </a:r>
            <a:endParaRPr lang="en-US" dirty="0"/>
          </a:p>
          <a:p>
            <a:r>
              <a:rPr lang="en-CA" dirty="0"/>
              <a:t>11.1 – Hierarchical Networks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11.1.2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Need to Scale the Network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25613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97A419-355F-A04A-96E0-21643AF8E9FF}" type="slidenum">
              <a:rPr lang="en-US" sz="800">
                <a:solidFill>
                  <a:prstClr val="black"/>
                </a:solidFill>
              </a:rPr>
              <a:pPr/>
              <a:t>40</a:t>
            </a:fld>
            <a:endParaRPr lang="en-US" sz="800" dirty="0">
              <a:solidFill>
                <a:prstClr val="black"/>
              </a:solidFill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11 – </a:t>
            </a:r>
            <a:r>
              <a:rPr lang="en-CA" dirty="0"/>
              <a:t>Network Design</a:t>
            </a:r>
            <a:endParaRPr lang="en-US" dirty="0"/>
          </a:p>
          <a:p>
            <a:r>
              <a:rPr lang="en-US" dirty="0"/>
              <a:t>11.5 - Module Practice and Quiz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11.5.2 – What did I learn in this module?</a:t>
            </a:r>
          </a:p>
        </p:txBody>
      </p:sp>
    </p:spTree>
    <p:extLst>
      <p:ext uri="{BB962C8B-B14F-4D97-AF65-F5344CB8AC3E}">
        <p14:creationId xmlns:p14="http://schemas.microsoft.com/office/powerpoint/2010/main" val="385511807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9032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defTabSz="9032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C92755B-29FD-8743-9094-C0E3A734D22E}" type="slidenum">
              <a:rPr lang="en-US" sz="800">
                <a:solidFill>
                  <a:prstClr val="black"/>
                </a:solidFill>
              </a:rPr>
              <a:pPr/>
              <a:t>41</a:t>
            </a:fld>
            <a:endParaRPr lang="en-US" sz="800" dirty="0">
              <a:solidFill>
                <a:prstClr val="black"/>
              </a:solidFill>
            </a:endParaRPr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74291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394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1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11</a:t>
            </a:r>
            <a:r>
              <a:rPr lang="en-US" sz="1200" baseline="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– </a:t>
            </a:r>
            <a:r>
              <a:rPr lang="en-CA" sz="1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Network Design</a:t>
            </a:r>
            <a:endParaRPr lang="en-US" dirty="0"/>
          </a:p>
          <a:p>
            <a:r>
              <a:rPr lang="en-CA" dirty="0"/>
              <a:t>11.1 – Hierarchical Networks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11.1.3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Borderless Switched Networks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6157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1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11</a:t>
            </a:r>
            <a:r>
              <a:rPr lang="en-US" sz="1200" baseline="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– </a:t>
            </a:r>
            <a:r>
              <a:rPr lang="en-CA" sz="1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Network Design</a:t>
            </a:r>
            <a:endParaRPr lang="en-US" dirty="0"/>
          </a:p>
          <a:p>
            <a:r>
              <a:rPr lang="en-CA" dirty="0"/>
              <a:t>11.1 – Hierarchical Networks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11.1.4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Hierarchy in the Borderless Switched Network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093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1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11</a:t>
            </a:r>
            <a:r>
              <a:rPr lang="en-US" sz="1200" baseline="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– </a:t>
            </a:r>
            <a:r>
              <a:rPr lang="en-CA" sz="1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Network Design</a:t>
            </a:r>
            <a:endParaRPr lang="en-US" dirty="0"/>
          </a:p>
          <a:p>
            <a:r>
              <a:rPr lang="en-CA" dirty="0"/>
              <a:t>11.1 – Hierarchical Networks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11.1.5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Access, Distribution, and Core Layer Functions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3546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1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11</a:t>
            </a:r>
            <a:r>
              <a:rPr lang="en-US" sz="1200" baseline="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– </a:t>
            </a:r>
            <a:r>
              <a:rPr lang="en-CA" sz="1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Network Design</a:t>
            </a:r>
            <a:endParaRPr lang="en-US" dirty="0"/>
          </a:p>
          <a:p>
            <a:r>
              <a:rPr lang="en-CA" dirty="0"/>
              <a:t>11.1 – Hierarchical Networks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11.1.6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Three-Tier and Two-Tier Examples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6987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1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11</a:t>
            </a:r>
            <a:r>
              <a:rPr lang="en-US" sz="1200" baseline="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– </a:t>
            </a:r>
            <a:r>
              <a:rPr lang="en-CA" sz="12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Network Design</a:t>
            </a:r>
            <a:endParaRPr lang="en-US" dirty="0"/>
          </a:p>
          <a:p>
            <a:r>
              <a:rPr lang="en-CA" dirty="0"/>
              <a:t>11.1 – Hierarchical Networks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11.1.7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Role of Switched Networks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11.1.8 – </a:t>
            </a:r>
            <a:r>
              <a:rPr lang="en-CA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Check Your Understanding - Hierarchical Networks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41018C-6CAF-B84E-B92C-ECB119457FB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59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5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bg2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rgbClr val="38C6F4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chemeClr val="accent5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86725553"/>
      </p:ext>
    </p:extLst>
  </p:cSld>
  <p:clrMapOvr>
    <a:masterClrMapping/>
  </p:clrMapOvr>
  <p:transition spd="slow">
    <p:wipe/>
  </p:transition>
  <p:extLst>
    <p:ext uri="{DCECCB84-F9BA-43D5-87BE-67443E8EF086}">
      <p15:sldGuideLst xmlns:p15="http://schemas.microsoft.com/office/powerpoint/2012/main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3999" cy="5165874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5"/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98843304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394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5"/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7974899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Closing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 userDrawn="1"/>
        </p:nvGrpSpPr>
        <p:grpSpPr bwMode="auto">
          <a:xfrm>
            <a:off x="3746294" y="2129856"/>
            <a:ext cx="1617944" cy="860542"/>
            <a:chOff x="310" y="249"/>
            <a:chExt cx="502" cy="267"/>
          </a:xfrm>
          <a:solidFill>
            <a:schemeClr val="accent1">
              <a:lumMod val="75000"/>
            </a:schemeClr>
          </a:solidFill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51544963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473441" y="4954263"/>
            <a:ext cx="676910" cy="1892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25">
                <a:solidFill>
                  <a:schemeClr val="tx2"/>
                </a:solidFill>
              </a:defRPr>
            </a:lvl1pPr>
          </a:lstStyle>
          <a:p>
            <a:pPr defTabSz="385763">
              <a:defRPr/>
            </a:pPr>
            <a:fld id="{2F5CCB13-0A32-4557-88E9-079F0C330695}" type="slidenum">
              <a:rPr lang="en-US" kern="0" smtClean="0">
                <a:solidFill>
                  <a:srgbClr val="595959"/>
                </a:solidFill>
              </a:rPr>
              <a:pPr defTabSz="385763">
                <a:defRPr/>
              </a:pPr>
              <a:t>‹#›</a:t>
            </a:fld>
            <a:endParaRPr lang="en-US" kern="0" dirty="0">
              <a:solidFill>
                <a:srgbClr val="595959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44065" y="798944"/>
            <a:ext cx="8853286" cy="4155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>
            <a:lvl1pPr marL="169863" indent="-16986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>
                <a:solidFill>
                  <a:srgbClr val="000000"/>
                </a:solidFill>
              </a:defRPr>
            </a:lvl1pPr>
            <a:lvl2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2pPr>
            <a:lvl3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3pPr>
            <a:lvl4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>
                <a:solidFill>
                  <a:srgbClr val="000000"/>
                </a:solidFill>
              </a:defRPr>
            </a:lvl4pPr>
          </a:lstStyle>
          <a:p>
            <a:pPr lvl="0"/>
            <a:r>
              <a:rPr lang="en-US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>
                <a:sym typeface="Arial" pitchFamily="34" charset="0"/>
              </a:rPr>
              <a:t>Second level</a:t>
            </a:r>
          </a:p>
          <a:p>
            <a:pPr lvl="2"/>
            <a:r>
              <a:rPr lang="en-US">
                <a:sym typeface="Arial" pitchFamily="34" charset="0"/>
              </a:rPr>
              <a:t>Third level</a:t>
            </a:r>
          </a:p>
          <a:p>
            <a:pPr lvl="3"/>
            <a:r>
              <a:rPr lang="en-US">
                <a:sym typeface="Arial" pitchFamily="34" charset="0"/>
              </a:rPr>
              <a:t>Fourth level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41393"/>
            <a:ext cx="9144000" cy="75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2400"/>
            </a:lvl1pPr>
          </a:lstStyle>
          <a:p>
            <a:pPr lvl="0"/>
            <a:r>
              <a:rPr lang="en-US">
                <a:sym typeface="Arial" pitchFamily="34" charset="0"/>
              </a:rPr>
              <a:t>Click to edit Master title style</a:t>
            </a:r>
            <a:endParaRPr lang="en-US" dirty="0"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99662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9250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1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1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1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rgbClr val="004C69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accent1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chemeClr val="accent1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042546"/>
      </p:ext>
    </p:extLst>
  </p:cSld>
  <p:clrMapOvr>
    <a:masterClrMapping/>
  </p:clrMapOvr>
  <p:transition spd="slow">
    <p:wipe/>
  </p:transition>
  <p:extLst>
    <p:ext uri="{DCECCB84-F9BA-43D5-87BE-67443E8EF086}">
      <p15:sldGuideLst xmlns:p15="http://schemas.microsoft.com/office/powerpoint/2012/main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-animated gradi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319105" cy="288131"/>
          </a:xfrm>
          <a:prstGeom prst="rect">
            <a:avLst/>
          </a:prstGeom>
        </p:spPr>
        <p:txBody>
          <a:bodyPr lIns="91420" tIns="45710" rIns="91420" bIns="45710" anchor="b" anchorCtr="0">
            <a:noAutofit/>
          </a:bodyPr>
          <a:lstStyle>
            <a:lvl1pPr marL="0" indent="0" algn="l">
              <a:buNone/>
              <a:defRPr sz="1200" b="0" i="0">
                <a:solidFill>
                  <a:schemeClr val="accent5"/>
                </a:solidFill>
                <a:latin typeface="+mn-lt"/>
                <a:cs typeface="CiscoSans"/>
              </a:defRPr>
            </a:lvl1pPr>
            <a:lvl2pPr marL="342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7" name="Text Placeholder 38"/>
          <p:cNvSpPr>
            <a:spLocks noGrp="1"/>
          </p:cNvSpPr>
          <p:nvPr>
            <p:ph type="body" sz="quarter" idx="11"/>
          </p:nvPr>
        </p:nvSpPr>
        <p:spPr>
          <a:xfrm>
            <a:off x="469496" y="4049523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0"/>
          <p:cNvSpPr>
            <a:spLocks noGrp="1"/>
          </p:cNvSpPr>
          <p:nvPr>
            <p:ph type="body" sz="quarter" idx="12"/>
          </p:nvPr>
        </p:nvSpPr>
        <p:spPr>
          <a:xfrm>
            <a:off x="469496" y="4289520"/>
            <a:ext cx="4319105" cy="28813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 algn="l">
              <a:buFontTx/>
              <a:buNone/>
              <a:defRPr lang="en-US" sz="1200" b="0" i="0" kern="1200" dirty="0" smtClean="0">
                <a:solidFill>
                  <a:schemeClr val="accent5"/>
                </a:solidFill>
                <a:latin typeface="+mn-lt"/>
                <a:ea typeface="+mn-ea"/>
                <a:cs typeface="CiscoSans ExtraLight" pitchFamily="34" charset="0"/>
              </a:defRPr>
            </a:lvl1pPr>
            <a:lvl2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>
              <a:buFontTx/>
              <a:buNone/>
              <a:defRPr lang="en-US" sz="15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492125" y="395288"/>
            <a:ext cx="796924" cy="423863"/>
            <a:chOff x="310" y="249"/>
            <a:chExt cx="502" cy="267"/>
          </a:xfrm>
          <a:solidFill>
            <a:schemeClr val="accent5"/>
          </a:solidFill>
        </p:grpSpPr>
        <p:sp>
          <p:nvSpPr>
            <p:cNvPr id="9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63292" y="2872236"/>
            <a:ext cx="5925246" cy="299001"/>
          </a:xfrm>
          <a:prstGeom prst="rect">
            <a:avLst/>
          </a:prstGeom>
        </p:spPr>
        <p:txBody>
          <a:bodyPr lIns="91420" tIns="45710" rIns="91420" bIns="45710"/>
          <a:lstStyle>
            <a:lvl1pPr marL="0" indent="0">
              <a:buFont typeface="Arial" panose="020B0604020202020204" pitchFamily="34" charset="0"/>
              <a:buNone/>
              <a:defRPr sz="2000" baseline="0">
                <a:solidFill>
                  <a:schemeClr val="bg2"/>
                </a:solidFill>
                <a:latin typeface="+mj-lt"/>
              </a:defRPr>
            </a:lvl1pPr>
            <a:lvl2pPr marL="304781" indent="0">
              <a:buNone/>
              <a:defRPr/>
            </a:lvl2pPr>
            <a:lvl3pPr marL="427401" indent="0">
              <a:buNone/>
              <a:defRPr/>
            </a:lvl3pPr>
            <a:lvl4pPr marL="516694" indent="0">
              <a:buNone/>
              <a:defRPr/>
            </a:lvl4pPr>
            <a:lvl5pPr marL="601221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425765" y="2300750"/>
            <a:ext cx="5955513" cy="644730"/>
          </a:xfrm>
          <a:prstGeom prst="rect">
            <a:avLst/>
          </a:prstGeom>
        </p:spPr>
        <p:txBody>
          <a:bodyPr anchor="b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3600" b="0" i="0" spc="0" baseline="0">
                <a:solidFill>
                  <a:srgbClr val="38C6F4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617842"/>
      </p:ext>
    </p:extLst>
  </p:cSld>
  <p:clrMapOvr>
    <a:masterClrMapping/>
  </p:clrMapOvr>
  <p:transition spd="slow">
    <p:wipe/>
  </p:transition>
  <p:extLst>
    <p:ext uri="{DCECCB84-F9BA-43D5-87BE-67443E8EF086}">
      <p15:sldGuideLst xmlns:p15="http://schemas.microsoft.com/office/powerpoint/2012/main">
        <p15:guide id="1" orient="horz" pos="228" userDrawn="1">
          <p15:clr>
            <a:srgbClr val="FBAE40"/>
          </p15:clr>
        </p15:guide>
        <p15:guide id="2" pos="360" userDrawn="1">
          <p15:clr>
            <a:srgbClr val="FBAE40"/>
          </p15:clr>
        </p15:guide>
        <p15:guide id="3" orient="horz" pos="518" userDrawn="1">
          <p15:clr>
            <a:srgbClr val="FBAE40"/>
          </p15:clr>
        </p15:guide>
        <p15:guide id="4" pos="812" userDrawn="1">
          <p15:clr>
            <a:srgbClr val="FBAE40"/>
          </p15:clr>
        </p15:guide>
        <p15:guide id="5" pos="31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Seg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00394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16425" y="915409"/>
            <a:ext cx="7598042" cy="2569946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600" b="0" i="0" spc="0" baseline="0">
                <a:solidFill>
                  <a:schemeClr val="accent5"/>
                </a:solidFill>
                <a:latin typeface="+mj-lt"/>
                <a:cs typeface="CiscoSans Thin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6A1E46DC-7EF6-4EA2-B285-14272867D133}" type="slidenum">
              <a:rPr lang="en-US" sz="6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ltGray">
          <a:xfrm>
            <a:off x="5867508" y="4741653"/>
            <a:ext cx="2658018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CiscoSans Thin"/>
              </a:rPr>
              <a:t>© 2011  Cisco and/or its affiliates. All rights reserved.   Cisco Confidential</a:t>
            </a:r>
          </a:p>
        </p:txBody>
      </p:sp>
      <p:grpSp>
        <p:nvGrpSpPr>
          <p:cNvPr id="11" name="Group 4"/>
          <p:cNvGrpSpPr>
            <a:grpSpLocks noChangeAspect="1"/>
          </p:cNvGrpSpPr>
          <p:nvPr userDrawn="1"/>
        </p:nvGrpSpPr>
        <p:grpSpPr bwMode="auto">
          <a:xfrm>
            <a:off x="508039" y="4715197"/>
            <a:ext cx="340257" cy="180974"/>
            <a:chOff x="310" y="249"/>
            <a:chExt cx="502" cy="267"/>
          </a:xfrm>
          <a:solidFill>
            <a:srgbClr val="086D8E"/>
          </a:solidFill>
        </p:grpSpPr>
        <p:sp>
          <p:nvSpPr>
            <p:cNvPr id="12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90854121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ulti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74662" y="1347788"/>
            <a:ext cx="8280057" cy="3073946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85690" marR="0" indent="-285690" algn="ctr" defTabSz="45710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000" b="0" i="0" baseline="0">
                <a:solidFill>
                  <a:schemeClr val="bg1"/>
                </a:solidFill>
                <a:latin typeface="+mn-lt"/>
                <a:cs typeface="CiscoSans Extra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5"/>
          <p:cNvSpPr>
            <a:spLocks noGrp="1"/>
          </p:cNvSpPr>
          <p:nvPr>
            <p:ph type="title"/>
          </p:nvPr>
        </p:nvSpPr>
        <p:spPr bwMode="auto">
          <a:xfrm>
            <a:off x="437766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004C69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296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29121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575610" y="2552550"/>
            <a:ext cx="698624" cy="698624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solidFill>
                <a:srgbClr val="FFFFFF"/>
              </a:solidFill>
              <a:cs typeface="Arial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75610" y="1426607"/>
            <a:ext cx="698624" cy="698624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bg1"/>
              </a:solidFill>
              <a:cs typeface="Arial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75610" y="3653093"/>
            <a:ext cx="698624" cy="698624"/>
          </a:xfrm>
          <a:prstGeom prst="ellipse">
            <a:avLst/>
          </a:pr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solidFill>
                <a:srgbClr val="049FD9"/>
              </a:solidFill>
              <a:cs typeface="Arial"/>
            </a:endParaRP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365250" y="1432522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365250" y="2557793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365250" y="3653093"/>
            <a:ext cx="5473700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0" y="2552550"/>
            <a:ext cx="698624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1" y="3651140"/>
            <a:ext cx="698624" cy="693381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9" hasCustomPrompt="1"/>
          </p:nvPr>
        </p:nvSpPr>
        <p:spPr>
          <a:xfrm>
            <a:off x="575610" y="1427248"/>
            <a:ext cx="698624" cy="693381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4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5387266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575611" y="1979318"/>
            <a:ext cx="464815" cy="464815"/>
          </a:xfrm>
          <a:prstGeom prst="ellipse">
            <a:avLst/>
          </a:prstGeom>
          <a:solidFill>
            <a:srgbClr val="38C6F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75610" y="1328927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75611" y="2627446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172384" y="1334842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172385" y="1984561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172385" y="2627446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75611" y="1327521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1" y="197931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29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2" y="262549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13" name="Oval 12"/>
          <p:cNvSpPr/>
          <p:nvPr/>
        </p:nvSpPr>
        <p:spPr>
          <a:xfrm>
            <a:off x="575612" y="3274581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1172386" y="3274581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20" hasCustomPrompt="1"/>
          </p:nvPr>
        </p:nvSpPr>
        <p:spPr>
          <a:xfrm>
            <a:off x="575613" y="327262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17" name="Oval 16"/>
          <p:cNvSpPr/>
          <p:nvPr/>
        </p:nvSpPr>
        <p:spPr>
          <a:xfrm>
            <a:off x="575613" y="3921716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4000" dirty="0">
              <a:ln>
                <a:solidFill>
                  <a:schemeClr val="bg2"/>
                </a:solidFill>
              </a:ln>
              <a:solidFill>
                <a:schemeClr val="accent5"/>
              </a:solidFill>
              <a:cs typeface="Arial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172387" y="3921716"/>
            <a:ext cx="5678748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2000" b="0" i="0" baseline="0">
                <a:solidFill>
                  <a:schemeClr val="accent1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75614" y="3919763"/>
            <a:ext cx="464815" cy="461327"/>
          </a:xfrm>
          <a:prstGeom prst="rect">
            <a:avLst/>
          </a:prstGeom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20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962125011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ircled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C6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2" name="Oval 41"/>
          <p:cNvSpPr/>
          <p:nvPr/>
        </p:nvSpPr>
        <p:spPr>
          <a:xfrm>
            <a:off x="575611" y="1979318"/>
            <a:ext cx="464815" cy="464815"/>
          </a:xfrm>
          <a:prstGeom prst="ellipse">
            <a:avLst/>
          </a:prstGeom>
          <a:solidFill>
            <a:srgbClr val="38C6F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575610" y="1328927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rgbClr val="FFFFFF"/>
              </a:solidFill>
              <a:cs typeface="Arial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575611" y="2627446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45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1172384" y="133484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172385" y="1984561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1172385" y="2627446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75611" y="1327521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49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575611" y="197931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50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575612" y="262549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51" name="Oval 50"/>
          <p:cNvSpPr/>
          <p:nvPr/>
        </p:nvSpPr>
        <p:spPr>
          <a:xfrm>
            <a:off x="575612" y="3274581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2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1172386" y="3274581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17"/>
          <p:cNvSpPr>
            <a:spLocks noGrp="1"/>
          </p:cNvSpPr>
          <p:nvPr>
            <p:ph type="body" sz="quarter" idx="20" hasCustomPrompt="1"/>
          </p:nvPr>
        </p:nvSpPr>
        <p:spPr>
          <a:xfrm>
            <a:off x="575613" y="3272628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54" name="Oval 53"/>
          <p:cNvSpPr/>
          <p:nvPr/>
        </p:nvSpPr>
        <p:spPr>
          <a:xfrm>
            <a:off x="575613" y="3921716"/>
            <a:ext cx="464815" cy="46481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1172387" y="3921716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6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75614" y="3919763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57" name="Oval 56"/>
          <p:cNvSpPr/>
          <p:nvPr/>
        </p:nvSpPr>
        <p:spPr>
          <a:xfrm>
            <a:off x="4414576" y="1983084"/>
            <a:ext cx="464815" cy="464815"/>
          </a:xfrm>
          <a:prstGeom prst="ellipse">
            <a:avLst/>
          </a:prstGeom>
          <a:solidFill>
            <a:schemeClr val="accent6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4414575" y="1332693"/>
            <a:ext cx="464815" cy="464815"/>
          </a:xfrm>
          <a:prstGeom prst="ellipse">
            <a:avLst/>
          </a:prstGeom>
          <a:solidFill>
            <a:srgbClr val="00394F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4414576" y="2631212"/>
            <a:ext cx="464815" cy="464815"/>
          </a:xfrm>
          <a:prstGeom prst="ellipse">
            <a:avLst/>
          </a:pr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60" name="Text Placeholder 17"/>
          <p:cNvSpPr>
            <a:spLocks noGrp="1"/>
          </p:cNvSpPr>
          <p:nvPr>
            <p:ph type="body" sz="quarter" idx="23"/>
          </p:nvPr>
        </p:nvSpPr>
        <p:spPr>
          <a:xfrm>
            <a:off x="5011349" y="1338608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1" name="Text Placeholder 17"/>
          <p:cNvSpPr>
            <a:spLocks noGrp="1"/>
          </p:cNvSpPr>
          <p:nvPr>
            <p:ph type="body" sz="quarter" idx="24"/>
          </p:nvPr>
        </p:nvSpPr>
        <p:spPr>
          <a:xfrm>
            <a:off x="5011350" y="1988327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2" name="Text Placeholder 17"/>
          <p:cNvSpPr>
            <a:spLocks noGrp="1"/>
          </p:cNvSpPr>
          <p:nvPr>
            <p:ph type="body" sz="quarter" idx="25"/>
          </p:nvPr>
        </p:nvSpPr>
        <p:spPr>
          <a:xfrm>
            <a:off x="5011350" y="263121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3" name="Text Placeholder 17"/>
          <p:cNvSpPr>
            <a:spLocks noGrp="1"/>
          </p:cNvSpPr>
          <p:nvPr>
            <p:ph type="body" sz="quarter" idx="26" hasCustomPrompt="1"/>
          </p:nvPr>
        </p:nvSpPr>
        <p:spPr>
          <a:xfrm>
            <a:off x="4414576" y="1331287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6</a:t>
            </a:r>
          </a:p>
        </p:txBody>
      </p:sp>
      <p:sp>
        <p:nvSpPr>
          <p:cNvPr id="64" name="Text Placeholder 17"/>
          <p:cNvSpPr>
            <a:spLocks noGrp="1"/>
          </p:cNvSpPr>
          <p:nvPr>
            <p:ph type="body" sz="quarter" idx="27" hasCustomPrompt="1"/>
          </p:nvPr>
        </p:nvSpPr>
        <p:spPr>
          <a:xfrm>
            <a:off x="4414576" y="1983084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7</a:t>
            </a:r>
          </a:p>
        </p:txBody>
      </p:sp>
      <p:sp>
        <p:nvSpPr>
          <p:cNvPr id="65" name="Text Placeholder 17"/>
          <p:cNvSpPr>
            <a:spLocks noGrp="1"/>
          </p:cNvSpPr>
          <p:nvPr>
            <p:ph type="body" sz="quarter" idx="28" hasCustomPrompt="1"/>
          </p:nvPr>
        </p:nvSpPr>
        <p:spPr>
          <a:xfrm>
            <a:off x="4414577" y="2629259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8</a:t>
            </a:r>
          </a:p>
        </p:txBody>
      </p:sp>
      <p:sp>
        <p:nvSpPr>
          <p:cNvPr id="66" name="Oval 65"/>
          <p:cNvSpPr/>
          <p:nvPr/>
        </p:nvSpPr>
        <p:spPr>
          <a:xfrm>
            <a:off x="4414577" y="3278347"/>
            <a:ext cx="464815" cy="464815"/>
          </a:xfrm>
          <a:prstGeom prst="ellipse">
            <a:avLst/>
          </a:prstGeom>
          <a:solidFill>
            <a:schemeClr val="bg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29"/>
          </p:nvPr>
        </p:nvSpPr>
        <p:spPr>
          <a:xfrm>
            <a:off x="5011351" y="3278347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8" name="Text Placeholder 17"/>
          <p:cNvSpPr>
            <a:spLocks noGrp="1"/>
          </p:cNvSpPr>
          <p:nvPr>
            <p:ph type="body" sz="quarter" idx="30" hasCustomPrompt="1"/>
          </p:nvPr>
        </p:nvSpPr>
        <p:spPr>
          <a:xfrm>
            <a:off x="4414578" y="3276394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9</a:t>
            </a:r>
          </a:p>
        </p:txBody>
      </p:sp>
      <p:sp>
        <p:nvSpPr>
          <p:cNvPr id="69" name="Oval 68"/>
          <p:cNvSpPr/>
          <p:nvPr/>
        </p:nvSpPr>
        <p:spPr>
          <a:xfrm>
            <a:off x="4414578" y="3925482"/>
            <a:ext cx="464815" cy="46481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91440" rtlCol="0" anchor="ctr" anchorCtr="0"/>
          <a:lstStyle/>
          <a:p>
            <a:pPr algn="ctr"/>
            <a:endParaRPr lang="en-US" sz="1800" dirty="0">
              <a:ln>
                <a:solidFill>
                  <a:schemeClr val="bg2"/>
                </a:solidFill>
              </a:ln>
              <a:solidFill>
                <a:schemeClr val="bg2"/>
              </a:solidFill>
              <a:cs typeface="Arial"/>
            </a:endParaRPr>
          </a:p>
        </p:txBody>
      </p:sp>
      <p:sp>
        <p:nvSpPr>
          <p:cNvPr id="70" name="Text Placeholder 17"/>
          <p:cNvSpPr>
            <a:spLocks noGrp="1"/>
          </p:cNvSpPr>
          <p:nvPr>
            <p:ph type="body" sz="quarter" idx="31"/>
          </p:nvPr>
        </p:nvSpPr>
        <p:spPr>
          <a:xfrm>
            <a:off x="5011352" y="3925482"/>
            <a:ext cx="2175886" cy="461327"/>
          </a:xfrm>
          <a:prstGeom prst="rect">
            <a:avLst/>
          </a:prstGeom>
        </p:spPr>
        <p:txBody>
          <a:bodyPr lIns="91420" tIns="45710" rIns="91420" bIns="45710" anchor="ctr" anchorCtr="0">
            <a:noAutofit/>
          </a:bodyPr>
          <a:lstStyle>
            <a:lvl1pPr marL="0" indent="0" algn="l">
              <a:buNone/>
              <a:defRPr sz="1800" b="0" i="0" baseline="0">
                <a:solidFill>
                  <a:srgbClr val="004C69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1" name="Text Placeholder 17"/>
          <p:cNvSpPr>
            <a:spLocks noGrp="1"/>
          </p:cNvSpPr>
          <p:nvPr>
            <p:ph type="body" sz="quarter" idx="32" hasCustomPrompt="1"/>
          </p:nvPr>
        </p:nvSpPr>
        <p:spPr>
          <a:xfrm>
            <a:off x="4414579" y="3923529"/>
            <a:ext cx="464815" cy="461327"/>
          </a:xfrm>
          <a:prstGeom prst="rect">
            <a:avLst/>
          </a:prstGeom>
          <a:noFill/>
          <a:ln>
            <a:noFill/>
          </a:ln>
        </p:spPr>
        <p:txBody>
          <a:bodyPr lIns="91420" tIns="45710" rIns="91420" bIns="45710" anchor="ctr" anchorCtr="0">
            <a:noAutofit/>
          </a:bodyPr>
          <a:lstStyle>
            <a:lvl1pPr marL="0" indent="0" algn="ctr">
              <a:buNone/>
              <a:defRPr sz="1800" b="0" i="0" baseline="0">
                <a:ln>
                  <a:solidFill>
                    <a:srgbClr val="FFFFFF"/>
                  </a:solidFill>
                </a:ln>
                <a:solidFill>
                  <a:srgbClr val="FFFFFF"/>
                </a:solidFill>
                <a:latin typeface="+mn-lt"/>
                <a:cs typeface="CiscoSans ExtraLight"/>
              </a:defRPr>
            </a:lvl1pPr>
            <a:lvl2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2pPr>
            <a:lvl3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3pPr>
            <a:lvl4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4pPr>
            <a:lvl5pPr>
              <a:defRPr b="0" i="0">
                <a:solidFill>
                  <a:srgbClr val="FFFFFF"/>
                </a:solidFill>
                <a:latin typeface="CiscoSans ExtraLight"/>
                <a:cs typeface="CiscoSans ExtraLight"/>
              </a:defRPr>
            </a:lvl5pPr>
          </a:lstStyle>
          <a:p>
            <a:pPr lvl="0"/>
            <a:r>
              <a:rPr lang="en-US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643099958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5"/>
          <p:cNvSpPr>
            <a:spLocks noGrp="1"/>
          </p:cNvSpPr>
          <p:nvPr>
            <p:ph type="title"/>
          </p:nvPr>
        </p:nvSpPr>
        <p:spPr bwMode="auto">
          <a:xfrm>
            <a:off x="438150" y="341313"/>
            <a:ext cx="83454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Goes Here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ltGray">
          <a:xfrm>
            <a:off x="8515707" y="4742907"/>
            <a:ext cx="218414" cy="1545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61586" tIns="30792" rIns="61586" bIns="30792" anchor="b">
            <a:spAutoFit/>
          </a:bodyPr>
          <a:lstStyle/>
          <a:p>
            <a:pPr algn="r" defTabSz="610744" fontAlgn="auto">
              <a:spcBef>
                <a:spcPts val="0"/>
              </a:spcBef>
              <a:spcAft>
                <a:spcPts val="0"/>
              </a:spcAft>
              <a:defRPr/>
            </a:pPr>
            <a:fld id="{6A1E46DC-7EF6-4EA2-B285-14272867D133}" type="slidenum">
              <a:rPr lang="en-US" sz="600">
                <a:solidFill>
                  <a:schemeClr val="accent3">
                    <a:lumMod val="85000"/>
                  </a:schemeClr>
                </a:solidFill>
                <a:latin typeface="+mn-lt"/>
                <a:ea typeface="+mn-ea"/>
                <a:cs typeface="CiscoSans Thin"/>
              </a:rPr>
              <a:pPr algn="r" defTabSz="610744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600" dirty="0">
              <a:solidFill>
                <a:schemeClr val="accent3">
                  <a:lumMod val="85000"/>
                </a:schemeClr>
              </a:solidFill>
              <a:latin typeface="+mn-lt"/>
              <a:ea typeface="+mn-ea"/>
              <a:cs typeface="CiscoSans Thin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ltGray">
          <a:xfrm>
            <a:off x="5867508" y="4741653"/>
            <a:ext cx="2658018" cy="1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1586" tIns="30792" rIns="61586" bIns="30792" anchor="b">
            <a:spAutoFit/>
          </a:bodyPr>
          <a:lstStyle/>
          <a:p>
            <a:pPr defTabSz="61074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" dirty="0">
                <a:solidFill>
                  <a:schemeClr val="accent3">
                    <a:lumMod val="85000"/>
                  </a:schemeClr>
                </a:solidFill>
                <a:latin typeface="+mn-lt"/>
                <a:ea typeface="+mn-ea"/>
                <a:cs typeface="CiscoSans Thin"/>
              </a:rPr>
              <a:t>© 2011  Cisco and/or its affiliates. All rights reserved.   Cisco Confidential</a:t>
            </a:r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508039" y="4715197"/>
            <a:ext cx="340257" cy="180974"/>
            <a:chOff x="310" y="249"/>
            <a:chExt cx="502" cy="267"/>
          </a:xfrm>
          <a:solidFill>
            <a:schemeClr val="accent5"/>
          </a:solidFill>
        </p:grpSpPr>
        <p:sp>
          <p:nvSpPr>
            <p:cNvPr id="7" name="Rectangle 5"/>
            <p:cNvSpPr>
              <a:spLocks noChangeArrowheads="1"/>
            </p:cNvSpPr>
            <p:nvPr userDrawn="1"/>
          </p:nvSpPr>
          <p:spPr bwMode="auto">
            <a:xfrm>
              <a:off x="452" y="426"/>
              <a:ext cx="22" cy="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585" y="425"/>
              <a:ext cx="66" cy="91"/>
            </a:xfrm>
            <a:custGeom>
              <a:avLst/>
              <a:gdLst>
                <a:gd name="T0" fmla="*/ 51 w 51"/>
                <a:gd name="T1" fmla="*/ 20 h 69"/>
                <a:gd name="T2" fmla="*/ 37 w 51"/>
                <a:gd name="T3" fmla="*/ 16 h 69"/>
                <a:gd name="T4" fmla="*/ 18 w 51"/>
                <a:gd name="T5" fmla="*/ 34 h 69"/>
                <a:gd name="T6" fmla="*/ 37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7" y="16"/>
                  </a:cubicBezTo>
                  <a:cubicBezTo>
                    <a:pt x="26" y="16"/>
                    <a:pt x="18" y="24"/>
                    <a:pt x="18" y="34"/>
                  </a:cubicBezTo>
                  <a:cubicBezTo>
                    <a:pt x="18" y="44"/>
                    <a:pt x="25" y="52"/>
                    <a:pt x="37" y="52"/>
                  </a:cubicBezTo>
                  <a:cubicBezTo>
                    <a:pt x="45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auto">
            <a:xfrm>
              <a:off x="355" y="425"/>
              <a:ext cx="67" cy="91"/>
            </a:xfrm>
            <a:custGeom>
              <a:avLst/>
              <a:gdLst>
                <a:gd name="T0" fmla="*/ 51 w 51"/>
                <a:gd name="T1" fmla="*/ 20 h 69"/>
                <a:gd name="T2" fmla="*/ 36 w 51"/>
                <a:gd name="T3" fmla="*/ 16 h 69"/>
                <a:gd name="T4" fmla="*/ 18 w 51"/>
                <a:gd name="T5" fmla="*/ 34 h 69"/>
                <a:gd name="T6" fmla="*/ 36 w 51"/>
                <a:gd name="T7" fmla="*/ 52 h 69"/>
                <a:gd name="T8" fmla="*/ 51 w 51"/>
                <a:gd name="T9" fmla="*/ 49 h 69"/>
                <a:gd name="T10" fmla="*/ 51 w 51"/>
                <a:gd name="T11" fmla="*/ 67 h 69"/>
                <a:gd name="T12" fmla="*/ 35 w 51"/>
                <a:gd name="T13" fmla="*/ 69 h 69"/>
                <a:gd name="T14" fmla="*/ 0 w 51"/>
                <a:gd name="T15" fmla="*/ 34 h 69"/>
                <a:gd name="T16" fmla="*/ 35 w 51"/>
                <a:gd name="T17" fmla="*/ 0 h 69"/>
                <a:gd name="T18" fmla="*/ 51 w 51"/>
                <a:gd name="T19" fmla="*/ 2 h 69"/>
                <a:gd name="T20" fmla="*/ 51 w 51"/>
                <a:gd name="T21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69">
                  <a:moveTo>
                    <a:pt x="51" y="20"/>
                  </a:moveTo>
                  <a:cubicBezTo>
                    <a:pt x="50" y="20"/>
                    <a:pt x="45" y="16"/>
                    <a:pt x="36" y="16"/>
                  </a:cubicBezTo>
                  <a:cubicBezTo>
                    <a:pt x="25" y="16"/>
                    <a:pt x="18" y="24"/>
                    <a:pt x="18" y="34"/>
                  </a:cubicBezTo>
                  <a:cubicBezTo>
                    <a:pt x="18" y="44"/>
                    <a:pt x="25" y="52"/>
                    <a:pt x="36" y="52"/>
                  </a:cubicBezTo>
                  <a:cubicBezTo>
                    <a:pt x="44" y="52"/>
                    <a:pt x="50" y="49"/>
                    <a:pt x="51" y="49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49" y="67"/>
                    <a:pt x="43" y="69"/>
                    <a:pt x="35" y="69"/>
                  </a:cubicBezTo>
                  <a:cubicBezTo>
                    <a:pt x="16" y="69"/>
                    <a:pt x="0" y="56"/>
                    <a:pt x="0" y="34"/>
                  </a:cubicBezTo>
                  <a:cubicBezTo>
                    <a:pt x="0" y="14"/>
                    <a:pt x="15" y="0"/>
                    <a:pt x="35" y="0"/>
                  </a:cubicBezTo>
                  <a:cubicBezTo>
                    <a:pt x="43" y="0"/>
                    <a:pt x="49" y="2"/>
                    <a:pt x="51" y="2"/>
                  </a:cubicBez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8"/>
            <p:cNvSpPr>
              <a:spLocks noEditPoints="1"/>
            </p:cNvSpPr>
            <p:nvPr userDrawn="1"/>
          </p:nvSpPr>
          <p:spPr bwMode="auto">
            <a:xfrm>
              <a:off x="675" y="425"/>
              <a:ext cx="91" cy="91"/>
            </a:xfrm>
            <a:custGeom>
              <a:avLst/>
              <a:gdLst>
                <a:gd name="T0" fmla="*/ 70 w 70"/>
                <a:gd name="T1" fmla="*/ 34 h 69"/>
                <a:gd name="T2" fmla="*/ 35 w 70"/>
                <a:gd name="T3" fmla="*/ 69 h 69"/>
                <a:gd name="T4" fmla="*/ 0 w 70"/>
                <a:gd name="T5" fmla="*/ 34 h 69"/>
                <a:gd name="T6" fmla="*/ 35 w 70"/>
                <a:gd name="T7" fmla="*/ 0 h 69"/>
                <a:gd name="T8" fmla="*/ 70 w 70"/>
                <a:gd name="T9" fmla="*/ 34 h 69"/>
                <a:gd name="T10" fmla="*/ 35 w 70"/>
                <a:gd name="T11" fmla="*/ 17 h 69"/>
                <a:gd name="T12" fmla="*/ 18 w 70"/>
                <a:gd name="T13" fmla="*/ 34 h 69"/>
                <a:gd name="T14" fmla="*/ 35 w 70"/>
                <a:gd name="T15" fmla="*/ 52 h 69"/>
                <a:gd name="T16" fmla="*/ 52 w 70"/>
                <a:gd name="T17" fmla="*/ 34 h 69"/>
                <a:gd name="T18" fmla="*/ 35 w 70"/>
                <a:gd name="T19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70" y="34"/>
                  </a:moveTo>
                  <a:cubicBezTo>
                    <a:pt x="70" y="53"/>
                    <a:pt x="56" y="69"/>
                    <a:pt x="35" y="69"/>
                  </a:cubicBezTo>
                  <a:cubicBezTo>
                    <a:pt x="14" y="69"/>
                    <a:pt x="0" y="53"/>
                    <a:pt x="0" y="34"/>
                  </a:cubicBezTo>
                  <a:cubicBezTo>
                    <a:pt x="0" y="15"/>
                    <a:pt x="14" y="0"/>
                    <a:pt x="35" y="0"/>
                  </a:cubicBezTo>
                  <a:cubicBezTo>
                    <a:pt x="56" y="0"/>
                    <a:pt x="70" y="15"/>
                    <a:pt x="70" y="34"/>
                  </a:cubicBezTo>
                  <a:close/>
                  <a:moveTo>
                    <a:pt x="35" y="17"/>
                  </a:moveTo>
                  <a:cubicBezTo>
                    <a:pt x="25" y="17"/>
                    <a:pt x="18" y="25"/>
                    <a:pt x="18" y="34"/>
                  </a:cubicBezTo>
                  <a:cubicBezTo>
                    <a:pt x="18" y="44"/>
                    <a:pt x="25" y="52"/>
                    <a:pt x="35" y="52"/>
                  </a:cubicBezTo>
                  <a:cubicBezTo>
                    <a:pt x="45" y="52"/>
                    <a:pt x="52" y="44"/>
                    <a:pt x="52" y="34"/>
                  </a:cubicBezTo>
                  <a:cubicBezTo>
                    <a:pt x="52" y="25"/>
                    <a:pt x="45" y="17"/>
                    <a:pt x="3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503" y="425"/>
              <a:ext cx="60" cy="91"/>
            </a:xfrm>
            <a:custGeom>
              <a:avLst/>
              <a:gdLst>
                <a:gd name="T0" fmla="*/ 42 w 46"/>
                <a:gd name="T1" fmla="*/ 16 h 69"/>
                <a:gd name="T2" fmla="*/ 29 w 46"/>
                <a:gd name="T3" fmla="*/ 14 h 69"/>
                <a:gd name="T4" fmla="*/ 18 w 46"/>
                <a:gd name="T5" fmla="*/ 20 h 69"/>
                <a:gd name="T6" fmla="*/ 26 w 46"/>
                <a:gd name="T7" fmla="*/ 26 h 69"/>
                <a:gd name="T8" fmla="*/ 30 w 46"/>
                <a:gd name="T9" fmla="*/ 27 h 69"/>
                <a:gd name="T10" fmla="*/ 46 w 46"/>
                <a:gd name="T11" fmla="*/ 47 h 69"/>
                <a:gd name="T12" fmla="*/ 19 w 46"/>
                <a:gd name="T13" fmla="*/ 69 h 69"/>
                <a:gd name="T14" fmla="*/ 1 w 46"/>
                <a:gd name="T15" fmla="*/ 67 h 69"/>
                <a:gd name="T16" fmla="*/ 1 w 46"/>
                <a:gd name="T17" fmla="*/ 52 h 69"/>
                <a:gd name="T18" fmla="*/ 16 w 46"/>
                <a:gd name="T19" fmla="*/ 54 h 69"/>
                <a:gd name="T20" fmla="*/ 29 w 46"/>
                <a:gd name="T21" fmla="*/ 48 h 69"/>
                <a:gd name="T22" fmla="*/ 21 w 46"/>
                <a:gd name="T23" fmla="*/ 41 h 69"/>
                <a:gd name="T24" fmla="*/ 18 w 46"/>
                <a:gd name="T25" fmla="*/ 40 h 69"/>
                <a:gd name="T26" fmla="*/ 0 w 46"/>
                <a:gd name="T27" fmla="*/ 21 h 69"/>
                <a:gd name="T28" fmla="*/ 25 w 46"/>
                <a:gd name="T29" fmla="*/ 0 h 69"/>
                <a:gd name="T30" fmla="*/ 42 w 46"/>
                <a:gd name="T31" fmla="*/ 2 h 69"/>
                <a:gd name="T32" fmla="*/ 42 w 46"/>
                <a:gd name="T33" fmla="*/ 1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69">
                  <a:moveTo>
                    <a:pt x="42" y="16"/>
                  </a:moveTo>
                  <a:cubicBezTo>
                    <a:pt x="41" y="16"/>
                    <a:pt x="34" y="14"/>
                    <a:pt x="29" y="14"/>
                  </a:cubicBezTo>
                  <a:cubicBezTo>
                    <a:pt x="22" y="14"/>
                    <a:pt x="18" y="16"/>
                    <a:pt x="18" y="20"/>
                  </a:cubicBezTo>
                  <a:cubicBezTo>
                    <a:pt x="18" y="24"/>
                    <a:pt x="23" y="25"/>
                    <a:pt x="26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31"/>
                    <a:pt x="46" y="38"/>
                    <a:pt x="46" y="47"/>
                  </a:cubicBezTo>
                  <a:cubicBezTo>
                    <a:pt x="46" y="63"/>
                    <a:pt x="32" y="69"/>
                    <a:pt x="19" y="69"/>
                  </a:cubicBezTo>
                  <a:cubicBezTo>
                    <a:pt x="10" y="69"/>
                    <a:pt x="1" y="67"/>
                    <a:pt x="1" y="67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2" y="52"/>
                    <a:pt x="9" y="54"/>
                    <a:pt x="16" y="54"/>
                  </a:cubicBezTo>
                  <a:cubicBezTo>
                    <a:pt x="25" y="54"/>
                    <a:pt x="29" y="52"/>
                    <a:pt x="29" y="48"/>
                  </a:cubicBezTo>
                  <a:cubicBezTo>
                    <a:pt x="29" y="45"/>
                    <a:pt x="25" y="43"/>
                    <a:pt x="21" y="41"/>
                  </a:cubicBezTo>
                  <a:cubicBezTo>
                    <a:pt x="20" y="41"/>
                    <a:pt x="19" y="41"/>
                    <a:pt x="18" y="40"/>
                  </a:cubicBezTo>
                  <a:cubicBezTo>
                    <a:pt x="8" y="37"/>
                    <a:pt x="0" y="32"/>
                    <a:pt x="0" y="21"/>
                  </a:cubicBezTo>
                  <a:cubicBezTo>
                    <a:pt x="0" y="8"/>
                    <a:pt x="10" y="0"/>
                    <a:pt x="25" y="0"/>
                  </a:cubicBezTo>
                  <a:cubicBezTo>
                    <a:pt x="34" y="0"/>
                    <a:pt x="41" y="2"/>
                    <a:pt x="42" y="2"/>
                  </a:cubicBezTo>
                  <a:lnTo>
                    <a:pt x="4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31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1"/>
            <p:cNvSpPr>
              <a:spLocks/>
            </p:cNvSpPr>
            <p:nvPr userDrawn="1"/>
          </p:nvSpPr>
          <p:spPr bwMode="auto">
            <a:xfrm>
              <a:off x="37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2"/>
            <p:cNvSpPr>
              <a:spLocks/>
            </p:cNvSpPr>
            <p:nvPr userDrawn="1"/>
          </p:nvSpPr>
          <p:spPr bwMode="auto">
            <a:xfrm>
              <a:off x="43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8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8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8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3"/>
            <p:cNvSpPr>
              <a:spLocks/>
            </p:cNvSpPr>
            <p:nvPr userDrawn="1"/>
          </p:nvSpPr>
          <p:spPr bwMode="auto">
            <a:xfrm>
              <a:off x="49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8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8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4"/>
            <p:cNvSpPr>
              <a:spLocks/>
            </p:cNvSpPr>
            <p:nvPr userDrawn="1"/>
          </p:nvSpPr>
          <p:spPr bwMode="auto">
            <a:xfrm>
              <a:off x="55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8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8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8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5"/>
            <p:cNvSpPr>
              <a:spLocks/>
            </p:cNvSpPr>
            <p:nvPr userDrawn="1"/>
          </p:nvSpPr>
          <p:spPr bwMode="auto">
            <a:xfrm>
              <a:off x="61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16"/>
            <p:cNvSpPr>
              <a:spLocks/>
            </p:cNvSpPr>
            <p:nvPr userDrawn="1"/>
          </p:nvSpPr>
          <p:spPr bwMode="auto">
            <a:xfrm>
              <a:off x="670" y="249"/>
              <a:ext cx="22" cy="139"/>
            </a:xfrm>
            <a:custGeom>
              <a:avLst/>
              <a:gdLst>
                <a:gd name="T0" fmla="*/ 17 w 17"/>
                <a:gd name="T1" fmla="*/ 8 h 106"/>
                <a:gd name="T2" fmla="*/ 9 w 17"/>
                <a:gd name="T3" fmla="*/ 0 h 106"/>
                <a:gd name="T4" fmla="*/ 0 w 17"/>
                <a:gd name="T5" fmla="*/ 8 h 106"/>
                <a:gd name="T6" fmla="*/ 0 w 17"/>
                <a:gd name="T7" fmla="*/ 97 h 106"/>
                <a:gd name="T8" fmla="*/ 9 w 17"/>
                <a:gd name="T9" fmla="*/ 106 h 106"/>
                <a:gd name="T10" fmla="*/ 17 w 17"/>
                <a:gd name="T11" fmla="*/ 97 h 106"/>
                <a:gd name="T12" fmla="*/ 17 w 17"/>
                <a:gd name="T13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6">
                  <a:moveTo>
                    <a:pt x="17" y="8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6"/>
                    <a:pt x="9" y="106"/>
                  </a:cubicBezTo>
                  <a:cubicBezTo>
                    <a:pt x="13" y="106"/>
                    <a:pt x="17" y="102"/>
                    <a:pt x="17" y="97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17"/>
            <p:cNvSpPr>
              <a:spLocks/>
            </p:cNvSpPr>
            <p:nvPr userDrawn="1"/>
          </p:nvSpPr>
          <p:spPr bwMode="auto">
            <a:xfrm>
              <a:off x="730" y="291"/>
              <a:ext cx="22" cy="75"/>
            </a:xfrm>
            <a:custGeom>
              <a:avLst/>
              <a:gdLst>
                <a:gd name="T0" fmla="*/ 17 w 17"/>
                <a:gd name="T1" fmla="*/ 8 h 57"/>
                <a:gd name="T2" fmla="*/ 9 w 17"/>
                <a:gd name="T3" fmla="*/ 0 h 57"/>
                <a:gd name="T4" fmla="*/ 0 w 17"/>
                <a:gd name="T5" fmla="*/ 8 h 57"/>
                <a:gd name="T6" fmla="*/ 0 w 17"/>
                <a:gd name="T7" fmla="*/ 49 h 57"/>
                <a:gd name="T8" fmla="*/ 9 w 17"/>
                <a:gd name="T9" fmla="*/ 57 h 57"/>
                <a:gd name="T10" fmla="*/ 17 w 17"/>
                <a:gd name="T11" fmla="*/ 49 h 57"/>
                <a:gd name="T12" fmla="*/ 17 w 17"/>
                <a:gd name="T13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7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9" y="57"/>
                  </a:cubicBezTo>
                  <a:cubicBezTo>
                    <a:pt x="13" y="57"/>
                    <a:pt x="17" y="53"/>
                    <a:pt x="17" y="49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18"/>
            <p:cNvSpPr>
              <a:spLocks/>
            </p:cNvSpPr>
            <p:nvPr userDrawn="1"/>
          </p:nvSpPr>
          <p:spPr bwMode="auto">
            <a:xfrm>
              <a:off x="790" y="321"/>
              <a:ext cx="22" cy="45"/>
            </a:xfrm>
            <a:custGeom>
              <a:avLst/>
              <a:gdLst>
                <a:gd name="T0" fmla="*/ 17 w 17"/>
                <a:gd name="T1" fmla="*/ 8 h 34"/>
                <a:gd name="T2" fmla="*/ 9 w 17"/>
                <a:gd name="T3" fmla="*/ 0 h 34"/>
                <a:gd name="T4" fmla="*/ 0 w 17"/>
                <a:gd name="T5" fmla="*/ 8 h 34"/>
                <a:gd name="T6" fmla="*/ 0 w 17"/>
                <a:gd name="T7" fmla="*/ 26 h 34"/>
                <a:gd name="T8" fmla="*/ 9 w 17"/>
                <a:gd name="T9" fmla="*/ 34 h 34"/>
                <a:gd name="T10" fmla="*/ 17 w 17"/>
                <a:gd name="T11" fmla="*/ 26 h 34"/>
                <a:gd name="T12" fmla="*/ 17 w 17"/>
                <a:gd name="T1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4">
                  <a:moveTo>
                    <a:pt x="17" y="8"/>
                  </a:moveTo>
                  <a:cubicBezTo>
                    <a:pt x="17" y="3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4" y="34"/>
                    <a:pt x="9" y="34"/>
                  </a:cubicBezTo>
                  <a:cubicBezTo>
                    <a:pt x="13" y="34"/>
                    <a:pt x="17" y="30"/>
                    <a:pt x="17" y="26"/>
                  </a:cubicBez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4013" r:id="rId2"/>
    <p:sldLayoutId id="2147484014" r:id="rId3"/>
    <p:sldLayoutId id="2147483965" r:id="rId4"/>
    <p:sldLayoutId id="2147483967" r:id="rId5"/>
    <p:sldLayoutId id="2147483995" r:id="rId6"/>
    <p:sldLayoutId id="2147484007" r:id="rId7"/>
    <p:sldLayoutId id="2147484010" r:id="rId8"/>
    <p:sldLayoutId id="2147484011" r:id="rId9"/>
    <p:sldLayoutId id="2147484015" r:id="rId10"/>
    <p:sldLayoutId id="2147483998" r:id="rId11"/>
    <p:sldLayoutId id="2147484027" r:id="rId12"/>
    <p:sldLayoutId id="2147484029" r:id="rId13"/>
    <p:sldLayoutId id="2147484031" r:id="rId14"/>
  </p:sldLayoutIdLst>
  <p:transition spd="slow">
    <p:wipe/>
  </p:transition>
  <p:txStyles>
    <p:titleStyle>
      <a:lvl1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lang="en-US" sz="3200" kern="1200" dirty="0">
          <a:solidFill>
            <a:schemeClr val="accent4"/>
          </a:solidFill>
          <a:latin typeface="+mj-lt"/>
          <a:ea typeface="ＭＳ Ｐゴシック" charset="0"/>
          <a:cs typeface="CiscoSans"/>
        </a:defRPr>
      </a:lvl1pPr>
      <a:lvl2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2pPr>
      <a:lvl3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3pPr>
      <a:lvl4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4pPr>
      <a:lvl5pPr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  <a:cs typeface="CiscoSans" pitchFamily="34" charset="0"/>
        </a:defRPr>
      </a:lvl5pPr>
      <a:lvl6pPr marL="4572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6pPr>
      <a:lvl7pPr marL="9144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7pPr>
      <a:lvl8pPr marL="13716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8pPr>
      <a:lvl9pPr marL="1828800" algn="l" defTabSz="684213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200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169863" indent="-169863" algn="l" defTabSz="684213" rtl="0" eaLnBrk="1" fontAlgn="base" hangingPunct="1">
        <a:lnSpc>
          <a:spcPct val="95000"/>
        </a:lnSpc>
        <a:spcBef>
          <a:spcPts val="1075"/>
        </a:spcBef>
        <a:spcAft>
          <a:spcPct val="0"/>
        </a:spcAft>
        <a:buClr>
          <a:schemeClr val="tx2"/>
        </a:buClr>
        <a:buSzPct val="90000"/>
        <a:buFont typeface="Arial" charset="0"/>
        <a:buChar char="•"/>
        <a:defRPr lang="en-US" sz="15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1pPr>
      <a:lvl2pPr marL="358775" indent="-215900" algn="l" defTabSz="684213" rtl="0" eaLnBrk="1" fontAlgn="base" hangingPunct="1">
        <a:lnSpc>
          <a:spcPct val="95000"/>
        </a:lnSpc>
        <a:spcBef>
          <a:spcPts val="600"/>
        </a:spcBef>
        <a:spcAft>
          <a:spcPct val="0"/>
        </a:spcAft>
        <a:buClr>
          <a:schemeClr val="tx2"/>
        </a:buClr>
        <a:buFont typeface="Arial" charset="0"/>
        <a:buChar char="•"/>
        <a:defRPr lang="en-US" sz="14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2pPr>
      <a:lvl3pPr marL="431800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2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3pPr>
      <a:lvl4pPr marL="503238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4pPr>
      <a:lvl5pPr marL="574675" indent="-169863" algn="l" defTabSz="684213" rtl="0" eaLnBrk="1" fontAlgn="base" hangingPunct="1">
        <a:lnSpc>
          <a:spcPct val="95000"/>
        </a:lnSpc>
        <a:spcBef>
          <a:spcPts val="625"/>
        </a:spcBef>
        <a:spcAft>
          <a:spcPct val="0"/>
        </a:spcAft>
        <a:buFont typeface="Arial" charset="0"/>
        <a:buChar char="•"/>
        <a:defRPr lang="en-US" sz="1100" kern="1200" dirty="0">
          <a:solidFill>
            <a:schemeClr val="tx1"/>
          </a:solidFill>
          <a:latin typeface="+mn-lt"/>
          <a:ea typeface="ＭＳ Ｐゴシック" charset="0"/>
          <a:cs typeface="CiscoSans"/>
        </a:defRPr>
      </a:lvl5pPr>
      <a:lvl6pPr marL="863856" indent="-171445" algn="l" defTabSz="685777" rtl="0" eaLnBrk="1" latinLnBrk="0" hangingPunct="1">
        <a:spcBef>
          <a:spcPts val="600"/>
        </a:spcBef>
        <a:buFont typeface="Arial" pitchFamily="34" charset="0"/>
        <a:buChar char="•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935844" indent="-171422" algn="l" defTabSz="685777" rtl="0" eaLnBrk="1" latinLnBrk="0" hangingPunct="1">
        <a:spcBef>
          <a:spcPts val="600"/>
        </a:spcBef>
        <a:buFont typeface="Arial" pitchFamily="34" charset="0"/>
        <a:buChar char="•"/>
        <a:defRPr sz="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220" indent="0" algn="l" defTabSz="685777" rtl="0" eaLnBrk="1" latinLnBrk="0" hangingPunct="1">
        <a:spcBef>
          <a:spcPct val="20000"/>
        </a:spcBef>
        <a:buFont typeface="Arial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53" indent="-171445" algn="l" defTabSz="685777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6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77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6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55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41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32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2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10" algn="l" defTabSz="68577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3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469497" y="2316480"/>
            <a:ext cx="6658416" cy="1080143"/>
          </a:xfrm>
        </p:spPr>
        <p:txBody>
          <a:bodyPr/>
          <a:lstStyle/>
          <a:p>
            <a:r>
              <a:rPr lang="en-US" sz="4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Module 11: </a:t>
            </a:r>
            <a:r>
              <a:rPr lang="en-CA" sz="44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Network Design</a:t>
            </a:r>
            <a:endParaRPr lang="en-US" sz="44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69496" y="3809526"/>
            <a:ext cx="4102503" cy="902174"/>
          </a:xfrm>
        </p:spPr>
        <p:txBody>
          <a:bodyPr/>
          <a:lstStyle/>
          <a:p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Enterprise Networking, Security, and Automation v7.0 (ENSA)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938986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1788160"/>
            <a:ext cx="7848344" cy="929640"/>
          </a:xfrm>
        </p:spPr>
        <p:txBody>
          <a:bodyPr/>
          <a:lstStyle/>
          <a:p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11.2 </a:t>
            </a:r>
            <a:r>
              <a:rPr lang="en-CA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Scalable Networks</a:t>
            </a:r>
            <a:endParaRPr 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9359580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Scalable Networks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Design for Scalability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1" y="855419"/>
            <a:ext cx="8280057" cy="3073946"/>
          </a:xfrm>
        </p:spPr>
        <p:txBody>
          <a:bodyPr/>
          <a:lstStyle/>
          <a:p>
            <a:pPr marL="0" indent="0" algn="l"/>
            <a:r>
              <a:rPr lang="en-CA" sz="1600" dirty="0">
                <a:solidFill>
                  <a:srgbClr val="000000"/>
                </a:solidFill>
              </a:rPr>
              <a:t>Scalability is the term for a network that can grow without losing availability and reliability.</a:t>
            </a:r>
          </a:p>
          <a:p>
            <a:pPr marL="0" indent="0" algn="l"/>
            <a:endParaRPr lang="en-CA" sz="1600" dirty="0">
              <a:solidFill>
                <a:srgbClr val="000000"/>
              </a:solidFill>
            </a:endParaRPr>
          </a:p>
          <a:p>
            <a:pPr marL="0" indent="0" algn="l"/>
            <a:r>
              <a:rPr lang="en-CA" sz="1600" dirty="0">
                <a:solidFill>
                  <a:srgbClr val="000000"/>
                </a:solidFill>
              </a:rPr>
              <a:t>Network designers must develop strategies to enable the network to be available and to scale effectively and easily.</a:t>
            </a:r>
          </a:p>
          <a:p>
            <a:pPr marL="0" indent="0" algn="l"/>
            <a:endParaRPr lang="en-CA" sz="1600" dirty="0">
              <a:solidFill>
                <a:srgbClr val="000000"/>
              </a:solidFill>
            </a:endParaRPr>
          </a:p>
          <a:p>
            <a:pPr marL="0" indent="0" algn="l"/>
            <a:r>
              <a:rPr lang="en-US" sz="1600" dirty="0">
                <a:solidFill>
                  <a:srgbClr val="000000"/>
                </a:solidFill>
              </a:rPr>
              <a:t>This is accomplished using: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</a:rPr>
              <a:t>Redundancy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</a:rPr>
              <a:t>Multiple Links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</a:rPr>
              <a:t>Scalable Routing protocol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</a:rPr>
              <a:t>Wireless Connectivity</a:t>
            </a:r>
          </a:p>
        </p:txBody>
      </p:sp>
    </p:spTree>
    <p:extLst>
      <p:ext uri="{BB962C8B-B14F-4D97-AF65-F5344CB8AC3E}">
        <p14:creationId xmlns:p14="http://schemas.microsoft.com/office/powerpoint/2010/main" val="287255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Scalable Networks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Plan for Redundancy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1" y="855419"/>
            <a:ext cx="8494560" cy="1173406"/>
          </a:xfrm>
        </p:spPr>
        <p:txBody>
          <a:bodyPr/>
          <a:lstStyle/>
          <a:p>
            <a:pPr marL="0" indent="0" algn="l"/>
            <a:r>
              <a:rPr lang="en-CA" sz="1600" dirty="0">
                <a:solidFill>
                  <a:srgbClr val="000000"/>
                </a:solidFill>
              </a:rPr>
              <a:t>Redundancy can prevent disruption of network services by minimizing the possibility of a single point of failure by: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Installing duplicate equipment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Providing failover services for critical devices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="" xmlns:a16="http://schemas.microsoft.com/office/drawing/2014/main" id="{8DAE4F9C-9268-4037-8E0D-424569AB6FA4}"/>
              </a:ext>
            </a:extLst>
          </p:cNvPr>
          <p:cNvSpPr txBox="1">
            <a:spLocks/>
          </p:cNvSpPr>
          <p:nvPr/>
        </p:nvSpPr>
        <p:spPr>
          <a:xfrm>
            <a:off x="431971" y="2152408"/>
            <a:ext cx="4454354" cy="2135674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85690" marR="0" indent="-285690" algn="ctr" defTabSz="45710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i="0" kern="1200" baseline="0">
                <a:solidFill>
                  <a:schemeClr val="bg1"/>
                </a:solidFill>
                <a:latin typeface="+mn-lt"/>
                <a:ea typeface="ＭＳ Ｐゴシック" charset="0"/>
                <a:cs typeface="CiscoSans ExtraLight"/>
              </a:defRPr>
            </a:lvl1pPr>
            <a:lvl2pPr marL="358775" indent="-215900" algn="l" defTabSz="684213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2pPr>
            <a:lvl3pPr marL="431800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3pPr>
            <a:lvl4pPr marL="503238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4pPr>
            <a:lvl5pPr marL="574675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5pPr>
            <a:lvl6pPr marL="863856" indent="-171445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844" indent="-171422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20" indent="0" algn="l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53" indent="-171445" algn="l" defTabSz="6857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r>
              <a:rPr lang="en-CA" sz="1600" dirty="0">
                <a:solidFill>
                  <a:srgbClr val="000000"/>
                </a:solidFill>
              </a:rPr>
              <a:t>Redundant paths offer alternate physical paths for data to traverse the network supporting high availability.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However, redundant paths in an Ethernet network may cause logical Layer 2 loops.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Therefore, Spanning Tree Protocol (STP) is required.</a:t>
            </a:r>
          </a:p>
          <a:p>
            <a:pPr marL="0" indent="0" algn="l"/>
            <a:endParaRPr lang="en-CA" sz="1600" dirty="0">
              <a:solidFill>
                <a:srgbClr val="0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2C5B3D53-8978-4B77-BA2D-87083F8016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0828" y="1987518"/>
            <a:ext cx="3825703" cy="24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92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Scalable Networks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Reduce Failure Domain Size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1" y="855419"/>
            <a:ext cx="8280057" cy="3073946"/>
          </a:xfrm>
        </p:spPr>
        <p:txBody>
          <a:bodyPr lIns="91420" tIns="45710" rIns="91420" bIns="45710">
            <a:noAutofit/>
          </a:bodyPr>
          <a:lstStyle/>
          <a:p>
            <a:pPr marL="0" indent="0" algn="l"/>
            <a:r>
              <a:rPr lang="en-CA" sz="1600" dirty="0">
                <a:solidFill>
                  <a:srgbClr val="000000"/>
                </a:solidFill>
              </a:rPr>
              <a:t>A well-designed network controls traffic and limits the size of failure domains (i.e., the area of a network that is impacted when the network experiences problems).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In the hierarchical design model, failure domains are terminated at the distribution layer.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Every router functions as a gateway for a limited number of access layer users.</a:t>
            </a:r>
          </a:p>
          <a:p>
            <a:pPr marL="0" indent="0" algn="l"/>
            <a:endParaRPr lang="en-CA" sz="1600" dirty="0">
              <a:solidFill>
                <a:srgbClr val="000000"/>
              </a:solidFill>
            </a:endParaRPr>
          </a:p>
          <a:p>
            <a:pPr marL="0" indent="0" algn="l"/>
            <a:r>
              <a:rPr lang="en-CA" sz="1600" dirty="0">
                <a:solidFill>
                  <a:srgbClr val="000000"/>
                </a:solidFill>
              </a:rPr>
              <a:t>Routers, or multilayer switches, are usually deployed in pairs in a configuration referred to as a building, or departmental, switch block.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Each switch block acts independently of the others.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As a result, the failure of a single device does not cause the network to go down.</a:t>
            </a:r>
          </a:p>
          <a:p>
            <a:pPr marL="0" indent="0" algn="l"/>
            <a:endParaRPr lang="en-US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54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Scalable Networks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Increase Bandwidth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1" y="855419"/>
            <a:ext cx="8280057" cy="628650"/>
          </a:xfrm>
        </p:spPr>
        <p:txBody>
          <a:bodyPr/>
          <a:lstStyle/>
          <a:p>
            <a:pPr marL="0" indent="0" algn="l"/>
            <a:r>
              <a:rPr lang="en-CA" sz="1600" dirty="0">
                <a:solidFill>
                  <a:srgbClr val="000000"/>
                </a:solidFill>
              </a:rPr>
              <a:t>Link aggregation (e.g., EtherChannel) allows an administrator to increase the amount of bandwidth between devices by creating one logical link made up of several physical links.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="" xmlns:a16="http://schemas.microsoft.com/office/drawing/2014/main" id="{EC767F96-94C4-4A72-A459-32533F3212EA}"/>
              </a:ext>
            </a:extLst>
          </p:cNvPr>
          <p:cNvSpPr txBox="1">
            <a:spLocks/>
          </p:cNvSpPr>
          <p:nvPr/>
        </p:nvSpPr>
        <p:spPr>
          <a:xfrm>
            <a:off x="431971" y="1484069"/>
            <a:ext cx="4635329" cy="3073946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85690" marR="0" indent="-285690" algn="ctr" defTabSz="45710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i="0" kern="1200" baseline="0">
                <a:solidFill>
                  <a:schemeClr val="bg1"/>
                </a:solidFill>
                <a:latin typeface="+mn-lt"/>
                <a:ea typeface="ＭＳ Ｐゴシック" charset="0"/>
                <a:cs typeface="CiscoSans ExtraLight"/>
              </a:defRPr>
            </a:lvl1pPr>
            <a:lvl2pPr marL="358775" indent="-215900" algn="l" defTabSz="684213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2pPr>
            <a:lvl3pPr marL="431800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3pPr>
            <a:lvl4pPr marL="503238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4pPr>
            <a:lvl5pPr marL="574675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5pPr>
            <a:lvl6pPr marL="863856" indent="-171445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844" indent="-171422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20" indent="0" algn="l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53" indent="-171445" algn="l" defTabSz="6857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EtherChannel combines existing switch ports into one logical link using a Port Channel interface.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Most configuration tasks are done on the Port Channel interface (instead of on each individual port) to ensure configuration consistency on the links.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EtherChannel can load balance between links.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2D379AB6-120E-4FD1-99F8-6ADA915805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7300" y="1589521"/>
            <a:ext cx="3644728" cy="219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0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Scalable Networks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Expand the Access Layer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1" y="855419"/>
            <a:ext cx="8280057" cy="869920"/>
          </a:xfrm>
        </p:spPr>
        <p:txBody>
          <a:bodyPr/>
          <a:lstStyle/>
          <a:p>
            <a:pPr marL="0" indent="0" algn="l"/>
            <a:r>
              <a:rPr lang="en-CA" sz="1600" dirty="0">
                <a:solidFill>
                  <a:srgbClr val="000000"/>
                </a:solidFill>
              </a:rPr>
              <a:t>An increasingly popular option for extending access layer connectivity is through wireless.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400" dirty="0">
                <a:solidFill>
                  <a:srgbClr val="000000"/>
                </a:solidFill>
              </a:rPr>
              <a:t>Wireless LANs (WLANs) provides increased flexibility, reduced costs, and the ability to grow and adapt to changing network and business requirements.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="" xmlns:a16="http://schemas.microsoft.com/office/drawing/2014/main" id="{002A9BEE-B866-4503-8FF5-F03851763D0A}"/>
              </a:ext>
            </a:extLst>
          </p:cNvPr>
          <p:cNvSpPr txBox="1">
            <a:spLocks/>
          </p:cNvSpPr>
          <p:nvPr/>
        </p:nvSpPr>
        <p:spPr>
          <a:xfrm>
            <a:off x="355772" y="1725339"/>
            <a:ext cx="4692478" cy="3073946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85690" marR="0" indent="-285690" algn="ctr" defTabSz="45710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i="0" kern="1200" baseline="0">
                <a:solidFill>
                  <a:schemeClr val="bg1"/>
                </a:solidFill>
                <a:latin typeface="+mn-lt"/>
                <a:ea typeface="ＭＳ Ｐゴシック" charset="0"/>
                <a:cs typeface="CiscoSans ExtraLight"/>
              </a:defRPr>
            </a:lvl1pPr>
            <a:lvl2pPr marL="358775" indent="-215900" algn="l" defTabSz="684213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2pPr>
            <a:lvl3pPr marL="431800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3pPr>
            <a:lvl4pPr marL="503238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4pPr>
            <a:lvl5pPr marL="574675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5pPr>
            <a:lvl6pPr marL="863856" indent="-171445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844" indent="-171422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20" indent="0" algn="l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53" indent="-171445" algn="l" defTabSz="6857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835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rgbClr val="000000"/>
                </a:solidFill>
              </a:rPr>
              <a:t>To communicate wirelessly, end devices require a wireless NIC to connect to a wireless router or a wireless access point (AP).</a:t>
            </a:r>
          </a:p>
          <a:p>
            <a:pPr marL="358835" lvl="1" indent="-285750">
              <a:buFont typeface="Arial" panose="020B0604020202020204" pitchFamily="34" charset="0"/>
              <a:buChar char="•"/>
            </a:pPr>
            <a:endParaRPr lang="en-CA" dirty="0">
              <a:solidFill>
                <a:srgbClr val="000000"/>
              </a:solidFill>
            </a:endParaRPr>
          </a:p>
          <a:p>
            <a:pPr marL="73085" lvl="1" indent="0">
              <a:buNone/>
            </a:pPr>
            <a:r>
              <a:rPr lang="en-CA" sz="1600" dirty="0">
                <a:solidFill>
                  <a:srgbClr val="000000"/>
                </a:solidFill>
              </a:rPr>
              <a:t>Considerations when implementing a wireless network include:</a:t>
            </a:r>
          </a:p>
          <a:p>
            <a:pPr marL="358835" lvl="1" indent="-285750"/>
            <a:r>
              <a:rPr lang="en-CA" dirty="0">
                <a:solidFill>
                  <a:srgbClr val="000000"/>
                </a:solidFill>
              </a:rPr>
              <a:t>Types of wireless devices connecting to the WLAN</a:t>
            </a:r>
          </a:p>
          <a:p>
            <a:pPr marL="358835" lvl="1" indent="-285750"/>
            <a:r>
              <a:rPr lang="en-CA" dirty="0">
                <a:solidFill>
                  <a:srgbClr val="000000"/>
                </a:solidFill>
              </a:rPr>
              <a:t>Wireless coverage requirements</a:t>
            </a:r>
          </a:p>
          <a:p>
            <a:pPr marL="358835" lvl="1" indent="-285750"/>
            <a:r>
              <a:rPr lang="en-CA" dirty="0">
                <a:solidFill>
                  <a:srgbClr val="000000"/>
                </a:solidFill>
              </a:rPr>
              <a:t>Interference considerations</a:t>
            </a:r>
          </a:p>
          <a:p>
            <a:pPr marL="358835" lvl="1" indent="-285750"/>
            <a:r>
              <a:rPr lang="en-CA" dirty="0">
                <a:solidFill>
                  <a:srgbClr val="000000"/>
                </a:solidFill>
              </a:rPr>
              <a:t>Security considerations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4CA2BAF4-03E1-4755-A8D5-9E3B5393D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4422" y="1737916"/>
            <a:ext cx="3175206" cy="255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05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Scalable Networks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Tune Routing Protocols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1" y="731837"/>
            <a:ext cx="8280057" cy="559635"/>
          </a:xfrm>
        </p:spPr>
        <p:txBody>
          <a:bodyPr/>
          <a:lstStyle/>
          <a:p>
            <a:pPr marL="0" indent="0" algn="l"/>
            <a:r>
              <a:rPr lang="en-CA" sz="1600" dirty="0">
                <a:solidFill>
                  <a:srgbClr val="000000"/>
                </a:solidFill>
              </a:rPr>
              <a:t>Advanced routing protocols, such as Open Shortest Path First (OSPF) are used in large networks.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="" xmlns:a16="http://schemas.microsoft.com/office/drawing/2014/main" id="{37396B99-1213-47B6-A222-0AFB22F94578}"/>
              </a:ext>
            </a:extLst>
          </p:cNvPr>
          <p:cNvSpPr txBox="1">
            <a:spLocks/>
          </p:cNvSpPr>
          <p:nvPr/>
        </p:nvSpPr>
        <p:spPr>
          <a:xfrm>
            <a:off x="431971" y="1393513"/>
            <a:ext cx="3355670" cy="3355002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285690" marR="0" indent="-285690" algn="ctr" defTabSz="45710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i="0" kern="1200" baseline="0">
                <a:solidFill>
                  <a:schemeClr val="bg1"/>
                </a:solidFill>
                <a:latin typeface="+mn-lt"/>
                <a:ea typeface="ＭＳ Ｐゴシック" charset="0"/>
                <a:cs typeface="CiscoSans ExtraLight"/>
              </a:defRPr>
            </a:lvl1pPr>
            <a:lvl2pPr marL="358775" indent="-215900" algn="l" defTabSz="684213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2pPr>
            <a:lvl3pPr marL="431800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3pPr>
            <a:lvl4pPr marL="503238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4pPr>
            <a:lvl5pPr marL="574675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5pPr>
            <a:lvl6pPr marL="863856" indent="-171445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844" indent="-171422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20" indent="0" algn="l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53" indent="-171445" algn="l" defTabSz="6857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400" dirty="0">
                <a:solidFill>
                  <a:srgbClr val="000000"/>
                </a:solidFill>
              </a:rPr>
              <a:t>OSPF is a link-state routing protocol that uses areas to support a hierarchical networks.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400" dirty="0">
                <a:solidFill>
                  <a:srgbClr val="000000"/>
                </a:solidFill>
              </a:rPr>
              <a:t>OSPF routers establish and maintain neighbor adjacencies with other connected OSPF routers.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400" dirty="0">
                <a:solidFill>
                  <a:srgbClr val="000000"/>
                </a:solidFill>
              </a:rPr>
              <a:t>OSPF routers synchronize their link-state database.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400" dirty="0">
                <a:solidFill>
                  <a:srgbClr val="000000"/>
                </a:solidFill>
              </a:rPr>
              <a:t>When a network change occurs, link-state updates are sent, informing other OSPF routers of the change and establishing a new best path, if one is available.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CE04BCCA-ED46-4706-8611-C818C2BDEB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7640" y="1393513"/>
            <a:ext cx="5245370" cy="267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6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1788160"/>
            <a:ext cx="7848344" cy="929640"/>
          </a:xfrm>
        </p:spPr>
        <p:txBody>
          <a:bodyPr/>
          <a:lstStyle/>
          <a:p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11.3 </a:t>
            </a:r>
            <a:r>
              <a:rPr lang="en-CA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Switch Hardware</a:t>
            </a:r>
            <a:endParaRPr 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2711078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</p:spPr>
        <p:txBody>
          <a:bodyPr/>
          <a:lstStyle/>
          <a:p>
            <a:r>
              <a:rPr lang="en-CA" sz="1600" dirty="0"/>
              <a:t>Switch Hardware</a:t>
            </a:r>
            <a:r>
              <a:rPr lang="en-US" dirty="0"/>
              <a:t/>
            </a:r>
            <a:br>
              <a:rPr lang="en-US" dirty="0"/>
            </a:br>
            <a:r>
              <a:rPr lang="en-CA" sz="2300" dirty="0"/>
              <a:t>Switch Platforms</a:t>
            </a:r>
            <a:endParaRPr lang="en-US" sz="23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1" y="855419"/>
            <a:ext cx="8280057" cy="1323439"/>
          </a:xfrm>
        </p:spPr>
        <p:txBody>
          <a:bodyPr/>
          <a:lstStyle/>
          <a:p>
            <a:pPr marL="0" indent="0" algn="l"/>
            <a:r>
              <a:rPr lang="en-CA" sz="1600" dirty="0">
                <a:solidFill>
                  <a:srgbClr val="000000"/>
                </a:solidFill>
              </a:rPr>
              <a:t>There is a variety of switch platforms, form factors, and other features that must be considered before choosing a switch. </a:t>
            </a:r>
            <a:r>
              <a:rPr lang="en-US" sz="1600" dirty="0">
                <a:solidFill>
                  <a:srgbClr val="000000"/>
                </a:solidFill>
              </a:rPr>
              <a:t>When designing a network, it is important to select the proper hardware to meet current network requirements, as well as to allow for network growth. Within an enterprise network, both switches and routers play a critical role in network communication.</a:t>
            </a:r>
            <a:endParaRPr lang="en-CA" sz="1600" dirty="0">
              <a:solidFill>
                <a:srgbClr val="0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C9F8696E-8F22-4AB6-A0BA-D9B53F034471}"/>
              </a:ext>
            </a:extLst>
          </p:cNvPr>
          <p:cNvSpPr txBox="1"/>
          <p:nvPr/>
        </p:nvSpPr>
        <p:spPr>
          <a:xfrm>
            <a:off x="578701" y="2729508"/>
            <a:ext cx="4240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</a:rPr>
              <a:t>Campus LAN Switches, such as the Cisco 3850 series shown here, support high concentrations of user connections with speed and security appropriate for the enterprise network.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8683C31-D3C3-4A88-BF7B-F25081163B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488" b="24029"/>
          <a:stretch/>
        </p:blipFill>
        <p:spPr>
          <a:xfrm>
            <a:off x="4965737" y="2571750"/>
            <a:ext cx="3493757" cy="157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10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</p:spPr>
        <p:txBody>
          <a:bodyPr/>
          <a:lstStyle/>
          <a:p>
            <a:r>
              <a:rPr lang="en-CA" sz="1600" dirty="0"/>
              <a:t>Switch Hardware</a:t>
            </a:r>
            <a:r>
              <a:rPr lang="en-US" dirty="0"/>
              <a:t/>
            </a:r>
            <a:br>
              <a:rPr lang="en-US" dirty="0"/>
            </a:br>
            <a:r>
              <a:rPr lang="en-CA" sz="2300" dirty="0"/>
              <a:t>Switch Platforms (Cont.)</a:t>
            </a:r>
            <a:endParaRPr lang="en-US" sz="2300" dirty="0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C9F8696E-8F22-4AB6-A0BA-D9B53F034471}"/>
              </a:ext>
            </a:extLst>
          </p:cNvPr>
          <p:cNvSpPr txBox="1"/>
          <p:nvPr/>
        </p:nvSpPr>
        <p:spPr>
          <a:xfrm>
            <a:off x="331694" y="846405"/>
            <a:ext cx="4240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</a:rPr>
              <a:t>Cisco Meraki cloud-managed access switches enable virtual stacking of switches. They monitor and configure thousands of switch ports over the web, without the intervention of onsite IT staff.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7B72ECFD-8B18-455B-9562-33A54D9C33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8729" y="990074"/>
            <a:ext cx="4508108" cy="14380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0784B90-F325-44E7-898F-498802C67E15}"/>
              </a:ext>
            </a:extLst>
          </p:cNvPr>
          <p:cNvSpPr txBox="1"/>
          <p:nvPr/>
        </p:nvSpPr>
        <p:spPr>
          <a:xfrm>
            <a:off x="244066" y="2657242"/>
            <a:ext cx="28397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</a:rPr>
              <a:t>The Cisco Nexus platform promotes infrastructure scalability, operational continuity, and transport flexibility in the data center.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FC360EB1-285F-4894-AFFF-43398968B0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1902" y="2715420"/>
            <a:ext cx="5242631" cy="15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02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Module Objectives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B5758CB9-E7D6-4639-ACDC-3F86DC2D2F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682" y="769893"/>
            <a:ext cx="880463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Module Title: </a:t>
            </a:r>
            <a:r>
              <a:rPr kumimoji="0" lang="en-CA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Network Design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lvl="0" defTabSz="914400" eaLnBrk="0" hangingPunct="0"/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Module Objective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CA" altLang="en-US" sz="1600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Explain the characteristics of scalable network architectures.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E974E1EB-2DBE-496F-B0B0-6C44227DA4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06940"/>
              </p:ext>
            </p:extLst>
          </p:nvPr>
        </p:nvGraphicFramePr>
        <p:xfrm>
          <a:off x="396000" y="1620000"/>
          <a:ext cx="8328900" cy="24656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20000">
                  <a:extLst>
                    <a:ext uri="{9D8B030D-6E8A-4147-A177-3AD203B41FA5}">
                      <a16:colId xmlns="" xmlns:a16="http://schemas.microsoft.com/office/drawing/2014/main" val="1523797708"/>
                    </a:ext>
                  </a:extLst>
                </a:gridCol>
                <a:gridCol w="4208900">
                  <a:extLst>
                    <a:ext uri="{9D8B030D-6E8A-4147-A177-3AD203B41FA5}">
                      <a16:colId xmlns="" xmlns:a16="http://schemas.microsoft.com/office/drawing/2014/main" val="2750207184"/>
                    </a:ext>
                  </a:extLst>
                </a:gridCol>
              </a:tblGrid>
              <a:tr h="21634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Topic Title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Topic Objective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874061904"/>
                  </a:ext>
                </a:extLst>
              </a:tr>
              <a:tr h="5593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Hierarchical Networks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Explain how data, voice, and video are converged in a switched network.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646858405"/>
                  </a:ext>
                </a:extLst>
              </a:tr>
              <a:tr h="5593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Scalable Networks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Explain considerations for designing a scalable network.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435904258"/>
                  </a:ext>
                </a:extLst>
              </a:tr>
              <a:tr h="5593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Switch Hardware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Explain how switch hardware features support network requirements.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38032680"/>
                  </a:ext>
                </a:extLst>
              </a:tr>
              <a:tr h="55934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Router Hardware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Describe the types of routers available for small to-medium-sized business networks.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3317805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945709179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</p:spPr>
        <p:txBody>
          <a:bodyPr/>
          <a:lstStyle/>
          <a:p>
            <a:r>
              <a:rPr lang="en-CA" sz="1600" dirty="0"/>
              <a:t>Switch Hardware</a:t>
            </a:r>
            <a:r>
              <a:rPr lang="en-US" dirty="0"/>
              <a:t/>
            </a:r>
            <a:br>
              <a:rPr lang="en-US" dirty="0"/>
            </a:br>
            <a:r>
              <a:rPr lang="en-CA" sz="2300" dirty="0"/>
              <a:t>Switch Platforms (Cont.)</a:t>
            </a:r>
            <a:endParaRPr lang="en-US" sz="2300" dirty="0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C9F8696E-8F22-4AB6-A0BA-D9B53F034471}"/>
              </a:ext>
            </a:extLst>
          </p:cNvPr>
          <p:cNvSpPr txBox="1"/>
          <p:nvPr/>
        </p:nvSpPr>
        <p:spPr>
          <a:xfrm>
            <a:off x="331694" y="1330499"/>
            <a:ext cx="42403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</a:rPr>
              <a:t>Service provider Ethernet access switches feature application intelligence, unified services, virtualization, integrated security, and simplified management.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87930EF7-935F-4D95-B3AB-51A7A26134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9689" y="520467"/>
            <a:ext cx="4602643" cy="261513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0784B90-F325-44E7-898F-498802C67E15}"/>
              </a:ext>
            </a:extLst>
          </p:cNvPr>
          <p:cNvSpPr txBox="1"/>
          <p:nvPr/>
        </p:nvSpPr>
        <p:spPr>
          <a:xfrm>
            <a:off x="244066" y="3407028"/>
            <a:ext cx="41984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</a:rPr>
              <a:t>Cisco Nexus virtual networking switch platforms provide secure multi-tenant services by adding virtualization intelligence technology to the data center network.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3B4243B-F3D1-435B-9A26-10C2348D3C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2556" y="3910627"/>
            <a:ext cx="4296911" cy="54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02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</p:spPr>
        <p:txBody>
          <a:bodyPr/>
          <a:lstStyle/>
          <a:p>
            <a:r>
              <a:rPr lang="en-CA" sz="1600" dirty="0"/>
              <a:t>Switch Hardware</a:t>
            </a:r>
            <a:r>
              <a:rPr lang="en-US" dirty="0"/>
              <a:t/>
            </a:r>
            <a:br>
              <a:rPr lang="en-US" dirty="0"/>
            </a:br>
            <a:r>
              <a:rPr lang="en-CA" sz="2300" dirty="0"/>
              <a:t>Switch Form Factors</a:t>
            </a:r>
            <a:endParaRPr lang="en-US" sz="23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1" y="855418"/>
            <a:ext cx="8280057" cy="827731"/>
          </a:xfrm>
        </p:spPr>
        <p:txBody>
          <a:bodyPr/>
          <a:lstStyle/>
          <a:p>
            <a:pPr marL="0" indent="0" algn="l"/>
            <a:r>
              <a:rPr lang="en-US" sz="1600" dirty="0">
                <a:solidFill>
                  <a:srgbClr val="000000"/>
                </a:solidFill>
              </a:rPr>
              <a:t>When selecting switches, network administrators must determine the switch form factors. This includes fixed configuration, modular configuration, stackable, or non-stackable.</a:t>
            </a:r>
            <a:endParaRPr lang="en-CA" sz="1600" dirty="0">
              <a:solidFill>
                <a:srgbClr val="000000"/>
              </a:solidFill>
            </a:endParaRPr>
          </a:p>
          <a:p>
            <a:pPr marL="0" indent="0" algn="l"/>
            <a:endParaRPr lang="en-CA" sz="1600" dirty="0">
              <a:solidFill>
                <a:srgbClr val="000000"/>
              </a:solidFill>
            </a:endParaRPr>
          </a:p>
          <a:p>
            <a:pPr marL="0" indent="0" algn="l"/>
            <a:endParaRPr lang="en-CA" sz="1600" dirty="0">
              <a:solidFill>
                <a:srgbClr val="000000"/>
              </a:solidFill>
            </a:endParaRPr>
          </a:p>
          <a:p>
            <a:pPr marL="0" indent="0" algn="l"/>
            <a:endParaRPr lang="en-CA" sz="1600" dirty="0">
              <a:solidFill>
                <a:srgbClr val="000000"/>
              </a:solidFill>
            </a:endParaRPr>
          </a:p>
          <a:p>
            <a:pPr marL="0" indent="0" algn="l"/>
            <a:endParaRPr lang="en-CA" sz="1600" dirty="0">
              <a:solidFill>
                <a:srgbClr val="000000"/>
              </a:solidFill>
            </a:endParaRPr>
          </a:p>
          <a:p>
            <a:pPr marL="0" indent="0" algn="l"/>
            <a:endParaRPr lang="en-CA" sz="1600" dirty="0">
              <a:solidFill>
                <a:srgbClr val="000000"/>
              </a:solidFill>
            </a:endParaRPr>
          </a:p>
          <a:p>
            <a:pPr marL="0" indent="0" algn="l"/>
            <a:endParaRPr lang="en-CA" sz="1600" dirty="0">
              <a:solidFill>
                <a:srgbClr val="000000"/>
              </a:solidFill>
            </a:endParaRPr>
          </a:p>
          <a:p>
            <a:pPr marL="0" indent="0" algn="l"/>
            <a:endParaRPr lang="en-CA" sz="1600" dirty="0">
              <a:solidFill>
                <a:srgbClr val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A58F33D6-E860-48F9-91B5-506435D05667}"/>
              </a:ext>
            </a:extLst>
          </p:cNvPr>
          <p:cNvSpPr/>
          <p:nvPr/>
        </p:nvSpPr>
        <p:spPr>
          <a:xfrm>
            <a:off x="431971" y="1783209"/>
            <a:ext cx="52068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+mn-lt"/>
              </a:rPr>
              <a:t>Features and options on fixed configuration switches are limited to those that originally come with the switch.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E8CCEA07-4264-4D0F-920A-D80636A15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7412" y="1680607"/>
            <a:ext cx="2094659" cy="83281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3CD4499-E50F-4CD8-A337-C207F0C68B04}"/>
              </a:ext>
            </a:extLst>
          </p:cNvPr>
          <p:cNvSpPr/>
          <p:nvPr/>
        </p:nvSpPr>
        <p:spPr>
          <a:xfrm>
            <a:off x="431971" y="353256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+mn-lt"/>
              </a:rPr>
              <a:t>The chassis on modular switches accept field-replaceable line cards.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E65F720F-19EB-4B50-A638-F3082B4D20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4682" y="2734521"/>
            <a:ext cx="2709302" cy="2052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99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</p:spPr>
        <p:txBody>
          <a:bodyPr/>
          <a:lstStyle/>
          <a:p>
            <a:r>
              <a:rPr lang="en-CA" sz="1600" dirty="0"/>
              <a:t>Switch Hardware</a:t>
            </a:r>
            <a:r>
              <a:rPr lang="en-US" dirty="0"/>
              <a:t/>
            </a:r>
            <a:br>
              <a:rPr lang="en-US" dirty="0"/>
            </a:br>
            <a:r>
              <a:rPr lang="en-CA" sz="2300" dirty="0"/>
              <a:t>Switch Form Factors (Cont.)</a:t>
            </a:r>
            <a:endParaRPr lang="en-US" sz="2300" dirty="0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A58F33D6-E860-48F9-91B5-506435D05667}"/>
              </a:ext>
            </a:extLst>
          </p:cNvPr>
          <p:cNvSpPr/>
          <p:nvPr/>
        </p:nvSpPr>
        <p:spPr>
          <a:xfrm>
            <a:off x="431970" y="1491624"/>
            <a:ext cx="55311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</a:rPr>
              <a:t>Special cables are used to connect stackable switches that allow them to effectively operate as one large switch.</a:t>
            </a:r>
            <a:endParaRPr lang="en-US" sz="16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4FB5150-7900-4E3A-B6BB-461097FAF4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3130" y="851647"/>
            <a:ext cx="2748899" cy="226246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3CD4499-E50F-4CD8-A337-C207F0C68B04}"/>
              </a:ext>
            </a:extLst>
          </p:cNvPr>
          <p:cNvSpPr/>
          <p:nvPr/>
        </p:nvSpPr>
        <p:spPr>
          <a:xfrm>
            <a:off x="337009" y="3559462"/>
            <a:ext cx="84699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+mn-lt"/>
              </a:rPr>
              <a:t>The thickness of the switch, which is expressed in the number of rack units, is also important for switches that are mounted in a rack. For example, the fixed configuration switches shown in the figure are all one rack units (1U) or 1.75 inches (44.45 mm) in height.</a:t>
            </a:r>
          </a:p>
        </p:txBody>
      </p:sp>
    </p:spTree>
    <p:extLst>
      <p:ext uri="{BB962C8B-B14F-4D97-AF65-F5344CB8AC3E}">
        <p14:creationId xmlns:p14="http://schemas.microsoft.com/office/powerpoint/2010/main" val="15687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</p:spPr>
        <p:txBody>
          <a:bodyPr/>
          <a:lstStyle/>
          <a:p>
            <a:r>
              <a:rPr lang="en-CA" sz="1600" dirty="0"/>
              <a:t>Switch Hardware</a:t>
            </a:r>
            <a:r>
              <a:rPr lang="en-US" dirty="0"/>
              <a:t/>
            </a:r>
            <a:br>
              <a:rPr lang="en-US" dirty="0"/>
            </a:br>
            <a:r>
              <a:rPr lang="en-CA" sz="2300" dirty="0"/>
              <a:t>Port Density</a:t>
            </a:r>
            <a:endParaRPr lang="en-US" sz="23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1" y="855419"/>
            <a:ext cx="8280057" cy="436053"/>
          </a:xfrm>
        </p:spPr>
        <p:txBody>
          <a:bodyPr/>
          <a:lstStyle/>
          <a:p>
            <a:pPr marL="0" indent="0" algn="l"/>
            <a:r>
              <a:rPr lang="en-CA" sz="1600" dirty="0">
                <a:solidFill>
                  <a:srgbClr val="000000"/>
                </a:solidFill>
              </a:rPr>
              <a:t>The port density of a switch refers to the number of ports available on a single switch.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4B0C936-99B2-4626-BE83-203BADDD8FFF}"/>
              </a:ext>
            </a:extLst>
          </p:cNvPr>
          <p:cNvSpPr/>
          <p:nvPr/>
        </p:nvSpPr>
        <p:spPr>
          <a:xfrm>
            <a:off x="620824" y="2975258"/>
            <a:ext cx="34424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  <a:latin typeface="+mn-lt"/>
              </a:rPr>
              <a:t>Fixed configuration switches support a variety of port density configurations. The Cisco Catalyst 3850 come in 12, 24, 48 port configurations.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3B92C6A-6394-4F37-A202-EBF3A7D2D6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421" b="25710"/>
          <a:stretch/>
        </p:blipFill>
        <p:spPr>
          <a:xfrm>
            <a:off x="431971" y="1442292"/>
            <a:ext cx="3732424" cy="153296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B605AAA-8CC2-4D49-A40E-B851FCFBAA10}"/>
              </a:ext>
            </a:extLst>
          </p:cNvPr>
          <p:cNvSpPr/>
          <p:nvPr/>
        </p:nvSpPr>
        <p:spPr>
          <a:xfrm>
            <a:off x="4904565" y="3579723"/>
            <a:ext cx="351717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  <a:latin typeface="+mn-lt"/>
              </a:rPr>
              <a:t>Modular switches can support very high port densities through the addition of multiple switchport line cards. The modular Catalyst 9400 switch supports 384 switchport interfaces.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02CCD0E2-0E2A-46A3-A577-CD56F3E5A54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587" t="4276" r="6205" b="5505"/>
          <a:stretch/>
        </p:blipFill>
        <p:spPr>
          <a:xfrm>
            <a:off x="5569891" y="1203194"/>
            <a:ext cx="1837765" cy="237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53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</p:spPr>
        <p:txBody>
          <a:bodyPr/>
          <a:lstStyle/>
          <a:p>
            <a:r>
              <a:rPr lang="en-CA" sz="1600" dirty="0"/>
              <a:t>Switch Hardware</a:t>
            </a:r>
            <a:r>
              <a:rPr lang="en-US" dirty="0"/>
              <a:t/>
            </a:r>
            <a:br>
              <a:rPr lang="en-US" dirty="0"/>
            </a:br>
            <a:r>
              <a:rPr lang="en-CA" sz="2300" dirty="0"/>
              <a:t>Forwarding Rates</a:t>
            </a:r>
            <a:endParaRPr lang="en-US" sz="23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1" y="855419"/>
            <a:ext cx="8280057" cy="3073946"/>
          </a:xfrm>
        </p:spPr>
        <p:txBody>
          <a:bodyPr/>
          <a:lstStyle/>
          <a:p>
            <a:pPr marL="0" indent="0" algn="l"/>
            <a:r>
              <a:rPr lang="en-CA" sz="1600" dirty="0">
                <a:solidFill>
                  <a:srgbClr val="000000"/>
                </a:solidFill>
              </a:rPr>
              <a:t>Forwarding rates define the processing capabilities of a switch by rating how much data the switch can process per second.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Switch product lines are classified by forwarding rates.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Entry-level switches have lower forwarding rates than enterprise-level switches. </a:t>
            </a:r>
          </a:p>
          <a:p>
            <a:pPr marL="0" indent="0" algn="l"/>
            <a:endParaRPr lang="en-CA" sz="1600" dirty="0">
              <a:solidFill>
                <a:srgbClr val="000000"/>
              </a:solidFill>
            </a:endParaRPr>
          </a:p>
          <a:p>
            <a:pPr marL="0" indent="0" algn="l"/>
            <a:r>
              <a:rPr lang="en-CA" sz="1600" dirty="0">
                <a:solidFill>
                  <a:srgbClr val="000000"/>
                </a:solidFill>
              </a:rPr>
              <a:t>If switch forwarding rate is too low, it cannot accommodate full wire-speed communication across all of its switch ports.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Wire speed is the data rate that each Ethernet port on the switch is capable of attaining.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Data rates can be 100 Mbps, 1 Gbps, 10 Gbps, or 100 Gbps.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Access layer switches typically do not need to operate at full wire speed, because they are physically limited by their uplinks to the distribution layer. </a:t>
            </a:r>
          </a:p>
        </p:txBody>
      </p:sp>
    </p:spTree>
    <p:extLst>
      <p:ext uri="{BB962C8B-B14F-4D97-AF65-F5344CB8AC3E}">
        <p14:creationId xmlns:p14="http://schemas.microsoft.com/office/powerpoint/2010/main" val="88101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</p:spPr>
        <p:txBody>
          <a:bodyPr/>
          <a:lstStyle/>
          <a:p>
            <a:r>
              <a:rPr lang="en-CA" sz="1600" dirty="0"/>
              <a:t>Switch Hardware</a:t>
            </a:r>
            <a:r>
              <a:rPr lang="en-US" dirty="0"/>
              <a:t/>
            </a:r>
            <a:br>
              <a:rPr lang="en-US" dirty="0"/>
            </a:br>
            <a:r>
              <a:rPr lang="en-CA" sz="2300" dirty="0"/>
              <a:t>Power over Ethernet</a:t>
            </a:r>
            <a:endParaRPr lang="en-US" sz="23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1" y="855419"/>
            <a:ext cx="8280057" cy="3073946"/>
          </a:xfrm>
        </p:spPr>
        <p:txBody>
          <a:bodyPr/>
          <a:lstStyle/>
          <a:p>
            <a:pPr marL="0" indent="0" algn="l"/>
            <a:r>
              <a:rPr lang="en-CA" sz="1600" dirty="0">
                <a:solidFill>
                  <a:srgbClr val="000000"/>
                </a:solidFill>
              </a:rPr>
              <a:t>Power over Ethernet (PoE) allows the switch to deliver power to a device (e.g., IP phone, AP, camera) over the existing Ethernet cabling. </a:t>
            </a:r>
          </a:p>
          <a:p>
            <a:pPr marL="0" indent="0" algn="l"/>
            <a:endParaRPr lang="en-CA" sz="1600" dirty="0">
              <a:solidFill>
                <a:srgbClr val="000000"/>
              </a:solidFill>
            </a:endParaRPr>
          </a:p>
          <a:p>
            <a:pPr marL="0" indent="0" algn="l"/>
            <a:r>
              <a:rPr lang="en-CA" sz="1600" dirty="0">
                <a:solidFill>
                  <a:srgbClr val="000000"/>
                </a:solidFill>
              </a:rPr>
              <a:t>A network administrator should ensure that the PoE features are actually required for a given installation, because switches that support PoE are expensive.</a:t>
            </a:r>
          </a:p>
        </p:txBody>
      </p:sp>
    </p:spTree>
    <p:extLst>
      <p:ext uri="{BB962C8B-B14F-4D97-AF65-F5344CB8AC3E}">
        <p14:creationId xmlns:p14="http://schemas.microsoft.com/office/powerpoint/2010/main" val="93109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</p:spPr>
        <p:txBody>
          <a:bodyPr/>
          <a:lstStyle/>
          <a:p>
            <a:r>
              <a:rPr lang="en-CA" sz="1600" dirty="0"/>
              <a:t>Switch Hardware</a:t>
            </a:r>
            <a:r>
              <a:rPr lang="en-US" dirty="0"/>
              <a:t/>
            </a:r>
            <a:br>
              <a:rPr lang="en-US" dirty="0"/>
            </a:br>
            <a:r>
              <a:rPr lang="en-CA" sz="2300" dirty="0"/>
              <a:t>Multilayer Switching</a:t>
            </a:r>
            <a:endParaRPr lang="en-US" sz="23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1" y="855419"/>
            <a:ext cx="8280057" cy="3073946"/>
          </a:xfrm>
        </p:spPr>
        <p:txBody>
          <a:bodyPr/>
          <a:lstStyle/>
          <a:p>
            <a:pPr marL="0" indent="0" algn="l"/>
            <a:r>
              <a:rPr lang="en-CA" sz="1600" dirty="0">
                <a:solidFill>
                  <a:srgbClr val="000000"/>
                </a:solidFill>
              </a:rPr>
              <a:t>Multilayer switches are typically deployed in the core and distribution layers of an organization's switched network.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They support some routing protocols and forward IP packets at a rate close to that of Layer 2 forwarding.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Multilayer switches often support specialized hardware, such as application-specific integrated circuits (ASICs).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ASICs along with dedicated software data structures can streamline the forwarding of IP packets independent of the CPU.</a:t>
            </a:r>
          </a:p>
          <a:p>
            <a:pPr marL="0" indent="0" algn="l"/>
            <a:endParaRPr lang="en-CA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56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</p:spPr>
        <p:txBody>
          <a:bodyPr/>
          <a:lstStyle/>
          <a:p>
            <a:r>
              <a:rPr lang="en-CA" sz="1600" dirty="0"/>
              <a:t>Switch Hardware</a:t>
            </a:r>
            <a:r>
              <a:rPr lang="en-US" dirty="0"/>
              <a:t/>
            </a:r>
            <a:br>
              <a:rPr lang="en-US" dirty="0"/>
            </a:br>
            <a:r>
              <a:rPr lang="en-CA" sz="2300" dirty="0"/>
              <a:t>Business Considerations for Switch Selection</a:t>
            </a:r>
            <a:endParaRPr lang="en-US" sz="23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E50CDA23-7A25-4806-A77B-FF0D195C41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666051"/>
              </p:ext>
            </p:extLst>
          </p:nvPr>
        </p:nvGraphicFramePr>
        <p:xfrm>
          <a:off x="623773" y="694660"/>
          <a:ext cx="7903536" cy="387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5145">
                  <a:extLst>
                    <a:ext uri="{9D8B030D-6E8A-4147-A177-3AD203B41FA5}">
                      <a16:colId xmlns="" xmlns:a16="http://schemas.microsoft.com/office/drawing/2014/main" val="2880648621"/>
                    </a:ext>
                  </a:extLst>
                </a:gridCol>
                <a:gridCol w="6528391">
                  <a:extLst>
                    <a:ext uri="{9D8B030D-6E8A-4147-A177-3AD203B41FA5}">
                      <a16:colId xmlns="" xmlns:a16="http://schemas.microsoft.com/office/drawing/2014/main" val="279898273"/>
                    </a:ext>
                  </a:extLst>
                </a:gridCol>
              </a:tblGrid>
              <a:tr h="255558">
                <a:tc>
                  <a:txBody>
                    <a:bodyPr/>
                    <a:lstStyle/>
                    <a:p>
                      <a:pPr algn="l" fontAlgn="ctr"/>
                      <a:r>
                        <a:rPr lang="en-CA" sz="1200" b="1" dirty="0">
                          <a:effectLst/>
                        </a:rPr>
                        <a:t>Consideration</a:t>
                      </a:r>
                      <a:endParaRPr lang="en-CA" sz="1200" dirty="0">
                        <a:effectLst/>
                      </a:endParaRP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200" b="1" dirty="0">
                          <a:effectLst/>
                        </a:rPr>
                        <a:t>Description</a:t>
                      </a:r>
                      <a:endParaRPr lang="en-CA" sz="1200" dirty="0">
                        <a:effectLst/>
                      </a:endParaRP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="" xmlns:a16="http://schemas.microsoft.com/office/drawing/2014/main" val="3793136662"/>
                  </a:ext>
                </a:extLst>
              </a:tr>
              <a:tr h="470049">
                <a:tc>
                  <a:txBody>
                    <a:bodyPr/>
                    <a:lstStyle/>
                    <a:p>
                      <a:pPr fontAlgn="ctr"/>
                      <a:r>
                        <a:rPr lang="en-CA" sz="1200" b="1" dirty="0">
                          <a:effectLst/>
                        </a:rPr>
                        <a:t>Cost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CA" sz="1200" b="0" dirty="0">
                          <a:effectLst/>
                        </a:rPr>
                        <a:t>The cost of a switch will depend on the number and speed of the interfaces, supported features, and expansion capability.</a:t>
                      </a: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="" xmlns:a16="http://schemas.microsoft.com/office/drawing/2014/main" val="534749947"/>
                  </a:ext>
                </a:extLst>
              </a:tr>
              <a:tr h="470049">
                <a:tc>
                  <a:txBody>
                    <a:bodyPr/>
                    <a:lstStyle/>
                    <a:p>
                      <a:pPr fontAlgn="ctr"/>
                      <a:r>
                        <a:rPr lang="en-CA" sz="1200" b="1" dirty="0">
                          <a:effectLst/>
                        </a:rPr>
                        <a:t>Port density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CA" sz="1200" b="0" dirty="0">
                          <a:effectLst/>
                        </a:rPr>
                        <a:t>Network switches must support the appropriate number of devices on the network.</a:t>
                      </a: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="" xmlns:a16="http://schemas.microsoft.com/office/drawing/2014/main" val="1969062315"/>
                  </a:ext>
                </a:extLst>
              </a:tr>
              <a:tr h="554144">
                <a:tc>
                  <a:txBody>
                    <a:bodyPr/>
                    <a:lstStyle/>
                    <a:p>
                      <a:pPr fontAlgn="ctr"/>
                      <a:r>
                        <a:rPr lang="en-CA" sz="1200" b="1" dirty="0">
                          <a:effectLst/>
                        </a:rPr>
                        <a:t>Power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CA" sz="1200" b="0" dirty="0">
                          <a:effectLst/>
                        </a:rPr>
                        <a:t>It is now common to power access points, IP phones, and compact switches user Power over Ethernet (PoE). </a:t>
                      </a:r>
                    </a:p>
                    <a:p>
                      <a:pPr fontAlgn="ctr"/>
                      <a:r>
                        <a:rPr lang="en-CA" sz="1200" b="0" dirty="0">
                          <a:effectLst/>
                        </a:rPr>
                        <a:t>In addition to PoE considerations, some chassis-based switches support redundant power supplies.</a:t>
                      </a: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="" xmlns:a16="http://schemas.microsoft.com/office/drawing/2014/main" val="3964581937"/>
                  </a:ext>
                </a:extLst>
              </a:tr>
              <a:tr h="470049">
                <a:tc>
                  <a:txBody>
                    <a:bodyPr/>
                    <a:lstStyle/>
                    <a:p>
                      <a:pPr fontAlgn="ctr"/>
                      <a:r>
                        <a:rPr lang="en-CA" sz="1200" b="1" dirty="0">
                          <a:effectLst/>
                        </a:rPr>
                        <a:t>Reliability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CA" sz="1200" b="0" dirty="0">
                          <a:effectLst/>
                        </a:rPr>
                        <a:t>The switch should provide continuous access to the network.</a:t>
                      </a: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="" xmlns:a16="http://schemas.microsoft.com/office/drawing/2014/main" val="2125447969"/>
                  </a:ext>
                </a:extLst>
              </a:tr>
              <a:tr h="470049">
                <a:tc>
                  <a:txBody>
                    <a:bodyPr/>
                    <a:lstStyle/>
                    <a:p>
                      <a:pPr fontAlgn="ctr"/>
                      <a:r>
                        <a:rPr lang="en-CA" sz="1200" b="1" dirty="0">
                          <a:effectLst/>
                        </a:rPr>
                        <a:t>Port speed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CA" sz="1200" b="0" dirty="0">
                          <a:effectLst/>
                        </a:rPr>
                        <a:t>The speed of the network connection is of primary concern to end users.</a:t>
                      </a: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="" xmlns:a16="http://schemas.microsoft.com/office/drawing/2014/main" val="806587129"/>
                  </a:ext>
                </a:extLst>
              </a:tr>
              <a:tr h="470049">
                <a:tc>
                  <a:txBody>
                    <a:bodyPr/>
                    <a:lstStyle/>
                    <a:p>
                      <a:pPr fontAlgn="ctr"/>
                      <a:r>
                        <a:rPr lang="en-CA" sz="1200" b="1" dirty="0">
                          <a:effectLst/>
                        </a:rPr>
                        <a:t>Frame buffers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CA" sz="1200" b="0" dirty="0">
                          <a:effectLst/>
                        </a:rPr>
                        <a:t>The ability of the switch to store frames is important in a network where there may be congested ports to servers or other areas of the network.</a:t>
                      </a: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="" xmlns:a16="http://schemas.microsoft.com/office/drawing/2014/main" val="366753756"/>
                  </a:ext>
                </a:extLst>
              </a:tr>
              <a:tr h="470049">
                <a:tc>
                  <a:txBody>
                    <a:bodyPr/>
                    <a:lstStyle/>
                    <a:p>
                      <a:pPr fontAlgn="ctr"/>
                      <a:r>
                        <a:rPr lang="en-CA" sz="1200" b="1" dirty="0">
                          <a:effectLst/>
                        </a:rPr>
                        <a:t>Scalability</a:t>
                      </a:r>
                    </a:p>
                  </a:txBody>
                  <a:tcPr marL="31750" marR="31750" marT="31750" marB="31750" anchor="ctr"/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en-CA" sz="1200" b="0" dirty="0">
                          <a:effectLst/>
                        </a:rPr>
                        <a:t>The number of users on a network typically grows over time; therefore, the switch should provide the opportunity for growth.</a:t>
                      </a:r>
                    </a:p>
                  </a:txBody>
                  <a:tcPr marL="31750" marR="31750" marT="31750" marB="31750" anchor="ctr"/>
                </a:tc>
                <a:extLst>
                  <a:ext uri="{0D108BD9-81ED-4DB2-BD59-A6C34878D82A}">
                    <a16:rowId xmlns="" xmlns:a16="http://schemas.microsoft.com/office/drawing/2014/main" val="4219819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733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1788160"/>
            <a:ext cx="7848344" cy="929640"/>
          </a:xfrm>
        </p:spPr>
        <p:txBody>
          <a:bodyPr/>
          <a:lstStyle/>
          <a:p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11.4 </a:t>
            </a:r>
            <a:r>
              <a:rPr lang="en-CA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Router Hardware</a:t>
            </a:r>
            <a:endParaRPr 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2333545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Router Hardware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Router Requirements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1" y="855419"/>
            <a:ext cx="8280057" cy="3073946"/>
          </a:xfrm>
        </p:spPr>
        <p:txBody>
          <a:bodyPr/>
          <a:lstStyle/>
          <a:p>
            <a:pPr marL="0" indent="0" algn="l"/>
            <a:r>
              <a:rPr lang="en-CA" sz="1600" dirty="0">
                <a:solidFill>
                  <a:srgbClr val="000000"/>
                </a:solidFill>
              </a:rPr>
              <a:t>Routers use the network portion (prefix) of the destination IP address to route packets to the proper destination.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They select an alternate path if a link goes down.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All hosts on a network specify the IP address of the local router interface as their default gateway. </a:t>
            </a:r>
          </a:p>
          <a:p>
            <a:pPr marL="0" indent="0" algn="l"/>
            <a:endParaRPr lang="en-CA" sz="1600" dirty="0">
              <a:solidFill>
                <a:srgbClr val="000000"/>
              </a:solidFill>
            </a:endParaRPr>
          </a:p>
          <a:p>
            <a:pPr marL="0" indent="0" algn="l"/>
            <a:r>
              <a:rPr lang="en-CA" sz="1600" dirty="0">
                <a:solidFill>
                  <a:srgbClr val="000000"/>
                </a:solidFill>
              </a:rPr>
              <a:t>Routers also serve other beneficial functions as follows: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They provide broadcast containment by limiting broadcasts to the local network.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They interconnect geographically separated locations.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The group users logically by application or department within a company, who have command needs or require access to the same resources.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They provide enhanced security by filtering unwanted traffic through access control lists.</a:t>
            </a:r>
            <a:endParaRPr lang="en-US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64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1788160"/>
            <a:ext cx="7598042" cy="929640"/>
          </a:xfrm>
        </p:spPr>
        <p:txBody>
          <a:bodyPr/>
          <a:lstStyle/>
          <a:p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11.1 </a:t>
            </a:r>
            <a:r>
              <a:rPr lang="en-CA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Hierarchical Networks</a:t>
            </a:r>
            <a:endParaRPr lang="en-US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3099643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Router Hardware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Cisco Routers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1" y="855418"/>
            <a:ext cx="8280057" cy="803053"/>
          </a:xfrm>
        </p:spPr>
        <p:txBody>
          <a:bodyPr/>
          <a:lstStyle/>
          <a:p>
            <a:pPr marL="0" indent="0" algn="l"/>
            <a:r>
              <a:rPr lang="en-US" sz="1600" dirty="0">
                <a:solidFill>
                  <a:srgbClr val="000000"/>
                </a:solidFill>
              </a:rPr>
              <a:t>Branch routers, shown in the figure, optimize branch services on a single platform while delivering an optimal application experience across branch and WAN infrastructures. Shown are the Cisco Integrated Services Router (ISR) 4000 Series Routers.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F749454-54E3-433B-9B86-1B6FEB454D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446" y="2032338"/>
            <a:ext cx="7325107" cy="150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73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Router Hardware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Cisco Routers (Cont.)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1" y="855418"/>
            <a:ext cx="8280057" cy="803053"/>
          </a:xfrm>
        </p:spPr>
        <p:txBody>
          <a:bodyPr/>
          <a:lstStyle/>
          <a:p>
            <a:pPr marL="0" indent="0" algn="l"/>
            <a:r>
              <a:rPr lang="en-US" sz="1600" dirty="0">
                <a:solidFill>
                  <a:srgbClr val="000000"/>
                </a:solidFill>
              </a:rPr>
              <a:t>Network edge routers, shown in the figure, enable the network edge to deliver high-performance, highly secure, and reliable services that unite campus, data center, and branch networks. Shown are the Cisco Aggregation Services Routers (ASR) 9000 Series Routers.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D6635AF0-95D7-4F62-A13C-5141D50A2A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9261" y="1876705"/>
            <a:ext cx="57054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346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Router Hardware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Cisco Routers (Cont.)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1" y="683950"/>
            <a:ext cx="8280057" cy="803053"/>
          </a:xfrm>
        </p:spPr>
        <p:txBody>
          <a:bodyPr/>
          <a:lstStyle/>
          <a:p>
            <a:pPr marL="0" indent="0" algn="l"/>
            <a:r>
              <a:rPr lang="en-US" sz="1600" dirty="0">
                <a:solidFill>
                  <a:srgbClr val="000000"/>
                </a:solidFill>
              </a:rPr>
              <a:t>Service provider routers, shown in the figure, deliver end-to-end scalable solutions and subscriber-aware services. Shown are the Cisco Network Convergence System (NCS) 6000 Series Routers.</a:t>
            </a:r>
            <a:endParaRPr lang="en-US" sz="1200" dirty="0">
              <a:solidFill>
                <a:srgbClr val="0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59A33EBB-68E5-4A31-B7F0-3DB1DDAA5A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652" y="1439115"/>
            <a:ext cx="35242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99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Router Hardware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Cisco Routers (Cont.)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1" y="855418"/>
            <a:ext cx="8280057" cy="803053"/>
          </a:xfrm>
        </p:spPr>
        <p:txBody>
          <a:bodyPr/>
          <a:lstStyle/>
          <a:p>
            <a:pPr marL="0" indent="0" algn="l"/>
            <a:r>
              <a:rPr lang="en-US" sz="1600" dirty="0">
                <a:solidFill>
                  <a:srgbClr val="000000"/>
                </a:solidFill>
              </a:rPr>
              <a:t>Industrial routers, such as the ones shown in the figure, are designed to provide enterprise-class features in rugged and harsh environments. Shown are the Cisco 1100 Series Industrial Integrated Services Routers.</a:t>
            </a:r>
            <a:endParaRPr lang="en-US" sz="1050" dirty="0">
              <a:solidFill>
                <a:srgbClr val="0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7024D01-475D-4716-BCAD-C34D575C34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1649" y="2077570"/>
            <a:ext cx="560070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63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Router Hardware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Router Form Factors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926AE94B-A156-4021-8225-EF76C33AF7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77" y="731837"/>
            <a:ext cx="8280057" cy="926353"/>
          </a:xfrm>
        </p:spPr>
        <p:txBody>
          <a:bodyPr/>
          <a:lstStyle/>
          <a:p>
            <a:pPr marL="0" indent="0" algn="l"/>
            <a:r>
              <a:rPr lang="en-US" sz="1600" b="1" dirty="0">
                <a:solidFill>
                  <a:srgbClr val="000000"/>
                </a:solidFill>
              </a:rPr>
              <a:t>Cisco 900 Series: </a:t>
            </a:r>
            <a:r>
              <a:rPr lang="en-US" sz="1600" dirty="0">
                <a:solidFill>
                  <a:srgbClr val="000000"/>
                </a:solidFill>
              </a:rPr>
              <a:t>This is a small branch office router. It combines WAN, switching, security, and advanced connectivity options in a compact, fanless platform for small and medium-sized businesses.</a:t>
            </a:r>
          </a:p>
          <a:p>
            <a:pPr marL="0" indent="0" algn="l"/>
            <a:endParaRPr lang="en-US" sz="1600" dirty="0">
              <a:solidFill>
                <a:srgbClr val="000000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108DCB63-3725-4F82-9A67-1397D00F9F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4025" y="1658190"/>
            <a:ext cx="569595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07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Router Hardware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Router Form Factors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926AE94B-A156-4021-8225-EF76C33AF7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77" y="731838"/>
            <a:ext cx="8280057" cy="731838"/>
          </a:xfrm>
        </p:spPr>
        <p:txBody>
          <a:bodyPr/>
          <a:lstStyle/>
          <a:p>
            <a:pPr marL="0" indent="0" algn="l"/>
            <a:r>
              <a:rPr lang="en-US" sz="1600" b="1" dirty="0">
                <a:solidFill>
                  <a:srgbClr val="000000"/>
                </a:solidFill>
              </a:rPr>
              <a:t>Cisco ASR 9000 and 1000 Series Aggregation Services Routers: </a:t>
            </a:r>
            <a:r>
              <a:rPr lang="en-US" sz="1600" dirty="0">
                <a:solidFill>
                  <a:srgbClr val="000000"/>
                </a:solidFill>
              </a:rPr>
              <a:t>These routers provide density and resiliency with programmability, for a scalable network edge.</a:t>
            </a:r>
          </a:p>
          <a:p>
            <a:pPr marL="0" indent="0" algn="l"/>
            <a:endParaRPr lang="en-US" sz="1600" dirty="0">
              <a:solidFill>
                <a:srgbClr val="0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09559299-2F8A-4529-81F6-AEBE712A71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1637" y="1735232"/>
            <a:ext cx="580072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99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Router Hardware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Router Form Factors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926AE94B-A156-4021-8225-EF76C33AF7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568" y="1646237"/>
            <a:ext cx="4864752" cy="1276257"/>
          </a:xfrm>
        </p:spPr>
        <p:txBody>
          <a:bodyPr/>
          <a:lstStyle/>
          <a:p>
            <a:pPr marL="0" indent="0" algn="l"/>
            <a:r>
              <a:rPr lang="en-US" sz="1600" b="1" dirty="0">
                <a:solidFill>
                  <a:srgbClr val="000000"/>
                </a:solidFill>
              </a:rPr>
              <a:t>Cisco Network Convergence System 5500 Series Routers: </a:t>
            </a:r>
            <a:r>
              <a:rPr lang="en-US" sz="1600" dirty="0">
                <a:solidFill>
                  <a:srgbClr val="000000"/>
                </a:solidFill>
              </a:rPr>
              <a:t>These routers are designed to efficiently scale between large data centers and large enterprise networks, web, and service provider WAN and aggregation networks.</a:t>
            </a:r>
          </a:p>
          <a:p>
            <a:pPr marL="0" indent="0" algn="l"/>
            <a:endParaRPr lang="en-US" sz="1600" dirty="0">
              <a:solidFill>
                <a:srgbClr val="0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FDB54192-B6D2-4200-8FD4-EA6B2E220F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3888" y="365917"/>
            <a:ext cx="2228511" cy="432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52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Router Hardware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Router Form Factors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="" xmlns:a16="http://schemas.microsoft.com/office/drawing/2014/main" id="{926AE94B-A156-4021-8225-EF76C33AF7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77" y="731837"/>
            <a:ext cx="8280057" cy="731837"/>
          </a:xfrm>
        </p:spPr>
        <p:txBody>
          <a:bodyPr/>
          <a:lstStyle/>
          <a:p>
            <a:pPr marL="0" indent="0" algn="l"/>
            <a:r>
              <a:rPr lang="en-US" sz="1600" b="1" dirty="0">
                <a:solidFill>
                  <a:srgbClr val="000000"/>
                </a:solidFill>
              </a:rPr>
              <a:t>Cisco 800 Industrial Integrated Services Router: </a:t>
            </a:r>
            <a:r>
              <a:rPr lang="en-US" sz="1600" dirty="0">
                <a:solidFill>
                  <a:srgbClr val="000000"/>
                </a:solidFill>
              </a:rPr>
              <a:t>This router is compact and designed for harsh environments.</a:t>
            </a:r>
          </a:p>
          <a:p>
            <a:pPr marL="0" indent="0" algn="l"/>
            <a:endParaRPr lang="en-US" sz="1600" dirty="0">
              <a:solidFill>
                <a:srgbClr val="0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481F677-9ED0-423C-B018-AFC3DECF4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1547812"/>
            <a:ext cx="579120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17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6425" y="1747520"/>
            <a:ext cx="8280314" cy="970280"/>
          </a:xfrm>
        </p:spPr>
        <p:txBody>
          <a:bodyPr/>
          <a:lstStyle/>
          <a:p>
            <a:r>
              <a:rPr lang="en-US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11.5 Module Practice and Quiz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599242"/>
      </p:ext>
    </p:extLst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400" dirty="0">
                <a:latin typeface="Arial" charset="0"/>
              </a:rPr>
              <a:t>Module Practice and Quiz</a:t>
            </a:r>
            <a:r>
              <a:rPr lang="en-US" dirty="0">
                <a:latin typeface="Arial" charset="0"/>
              </a:rPr>
              <a:t/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What did I learn in this module?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BAC22E0C-A8B9-7D4B-BC8E-95F5947642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82563" indent="-166688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CA" sz="1600" dirty="0"/>
              <a:t>The Cisco Borderless Network provides the framework to unify wired and wireless access, and is built on a hierarchical infrastructure of hardware that is scalable and resilient. </a:t>
            </a:r>
          </a:p>
          <a:p>
            <a:pPr marL="182563" indent="-166688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CA" sz="1600" dirty="0"/>
              <a:t>Two proven hierarchical design frameworks for campus networks are the three-tier layer and the two-tier layer models. </a:t>
            </a:r>
          </a:p>
          <a:p>
            <a:pPr marL="182563" indent="-166688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CA" sz="1600" dirty="0"/>
              <a:t>The three critical layers within these tiered designs are the access, distribution, and core layers. </a:t>
            </a:r>
          </a:p>
          <a:p>
            <a:pPr marL="182563" indent="-166688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CA" sz="1600" dirty="0"/>
              <a:t>Implement redundant links between critical devices and between access layer and core layer devices. </a:t>
            </a:r>
          </a:p>
          <a:p>
            <a:pPr marL="182563" indent="-166688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CA" sz="1600" dirty="0"/>
              <a:t>Implement multiple links between equipment, with either link aggregation (EtherChannel) or equal cost load balancing, to increase bandwidth. </a:t>
            </a:r>
          </a:p>
          <a:p>
            <a:pPr marL="182563" indent="-166688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CA" sz="1600" dirty="0"/>
              <a:t>Use a scalable routing protocol and implementing features to minimize the routing table size. </a:t>
            </a:r>
          </a:p>
          <a:p>
            <a:pPr marL="182563" indent="-166688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CA" sz="1600" dirty="0"/>
              <a:t>Implement wireless connectivity to allow for mobility and expansion.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8999575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Hierarchical Networks</a:t>
            </a:r>
            <a:r>
              <a:rPr lang="en-US" dirty="0"/>
              <a:t/>
            </a:r>
            <a:br>
              <a:rPr lang="en-US" dirty="0"/>
            </a:br>
            <a:r>
              <a:rPr lang="en-CA" sz="2400" dirty="0"/>
              <a:t>The Need to Scale the Network</a:t>
            </a:r>
            <a:endParaRPr lang="en-US" sz="24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2" y="855419"/>
            <a:ext cx="8508828" cy="359650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/>
          <a:p>
            <a:pPr marL="15875" indent="0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</a:pPr>
            <a:r>
              <a:rPr lang="en-CA" sz="1600" dirty="0">
                <a:solidFill>
                  <a:srgbClr val="000000"/>
                </a:solidFill>
              </a:rPr>
              <a:t>Organizations increasingly rely on their network infrastructure to provide mission-critical services. 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endParaRPr lang="en-CA" sz="1600" dirty="0">
              <a:solidFill>
                <a:srgbClr val="000000"/>
              </a:solidFill>
            </a:endParaRPr>
          </a:p>
          <a:p>
            <a:pPr marL="15875" indent="0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</a:pPr>
            <a:r>
              <a:rPr lang="en-CA" sz="1600" dirty="0">
                <a:solidFill>
                  <a:srgbClr val="000000"/>
                </a:solidFill>
              </a:rPr>
              <a:t>Evolving organizations require networks that can scale and support:</a:t>
            </a:r>
          </a:p>
          <a:p>
            <a:pPr marL="255648" lvl="1" indent="-166688">
              <a:spcBef>
                <a:spcPts val="300"/>
              </a:spcBef>
              <a:spcAft>
                <a:spcPts val="300"/>
              </a:spcAft>
              <a:buSzPct val="90000"/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Converged network traffic</a:t>
            </a:r>
          </a:p>
          <a:p>
            <a:pPr marL="255648" lvl="1" indent="-166688">
              <a:spcBef>
                <a:spcPts val="300"/>
              </a:spcBef>
              <a:spcAft>
                <a:spcPts val="300"/>
              </a:spcAft>
              <a:buSzPct val="90000"/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Critical applications</a:t>
            </a:r>
          </a:p>
          <a:p>
            <a:pPr marL="255648" lvl="1" indent="-166688">
              <a:spcBef>
                <a:spcPts val="300"/>
              </a:spcBef>
              <a:spcAft>
                <a:spcPts val="300"/>
              </a:spcAft>
              <a:buSzPct val="90000"/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Diverse business needs</a:t>
            </a:r>
          </a:p>
          <a:p>
            <a:pPr marL="255648" lvl="1" indent="-166688">
              <a:spcBef>
                <a:spcPts val="300"/>
              </a:spcBef>
              <a:spcAft>
                <a:spcPts val="300"/>
              </a:spcAft>
              <a:buSzPct val="90000"/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Centralized administrative control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endParaRPr lang="en-CA" sz="1600" dirty="0">
              <a:solidFill>
                <a:srgbClr val="000000"/>
              </a:solidFill>
            </a:endParaRPr>
          </a:p>
          <a:p>
            <a:pPr marL="15875" indent="0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</a:pPr>
            <a:r>
              <a:rPr lang="en-CA" sz="1600" dirty="0">
                <a:solidFill>
                  <a:srgbClr val="000000"/>
                </a:solidFill>
              </a:rPr>
              <a:t>Campus network designs include small networks that use a single LAN switch, up to very large networks with thousands of connections.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endParaRPr lang="en-CA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15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1400" dirty="0">
                <a:latin typeface="Arial" charset="0"/>
              </a:rPr>
              <a:t>Module Practice and Quiz</a:t>
            </a:r>
            <a:r>
              <a:rPr lang="en-US" dirty="0">
                <a:latin typeface="Arial" charset="0"/>
              </a:rPr>
              <a:t/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What did I learn in this module? (Cont.)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BAC22E0C-A8B9-7D4B-BC8E-95F5947642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82563" indent="-166688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CA" sz="1600" dirty="0"/>
              <a:t>There are campus LAN, cloud-managed, data center, service provider, and virtual networking witches. </a:t>
            </a:r>
          </a:p>
          <a:p>
            <a:pPr marL="182563" indent="-166688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CA" sz="1600" dirty="0"/>
              <a:t>Form factors for switches include fixed configuration, modular configuration, and stack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CA" sz="1600" dirty="0"/>
              <a:t>Routers use the network portion (prefix) of the destination IP address to route packets to the proper destination.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CA" sz="1600" dirty="0"/>
              <a:t>Routers select an alternate path if a link or path goes down.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CA" sz="1600" dirty="0"/>
              <a:t>Cisco has several categories of routers including branch, network edge, service provider and industrial. </a:t>
            </a:r>
            <a:endParaRPr lang="en-CA" sz="1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1525308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41394"/>
            <a:ext cx="9144000" cy="609056"/>
          </a:xfrm>
        </p:spPr>
        <p:txBody>
          <a:bodyPr/>
          <a:lstStyle/>
          <a:p>
            <a:pPr eaLnBrk="1" hangingPunct="1"/>
            <a:r>
              <a:rPr lang="en-US" sz="1400" dirty="0">
                <a:latin typeface="Arial" charset="0"/>
              </a:rPr>
              <a:t>Module 11: </a:t>
            </a:r>
            <a:r>
              <a:rPr lang="en-CA" sz="1400" dirty="0">
                <a:latin typeface="Arial" charset="0"/>
              </a:rPr>
              <a:t>Network Design</a:t>
            </a:r>
            <a:r>
              <a:rPr lang="en-US" dirty="0">
                <a:latin typeface="Arial" charset="0"/>
              </a:rPr>
              <a:t/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New Terms and Commands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="" xmlns:a16="http://schemas.microsoft.com/office/drawing/2014/main" id="{F2480B83-AF5E-4A70-B69B-F1E3A8FAC75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8125189"/>
              </p:ext>
            </p:extLst>
          </p:nvPr>
        </p:nvGraphicFramePr>
        <p:xfrm>
          <a:off x="144463" y="798513"/>
          <a:ext cx="8853486" cy="3291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426743">
                  <a:extLst>
                    <a:ext uri="{9D8B030D-6E8A-4147-A177-3AD203B41FA5}">
                      <a16:colId xmlns="" xmlns:a16="http://schemas.microsoft.com/office/drawing/2014/main" val="3270854437"/>
                    </a:ext>
                  </a:extLst>
                </a:gridCol>
                <a:gridCol w="4426743">
                  <a:extLst>
                    <a:ext uri="{9D8B030D-6E8A-4147-A177-3AD203B41FA5}">
                      <a16:colId xmlns="" xmlns:a16="http://schemas.microsoft.com/office/drawing/2014/main" val="19886441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Borderless Network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Hierarchical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Scalable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Modular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Resilient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Flexible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Three-tier model</a:t>
                      </a:r>
                    </a:p>
                    <a:p>
                      <a:pPr marL="285750" marR="0" lvl="0" indent="-285750" algn="l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Two-tier model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Access Layer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Distribution Layer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Core Layer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EtherChannel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Rack unit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="0" dirty="0">
                          <a:solidFill>
                            <a:srgbClr val="000000"/>
                          </a:solidFill>
                        </a:rPr>
                        <a:t>Power over Ethernet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rgbClr val="000000"/>
                        </a:solidFill>
                      </a:endParaRPr>
                    </a:p>
                    <a:p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708796709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71745509"/>
      </p:ext>
    </p:extLst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4190828277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Hierarchical Networks</a:t>
            </a:r>
            <a:r>
              <a:rPr lang="en-US" dirty="0"/>
              <a:t/>
            </a:r>
            <a:br>
              <a:rPr lang="en-US" dirty="0"/>
            </a:br>
            <a:r>
              <a:rPr lang="en-CA" sz="2400" dirty="0"/>
              <a:t>Borderless Switched Networks</a:t>
            </a:r>
            <a:endParaRPr lang="en-US" sz="24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2" y="855419"/>
            <a:ext cx="8508828" cy="86670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/>
          <a:p>
            <a:pPr marL="15875" indent="0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</a:pPr>
            <a:r>
              <a:rPr lang="en-CA" sz="1600" dirty="0">
                <a:solidFill>
                  <a:srgbClr val="000000"/>
                </a:solidFill>
              </a:rPr>
              <a:t>The Cisco Borderless Network is a network architecture that can connect anyone, anywhere, anytime, on any device; securely, reliably, and seamlessly. 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="" xmlns:a16="http://schemas.microsoft.com/office/drawing/2014/main" id="{D367011D-D707-4A6F-A87F-8344D769DEF2}"/>
              </a:ext>
            </a:extLst>
          </p:cNvPr>
          <p:cNvSpPr txBox="1">
            <a:spLocks/>
          </p:cNvSpPr>
          <p:nvPr/>
        </p:nvSpPr>
        <p:spPr>
          <a:xfrm>
            <a:off x="431972" y="1722120"/>
            <a:ext cx="4719148" cy="239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  <a:noAutofit/>
          </a:bodyPr>
          <a:lstStyle>
            <a:lvl1pPr marL="285690" marR="0" indent="-285690" algn="ctr" defTabSz="45710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i="0" kern="1200" baseline="0">
                <a:solidFill>
                  <a:schemeClr val="bg1"/>
                </a:solidFill>
                <a:latin typeface="+mn-lt"/>
                <a:ea typeface="ＭＳ Ｐゴシック" charset="0"/>
                <a:cs typeface="CiscoSans ExtraLight"/>
              </a:defRPr>
            </a:lvl1pPr>
            <a:lvl2pPr marL="358775" indent="-215900" algn="l" defTabSz="684213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2pPr>
            <a:lvl3pPr marL="431800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3pPr>
            <a:lvl4pPr marL="503238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4pPr>
            <a:lvl5pPr marL="574675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5pPr>
            <a:lvl6pPr marL="863856" indent="-171445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844" indent="-171422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20" indent="0" algn="l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53" indent="-171445" algn="l" defTabSz="6857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It provides the framework to unify wired and wireless access, built on a hierarchical infrastructure of hardware that is scalable and resilient.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endParaRPr lang="en-CA" sz="1600" dirty="0">
              <a:solidFill>
                <a:srgbClr val="000000"/>
              </a:solidFill>
            </a:endParaRP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Borderless switched networks are hierarchical, modular, resilient, and flexible.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endParaRPr lang="en-CA" sz="1600" dirty="0">
              <a:solidFill>
                <a:srgbClr val="000000"/>
              </a:solidFill>
            </a:endParaRP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endParaRPr lang="en-CA" sz="1600" dirty="0">
              <a:solidFill>
                <a:srgbClr val="000000"/>
              </a:solidFill>
            </a:endParaRP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endParaRPr lang="en-CA" sz="1600" dirty="0">
              <a:solidFill>
                <a:srgbClr val="0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8104C689-B4E6-4647-A6F0-FE737D217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1120" y="1631144"/>
            <a:ext cx="3847672" cy="265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4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Hierarchical Networks</a:t>
            </a:r>
            <a:r>
              <a:rPr lang="en-US" dirty="0"/>
              <a:t/>
            </a:r>
            <a:br>
              <a:rPr lang="en-US" dirty="0"/>
            </a:br>
            <a:r>
              <a:rPr lang="en-CA" sz="2400" dirty="0"/>
              <a:t>Hierarchy in the Borderless Switched Network</a:t>
            </a:r>
            <a:endParaRPr lang="en-US" sz="24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2" y="855420"/>
            <a:ext cx="8345488" cy="634016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/>
          <a:p>
            <a:pPr marL="15875" lvl="1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90000"/>
              <a:buNone/>
            </a:pPr>
            <a:r>
              <a:rPr lang="en-CA" sz="1600" dirty="0">
                <a:solidFill>
                  <a:srgbClr val="000000"/>
                </a:solidFill>
              </a:rPr>
              <a:t>Hierarchical networks use a tiered design of access, distribution, and core layers with each layer performing a well-defined role in the campus network. 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="" xmlns:a16="http://schemas.microsoft.com/office/drawing/2014/main" id="{46D67F3D-3AB5-4DD1-9D3B-FEE869B7A312}"/>
              </a:ext>
            </a:extLst>
          </p:cNvPr>
          <p:cNvSpPr txBox="1">
            <a:spLocks/>
          </p:cNvSpPr>
          <p:nvPr/>
        </p:nvSpPr>
        <p:spPr>
          <a:xfrm>
            <a:off x="443631" y="1621542"/>
            <a:ext cx="2194794" cy="2740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  <a:noAutofit/>
          </a:bodyPr>
          <a:lstStyle>
            <a:lvl1pPr marL="285690" marR="0" indent="-285690" algn="ctr" defTabSz="45710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000" b="0" i="0" kern="1200" baseline="0">
                <a:solidFill>
                  <a:schemeClr val="bg1"/>
                </a:solidFill>
                <a:latin typeface="+mn-lt"/>
                <a:ea typeface="ＭＳ Ｐゴシック" charset="0"/>
                <a:cs typeface="CiscoSans ExtraLight"/>
              </a:defRPr>
            </a:lvl1pPr>
            <a:lvl2pPr marL="358775" indent="-215900" algn="l" defTabSz="684213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•"/>
              <a:defRPr lang="en-US" sz="14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2pPr>
            <a:lvl3pPr marL="431800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2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3pPr>
            <a:lvl4pPr marL="503238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4pPr>
            <a:lvl5pPr marL="574675" indent="-169863" algn="l" defTabSz="684213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 charset="0"/>
              <a:buChar char="•"/>
              <a:defRPr lang="en-US" sz="1100" kern="1200" dirty="0">
                <a:solidFill>
                  <a:schemeClr val="tx1"/>
                </a:solidFill>
                <a:latin typeface="+mn-lt"/>
                <a:ea typeface="ＭＳ Ｐゴシック" charset="0"/>
                <a:cs typeface="CiscoSans"/>
              </a:defRPr>
            </a:lvl5pPr>
            <a:lvl6pPr marL="863856" indent="-171445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844" indent="-171422" algn="l" defTabSz="685777" rtl="0" eaLnBrk="1" latinLnBrk="0" hangingPunct="1">
              <a:spcBef>
                <a:spcPts val="600"/>
              </a:spcBef>
              <a:buFont typeface="Arial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20" indent="0" algn="l" defTabSz="685777" rtl="0" eaLnBrk="1" latinLnBrk="0" hangingPunct="1">
              <a:spcBef>
                <a:spcPct val="20000"/>
              </a:spcBef>
              <a:buFont typeface="Arial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53" indent="-171445" algn="l" defTabSz="6857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875" lvl="1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90000"/>
              <a:buNone/>
            </a:pPr>
            <a:r>
              <a:rPr lang="en-CA" sz="1600" dirty="0">
                <a:solidFill>
                  <a:srgbClr val="000000"/>
                </a:solidFill>
              </a:rPr>
              <a:t>There are two time-tested and proven hierarchical design frameworks for campus networks.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83FDC4B5-0DDC-4C55-94AF-BB4B26A6EDCB}"/>
              </a:ext>
            </a:extLst>
          </p:cNvPr>
          <p:cNvSpPr/>
          <p:nvPr/>
        </p:nvSpPr>
        <p:spPr>
          <a:xfrm>
            <a:off x="2722083" y="1630493"/>
            <a:ext cx="2942012" cy="25870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CA" sz="1200" b="1" dirty="0">
                <a:solidFill>
                  <a:srgbClr val="000000"/>
                </a:solidFill>
              </a:rPr>
              <a:t>Three-tier layer</a:t>
            </a:r>
            <a:endParaRPr lang="en-CA" sz="1200" b="1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F352E4AF-5CCD-4C58-B7A5-A292750E4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8348" y="1884256"/>
            <a:ext cx="2682378" cy="232263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0C34727-99DD-4F6D-A610-D97FC6BEF6AB}"/>
              </a:ext>
            </a:extLst>
          </p:cNvPr>
          <p:cNvSpPr/>
          <p:nvPr/>
        </p:nvSpPr>
        <p:spPr>
          <a:xfrm>
            <a:off x="5992285" y="1621543"/>
            <a:ext cx="2942012" cy="25870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CA" sz="1200" b="1" dirty="0">
                <a:solidFill>
                  <a:srgbClr val="000000"/>
                </a:solidFill>
              </a:rPr>
              <a:t>Two-tier layer</a:t>
            </a:r>
            <a:endParaRPr lang="en-CA" sz="1200" b="1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CD64307-DA76-48E6-8AF5-8D33C8BDA4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9332" y="2206218"/>
            <a:ext cx="2640466" cy="198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61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Hierarchical Networks</a:t>
            </a:r>
            <a:r>
              <a:rPr lang="en-US" dirty="0"/>
              <a:t/>
            </a:r>
            <a:br>
              <a:rPr lang="en-US" dirty="0"/>
            </a:br>
            <a:r>
              <a:rPr lang="en-CA" sz="2400" dirty="0"/>
              <a:t>Access, Distribution, and Core Layer Functions</a:t>
            </a:r>
            <a:endParaRPr lang="en-US" sz="24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2" y="855419"/>
            <a:ext cx="8508828" cy="359650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/>
          <a:p>
            <a:pPr marL="15875" indent="0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</a:pPr>
            <a:r>
              <a:rPr lang="en-CA" sz="1600" b="1" dirty="0">
                <a:solidFill>
                  <a:srgbClr val="000000"/>
                </a:solidFill>
              </a:rPr>
              <a:t>Access Layer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The access layer provide network access to the user. 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Access layer switches connect to distribution layer switches.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endParaRPr lang="en-CA" sz="1600" dirty="0">
              <a:solidFill>
                <a:srgbClr val="000000"/>
              </a:solidFill>
            </a:endParaRPr>
          </a:p>
          <a:p>
            <a:pPr marL="15875" indent="0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</a:pPr>
            <a:r>
              <a:rPr lang="en-CA" sz="1600" b="1" dirty="0">
                <a:solidFill>
                  <a:srgbClr val="000000"/>
                </a:solidFill>
              </a:rPr>
              <a:t>Distribution Layer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The distribution layer implements routing, quality of service, and security.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It aggregates large-scale wiring closet networks and limits Layer 2 broadcast domains.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Distribution layer switches connect to access layer and core layer switches.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endParaRPr lang="en-CA" sz="1600" dirty="0">
              <a:solidFill>
                <a:srgbClr val="000000"/>
              </a:solidFill>
            </a:endParaRPr>
          </a:p>
          <a:p>
            <a:pPr marL="15875" indent="0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</a:pPr>
            <a:r>
              <a:rPr lang="en-CA" sz="1600" b="1" dirty="0">
                <a:solidFill>
                  <a:srgbClr val="000000"/>
                </a:solidFill>
              </a:rPr>
              <a:t>Core Layer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The core layer is the network backbone and connects several layers of the network. 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The core layer provides fault isolation and high-speed backbone connectivity.</a:t>
            </a:r>
          </a:p>
        </p:txBody>
      </p:sp>
    </p:spTree>
    <p:extLst>
      <p:ext uri="{BB962C8B-B14F-4D97-AF65-F5344CB8AC3E}">
        <p14:creationId xmlns:p14="http://schemas.microsoft.com/office/powerpoint/2010/main" val="15685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Hierarchical Networks</a:t>
            </a:r>
            <a:r>
              <a:rPr lang="en-US" dirty="0"/>
              <a:t/>
            </a:r>
            <a:br>
              <a:rPr lang="en-US" dirty="0"/>
            </a:br>
            <a:r>
              <a:rPr lang="en-CA" sz="2400" dirty="0"/>
              <a:t>Three-Tier and Two-Tier Examples</a:t>
            </a:r>
            <a:endParaRPr lang="en-US" sz="24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2" y="603927"/>
            <a:ext cx="5843438" cy="35760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/>
          <a:p>
            <a:pPr marL="15875" indent="0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</a:pPr>
            <a:r>
              <a:rPr lang="en-CA" sz="1600" b="1" dirty="0">
                <a:solidFill>
                  <a:srgbClr val="000000"/>
                </a:solidFill>
              </a:rPr>
              <a:t>Three-tier Campus Network</a:t>
            </a:r>
            <a:endParaRPr lang="en-CA" sz="1600" b="1" dirty="0"/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r>
              <a:rPr lang="en-CA" sz="1400" dirty="0">
                <a:solidFill>
                  <a:srgbClr val="000000"/>
                </a:solidFill>
              </a:rPr>
              <a:t>Used by organizations requiring access, distribution, and core layers. 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r>
              <a:rPr lang="en-CA" sz="1400" dirty="0">
                <a:solidFill>
                  <a:srgbClr val="000000"/>
                </a:solidFill>
              </a:rPr>
              <a:t>The recommendation is to build an extended-star physical network topology from a centralized building location to all other buildings on the same campus.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endParaRPr lang="en-CA" sz="1400" dirty="0">
              <a:solidFill>
                <a:srgbClr val="000000"/>
              </a:solidFill>
            </a:endParaRPr>
          </a:p>
          <a:p>
            <a:pPr marL="15875" indent="0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</a:pPr>
            <a:endParaRPr lang="en-CA" sz="1600" dirty="0">
              <a:solidFill>
                <a:srgbClr val="000000"/>
              </a:solidFill>
            </a:endParaRPr>
          </a:p>
          <a:p>
            <a:pPr marL="15875" indent="0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</a:pPr>
            <a:r>
              <a:rPr lang="en-CA" sz="1600" b="1" dirty="0">
                <a:solidFill>
                  <a:srgbClr val="000000"/>
                </a:solidFill>
              </a:rPr>
              <a:t>Two-tier Campus Network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r>
              <a:rPr lang="en-CA" sz="1400" dirty="0">
                <a:solidFill>
                  <a:srgbClr val="000000"/>
                </a:solidFill>
              </a:rPr>
              <a:t>Used when separate distribution and core layers is not required. 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r>
              <a:rPr lang="en-CA" sz="1400" dirty="0">
                <a:solidFill>
                  <a:srgbClr val="000000"/>
                </a:solidFill>
              </a:rPr>
              <a:t>Useful for smaller campus locations, or in campus sites consisting of a single building.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r>
              <a:rPr lang="en-CA" sz="1400" dirty="0">
                <a:solidFill>
                  <a:srgbClr val="000000"/>
                </a:solidFill>
              </a:rPr>
              <a:t>Also known as the </a:t>
            </a:r>
            <a:r>
              <a:rPr lang="en-CA" sz="1400" i="1" dirty="0">
                <a:solidFill>
                  <a:srgbClr val="000000"/>
                </a:solidFill>
              </a:rPr>
              <a:t>collapsed core </a:t>
            </a:r>
            <a:r>
              <a:rPr lang="en-CA" sz="1400" dirty="0">
                <a:solidFill>
                  <a:srgbClr val="000000"/>
                </a:solidFill>
              </a:rPr>
              <a:t>network design.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3F7A2D27-0F34-461C-8744-4CCABC2C539A}"/>
              </a:ext>
            </a:extLst>
          </p:cNvPr>
          <p:cNvSpPr/>
          <p:nvPr/>
        </p:nvSpPr>
        <p:spPr>
          <a:xfrm>
            <a:off x="502758" y="603927"/>
            <a:ext cx="8209270" cy="20983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CA" sz="1200" b="1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B8969ED-91A1-4BE9-92EE-DC30AA2B90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7128" y="707462"/>
            <a:ext cx="2004114" cy="197478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C10FCF7D-A450-4B65-86FD-D70C13AF2FB2}"/>
              </a:ext>
            </a:extLst>
          </p:cNvPr>
          <p:cNvSpPr/>
          <p:nvPr/>
        </p:nvSpPr>
        <p:spPr>
          <a:xfrm>
            <a:off x="486415" y="2773453"/>
            <a:ext cx="8209270" cy="186875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CA" sz="1200" b="1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2C56D14-0EA2-4429-A445-9F2F46EB71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1753" y="2888261"/>
            <a:ext cx="2365832" cy="163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643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C02AA8F8-1E43-384B-8982-C0BB9404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345488" cy="731837"/>
          </a:xfrm>
        </p:spPr>
        <p:txBody>
          <a:bodyPr/>
          <a:lstStyle/>
          <a:p>
            <a:r>
              <a:rPr lang="en-CA" sz="1600" dirty="0"/>
              <a:t>Hierarchical Networks</a:t>
            </a:r>
            <a:r>
              <a:rPr lang="en-US" dirty="0"/>
              <a:t/>
            </a:r>
            <a:br>
              <a:rPr lang="en-US" dirty="0"/>
            </a:br>
            <a:r>
              <a:rPr lang="en-CA" sz="2400" dirty="0"/>
              <a:t>Role of Switched Networks</a:t>
            </a:r>
            <a:endParaRPr lang="en-US" sz="24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0693879-5816-3444-9D50-A12F1F37F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972" y="855419"/>
            <a:ext cx="4140028" cy="359650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182880" bIns="45720" numCol="1" anchor="t" anchorCtr="0" compatLnSpc="1">
            <a:prstTxWarp prst="textNoShape">
              <a:avLst/>
            </a:prstTxWarp>
          </a:bodyPr>
          <a:lstStyle/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Networks have fundamentally changed from a flat network of hubs to switched LANs in a hierarchical network. 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endParaRPr lang="en-CA" sz="1600" dirty="0">
              <a:solidFill>
                <a:srgbClr val="000000"/>
              </a:solidFill>
            </a:endParaRP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A switched LAN allows additional flexibility, traffic management, quality of service, security.</a:t>
            </a: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endParaRPr lang="en-CA" sz="1600" dirty="0">
              <a:solidFill>
                <a:srgbClr val="000000"/>
              </a:solidFill>
            </a:endParaRPr>
          </a:p>
          <a:p>
            <a:pPr marL="182563" indent="-166688" algn="l" defTabSz="684213" fontAlgn="base"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rgbClr val="000000"/>
                </a:solidFill>
              </a:rPr>
              <a:t>A switched LAN may also support wireless networking and other technologies such as IP telephone and mobility services.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C4EF52F-1EFD-433E-AEE3-BE9262370E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5825" y="855419"/>
            <a:ext cx="4301953" cy="267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02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65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Default Theme">
  <a:themeElements>
    <a:clrScheme name="Custom 6">
      <a:dk1>
        <a:srgbClr val="58585B"/>
      </a:dk1>
      <a:lt1>
        <a:srgbClr val="FFFFFF"/>
      </a:lt1>
      <a:dk2>
        <a:srgbClr val="58585B"/>
      </a:dk2>
      <a:lt2>
        <a:srgbClr val="81C569"/>
      </a:lt2>
      <a:accent1>
        <a:srgbClr val="004C69"/>
      </a:accent1>
      <a:accent2>
        <a:srgbClr val="9E0B0F"/>
      </a:accent2>
      <a:accent3>
        <a:srgbClr val="FFFFFF"/>
      </a:accent3>
      <a:accent4>
        <a:srgbClr val="367187"/>
      </a:accent4>
      <a:accent5>
        <a:srgbClr val="38C6F4"/>
      </a:accent5>
      <a:accent6>
        <a:srgbClr val="FBAB18"/>
      </a:accent6>
      <a:hlink>
        <a:srgbClr val="38C6F4"/>
      </a:hlink>
      <a:folHlink>
        <a:srgbClr val="81C56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6A4D7"/>
        </a:solidFill>
        <a:ln>
          <a:noFill/>
        </a:ln>
        <a:effectLst/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ITE7_Chp1_Example-1" id="{4A20ED44-3835-F149-9AE4-C332C230E09E}" vid="{AFB5BC48-58F8-AD45-912F-AE2AD65EB6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13274</TotalTime>
  <Words>3094</Words>
  <Application>Microsoft Office PowerPoint</Application>
  <PresentationFormat>Předvádění na obrazovce (16:9)</PresentationFormat>
  <Paragraphs>397</Paragraphs>
  <Slides>42</Slides>
  <Notes>42</Notes>
  <HiddenSlides>1</HiddenSlides>
  <MMClips>0</MMClips>
  <ScaleCrop>false</ScaleCrop>
  <HeadingPairs>
    <vt:vector size="6" baseType="variant">
      <vt:variant>
        <vt:lpstr>Použitá písma</vt:lpstr>
      </vt:variant>
      <vt:variant>
        <vt:i4>8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42</vt:i4>
      </vt:variant>
    </vt:vector>
  </HeadingPairs>
  <TitlesOfParts>
    <vt:vector size="51" baseType="lpstr">
      <vt:lpstr>ＭＳ Ｐゴシック</vt:lpstr>
      <vt:lpstr>Arial</vt:lpstr>
      <vt:lpstr>Calibri</vt:lpstr>
      <vt:lpstr>CiscoSans</vt:lpstr>
      <vt:lpstr>CiscoSans ExtraLight</vt:lpstr>
      <vt:lpstr>CiscoSans Thin</vt:lpstr>
      <vt:lpstr>Times New Roman</vt:lpstr>
      <vt:lpstr>Wingdings</vt:lpstr>
      <vt:lpstr>Default Theme</vt:lpstr>
      <vt:lpstr>Module 11: Network Design</vt:lpstr>
      <vt:lpstr>Module Objectives</vt:lpstr>
      <vt:lpstr>11.1 Hierarchical Networks</vt:lpstr>
      <vt:lpstr>Hierarchical Networks The Need to Scale the Network</vt:lpstr>
      <vt:lpstr>Hierarchical Networks Borderless Switched Networks</vt:lpstr>
      <vt:lpstr>Hierarchical Networks Hierarchy in the Borderless Switched Network</vt:lpstr>
      <vt:lpstr>Hierarchical Networks Access, Distribution, and Core Layer Functions</vt:lpstr>
      <vt:lpstr>Hierarchical Networks Three-Tier and Two-Tier Examples</vt:lpstr>
      <vt:lpstr>Hierarchical Networks Role of Switched Networks</vt:lpstr>
      <vt:lpstr>11.2 Scalable Networks</vt:lpstr>
      <vt:lpstr>Scalable Networks Design for Scalability</vt:lpstr>
      <vt:lpstr>Scalable Networks Plan for Redundancy</vt:lpstr>
      <vt:lpstr>Scalable Networks Reduce Failure Domain Size</vt:lpstr>
      <vt:lpstr>Scalable Networks Increase Bandwidth</vt:lpstr>
      <vt:lpstr>Scalable Networks Expand the Access Layer</vt:lpstr>
      <vt:lpstr>Scalable Networks Tune Routing Protocols</vt:lpstr>
      <vt:lpstr>11.3 Switch Hardware</vt:lpstr>
      <vt:lpstr>Switch Hardware Switch Platforms</vt:lpstr>
      <vt:lpstr>Switch Hardware Switch Platforms (Cont.)</vt:lpstr>
      <vt:lpstr>Switch Hardware Switch Platforms (Cont.)</vt:lpstr>
      <vt:lpstr>Switch Hardware Switch Form Factors</vt:lpstr>
      <vt:lpstr>Switch Hardware Switch Form Factors (Cont.)</vt:lpstr>
      <vt:lpstr>Switch Hardware Port Density</vt:lpstr>
      <vt:lpstr>Switch Hardware Forwarding Rates</vt:lpstr>
      <vt:lpstr>Switch Hardware Power over Ethernet</vt:lpstr>
      <vt:lpstr>Switch Hardware Multilayer Switching</vt:lpstr>
      <vt:lpstr>Switch Hardware Business Considerations for Switch Selection</vt:lpstr>
      <vt:lpstr>11.4 Router Hardware</vt:lpstr>
      <vt:lpstr>Router Hardware Router Requirements</vt:lpstr>
      <vt:lpstr>Router Hardware Cisco Routers</vt:lpstr>
      <vt:lpstr>Router Hardware Cisco Routers (Cont.)</vt:lpstr>
      <vt:lpstr>Router Hardware Cisco Routers (Cont.)</vt:lpstr>
      <vt:lpstr>Router Hardware Cisco Routers (Cont.)</vt:lpstr>
      <vt:lpstr>Router Hardware Router Form Factors</vt:lpstr>
      <vt:lpstr>Router Hardware Router Form Factors</vt:lpstr>
      <vt:lpstr>Router Hardware Router Form Factors</vt:lpstr>
      <vt:lpstr>Router Hardware Router Form Factors</vt:lpstr>
      <vt:lpstr>11.5 Module Practice and Quiz</vt:lpstr>
      <vt:lpstr>Module Practice and Quiz What did I learn in this module?</vt:lpstr>
      <vt:lpstr>Module Practice and Quiz What did I learn in this module? (Cont.)</vt:lpstr>
      <vt:lpstr>Module 11: Network Design New Terms and Commands</vt:lpstr>
      <vt:lpstr>Prezentace aplikace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2: Basic Switch and End Device Configuration</dc:title>
  <dc:creator>Stephanie Harvey</dc:creator>
  <cp:lastModifiedBy>JK</cp:lastModifiedBy>
  <cp:revision>360</cp:revision>
  <dcterms:created xsi:type="dcterms:W3CDTF">2019-10-18T06:21:22Z</dcterms:created>
  <dcterms:modified xsi:type="dcterms:W3CDTF">2021-03-01T10:09:18Z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ffisync_ProviderInitializationData">
    <vt:lpwstr>https://cisco.jiveon.com</vt:lpwstr>
  </property>
  <property fmtid="{D5CDD505-2E9C-101B-9397-08002B2CF9AE}" pid="3" name="Offisync_UpdateToken">
    <vt:lpwstr>1</vt:lpwstr>
  </property>
  <property fmtid="{D5CDD505-2E9C-101B-9397-08002B2CF9AE}" pid="4" name="Offisync_ServerID">
    <vt:lpwstr>07841bbc-cd3c-4a76-827f-75a2226890f4</vt:lpwstr>
  </property>
  <property fmtid="{D5CDD505-2E9C-101B-9397-08002B2CF9AE}" pid="5" name="Offisync_UniqueId">
    <vt:lpwstr>1702406</vt:lpwstr>
  </property>
  <property fmtid="{D5CDD505-2E9C-101B-9397-08002B2CF9AE}" pid="6" name="Jive_VersionGuid">
    <vt:lpwstr>fd96a0b3-f68d-4727-8e4f-2128d37ed30a</vt:lpwstr>
  </property>
  <property fmtid="{D5CDD505-2E9C-101B-9397-08002B2CF9AE}" pid="7" name="Jive_LatestUserAccountName">
    <vt:lpwstr>alljohns</vt:lpwstr>
  </property>
  <property fmtid="{D5CDD505-2E9C-101B-9397-08002B2CF9AE}" pid="8" name="ArticulateGUID">
    <vt:lpwstr>F9A496F7-57D7-4028-9572-D40DFDF3715A</vt:lpwstr>
  </property>
  <property fmtid="{D5CDD505-2E9C-101B-9397-08002B2CF9AE}" pid="9" name="ArticulatePath">
    <vt:lpwstr>ITE7_Chp9_by_jg</vt:lpwstr>
  </property>
</Properties>
</file>