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2.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3.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ags/tag4.xml" ContentType="application/vnd.openxmlformats-officedocument.presentationml.tag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5.xml" ContentType="application/vnd.openxmlformats-officedocument.presentationml.tags+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97"/>
  </p:notesMasterIdLst>
  <p:sldIdLst>
    <p:sldId id="1286" r:id="rId2"/>
    <p:sldId id="1289" r:id="rId3"/>
    <p:sldId id="1290" r:id="rId4"/>
    <p:sldId id="1291" r:id="rId5"/>
    <p:sldId id="1292" r:id="rId6"/>
    <p:sldId id="1293" r:id="rId7"/>
    <p:sldId id="1294" r:id="rId8"/>
    <p:sldId id="1295" r:id="rId9"/>
    <p:sldId id="1296" r:id="rId10"/>
    <p:sldId id="1297" r:id="rId11"/>
    <p:sldId id="1298" r:id="rId12"/>
    <p:sldId id="1299" r:id="rId13"/>
    <p:sldId id="1300" r:id="rId14"/>
    <p:sldId id="1301" r:id="rId15"/>
    <p:sldId id="1302" r:id="rId16"/>
    <p:sldId id="1303" r:id="rId17"/>
    <p:sldId id="1304" r:id="rId18"/>
    <p:sldId id="1305" r:id="rId19"/>
    <p:sldId id="1306" r:id="rId20"/>
    <p:sldId id="1307" r:id="rId21"/>
    <p:sldId id="1308" r:id="rId22"/>
    <p:sldId id="1309" r:id="rId23"/>
    <p:sldId id="1310" r:id="rId24"/>
    <p:sldId id="1311" r:id="rId25"/>
    <p:sldId id="1312" r:id="rId26"/>
    <p:sldId id="1313" r:id="rId27"/>
    <p:sldId id="1314" r:id="rId28"/>
    <p:sldId id="1315" r:id="rId29"/>
    <p:sldId id="1316" r:id="rId30"/>
    <p:sldId id="1317" r:id="rId31"/>
    <p:sldId id="1318" r:id="rId32"/>
    <p:sldId id="876" r:id="rId33"/>
    <p:sldId id="1108" r:id="rId34"/>
    <p:sldId id="1210" r:id="rId35"/>
    <p:sldId id="1211" r:id="rId36"/>
    <p:sldId id="1212" r:id="rId37"/>
    <p:sldId id="1232" r:id="rId38"/>
    <p:sldId id="1319" r:id="rId39"/>
    <p:sldId id="1239" r:id="rId40"/>
    <p:sldId id="1263" r:id="rId41"/>
    <p:sldId id="1320" r:id="rId42"/>
    <p:sldId id="1234" r:id="rId43"/>
    <p:sldId id="1235" r:id="rId44"/>
    <p:sldId id="1236" r:id="rId45"/>
    <p:sldId id="1237" r:id="rId46"/>
    <p:sldId id="1238" r:id="rId47"/>
    <p:sldId id="1240" r:id="rId48"/>
    <p:sldId id="1242" r:id="rId49"/>
    <p:sldId id="1243" r:id="rId50"/>
    <p:sldId id="1244" r:id="rId51"/>
    <p:sldId id="1245" r:id="rId52"/>
    <p:sldId id="1246" r:id="rId53"/>
    <p:sldId id="1247" r:id="rId54"/>
    <p:sldId id="1248" r:id="rId55"/>
    <p:sldId id="1249" r:id="rId56"/>
    <p:sldId id="1265" r:id="rId57"/>
    <p:sldId id="1250" r:id="rId58"/>
    <p:sldId id="1264" r:id="rId59"/>
    <p:sldId id="1251" r:id="rId60"/>
    <p:sldId id="1252" r:id="rId61"/>
    <p:sldId id="1253" r:id="rId62"/>
    <p:sldId id="1254" r:id="rId63"/>
    <p:sldId id="1255" r:id="rId64"/>
    <p:sldId id="1256" r:id="rId65"/>
    <p:sldId id="1257" r:id="rId66"/>
    <p:sldId id="1258" r:id="rId67"/>
    <p:sldId id="1259" r:id="rId68"/>
    <p:sldId id="1260" r:id="rId69"/>
    <p:sldId id="1261" r:id="rId70"/>
    <p:sldId id="1262" r:id="rId71"/>
    <p:sldId id="1213" r:id="rId72"/>
    <p:sldId id="1214" r:id="rId73"/>
    <p:sldId id="1215" r:id="rId74"/>
    <p:sldId id="1216" r:id="rId75"/>
    <p:sldId id="1056" r:id="rId76"/>
    <p:sldId id="1187" r:id="rId77"/>
    <p:sldId id="1217" r:id="rId78"/>
    <p:sldId id="1218" r:id="rId79"/>
    <p:sldId id="1219" r:id="rId80"/>
    <p:sldId id="1103" r:id="rId81"/>
    <p:sldId id="1189" r:id="rId82"/>
    <p:sldId id="1231" r:id="rId83"/>
    <p:sldId id="1220" r:id="rId84"/>
    <p:sldId id="1221" r:id="rId85"/>
    <p:sldId id="1222" r:id="rId86"/>
    <p:sldId id="1223" r:id="rId87"/>
    <p:sldId id="1224" r:id="rId88"/>
    <p:sldId id="1225" r:id="rId89"/>
    <p:sldId id="1266" r:id="rId90"/>
    <p:sldId id="1323" r:id="rId91"/>
    <p:sldId id="1281" r:id="rId92"/>
    <p:sldId id="1282" r:id="rId93"/>
    <p:sldId id="1321" r:id="rId94"/>
    <p:sldId id="1322" r:id="rId95"/>
    <p:sldId id="291" r:id="rId96"/>
  </p:sldIdLst>
  <p:sldSz cx="9144000" cy="5143500" type="screen16x9"/>
  <p:notesSz cx="6858000" cy="9144000"/>
  <p:custDataLst>
    <p:tags r:id="rId9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3" clrIdx="5"/>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0099"/>
    <a:srgbClr val="000000"/>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9" autoAdjust="0"/>
    <p:restoredTop sz="86438" autoAdjust="0"/>
  </p:normalViewPr>
  <p:slideViewPr>
    <p:cSldViewPr snapToGrid="0" showGuides="1">
      <p:cViewPr varScale="1">
        <p:scale>
          <a:sx n="97" d="100"/>
          <a:sy n="97" d="100"/>
        </p:scale>
        <p:origin x="917" y="72"/>
      </p:cViewPr>
      <p:guideLst>
        <p:guide orient="horz" pos="1620"/>
        <p:guide pos="336"/>
      </p:guideLst>
    </p:cSldViewPr>
  </p:slideViewPr>
  <p:outlineViewPr>
    <p:cViewPr>
      <p:scale>
        <a:sx n="33" d="100"/>
        <a:sy n="33" d="100"/>
      </p:scale>
      <p:origin x="0" y="-226704"/>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Lst>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tags" Target="tags/tag1.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5.xml"/><Relationship Id="rId18" Type="http://schemas.openxmlformats.org/officeDocument/2006/relationships/slide" Target="slides/slide21.xml"/><Relationship Id="rId26" Type="http://schemas.openxmlformats.org/officeDocument/2006/relationships/slide" Target="slides/slide90.xml"/><Relationship Id="rId3" Type="http://schemas.openxmlformats.org/officeDocument/2006/relationships/slide" Target="slides/slide4.xml"/><Relationship Id="rId21" Type="http://schemas.openxmlformats.org/officeDocument/2006/relationships/slide" Target="slides/slide24.xml"/><Relationship Id="rId7" Type="http://schemas.openxmlformats.org/officeDocument/2006/relationships/slide" Target="slides/slide8.xml"/><Relationship Id="rId12" Type="http://schemas.openxmlformats.org/officeDocument/2006/relationships/slide" Target="slides/slide14.xml"/><Relationship Id="rId17" Type="http://schemas.openxmlformats.org/officeDocument/2006/relationships/slide" Target="slides/slide20.xml"/><Relationship Id="rId25" Type="http://schemas.openxmlformats.org/officeDocument/2006/relationships/slide" Target="slides/slide31.xml"/><Relationship Id="rId2" Type="http://schemas.openxmlformats.org/officeDocument/2006/relationships/slide" Target="slides/slide3.xml"/><Relationship Id="rId16" Type="http://schemas.openxmlformats.org/officeDocument/2006/relationships/slide" Target="slides/slide19.xml"/><Relationship Id="rId20" Type="http://schemas.openxmlformats.org/officeDocument/2006/relationships/slide" Target="slides/slide23.xml"/><Relationship Id="rId1" Type="http://schemas.openxmlformats.org/officeDocument/2006/relationships/slide" Target="slides/slide2.xml"/><Relationship Id="rId6" Type="http://schemas.openxmlformats.org/officeDocument/2006/relationships/slide" Target="slides/slide7.xml"/><Relationship Id="rId11" Type="http://schemas.openxmlformats.org/officeDocument/2006/relationships/slide" Target="slides/slide13.xml"/><Relationship Id="rId24" Type="http://schemas.openxmlformats.org/officeDocument/2006/relationships/slide" Target="slides/slide30.xml"/><Relationship Id="rId5" Type="http://schemas.openxmlformats.org/officeDocument/2006/relationships/slide" Target="slides/slide6.xml"/><Relationship Id="rId15" Type="http://schemas.openxmlformats.org/officeDocument/2006/relationships/slide" Target="slides/slide18.xml"/><Relationship Id="rId23" Type="http://schemas.openxmlformats.org/officeDocument/2006/relationships/slide" Target="slides/slide28.xml"/><Relationship Id="rId10" Type="http://schemas.openxmlformats.org/officeDocument/2006/relationships/slide" Target="slides/slide12.xml"/><Relationship Id="rId19" Type="http://schemas.openxmlformats.org/officeDocument/2006/relationships/slide" Target="slides/slide22.xml"/><Relationship Id="rId4" Type="http://schemas.openxmlformats.org/officeDocument/2006/relationships/slide" Target="slides/slide5.xml"/><Relationship Id="rId9" Type="http://schemas.openxmlformats.org/officeDocument/2006/relationships/slide" Target="slides/slide11.xml"/><Relationship Id="rId14" Type="http://schemas.openxmlformats.org/officeDocument/2006/relationships/slide" Target="slides/slide17.xml"/><Relationship Id="rId22" Type="http://schemas.openxmlformats.org/officeDocument/2006/relationships/slide" Target="slides/slide25.xml"/><Relationship Id="rId27"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Routing and Switching Essentials</a:t>
            </a:r>
            <a:r>
              <a:rPr lang="en-US" b="0" baseline="0" dirty="0"/>
              <a:t> v6.0</a:t>
            </a:r>
            <a:endParaRPr lang="en-US" b="0" dirty="0"/>
          </a:p>
          <a:p>
            <a:pPr>
              <a:buFontTx/>
              <a:buNone/>
            </a:pPr>
            <a:r>
              <a:rPr lang="en-US" sz="1400" dirty="0">
                <a:latin typeface="Arial" charset="0"/>
              </a:rPr>
              <a:t>Chapter 3: Dynamic Routing</a:t>
            </a:r>
            <a:endParaRPr lang="en-GB" b="0" dirty="0"/>
          </a:p>
        </p:txBody>
      </p:sp>
    </p:spTree>
    <p:extLst>
      <p:ext uri="{BB962C8B-B14F-4D97-AF65-F5344CB8AC3E}">
        <p14:creationId xmlns:p14="http://schemas.microsoft.com/office/powerpoint/2010/main" val="12690759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10</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Router RIP Configuration Modes</a:t>
            </a:r>
          </a:p>
        </p:txBody>
      </p:sp>
    </p:spTree>
    <p:extLst>
      <p:ext uri="{BB962C8B-B14F-4D97-AF65-F5344CB8AC3E}">
        <p14:creationId xmlns:p14="http://schemas.microsoft.com/office/powerpoint/2010/main" val="709304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11</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3.2.1.3</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Verify</a:t>
            </a:r>
            <a:r>
              <a:rPr lang="en-US" sz="1200" b="0" i="0" kern="1200" baseline="0" dirty="0">
                <a:solidFill>
                  <a:schemeClr val="tx1"/>
                </a:solidFill>
                <a:effectLst/>
                <a:latin typeface="Arial" charset="0"/>
                <a:ea typeface="ＭＳ Ｐゴシック" charset="0"/>
                <a:cs typeface="ＭＳ Ｐゴシック" charset="0"/>
              </a:rPr>
              <a:t> RIP Routing</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2496551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12</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3.2.1.4</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Enable and Verify</a:t>
            </a:r>
            <a:r>
              <a:rPr lang="en-US" sz="1200" b="0" i="0" kern="1200" baseline="0" dirty="0">
                <a:solidFill>
                  <a:schemeClr val="tx1"/>
                </a:solidFill>
                <a:effectLst/>
                <a:latin typeface="Arial" charset="0"/>
                <a:ea typeface="ＭＳ Ｐゴシック" charset="0"/>
                <a:cs typeface="ＭＳ Ｐゴシック" charset="0"/>
              </a:rPr>
              <a:t> RIPv2</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169548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13</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3.2.1.5– Disable Automatic Summarization</a:t>
            </a:r>
          </a:p>
        </p:txBody>
      </p:sp>
    </p:spTree>
    <p:extLst>
      <p:ext uri="{BB962C8B-B14F-4D97-AF65-F5344CB8AC3E}">
        <p14:creationId xmlns:p14="http://schemas.microsoft.com/office/powerpoint/2010/main" val="49777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14</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3.2.1.6</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Configuring</a:t>
            </a:r>
            <a:r>
              <a:rPr lang="en-US" sz="1200" b="0" i="0" kern="1200" baseline="0" dirty="0">
                <a:solidFill>
                  <a:schemeClr val="tx1"/>
                </a:solidFill>
                <a:effectLst/>
                <a:latin typeface="Arial" charset="0"/>
                <a:ea typeface="ＭＳ Ｐゴシック" charset="0"/>
                <a:cs typeface="ＭＳ Ｐゴシック" charset="0"/>
              </a:rPr>
              <a:t> Passive Interfaces</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5824568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15</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sz="1200" kern="1200" dirty="0">
                <a:solidFill>
                  <a:schemeClr val="tx1"/>
                </a:solidFill>
                <a:effectLst/>
                <a:latin typeface="Arial" charset="0"/>
                <a:ea typeface="ＭＳ Ｐゴシック" charset="0"/>
                <a:cs typeface="ＭＳ Ｐゴシック" charset="0"/>
              </a:rPr>
              <a:t>RIPv2</a:t>
            </a:r>
          </a:p>
          <a:p>
            <a:pPr>
              <a:lnSpc>
                <a:spcPct val="80000"/>
              </a:lnSpc>
              <a:buFontTx/>
              <a:buNone/>
            </a:pPr>
            <a:r>
              <a:rPr lang="en-US" dirty="0">
                <a:latin typeface="Arial" charset="0"/>
              </a:rPr>
              <a:t>3.2.1</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Configuring the RIP Protocol</a:t>
            </a: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3.2.1.7– Propagate</a:t>
            </a:r>
            <a:r>
              <a:rPr lang="en-US" sz="1200" b="0" i="0" kern="1200" baseline="0" dirty="0">
                <a:solidFill>
                  <a:schemeClr val="tx1"/>
                </a:solidFill>
                <a:effectLst/>
                <a:latin typeface="Arial" charset="0"/>
                <a:ea typeface="ＭＳ Ｐゴシック" charset="0"/>
                <a:cs typeface="ＭＳ Ｐゴシック" charset="0"/>
              </a:rPr>
              <a:t> a Default Route</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5783072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16</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v6.0</a:t>
            </a:r>
          </a:p>
          <a:p>
            <a:pPr>
              <a:buFontTx/>
              <a:buNone/>
            </a:pPr>
            <a:r>
              <a:rPr lang="en-US" sz="1200" dirty="0">
                <a:latin typeface="Arial" charset="0"/>
              </a:rPr>
              <a:t>Chapter 3: Dynamic Routing</a:t>
            </a:r>
            <a:endParaRPr lang="en-GB" b="0" dirty="0"/>
          </a:p>
        </p:txBody>
      </p:sp>
    </p:spTree>
    <p:extLst>
      <p:ext uri="{BB962C8B-B14F-4D97-AF65-F5344CB8AC3E}">
        <p14:creationId xmlns:p14="http://schemas.microsoft.com/office/powerpoint/2010/main" val="1414948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17</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3.3.1</a:t>
            </a:r>
            <a:r>
              <a:rPr lang="en-US" baseline="0" dirty="0">
                <a:latin typeface="Arial" charset="0"/>
              </a:rPr>
              <a:t> </a:t>
            </a:r>
            <a:r>
              <a:rPr lang="en-US" dirty="0">
                <a:latin typeface="Arial" charset="0"/>
              </a:rPr>
              <a:t>–</a:t>
            </a:r>
            <a:r>
              <a:rPr lang="en-US" baseline="0" dirty="0">
                <a:latin typeface="Arial" charset="0"/>
              </a:rPr>
              <a:t> Parts of an IPv4 Route Entry</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3.3.1.1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–Routing Table Entries</a:t>
            </a:r>
          </a:p>
        </p:txBody>
      </p:sp>
    </p:spTree>
    <p:extLst>
      <p:ext uri="{BB962C8B-B14F-4D97-AF65-F5344CB8AC3E}">
        <p14:creationId xmlns:p14="http://schemas.microsoft.com/office/powerpoint/2010/main" val="3524100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18</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3.3.1</a:t>
            </a:r>
            <a:r>
              <a:rPr lang="en-US" baseline="0" dirty="0">
                <a:latin typeface="Arial" charset="0"/>
              </a:rPr>
              <a:t> </a:t>
            </a:r>
            <a:r>
              <a:rPr lang="en-US" dirty="0">
                <a:latin typeface="Arial" charset="0"/>
              </a:rPr>
              <a:t>–</a:t>
            </a:r>
            <a:r>
              <a:rPr lang="en-US" baseline="0" dirty="0">
                <a:latin typeface="Arial" charset="0"/>
              </a:rPr>
              <a:t> Parts of an IPv4 Route Entry</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3.3.1.1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–Routing Table Entries</a:t>
            </a:r>
          </a:p>
        </p:txBody>
      </p:sp>
    </p:spTree>
    <p:extLst>
      <p:ext uri="{BB962C8B-B14F-4D97-AF65-F5344CB8AC3E}">
        <p14:creationId xmlns:p14="http://schemas.microsoft.com/office/powerpoint/2010/main" val="3360572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19</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3.3.1</a:t>
            </a:r>
            <a:r>
              <a:rPr lang="en-US" baseline="0" dirty="0">
                <a:latin typeface="Arial" charset="0"/>
              </a:rPr>
              <a:t> </a:t>
            </a:r>
            <a:r>
              <a:rPr lang="en-US" dirty="0">
                <a:latin typeface="Arial" charset="0"/>
              </a:rPr>
              <a:t>–</a:t>
            </a:r>
            <a:r>
              <a:rPr lang="en-US" baseline="0" dirty="0">
                <a:latin typeface="Arial" charset="0"/>
              </a:rPr>
              <a:t> Parts of an IPv4 Route Entry</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3.3.1.2</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–Directly Connected Entries</a:t>
            </a:r>
          </a:p>
        </p:txBody>
      </p:sp>
    </p:spTree>
    <p:extLst>
      <p:ext uri="{BB962C8B-B14F-4D97-AF65-F5344CB8AC3E}">
        <p14:creationId xmlns:p14="http://schemas.microsoft.com/office/powerpoint/2010/main" val="3160997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 Routing Protocols</a:t>
            </a:r>
          </a:p>
          <a:p>
            <a:pPr>
              <a:lnSpc>
                <a:spcPct val="80000"/>
              </a:lnSpc>
              <a:buFontTx/>
              <a:buNone/>
            </a:pPr>
            <a:r>
              <a:rPr lang="en-US" dirty="0">
                <a:latin typeface="Arial" charset="0"/>
              </a:rPr>
              <a:t>3.1.1 – Dynamic Routing Protocol Overview</a:t>
            </a:r>
          </a:p>
          <a:p>
            <a:pPr>
              <a:lnSpc>
                <a:spcPct val="80000"/>
              </a:lnSpc>
              <a:buFontTx/>
              <a:buNone/>
            </a:pPr>
            <a:r>
              <a:rPr lang="en-US" dirty="0">
                <a:latin typeface="Arial" charset="0"/>
              </a:rPr>
              <a:t>3.1.1.1</a:t>
            </a:r>
            <a:r>
              <a:rPr lang="en-US" baseline="0" dirty="0">
                <a:latin typeface="Arial" charset="0"/>
              </a:rPr>
              <a:t> – Dynamic Routing Protocol Evolution</a:t>
            </a:r>
            <a:endParaRPr lang="en-US" dirty="0"/>
          </a:p>
        </p:txBody>
      </p:sp>
    </p:spTree>
    <p:extLst>
      <p:ext uri="{BB962C8B-B14F-4D97-AF65-F5344CB8AC3E}">
        <p14:creationId xmlns:p14="http://schemas.microsoft.com/office/powerpoint/2010/main" val="4384193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20</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3.3.1</a:t>
            </a:r>
            <a:r>
              <a:rPr lang="en-US" baseline="0" dirty="0">
                <a:latin typeface="Arial" charset="0"/>
              </a:rPr>
              <a:t> </a:t>
            </a:r>
            <a:r>
              <a:rPr lang="en-US" dirty="0">
                <a:latin typeface="Arial" charset="0"/>
              </a:rPr>
              <a:t>–</a:t>
            </a:r>
            <a:r>
              <a:rPr lang="en-US" baseline="0" dirty="0">
                <a:latin typeface="Arial" charset="0"/>
              </a:rPr>
              <a:t> Parts of an IPv4 Route Entry</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3.3.1.3 – Remote Network Entries</a:t>
            </a:r>
          </a:p>
        </p:txBody>
      </p:sp>
    </p:spTree>
    <p:extLst>
      <p:ext uri="{BB962C8B-B14F-4D97-AF65-F5344CB8AC3E}">
        <p14:creationId xmlns:p14="http://schemas.microsoft.com/office/powerpoint/2010/main" val="23055642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21</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3.3.2.1 – Routing Table Terms</a:t>
            </a:r>
          </a:p>
        </p:txBody>
      </p:sp>
    </p:spTree>
    <p:extLst>
      <p:ext uri="{BB962C8B-B14F-4D97-AF65-F5344CB8AC3E}">
        <p14:creationId xmlns:p14="http://schemas.microsoft.com/office/powerpoint/2010/main" val="11256527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22</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3.3.2.2 – Ultimate</a:t>
            </a:r>
            <a:r>
              <a:rPr lang="en-US" sz="1200" b="0" i="0" kern="1200" baseline="0" dirty="0">
                <a:solidFill>
                  <a:schemeClr val="tx1"/>
                </a:solidFill>
                <a:effectLst/>
                <a:latin typeface="Arial" charset="0"/>
                <a:ea typeface="ＭＳ Ｐゴシック" charset="0"/>
                <a:cs typeface="ＭＳ Ｐゴシック" charset="0"/>
              </a:rPr>
              <a:t> Route</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6976489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23</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3.3.2.3 – Level</a:t>
            </a:r>
            <a:r>
              <a:rPr lang="en-US" sz="1200" b="0" i="0" kern="1200" baseline="0" dirty="0">
                <a:solidFill>
                  <a:schemeClr val="tx1"/>
                </a:solidFill>
                <a:effectLst/>
                <a:latin typeface="Arial" charset="0"/>
                <a:ea typeface="ＭＳ Ｐゴシック" charset="0"/>
                <a:cs typeface="ＭＳ Ｐゴシック" charset="0"/>
              </a:rPr>
              <a:t> 1 Route</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9266586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24</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3.3.2.4</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Level 1 Parent Route</a:t>
            </a:r>
          </a:p>
        </p:txBody>
      </p:sp>
    </p:spTree>
    <p:extLst>
      <p:ext uri="{BB962C8B-B14F-4D97-AF65-F5344CB8AC3E}">
        <p14:creationId xmlns:p14="http://schemas.microsoft.com/office/powerpoint/2010/main" val="1315083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25</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3.3.2</a:t>
            </a:r>
            <a:r>
              <a:rPr lang="en-US" baseline="0" dirty="0">
                <a:latin typeface="Arial" charset="0"/>
              </a:rPr>
              <a:t> </a:t>
            </a:r>
            <a:r>
              <a:rPr lang="en-US" dirty="0">
                <a:latin typeface="Arial" charset="0"/>
              </a:rPr>
              <a:t>–</a:t>
            </a:r>
            <a:r>
              <a:rPr lang="en-US" baseline="0" dirty="0">
                <a:latin typeface="Arial" charset="0"/>
              </a:rPr>
              <a:t> Dynamically Learned IPv4 Routes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3.3.2.5– Level</a:t>
            </a:r>
            <a:r>
              <a:rPr lang="en-US" sz="1200" b="0" i="0" kern="1200" baseline="0" dirty="0">
                <a:solidFill>
                  <a:schemeClr val="tx1"/>
                </a:solidFill>
                <a:effectLst/>
                <a:latin typeface="Arial" charset="0"/>
                <a:ea typeface="ＭＳ Ｐゴシック" charset="0"/>
                <a:cs typeface="ＭＳ Ｐゴシック" charset="0"/>
              </a:rPr>
              <a:t> 2 Child </a:t>
            </a:r>
            <a:r>
              <a:rPr lang="en-US" sz="1200" b="0" i="0" kern="1200" dirty="0">
                <a:solidFill>
                  <a:schemeClr val="tx1"/>
                </a:solidFill>
                <a:effectLst/>
                <a:latin typeface="Arial" charset="0"/>
                <a:ea typeface="ＭＳ Ｐゴシック" charset="0"/>
                <a:cs typeface="ＭＳ Ｐゴシック" charset="0"/>
              </a:rPr>
              <a:t> Route</a:t>
            </a:r>
          </a:p>
        </p:txBody>
      </p:sp>
    </p:spTree>
    <p:extLst>
      <p:ext uri="{BB962C8B-B14F-4D97-AF65-F5344CB8AC3E}">
        <p14:creationId xmlns:p14="http://schemas.microsoft.com/office/powerpoint/2010/main" val="4294142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3.3.3</a:t>
            </a:r>
            <a:r>
              <a:rPr lang="en-US" baseline="0" dirty="0">
                <a:latin typeface="Arial" charset="0"/>
              </a:rPr>
              <a:t> </a:t>
            </a:r>
            <a:r>
              <a:rPr lang="en-US" dirty="0">
                <a:latin typeface="Arial" charset="0"/>
              </a:rPr>
              <a:t>–</a:t>
            </a:r>
            <a:r>
              <a:rPr lang="en-US" baseline="0" dirty="0">
                <a:latin typeface="Arial" charset="0"/>
              </a:rPr>
              <a:t> The IPv4 Route Lookup Process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3.3.3.1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Route Lookup Process</a:t>
            </a:r>
          </a:p>
        </p:txBody>
      </p:sp>
      <p:sp>
        <p:nvSpPr>
          <p:cNvPr id="100356" name="Slide Number Placeholder 3"/>
          <p:cNvSpPr>
            <a:spLocks noGrp="1"/>
          </p:cNvSpPr>
          <p:nvPr>
            <p:ph type="sldNum" sz="quarter" idx="5"/>
          </p:nvPr>
        </p:nvSpPr>
        <p:spPr>
          <a:noFill/>
        </p:spPr>
        <p:txBody>
          <a:bodyPr/>
          <a:lstStyle/>
          <a:p>
            <a:fld id="{B07FA372-31D3-4433-A73B-79DE0EBFB8F4}" type="slidenum">
              <a:rPr lang="en-US" smtClean="0"/>
              <a:pPr/>
              <a:t>26</a:t>
            </a:fld>
            <a:endParaRPr lang="en-US"/>
          </a:p>
        </p:txBody>
      </p:sp>
    </p:spTree>
    <p:extLst>
      <p:ext uri="{BB962C8B-B14F-4D97-AF65-F5344CB8AC3E}">
        <p14:creationId xmlns:p14="http://schemas.microsoft.com/office/powerpoint/2010/main" val="29432883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3.3.3</a:t>
            </a:r>
            <a:r>
              <a:rPr lang="en-US" baseline="0" dirty="0">
                <a:latin typeface="Arial" charset="0"/>
              </a:rPr>
              <a:t> </a:t>
            </a:r>
            <a:r>
              <a:rPr lang="en-US" dirty="0">
                <a:latin typeface="Arial" charset="0"/>
              </a:rPr>
              <a:t>–</a:t>
            </a:r>
            <a:r>
              <a:rPr lang="en-US" baseline="0" dirty="0">
                <a:latin typeface="Arial" charset="0"/>
              </a:rPr>
              <a:t> The IPv4 Route Lookup Process</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3.3.3.1</a:t>
            </a:r>
            <a:r>
              <a:rPr lang="en-US" sz="1200" b="0" i="0" kern="1200" baseline="0" dirty="0">
                <a:solidFill>
                  <a:schemeClr val="tx1"/>
                </a:solidFill>
                <a:effectLst/>
                <a:latin typeface="Arial" charset="0"/>
                <a:ea typeface="ＭＳ Ｐゴシック" charset="0"/>
                <a:cs typeface="ＭＳ Ｐゴシック" charset="0"/>
              </a:rPr>
              <a:t> </a:t>
            </a:r>
            <a:r>
              <a:rPr lang="en-US" sz="1200" b="0" i="0" kern="1200" dirty="0">
                <a:solidFill>
                  <a:schemeClr val="tx1"/>
                </a:solidFill>
                <a:effectLst/>
                <a:latin typeface="Arial" charset="0"/>
                <a:ea typeface="ＭＳ Ｐゴシック" charset="0"/>
                <a:cs typeface="ＭＳ Ｐゴシック" charset="0"/>
              </a:rPr>
              <a:t>– Route Lookup Process (cont.)</a:t>
            </a:r>
          </a:p>
        </p:txBody>
      </p:sp>
      <p:sp>
        <p:nvSpPr>
          <p:cNvPr id="100356" name="Slide Number Placeholder 3"/>
          <p:cNvSpPr>
            <a:spLocks noGrp="1"/>
          </p:cNvSpPr>
          <p:nvPr>
            <p:ph type="sldNum" sz="quarter" idx="5"/>
          </p:nvPr>
        </p:nvSpPr>
        <p:spPr>
          <a:noFill/>
        </p:spPr>
        <p:txBody>
          <a:bodyPr/>
          <a:lstStyle/>
          <a:p>
            <a:fld id="{B07FA372-31D3-4433-A73B-79DE0EBFB8F4}" type="slidenum">
              <a:rPr lang="en-US" smtClean="0"/>
              <a:pPr/>
              <a:t>27</a:t>
            </a:fld>
            <a:endParaRPr lang="en-US"/>
          </a:p>
        </p:txBody>
      </p:sp>
    </p:spTree>
    <p:extLst>
      <p:ext uri="{BB962C8B-B14F-4D97-AF65-F5344CB8AC3E}">
        <p14:creationId xmlns:p14="http://schemas.microsoft.com/office/powerpoint/2010/main" val="11573205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28</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3.3.3</a:t>
            </a:r>
            <a:r>
              <a:rPr lang="en-US" baseline="0" dirty="0">
                <a:latin typeface="Arial" charset="0"/>
              </a:rPr>
              <a:t> </a:t>
            </a:r>
            <a:r>
              <a:rPr lang="en-US" dirty="0">
                <a:latin typeface="Arial" charset="0"/>
              </a:rPr>
              <a:t>–</a:t>
            </a:r>
            <a:r>
              <a:rPr lang="en-US" baseline="0" dirty="0">
                <a:latin typeface="Arial" charset="0"/>
              </a:rPr>
              <a:t> The IPv4 Route Lookup Process</a:t>
            </a:r>
          </a:p>
          <a:p>
            <a:pPr>
              <a:lnSpc>
                <a:spcPct val="80000"/>
              </a:lnSpc>
              <a:buFontTx/>
              <a:buNone/>
            </a:pPr>
            <a:r>
              <a:rPr lang="en-US" sz="1200" b="0" i="0" kern="1200" baseline="0" dirty="0">
                <a:solidFill>
                  <a:schemeClr val="tx1"/>
                </a:solidFill>
                <a:effectLst/>
                <a:latin typeface="Arial" charset="0"/>
                <a:ea typeface="ＭＳ Ｐゴシック" charset="0"/>
                <a:cs typeface="ＭＳ Ｐゴシック" charset="0"/>
              </a:rPr>
              <a:t>3.3.3.2 – </a:t>
            </a:r>
            <a:r>
              <a:rPr lang="en-US" sz="1200" b="0" i="0" kern="1200" dirty="0">
                <a:solidFill>
                  <a:schemeClr val="tx1"/>
                </a:solidFill>
                <a:effectLst/>
                <a:latin typeface="Arial" charset="0"/>
                <a:ea typeface="ＭＳ Ｐゴシック" charset="0"/>
                <a:cs typeface="ＭＳ Ｐゴシック" charset="0"/>
              </a:rPr>
              <a:t>Best Route = Longest Match</a:t>
            </a:r>
          </a:p>
        </p:txBody>
      </p:sp>
    </p:spTree>
    <p:extLst>
      <p:ext uri="{BB962C8B-B14F-4D97-AF65-F5344CB8AC3E}">
        <p14:creationId xmlns:p14="http://schemas.microsoft.com/office/powerpoint/2010/main" val="17480772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3.3.4</a:t>
            </a:r>
            <a:r>
              <a:rPr lang="en-US" baseline="0" dirty="0">
                <a:latin typeface="Arial" charset="0"/>
              </a:rPr>
              <a:t> </a:t>
            </a:r>
            <a:r>
              <a:rPr lang="en-US" dirty="0">
                <a:latin typeface="Arial" charset="0"/>
              </a:rPr>
              <a:t>–</a:t>
            </a:r>
            <a:r>
              <a:rPr lang="en-US" baseline="0" dirty="0">
                <a:latin typeface="Arial" charset="0"/>
              </a:rPr>
              <a:t> Analyze an IPv6 Routing Table</a:t>
            </a:r>
          </a:p>
          <a:p>
            <a:pPr>
              <a:lnSpc>
                <a:spcPct val="80000"/>
              </a:lnSpc>
              <a:buFontTx/>
              <a:buNone/>
            </a:pPr>
            <a:r>
              <a:rPr lang="en-US" sz="1200" b="0" i="0" kern="1200" baseline="0" dirty="0">
                <a:solidFill>
                  <a:schemeClr val="tx1"/>
                </a:solidFill>
                <a:effectLst/>
                <a:latin typeface="Arial" charset="0"/>
                <a:ea typeface="ＭＳ Ｐゴシック" charset="0"/>
                <a:cs typeface="ＭＳ Ｐゴシック" charset="0"/>
              </a:rPr>
              <a:t>3.3.4.1 – </a:t>
            </a:r>
            <a:r>
              <a:rPr lang="en-US" baseline="0" dirty="0">
                <a:latin typeface="Arial" charset="0"/>
              </a:rPr>
              <a:t>IPv6 Routing Table Entries</a:t>
            </a:r>
          </a:p>
        </p:txBody>
      </p:sp>
      <p:sp>
        <p:nvSpPr>
          <p:cNvPr id="4" name="Slide Number Placeholder 3"/>
          <p:cNvSpPr>
            <a:spLocks noGrp="1"/>
          </p:cNvSpPr>
          <p:nvPr>
            <p:ph type="sldNum" sz="quarter" idx="10"/>
          </p:nvPr>
        </p:nvSpPr>
        <p:spPr/>
        <p:txBody>
          <a:bodyPr/>
          <a:lstStyle/>
          <a:p>
            <a:pPr>
              <a:defRPr/>
            </a:pPr>
            <a:fld id="{1C615CF7-9F59-4C8A-B650-E68E69E0FCFD}" type="slidenum">
              <a:rPr lang="en-US" smtClean="0"/>
              <a:pPr>
                <a:defRPr/>
              </a:pPr>
              <a:t>29</a:t>
            </a:fld>
            <a:endParaRPr lang="en-US" dirty="0"/>
          </a:p>
        </p:txBody>
      </p:sp>
    </p:spTree>
    <p:extLst>
      <p:ext uri="{BB962C8B-B14F-4D97-AF65-F5344CB8AC3E}">
        <p14:creationId xmlns:p14="http://schemas.microsoft.com/office/powerpoint/2010/main" val="2429310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a:t>
            </a:r>
            <a:r>
              <a:rPr lang="en-US" sz="1200" kern="1200" baseline="0" dirty="0">
                <a:solidFill>
                  <a:schemeClr val="tx1"/>
                </a:solidFill>
                <a:latin typeface="Arial" charset="0"/>
                <a:ea typeface="ＭＳ Ｐゴシック" charset="0"/>
                <a:cs typeface="ＭＳ Ｐゴシック" charset="0"/>
              </a:rPr>
              <a:t> D</a:t>
            </a:r>
            <a:r>
              <a:rPr lang="en-US" sz="1200" kern="1200" dirty="0">
                <a:solidFill>
                  <a:schemeClr val="tx1"/>
                </a:solidFill>
                <a:effectLst/>
                <a:latin typeface="Arial" charset="0"/>
                <a:ea typeface="ＭＳ Ｐゴシック" charset="0"/>
                <a:cs typeface="ＭＳ Ｐゴシック" charset="0"/>
              </a:rPr>
              <a:t>ynamic Routing Protocols </a:t>
            </a:r>
          </a:p>
          <a:p>
            <a:pPr>
              <a:lnSpc>
                <a:spcPct val="80000"/>
              </a:lnSpc>
              <a:buFontTx/>
              <a:buNone/>
            </a:pPr>
            <a:r>
              <a:rPr lang="en-US" dirty="0">
                <a:latin typeface="Arial" charset="0"/>
              </a:rPr>
              <a:t>3.1.1</a:t>
            </a:r>
            <a:r>
              <a:rPr lang="en-US" baseline="0" dirty="0">
                <a:latin typeface="Arial" charset="0"/>
              </a:rPr>
              <a:t> </a:t>
            </a:r>
            <a:r>
              <a:rPr lang="en-US" dirty="0">
                <a:latin typeface="Arial" charset="0"/>
              </a:rPr>
              <a:t>– Dynamic Routing Protocol Overview</a:t>
            </a:r>
            <a:endParaRPr lang="en-US" sz="1200" b="0" i="0" kern="1200" dirty="0">
              <a:solidFill>
                <a:schemeClr val="tx1"/>
              </a:solidFill>
              <a:effectLst/>
              <a:latin typeface="Arial" charset="0"/>
              <a:ea typeface="+mn-ea"/>
              <a:cs typeface="+mn-cs"/>
            </a:endParaRPr>
          </a:p>
          <a:p>
            <a:pPr marL="0" indent="0" fontAlgn="base">
              <a:buNone/>
            </a:pPr>
            <a:r>
              <a:rPr lang="en-US" sz="1200" b="0" i="0" kern="1200" dirty="0">
                <a:solidFill>
                  <a:schemeClr val="tx1"/>
                </a:solidFill>
                <a:effectLst/>
                <a:latin typeface="Arial" charset="0"/>
                <a:ea typeface="+mn-ea"/>
                <a:cs typeface="+mn-cs"/>
              </a:rPr>
              <a:t>3.1.1.2 </a:t>
            </a:r>
            <a:r>
              <a:rPr lang="en-US" sz="1200" b="0" i="0" kern="1200" baseline="0" dirty="0">
                <a:solidFill>
                  <a:schemeClr val="tx1"/>
                </a:solidFill>
                <a:effectLst/>
                <a:latin typeface="Arial" charset="0"/>
                <a:ea typeface="+mn-ea"/>
                <a:cs typeface="+mn-cs"/>
              </a:rPr>
              <a:t> - Dynamic Routing Protocols Components</a:t>
            </a:r>
            <a:endParaRPr lang="en-US" sz="1200" b="0" i="0" kern="1200" dirty="0">
              <a:solidFill>
                <a:schemeClr val="tx1"/>
              </a:solidFill>
              <a:effectLst/>
              <a:latin typeface="Arial" charset="0"/>
              <a:ea typeface="+mn-ea"/>
              <a:cs typeface="+mn-cs"/>
            </a:endParaRPr>
          </a:p>
        </p:txBody>
      </p:sp>
    </p:spTree>
    <p:extLst>
      <p:ext uri="{BB962C8B-B14F-4D97-AF65-F5344CB8AC3E}">
        <p14:creationId xmlns:p14="http://schemas.microsoft.com/office/powerpoint/2010/main" val="37685712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30</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3.3.4</a:t>
            </a:r>
            <a:r>
              <a:rPr lang="en-US" baseline="0" dirty="0">
                <a:latin typeface="Arial" charset="0"/>
              </a:rPr>
              <a:t> </a:t>
            </a:r>
            <a:r>
              <a:rPr lang="en-US" dirty="0">
                <a:latin typeface="Arial" charset="0"/>
              </a:rPr>
              <a:t>–</a:t>
            </a:r>
            <a:r>
              <a:rPr lang="en-US" baseline="0" dirty="0">
                <a:latin typeface="Arial" charset="0"/>
              </a:rPr>
              <a:t> Analyze an IPv6 Routing Table</a:t>
            </a:r>
          </a:p>
          <a:p>
            <a:pPr>
              <a:lnSpc>
                <a:spcPct val="80000"/>
              </a:lnSpc>
              <a:buFontTx/>
              <a:buNone/>
            </a:pPr>
            <a:r>
              <a:rPr lang="en-US" sz="1200" b="0" i="0" kern="1200" baseline="0" dirty="0">
                <a:solidFill>
                  <a:schemeClr val="tx1"/>
                </a:solidFill>
                <a:effectLst/>
                <a:latin typeface="Arial" charset="0"/>
                <a:ea typeface="ＭＳ Ｐゴシック" charset="0"/>
                <a:cs typeface="ＭＳ Ｐゴシック" charset="0"/>
              </a:rPr>
              <a:t>3.3.4.2 – </a:t>
            </a:r>
            <a:r>
              <a:rPr lang="en-US" baseline="0" dirty="0">
                <a:latin typeface="Arial" charset="0"/>
              </a:rPr>
              <a:t>Directly Connected Entries</a:t>
            </a:r>
          </a:p>
        </p:txBody>
      </p:sp>
    </p:spTree>
    <p:extLst>
      <p:ext uri="{BB962C8B-B14F-4D97-AF65-F5344CB8AC3E}">
        <p14:creationId xmlns:p14="http://schemas.microsoft.com/office/powerpoint/2010/main" val="3339316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31</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The Routing Table</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b="0" dirty="0">
                <a:latin typeface="Arial" charset="0"/>
              </a:rPr>
              <a:t>3.3.4</a:t>
            </a:r>
            <a:r>
              <a:rPr lang="en-US" b="0" baseline="0" dirty="0">
                <a:latin typeface="Arial" charset="0"/>
              </a:rPr>
              <a:t> </a:t>
            </a:r>
            <a:r>
              <a:rPr lang="en-US" b="0" dirty="0">
                <a:latin typeface="Arial" charset="0"/>
              </a:rPr>
              <a:t>–</a:t>
            </a:r>
            <a:r>
              <a:rPr lang="en-US" b="0" baseline="0" dirty="0">
                <a:latin typeface="Arial" charset="0"/>
              </a:rPr>
              <a:t> Analyze an IPv6 Routing Table</a:t>
            </a:r>
          </a:p>
          <a:p>
            <a:pPr marL="0" indent="0" fontAlgn="base">
              <a:buNone/>
            </a:pPr>
            <a:r>
              <a:rPr lang="en-US" sz="1200" b="0" i="0" kern="1200" dirty="0">
                <a:solidFill>
                  <a:schemeClr val="tx1"/>
                </a:solidFill>
                <a:effectLst/>
                <a:latin typeface="Arial" charset="0"/>
                <a:ea typeface="+mn-ea"/>
                <a:cs typeface="+mn-cs"/>
              </a:rPr>
              <a:t>3.3.4.3 -  Remote IPv6 Network Entries</a:t>
            </a:r>
          </a:p>
        </p:txBody>
      </p:sp>
    </p:spTree>
    <p:extLst>
      <p:ext uri="{BB962C8B-B14F-4D97-AF65-F5344CB8AC3E}">
        <p14:creationId xmlns:p14="http://schemas.microsoft.com/office/powerpoint/2010/main" val="6162198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spcBef>
                <a:spcPts val="0"/>
              </a:spcBef>
            </a:pPr>
            <a:r>
              <a:rPr lang="en-US" dirty="0">
                <a:solidFill>
                  <a:schemeClr val="accent5">
                    <a:lumMod val="40000"/>
                    <a:lumOff val="60000"/>
                  </a:schemeClr>
                </a:solidFill>
              </a:rPr>
              <a:t>Enterprise Networking, Security, and Automationv7.0 (ENSA)</a:t>
            </a:r>
          </a:p>
          <a:p>
            <a:pPr>
              <a:spcBef>
                <a:spcPts val="0"/>
              </a:spcBef>
            </a:pPr>
            <a:r>
              <a:rPr lang="en-US" dirty="0">
                <a:solidFill>
                  <a:schemeClr val="accent5">
                    <a:lumMod val="40000"/>
                    <a:lumOff val="60000"/>
                  </a:schemeClr>
                </a:solidFill>
              </a:rPr>
              <a:t>Module 1: Single-Area OSPFv2 Concepts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1.1 - OSPF Features and Characteristics</a:t>
            </a:r>
          </a:p>
          <a:p>
            <a:r>
              <a:rPr lang="en-US" dirty="0"/>
              <a:t>1.1.1 - Introduction to OSPF</a:t>
            </a:r>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7515506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1.1 - OSPF Features and Characteristics</a:t>
            </a:r>
          </a:p>
          <a:p>
            <a:r>
              <a:rPr lang="en-US" dirty="0"/>
              <a:t>1.1.2 - </a:t>
            </a:r>
            <a:r>
              <a:rPr lang="en-US" sz="1200" dirty="0"/>
              <a:t>Components of OSPF</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9163866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1.1 - OSPF Features and Characteristics</a:t>
            </a:r>
          </a:p>
          <a:p>
            <a:r>
              <a:rPr lang="en-US" dirty="0"/>
              <a:t>1.1.2 - </a:t>
            </a:r>
            <a:r>
              <a:rPr lang="en-US" sz="1200" dirty="0"/>
              <a:t>Components of OSPF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40459888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1.1 - OSPF Features and Characteristics</a:t>
            </a:r>
          </a:p>
          <a:p>
            <a:r>
              <a:rPr lang="en-US" dirty="0"/>
              <a:t>1.1.2 - </a:t>
            </a:r>
            <a:r>
              <a:rPr lang="en-US" sz="1200" dirty="0"/>
              <a:t>Components of OSPF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42746136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1.1 - OSPF Features and Characteristics</a:t>
            </a:r>
          </a:p>
          <a:p>
            <a:r>
              <a:rPr lang="en-US" dirty="0"/>
              <a:t>1.1.3 - Link-State Operation</a:t>
            </a:r>
          </a:p>
        </p:txBody>
      </p:sp>
      <p:sp>
        <p:nvSpPr>
          <p:cNvPr id="4" name="Slide Number Placeholder 3"/>
          <p:cNvSpPr>
            <a:spLocks noGrp="1"/>
          </p:cNvSpPr>
          <p:nvPr>
            <p:ph type="sldNum" sz="quarter" idx="5"/>
          </p:nvPr>
        </p:nvSpPr>
        <p:spPr/>
        <p:txBody>
          <a:bodyPr/>
          <a:lstStyle/>
          <a:p>
            <a:fld id="{5641018C-6CAF-B84E-B92C-ECB119457FBA}" type="slidenum">
              <a:rPr lang="en-US" smtClean="0"/>
              <a:t>71</a:t>
            </a:fld>
            <a:endParaRPr lang="en-US" dirty="0"/>
          </a:p>
        </p:txBody>
      </p:sp>
    </p:spTree>
    <p:extLst>
      <p:ext uri="{BB962C8B-B14F-4D97-AF65-F5344CB8AC3E}">
        <p14:creationId xmlns:p14="http://schemas.microsoft.com/office/powerpoint/2010/main" val="19010939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1.1 - OSPF Features and Characteristics</a:t>
            </a:r>
          </a:p>
          <a:p>
            <a:r>
              <a:rPr lang="en-US" dirty="0"/>
              <a:t>1.1.4 - Single-Area and Multiarea OSPF</a:t>
            </a:r>
          </a:p>
        </p:txBody>
      </p:sp>
      <p:sp>
        <p:nvSpPr>
          <p:cNvPr id="4" name="Slide Number Placeholder 3"/>
          <p:cNvSpPr>
            <a:spLocks noGrp="1"/>
          </p:cNvSpPr>
          <p:nvPr>
            <p:ph type="sldNum" sz="quarter" idx="5"/>
          </p:nvPr>
        </p:nvSpPr>
        <p:spPr/>
        <p:txBody>
          <a:bodyPr/>
          <a:lstStyle/>
          <a:p>
            <a:fld id="{5641018C-6CAF-B84E-B92C-ECB119457FBA}" type="slidenum">
              <a:rPr lang="en-US" smtClean="0"/>
              <a:t>72</a:t>
            </a:fld>
            <a:endParaRPr lang="en-US" dirty="0"/>
          </a:p>
        </p:txBody>
      </p:sp>
    </p:spTree>
    <p:extLst>
      <p:ext uri="{BB962C8B-B14F-4D97-AF65-F5344CB8AC3E}">
        <p14:creationId xmlns:p14="http://schemas.microsoft.com/office/powerpoint/2010/main" val="3682859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1.1 - OSPF Features and Characteristics</a:t>
            </a:r>
          </a:p>
          <a:p>
            <a:r>
              <a:rPr lang="en-US" dirty="0"/>
              <a:t>1.1.5 - Multiarea OSPF</a:t>
            </a:r>
          </a:p>
        </p:txBody>
      </p:sp>
      <p:sp>
        <p:nvSpPr>
          <p:cNvPr id="4" name="Slide Number Placeholder 3"/>
          <p:cNvSpPr>
            <a:spLocks noGrp="1"/>
          </p:cNvSpPr>
          <p:nvPr>
            <p:ph type="sldNum" sz="quarter" idx="5"/>
          </p:nvPr>
        </p:nvSpPr>
        <p:spPr/>
        <p:txBody>
          <a:bodyPr/>
          <a:lstStyle/>
          <a:p>
            <a:fld id="{5641018C-6CAF-B84E-B92C-ECB119457FBA}" type="slidenum">
              <a:rPr lang="en-US" smtClean="0"/>
              <a:t>73</a:t>
            </a:fld>
            <a:endParaRPr lang="en-US" dirty="0"/>
          </a:p>
        </p:txBody>
      </p:sp>
    </p:spTree>
    <p:extLst>
      <p:ext uri="{BB962C8B-B14F-4D97-AF65-F5344CB8AC3E}">
        <p14:creationId xmlns:p14="http://schemas.microsoft.com/office/powerpoint/2010/main" val="3637807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4</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 Routing Protocols</a:t>
            </a:r>
          </a:p>
          <a:p>
            <a:pPr>
              <a:lnSpc>
                <a:spcPct val="80000"/>
              </a:lnSpc>
              <a:buFontTx/>
              <a:buNone/>
            </a:pPr>
            <a:r>
              <a:rPr lang="en-US" dirty="0">
                <a:latin typeface="Arial" charset="0"/>
              </a:rPr>
              <a:t>3.1.1</a:t>
            </a:r>
            <a:r>
              <a:rPr lang="en-US" baseline="0" dirty="0">
                <a:latin typeface="Arial" charset="0"/>
              </a:rPr>
              <a:t> </a:t>
            </a:r>
            <a:r>
              <a:rPr lang="en-US" dirty="0">
                <a:latin typeface="Arial" charset="0"/>
              </a:rPr>
              <a:t>– Dynamic Routing Protocol Overview</a:t>
            </a:r>
            <a:endParaRPr lang="en-US" sz="1200" b="0" i="0" kern="1200" dirty="0">
              <a:solidFill>
                <a:schemeClr val="tx1"/>
              </a:solidFill>
              <a:effectLst/>
              <a:latin typeface="Arial" charset="0"/>
              <a:ea typeface="ＭＳ Ｐゴシック" charset="0"/>
              <a:cs typeface="ＭＳ Ｐゴシック" charset="0"/>
            </a:endParaRPr>
          </a:p>
          <a:p>
            <a:pPr marL="0" indent="0" fontAlgn="base">
              <a:buNone/>
            </a:pPr>
            <a:r>
              <a:rPr lang="en-US" sz="1200" b="0" i="0" kern="1200" dirty="0">
                <a:solidFill>
                  <a:schemeClr val="tx1"/>
                </a:solidFill>
                <a:effectLst/>
                <a:latin typeface="Arial" charset="0"/>
                <a:ea typeface="ＭＳ Ｐゴシック" charset="0"/>
                <a:cs typeface="ＭＳ Ｐゴシック" charset="0"/>
              </a:rPr>
              <a:t>3.1.1.2 </a:t>
            </a:r>
            <a:r>
              <a:rPr lang="en-US" sz="1200" b="0" i="0" kern="1200" baseline="0" dirty="0">
                <a:solidFill>
                  <a:schemeClr val="tx1"/>
                </a:solidFill>
                <a:effectLst/>
                <a:latin typeface="Arial" charset="0"/>
                <a:ea typeface="ＭＳ Ｐゴシック" charset="0"/>
                <a:cs typeface="ＭＳ Ｐゴシック" charset="0"/>
              </a:rPr>
              <a:t> - Dynamic Routing Protocols Components (cont.)</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6737329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1.1 - OSPF Features and Characteristics</a:t>
            </a:r>
          </a:p>
          <a:p>
            <a:r>
              <a:rPr lang="en-US" dirty="0"/>
              <a:t>1.1.6 - OSPFv3</a:t>
            </a:r>
          </a:p>
          <a:p>
            <a:r>
              <a:rPr lang="en-US" dirty="0"/>
              <a:t>1.1.7 - Check Your Understanding - OSPF Features and Characteristics</a:t>
            </a:r>
          </a:p>
        </p:txBody>
      </p:sp>
      <p:sp>
        <p:nvSpPr>
          <p:cNvPr id="4" name="Slide Number Placeholder 3"/>
          <p:cNvSpPr>
            <a:spLocks noGrp="1"/>
          </p:cNvSpPr>
          <p:nvPr>
            <p:ph type="sldNum" sz="quarter" idx="5"/>
          </p:nvPr>
        </p:nvSpPr>
        <p:spPr/>
        <p:txBody>
          <a:bodyPr/>
          <a:lstStyle/>
          <a:p>
            <a:fld id="{5641018C-6CAF-B84E-B92C-ECB119457FBA}" type="slidenum">
              <a:rPr lang="en-US" smtClean="0"/>
              <a:t>74</a:t>
            </a:fld>
            <a:endParaRPr lang="en-US" dirty="0"/>
          </a:p>
        </p:txBody>
      </p:sp>
    </p:spTree>
    <p:extLst>
      <p:ext uri="{BB962C8B-B14F-4D97-AF65-F5344CB8AC3E}">
        <p14:creationId xmlns:p14="http://schemas.microsoft.com/office/powerpoint/2010/main" val="5475799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1.2 - OSPF Packets</a:t>
            </a:r>
          </a:p>
        </p:txBody>
      </p:sp>
      <p:sp>
        <p:nvSpPr>
          <p:cNvPr id="4" name="Slide Number Placeholder 3"/>
          <p:cNvSpPr>
            <a:spLocks noGrp="1"/>
          </p:cNvSpPr>
          <p:nvPr>
            <p:ph type="sldNum" sz="quarter" idx="10"/>
          </p:nvPr>
        </p:nvSpPr>
        <p:spPr/>
        <p:txBody>
          <a:bodyPr/>
          <a:lstStyle/>
          <a:p>
            <a:fld id="{5641018C-6CAF-B84E-B92C-ECB119457FBA}" type="slidenum">
              <a:rPr lang="en-US" smtClean="0"/>
              <a:t>75</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1.2 - OSPF Packets</a:t>
            </a:r>
          </a:p>
          <a:p>
            <a:r>
              <a:rPr lang="en-US" dirty="0"/>
              <a:t>1.2.1 - Video - OSPF Packets</a:t>
            </a:r>
          </a:p>
        </p:txBody>
      </p:sp>
      <p:sp>
        <p:nvSpPr>
          <p:cNvPr id="4" name="Slide Number Placeholder 3"/>
          <p:cNvSpPr>
            <a:spLocks noGrp="1"/>
          </p:cNvSpPr>
          <p:nvPr>
            <p:ph type="sldNum" sz="quarter" idx="5"/>
          </p:nvPr>
        </p:nvSpPr>
        <p:spPr/>
        <p:txBody>
          <a:bodyPr/>
          <a:lstStyle/>
          <a:p>
            <a:fld id="{5641018C-6CAF-B84E-B92C-ECB119457FBA}" type="slidenum">
              <a:rPr lang="en-US" smtClean="0"/>
              <a:t>76</a:t>
            </a:fld>
            <a:endParaRPr lang="en-US" dirty="0"/>
          </a:p>
        </p:txBody>
      </p:sp>
    </p:spTree>
    <p:extLst>
      <p:ext uri="{BB962C8B-B14F-4D97-AF65-F5344CB8AC3E}">
        <p14:creationId xmlns:p14="http://schemas.microsoft.com/office/powerpoint/2010/main" val="29490222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1.2 - OSPF Packets</a:t>
            </a:r>
          </a:p>
          <a:p>
            <a:r>
              <a:rPr lang="en-US" dirty="0"/>
              <a:t>1.2.2 – Types of OSPF Packets</a:t>
            </a:r>
          </a:p>
        </p:txBody>
      </p:sp>
      <p:sp>
        <p:nvSpPr>
          <p:cNvPr id="4" name="Slide Number Placeholder 3"/>
          <p:cNvSpPr>
            <a:spLocks noGrp="1"/>
          </p:cNvSpPr>
          <p:nvPr>
            <p:ph type="sldNum" sz="quarter" idx="5"/>
          </p:nvPr>
        </p:nvSpPr>
        <p:spPr/>
        <p:txBody>
          <a:bodyPr/>
          <a:lstStyle/>
          <a:p>
            <a:fld id="{5641018C-6CAF-B84E-B92C-ECB119457FBA}" type="slidenum">
              <a:rPr lang="en-US" smtClean="0"/>
              <a:t>77</a:t>
            </a:fld>
            <a:endParaRPr lang="en-US" dirty="0"/>
          </a:p>
        </p:txBody>
      </p:sp>
    </p:spTree>
    <p:extLst>
      <p:ext uri="{BB962C8B-B14F-4D97-AF65-F5344CB8AC3E}">
        <p14:creationId xmlns:p14="http://schemas.microsoft.com/office/powerpoint/2010/main" val="29955860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1.2 - OSPF Packets</a:t>
            </a:r>
          </a:p>
          <a:p>
            <a:r>
              <a:rPr lang="en-US" dirty="0"/>
              <a:t>1.2.3 – </a:t>
            </a:r>
            <a:r>
              <a:rPr lang="en-US" sz="1200" dirty="0"/>
              <a:t>Link-State Updates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78</a:t>
            </a:fld>
            <a:endParaRPr lang="en-US" dirty="0"/>
          </a:p>
        </p:txBody>
      </p:sp>
    </p:spTree>
    <p:extLst>
      <p:ext uri="{BB962C8B-B14F-4D97-AF65-F5344CB8AC3E}">
        <p14:creationId xmlns:p14="http://schemas.microsoft.com/office/powerpoint/2010/main" val="18984157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1.2 - OSPF Packets</a:t>
            </a:r>
          </a:p>
          <a:p>
            <a:r>
              <a:rPr lang="en-US" dirty="0"/>
              <a:t>1.2.4 – Hello Packet</a:t>
            </a:r>
          </a:p>
          <a:p>
            <a:r>
              <a:rPr lang="en-US" dirty="0"/>
              <a:t>1.2.5 – Check Your Understanding – OSPF Packets</a:t>
            </a:r>
          </a:p>
        </p:txBody>
      </p:sp>
      <p:sp>
        <p:nvSpPr>
          <p:cNvPr id="4" name="Slide Number Placeholder 3"/>
          <p:cNvSpPr>
            <a:spLocks noGrp="1"/>
          </p:cNvSpPr>
          <p:nvPr>
            <p:ph type="sldNum" sz="quarter" idx="5"/>
          </p:nvPr>
        </p:nvSpPr>
        <p:spPr/>
        <p:txBody>
          <a:bodyPr/>
          <a:lstStyle/>
          <a:p>
            <a:fld id="{5641018C-6CAF-B84E-B92C-ECB119457FBA}" type="slidenum">
              <a:rPr lang="en-US" smtClean="0"/>
              <a:t>79</a:t>
            </a:fld>
            <a:endParaRPr lang="en-US" dirty="0"/>
          </a:p>
        </p:txBody>
      </p:sp>
    </p:spTree>
    <p:extLst>
      <p:ext uri="{BB962C8B-B14F-4D97-AF65-F5344CB8AC3E}">
        <p14:creationId xmlns:p14="http://schemas.microsoft.com/office/powerpoint/2010/main" val="25616520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1.3 - OSPF Operation</a:t>
            </a:r>
          </a:p>
        </p:txBody>
      </p:sp>
      <p:sp>
        <p:nvSpPr>
          <p:cNvPr id="4" name="Slide Number Placeholder 3"/>
          <p:cNvSpPr>
            <a:spLocks noGrp="1"/>
          </p:cNvSpPr>
          <p:nvPr>
            <p:ph type="sldNum" sz="quarter" idx="10"/>
          </p:nvPr>
        </p:nvSpPr>
        <p:spPr/>
        <p:txBody>
          <a:bodyPr/>
          <a:lstStyle/>
          <a:p>
            <a:fld id="{5641018C-6CAF-B84E-B92C-ECB119457FBA}" type="slidenum">
              <a:rPr lang="en-US" smtClean="0"/>
              <a:t>80</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1.3 - OSPF Operation</a:t>
            </a:r>
          </a:p>
          <a:p>
            <a:r>
              <a:rPr lang="en-US" dirty="0"/>
              <a:t>1.3.1 - Video - OSPF Operation</a:t>
            </a:r>
          </a:p>
        </p:txBody>
      </p:sp>
      <p:sp>
        <p:nvSpPr>
          <p:cNvPr id="4" name="Slide Number Placeholder 3"/>
          <p:cNvSpPr>
            <a:spLocks noGrp="1"/>
          </p:cNvSpPr>
          <p:nvPr>
            <p:ph type="sldNum" sz="quarter" idx="5"/>
          </p:nvPr>
        </p:nvSpPr>
        <p:spPr/>
        <p:txBody>
          <a:bodyPr/>
          <a:lstStyle/>
          <a:p>
            <a:fld id="{5641018C-6CAF-B84E-B92C-ECB119457FBA}" type="slidenum">
              <a:rPr lang="en-US" smtClean="0"/>
              <a:t>81</a:t>
            </a:fld>
            <a:endParaRPr lang="en-US" dirty="0"/>
          </a:p>
        </p:txBody>
      </p:sp>
    </p:spTree>
    <p:extLst>
      <p:ext uri="{BB962C8B-B14F-4D97-AF65-F5344CB8AC3E}">
        <p14:creationId xmlns:p14="http://schemas.microsoft.com/office/powerpoint/2010/main" val="3656323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1.3 - OSPF Operation</a:t>
            </a:r>
          </a:p>
          <a:p>
            <a:r>
              <a:rPr lang="en-US" dirty="0"/>
              <a:t>1.3.2 - </a:t>
            </a:r>
            <a:r>
              <a:rPr lang="en-US" sz="1200" dirty="0"/>
              <a:t>OSPF Operational States</a:t>
            </a:r>
            <a:endParaRPr lang="en-US" b="1" dirty="0"/>
          </a:p>
        </p:txBody>
      </p:sp>
      <p:sp>
        <p:nvSpPr>
          <p:cNvPr id="4" name="Slide Number Placeholder 3"/>
          <p:cNvSpPr>
            <a:spLocks noGrp="1"/>
          </p:cNvSpPr>
          <p:nvPr>
            <p:ph type="sldNum" sz="quarter" idx="5"/>
          </p:nvPr>
        </p:nvSpPr>
        <p:spPr/>
        <p:txBody>
          <a:bodyPr/>
          <a:lstStyle/>
          <a:p>
            <a:fld id="{5641018C-6CAF-B84E-B92C-ECB119457FBA}" type="slidenum">
              <a:rPr lang="en-US" smtClean="0"/>
              <a:t>82</a:t>
            </a:fld>
            <a:endParaRPr lang="en-US" dirty="0"/>
          </a:p>
        </p:txBody>
      </p:sp>
    </p:spTree>
    <p:extLst>
      <p:ext uri="{BB962C8B-B14F-4D97-AF65-F5344CB8AC3E}">
        <p14:creationId xmlns:p14="http://schemas.microsoft.com/office/powerpoint/2010/main" val="42474181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1.3 - OSPF Operation</a:t>
            </a:r>
          </a:p>
          <a:p>
            <a:r>
              <a:rPr lang="en-US" dirty="0"/>
              <a:t>1.3.2 - </a:t>
            </a:r>
            <a:r>
              <a:rPr lang="en-US" sz="1200" dirty="0"/>
              <a:t>OSPF Operational States (Cont.)</a:t>
            </a:r>
            <a:endParaRPr lang="en-US" b="1" dirty="0"/>
          </a:p>
        </p:txBody>
      </p:sp>
      <p:sp>
        <p:nvSpPr>
          <p:cNvPr id="4" name="Slide Number Placeholder 3"/>
          <p:cNvSpPr>
            <a:spLocks noGrp="1"/>
          </p:cNvSpPr>
          <p:nvPr>
            <p:ph type="sldNum" sz="quarter" idx="5"/>
          </p:nvPr>
        </p:nvSpPr>
        <p:spPr/>
        <p:txBody>
          <a:bodyPr/>
          <a:lstStyle/>
          <a:p>
            <a:fld id="{5641018C-6CAF-B84E-B92C-ECB119457FBA}" type="slidenum">
              <a:rPr lang="en-US" smtClean="0"/>
              <a:t>83</a:t>
            </a:fld>
            <a:endParaRPr lang="en-US" dirty="0"/>
          </a:p>
        </p:txBody>
      </p:sp>
    </p:spTree>
    <p:extLst>
      <p:ext uri="{BB962C8B-B14F-4D97-AF65-F5344CB8AC3E}">
        <p14:creationId xmlns:p14="http://schemas.microsoft.com/office/powerpoint/2010/main" val="606954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5</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a:t>
            </a:r>
            <a:r>
              <a:rPr lang="en-US" sz="1200" kern="1200" baseline="0" dirty="0">
                <a:solidFill>
                  <a:schemeClr val="tx1"/>
                </a:solidFill>
                <a:effectLst/>
                <a:latin typeface="Arial" charset="0"/>
                <a:ea typeface="ＭＳ Ｐゴシック" charset="0"/>
                <a:cs typeface="ＭＳ Ｐゴシック" charset="0"/>
              </a:rPr>
              <a:t> Routing Protocols</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3.1.2</a:t>
            </a:r>
            <a:r>
              <a:rPr lang="en-US" baseline="0" dirty="0">
                <a:latin typeface="Arial" charset="0"/>
              </a:rPr>
              <a:t> </a:t>
            </a:r>
            <a:r>
              <a:rPr lang="en-US" dirty="0">
                <a:latin typeface="Arial" charset="0"/>
              </a:rPr>
              <a:t>– Dynamic</a:t>
            </a:r>
            <a:r>
              <a:rPr lang="en-US" baseline="0" dirty="0">
                <a:latin typeface="Arial" charset="0"/>
              </a:rPr>
              <a:t> Versus Static Routing</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3.1.2.1 </a:t>
            </a:r>
            <a:r>
              <a:rPr lang="en-US" sz="1200" b="0" i="0" kern="1200" baseline="0" dirty="0">
                <a:solidFill>
                  <a:schemeClr val="tx1"/>
                </a:solidFill>
                <a:effectLst/>
                <a:latin typeface="Arial" charset="0"/>
                <a:ea typeface="ＭＳ Ｐゴシック" charset="0"/>
                <a:cs typeface="ＭＳ Ｐゴシック" charset="0"/>
              </a:rPr>
              <a:t> - Static Routing Uses</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00605367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1.3 - OSPF Operation</a:t>
            </a:r>
          </a:p>
          <a:p>
            <a:r>
              <a:rPr lang="en-US" dirty="0"/>
              <a:t>1.3.3 - </a:t>
            </a:r>
            <a:r>
              <a:rPr lang="en-US" sz="1200" dirty="0"/>
              <a:t>Establish Neighbor Adjacencies</a:t>
            </a:r>
            <a:endParaRPr lang="en-US" b="1" dirty="0"/>
          </a:p>
        </p:txBody>
      </p:sp>
      <p:sp>
        <p:nvSpPr>
          <p:cNvPr id="4" name="Slide Number Placeholder 3"/>
          <p:cNvSpPr>
            <a:spLocks noGrp="1"/>
          </p:cNvSpPr>
          <p:nvPr>
            <p:ph type="sldNum" sz="quarter" idx="5"/>
          </p:nvPr>
        </p:nvSpPr>
        <p:spPr/>
        <p:txBody>
          <a:bodyPr/>
          <a:lstStyle/>
          <a:p>
            <a:fld id="{5641018C-6CAF-B84E-B92C-ECB119457FBA}" type="slidenum">
              <a:rPr lang="en-US" smtClean="0"/>
              <a:t>84</a:t>
            </a:fld>
            <a:endParaRPr lang="en-US" dirty="0"/>
          </a:p>
        </p:txBody>
      </p:sp>
    </p:spTree>
    <p:extLst>
      <p:ext uri="{BB962C8B-B14F-4D97-AF65-F5344CB8AC3E}">
        <p14:creationId xmlns:p14="http://schemas.microsoft.com/office/powerpoint/2010/main" val="231538143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1.3 - OSPF Operation</a:t>
            </a:r>
          </a:p>
          <a:p>
            <a:r>
              <a:rPr lang="en-US" dirty="0"/>
              <a:t>1.3.3 - </a:t>
            </a:r>
            <a:r>
              <a:rPr lang="en-US" sz="1200" dirty="0"/>
              <a:t>Establish Neighbor Adjacencies (Cont.)</a:t>
            </a:r>
            <a:endParaRPr lang="en-US" b="1" dirty="0"/>
          </a:p>
        </p:txBody>
      </p:sp>
      <p:sp>
        <p:nvSpPr>
          <p:cNvPr id="4" name="Slide Number Placeholder 3"/>
          <p:cNvSpPr>
            <a:spLocks noGrp="1"/>
          </p:cNvSpPr>
          <p:nvPr>
            <p:ph type="sldNum" sz="quarter" idx="5"/>
          </p:nvPr>
        </p:nvSpPr>
        <p:spPr/>
        <p:txBody>
          <a:bodyPr/>
          <a:lstStyle/>
          <a:p>
            <a:fld id="{5641018C-6CAF-B84E-B92C-ECB119457FBA}" type="slidenum">
              <a:rPr lang="en-US" smtClean="0"/>
              <a:t>85</a:t>
            </a:fld>
            <a:endParaRPr lang="en-US" dirty="0"/>
          </a:p>
        </p:txBody>
      </p:sp>
    </p:spTree>
    <p:extLst>
      <p:ext uri="{BB962C8B-B14F-4D97-AF65-F5344CB8AC3E}">
        <p14:creationId xmlns:p14="http://schemas.microsoft.com/office/powerpoint/2010/main" val="3521380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1.3 - OSPF Operation</a:t>
            </a:r>
          </a:p>
          <a:p>
            <a:r>
              <a:rPr lang="en-US" dirty="0"/>
              <a:t>1.3.4 - </a:t>
            </a:r>
            <a:r>
              <a:rPr lang="en-US" sz="1200" dirty="0"/>
              <a:t>Synchronizing OSPF Databases</a:t>
            </a:r>
            <a:endParaRPr lang="en-US" b="1" dirty="0"/>
          </a:p>
        </p:txBody>
      </p:sp>
      <p:sp>
        <p:nvSpPr>
          <p:cNvPr id="4" name="Slide Number Placeholder 3"/>
          <p:cNvSpPr>
            <a:spLocks noGrp="1"/>
          </p:cNvSpPr>
          <p:nvPr>
            <p:ph type="sldNum" sz="quarter" idx="5"/>
          </p:nvPr>
        </p:nvSpPr>
        <p:spPr/>
        <p:txBody>
          <a:bodyPr/>
          <a:lstStyle/>
          <a:p>
            <a:fld id="{5641018C-6CAF-B84E-B92C-ECB119457FBA}" type="slidenum">
              <a:rPr lang="en-US" smtClean="0"/>
              <a:t>86</a:t>
            </a:fld>
            <a:endParaRPr lang="en-US" dirty="0"/>
          </a:p>
        </p:txBody>
      </p:sp>
    </p:spTree>
    <p:extLst>
      <p:ext uri="{BB962C8B-B14F-4D97-AF65-F5344CB8AC3E}">
        <p14:creationId xmlns:p14="http://schemas.microsoft.com/office/powerpoint/2010/main" val="224206058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1.3 - OSPF Operation</a:t>
            </a:r>
          </a:p>
          <a:p>
            <a:r>
              <a:rPr lang="en-US" dirty="0"/>
              <a:t>1.3.5 – </a:t>
            </a:r>
            <a:r>
              <a:rPr lang="en-US" sz="1200" dirty="0"/>
              <a:t>The Need for a DR</a:t>
            </a:r>
            <a:endParaRPr lang="en-US" b="1" dirty="0"/>
          </a:p>
        </p:txBody>
      </p:sp>
      <p:sp>
        <p:nvSpPr>
          <p:cNvPr id="4" name="Slide Number Placeholder 3"/>
          <p:cNvSpPr>
            <a:spLocks noGrp="1"/>
          </p:cNvSpPr>
          <p:nvPr>
            <p:ph type="sldNum" sz="quarter" idx="5"/>
          </p:nvPr>
        </p:nvSpPr>
        <p:spPr/>
        <p:txBody>
          <a:bodyPr/>
          <a:lstStyle/>
          <a:p>
            <a:fld id="{5641018C-6CAF-B84E-B92C-ECB119457FBA}" type="slidenum">
              <a:rPr lang="en-US" smtClean="0"/>
              <a:t>87</a:t>
            </a:fld>
            <a:endParaRPr lang="en-US" dirty="0"/>
          </a:p>
        </p:txBody>
      </p:sp>
    </p:spTree>
    <p:extLst>
      <p:ext uri="{BB962C8B-B14F-4D97-AF65-F5344CB8AC3E}">
        <p14:creationId xmlns:p14="http://schemas.microsoft.com/office/powerpoint/2010/main" val="360959999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Single-Area OSPFv2 Concepts</a:t>
            </a:r>
          </a:p>
          <a:p>
            <a:r>
              <a:rPr lang="en-US" dirty="0"/>
              <a:t>1.3 - OSPF Operation</a:t>
            </a:r>
          </a:p>
          <a:p>
            <a:r>
              <a:rPr lang="en-US" dirty="0"/>
              <a:t>1.3.6 - </a:t>
            </a:r>
            <a:r>
              <a:rPr lang="en-US" sz="1200" dirty="0"/>
              <a:t>LSA Flooding with a DR</a:t>
            </a:r>
          </a:p>
          <a:p>
            <a:r>
              <a:rPr lang="en-US" sz="1200" b="0" dirty="0"/>
              <a:t>1.3.7 – Check Your Understanding – OSPF Operation</a:t>
            </a:r>
            <a:endParaRPr lang="en-US" b="0" dirty="0"/>
          </a:p>
        </p:txBody>
      </p:sp>
      <p:sp>
        <p:nvSpPr>
          <p:cNvPr id="4" name="Slide Number Placeholder 3"/>
          <p:cNvSpPr>
            <a:spLocks noGrp="1"/>
          </p:cNvSpPr>
          <p:nvPr>
            <p:ph type="sldNum" sz="quarter" idx="5"/>
          </p:nvPr>
        </p:nvSpPr>
        <p:spPr/>
        <p:txBody>
          <a:bodyPr/>
          <a:lstStyle/>
          <a:p>
            <a:fld id="{5641018C-6CAF-B84E-B92C-ECB119457FBA}" type="slidenum">
              <a:rPr lang="en-US" smtClean="0"/>
              <a:t>88</a:t>
            </a:fld>
            <a:endParaRPr lang="en-US" dirty="0"/>
          </a:p>
        </p:txBody>
      </p:sp>
    </p:spTree>
    <p:extLst>
      <p:ext uri="{BB962C8B-B14F-4D97-AF65-F5344CB8AC3E}">
        <p14:creationId xmlns:p14="http://schemas.microsoft.com/office/powerpoint/2010/main" val="139389784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89</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9: Multiarea</a:t>
            </a:r>
            <a:r>
              <a:rPr lang="en-US" sz="1300" b="0" baseline="0" dirty="0"/>
              <a:t> OSPF</a:t>
            </a:r>
            <a:endParaRPr lang="en-GB" b="0" dirty="0"/>
          </a:p>
        </p:txBody>
      </p:sp>
    </p:spTree>
    <p:extLst>
      <p:ext uri="{BB962C8B-B14F-4D97-AF65-F5344CB8AC3E}">
        <p14:creationId xmlns:p14="http://schemas.microsoft.com/office/powerpoint/2010/main" val="118025549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ea typeface="ＭＳ Ｐゴシック" charset="0"/>
                <a:cs typeface="ＭＳ Ｐゴシック" charset="0"/>
              </a:defRPr>
            </a:lvl1pPr>
            <a:lvl2pPr marL="729057" indent="-280406" defTabSz="886397">
              <a:defRPr sz="2400">
                <a:solidFill>
                  <a:schemeClr val="tx1"/>
                </a:solidFill>
                <a:latin typeface="Arial" charset="0"/>
                <a:ea typeface="ＭＳ Ｐゴシック" charset="0"/>
              </a:defRPr>
            </a:lvl2pPr>
            <a:lvl3pPr marL="1121626" indent="-224325" defTabSz="886397">
              <a:defRPr sz="2400">
                <a:solidFill>
                  <a:schemeClr val="tx1"/>
                </a:solidFill>
                <a:latin typeface="Arial" charset="0"/>
                <a:ea typeface="ＭＳ Ｐゴシック" charset="0"/>
              </a:defRPr>
            </a:lvl3pPr>
            <a:lvl4pPr marL="1570276" indent="-224325" defTabSz="886397">
              <a:defRPr sz="2400">
                <a:solidFill>
                  <a:schemeClr val="tx1"/>
                </a:solidFill>
                <a:latin typeface="Arial" charset="0"/>
                <a:ea typeface="ＭＳ Ｐゴシック" charset="0"/>
              </a:defRPr>
            </a:lvl4pPr>
            <a:lvl5pPr marL="2018927" indent="-224325" defTabSz="886397">
              <a:defRPr sz="2400">
                <a:solidFill>
                  <a:schemeClr val="tx1"/>
                </a:solidFill>
                <a:latin typeface="Arial" charset="0"/>
                <a:ea typeface="ＭＳ Ｐゴシック"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90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ea typeface="ＭＳ Ｐゴシック" charset="0"/>
                <a:cs typeface="ＭＳ Ｐゴシック" charset="0"/>
              </a:rPr>
              <a:t>9.1 – Multiarea OSPF Operation</a:t>
            </a:r>
          </a:p>
          <a:p>
            <a:pPr>
              <a:lnSpc>
                <a:spcPct val="80000"/>
              </a:lnSpc>
              <a:buFontTx/>
              <a:buNone/>
            </a:pPr>
            <a:r>
              <a:rPr lang="en-US" dirty="0">
                <a:latin typeface="Arial" charset="0"/>
              </a:rPr>
              <a:t>9.1.1 –</a:t>
            </a:r>
            <a:r>
              <a:rPr lang="en-US" baseline="0" dirty="0">
                <a:latin typeface="Arial" charset="0"/>
              </a:rPr>
              <a:t> Why Multiarea OSPF?</a:t>
            </a:r>
            <a:endParaRPr lang="en-US" dirty="0"/>
          </a:p>
        </p:txBody>
      </p:sp>
    </p:spTree>
    <p:extLst>
      <p:ext uri="{BB962C8B-B14F-4D97-AF65-F5344CB8AC3E}">
        <p14:creationId xmlns:p14="http://schemas.microsoft.com/office/powerpoint/2010/main" val="33747359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91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Multiarea OSPF Operation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9.1.3 –</a:t>
            </a:r>
            <a:r>
              <a:rPr lang="en-US" baseline="0" dirty="0">
                <a:latin typeface="Arial" charset="0"/>
              </a:rPr>
              <a:t> OSPF Routing Table and Types of Routes</a:t>
            </a:r>
            <a:endParaRPr lang="en-US" dirty="0"/>
          </a:p>
        </p:txBody>
      </p:sp>
    </p:spTree>
    <p:extLst>
      <p:ext uri="{BB962C8B-B14F-4D97-AF65-F5344CB8AC3E}">
        <p14:creationId xmlns:p14="http://schemas.microsoft.com/office/powerpoint/2010/main" val="1376980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92</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9: Multiarea OSPF</a:t>
            </a:r>
            <a:endParaRPr lang="en-GB" b="0" dirty="0"/>
          </a:p>
        </p:txBody>
      </p:sp>
    </p:spTree>
    <p:extLst>
      <p:ext uri="{BB962C8B-B14F-4D97-AF65-F5344CB8AC3E}">
        <p14:creationId xmlns:p14="http://schemas.microsoft.com/office/powerpoint/2010/main" val="7855137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93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9.2.1 – Configuring Multiarea OSPF</a:t>
            </a:r>
          </a:p>
          <a:p>
            <a:pPr>
              <a:lnSpc>
                <a:spcPct val="80000"/>
              </a:lnSpc>
              <a:buFontTx/>
              <a:buNone/>
            </a:pPr>
            <a:r>
              <a:rPr lang="en-US" dirty="0">
                <a:latin typeface="Arial" charset="0"/>
              </a:rPr>
              <a:t>9.2.1.2</a:t>
            </a:r>
            <a:r>
              <a:rPr lang="en-US" baseline="0" dirty="0">
                <a:latin typeface="Arial" charset="0"/>
              </a:rPr>
              <a:t> – Configuring Multiarea OSPFv2</a:t>
            </a:r>
            <a:endParaRPr lang="en-US" dirty="0"/>
          </a:p>
        </p:txBody>
      </p:sp>
    </p:spTree>
    <p:extLst>
      <p:ext uri="{BB962C8B-B14F-4D97-AF65-F5344CB8AC3E}">
        <p14:creationId xmlns:p14="http://schemas.microsoft.com/office/powerpoint/2010/main" val="1982091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6</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a:t>
            </a:r>
            <a:r>
              <a:rPr lang="en-US" sz="1200" kern="1200" baseline="0" dirty="0">
                <a:solidFill>
                  <a:schemeClr val="tx1"/>
                </a:solidFill>
                <a:effectLst/>
                <a:latin typeface="Arial" charset="0"/>
                <a:ea typeface="ＭＳ Ｐゴシック" charset="0"/>
                <a:cs typeface="ＭＳ Ｐゴシック" charset="0"/>
              </a:rPr>
              <a:t> Routing Protocols</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3.1.2</a:t>
            </a:r>
            <a:r>
              <a:rPr lang="en-US" baseline="0" dirty="0">
                <a:latin typeface="Arial" charset="0"/>
              </a:rPr>
              <a:t> </a:t>
            </a:r>
            <a:r>
              <a:rPr lang="en-US" dirty="0">
                <a:latin typeface="Arial" charset="0"/>
              </a:rPr>
              <a:t>– Dynamic</a:t>
            </a:r>
            <a:r>
              <a:rPr lang="en-US" baseline="0" dirty="0">
                <a:latin typeface="Arial" charset="0"/>
              </a:rPr>
              <a:t> verses Static Routing</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3.1.2.1 </a:t>
            </a:r>
            <a:r>
              <a:rPr lang="en-US" sz="1200" b="0" i="0" kern="1200" baseline="0" dirty="0">
                <a:solidFill>
                  <a:schemeClr val="tx1"/>
                </a:solidFill>
                <a:effectLst/>
                <a:latin typeface="Arial" charset="0"/>
                <a:ea typeface="ＭＳ Ｐゴシック" charset="0"/>
                <a:cs typeface="ＭＳ Ｐゴシック" charset="0"/>
              </a:rPr>
              <a:t> - Static Routing Uses (cont.)</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14157637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94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9.2.1 – Configuring Multiarea OSPF</a:t>
            </a:r>
          </a:p>
          <a:p>
            <a:pPr>
              <a:lnSpc>
                <a:spcPct val="80000"/>
              </a:lnSpc>
              <a:buFontTx/>
              <a:buNone/>
            </a:pPr>
            <a:r>
              <a:rPr lang="en-US" dirty="0">
                <a:latin typeface="Arial" charset="0"/>
              </a:rPr>
              <a:t>9.2.1.3</a:t>
            </a:r>
            <a:r>
              <a:rPr lang="en-US" baseline="0" dirty="0">
                <a:latin typeface="Arial" charset="0"/>
              </a:rPr>
              <a:t> – Configuring Multiarea OSPFv3</a:t>
            </a:r>
            <a:endParaRPr lang="en-US" dirty="0"/>
          </a:p>
        </p:txBody>
      </p:sp>
    </p:spTree>
    <p:extLst>
      <p:ext uri="{BB962C8B-B14F-4D97-AF65-F5344CB8AC3E}">
        <p14:creationId xmlns:p14="http://schemas.microsoft.com/office/powerpoint/2010/main" val="302198927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641018C-6CAF-B84E-B92C-ECB119457FBA}" type="slidenum">
              <a:rPr lang="en-US" smtClean="0"/>
              <a:t>95</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7</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a:t>
            </a:r>
            <a:r>
              <a:rPr lang="en-US" sz="1200" kern="1200" dirty="0">
                <a:solidFill>
                  <a:schemeClr val="tx1"/>
                </a:solidFill>
                <a:effectLst/>
                <a:latin typeface="Arial" charset="0"/>
                <a:ea typeface="ＭＳ Ｐゴシック" charset="0"/>
                <a:cs typeface="ＭＳ Ｐゴシック" charset="0"/>
              </a:rPr>
              <a:t>Dynamic Routing Protocols</a:t>
            </a:r>
          </a:p>
          <a:p>
            <a:pPr>
              <a:lnSpc>
                <a:spcPct val="80000"/>
              </a:lnSpc>
              <a:buFontTx/>
              <a:buNone/>
            </a:pPr>
            <a:r>
              <a:rPr lang="en-US" dirty="0">
                <a:latin typeface="Arial" charset="0"/>
              </a:rPr>
              <a:t>3.1.2</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Dynamic</a:t>
            </a:r>
            <a:r>
              <a:rPr lang="en-US" baseline="0" dirty="0">
                <a:latin typeface="Arial" charset="0"/>
              </a:rPr>
              <a:t> verses Static Routing</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3.1.2.2</a:t>
            </a:r>
            <a:r>
              <a:rPr lang="en-US" sz="1200" b="0" i="0" kern="1200" baseline="0" dirty="0">
                <a:solidFill>
                  <a:schemeClr val="tx1"/>
                </a:solidFill>
                <a:effectLst/>
                <a:latin typeface="Arial" charset="0"/>
                <a:ea typeface="ＭＳ Ｐゴシック" charset="0"/>
                <a:cs typeface="ＭＳ Ｐゴシック" charset="0"/>
              </a:rPr>
              <a:t> - Static Routing Advantages and Disadvantages</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815757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8</a:t>
            </a:fld>
            <a:endParaRPr lang="en-US"/>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3.1 – Dynamic</a:t>
            </a:r>
            <a:r>
              <a:rPr lang="en-US" sz="1200" kern="1200" baseline="0" dirty="0">
                <a:solidFill>
                  <a:schemeClr val="tx1"/>
                </a:solidFill>
                <a:latin typeface="Arial" charset="0"/>
                <a:ea typeface="ＭＳ Ｐゴシック" charset="0"/>
                <a:cs typeface="ＭＳ Ｐゴシック" charset="0"/>
              </a:rPr>
              <a:t> Routing Protocols</a:t>
            </a:r>
            <a:endParaRPr lang="en-US" sz="1200" kern="1200" dirty="0">
              <a:solidFill>
                <a:schemeClr val="tx1"/>
              </a:solidFill>
              <a:effectLst/>
              <a:latin typeface="Arial" charset="0"/>
              <a:ea typeface="ＭＳ Ｐゴシック" charset="0"/>
              <a:cs typeface="ＭＳ Ｐゴシック" charset="0"/>
            </a:endParaRPr>
          </a:p>
          <a:p>
            <a:pPr>
              <a:lnSpc>
                <a:spcPct val="80000"/>
              </a:lnSpc>
              <a:buFontTx/>
              <a:buNone/>
            </a:pPr>
            <a:r>
              <a:rPr lang="en-US" dirty="0">
                <a:latin typeface="Arial" charset="0"/>
              </a:rPr>
              <a:t>3.1.2</a:t>
            </a:r>
            <a:r>
              <a:rPr lang="en-US" baseline="0" dirty="0">
                <a:latin typeface="Arial" charset="0"/>
              </a:rPr>
              <a:t> </a:t>
            </a:r>
            <a:r>
              <a:rPr lang="en-US" dirty="0">
                <a:latin typeface="Arial" charset="0"/>
              </a:rPr>
              <a:t>–</a:t>
            </a:r>
            <a:r>
              <a:rPr lang="en-US" baseline="0" dirty="0">
                <a:latin typeface="Arial" charset="0"/>
              </a:rPr>
              <a:t> </a:t>
            </a:r>
            <a:r>
              <a:rPr lang="en-US" dirty="0">
                <a:latin typeface="Arial" charset="0"/>
              </a:rPr>
              <a:t>Dynamic</a:t>
            </a:r>
            <a:r>
              <a:rPr lang="en-US" baseline="0" dirty="0">
                <a:latin typeface="Arial" charset="0"/>
              </a:rPr>
              <a:t> verses Static Routing</a:t>
            </a:r>
            <a:endParaRPr lang="en-US" dirty="0">
              <a:latin typeface="Arial" charset="0"/>
            </a:endParaRPr>
          </a:p>
          <a:p>
            <a:pPr marL="112713" marR="0" indent="-112713" algn="l" defTabSz="1020763" rtl="0" eaLnBrk="0" fontAlgn="base" latinLnBrk="0" hangingPunct="0">
              <a:lnSpc>
                <a:spcPct val="80000"/>
              </a:lnSpc>
              <a:spcBef>
                <a:spcPct val="50000"/>
              </a:spcBef>
              <a:spcAft>
                <a:spcPct val="0"/>
              </a:spcAft>
              <a:buClrTx/>
              <a:buSzPct val="100000"/>
              <a:buFontTx/>
              <a:buNone/>
              <a:tabLst/>
              <a:defRPr/>
            </a:pPr>
            <a:r>
              <a:rPr lang="en-US" sz="1200" b="0" i="0" kern="1200" dirty="0">
                <a:solidFill>
                  <a:schemeClr val="tx1"/>
                </a:solidFill>
                <a:effectLst/>
                <a:latin typeface="Arial" charset="0"/>
                <a:ea typeface="ＭＳ Ｐゴシック" charset="0"/>
                <a:cs typeface="ＭＳ Ｐゴシック" charset="0"/>
              </a:rPr>
              <a:t>3.1.2.4 – Dynamic </a:t>
            </a:r>
            <a:r>
              <a:rPr lang="en-US" sz="1200" b="0" i="0" kern="1200" baseline="0" dirty="0">
                <a:solidFill>
                  <a:schemeClr val="tx1"/>
                </a:solidFill>
                <a:effectLst/>
                <a:latin typeface="Arial" charset="0"/>
                <a:ea typeface="ＭＳ Ｐゴシック" charset="0"/>
                <a:cs typeface="ＭＳ Ｐゴシック" charset="0"/>
              </a:rPr>
              <a:t> Routing Advantages and Disadvantages</a:t>
            </a:r>
            <a:endParaRPr lang="en-US" sz="1200" b="0" i="0" kern="1200" dirty="0">
              <a:solidFill>
                <a:schemeClr val="tx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549944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9</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Routing and Switching Essentials v6.0</a:t>
            </a:r>
          </a:p>
          <a:p>
            <a:pPr>
              <a:buFontTx/>
              <a:buNone/>
            </a:pPr>
            <a:r>
              <a:rPr lang="en-US" sz="1200" dirty="0">
                <a:latin typeface="Arial" charset="0"/>
              </a:rPr>
              <a:t>Chapter 3: Dynamic Routing</a:t>
            </a:r>
            <a:endParaRPr lang="en-GB" b="0" dirty="0"/>
          </a:p>
        </p:txBody>
      </p:sp>
    </p:spTree>
    <p:extLst>
      <p:ext uri="{BB962C8B-B14F-4D97-AF65-F5344CB8AC3E}">
        <p14:creationId xmlns:p14="http://schemas.microsoft.com/office/powerpoint/2010/main" val="34152630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433512"/>
            <a:ext cx="9144000"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6" y="5002897"/>
            <a:ext cx="1525414" cy="142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1593" tIns="30796" rIns="61593" bIns="30796" anchor="b" anchorCtr="1">
            <a:spAutoFit/>
          </a:bodyPr>
          <a:lstStyle/>
          <a:p>
            <a:pPr algn="l" defTabSz="610791">
              <a:lnSpc>
                <a:spcPct val="100000"/>
              </a:lnSpc>
            </a:pPr>
            <a:r>
              <a:rPr lang="en-US" sz="525" dirty="0" smtClean="0">
                <a:solidFill>
                  <a:srgbClr val="D3D3D3"/>
                </a:solidFill>
              </a:rPr>
              <a:t>© 2017 Cisco Systems, Inc. All rights reserved.</a:t>
            </a:r>
            <a:endParaRPr lang="en-US" sz="525" dirty="0">
              <a:solidFill>
                <a:srgbClr val="D3D3D3"/>
              </a:solidFill>
            </a:endParaRPr>
          </a:p>
        </p:txBody>
      </p:sp>
      <p:sp>
        <p:nvSpPr>
          <p:cNvPr id="6" name="Rectangle 279"/>
          <p:cNvSpPr>
            <a:spLocks noChangeArrowheads="1"/>
          </p:cNvSpPr>
          <p:nvPr/>
        </p:nvSpPr>
        <p:spPr bwMode="auto">
          <a:xfrm>
            <a:off x="7112593" y="5002897"/>
            <a:ext cx="661395" cy="142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1593" tIns="30796" rIns="61593" bIns="30796" anchor="b">
            <a:spAutoFit/>
          </a:bodyPr>
          <a:lstStyle/>
          <a:p>
            <a:pPr algn="r" defTabSz="610791">
              <a:lnSpc>
                <a:spcPct val="100000"/>
              </a:lnSpc>
            </a:pPr>
            <a:r>
              <a:rPr lang="en-US" sz="525">
                <a:solidFill>
                  <a:srgbClr val="D3D3D3"/>
                </a:solidFill>
              </a:rPr>
              <a:t>Cisco Confidential</a:t>
            </a:r>
          </a:p>
        </p:txBody>
      </p:sp>
      <p:sp>
        <p:nvSpPr>
          <p:cNvPr id="7" name="Rectangle 280"/>
          <p:cNvSpPr>
            <a:spLocks noChangeArrowheads="1"/>
          </p:cNvSpPr>
          <p:nvPr/>
        </p:nvSpPr>
        <p:spPr bwMode="auto">
          <a:xfrm>
            <a:off x="193676" y="5002897"/>
            <a:ext cx="962025" cy="142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593" tIns="30796" rIns="61593" bIns="30796" anchor="b">
            <a:spAutoFit/>
          </a:bodyPr>
          <a:lstStyle/>
          <a:p>
            <a:pPr algn="l" defTabSz="610791">
              <a:lnSpc>
                <a:spcPct val="100000"/>
              </a:lnSpc>
            </a:pPr>
            <a:r>
              <a:rPr lang="en-US" sz="525">
                <a:solidFill>
                  <a:srgbClr val="D3D3D3"/>
                </a:solidFill>
              </a:rPr>
              <a:t>Presentation_ID</a:t>
            </a:r>
          </a:p>
        </p:txBody>
      </p:sp>
      <p:sp>
        <p:nvSpPr>
          <p:cNvPr id="8" name="Rectangle 281"/>
          <p:cNvSpPr>
            <a:spLocks noChangeArrowheads="1"/>
          </p:cNvSpPr>
          <p:nvPr/>
        </p:nvSpPr>
        <p:spPr bwMode="auto">
          <a:xfrm>
            <a:off x="8675581" y="4968271"/>
            <a:ext cx="241408" cy="17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1593" tIns="30796" rIns="61593" bIns="30796" anchor="b">
            <a:spAutoFit/>
          </a:bodyPr>
          <a:lstStyle/>
          <a:p>
            <a:pPr algn="r" defTabSz="610791">
              <a:lnSpc>
                <a:spcPct val="100000"/>
              </a:lnSpc>
            </a:pPr>
            <a:fld id="{7F1BC4EF-034A-F647-AA58-B71D58802FDB}" type="slidenum">
              <a:rPr lang="en-US" sz="750">
                <a:solidFill>
                  <a:srgbClr val="D3D3D3"/>
                </a:solidFill>
              </a:rPr>
              <a:pPr algn="r" defTabSz="610791">
                <a:lnSpc>
                  <a:spcPct val="100000"/>
                </a:lnSpc>
              </a:pPr>
              <a:t>‹#›</a:t>
            </a:fld>
            <a:endParaRPr lang="en-US" sz="75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4455319"/>
            <a:ext cx="3354388" cy="355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4" y="89298"/>
            <a:ext cx="1171575" cy="67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1" y="2003822"/>
            <a:ext cx="3768725" cy="622697"/>
          </a:xfrm>
          <a:ln/>
        </p:spPr>
        <p:txBody>
          <a:bodyPr anchor="ctr"/>
          <a:lstStyle>
            <a:lvl1pPr>
              <a:defRPr sz="225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3504010"/>
            <a:ext cx="4103688" cy="494109"/>
          </a:xfrm>
          <a:prstGeom prst="rect">
            <a:avLst/>
          </a:prstGeom>
          <a:ln/>
        </p:spPr>
        <p:txBody>
          <a:bodyPr/>
          <a:lstStyle>
            <a:lvl1pPr marL="0" indent="0">
              <a:lnSpc>
                <a:spcPct val="90000"/>
              </a:lnSpc>
              <a:buFont typeface="Wingdings" pitchFamily="2" charset="2"/>
              <a:buNone/>
              <a:defRPr sz="15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1584002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213110" y="1154627"/>
            <a:ext cx="8733677" cy="3694804"/>
          </a:xfrm>
          <a:prstGeom prst="rect">
            <a:avLst/>
          </a:prstGeom>
        </p:spPr>
        <p:txBody>
          <a:bodyPr/>
          <a:lstStyle>
            <a:lvl2pPr marL="342900" indent="-171450">
              <a:buFont typeface="Arial" panose="020B0604020202020204" pitchFamily="34" charset="0"/>
              <a:buChar char="•"/>
              <a:defRPr/>
            </a:lvl2pPr>
            <a:lvl3pPr marL="685800" indent="-169069">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43769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 id="2147484032" r:id="rId14"/>
    <p:sldLayoutId id="2147484034" r:id="rId15"/>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15.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9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9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9.xml"/><Relationship Id="rId1" Type="http://schemas.openxmlformats.org/officeDocument/2006/relationships/slideLayout" Target="../slideLayouts/slideLayout15.xml"/><Relationship Id="rId4" Type="http://schemas.openxmlformats.org/officeDocument/2006/relationships/image" Target="../media/image43.png"/></Relationships>
</file>

<file path=ppt/slides/_rels/slide9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0.xml"/><Relationship Id="rId1" Type="http://schemas.openxmlformats.org/officeDocument/2006/relationships/slideLayout" Target="../slideLayouts/slideLayout15.xml"/><Relationship Id="rId4" Type="http://schemas.openxmlformats.org/officeDocument/2006/relationships/image" Target="../media/image45.png"/></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0.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1288" y="600303"/>
            <a:ext cx="5091113" cy="756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61593" tIns="30796" rIns="61593" bIns="30796"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sz="1500" kern="0" dirty="0">
              <a:latin typeface="Arial" charset="0"/>
            </a:endParaRPr>
          </a:p>
        </p:txBody>
      </p:sp>
      <p:sp>
        <p:nvSpPr>
          <p:cNvPr id="7" name="Rectangle 2"/>
          <p:cNvSpPr>
            <a:spLocks noGrp="1" noChangeArrowheads="1"/>
          </p:cNvSpPr>
          <p:nvPr>
            <p:ph type="ctrTitle"/>
          </p:nvPr>
        </p:nvSpPr>
        <p:spPr>
          <a:xfrm>
            <a:off x="311151" y="2003822"/>
            <a:ext cx="4278102" cy="622697"/>
          </a:xfrm>
        </p:spPr>
        <p:txBody>
          <a:bodyPr/>
          <a:lstStyle/>
          <a:p>
            <a:pPr eaLnBrk="1" hangingPunct="1"/>
            <a:r>
              <a:rPr lang="en-US" sz="4000" dirty="0" smtClean="0">
                <a:latin typeface="Arial" charset="0"/>
              </a:rPr>
              <a:t>Dynamic Routing</a:t>
            </a:r>
            <a:r>
              <a:rPr lang="cs-CZ" sz="4000" dirty="0" smtClean="0">
                <a:latin typeface="Arial" charset="0"/>
              </a:rPr>
              <a:t>,</a:t>
            </a:r>
            <a:br>
              <a:rPr lang="cs-CZ" sz="4000" dirty="0" smtClean="0">
                <a:latin typeface="Arial" charset="0"/>
              </a:rPr>
            </a:br>
            <a:r>
              <a:rPr lang="cs-CZ" sz="4000" dirty="0" smtClean="0">
                <a:latin typeface="Arial" charset="0"/>
              </a:rPr>
              <a:t>OSPF</a:t>
            </a:r>
            <a:endParaRPr lang="en-US" sz="4000" dirty="0">
              <a:solidFill>
                <a:srgbClr val="00B0F0"/>
              </a:solidFill>
              <a:latin typeface="Arial" charset="0"/>
            </a:endParaRPr>
          </a:p>
        </p:txBody>
      </p:sp>
    </p:spTree>
    <p:extLst>
      <p:ext uri="{BB962C8B-B14F-4D97-AF65-F5344CB8AC3E}">
        <p14:creationId xmlns:p14="http://schemas.microsoft.com/office/powerpoint/2010/main" val="4267560346"/>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06879" y="468085"/>
            <a:ext cx="6342460" cy="835136"/>
          </a:xfrm>
        </p:spPr>
        <p:txBody>
          <a:bodyPr/>
          <a:lstStyle/>
          <a:p>
            <a:pPr>
              <a:tabLst>
                <a:tab pos="3602831" algn="l"/>
              </a:tabLst>
              <a:defRPr/>
            </a:pPr>
            <a:r>
              <a:rPr lang="en-US" sz="1350" dirty="0"/>
              <a:t>Configuring the RIP Protocol</a:t>
            </a:r>
            <a:br>
              <a:rPr lang="en-US" sz="1350" dirty="0"/>
            </a:br>
            <a:r>
              <a:rPr lang="en-US" sz="2100" dirty="0"/>
              <a:t>Router RIP Configuration Mode</a:t>
            </a:r>
            <a:br>
              <a:rPr lang="en-US" sz="2100" dirty="0"/>
            </a:br>
            <a:endParaRPr lang="en-US" sz="2100" dirty="0"/>
          </a:p>
        </p:txBody>
      </p:sp>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9784" y="1242204"/>
            <a:ext cx="6313824" cy="3843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bdélník 1"/>
          <p:cNvSpPr/>
          <p:nvPr/>
        </p:nvSpPr>
        <p:spPr>
          <a:xfrm>
            <a:off x="2631800" y="3473520"/>
            <a:ext cx="1078302" cy="225825"/>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6" name="Obdélník 5"/>
          <p:cNvSpPr/>
          <p:nvPr/>
        </p:nvSpPr>
        <p:spPr>
          <a:xfrm>
            <a:off x="3290614" y="3738662"/>
            <a:ext cx="1736616" cy="205295"/>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7" name="Obdélník 6"/>
          <p:cNvSpPr/>
          <p:nvPr/>
        </p:nvSpPr>
        <p:spPr>
          <a:xfrm>
            <a:off x="3277472" y="3993540"/>
            <a:ext cx="1736616" cy="205295"/>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8" name="Obdélník 7"/>
          <p:cNvSpPr/>
          <p:nvPr/>
        </p:nvSpPr>
        <p:spPr>
          <a:xfrm>
            <a:off x="1491426" y="2295116"/>
            <a:ext cx="1078302" cy="225825"/>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9" name="Obdélník 8"/>
          <p:cNvSpPr/>
          <p:nvPr/>
        </p:nvSpPr>
        <p:spPr>
          <a:xfrm>
            <a:off x="3322853" y="3034100"/>
            <a:ext cx="1078302" cy="225825"/>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3" name="Volný tvar 2"/>
          <p:cNvSpPr/>
          <p:nvPr/>
        </p:nvSpPr>
        <p:spPr>
          <a:xfrm>
            <a:off x="1199784" y="2640724"/>
            <a:ext cx="1984853" cy="1336023"/>
          </a:xfrm>
          <a:custGeom>
            <a:avLst/>
            <a:gdLst>
              <a:gd name="connsiteX0" fmla="*/ 1906612 w 1906612"/>
              <a:gd name="connsiteY0" fmla="*/ 1229710 h 1336023"/>
              <a:gd name="connsiteX1" fmla="*/ 93577 w 1906612"/>
              <a:gd name="connsiteY1" fmla="*/ 1213945 h 1336023"/>
              <a:gd name="connsiteX2" fmla="*/ 243350 w 1906612"/>
              <a:gd name="connsiteY2" fmla="*/ 0 h 1336023"/>
              <a:gd name="connsiteX3" fmla="*/ 243350 w 1906612"/>
              <a:gd name="connsiteY3" fmla="*/ 0 h 1336023"/>
            </a:gdLst>
            <a:ahLst/>
            <a:cxnLst>
              <a:cxn ang="0">
                <a:pos x="connsiteX0" y="connsiteY0"/>
              </a:cxn>
              <a:cxn ang="0">
                <a:pos x="connsiteX1" y="connsiteY1"/>
              </a:cxn>
              <a:cxn ang="0">
                <a:pos x="connsiteX2" y="connsiteY2"/>
              </a:cxn>
              <a:cxn ang="0">
                <a:pos x="connsiteX3" y="connsiteY3"/>
              </a:cxn>
            </a:cxnLst>
            <a:rect l="l" t="t" r="r" b="b"/>
            <a:pathLst>
              <a:path w="1906612" h="1336023">
                <a:moveTo>
                  <a:pt x="1906612" y="1229710"/>
                </a:moveTo>
                <a:cubicBezTo>
                  <a:pt x="1138699" y="1324303"/>
                  <a:pt x="370787" y="1418897"/>
                  <a:pt x="93577" y="1213945"/>
                </a:cubicBezTo>
                <a:cubicBezTo>
                  <a:pt x="-183633" y="1008993"/>
                  <a:pt x="243350" y="0"/>
                  <a:pt x="243350" y="0"/>
                </a:cubicBezTo>
                <a:lnTo>
                  <a:pt x="243350" y="0"/>
                </a:lnTo>
              </a:path>
            </a:pathLst>
          </a:custGeom>
          <a:noFill/>
          <a:ln>
            <a:solidFill>
              <a:schemeClr val="accent6">
                <a:lumMod val="75000"/>
              </a:schemeClr>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 name="Volný tvar 3"/>
          <p:cNvSpPr/>
          <p:nvPr/>
        </p:nvSpPr>
        <p:spPr>
          <a:xfrm>
            <a:off x="4493172" y="3271345"/>
            <a:ext cx="842193" cy="851338"/>
          </a:xfrm>
          <a:custGeom>
            <a:avLst/>
            <a:gdLst>
              <a:gd name="connsiteX0" fmla="*/ 638504 w 842193"/>
              <a:gd name="connsiteY0" fmla="*/ 851338 h 851338"/>
              <a:gd name="connsiteX1" fmla="*/ 804042 w 842193"/>
              <a:gd name="connsiteY1" fmla="*/ 204952 h 851338"/>
              <a:gd name="connsiteX2" fmla="*/ 0 w 842193"/>
              <a:gd name="connsiteY2" fmla="*/ 0 h 851338"/>
              <a:gd name="connsiteX3" fmla="*/ 0 w 842193"/>
              <a:gd name="connsiteY3" fmla="*/ 0 h 851338"/>
            </a:gdLst>
            <a:ahLst/>
            <a:cxnLst>
              <a:cxn ang="0">
                <a:pos x="connsiteX0" y="connsiteY0"/>
              </a:cxn>
              <a:cxn ang="0">
                <a:pos x="connsiteX1" y="connsiteY1"/>
              </a:cxn>
              <a:cxn ang="0">
                <a:pos x="connsiteX2" y="connsiteY2"/>
              </a:cxn>
              <a:cxn ang="0">
                <a:pos x="connsiteX3" y="connsiteY3"/>
              </a:cxn>
            </a:cxnLst>
            <a:rect l="l" t="t" r="r" b="b"/>
            <a:pathLst>
              <a:path w="842193" h="851338">
                <a:moveTo>
                  <a:pt x="638504" y="851338"/>
                </a:moveTo>
                <a:cubicBezTo>
                  <a:pt x="774481" y="599090"/>
                  <a:pt x="910459" y="346842"/>
                  <a:pt x="804042" y="204952"/>
                </a:cubicBezTo>
                <a:cubicBezTo>
                  <a:pt x="697625" y="63062"/>
                  <a:pt x="0" y="0"/>
                  <a:pt x="0" y="0"/>
                </a:cubicBezTo>
                <a:lnTo>
                  <a:pt x="0" y="0"/>
                </a:lnTo>
              </a:path>
            </a:pathLst>
          </a:custGeom>
          <a:noFill/>
          <a:ln>
            <a:solidFill>
              <a:schemeClr val="accent6">
                <a:lumMod val="75000"/>
              </a:schemeClr>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812883576"/>
      </p:ext>
    </p:extLst>
  </p:cSld>
  <p:clrMapOvr>
    <a:masterClrMapping/>
  </p:clrMapOvr>
  <p:transition spd="med">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Configuring the RIP Protocol</a:t>
            </a:r>
            <a:br>
              <a:rPr lang="en-US" sz="1350" dirty="0"/>
            </a:br>
            <a:r>
              <a:rPr lang="en-US" sz="2100" dirty="0"/>
              <a:t>Verify RIP Routing</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379" y="1034144"/>
            <a:ext cx="4117033" cy="4107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9700" y="1608083"/>
            <a:ext cx="4406653" cy="2112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4497033"/>
      </p:ext>
    </p:extLst>
  </p:cSld>
  <p:clrMapOvr>
    <a:masterClrMapping/>
  </p:clrMapOvr>
  <p:transition spd="med">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Configuring the RIP Protocol</a:t>
            </a:r>
            <a:br>
              <a:rPr lang="en-US" sz="1350" dirty="0"/>
            </a:br>
            <a:r>
              <a:rPr lang="en-US" sz="2100" dirty="0"/>
              <a:t>Enable and Verify RIPv2</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49947"/>
            <a:ext cx="4382814" cy="38836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157" y="600100"/>
            <a:ext cx="4284843" cy="3811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bdélník 4"/>
          <p:cNvSpPr/>
          <p:nvPr/>
        </p:nvSpPr>
        <p:spPr>
          <a:xfrm>
            <a:off x="1294360" y="2934271"/>
            <a:ext cx="770923" cy="168106"/>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6" name="Obdélník 5"/>
          <p:cNvSpPr/>
          <p:nvPr/>
        </p:nvSpPr>
        <p:spPr>
          <a:xfrm>
            <a:off x="7017344" y="3070845"/>
            <a:ext cx="305738" cy="350271"/>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Tree>
    <p:extLst>
      <p:ext uri="{BB962C8B-B14F-4D97-AF65-F5344CB8AC3E}">
        <p14:creationId xmlns:p14="http://schemas.microsoft.com/office/powerpoint/2010/main" val="3096624849"/>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97794" y="369094"/>
            <a:ext cx="6342460" cy="653654"/>
          </a:xfrm>
        </p:spPr>
        <p:txBody>
          <a:bodyPr/>
          <a:lstStyle/>
          <a:p>
            <a:pPr>
              <a:tabLst>
                <a:tab pos="3602831" algn="l"/>
              </a:tabLst>
              <a:defRPr/>
            </a:pPr>
            <a:r>
              <a:rPr lang="en-US" sz="1350" dirty="0"/>
              <a:t>Configuring the RIP Protocol</a:t>
            </a:r>
            <a:br>
              <a:rPr lang="en-US" sz="1350" dirty="0"/>
            </a:br>
            <a:r>
              <a:rPr lang="en-US" sz="2100" dirty="0"/>
              <a:t>Disable Auto Summarization</a:t>
            </a:r>
          </a:p>
        </p:txBody>
      </p:sp>
      <p:sp>
        <p:nvSpPr>
          <p:cNvPr id="5" name="TextBox 4"/>
          <p:cNvSpPr txBox="1"/>
          <p:nvPr/>
        </p:nvSpPr>
        <p:spPr>
          <a:xfrm>
            <a:off x="1458685" y="1077686"/>
            <a:ext cx="6204857" cy="4247317"/>
          </a:xfrm>
          <a:prstGeom prst="rect">
            <a:avLst/>
          </a:prstGeom>
          <a:noFill/>
        </p:spPr>
        <p:txBody>
          <a:bodyPr wrap="square" rtlCol="0">
            <a:spAutoFit/>
          </a:bodyPr>
          <a:lstStyle/>
          <a:p>
            <a:pPr marL="257175" indent="-257175">
              <a:buClr>
                <a:schemeClr val="accent5">
                  <a:lumMod val="75000"/>
                </a:schemeClr>
              </a:buClr>
              <a:buFont typeface="Wingdings" pitchFamily="2" charset="2"/>
              <a:buChar char="§"/>
            </a:pPr>
            <a:r>
              <a:rPr lang="en-US" dirty="0" smtClean="0"/>
              <a:t>RIPv1</a:t>
            </a:r>
            <a:r>
              <a:rPr lang="en-US" dirty="0"/>
              <a:t>, RIPv2 automatically summarizes networks at major network boundaries by default.</a:t>
            </a:r>
          </a:p>
          <a:p>
            <a:pPr marL="257175" indent="-257175">
              <a:buClr>
                <a:schemeClr val="accent5">
                  <a:lumMod val="75000"/>
                </a:schemeClr>
              </a:buClr>
              <a:buFont typeface="Wingdings" pitchFamily="2" charset="2"/>
              <a:buChar char="§"/>
            </a:pPr>
            <a:r>
              <a:rPr lang="en-US" dirty="0"/>
              <a:t>To modify the default </a:t>
            </a:r>
            <a:r>
              <a:rPr lang="en-US" dirty="0" err="1"/>
              <a:t>RIPv2</a:t>
            </a:r>
            <a:r>
              <a:rPr lang="en-US" dirty="0"/>
              <a:t> behavior of automatic summarization, use the</a:t>
            </a:r>
            <a:r>
              <a:rPr lang="en-US" b="1" dirty="0"/>
              <a:t> </a:t>
            </a:r>
            <a:r>
              <a:rPr lang="en-US" b="1" dirty="0">
                <a:latin typeface="Courier New" pitchFamily="49" charset="0"/>
                <a:cs typeface="Courier New" pitchFamily="49" charset="0"/>
              </a:rPr>
              <a:t>no auto-summary</a:t>
            </a:r>
            <a:r>
              <a:rPr lang="en-US" b="1" dirty="0"/>
              <a:t> </a:t>
            </a:r>
            <a:r>
              <a:rPr lang="en-US" dirty="0"/>
              <a:t>router configuration mode command.</a:t>
            </a:r>
          </a:p>
          <a:p>
            <a:pPr marL="714375" lvl="1" indent="-257175">
              <a:buClr>
                <a:schemeClr val="accent5">
                  <a:lumMod val="75000"/>
                </a:schemeClr>
              </a:buClr>
              <a:buFont typeface="Wingdings" pitchFamily="2" charset="2"/>
              <a:buChar char="§"/>
            </a:pPr>
            <a:r>
              <a:rPr lang="en-US" dirty="0"/>
              <a:t>This command has no effect when using </a:t>
            </a:r>
            <a:r>
              <a:rPr lang="en-US" dirty="0" err="1"/>
              <a:t>RIPv1</a:t>
            </a:r>
            <a:r>
              <a:rPr lang="en-US" dirty="0"/>
              <a:t>.</a:t>
            </a:r>
          </a:p>
          <a:p>
            <a:pPr marL="714375" lvl="1" indent="-257175">
              <a:buClr>
                <a:schemeClr val="accent5">
                  <a:lumMod val="75000"/>
                </a:schemeClr>
              </a:buClr>
              <a:buFont typeface="Wingdings" pitchFamily="2" charset="2"/>
              <a:buChar char="§"/>
            </a:pPr>
            <a:r>
              <a:rPr lang="en-US" dirty="0"/>
              <a:t>When automatic summarization has been disabled, RIPv2 no longer summarizes networks to their </a:t>
            </a:r>
            <a:r>
              <a:rPr lang="en-US" dirty="0" err="1"/>
              <a:t>classful</a:t>
            </a:r>
            <a:r>
              <a:rPr lang="en-US" dirty="0"/>
              <a:t> address at boundary </a:t>
            </a:r>
            <a:r>
              <a:rPr lang="en-US" dirty="0" smtClean="0"/>
              <a:t>routers.</a:t>
            </a:r>
            <a:endParaRPr lang="cs-CZ" dirty="0" smtClean="0"/>
          </a:p>
          <a:p>
            <a:pPr marL="714375" lvl="1" indent="-257175">
              <a:buClr>
                <a:schemeClr val="accent5">
                  <a:lumMod val="75000"/>
                </a:schemeClr>
              </a:buClr>
              <a:buFont typeface="Wingdings" pitchFamily="2" charset="2"/>
              <a:buChar char="§"/>
            </a:pPr>
            <a:r>
              <a:rPr lang="en-US" dirty="0" smtClean="0"/>
              <a:t>RIPv2 </a:t>
            </a:r>
            <a:r>
              <a:rPr lang="en-US" dirty="0"/>
              <a:t>now includes all subnets and their appropriate masks in its routing updates. </a:t>
            </a:r>
          </a:p>
          <a:p>
            <a:pPr marL="257175" indent="-257175">
              <a:buClr>
                <a:schemeClr val="accent5">
                  <a:lumMod val="75000"/>
                </a:schemeClr>
              </a:buClr>
              <a:buFont typeface="Wingdings" pitchFamily="2" charset="2"/>
              <a:buChar char="§"/>
            </a:pPr>
            <a:r>
              <a:rPr lang="en-US" dirty="0"/>
              <a:t>The</a:t>
            </a:r>
            <a:r>
              <a:rPr lang="en-US" b="1" dirty="0"/>
              <a:t> </a:t>
            </a:r>
            <a:r>
              <a:rPr lang="en-US" b="1" dirty="0">
                <a:latin typeface="Courier New" pitchFamily="49" charset="0"/>
                <a:cs typeface="Courier New" pitchFamily="49" charset="0"/>
              </a:rPr>
              <a:t>show </a:t>
            </a:r>
            <a:r>
              <a:rPr lang="en-US" b="1" dirty="0" err="1">
                <a:latin typeface="Courier New" pitchFamily="49" charset="0"/>
                <a:cs typeface="Courier New" pitchFamily="49" charset="0"/>
              </a:rPr>
              <a:t>ip</a:t>
            </a:r>
            <a:r>
              <a:rPr lang="en-US" b="1" dirty="0">
                <a:latin typeface="Courier New" pitchFamily="49" charset="0"/>
                <a:cs typeface="Courier New" pitchFamily="49" charset="0"/>
              </a:rPr>
              <a:t> protocols</a:t>
            </a:r>
            <a:r>
              <a:rPr lang="en-US" b="1" dirty="0"/>
              <a:t> </a:t>
            </a:r>
            <a:r>
              <a:rPr lang="en-US" dirty="0"/>
              <a:t>now states that automatic network summarization is not in effect.</a:t>
            </a:r>
          </a:p>
          <a:p>
            <a:pPr algn="l"/>
            <a:endParaRPr lang="en-US" dirty="0"/>
          </a:p>
          <a:p>
            <a:pPr marL="257175" indent="-257175">
              <a:buClr>
                <a:schemeClr val="accent5">
                  <a:lumMod val="75000"/>
                </a:schemeClr>
              </a:buClr>
              <a:buFont typeface="Wingdings" pitchFamily="2" charset="2"/>
              <a:buChar char="§"/>
            </a:pPr>
            <a:endParaRPr lang="en-US" dirty="0"/>
          </a:p>
        </p:txBody>
      </p:sp>
    </p:spTree>
    <p:extLst>
      <p:ext uri="{BB962C8B-B14F-4D97-AF65-F5344CB8AC3E}">
        <p14:creationId xmlns:p14="http://schemas.microsoft.com/office/powerpoint/2010/main" val="3550407804"/>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Configuring the RIP Protocol</a:t>
            </a:r>
            <a:br>
              <a:rPr lang="en-US" sz="1350" dirty="0"/>
            </a:br>
            <a:r>
              <a:rPr lang="en-US" sz="2100" dirty="0"/>
              <a:t>Configuring Passive Interfaces</a:t>
            </a:r>
          </a:p>
        </p:txBody>
      </p:sp>
      <p:pic>
        <p:nvPicPr>
          <p:cNvPr id="245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5253" y="2033753"/>
            <a:ext cx="4040864" cy="3109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8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19065"/>
            <a:ext cx="4958255" cy="1952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001051" y="275449"/>
            <a:ext cx="2783171" cy="1477328"/>
          </a:xfrm>
          <a:prstGeom prst="rect">
            <a:avLst/>
          </a:prstGeom>
          <a:noFill/>
        </p:spPr>
        <p:txBody>
          <a:bodyPr wrap="square" rtlCol="0">
            <a:spAutoFit/>
          </a:bodyPr>
          <a:lstStyle/>
          <a:p>
            <a:pPr algn="l"/>
            <a:r>
              <a:rPr lang="en-US" sz="1500" dirty="0"/>
              <a:t>Sending out unneeded updates on a LAN impacts the network in three ways:</a:t>
            </a:r>
          </a:p>
          <a:p>
            <a:pPr marL="257175" indent="-257175">
              <a:buClr>
                <a:schemeClr val="accent5">
                  <a:lumMod val="75000"/>
                </a:schemeClr>
              </a:buClr>
              <a:buFont typeface="Wingdings" pitchFamily="2" charset="2"/>
              <a:buChar char="§"/>
            </a:pPr>
            <a:r>
              <a:rPr lang="en-US" sz="1500" dirty="0"/>
              <a:t>Wasted Bandwidth </a:t>
            </a:r>
          </a:p>
          <a:p>
            <a:pPr marL="257175" indent="-257175">
              <a:buClr>
                <a:schemeClr val="accent5">
                  <a:lumMod val="75000"/>
                </a:schemeClr>
              </a:buClr>
              <a:buFont typeface="Wingdings" pitchFamily="2" charset="2"/>
              <a:buChar char="§"/>
            </a:pPr>
            <a:r>
              <a:rPr lang="en-US" sz="1500" dirty="0"/>
              <a:t>Wasted Resources</a:t>
            </a:r>
          </a:p>
          <a:p>
            <a:pPr marL="257175" indent="-257175">
              <a:buClr>
                <a:schemeClr val="accent5">
                  <a:lumMod val="75000"/>
                </a:schemeClr>
              </a:buClr>
              <a:buFont typeface="Wingdings" pitchFamily="2" charset="2"/>
              <a:buChar char="§"/>
            </a:pPr>
            <a:r>
              <a:rPr lang="en-US" sz="1500" dirty="0"/>
              <a:t>Security Risk </a:t>
            </a:r>
          </a:p>
        </p:txBody>
      </p:sp>
      <p:sp>
        <p:nvSpPr>
          <p:cNvPr id="6" name="Obdélník 5"/>
          <p:cNvSpPr/>
          <p:nvPr/>
        </p:nvSpPr>
        <p:spPr>
          <a:xfrm>
            <a:off x="6394502" y="2350295"/>
            <a:ext cx="1417312" cy="187953"/>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7" name="Obdélník 6"/>
          <p:cNvSpPr/>
          <p:nvPr/>
        </p:nvSpPr>
        <p:spPr>
          <a:xfrm>
            <a:off x="2563481" y="2199290"/>
            <a:ext cx="305843" cy="166771"/>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Tree>
    <p:extLst>
      <p:ext uri="{BB962C8B-B14F-4D97-AF65-F5344CB8AC3E}">
        <p14:creationId xmlns:p14="http://schemas.microsoft.com/office/powerpoint/2010/main" val="3379801456"/>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Configuring the RIP Protocol</a:t>
            </a:r>
            <a:br>
              <a:rPr lang="en-US" sz="1350" dirty="0"/>
            </a:br>
            <a:r>
              <a:rPr lang="en-US" sz="2100" dirty="0"/>
              <a:t>Propagate a Default Route</a:t>
            </a: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35568"/>
            <a:ext cx="4743893" cy="173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3404" y="1757855"/>
            <a:ext cx="4420595" cy="3474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bdélník 4"/>
          <p:cNvSpPr/>
          <p:nvPr/>
        </p:nvSpPr>
        <p:spPr>
          <a:xfrm>
            <a:off x="5590461" y="1911941"/>
            <a:ext cx="3253994" cy="191222"/>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6" name="Obdélník 5"/>
          <p:cNvSpPr/>
          <p:nvPr/>
        </p:nvSpPr>
        <p:spPr>
          <a:xfrm>
            <a:off x="6109434" y="2240306"/>
            <a:ext cx="1979526" cy="186632"/>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7" name="Obdélník 6"/>
          <p:cNvSpPr/>
          <p:nvPr/>
        </p:nvSpPr>
        <p:spPr>
          <a:xfrm>
            <a:off x="1010578" y="1757856"/>
            <a:ext cx="1078302" cy="154086"/>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Tree>
    <p:extLst>
      <p:ext uri="{BB962C8B-B14F-4D97-AF65-F5344CB8AC3E}">
        <p14:creationId xmlns:p14="http://schemas.microsoft.com/office/powerpoint/2010/main" val="1387259090"/>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376362" y="1697831"/>
            <a:ext cx="2890838" cy="1110854"/>
          </a:xfrm>
        </p:spPr>
        <p:txBody>
          <a:bodyPr/>
          <a:lstStyle/>
          <a:p>
            <a:pPr eaLnBrk="1" hangingPunct="1"/>
            <a:r>
              <a:rPr lang="en-CA" sz="1800" dirty="0" smtClean="0"/>
              <a:t>The </a:t>
            </a:r>
            <a:r>
              <a:rPr lang="en-CA" sz="1800" dirty="0"/>
              <a:t>Routing Table </a:t>
            </a:r>
            <a:endParaRPr lang="en-US" sz="1800" dirty="0">
              <a:solidFill>
                <a:srgbClr val="00B0F0"/>
              </a:solidFill>
            </a:endParaRPr>
          </a:p>
        </p:txBody>
      </p:sp>
    </p:spTree>
    <p:extLst>
      <p:ext uri="{BB962C8B-B14F-4D97-AF65-F5344CB8AC3E}">
        <p14:creationId xmlns:p14="http://schemas.microsoft.com/office/powerpoint/2010/main" val="2980327406"/>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Parts of an IPv4 Route Entry</a:t>
            </a:r>
            <a:br>
              <a:rPr lang="en-US" sz="1350" dirty="0"/>
            </a:br>
            <a:r>
              <a:rPr lang="en-US" sz="2100" dirty="0"/>
              <a:t>Routing Table Entries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2090" y="943050"/>
            <a:ext cx="5517931" cy="4206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2046617"/>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Parts of an IPv4 Route Entry</a:t>
            </a:r>
            <a:br>
              <a:rPr lang="en-US" sz="1350" dirty="0"/>
            </a:br>
            <a:r>
              <a:rPr lang="en-US" sz="2100" dirty="0"/>
              <a:t>Routing Table Entries</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8346" y="965247"/>
            <a:ext cx="5257800" cy="4201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1441321"/>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Parts of an IPv4 Route Entry</a:t>
            </a:r>
            <a:br>
              <a:rPr lang="en-US" sz="1350" dirty="0"/>
            </a:br>
            <a:r>
              <a:rPr lang="en-US" sz="2100" dirty="0"/>
              <a:t>Directly Connected Entries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226" y="3432519"/>
            <a:ext cx="7401018" cy="1553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4626443" y="148939"/>
            <a:ext cx="4454495" cy="2983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0984598"/>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97794" y="369094"/>
            <a:ext cx="6342460" cy="653654"/>
          </a:xfrm>
        </p:spPr>
        <p:txBody>
          <a:bodyPr/>
          <a:lstStyle/>
          <a:p>
            <a:pPr eaLnBrk="1" hangingPunct="1">
              <a:defRPr/>
            </a:pPr>
            <a:r>
              <a:rPr lang="en-US" sz="1350" dirty="0"/>
              <a:t>Dynamic Routing Protocol Overview</a:t>
            </a:r>
            <a:br>
              <a:rPr lang="en-US" sz="1350" dirty="0"/>
            </a:br>
            <a:r>
              <a:rPr lang="en-US" sz="2100" dirty="0"/>
              <a:t>Dynamic Routing Protocol Evolution</a:t>
            </a:r>
            <a:endParaRPr lang="en-US" sz="2100" dirty="0">
              <a:solidFill>
                <a:schemeClr val="accent5">
                  <a:lumMod val="75000"/>
                </a:schemeClr>
              </a:solidFill>
              <a:cs typeface="Arial" pitchFamily="34" charset="0"/>
            </a:endParaRPr>
          </a:p>
        </p:txBody>
      </p:sp>
      <p:sp>
        <p:nvSpPr>
          <p:cNvPr id="38915" name="Content Placeholder 5"/>
          <p:cNvSpPr>
            <a:spLocks noGrp="1"/>
          </p:cNvSpPr>
          <p:nvPr>
            <p:ph idx="1"/>
          </p:nvPr>
        </p:nvSpPr>
        <p:spPr>
          <a:xfrm>
            <a:off x="1558529" y="1349829"/>
            <a:ext cx="5955506" cy="3113825"/>
          </a:xfrm>
        </p:spPr>
        <p:txBody>
          <a:bodyPr/>
          <a:lstStyle/>
          <a:p>
            <a:r>
              <a:rPr lang="en-CA" dirty="0"/>
              <a:t>Dynamic routing protocols have been used in networks since the late 1980s.</a:t>
            </a:r>
            <a:endParaRPr lang="en-US" dirty="0"/>
          </a:p>
          <a:p>
            <a:r>
              <a:rPr lang="en-CA" dirty="0"/>
              <a:t>Newer versions support the communication based on IPv6. </a:t>
            </a: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468" y="2890357"/>
            <a:ext cx="7781074" cy="2150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495677" y="2676737"/>
            <a:ext cx="3842657" cy="369332"/>
          </a:xfrm>
          <a:prstGeom prst="rect">
            <a:avLst/>
          </a:prstGeom>
          <a:noFill/>
        </p:spPr>
        <p:txBody>
          <a:bodyPr wrap="square" rtlCol="0">
            <a:spAutoFit/>
          </a:bodyPr>
          <a:lstStyle/>
          <a:p>
            <a:r>
              <a:rPr lang="en-US" dirty="0"/>
              <a:t>Routing Protocols Classification</a:t>
            </a:r>
          </a:p>
        </p:txBody>
      </p:sp>
    </p:spTree>
    <p:extLst>
      <p:ext uri="{BB962C8B-B14F-4D97-AF65-F5344CB8AC3E}">
        <p14:creationId xmlns:p14="http://schemas.microsoft.com/office/powerpoint/2010/main" val="2180301161"/>
      </p:ext>
    </p:extLst>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Parts of an IPv4 Route Entry</a:t>
            </a:r>
            <a:br>
              <a:rPr lang="en-US" sz="1350" dirty="0"/>
            </a:br>
            <a:r>
              <a:rPr lang="en-US" sz="2100" dirty="0"/>
              <a:t>Remote Network Entries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469" y="946573"/>
            <a:ext cx="6936828" cy="3882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7166574"/>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6100" y="795854"/>
            <a:ext cx="5356012" cy="4349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Dynamically Learned IPv4 Routes</a:t>
            </a:r>
            <a:br>
              <a:rPr lang="en-US" sz="1350" dirty="0"/>
            </a:br>
            <a:r>
              <a:rPr lang="en-US" sz="2100" dirty="0"/>
              <a:t>Routing Table Terms</a:t>
            </a:r>
          </a:p>
        </p:txBody>
      </p:sp>
      <p:sp>
        <p:nvSpPr>
          <p:cNvPr id="5" name="Rectangle 4"/>
          <p:cNvSpPr/>
          <p:nvPr/>
        </p:nvSpPr>
        <p:spPr>
          <a:xfrm>
            <a:off x="654269" y="1220188"/>
            <a:ext cx="2955791" cy="1569660"/>
          </a:xfrm>
          <a:prstGeom prst="rect">
            <a:avLst/>
          </a:prstGeom>
          <a:solidFill>
            <a:srgbClr val="FFFFFF"/>
          </a:solidFill>
        </p:spPr>
        <p:txBody>
          <a:bodyPr wrap="square">
            <a:spAutoFit/>
          </a:bodyPr>
          <a:lstStyle/>
          <a:p>
            <a:pPr algn="l"/>
            <a:r>
              <a:rPr lang="en-US" b="1" dirty="0">
                <a:solidFill>
                  <a:srgbClr val="FF0000"/>
                </a:solidFill>
              </a:rPr>
              <a:t>Routes</a:t>
            </a:r>
            <a:r>
              <a:rPr lang="en-US" dirty="0">
                <a:solidFill>
                  <a:srgbClr val="FF0000"/>
                </a:solidFill>
              </a:rPr>
              <a:t> </a:t>
            </a:r>
            <a:r>
              <a:rPr lang="en-US" dirty="0"/>
              <a:t>are discussed</a:t>
            </a:r>
          </a:p>
          <a:p>
            <a:pPr algn="l"/>
            <a:r>
              <a:rPr lang="en-US" dirty="0"/>
              <a:t>in terms of:</a:t>
            </a:r>
          </a:p>
          <a:p>
            <a:pPr marL="257175" indent="-257175">
              <a:buFont typeface="Wingdings" pitchFamily="2" charset="2"/>
              <a:buChar char="§"/>
            </a:pPr>
            <a:r>
              <a:rPr lang="en-US" sz="1500" b="1" dirty="0">
                <a:solidFill>
                  <a:srgbClr val="FF0000"/>
                </a:solidFill>
              </a:rPr>
              <a:t>Ultimate route</a:t>
            </a:r>
          </a:p>
          <a:p>
            <a:pPr marL="257175" indent="-257175">
              <a:buFont typeface="Wingdings" pitchFamily="2" charset="2"/>
              <a:buChar char="§"/>
            </a:pPr>
            <a:r>
              <a:rPr lang="en-US" sz="1500" b="1" dirty="0">
                <a:solidFill>
                  <a:srgbClr val="FF0000"/>
                </a:solidFill>
              </a:rPr>
              <a:t>Level 1 route</a:t>
            </a:r>
          </a:p>
          <a:p>
            <a:pPr marL="257175" indent="-257175">
              <a:buFont typeface="Wingdings" pitchFamily="2" charset="2"/>
              <a:buChar char="§"/>
            </a:pPr>
            <a:r>
              <a:rPr lang="en-US" sz="1500" b="1" dirty="0">
                <a:solidFill>
                  <a:srgbClr val="FF0000"/>
                </a:solidFill>
              </a:rPr>
              <a:t>Level 1 parent route</a:t>
            </a:r>
          </a:p>
          <a:p>
            <a:pPr marL="257175" indent="-257175">
              <a:buFont typeface="Wingdings" pitchFamily="2" charset="2"/>
              <a:buChar char="§"/>
            </a:pPr>
            <a:r>
              <a:rPr lang="en-US" sz="1500" b="1" dirty="0">
                <a:solidFill>
                  <a:srgbClr val="FF0000"/>
                </a:solidFill>
              </a:rPr>
              <a:t>Level 2 child routes</a:t>
            </a:r>
          </a:p>
        </p:txBody>
      </p:sp>
    </p:spTree>
    <p:extLst>
      <p:ext uri="{BB962C8B-B14F-4D97-AF65-F5344CB8AC3E}">
        <p14:creationId xmlns:p14="http://schemas.microsoft.com/office/powerpoint/2010/main" val="3489928962"/>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Dynamically Learned IPv4 Routes</a:t>
            </a:r>
            <a:br>
              <a:rPr lang="en-US" sz="1350" dirty="0"/>
            </a:br>
            <a:r>
              <a:rPr lang="en-US" sz="2100" dirty="0"/>
              <a:t>Ultimate Route</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1738" y="610949"/>
            <a:ext cx="5083510" cy="4466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38504" y="1560583"/>
            <a:ext cx="2798379" cy="2400657"/>
          </a:xfrm>
          <a:prstGeom prst="rect">
            <a:avLst/>
          </a:prstGeom>
          <a:solidFill>
            <a:schemeClr val="bg1"/>
          </a:solidFill>
        </p:spPr>
        <p:txBody>
          <a:bodyPr wrap="square">
            <a:spAutoFit/>
          </a:bodyPr>
          <a:lstStyle/>
          <a:p>
            <a:pPr algn="l"/>
            <a:r>
              <a:rPr lang="en-US" sz="1500" dirty="0"/>
              <a:t>An ultimate route is a routing table entry that contains either</a:t>
            </a:r>
            <a:endParaRPr lang="cs-CZ" sz="1500" dirty="0"/>
          </a:p>
          <a:p>
            <a:pPr marL="257175" indent="-257175">
              <a:buFont typeface="Arial" panose="020B0604020202020204" pitchFamily="34" charset="0"/>
              <a:buChar char="•"/>
            </a:pPr>
            <a:r>
              <a:rPr lang="en-US" sz="1500" b="1" dirty="0">
                <a:solidFill>
                  <a:srgbClr val="00B050"/>
                </a:solidFill>
              </a:rPr>
              <a:t>a next-hop IP address </a:t>
            </a:r>
            <a:r>
              <a:rPr lang="en-US" sz="1500" b="1" dirty="0">
                <a:solidFill>
                  <a:srgbClr val="FF0000"/>
                </a:solidFill>
              </a:rPr>
              <a:t>or</a:t>
            </a:r>
            <a:endParaRPr lang="cs-CZ" sz="1500" b="1" dirty="0">
              <a:solidFill>
                <a:srgbClr val="FF0000"/>
              </a:solidFill>
            </a:endParaRPr>
          </a:p>
          <a:p>
            <a:pPr marL="257175" indent="-257175">
              <a:buFont typeface="Arial" panose="020B0604020202020204" pitchFamily="34" charset="0"/>
              <a:buChar char="•"/>
            </a:pPr>
            <a:r>
              <a:rPr lang="en-US" sz="1500" b="1" dirty="0">
                <a:solidFill>
                  <a:srgbClr val="00B050"/>
                </a:solidFill>
              </a:rPr>
              <a:t>an exit interface</a:t>
            </a:r>
            <a:r>
              <a:rPr lang="en-US" sz="1500" dirty="0">
                <a:solidFill>
                  <a:srgbClr val="00B050"/>
                </a:solidFill>
              </a:rPr>
              <a:t>. </a:t>
            </a:r>
          </a:p>
          <a:p>
            <a:pPr algn="l"/>
            <a:endParaRPr lang="cs-CZ" sz="1500" dirty="0" smtClean="0"/>
          </a:p>
          <a:p>
            <a:pPr algn="l"/>
            <a:r>
              <a:rPr lang="cs-CZ" sz="1500" dirty="0" err="1" smtClean="0"/>
              <a:t>They</a:t>
            </a:r>
            <a:r>
              <a:rPr lang="cs-CZ" sz="1500" dirty="0" smtClean="0"/>
              <a:t> </a:t>
            </a:r>
            <a:r>
              <a:rPr lang="cs-CZ" sz="1500" dirty="0" err="1" smtClean="0"/>
              <a:t>can</a:t>
            </a:r>
            <a:r>
              <a:rPr lang="cs-CZ" sz="1500" dirty="0" smtClean="0"/>
              <a:t> </a:t>
            </a:r>
            <a:r>
              <a:rPr lang="cs-CZ" sz="1500" dirty="0" err="1" smtClean="0"/>
              <a:t>be</a:t>
            </a:r>
            <a:r>
              <a:rPr lang="cs-CZ" sz="1500" dirty="0" smtClean="0"/>
              <a:t> </a:t>
            </a:r>
            <a:r>
              <a:rPr lang="cs-CZ" sz="1500" dirty="0" err="1" smtClean="0"/>
              <a:t>following</a:t>
            </a:r>
            <a:r>
              <a:rPr lang="cs-CZ" sz="1500" dirty="0" smtClean="0"/>
              <a:t> </a:t>
            </a:r>
            <a:r>
              <a:rPr lang="cs-CZ" sz="1500" dirty="0" err="1" smtClean="0"/>
              <a:t>types</a:t>
            </a:r>
            <a:endParaRPr lang="en-US" sz="1500" dirty="0"/>
          </a:p>
          <a:p>
            <a:pPr marL="257175" indent="-257175">
              <a:buFont typeface="Arial" panose="020B0604020202020204" pitchFamily="34" charset="0"/>
              <a:buChar char="•"/>
            </a:pPr>
            <a:r>
              <a:rPr lang="en-US" sz="1500" b="1" dirty="0">
                <a:solidFill>
                  <a:srgbClr val="00B050"/>
                </a:solidFill>
              </a:rPr>
              <a:t>Directly connected,</a:t>
            </a:r>
            <a:endParaRPr lang="cs-CZ" sz="1500" b="1" dirty="0">
              <a:solidFill>
                <a:srgbClr val="00B050"/>
              </a:solidFill>
            </a:endParaRPr>
          </a:p>
          <a:p>
            <a:pPr marL="257175" indent="-257175">
              <a:buFont typeface="Arial" panose="020B0604020202020204" pitchFamily="34" charset="0"/>
              <a:buChar char="•"/>
            </a:pPr>
            <a:r>
              <a:rPr lang="cs-CZ" sz="1500" b="1" dirty="0" smtClean="0">
                <a:solidFill>
                  <a:srgbClr val="00B050"/>
                </a:solidFill>
              </a:rPr>
              <a:t>L</a:t>
            </a:r>
            <a:r>
              <a:rPr lang="en-US" sz="1500" b="1" dirty="0">
                <a:solidFill>
                  <a:srgbClr val="00B050"/>
                </a:solidFill>
              </a:rPr>
              <a:t>ink local </a:t>
            </a:r>
            <a:r>
              <a:rPr lang="en-US" sz="1500" b="1" dirty="0" smtClean="0">
                <a:solidFill>
                  <a:srgbClr val="00B050"/>
                </a:solidFill>
              </a:rPr>
              <a:t>routes</a:t>
            </a:r>
            <a:endParaRPr lang="cs-CZ" sz="1500" b="1" dirty="0" smtClean="0">
              <a:solidFill>
                <a:srgbClr val="00B050"/>
              </a:solidFill>
            </a:endParaRPr>
          </a:p>
          <a:p>
            <a:pPr marL="257175" indent="-257175">
              <a:buFont typeface="Arial" panose="020B0604020202020204" pitchFamily="34" charset="0"/>
              <a:buChar char="•"/>
            </a:pPr>
            <a:r>
              <a:rPr lang="cs-CZ" sz="1500" b="1" dirty="0">
                <a:solidFill>
                  <a:srgbClr val="00B050"/>
                </a:solidFill>
              </a:rPr>
              <a:t>D</a:t>
            </a:r>
            <a:r>
              <a:rPr lang="en-US" sz="1500" b="1" dirty="0" err="1" smtClean="0">
                <a:solidFill>
                  <a:srgbClr val="00B050"/>
                </a:solidFill>
              </a:rPr>
              <a:t>ynamically</a:t>
            </a:r>
            <a:r>
              <a:rPr lang="en-US" sz="1500" b="1" dirty="0" smtClean="0">
                <a:solidFill>
                  <a:srgbClr val="00B050"/>
                </a:solidFill>
              </a:rPr>
              <a:t> </a:t>
            </a:r>
            <a:r>
              <a:rPr lang="en-US" sz="1500" b="1" dirty="0">
                <a:solidFill>
                  <a:srgbClr val="00B050"/>
                </a:solidFill>
              </a:rPr>
              <a:t>learned</a:t>
            </a:r>
            <a:endParaRPr lang="cs-CZ" sz="1500" b="1" dirty="0">
              <a:solidFill>
                <a:srgbClr val="00B050"/>
              </a:solidFill>
            </a:endParaRPr>
          </a:p>
          <a:p>
            <a:endParaRPr lang="en-US" sz="1500" dirty="0">
              <a:solidFill>
                <a:srgbClr val="FF0000"/>
              </a:solidFill>
            </a:endParaRPr>
          </a:p>
        </p:txBody>
      </p:sp>
      <p:cxnSp>
        <p:nvCxnSpPr>
          <p:cNvPr id="5" name="Přímá spojnice 4"/>
          <p:cNvCxnSpPr/>
          <p:nvPr/>
        </p:nvCxnSpPr>
        <p:spPr>
          <a:xfrm>
            <a:off x="5667703" y="890753"/>
            <a:ext cx="1600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7062243"/>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22817"/>
            <a:ext cx="6342460" cy="664029"/>
          </a:xfrm>
        </p:spPr>
        <p:txBody>
          <a:bodyPr/>
          <a:lstStyle/>
          <a:p>
            <a:pPr>
              <a:tabLst>
                <a:tab pos="3602831" algn="l"/>
              </a:tabLst>
              <a:defRPr/>
            </a:pPr>
            <a:r>
              <a:rPr lang="en-US" sz="1350" dirty="0"/>
              <a:t>Dynamically Learned IPv4 Routes</a:t>
            </a:r>
            <a:br>
              <a:rPr lang="en-US" sz="1350" dirty="0"/>
            </a:br>
            <a:r>
              <a:rPr lang="en-US" sz="2100" dirty="0"/>
              <a:t>Level 1 Route</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8875" y="1166649"/>
            <a:ext cx="6133598" cy="3046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bdélník 1"/>
          <p:cNvSpPr/>
          <p:nvPr/>
        </p:nvSpPr>
        <p:spPr bwMode="auto">
          <a:xfrm>
            <a:off x="1860331" y="1923393"/>
            <a:ext cx="1379483" cy="2289379"/>
          </a:xfrm>
          <a:prstGeom prst="rect">
            <a:avLst/>
          </a:prstGeom>
          <a:noFill/>
          <a:ln w="38100" cap="flat" cmpd="sng" algn="ctr">
            <a:solidFill>
              <a:srgbClr val="FF0000"/>
            </a:solidFill>
            <a:prstDash val="solid"/>
            <a:round/>
            <a:headEnd type="none" w="med" len="med"/>
            <a:tailEnd type="none" w="med" len="med"/>
          </a:ln>
          <a:effectLst/>
        </p:spPr>
        <p:txBody>
          <a:bodyPr vert="horz" wrap="square" lIns="61593" tIns="30796" rIns="61593" bIns="30796" numCol="1" rtlCol="0" anchor="ctr" anchorCtr="0" compatLnSpc="1">
            <a:prstTxWarp prst="textNoShape">
              <a:avLst/>
            </a:prstTxWarp>
            <a:noAutofit/>
          </a:bodyPr>
          <a:lstStyle/>
          <a:p>
            <a:pPr algn="ctr" defTabSz="610791" eaLnBrk="0" hangingPunct="0">
              <a:lnSpc>
                <a:spcPct val="90000"/>
              </a:lnSpc>
            </a:pPr>
            <a:endParaRPr lang="cs-CZ"/>
          </a:p>
        </p:txBody>
      </p:sp>
      <p:cxnSp>
        <p:nvCxnSpPr>
          <p:cNvPr id="6" name="Přímá spojnice 5"/>
          <p:cNvCxnSpPr/>
          <p:nvPr/>
        </p:nvCxnSpPr>
        <p:spPr>
          <a:xfrm>
            <a:off x="3748923" y="3807373"/>
            <a:ext cx="65405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Přímá spojnice 10"/>
          <p:cNvCxnSpPr/>
          <p:nvPr/>
        </p:nvCxnSpPr>
        <p:spPr>
          <a:xfrm>
            <a:off x="4611414" y="1500352"/>
            <a:ext cx="133218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Ovál 12"/>
          <p:cNvSpPr/>
          <p:nvPr/>
        </p:nvSpPr>
        <p:spPr>
          <a:xfrm>
            <a:off x="4333652" y="2406870"/>
            <a:ext cx="261995" cy="261995"/>
          </a:xfrm>
          <a:prstGeom prst="ellipse">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9" name="Ovál 8"/>
          <p:cNvSpPr/>
          <p:nvPr/>
        </p:nvSpPr>
        <p:spPr>
          <a:xfrm>
            <a:off x="4344158" y="2984936"/>
            <a:ext cx="261995" cy="261995"/>
          </a:xfrm>
          <a:prstGeom prst="ellipse">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cxnSp>
        <p:nvCxnSpPr>
          <p:cNvPr id="4" name="Přímá spojnice 3"/>
          <p:cNvCxnSpPr/>
          <p:nvPr/>
        </p:nvCxnSpPr>
        <p:spPr>
          <a:xfrm>
            <a:off x="3620859" y="2668865"/>
            <a:ext cx="715361"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Přímá spojnice 11"/>
          <p:cNvCxnSpPr/>
          <p:nvPr/>
        </p:nvCxnSpPr>
        <p:spPr>
          <a:xfrm>
            <a:off x="3633552" y="3229479"/>
            <a:ext cx="488601"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600435"/>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Dynamically Learned IPv4 Routes</a:t>
            </a:r>
            <a:br>
              <a:rPr lang="en-US" sz="1350" dirty="0"/>
            </a:br>
            <a:r>
              <a:rPr lang="en-US" sz="2100" dirty="0"/>
              <a:t>Level 1 Parent Route</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1520" y="614854"/>
            <a:ext cx="5123651" cy="4528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Přímá spojnice se šipkou 2"/>
          <p:cNvCxnSpPr/>
          <p:nvPr/>
        </p:nvCxnSpPr>
        <p:spPr bwMode="auto">
          <a:xfrm>
            <a:off x="3277144" y="2283876"/>
            <a:ext cx="843115" cy="0"/>
          </a:xfrm>
          <a:prstGeom prst="straightConnector1">
            <a:avLst/>
          </a:prstGeom>
          <a:solidFill>
            <a:schemeClr val="accent1"/>
          </a:solidFill>
          <a:ln w="63500" cap="flat" cmpd="sng" algn="ctr">
            <a:solidFill>
              <a:srgbClr val="FF0000"/>
            </a:solidFill>
            <a:prstDash val="solid"/>
            <a:round/>
            <a:headEnd type="none" w="med" len="med"/>
            <a:tailEnd type="triangle"/>
          </a:ln>
          <a:effectLst/>
        </p:spPr>
      </p:cxnSp>
      <p:cxnSp>
        <p:nvCxnSpPr>
          <p:cNvPr id="6" name="Přímá spojnice se šipkou 5"/>
          <p:cNvCxnSpPr/>
          <p:nvPr/>
        </p:nvCxnSpPr>
        <p:spPr bwMode="auto">
          <a:xfrm>
            <a:off x="3268353" y="4514400"/>
            <a:ext cx="843115" cy="0"/>
          </a:xfrm>
          <a:prstGeom prst="straightConnector1">
            <a:avLst/>
          </a:prstGeom>
          <a:solidFill>
            <a:schemeClr val="accent1"/>
          </a:solidFill>
          <a:ln w="63500" cap="flat" cmpd="sng" algn="ctr">
            <a:solidFill>
              <a:srgbClr val="FF0000"/>
            </a:solidFill>
            <a:prstDash val="solid"/>
            <a:round/>
            <a:headEnd type="none" w="med" len="med"/>
            <a:tailEnd type="triangle"/>
          </a:ln>
          <a:effectLst/>
        </p:spPr>
      </p:cxnSp>
      <p:cxnSp>
        <p:nvCxnSpPr>
          <p:cNvPr id="7" name="Přímá spojnice 6"/>
          <p:cNvCxnSpPr/>
          <p:nvPr/>
        </p:nvCxnSpPr>
        <p:spPr bwMode="auto">
          <a:xfrm>
            <a:off x="4674175" y="2363004"/>
            <a:ext cx="3705197"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1" name="Přímá spojnice 10"/>
          <p:cNvCxnSpPr/>
          <p:nvPr/>
        </p:nvCxnSpPr>
        <p:spPr bwMode="auto">
          <a:xfrm flipV="1">
            <a:off x="4691761" y="4522283"/>
            <a:ext cx="3924094" cy="20311"/>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3" name="Přímá spojnice 12"/>
          <p:cNvCxnSpPr/>
          <p:nvPr/>
        </p:nvCxnSpPr>
        <p:spPr bwMode="auto">
          <a:xfrm>
            <a:off x="4201510" y="4663868"/>
            <a:ext cx="428707"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5" name="Přímá spojnice 14"/>
          <p:cNvCxnSpPr/>
          <p:nvPr/>
        </p:nvCxnSpPr>
        <p:spPr bwMode="auto">
          <a:xfrm>
            <a:off x="4201510" y="2491253"/>
            <a:ext cx="428708"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2" name="Přímá spojnice 11"/>
          <p:cNvCxnSpPr/>
          <p:nvPr/>
        </p:nvCxnSpPr>
        <p:spPr>
          <a:xfrm>
            <a:off x="5590999" y="869731"/>
            <a:ext cx="206337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0214317"/>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Dynamically Learned IPv4 Routes</a:t>
            </a:r>
            <a:br>
              <a:rPr lang="en-US" sz="1350" dirty="0"/>
            </a:br>
            <a:r>
              <a:rPr lang="en-US" sz="2100" dirty="0"/>
              <a:t>Level 2 Child Route</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8090" y="559113"/>
            <a:ext cx="5115910" cy="4584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Přímá spojnice 3"/>
          <p:cNvCxnSpPr/>
          <p:nvPr/>
        </p:nvCxnSpPr>
        <p:spPr>
          <a:xfrm>
            <a:off x="5543701" y="822433"/>
            <a:ext cx="228387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Přímá spojnice 5"/>
          <p:cNvCxnSpPr/>
          <p:nvPr/>
        </p:nvCxnSpPr>
        <p:spPr>
          <a:xfrm>
            <a:off x="4269321" y="3284481"/>
            <a:ext cx="398392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Přímá spojnice 8"/>
          <p:cNvCxnSpPr/>
          <p:nvPr/>
        </p:nvCxnSpPr>
        <p:spPr>
          <a:xfrm>
            <a:off x="4271947" y="3578772"/>
            <a:ext cx="398392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Přímá spojnice 9"/>
          <p:cNvCxnSpPr/>
          <p:nvPr/>
        </p:nvCxnSpPr>
        <p:spPr>
          <a:xfrm>
            <a:off x="4279828" y="3901967"/>
            <a:ext cx="398392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Přímá spojnice se šipkou 10"/>
          <p:cNvCxnSpPr/>
          <p:nvPr/>
        </p:nvCxnSpPr>
        <p:spPr bwMode="auto">
          <a:xfrm>
            <a:off x="2898776" y="3623949"/>
            <a:ext cx="843115" cy="0"/>
          </a:xfrm>
          <a:prstGeom prst="straightConnector1">
            <a:avLst/>
          </a:prstGeom>
          <a:solidFill>
            <a:schemeClr val="accent1"/>
          </a:solidFill>
          <a:ln w="63500" cap="flat" cmpd="sng" algn="ctr">
            <a:solidFill>
              <a:srgbClr val="FF0000"/>
            </a:solidFill>
            <a:prstDash val="solid"/>
            <a:round/>
            <a:headEnd type="none" w="med" len="med"/>
            <a:tailEnd type="triangle"/>
          </a:ln>
          <a:effectLst/>
        </p:spPr>
      </p:cxnSp>
      <p:sp>
        <p:nvSpPr>
          <p:cNvPr id="7" name="TextovéPole 6"/>
          <p:cNvSpPr txBox="1"/>
          <p:nvPr/>
        </p:nvSpPr>
        <p:spPr>
          <a:xfrm>
            <a:off x="3717730" y="3030426"/>
            <a:ext cx="291662" cy="1015663"/>
          </a:xfrm>
          <a:prstGeom prst="rect">
            <a:avLst/>
          </a:prstGeom>
          <a:noFill/>
        </p:spPr>
        <p:txBody>
          <a:bodyPr wrap="square" rtlCol="0">
            <a:spAutoFit/>
          </a:bodyPr>
          <a:lstStyle/>
          <a:p>
            <a:r>
              <a:rPr lang="en-US" sz="6000" dirty="0" smtClean="0">
                <a:solidFill>
                  <a:srgbClr val="FF0000"/>
                </a:solidFill>
              </a:rPr>
              <a:t>{</a:t>
            </a:r>
            <a:endParaRPr lang="cs-CZ" sz="1050" dirty="0">
              <a:solidFill>
                <a:srgbClr val="FF0000"/>
              </a:solidFill>
            </a:endParaRPr>
          </a:p>
        </p:txBody>
      </p:sp>
      <p:cxnSp>
        <p:nvCxnSpPr>
          <p:cNvPr id="13" name="Přímá spojnice 12"/>
          <p:cNvCxnSpPr/>
          <p:nvPr/>
        </p:nvCxnSpPr>
        <p:spPr>
          <a:xfrm>
            <a:off x="4752581" y="2356938"/>
            <a:ext cx="3621752"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Přímá spojnice 13"/>
          <p:cNvCxnSpPr/>
          <p:nvPr/>
        </p:nvCxnSpPr>
        <p:spPr>
          <a:xfrm>
            <a:off x="4763091" y="4535213"/>
            <a:ext cx="3621752"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5" name="Přímá spojnice 14"/>
          <p:cNvCxnSpPr/>
          <p:nvPr/>
        </p:nvCxnSpPr>
        <p:spPr>
          <a:xfrm>
            <a:off x="4256181" y="4847898"/>
            <a:ext cx="398392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Přímá spojnice se šipkou 15"/>
          <p:cNvCxnSpPr/>
          <p:nvPr/>
        </p:nvCxnSpPr>
        <p:spPr bwMode="auto">
          <a:xfrm>
            <a:off x="2901399" y="4738049"/>
            <a:ext cx="843115" cy="0"/>
          </a:xfrm>
          <a:prstGeom prst="straightConnector1">
            <a:avLst/>
          </a:prstGeom>
          <a:solidFill>
            <a:schemeClr val="accent1"/>
          </a:solidFill>
          <a:ln w="6350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2934617422"/>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Content Placeholder 2"/>
          <p:cNvSpPr>
            <a:spLocks noGrp="1"/>
          </p:cNvSpPr>
          <p:nvPr>
            <p:ph idx="1"/>
          </p:nvPr>
        </p:nvSpPr>
        <p:spPr>
          <a:xfrm>
            <a:off x="1579790" y="988219"/>
            <a:ext cx="6061982" cy="4062753"/>
          </a:xfrm>
        </p:spPr>
        <p:txBody>
          <a:bodyPr/>
          <a:lstStyle/>
          <a:p>
            <a:pPr marL="342900" indent="-342900">
              <a:buAutoNum type="arabicPeriod"/>
            </a:pPr>
            <a:r>
              <a:rPr lang="en-US" dirty="0"/>
              <a:t>If the best match is a </a:t>
            </a:r>
            <a:r>
              <a:rPr lang="en-US" b="1" dirty="0"/>
              <a:t>level 1 </a:t>
            </a:r>
            <a:r>
              <a:rPr lang="en-US" b="1" u="sng" dirty="0"/>
              <a:t>ultimate</a:t>
            </a:r>
            <a:r>
              <a:rPr lang="en-US" b="1" dirty="0"/>
              <a:t> </a:t>
            </a:r>
            <a:r>
              <a:rPr lang="en-US" dirty="0"/>
              <a:t>route, then this route is used to forward the packet.</a:t>
            </a:r>
          </a:p>
          <a:p>
            <a:pPr marL="342900" indent="-342900">
              <a:buAutoNum type="arabicPeriod"/>
            </a:pPr>
            <a:r>
              <a:rPr lang="en-US" dirty="0"/>
              <a:t>If the best match is a </a:t>
            </a:r>
            <a:r>
              <a:rPr lang="en-US" b="1" dirty="0"/>
              <a:t>level 1 </a:t>
            </a:r>
            <a:r>
              <a:rPr lang="en-US" b="1" u="sng" dirty="0"/>
              <a:t>parent</a:t>
            </a:r>
            <a:r>
              <a:rPr lang="en-US" b="1" dirty="0"/>
              <a:t> route</a:t>
            </a:r>
            <a:r>
              <a:rPr lang="en-US" dirty="0"/>
              <a:t>, proceed to the </a:t>
            </a:r>
            <a:r>
              <a:rPr lang="en-US" b="1" dirty="0"/>
              <a:t>next step</a:t>
            </a:r>
            <a:r>
              <a:rPr lang="en-US" dirty="0"/>
              <a:t>.</a:t>
            </a:r>
          </a:p>
          <a:p>
            <a:pPr marL="342900" indent="-342900">
              <a:buAutoNum type="arabicPeriod"/>
            </a:pPr>
            <a:r>
              <a:rPr lang="en-US" dirty="0"/>
              <a:t>The router examines child routes (the subnet routes) of the parent route for a best match.</a:t>
            </a:r>
          </a:p>
          <a:p>
            <a:pPr marL="342900" indent="-342900">
              <a:buAutoNum type="arabicPeriod"/>
            </a:pPr>
            <a:r>
              <a:rPr lang="en-US" dirty="0"/>
              <a:t>If there is a match with a </a:t>
            </a:r>
            <a:r>
              <a:rPr lang="en-US" b="1" dirty="0"/>
              <a:t>level 2 child route</a:t>
            </a:r>
            <a:r>
              <a:rPr lang="en-US" dirty="0"/>
              <a:t>, that subnet is used to forward the packet.</a:t>
            </a:r>
          </a:p>
          <a:p>
            <a:pPr marL="342900" indent="-342900">
              <a:buAutoNum type="arabicPeriod"/>
            </a:pPr>
            <a:r>
              <a:rPr lang="en-US" dirty="0"/>
              <a:t>If there is </a:t>
            </a:r>
            <a:r>
              <a:rPr lang="en-US" b="1" dirty="0"/>
              <a:t>not a match</a:t>
            </a:r>
            <a:r>
              <a:rPr lang="en-US" dirty="0"/>
              <a:t> with any of the level 2 child routes, proceed to the </a:t>
            </a:r>
            <a:r>
              <a:rPr lang="en-US" b="1" dirty="0"/>
              <a:t>next step</a:t>
            </a:r>
            <a:r>
              <a:rPr lang="en-US" dirty="0"/>
              <a:t>.</a:t>
            </a:r>
          </a:p>
        </p:txBody>
      </p:sp>
      <p:sp>
        <p:nvSpPr>
          <p:cNvPr id="6" name="Rectangle 2"/>
          <p:cNvSpPr>
            <a:spLocks noGrp="1" noChangeArrowheads="1"/>
          </p:cNvSpPr>
          <p:nvPr>
            <p:ph type="title"/>
          </p:nvPr>
        </p:nvSpPr>
        <p:spPr>
          <a:xfrm>
            <a:off x="1341564" y="304801"/>
            <a:ext cx="6342460" cy="664029"/>
          </a:xfrm>
        </p:spPr>
        <p:txBody>
          <a:bodyPr/>
          <a:lstStyle/>
          <a:p>
            <a:pPr>
              <a:tabLst>
                <a:tab pos="3602831" algn="l"/>
              </a:tabLst>
              <a:defRPr/>
            </a:pPr>
            <a:r>
              <a:rPr lang="en-US" sz="1350" dirty="0"/>
              <a:t>The IPv4 Route Lookup Process</a:t>
            </a:r>
            <a:br>
              <a:rPr lang="en-US" sz="1350" dirty="0"/>
            </a:br>
            <a:r>
              <a:rPr lang="en-US" sz="2100" dirty="0"/>
              <a:t>Route Lookup Process</a:t>
            </a:r>
          </a:p>
        </p:txBody>
      </p:sp>
    </p:spTree>
    <p:extLst>
      <p:ext uri="{BB962C8B-B14F-4D97-AF65-F5344CB8AC3E}">
        <p14:creationId xmlns:p14="http://schemas.microsoft.com/office/powerpoint/2010/main" val="40189906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Content Placeholder 2"/>
          <p:cNvSpPr>
            <a:spLocks noGrp="1"/>
          </p:cNvSpPr>
          <p:nvPr>
            <p:ph idx="1"/>
          </p:nvPr>
        </p:nvSpPr>
        <p:spPr>
          <a:xfrm>
            <a:off x="1579790" y="988219"/>
            <a:ext cx="6061982" cy="4062753"/>
          </a:xfrm>
        </p:spPr>
        <p:txBody>
          <a:bodyPr/>
          <a:lstStyle/>
          <a:p>
            <a:pPr marL="342900" indent="-342900">
              <a:buFont typeface="+mj-lt"/>
              <a:buAutoNum type="arabicPeriod" startAt="6"/>
            </a:pPr>
            <a:r>
              <a:rPr lang="en-US" dirty="0"/>
              <a:t>The router continues searching </a:t>
            </a:r>
            <a:r>
              <a:rPr lang="en-US" b="1" dirty="0"/>
              <a:t>level 1 </a:t>
            </a:r>
            <a:r>
              <a:rPr lang="en-US" b="1" u="sng" dirty="0" err="1"/>
              <a:t>supernet</a:t>
            </a:r>
            <a:r>
              <a:rPr lang="en-US" dirty="0"/>
              <a:t> routes in the routing table for a match, </a:t>
            </a:r>
            <a:r>
              <a:rPr lang="en-US" b="1" dirty="0" smtClean="0"/>
              <a:t>including </a:t>
            </a:r>
            <a:r>
              <a:rPr lang="en-US" b="1" dirty="0"/>
              <a:t>the default route</a:t>
            </a:r>
            <a:r>
              <a:rPr lang="en-US" dirty="0"/>
              <a:t>, if there is one.</a:t>
            </a:r>
          </a:p>
          <a:p>
            <a:pPr marL="342900" indent="-342900">
              <a:buFont typeface="+mj-lt"/>
              <a:buAutoNum type="arabicPeriod" startAt="6"/>
            </a:pPr>
            <a:r>
              <a:rPr lang="en-US" dirty="0"/>
              <a:t>If there is now a lesser match with a level 1 </a:t>
            </a:r>
            <a:r>
              <a:rPr lang="en-US" dirty="0" err="1"/>
              <a:t>supernet</a:t>
            </a:r>
            <a:r>
              <a:rPr lang="en-US" dirty="0"/>
              <a:t> or default routes, the router uses that route to </a:t>
            </a:r>
            <a:r>
              <a:rPr lang="en-US" b="1" dirty="0"/>
              <a:t>forward </a:t>
            </a:r>
            <a:r>
              <a:rPr lang="en-US" dirty="0"/>
              <a:t>the packet.</a:t>
            </a:r>
          </a:p>
          <a:p>
            <a:pPr marL="342900" indent="-342900">
              <a:buFont typeface="+mj-lt"/>
              <a:buAutoNum type="arabicPeriod" startAt="6"/>
            </a:pPr>
            <a:r>
              <a:rPr lang="en-US" dirty="0"/>
              <a:t>If there is </a:t>
            </a:r>
            <a:r>
              <a:rPr lang="en-US" b="1" dirty="0"/>
              <a:t>not a match</a:t>
            </a:r>
            <a:r>
              <a:rPr lang="en-US" dirty="0"/>
              <a:t> with any route in the routing table, the router </a:t>
            </a:r>
            <a:r>
              <a:rPr lang="en-US" b="1" dirty="0"/>
              <a:t>drops the packet</a:t>
            </a:r>
            <a:r>
              <a:rPr lang="en-US" dirty="0"/>
              <a:t>.</a:t>
            </a:r>
          </a:p>
        </p:txBody>
      </p:sp>
      <p:sp>
        <p:nvSpPr>
          <p:cNvPr id="6" name="Rectangle 2"/>
          <p:cNvSpPr>
            <a:spLocks noGrp="1" noChangeArrowheads="1"/>
          </p:cNvSpPr>
          <p:nvPr>
            <p:ph type="title"/>
          </p:nvPr>
        </p:nvSpPr>
        <p:spPr>
          <a:xfrm>
            <a:off x="1341564" y="304801"/>
            <a:ext cx="6342460" cy="664029"/>
          </a:xfrm>
        </p:spPr>
        <p:txBody>
          <a:bodyPr/>
          <a:lstStyle/>
          <a:p>
            <a:pPr>
              <a:tabLst>
                <a:tab pos="3602831" algn="l"/>
              </a:tabLst>
              <a:defRPr/>
            </a:pPr>
            <a:r>
              <a:rPr lang="en-US" sz="1350" dirty="0"/>
              <a:t>The Ipv4 Route Lookup Process</a:t>
            </a:r>
            <a:br>
              <a:rPr lang="en-US" sz="1350" dirty="0"/>
            </a:br>
            <a:r>
              <a:rPr lang="en-US" sz="2100" dirty="0"/>
              <a:t>Route Lookup Process (cont.)</a:t>
            </a:r>
          </a:p>
        </p:txBody>
      </p:sp>
    </p:spTree>
    <p:extLst>
      <p:ext uri="{BB962C8B-B14F-4D97-AF65-F5344CB8AC3E}">
        <p14:creationId xmlns:p14="http://schemas.microsoft.com/office/powerpoint/2010/main" val="12822736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46466"/>
            <a:ext cx="6342460" cy="664029"/>
          </a:xfrm>
        </p:spPr>
        <p:txBody>
          <a:bodyPr/>
          <a:lstStyle/>
          <a:p>
            <a:pPr>
              <a:tabLst>
                <a:tab pos="3602831" algn="l"/>
              </a:tabLst>
              <a:defRPr/>
            </a:pPr>
            <a:r>
              <a:rPr lang="en-US" sz="1350" dirty="0"/>
              <a:t>The IPv4 Route Lookup Process</a:t>
            </a:r>
            <a:br>
              <a:rPr lang="en-US" sz="1350" dirty="0"/>
            </a:br>
            <a:r>
              <a:rPr lang="en-US" sz="2100" dirty="0"/>
              <a:t>Best Route = Longest Match</a:t>
            </a:r>
          </a:p>
        </p:txBody>
      </p:sp>
      <p:pic>
        <p:nvPicPr>
          <p:cNvPr id="2" name="Obrázek 1"/>
          <p:cNvPicPr>
            <a:picLocks noChangeAspect="1"/>
          </p:cNvPicPr>
          <p:nvPr/>
        </p:nvPicPr>
        <p:blipFill>
          <a:blip r:embed="rId3"/>
          <a:stretch>
            <a:fillRect/>
          </a:stretch>
        </p:blipFill>
        <p:spPr>
          <a:xfrm>
            <a:off x="1853926" y="1209675"/>
            <a:ext cx="5989419" cy="3715923"/>
          </a:xfrm>
          <a:prstGeom prst="rect">
            <a:avLst/>
          </a:prstGeom>
        </p:spPr>
      </p:pic>
      <p:cxnSp>
        <p:nvCxnSpPr>
          <p:cNvPr id="4" name="Přímá spojnice 3"/>
          <p:cNvCxnSpPr/>
          <p:nvPr/>
        </p:nvCxnSpPr>
        <p:spPr>
          <a:xfrm flipV="1">
            <a:off x="5699234" y="1521372"/>
            <a:ext cx="0" cy="115088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Přímá spojnice 6"/>
          <p:cNvCxnSpPr/>
          <p:nvPr/>
        </p:nvCxnSpPr>
        <p:spPr>
          <a:xfrm flipV="1">
            <a:off x="6308841" y="1513489"/>
            <a:ext cx="0" cy="1752597"/>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Přímá spojnice 9"/>
          <p:cNvCxnSpPr/>
          <p:nvPr/>
        </p:nvCxnSpPr>
        <p:spPr>
          <a:xfrm flipV="1">
            <a:off x="7091861" y="1521372"/>
            <a:ext cx="0" cy="2314907"/>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5425182"/>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Components of the </a:t>
            </a:r>
            <a:r>
              <a:rPr lang="en-US" dirty="0" err="1"/>
              <a:t>IPv6</a:t>
            </a:r>
            <a:r>
              <a:rPr lang="en-US" dirty="0"/>
              <a:t> routing table are very similar to the </a:t>
            </a:r>
            <a:r>
              <a:rPr lang="en-US" dirty="0" err="1"/>
              <a:t>IPv4</a:t>
            </a:r>
            <a:r>
              <a:rPr lang="en-US" dirty="0"/>
              <a:t> routing table (directly connected interfaces, static routes, and dynamically learned routes).</a:t>
            </a:r>
          </a:p>
          <a:p>
            <a:r>
              <a:rPr lang="en-US" dirty="0" err="1"/>
              <a:t>IPv6</a:t>
            </a:r>
            <a:r>
              <a:rPr lang="en-US" dirty="0"/>
              <a:t> is classless by design, all routes are effectively level 1 ultimate routes. There is no level 1 parent of level 2 child routes.</a:t>
            </a:r>
          </a:p>
        </p:txBody>
      </p:sp>
      <p:sp>
        <p:nvSpPr>
          <p:cNvPr id="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The IPv4 Route Lookup Process</a:t>
            </a:r>
            <a:br>
              <a:rPr lang="en-US" sz="1350" dirty="0"/>
            </a:br>
            <a:r>
              <a:rPr lang="en-US" sz="2100" dirty="0" err="1"/>
              <a:t>IPv6</a:t>
            </a:r>
            <a:r>
              <a:rPr lang="en-US" sz="2100" dirty="0"/>
              <a:t> Routing Table Entries</a:t>
            </a:r>
          </a:p>
        </p:txBody>
      </p:sp>
    </p:spTree>
    <p:extLst>
      <p:ext uri="{BB962C8B-B14F-4D97-AF65-F5344CB8AC3E}">
        <p14:creationId xmlns:p14="http://schemas.microsoft.com/office/powerpoint/2010/main" val="96758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97794" y="369094"/>
            <a:ext cx="6342460" cy="653654"/>
          </a:xfrm>
        </p:spPr>
        <p:txBody>
          <a:bodyPr/>
          <a:lstStyle/>
          <a:p>
            <a:pPr eaLnBrk="1" hangingPunct="1">
              <a:defRPr/>
            </a:pPr>
            <a:r>
              <a:rPr lang="en-US" sz="1350" dirty="0"/>
              <a:t>Dynamic Routing Protocol Overview</a:t>
            </a:r>
            <a:br>
              <a:rPr lang="en-US" sz="1350" dirty="0"/>
            </a:br>
            <a:r>
              <a:rPr lang="en-US" sz="2100" dirty="0"/>
              <a:t>Dynamic Routing Protocols Components</a:t>
            </a:r>
            <a:endParaRPr lang="en-US" sz="2100" dirty="0">
              <a:solidFill>
                <a:schemeClr val="accent5">
                  <a:lumMod val="75000"/>
                </a:schemeClr>
              </a:solidFill>
              <a:cs typeface="Arial" pitchFamily="34" charset="0"/>
            </a:endParaRPr>
          </a:p>
        </p:txBody>
      </p:sp>
      <p:sp>
        <p:nvSpPr>
          <p:cNvPr id="38915" name="Content Placeholder 5"/>
          <p:cNvSpPr>
            <a:spLocks noGrp="1"/>
          </p:cNvSpPr>
          <p:nvPr>
            <p:ph idx="1"/>
          </p:nvPr>
        </p:nvSpPr>
        <p:spPr>
          <a:xfrm>
            <a:off x="1536758" y="1273628"/>
            <a:ext cx="5955506" cy="3407229"/>
          </a:xfrm>
        </p:spPr>
        <p:txBody>
          <a:bodyPr/>
          <a:lstStyle/>
          <a:p>
            <a:pPr marL="0" indent="0">
              <a:buNone/>
            </a:pPr>
            <a:r>
              <a:rPr lang="en-CA" dirty="0"/>
              <a:t>Routing Protocols are used to facilitate the exchange of routing information between routers.</a:t>
            </a:r>
          </a:p>
          <a:p>
            <a:pPr marL="0" indent="0">
              <a:buNone/>
            </a:pPr>
            <a:r>
              <a:rPr lang="en-CA" dirty="0"/>
              <a:t>The purpose of dynamic routing protocols includes:</a:t>
            </a:r>
            <a:endParaRPr lang="en-US" dirty="0"/>
          </a:p>
          <a:p>
            <a:r>
              <a:rPr lang="en-CA" dirty="0"/>
              <a:t>Discovery of remote networks</a:t>
            </a:r>
            <a:endParaRPr lang="en-US" dirty="0"/>
          </a:p>
          <a:p>
            <a:r>
              <a:rPr lang="en-CA" dirty="0"/>
              <a:t>Maintaining up-to-date routing information</a:t>
            </a:r>
            <a:endParaRPr lang="en-US" dirty="0"/>
          </a:p>
          <a:p>
            <a:r>
              <a:rPr lang="en-CA" dirty="0"/>
              <a:t>Choosing the best path to destination networks</a:t>
            </a:r>
            <a:endParaRPr lang="en-US" dirty="0"/>
          </a:p>
          <a:p>
            <a:r>
              <a:rPr lang="en-CA" dirty="0"/>
              <a:t>Ability to find a new best path if the current path is no longer available</a:t>
            </a:r>
            <a:endParaRPr lang="en-US" dirty="0"/>
          </a:p>
        </p:txBody>
      </p:sp>
    </p:spTree>
    <p:extLst>
      <p:ext uri="{BB962C8B-B14F-4D97-AF65-F5344CB8AC3E}">
        <p14:creationId xmlns:p14="http://schemas.microsoft.com/office/powerpoint/2010/main" val="1140812990"/>
      </p:ext>
    </p:extLst>
  </p:cSld>
  <p:clrMapOvr>
    <a:masterClrMapping/>
  </p:clrMapOvr>
  <p:transition spd="med">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Analyze an IPVv6 Routing Table</a:t>
            </a:r>
            <a:br>
              <a:rPr lang="en-US" sz="1350" dirty="0"/>
            </a:br>
            <a:r>
              <a:rPr lang="en-US" sz="2100" dirty="0"/>
              <a:t>Directly Connected Entries</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50" y="945931"/>
            <a:ext cx="4654572" cy="4211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4949558" y="819172"/>
            <a:ext cx="3637769" cy="38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9301113"/>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9793" y="370114"/>
            <a:ext cx="6342460" cy="664029"/>
          </a:xfrm>
        </p:spPr>
        <p:txBody>
          <a:bodyPr/>
          <a:lstStyle/>
          <a:p>
            <a:pPr>
              <a:tabLst>
                <a:tab pos="3602831" algn="l"/>
              </a:tabLst>
              <a:defRPr/>
            </a:pPr>
            <a:r>
              <a:rPr lang="en-US" sz="1350" dirty="0"/>
              <a:t>Analyze an IPVv6 Routing Table</a:t>
            </a:r>
            <a:br>
              <a:rPr lang="en-US" sz="1350" dirty="0"/>
            </a:br>
            <a:r>
              <a:rPr lang="en-US" sz="2100" dirty="0"/>
              <a:t>Remote IPv6 Network Entries</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94306"/>
            <a:ext cx="4587766" cy="4157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9766" y="1034143"/>
            <a:ext cx="3543300" cy="3093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4713584"/>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smtClean="0">
                <a:solidFill>
                  <a:schemeClr val="accent5">
                    <a:lumMod val="40000"/>
                    <a:lumOff val="60000"/>
                  </a:schemeClr>
                </a:solidFill>
              </a:rPr>
              <a:t>Single-Area </a:t>
            </a:r>
            <a:r>
              <a:rPr lang="en-US" dirty="0">
                <a:solidFill>
                  <a:schemeClr val="accent5">
                    <a:lumMod val="40000"/>
                    <a:lumOff val="60000"/>
                  </a:schemeClr>
                </a:solidFill>
              </a:rPr>
              <a:t>OSPFv2 Concepts</a:t>
            </a:r>
          </a:p>
        </p:txBody>
      </p:sp>
      <p:sp>
        <p:nvSpPr>
          <p:cNvPr id="7" name="Subtitle 6"/>
          <p:cNvSpPr>
            <a:spLocks noGrp="1"/>
          </p:cNvSpPr>
          <p:nvPr>
            <p:ph type="subTitle" idx="1"/>
          </p:nvPr>
        </p:nvSpPr>
        <p:spPr>
          <a:xfrm>
            <a:off x="469496" y="3809526"/>
            <a:ext cx="3804791" cy="902174"/>
          </a:xfrm>
        </p:spPr>
        <p:txBody>
          <a:bodyPr/>
          <a:lstStyle/>
          <a:p>
            <a:pPr>
              <a:spcBef>
                <a:spcPts val="0"/>
              </a:spcBef>
            </a:pPr>
            <a:r>
              <a:rPr lang="en-US" dirty="0">
                <a:solidFill>
                  <a:schemeClr val="accent5">
                    <a:lumMod val="40000"/>
                    <a:lumOff val="60000"/>
                  </a:schemeClr>
                </a:solidFill>
              </a:rPr>
              <a:t>Enterprise Networking, Security, and Automation v7.0</a:t>
            </a:r>
          </a:p>
          <a:p>
            <a:pPr>
              <a:spcBef>
                <a:spcPts val="0"/>
              </a:spcBef>
            </a:pPr>
            <a:r>
              <a:rPr lang="en-US" dirty="0">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a:t>Introduction to OSPF</a:t>
            </a:r>
          </a:p>
        </p:txBody>
      </p:sp>
      <p:sp>
        <p:nvSpPr>
          <p:cNvPr id="4" name="Content Placeholder 3">
            <a:extLst>
              <a:ext uri="{FF2B5EF4-FFF2-40B4-BE49-F238E27FC236}">
                <a16:creationId xmlns="" xmlns:a16="http://schemas.microsoft.com/office/drawing/2014/main" id="{DD0E5AD1-958B-4947-B0A4-0EAFF13D8826}"/>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OSPF is a link-state routing protocol that was developed as an alternative for the distance vector Routing Information Protocol (RIP). OSPF has significant advantages over RIP in that it offers faster convergence and scales to much larger network implementations.</a:t>
            </a:r>
          </a:p>
          <a:p>
            <a:pPr marL="342900" indent="-342900" algn="l">
              <a:buFont typeface="Arial" panose="020B0604020202020204" pitchFamily="34" charset="0"/>
              <a:buChar char="•"/>
            </a:pPr>
            <a:r>
              <a:rPr lang="en-US" sz="1600" dirty="0">
                <a:solidFill>
                  <a:srgbClr val="000000"/>
                </a:solidFill>
              </a:rPr>
              <a:t>OSPF is a link-state routing protocol that uses the concept of areas. A network administrator can divide the routing domain into distinct areas that help control routing update traffic. </a:t>
            </a:r>
          </a:p>
          <a:p>
            <a:pPr marL="415985" lvl="1" indent="-342900">
              <a:buFont typeface="Arial" panose="020B0604020202020204" pitchFamily="34" charset="0"/>
              <a:buChar char="•"/>
            </a:pPr>
            <a:r>
              <a:rPr lang="en-US" sz="1600" dirty="0">
                <a:solidFill>
                  <a:srgbClr val="000000"/>
                </a:solidFill>
              </a:rPr>
              <a:t>A link is an interface on a router, a network segment that connects two routers, or a stub network such as an Ethernet LAN that is connected to a single router. </a:t>
            </a:r>
          </a:p>
          <a:p>
            <a:pPr marL="415985" lvl="1" indent="-342900">
              <a:buFont typeface="Arial" panose="020B0604020202020204" pitchFamily="34" charset="0"/>
              <a:buChar char="•"/>
            </a:pPr>
            <a:r>
              <a:rPr lang="en-US" sz="1600" dirty="0">
                <a:solidFill>
                  <a:srgbClr val="000000"/>
                </a:solidFill>
              </a:rPr>
              <a:t>Information about the state of a link is known as a link-state. All link-state information includes the network prefix, prefix length, and cost.</a:t>
            </a:r>
          </a:p>
          <a:p>
            <a:pPr marL="342900" indent="-342900" algn="l">
              <a:buFont typeface="Arial" panose="020B0604020202020204" pitchFamily="34" charset="0"/>
              <a:buChar char="•"/>
            </a:pPr>
            <a:r>
              <a:rPr lang="en-US" sz="1600" dirty="0">
                <a:solidFill>
                  <a:srgbClr val="000000"/>
                </a:solidFill>
              </a:rPr>
              <a:t>This module covers basic, single-area OSPF implementations and configurations.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a:t>Components of OSPF</a:t>
            </a:r>
          </a:p>
        </p:txBody>
      </p:sp>
      <p:sp>
        <p:nvSpPr>
          <p:cNvPr id="5" name="Content Placeholder 4">
            <a:extLst>
              <a:ext uri="{FF2B5EF4-FFF2-40B4-BE49-F238E27FC236}">
                <a16:creationId xmlns="" xmlns:a16="http://schemas.microsoft.com/office/drawing/2014/main" id="{B8BC75F8-236A-4F4A-82D3-B7E423740AAE}"/>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600" dirty="0">
                <a:solidFill>
                  <a:srgbClr val="000000"/>
                </a:solidFill>
              </a:rPr>
              <a:t>All routing protocols share similar components. They all use routing protocol messages to exchange route information. The messages help build data structures, which are then processed using a routing algorithm.</a:t>
            </a:r>
          </a:p>
          <a:p>
            <a:pPr marL="285750" indent="-285750" algn="l">
              <a:buFont typeface="Arial" panose="020B0604020202020204" pitchFamily="34" charset="0"/>
              <a:buChar char="•"/>
            </a:pPr>
            <a:r>
              <a:rPr lang="en-US" sz="1600" dirty="0">
                <a:solidFill>
                  <a:srgbClr val="000000"/>
                </a:solidFill>
              </a:rPr>
              <a:t>Routers running OSPF exchange messages to convey routing information using five types of packets:</a:t>
            </a:r>
          </a:p>
          <a:p>
            <a:pPr marL="415985" lvl="1" indent="-342900">
              <a:buFont typeface="Arial" panose="020B0604020202020204" pitchFamily="34" charset="0"/>
              <a:buChar char="•"/>
            </a:pPr>
            <a:r>
              <a:rPr lang="en-US" dirty="0">
                <a:solidFill>
                  <a:srgbClr val="000000"/>
                </a:solidFill>
              </a:rPr>
              <a:t>Hello packet</a:t>
            </a:r>
          </a:p>
          <a:p>
            <a:pPr marL="415985" lvl="1" indent="-342900">
              <a:buFont typeface="Arial" panose="020B0604020202020204" pitchFamily="34" charset="0"/>
              <a:buChar char="•"/>
            </a:pPr>
            <a:r>
              <a:rPr lang="en-US" dirty="0">
                <a:solidFill>
                  <a:srgbClr val="000000"/>
                </a:solidFill>
              </a:rPr>
              <a:t>Database description packet</a:t>
            </a:r>
          </a:p>
          <a:p>
            <a:pPr marL="415985" lvl="1" indent="-342900">
              <a:buFont typeface="Arial" panose="020B0604020202020204" pitchFamily="34" charset="0"/>
              <a:buChar char="•"/>
            </a:pPr>
            <a:r>
              <a:rPr lang="en-US" dirty="0">
                <a:solidFill>
                  <a:srgbClr val="000000"/>
                </a:solidFill>
              </a:rPr>
              <a:t>Link-state request packet</a:t>
            </a:r>
          </a:p>
          <a:p>
            <a:pPr marL="415985" lvl="1" indent="-342900">
              <a:buFont typeface="Arial" panose="020B0604020202020204" pitchFamily="34" charset="0"/>
              <a:buChar char="•"/>
            </a:pPr>
            <a:r>
              <a:rPr lang="en-US" dirty="0">
                <a:solidFill>
                  <a:srgbClr val="000000"/>
                </a:solidFill>
              </a:rPr>
              <a:t>Link-state update packet</a:t>
            </a:r>
          </a:p>
          <a:p>
            <a:pPr marL="415985" lvl="1" indent="-342900">
              <a:buFont typeface="Arial" panose="020B0604020202020204" pitchFamily="34" charset="0"/>
              <a:buChar char="•"/>
            </a:pPr>
            <a:r>
              <a:rPr lang="en-US" dirty="0">
                <a:solidFill>
                  <a:srgbClr val="000000"/>
                </a:solidFill>
              </a:rPr>
              <a:t>Link-state acknowledgment packet</a:t>
            </a:r>
          </a:p>
          <a:p>
            <a:pPr marL="285750" indent="-285750" algn="l">
              <a:buFont typeface="Arial" panose="020B0604020202020204" pitchFamily="34" charset="0"/>
              <a:buChar char="•"/>
            </a:pPr>
            <a:r>
              <a:rPr lang="en-US" sz="1600" dirty="0">
                <a:solidFill>
                  <a:srgbClr val="000000"/>
                </a:solidFill>
              </a:rPr>
              <a:t>These packets are used to discover neighboring routers and also to exchange routing information to maintain accurate information about the network.</a:t>
            </a: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11116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a:t>Components of OSPF (Cont.)</a:t>
            </a:r>
          </a:p>
        </p:txBody>
      </p:sp>
      <p:sp>
        <p:nvSpPr>
          <p:cNvPr id="4" name="Content Placeholder 3">
            <a:extLst>
              <a:ext uri="{FF2B5EF4-FFF2-40B4-BE49-F238E27FC236}">
                <a16:creationId xmlns="" xmlns:a16="http://schemas.microsoft.com/office/drawing/2014/main" id="{82C8487E-8BE8-D94D-B214-C7B6C1D8DC0E}"/>
              </a:ext>
            </a:extLst>
          </p:cNvPr>
          <p:cNvSpPr>
            <a:spLocks noGrp="1"/>
          </p:cNvSpPr>
          <p:nvPr>
            <p:ph idx="1"/>
          </p:nvPr>
        </p:nvSpPr>
        <p:spPr>
          <a:xfrm>
            <a:off x="474662" y="731838"/>
            <a:ext cx="8280057" cy="506654"/>
          </a:xfrm>
        </p:spPr>
        <p:txBody>
          <a:bodyPr/>
          <a:lstStyle/>
          <a:p>
            <a:pPr marL="0" indent="0" algn="l"/>
            <a:r>
              <a:rPr lang="en-US" sz="1600" dirty="0">
                <a:solidFill>
                  <a:srgbClr val="000000"/>
                </a:solidFill>
              </a:rPr>
              <a:t>OSPF messages are used to create and maintain three OSPF databases, as follows:</a:t>
            </a:r>
          </a:p>
          <a:p>
            <a:pPr marL="0" indent="0" algn="l"/>
            <a:endParaRPr lang="en-US" sz="1600" dirty="0">
              <a:solidFill>
                <a:srgbClr val="000000"/>
              </a:solidFill>
            </a:endParaRPr>
          </a:p>
        </p:txBody>
      </p:sp>
      <p:graphicFrame>
        <p:nvGraphicFramePr>
          <p:cNvPr id="6" name="Table 5">
            <a:extLst>
              <a:ext uri="{FF2B5EF4-FFF2-40B4-BE49-F238E27FC236}">
                <a16:creationId xmlns="" xmlns:a16="http://schemas.microsoft.com/office/drawing/2014/main" id="{C035E0F6-1590-2743-ACDB-974CED43EA7C}"/>
              </a:ext>
            </a:extLst>
          </p:cNvPr>
          <p:cNvGraphicFramePr>
            <a:graphicFrameLocks noGrp="1"/>
          </p:cNvGraphicFramePr>
          <p:nvPr>
            <p:extLst>
              <p:ext uri="{D42A27DB-BD31-4B8C-83A1-F6EECF244321}">
                <p14:modId xmlns:p14="http://schemas.microsoft.com/office/powerpoint/2010/main" val="2199423130"/>
              </p:ext>
            </p:extLst>
          </p:nvPr>
        </p:nvGraphicFramePr>
        <p:xfrm>
          <a:off x="389281" y="1364841"/>
          <a:ext cx="8280057" cy="2831248"/>
        </p:xfrm>
        <a:graphic>
          <a:graphicData uri="http://schemas.openxmlformats.org/drawingml/2006/table">
            <a:tbl>
              <a:tblPr firstRow="1" bandRow="1">
                <a:tableStyleId>{5C22544A-7EE6-4342-B048-85BDC9FD1C3A}</a:tableStyleId>
              </a:tblPr>
              <a:tblGrid>
                <a:gridCol w="987963">
                  <a:extLst>
                    <a:ext uri="{9D8B030D-6E8A-4147-A177-3AD203B41FA5}">
                      <a16:colId xmlns="" xmlns:a16="http://schemas.microsoft.com/office/drawing/2014/main" val="3422732320"/>
                    </a:ext>
                  </a:extLst>
                </a:gridCol>
                <a:gridCol w="993423">
                  <a:extLst>
                    <a:ext uri="{9D8B030D-6E8A-4147-A177-3AD203B41FA5}">
                      <a16:colId xmlns="" xmlns:a16="http://schemas.microsoft.com/office/drawing/2014/main" val="2245351421"/>
                    </a:ext>
                  </a:extLst>
                </a:gridCol>
                <a:gridCol w="6298671">
                  <a:extLst>
                    <a:ext uri="{9D8B030D-6E8A-4147-A177-3AD203B41FA5}">
                      <a16:colId xmlns="" xmlns:a16="http://schemas.microsoft.com/office/drawing/2014/main" val="2633712722"/>
                    </a:ext>
                  </a:extLst>
                </a:gridCol>
              </a:tblGrid>
              <a:tr h="210894">
                <a:tc>
                  <a:txBody>
                    <a:bodyPr/>
                    <a:lstStyle/>
                    <a:p>
                      <a:pPr algn="l" fontAlgn="ctr"/>
                      <a:r>
                        <a:rPr lang="en-US" sz="1200" dirty="0">
                          <a:effectLst/>
                        </a:rPr>
                        <a:t>Database</a:t>
                      </a:r>
                    </a:p>
                  </a:txBody>
                  <a:tcPr marL="47625" marR="47625" marT="47625" marB="47625" anchor="ctr"/>
                </a:tc>
                <a:tc>
                  <a:txBody>
                    <a:bodyPr/>
                    <a:lstStyle/>
                    <a:p>
                      <a:pPr algn="l" fontAlgn="ctr"/>
                      <a:r>
                        <a:rPr lang="en-US" sz="1200">
                          <a:effectLst/>
                        </a:rPr>
                        <a:t>Table</a:t>
                      </a:r>
                    </a:p>
                  </a:txBody>
                  <a:tcPr marL="47625" marR="47625" marT="47625" marB="47625" anchor="ctr"/>
                </a:tc>
                <a:tc>
                  <a:txBody>
                    <a:bodyPr/>
                    <a:lstStyle/>
                    <a:p>
                      <a:pPr algn="l" fontAlgn="ctr"/>
                      <a:r>
                        <a:rPr lang="en-US" sz="1200">
                          <a:effectLst/>
                        </a:rPr>
                        <a:t>Description</a:t>
                      </a:r>
                    </a:p>
                  </a:txBody>
                  <a:tcPr marL="47625" marR="47625" marT="47625" marB="47625" anchor="ctr"/>
                </a:tc>
                <a:extLst>
                  <a:ext uri="{0D108BD9-81ED-4DB2-BD59-A6C34878D82A}">
                    <a16:rowId xmlns="" xmlns:a16="http://schemas.microsoft.com/office/drawing/2014/main" val="2223893512"/>
                  </a:ext>
                </a:extLst>
              </a:tr>
              <a:tr h="790595">
                <a:tc>
                  <a:txBody>
                    <a:bodyPr/>
                    <a:lstStyle/>
                    <a:p>
                      <a:pPr fontAlgn="ctr"/>
                      <a:r>
                        <a:rPr lang="en-US" sz="1200" b="0">
                          <a:effectLst/>
                        </a:rPr>
                        <a:t>Adjacency Database</a:t>
                      </a:r>
                    </a:p>
                  </a:txBody>
                  <a:tcPr marL="47625" marR="47625" marT="47625" marB="47625" anchor="ctr"/>
                </a:tc>
                <a:tc>
                  <a:txBody>
                    <a:bodyPr/>
                    <a:lstStyle/>
                    <a:p>
                      <a:pPr fontAlgn="ctr"/>
                      <a:r>
                        <a:rPr lang="en-US" sz="1200" b="0">
                          <a:effectLst/>
                        </a:rPr>
                        <a:t>Neighbor Table</a:t>
                      </a:r>
                    </a:p>
                  </a:txBody>
                  <a:tcPr marL="47625" marR="47625" marT="47625" marB="47625" anchor="ctr"/>
                </a:tc>
                <a:tc>
                  <a:txBody>
                    <a:bodyPr/>
                    <a:lstStyle/>
                    <a:p>
                      <a:pPr fontAlgn="ctr">
                        <a:buFont typeface="Arial" panose="020B0604020202020204" pitchFamily="34" charset="0"/>
                        <a:buChar char="•"/>
                      </a:pPr>
                      <a:r>
                        <a:rPr lang="en-US" sz="1200" b="0" dirty="0">
                          <a:effectLst/>
                        </a:rPr>
                        <a:t>List of all neighbor routers to which a router has established bi-directional communication.</a:t>
                      </a:r>
                    </a:p>
                    <a:p>
                      <a:pPr fontAlgn="ctr">
                        <a:buFont typeface="Arial" panose="020B0604020202020204" pitchFamily="34" charset="0"/>
                        <a:buChar char="•"/>
                      </a:pPr>
                      <a:r>
                        <a:rPr lang="en-US" sz="1200" b="0" dirty="0">
                          <a:effectLst/>
                        </a:rPr>
                        <a:t>This table is unique for each router.</a:t>
                      </a:r>
                    </a:p>
                    <a:p>
                      <a:pPr rtl="0" fontAlgn="ctr">
                        <a:buFont typeface="Arial" panose="020B0604020202020204" pitchFamily="34" charset="0"/>
                        <a:buChar char="•"/>
                      </a:pPr>
                      <a:r>
                        <a:rPr lang="en-US" sz="1200" b="0" dirty="0">
                          <a:effectLst/>
                        </a:rPr>
                        <a:t>Can be viewed using the </a:t>
                      </a:r>
                      <a:r>
                        <a:rPr lang="en-US" sz="1200" b="1" i="0" dirty="0">
                          <a:effectLst/>
                          <a:latin typeface="Courier New" panose="02070309020205020404" pitchFamily="49" charset="0"/>
                          <a:cs typeface="Courier New" panose="02070309020205020404" pitchFamily="49" charset="0"/>
                        </a:rPr>
                        <a:t>show </a:t>
                      </a:r>
                      <a:r>
                        <a:rPr lang="en-US" sz="1200" b="1" i="0" dirty="0" err="1">
                          <a:effectLst/>
                          <a:latin typeface="Courier New" panose="02070309020205020404" pitchFamily="49" charset="0"/>
                          <a:cs typeface="Courier New" panose="02070309020205020404" pitchFamily="49" charset="0"/>
                        </a:rPr>
                        <a:t>ip</a:t>
                      </a:r>
                      <a:r>
                        <a:rPr lang="en-US" sz="1200" b="1" i="0" dirty="0">
                          <a:effectLst/>
                          <a:latin typeface="Courier New" panose="02070309020205020404" pitchFamily="49" charset="0"/>
                          <a:cs typeface="Courier New" panose="02070309020205020404" pitchFamily="49" charset="0"/>
                        </a:rPr>
                        <a:t> </a:t>
                      </a:r>
                      <a:r>
                        <a:rPr lang="en-US" sz="1200" b="1" i="0" dirty="0" err="1">
                          <a:effectLst/>
                          <a:latin typeface="Courier New" panose="02070309020205020404" pitchFamily="49" charset="0"/>
                          <a:cs typeface="Courier New" panose="02070309020205020404" pitchFamily="49" charset="0"/>
                        </a:rPr>
                        <a:t>ospf</a:t>
                      </a:r>
                      <a:r>
                        <a:rPr lang="en-US" sz="1200" b="1" i="0" dirty="0">
                          <a:effectLst/>
                          <a:latin typeface="Courier New" panose="02070309020205020404" pitchFamily="49" charset="0"/>
                          <a:cs typeface="Courier New" panose="02070309020205020404" pitchFamily="49" charset="0"/>
                        </a:rPr>
                        <a:t> neighbor </a:t>
                      </a:r>
                      <a:r>
                        <a:rPr lang="en-US" sz="1200" b="0" dirty="0">
                          <a:effectLst/>
                        </a:rPr>
                        <a:t>command.</a:t>
                      </a:r>
                    </a:p>
                  </a:txBody>
                  <a:tcPr marL="47625" marR="47625" marT="47625" marB="47625" anchor="ctr"/>
                </a:tc>
                <a:extLst>
                  <a:ext uri="{0D108BD9-81ED-4DB2-BD59-A6C34878D82A}">
                    <a16:rowId xmlns="" xmlns:a16="http://schemas.microsoft.com/office/drawing/2014/main" val="1168337165"/>
                  </a:ext>
                </a:extLst>
              </a:tr>
              <a:tr h="790595">
                <a:tc>
                  <a:txBody>
                    <a:bodyPr/>
                    <a:lstStyle/>
                    <a:p>
                      <a:pPr fontAlgn="ctr"/>
                      <a:r>
                        <a:rPr lang="en-US" sz="1200" b="0">
                          <a:effectLst/>
                        </a:rPr>
                        <a:t>Link-state Database (LSDB)</a:t>
                      </a:r>
                    </a:p>
                  </a:txBody>
                  <a:tcPr marL="47625" marR="47625" marT="47625" marB="47625" anchor="ctr"/>
                </a:tc>
                <a:tc>
                  <a:txBody>
                    <a:bodyPr/>
                    <a:lstStyle/>
                    <a:p>
                      <a:pPr fontAlgn="ctr"/>
                      <a:r>
                        <a:rPr lang="en-US" sz="1200" b="0">
                          <a:effectLst/>
                        </a:rPr>
                        <a:t>Topology Table</a:t>
                      </a:r>
                    </a:p>
                  </a:txBody>
                  <a:tcPr marL="47625" marR="47625" marT="47625" marB="47625" anchor="ctr"/>
                </a:tc>
                <a:tc>
                  <a:txBody>
                    <a:bodyPr/>
                    <a:lstStyle/>
                    <a:p>
                      <a:pPr fontAlgn="ctr">
                        <a:buFont typeface="Arial" panose="020B0604020202020204" pitchFamily="34" charset="0"/>
                        <a:buChar char="•"/>
                      </a:pPr>
                      <a:r>
                        <a:rPr lang="en-US" sz="1200" b="0" dirty="0">
                          <a:effectLst/>
                        </a:rPr>
                        <a:t>Lists information about all other routers in the network.</a:t>
                      </a:r>
                    </a:p>
                    <a:p>
                      <a:pPr fontAlgn="ctr">
                        <a:buFont typeface="Arial" panose="020B0604020202020204" pitchFamily="34" charset="0"/>
                        <a:buChar char="•"/>
                      </a:pPr>
                      <a:r>
                        <a:rPr lang="en-US" sz="1200" b="0" dirty="0">
                          <a:effectLst/>
                        </a:rPr>
                        <a:t>The database represents the network LSDB.</a:t>
                      </a:r>
                    </a:p>
                    <a:p>
                      <a:pPr fontAlgn="ctr">
                        <a:buFont typeface="Arial" panose="020B0604020202020204" pitchFamily="34" charset="0"/>
                        <a:buChar char="•"/>
                      </a:pPr>
                      <a:r>
                        <a:rPr lang="en-US" sz="1200" b="0" dirty="0">
                          <a:effectLst/>
                        </a:rPr>
                        <a:t>All routers within an area have identical LSDB.</a:t>
                      </a:r>
                    </a:p>
                    <a:p>
                      <a:pPr rtl="0" fontAlgn="ctr">
                        <a:buFont typeface="Arial" panose="020B0604020202020204" pitchFamily="34" charset="0"/>
                        <a:buChar char="•"/>
                      </a:pPr>
                      <a:r>
                        <a:rPr lang="en-US" sz="1200" b="0" dirty="0">
                          <a:effectLst/>
                        </a:rPr>
                        <a:t>Can be viewed using the </a:t>
                      </a:r>
                      <a:r>
                        <a:rPr lang="en-US" sz="1200" b="1" i="0" dirty="0">
                          <a:effectLst/>
                          <a:latin typeface="Courier New" panose="02070309020205020404" pitchFamily="49" charset="0"/>
                          <a:cs typeface="Courier New" panose="02070309020205020404" pitchFamily="49" charset="0"/>
                        </a:rPr>
                        <a:t>show </a:t>
                      </a:r>
                      <a:r>
                        <a:rPr lang="en-US" sz="1200" b="1" i="0" dirty="0" err="1">
                          <a:effectLst/>
                          <a:latin typeface="Courier New" panose="02070309020205020404" pitchFamily="49" charset="0"/>
                          <a:cs typeface="Courier New" panose="02070309020205020404" pitchFamily="49" charset="0"/>
                        </a:rPr>
                        <a:t>ip</a:t>
                      </a:r>
                      <a:r>
                        <a:rPr lang="en-US" sz="1200" b="1" i="0" dirty="0">
                          <a:effectLst/>
                          <a:latin typeface="Courier New" panose="02070309020205020404" pitchFamily="49" charset="0"/>
                          <a:cs typeface="Courier New" panose="02070309020205020404" pitchFamily="49" charset="0"/>
                        </a:rPr>
                        <a:t> </a:t>
                      </a:r>
                      <a:r>
                        <a:rPr lang="en-US" sz="1200" b="1" i="0" dirty="0" err="1">
                          <a:effectLst/>
                          <a:latin typeface="Courier New" panose="02070309020205020404" pitchFamily="49" charset="0"/>
                          <a:cs typeface="Courier New" panose="02070309020205020404" pitchFamily="49" charset="0"/>
                        </a:rPr>
                        <a:t>ospf</a:t>
                      </a:r>
                      <a:r>
                        <a:rPr lang="en-US" sz="1200" b="1" i="0" dirty="0">
                          <a:effectLst/>
                          <a:latin typeface="Courier New" panose="02070309020205020404" pitchFamily="49" charset="0"/>
                          <a:cs typeface="Courier New" panose="02070309020205020404" pitchFamily="49" charset="0"/>
                        </a:rPr>
                        <a:t> database </a:t>
                      </a:r>
                      <a:r>
                        <a:rPr lang="en-US" sz="1200" b="0" dirty="0">
                          <a:effectLst/>
                        </a:rPr>
                        <a:t>command.</a:t>
                      </a:r>
                    </a:p>
                  </a:txBody>
                  <a:tcPr marL="47625" marR="47625" marT="47625" marB="47625" anchor="ctr"/>
                </a:tc>
                <a:extLst>
                  <a:ext uri="{0D108BD9-81ED-4DB2-BD59-A6C34878D82A}">
                    <a16:rowId xmlns="" xmlns:a16="http://schemas.microsoft.com/office/drawing/2014/main" val="1226137261"/>
                  </a:ext>
                </a:extLst>
              </a:tr>
              <a:tr h="935753">
                <a:tc>
                  <a:txBody>
                    <a:bodyPr/>
                    <a:lstStyle/>
                    <a:p>
                      <a:pPr fontAlgn="ctr"/>
                      <a:r>
                        <a:rPr lang="en-US" sz="1200" b="0">
                          <a:effectLst/>
                        </a:rPr>
                        <a:t>Forwarding Database</a:t>
                      </a:r>
                    </a:p>
                  </a:txBody>
                  <a:tcPr marL="47625" marR="47625" marT="47625" marB="47625" anchor="ctr"/>
                </a:tc>
                <a:tc>
                  <a:txBody>
                    <a:bodyPr/>
                    <a:lstStyle/>
                    <a:p>
                      <a:pPr fontAlgn="ctr"/>
                      <a:r>
                        <a:rPr lang="en-US" sz="1200" b="0">
                          <a:effectLst/>
                        </a:rPr>
                        <a:t>Routing Table</a:t>
                      </a:r>
                    </a:p>
                  </a:txBody>
                  <a:tcPr marL="47625" marR="47625" marT="47625" marB="47625" anchor="ctr"/>
                </a:tc>
                <a:tc>
                  <a:txBody>
                    <a:bodyPr/>
                    <a:lstStyle/>
                    <a:p>
                      <a:pPr fontAlgn="ctr">
                        <a:buFont typeface="Arial" panose="020B0604020202020204" pitchFamily="34" charset="0"/>
                        <a:buChar char="•"/>
                      </a:pPr>
                      <a:r>
                        <a:rPr lang="en-US" sz="1200" b="0" dirty="0">
                          <a:effectLst/>
                        </a:rPr>
                        <a:t>List of routes generated when an algorithm is run on the link-state database.</a:t>
                      </a:r>
                    </a:p>
                    <a:p>
                      <a:pPr fontAlgn="ctr">
                        <a:buFont typeface="Arial" panose="020B0604020202020204" pitchFamily="34" charset="0"/>
                        <a:buChar char="•"/>
                      </a:pPr>
                      <a:r>
                        <a:rPr lang="en-US" sz="1200" b="0" dirty="0">
                          <a:effectLst/>
                        </a:rPr>
                        <a:t>Each router's routing table is unique and contains information on how and where to send packets to other routers.</a:t>
                      </a:r>
                    </a:p>
                    <a:p>
                      <a:pPr rtl="0" fontAlgn="ctr">
                        <a:buFont typeface="Arial" panose="020B0604020202020204" pitchFamily="34" charset="0"/>
                        <a:buChar char="•"/>
                      </a:pPr>
                      <a:r>
                        <a:rPr lang="en-US" sz="1200" b="0" dirty="0">
                          <a:effectLst/>
                        </a:rPr>
                        <a:t>Can be viewed using the </a:t>
                      </a:r>
                      <a:r>
                        <a:rPr lang="en-US" sz="1200" b="1" i="0" dirty="0">
                          <a:effectLst/>
                          <a:latin typeface="Courier New" panose="02070309020205020404" pitchFamily="49" charset="0"/>
                          <a:cs typeface="Courier New" panose="02070309020205020404" pitchFamily="49" charset="0"/>
                        </a:rPr>
                        <a:t>show </a:t>
                      </a:r>
                      <a:r>
                        <a:rPr lang="en-US" sz="1200" b="1" i="0" dirty="0" err="1">
                          <a:effectLst/>
                          <a:latin typeface="Courier New" panose="02070309020205020404" pitchFamily="49" charset="0"/>
                          <a:cs typeface="Courier New" panose="02070309020205020404" pitchFamily="49" charset="0"/>
                        </a:rPr>
                        <a:t>ip</a:t>
                      </a:r>
                      <a:r>
                        <a:rPr lang="en-US" sz="1200" b="1" i="0" dirty="0">
                          <a:effectLst/>
                          <a:latin typeface="Courier New" panose="02070309020205020404" pitchFamily="49" charset="0"/>
                          <a:cs typeface="Courier New" panose="02070309020205020404" pitchFamily="49" charset="0"/>
                        </a:rPr>
                        <a:t> route </a:t>
                      </a:r>
                      <a:r>
                        <a:rPr lang="en-US" sz="1200" b="0" dirty="0">
                          <a:effectLst/>
                        </a:rPr>
                        <a:t>command.</a:t>
                      </a:r>
                    </a:p>
                  </a:txBody>
                  <a:tcPr marL="47625" marR="47625" marT="47625" marB="47625" anchor="ctr"/>
                </a:tc>
                <a:extLst>
                  <a:ext uri="{0D108BD9-81ED-4DB2-BD59-A6C34878D82A}">
                    <a16:rowId xmlns="" xmlns:a16="http://schemas.microsoft.com/office/drawing/2014/main" val="1793819037"/>
                  </a:ext>
                </a:extLst>
              </a:tr>
            </a:tbl>
          </a:graphicData>
        </a:graphic>
      </p:graphicFrame>
    </p:spTree>
    <p:extLst>
      <p:ext uri="{BB962C8B-B14F-4D97-AF65-F5344CB8AC3E}">
        <p14:creationId xmlns:p14="http://schemas.microsoft.com/office/powerpoint/2010/main" val="2790682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a:t>Components of OSPF (Cont.)</a:t>
            </a:r>
          </a:p>
        </p:txBody>
      </p:sp>
      <p:sp>
        <p:nvSpPr>
          <p:cNvPr id="5" name="Content Placeholder 4">
            <a:extLst>
              <a:ext uri="{FF2B5EF4-FFF2-40B4-BE49-F238E27FC236}">
                <a16:creationId xmlns="" xmlns:a16="http://schemas.microsoft.com/office/drawing/2014/main" id="{153383C8-4130-674A-8D44-C5C315B52B8C}"/>
              </a:ext>
            </a:extLst>
          </p:cNvPr>
          <p:cNvSpPr>
            <a:spLocks noGrp="1"/>
          </p:cNvSpPr>
          <p:nvPr>
            <p:ph idx="1"/>
          </p:nvPr>
        </p:nvSpPr>
        <p:spPr>
          <a:xfrm>
            <a:off x="474662" y="731837"/>
            <a:ext cx="8280057" cy="1907191"/>
          </a:xfrm>
        </p:spPr>
        <p:txBody>
          <a:bodyPr/>
          <a:lstStyle/>
          <a:p>
            <a:pPr marL="342900" indent="-342900" algn="l">
              <a:buFont typeface="Arial" panose="020B0604020202020204" pitchFamily="34" charset="0"/>
              <a:buChar char="•"/>
            </a:pPr>
            <a:r>
              <a:rPr lang="en-US" sz="1600" dirty="0">
                <a:solidFill>
                  <a:srgbClr val="000000"/>
                </a:solidFill>
              </a:rPr>
              <a:t>The router builds the topology table using results of calculations based on the Dijkstra shortest-path first (SPF) algorithm. The SPF algorithm is based on the cumulative cost to reach a destination.</a:t>
            </a:r>
          </a:p>
          <a:p>
            <a:pPr marL="342900" indent="-342900" algn="l">
              <a:buFont typeface="Arial" panose="020B0604020202020204" pitchFamily="34" charset="0"/>
              <a:buChar char="•"/>
            </a:pPr>
            <a:r>
              <a:rPr lang="en-US" sz="1600" dirty="0">
                <a:solidFill>
                  <a:srgbClr val="000000"/>
                </a:solidFill>
              </a:rPr>
              <a:t>The SPF algorithm creates an SPF tree by placing each router at the root of the tree and calculating the shortest path to each node. The SPF tree is then used to calculate the best routes. OSPF places the best routes into the forwarding database, which is used to make the routing table.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 xmlns:a16="http://schemas.microsoft.com/office/drawing/2014/main" id="{CC28FC46-44B4-9345-A41F-879539E5341C}"/>
              </a:ext>
            </a:extLst>
          </p:cNvPr>
          <p:cNvPicPr>
            <a:picLocks noChangeAspect="1"/>
          </p:cNvPicPr>
          <p:nvPr/>
        </p:nvPicPr>
        <p:blipFill>
          <a:blip r:embed="rId3"/>
          <a:stretch>
            <a:fillRect/>
          </a:stretch>
        </p:blipFill>
        <p:spPr>
          <a:xfrm>
            <a:off x="2040555" y="2729793"/>
            <a:ext cx="4487124" cy="1503539"/>
          </a:xfrm>
          <a:prstGeom prst="rect">
            <a:avLst/>
          </a:prstGeom>
        </p:spPr>
      </p:pic>
    </p:spTree>
    <p:extLst>
      <p:ext uri="{BB962C8B-B14F-4D97-AF65-F5344CB8AC3E}">
        <p14:creationId xmlns:p14="http://schemas.microsoft.com/office/powerpoint/2010/main" val="3707804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Tree>
    <p:extLst>
      <p:ext uri="{BB962C8B-B14F-4D97-AF65-F5344CB8AC3E}">
        <p14:creationId xmlns:p14="http://schemas.microsoft.com/office/powerpoint/2010/main" val="1294937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552561" y="769157"/>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8" name="TextovéPole 57"/>
          <p:cNvSpPr txBox="1"/>
          <p:nvPr/>
        </p:nvSpPr>
        <p:spPr>
          <a:xfrm>
            <a:off x="6843041" y="3707750"/>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9" name="TextovéPole 58"/>
          <p:cNvSpPr txBox="1"/>
          <p:nvPr/>
        </p:nvSpPr>
        <p:spPr>
          <a:xfrm>
            <a:off x="1165234" y="335622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59605" y="1771021"/>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Tree>
    <p:extLst>
      <p:ext uri="{BB962C8B-B14F-4D97-AF65-F5344CB8AC3E}">
        <p14:creationId xmlns:p14="http://schemas.microsoft.com/office/powerpoint/2010/main" val="372541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rgbClr val="FFFF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552561" y="769157"/>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8" name="TextovéPole 57"/>
          <p:cNvSpPr txBox="1"/>
          <p:nvPr/>
        </p:nvSpPr>
        <p:spPr>
          <a:xfrm>
            <a:off x="6843041" y="3707750"/>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9" name="TextovéPole 58"/>
          <p:cNvSpPr txBox="1"/>
          <p:nvPr/>
        </p:nvSpPr>
        <p:spPr>
          <a:xfrm>
            <a:off x="1165234" y="335622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59605" y="1771021"/>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Tree>
    <p:extLst>
      <p:ext uri="{BB962C8B-B14F-4D97-AF65-F5344CB8AC3E}">
        <p14:creationId xmlns:p14="http://schemas.microsoft.com/office/powerpoint/2010/main" val="418676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97794" y="369094"/>
            <a:ext cx="6342460" cy="653654"/>
          </a:xfrm>
        </p:spPr>
        <p:txBody>
          <a:bodyPr/>
          <a:lstStyle/>
          <a:p>
            <a:pPr eaLnBrk="1" hangingPunct="1">
              <a:defRPr/>
            </a:pPr>
            <a:r>
              <a:rPr lang="en-US" sz="1350" dirty="0"/>
              <a:t>Dynamic Routing Protocol Overview</a:t>
            </a:r>
            <a:br>
              <a:rPr lang="en-US" sz="1350" dirty="0"/>
            </a:br>
            <a:r>
              <a:rPr lang="en-US" sz="2100" dirty="0"/>
              <a:t>Dynamic Routing Protocols Components (cont.)</a:t>
            </a:r>
            <a:endParaRPr lang="en-US" sz="2100" dirty="0">
              <a:solidFill>
                <a:schemeClr val="accent5">
                  <a:lumMod val="75000"/>
                </a:schemeClr>
              </a:solidFill>
              <a:cs typeface="Arial" pitchFamily="34" charset="0"/>
            </a:endParaRPr>
          </a:p>
        </p:txBody>
      </p:sp>
      <p:sp>
        <p:nvSpPr>
          <p:cNvPr id="38915" name="Content Placeholder 5"/>
          <p:cNvSpPr>
            <a:spLocks noGrp="1"/>
          </p:cNvSpPr>
          <p:nvPr>
            <p:ph idx="1"/>
          </p:nvPr>
        </p:nvSpPr>
        <p:spPr>
          <a:xfrm>
            <a:off x="1547644" y="1262743"/>
            <a:ext cx="5955506" cy="3548743"/>
          </a:xfrm>
        </p:spPr>
        <p:txBody>
          <a:bodyPr/>
          <a:lstStyle/>
          <a:p>
            <a:pPr marL="0" indent="0">
              <a:buNone/>
            </a:pPr>
            <a:r>
              <a:rPr lang="en-CA" dirty="0"/>
              <a:t>Main components of dynamic routing protocols include:</a:t>
            </a:r>
            <a:endParaRPr lang="en-US" dirty="0"/>
          </a:p>
          <a:p>
            <a:pPr lvl="0"/>
            <a:r>
              <a:rPr lang="en-CA" b="1" dirty="0"/>
              <a:t>Data structures -</a:t>
            </a:r>
            <a:r>
              <a:rPr lang="en-CA" dirty="0"/>
              <a:t> Routing protocols typically use tables or databases for its operations. This information is kept in RAM.  </a:t>
            </a:r>
            <a:endParaRPr lang="en-US" dirty="0"/>
          </a:p>
          <a:p>
            <a:pPr lvl="0"/>
            <a:r>
              <a:rPr lang="en-CA" b="1" dirty="0"/>
              <a:t>Routing protocol messages -</a:t>
            </a:r>
            <a:r>
              <a:rPr lang="en-CA" dirty="0"/>
              <a:t> Routing protocols use various types of messages to discover neighboring routers, exchange routing information, and other tasks to learn and maintain accurate information about the network. </a:t>
            </a:r>
            <a:endParaRPr lang="en-US" dirty="0"/>
          </a:p>
          <a:p>
            <a:pPr lvl="0"/>
            <a:r>
              <a:rPr lang="en-CA" b="1" dirty="0"/>
              <a:t>Algorithm -</a:t>
            </a:r>
            <a:r>
              <a:rPr lang="en-CA" dirty="0"/>
              <a:t> Routing protocols use algorithms for facilitating routing information for best path determination.  </a:t>
            </a:r>
            <a:endParaRPr lang="en-US" dirty="0"/>
          </a:p>
        </p:txBody>
      </p:sp>
    </p:spTree>
    <p:extLst>
      <p:ext uri="{BB962C8B-B14F-4D97-AF65-F5344CB8AC3E}">
        <p14:creationId xmlns:p14="http://schemas.microsoft.com/office/powerpoint/2010/main" val="2588246585"/>
      </p:ext>
    </p:extLst>
  </p:cSld>
  <p:clrMapOvr>
    <a:masterClrMapping/>
  </p:clrMapOvr>
  <p:transition spd="med">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rgbClr val="FFFF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552561" y="769157"/>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8" name="TextovéPole 57"/>
          <p:cNvSpPr txBox="1"/>
          <p:nvPr/>
        </p:nvSpPr>
        <p:spPr>
          <a:xfrm>
            <a:off x="6843041" y="3707750"/>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9" name="TextovéPole 58"/>
          <p:cNvSpPr txBox="1"/>
          <p:nvPr/>
        </p:nvSpPr>
        <p:spPr>
          <a:xfrm>
            <a:off x="1165234" y="335622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59605" y="1771021"/>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Tree>
    <p:extLst>
      <p:ext uri="{BB962C8B-B14F-4D97-AF65-F5344CB8AC3E}">
        <p14:creationId xmlns:p14="http://schemas.microsoft.com/office/powerpoint/2010/main" val="543918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rgbClr val="FFFF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552561" y="769157"/>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8" name="TextovéPole 57"/>
          <p:cNvSpPr txBox="1"/>
          <p:nvPr/>
        </p:nvSpPr>
        <p:spPr>
          <a:xfrm>
            <a:off x="6843041" y="3707750"/>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9" name="TextovéPole 58"/>
          <p:cNvSpPr txBox="1"/>
          <p:nvPr/>
        </p:nvSpPr>
        <p:spPr>
          <a:xfrm>
            <a:off x="1165234" y="335622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59605" y="1771021"/>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33" name="Volný tvar 32"/>
          <p:cNvSpPr/>
          <p:nvPr/>
        </p:nvSpPr>
        <p:spPr>
          <a:xfrm>
            <a:off x="1260629" y="701566"/>
            <a:ext cx="7394640" cy="3996558"/>
          </a:xfrm>
          <a:custGeom>
            <a:avLst/>
            <a:gdLst>
              <a:gd name="connsiteX0" fmla="*/ 205564 w 7394640"/>
              <a:gd name="connsiteY0" fmla="*/ 1190296 h 3996558"/>
              <a:gd name="connsiteX1" fmla="*/ 205564 w 7394640"/>
              <a:gd name="connsiteY1" fmla="*/ 1190296 h 3996558"/>
              <a:gd name="connsiteX2" fmla="*/ 300157 w 7394640"/>
              <a:gd name="connsiteY2" fmla="*/ 1261241 h 3996558"/>
              <a:gd name="connsiteX3" fmla="*/ 308040 w 7394640"/>
              <a:gd name="connsiteY3" fmla="*/ 1284889 h 3996558"/>
              <a:gd name="connsiteX4" fmla="*/ 339571 w 7394640"/>
              <a:gd name="connsiteY4" fmla="*/ 1300655 h 3996558"/>
              <a:gd name="connsiteX5" fmla="*/ 371102 w 7394640"/>
              <a:gd name="connsiteY5" fmla="*/ 1332186 h 3996558"/>
              <a:gd name="connsiteX6" fmla="*/ 410516 w 7394640"/>
              <a:gd name="connsiteY6" fmla="*/ 1371600 h 3996558"/>
              <a:gd name="connsiteX7" fmla="*/ 426281 w 7394640"/>
              <a:gd name="connsiteY7" fmla="*/ 1395248 h 3996558"/>
              <a:gd name="connsiteX8" fmla="*/ 481461 w 7394640"/>
              <a:gd name="connsiteY8" fmla="*/ 1426779 h 3996558"/>
              <a:gd name="connsiteX9" fmla="*/ 489343 w 7394640"/>
              <a:gd name="connsiteY9" fmla="*/ 1466193 h 3996558"/>
              <a:gd name="connsiteX10" fmla="*/ 520874 w 7394640"/>
              <a:gd name="connsiteY10" fmla="*/ 1481958 h 3996558"/>
              <a:gd name="connsiteX11" fmla="*/ 536640 w 7394640"/>
              <a:gd name="connsiteY11" fmla="*/ 1505606 h 3996558"/>
              <a:gd name="connsiteX12" fmla="*/ 560288 w 7394640"/>
              <a:gd name="connsiteY12" fmla="*/ 1521372 h 3996558"/>
              <a:gd name="connsiteX13" fmla="*/ 583937 w 7394640"/>
              <a:gd name="connsiteY13" fmla="*/ 1545020 h 3996558"/>
              <a:gd name="connsiteX14" fmla="*/ 646999 w 7394640"/>
              <a:gd name="connsiteY14" fmla="*/ 1576551 h 3996558"/>
              <a:gd name="connsiteX15" fmla="*/ 702178 w 7394640"/>
              <a:gd name="connsiteY15" fmla="*/ 1615965 h 3996558"/>
              <a:gd name="connsiteX16" fmla="*/ 757357 w 7394640"/>
              <a:gd name="connsiteY16" fmla="*/ 1647496 h 3996558"/>
              <a:gd name="connsiteX17" fmla="*/ 836185 w 7394640"/>
              <a:gd name="connsiteY17" fmla="*/ 1655379 h 3996558"/>
              <a:gd name="connsiteX18" fmla="*/ 1041137 w 7394640"/>
              <a:gd name="connsiteY18" fmla="*/ 1671144 h 3996558"/>
              <a:gd name="connsiteX19" fmla="*/ 1096316 w 7394640"/>
              <a:gd name="connsiteY19" fmla="*/ 1686910 h 3996558"/>
              <a:gd name="connsiteX20" fmla="*/ 1356447 w 7394640"/>
              <a:gd name="connsiteY20" fmla="*/ 1710558 h 3996558"/>
              <a:gd name="connsiteX21" fmla="*/ 1411626 w 7394640"/>
              <a:gd name="connsiteY21" fmla="*/ 1742089 h 3996558"/>
              <a:gd name="connsiteX22" fmla="*/ 1616578 w 7394640"/>
              <a:gd name="connsiteY22" fmla="*/ 1781503 h 3996558"/>
              <a:gd name="connsiteX23" fmla="*/ 1711171 w 7394640"/>
              <a:gd name="connsiteY23" fmla="*/ 1797268 h 3996558"/>
              <a:gd name="connsiteX24" fmla="*/ 1789999 w 7394640"/>
              <a:gd name="connsiteY24" fmla="*/ 1820917 h 3996558"/>
              <a:gd name="connsiteX25" fmla="*/ 1876709 w 7394640"/>
              <a:gd name="connsiteY25" fmla="*/ 1852448 h 3996558"/>
              <a:gd name="connsiteX26" fmla="*/ 1884592 w 7394640"/>
              <a:gd name="connsiteY26" fmla="*/ 1876096 h 3996558"/>
              <a:gd name="connsiteX27" fmla="*/ 1916123 w 7394640"/>
              <a:gd name="connsiteY27" fmla="*/ 1891862 h 3996558"/>
              <a:gd name="connsiteX28" fmla="*/ 1987068 w 7394640"/>
              <a:gd name="connsiteY28" fmla="*/ 1923393 h 3996558"/>
              <a:gd name="connsiteX29" fmla="*/ 2034364 w 7394640"/>
              <a:gd name="connsiteY29" fmla="*/ 1962806 h 3996558"/>
              <a:gd name="connsiteX30" fmla="*/ 2065895 w 7394640"/>
              <a:gd name="connsiteY30" fmla="*/ 1970689 h 3996558"/>
              <a:gd name="connsiteX31" fmla="*/ 2089543 w 7394640"/>
              <a:gd name="connsiteY31" fmla="*/ 1986455 h 3996558"/>
              <a:gd name="connsiteX32" fmla="*/ 2121074 w 7394640"/>
              <a:gd name="connsiteY32" fmla="*/ 2017986 h 3996558"/>
              <a:gd name="connsiteX33" fmla="*/ 2184137 w 7394640"/>
              <a:gd name="connsiteY33" fmla="*/ 2041634 h 3996558"/>
              <a:gd name="connsiteX34" fmla="*/ 2215668 w 7394640"/>
              <a:gd name="connsiteY34" fmla="*/ 2057400 h 3996558"/>
              <a:gd name="connsiteX35" fmla="*/ 2255081 w 7394640"/>
              <a:gd name="connsiteY35" fmla="*/ 2073165 h 3996558"/>
              <a:gd name="connsiteX36" fmla="*/ 2278730 w 7394640"/>
              <a:gd name="connsiteY36" fmla="*/ 2081048 h 3996558"/>
              <a:gd name="connsiteX37" fmla="*/ 2333909 w 7394640"/>
              <a:gd name="connsiteY37" fmla="*/ 2112579 h 3996558"/>
              <a:gd name="connsiteX38" fmla="*/ 2389088 w 7394640"/>
              <a:gd name="connsiteY38" fmla="*/ 2136227 h 3996558"/>
              <a:gd name="connsiteX39" fmla="*/ 2460033 w 7394640"/>
              <a:gd name="connsiteY39" fmla="*/ 2183524 h 3996558"/>
              <a:gd name="connsiteX40" fmla="*/ 2491564 w 7394640"/>
              <a:gd name="connsiteY40" fmla="*/ 2207172 h 3996558"/>
              <a:gd name="connsiteX41" fmla="*/ 2530978 w 7394640"/>
              <a:gd name="connsiteY41" fmla="*/ 2222937 h 3996558"/>
              <a:gd name="connsiteX42" fmla="*/ 2625571 w 7394640"/>
              <a:gd name="connsiteY42" fmla="*/ 2246586 h 3996558"/>
              <a:gd name="connsiteX43" fmla="*/ 2649219 w 7394640"/>
              <a:gd name="connsiteY43" fmla="*/ 2262351 h 3996558"/>
              <a:gd name="connsiteX44" fmla="*/ 2680750 w 7394640"/>
              <a:gd name="connsiteY44" fmla="*/ 2278117 h 3996558"/>
              <a:gd name="connsiteX45" fmla="*/ 2751695 w 7394640"/>
              <a:gd name="connsiteY45" fmla="*/ 2317531 h 3996558"/>
              <a:gd name="connsiteX46" fmla="*/ 2798992 w 7394640"/>
              <a:gd name="connsiteY46" fmla="*/ 2349062 h 3996558"/>
              <a:gd name="connsiteX47" fmla="*/ 2814757 w 7394640"/>
              <a:gd name="connsiteY47" fmla="*/ 2372710 h 3996558"/>
              <a:gd name="connsiteX48" fmla="*/ 2862054 w 7394640"/>
              <a:gd name="connsiteY48" fmla="*/ 2388475 h 3996558"/>
              <a:gd name="connsiteX49" fmla="*/ 2885702 w 7394640"/>
              <a:gd name="connsiteY49" fmla="*/ 2443655 h 3996558"/>
              <a:gd name="connsiteX50" fmla="*/ 2909350 w 7394640"/>
              <a:gd name="connsiteY50" fmla="*/ 2459420 h 3996558"/>
              <a:gd name="connsiteX51" fmla="*/ 2940881 w 7394640"/>
              <a:gd name="connsiteY51" fmla="*/ 2483068 h 3996558"/>
              <a:gd name="connsiteX52" fmla="*/ 2996061 w 7394640"/>
              <a:gd name="connsiteY52" fmla="*/ 2522482 h 3996558"/>
              <a:gd name="connsiteX53" fmla="*/ 3011826 w 7394640"/>
              <a:gd name="connsiteY53" fmla="*/ 2546131 h 3996558"/>
              <a:gd name="connsiteX54" fmla="*/ 3035474 w 7394640"/>
              <a:gd name="connsiteY54" fmla="*/ 2609193 h 3996558"/>
              <a:gd name="connsiteX55" fmla="*/ 3051240 w 7394640"/>
              <a:gd name="connsiteY55" fmla="*/ 2632841 h 3996558"/>
              <a:gd name="connsiteX56" fmla="*/ 3098537 w 7394640"/>
              <a:gd name="connsiteY56" fmla="*/ 2656489 h 3996558"/>
              <a:gd name="connsiteX57" fmla="*/ 3153716 w 7394640"/>
              <a:gd name="connsiteY57" fmla="*/ 2688020 h 3996558"/>
              <a:gd name="connsiteX58" fmla="*/ 3185247 w 7394640"/>
              <a:gd name="connsiteY58" fmla="*/ 2758965 h 3996558"/>
              <a:gd name="connsiteX59" fmla="*/ 3201012 w 7394640"/>
              <a:gd name="connsiteY59" fmla="*/ 2782613 h 3996558"/>
              <a:gd name="connsiteX60" fmla="*/ 3264074 w 7394640"/>
              <a:gd name="connsiteY60" fmla="*/ 2822027 h 3996558"/>
              <a:gd name="connsiteX61" fmla="*/ 3311371 w 7394640"/>
              <a:gd name="connsiteY61" fmla="*/ 2869324 h 3996558"/>
              <a:gd name="connsiteX62" fmla="*/ 3366550 w 7394640"/>
              <a:gd name="connsiteY62" fmla="*/ 2908737 h 3996558"/>
              <a:gd name="connsiteX63" fmla="*/ 3374433 w 7394640"/>
              <a:gd name="connsiteY63" fmla="*/ 2940268 h 3996558"/>
              <a:gd name="connsiteX64" fmla="*/ 3405964 w 7394640"/>
              <a:gd name="connsiteY64" fmla="*/ 2948151 h 3996558"/>
              <a:gd name="connsiteX65" fmla="*/ 3437495 w 7394640"/>
              <a:gd name="connsiteY65" fmla="*/ 2963917 h 3996558"/>
              <a:gd name="connsiteX66" fmla="*/ 3445378 w 7394640"/>
              <a:gd name="connsiteY66" fmla="*/ 2995448 h 3996558"/>
              <a:gd name="connsiteX67" fmla="*/ 3476909 w 7394640"/>
              <a:gd name="connsiteY67" fmla="*/ 3042744 h 3996558"/>
              <a:gd name="connsiteX68" fmla="*/ 3516323 w 7394640"/>
              <a:gd name="connsiteY68" fmla="*/ 3097924 h 3996558"/>
              <a:gd name="connsiteX69" fmla="*/ 3539971 w 7394640"/>
              <a:gd name="connsiteY69" fmla="*/ 3129455 h 3996558"/>
              <a:gd name="connsiteX70" fmla="*/ 3587268 w 7394640"/>
              <a:gd name="connsiteY70" fmla="*/ 3208282 h 3996558"/>
              <a:gd name="connsiteX71" fmla="*/ 3610916 w 7394640"/>
              <a:gd name="connsiteY71" fmla="*/ 3224048 h 3996558"/>
              <a:gd name="connsiteX72" fmla="*/ 3626681 w 7394640"/>
              <a:gd name="connsiteY72" fmla="*/ 3263462 h 3996558"/>
              <a:gd name="connsiteX73" fmla="*/ 3650330 w 7394640"/>
              <a:gd name="connsiteY73" fmla="*/ 3294993 h 3996558"/>
              <a:gd name="connsiteX74" fmla="*/ 3705509 w 7394640"/>
              <a:gd name="connsiteY74" fmla="*/ 3334406 h 3996558"/>
              <a:gd name="connsiteX75" fmla="*/ 3721274 w 7394640"/>
              <a:gd name="connsiteY75" fmla="*/ 3358055 h 3996558"/>
              <a:gd name="connsiteX76" fmla="*/ 3744923 w 7394640"/>
              <a:gd name="connsiteY76" fmla="*/ 3373820 h 3996558"/>
              <a:gd name="connsiteX77" fmla="*/ 3784337 w 7394640"/>
              <a:gd name="connsiteY77" fmla="*/ 3421117 h 3996558"/>
              <a:gd name="connsiteX78" fmla="*/ 3815868 w 7394640"/>
              <a:gd name="connsiteY78" fmla="*/ 3429000 h 3996558"/>
              <a:gd name="connsiteX79" fmla="*/ 3847399 w 7394640"/>
              <a:gd name="connsiteY79" fmla="*/ 3444765 h 3996558"/>
              <a:gd name="connsiteX80" fmla="*/ 3871047 w 7394640"/>
              <a:gd name="connsiteY80" fmla="*/ 3476296 h 3996558"/>
              <a:gd name="connsiteX81" fmla="*/ 3910461 w 7394640"/>
              <a:gd name="connsiteY81" fmla="*/ 3484179 h 3996558"/>
              <a:gd name="connsiteX82" fmla="*/ 3957757 w 7394640"/>
              <a:gd name="connsiteY82" fmla="*/ 3499944 h 3996558"/>
              <a:gd name="connsiteX83" fmla="*/ 3981405 w 7394640"/>
              <a:gd name="connsiteY83" fmla="*/ 3515710 h 3996558"/>
              <a:gd name="connsiteX84" fmla="*/ 4012937 w 7394640"/>
              <a:gd name="connsiteY84" fmla="*/ 3547241 h 3996558"/>
              <a:gd name="connsiteX85" fmla="*/ 4036585 w 7394640"/>
              <a:gd name="connsiteY85" fmla="*/ 3555124 h 3996558"/>
              <a:gd name="connsiteX86" fmla="*/ 4060233 w 7394640"/>
              <a:gd name="connsiteY86" fmla="*/ 3570889 h 3996558"/>
              <a:gd name="connsiteX87" fmla="*/ 4123295 w 7394640"/>
              <a:gd name="connsiteY87" fmla="*/ 3626068 h 3996558"/>
              <a:gd name="connsiteX88" fmla="*/ 4146943 w 7394640"/>
              <a:gd name="connsiteY88" fmla="*/ 3673365 h 3996558"/>
              <a:gd name="connsiteX89" fmla="*/ 4225771 w 7394640"/>
              <a:gd name="connsiteY89" fmla="*/ 3760075 h 3996558"/>
              <a:gd name="connsiteX90" fmla="*/ 4249419 w 7394640"/>
              <a:gd name="connsiteY90" fmla="*/ 3775841 h 3996558"/>
              <a:gd name="connsiteX91" fmla="*/ 4336130 w 7394640"/>
              <a:gd name="connsiteY91" fmla="*/ 3815255 h 3996558"/>
              <a:gd name="connsiteX92" fmla="*/ 4351895 w 7394640"/>
              <a:gd name="connsiteY92" fmla="*/ 3846786 h 3996558"/>
              <a:gd name="connsiteX93" fmla="*/ 4375543 w 7394640"/>
              <a:gd name="connsiteY93" fmla="*/ 3862551 h 3996558"/>
              <a:gd name="connsiteX94" fmla="*/ 4430723 w 7394640"/>
              <a:gd name="connsiteY94" fmla="*/ 3901965 h 3996558"/>
              <a:gd name="connsiteX95" fmla="*/ 4501668 w 7394640"/>
              <a:gd name="connsiteY95" fmla="*/ 3925613 h 3996558"/>
              <a:gd name="connsiteX96" fmla="*/ 4517433 w 7394640"/>
              <a:gd name="connsiteY96" fmla="*/ 3957144 h 3996558"/>
              <a:gd name="connsiteX97" fmla="*/ 4525316 w 7394640"/>
              <a:gd name="connsiteY97" fmla="*/ 3980793 h 3996558"/>
              <a:gd name="connsiteX98" fmla="*/ 4564730 w 7394640"/>
              <a:gd name="connsiteY98" fmla="*/ 3996558 h 3996558"/>
              <a:gd name="connsiteX99" fmla="*/ 5471247 w 7394640"/>
              <a:gd name="connsiteY99" fmla="*/ 3988675 h 3996558"/>
              <a:gd name="connsiteX100" fmla="*/ 5510661 w 7394640"/>
              <a:gd name="connsiteY100" fmla="*/ 3965027 h 3996558"/>
              <a:gd name="connsiteX101" fmla="*/ 5581605 w 7394640"/>
              <a:gd name="connsiteY101" fmla="*/ 3949262 h 3996558"/>
              <a:gd name="connsiteX102" fmla="*/ 5778674 w 7394640"/>
              <a:gd name="connsiteY102" fmla="*/ 3925613 h 3996558"/>
              <a:gd name="connsiteX103" fmla="*/ 5849619 w 7394640"/>
              <a:gd name="connsiteY103" fmla="*/ 3894082 h 3996558"/>
              <a:gd name="connsiteX104" fmla="*/ 6015157 w 7394640"/>
              <a:gd name="connsiteY104" fmla="*/ 3870434 h 3996558"/>
              <a:gd name="connsiteX105" fmla="*/ 6038805 w 7394640"/>
              <a:gd name="connsiteY105" fmla="*/ 3854668 h 3996558"/>
              <a:gd name="connsiteX106" fmla="*/ 6054571 w 7394640"/>
              <a:gd name="connsiteY106" fmla="*/ 3823137 h 3996558"/>
              <a:gd name="connsiteX107" fmla="*/ 6086102 w 7394640"/>
              <a:gd name="connsiteY107" fmla="*/ 3815255 h 3996558"/>
              <a:gd name="connsiteX108" fmla="*/ 6164930 w 7394640"/>
              <a:gd name="connsiteY108" fmla="*/ 3783724 h 3996558"/>
              <a:gd name="connsiteX109" fmla="*/ 6188578 w 7394640"/>
              <a:gd name="connsiteY109" fmla="*/ 3760075 h 3996558"/>
              <a:gd name="connsiteX110" fmla="*/ 6204343 w 7394640"/>
              <a:gd name="connsiteY110" fmla="*/ 3728544 h 3996558"/>
              <a:gd name="connsiteX111" fmla="*/ 6251640 w 7394640"/>
              <a:gd name="connsiteY111" fmla="*/ 3712779 h 3996558"/>
              <a:gd name="connsiteX112" fmla="*/ 6259523 w 7394640"/>
              <a:gd name="connsiteY112" fmla="*/ 3673365 h 3996558"/>
              <a:gd name="connsiteX113" fmla="*/ 6385647 w 7394640"/>
              <a:gd name="connsiteY113" fmla="*/ 3578772 h 3996558"/>
              <a:gd name="connsiteX114" fmla="*/ 6464474 w 7394640"/>
              <a:gd name="connsiteY114" fmla="*/ 3484179 h 3996558"/>
              <a:gd name="connsiteX115" fmla="*/ 6551185 w 7394640"/>
              <a:gd name="connsiteY115" fmla="*/ 3429000 h 3996558"/>
              <a:gd name="connsiteX116" fmla="*/ 6574833 w 7394640"/>
              <a:gd name="connsiteY116" fmla="*/ 3397468 h 3996558"/>
              <a:gd name="connsiteX117" fmla="*/ 6590599 w 7394640"/>
              <a:gd name="connsiteY117" fmla="*/ 3358055 h 3996558"/>
              <a:gd name="connsiteX118" fmla="*/ 6630012 w 7394640"/>
              <a:gd name="connsiteY118" fmla="*/ 3334406 h 3996558"/>
              <a:gd name="connsiteX119" fmla="*/ 6677309 w 7394640"/>
              <a:gd name="connsiteY119" fmla="*/ 3271344 h 3996558"/>
              <a:gd name="connsiteX120" fmla="*/ 6700957 w 7394640"/>
              <a:gd name="connsiteY120" fmla="*/ 3247696 h 3996558"/>
              <a:gd name="connsiteX121" fmla="*/ 6732488 w 7394640"/>
              <a:gd name="connsiteY121" fmla="*/ 3192517 h 3996558"/>
              <a:gd name="connsiteX122" fmla="*/ 6858612 w 7394640"/>
              <a:gd name="connsiteY122" fmla="*/ 3050627 h 3996558"/>
              <a:gd name="connsiteX123" fmla="*/ 6898026 w 7394640"/>
              <a:gd name="connsiteY123" fmla="*/ 2963917 h 3996558"/>
              <a:gd name="connsiteX124" fmla="*/ 7000502 w 7394640"/>
              <a:gd name="connsiteY124" fmla="*/ 2829910 h 3996558"/>
              <a:gd name="connsiteX125" fmla="*/ 7110861 w 7394640"/>
              <a:gd name="connsiteY125" fmla="*/ 2664372 h 3996558"/>
              <a:gd name="connsiteX126" fmla="*/ 7142392 w 7394640"/>
              <a:gd name="connsiteY126" fmla="*/ 2554013 h 3996558"/>
              <a:gd name="connsiteX127" fmla="*/ 7150274 w 7394640"/>
              <a:gd name="connsiteY127" fmla="*/ 2530365 h 3996558"/>
              <a:gd name="connsiteX128" fmla="*/ 7166040 w 7394640"/>
              <a:gd name="connsiteY128" fmla="*/ 2451537 h 3996558"/>
              <a:gd name="connsiteX129" fmla="*/ 7197571 w 7394640"/>
              <a:gd name="connsiteY129" fmla="*/ 2364827 h 3996558"/>
              <a:gd name="connsiteX130" fmla="*/ 7268516 w 7394640"/>
              <a:gd name="connsiteY130" fmla="*/ 2215055 h 3996558"/>
              <a:gd name="connsiteX131" fmla="*/ 7284281 w 7394640"/>
              <a:gd name="connsiteY131" fmla="*/ 2120462 h 3996558"/>
              <a:gd name="connsiteX132" fmla="*/ 7292164 w 7394640"/>
              <a:gd name="connsiteY132" fmla="*/ 2025868 h 3996558"/>
              <a:gd name="connsiteX133" fmla="*/ 7307930 w 7394640"/>
              <a:gd name="connsiteY133" fmla="*/ 1986455 h 3996558"/>
              <a:gd name="connsiteX134" fmla="*/ 7323695 w 7394640"/>
              <a:gd name="connsiteY134" fmla="*/ 1939158 h 3996558"/>
              <a:gd name="connsiteX135" fmla="*/ 7339461 w 7394640"/>
              <a:gd name="connsiteY135" fmla="*/ 1915510 h 3996558"/>
              <a:gd name="connsiteX136" fmla="*/ 7394640 w 7394640"/>
              <a:gd name="connsiteY136" fmla="*/ 1781503 h 3996558"/>
              <a:gd name="connsiteX137" fmla="*/ 7370992 w 7394640"/>
              <a:gd name="connsiteY137" fmla="*/ 1426779 h 3996558"/>
              <a:gd name="connsiteX138" fmla="*/ 7331578 w 7394640"/>
              <a:gd name="connsiteY138" fmla="*/ 1261241 h 3996558"/>
              <a:gd name="connsiteX139" fmla="*/ 7300047 w 7394640"/>
              <a:gd name="connsiteY139" fmla="*/ 1111468 h 3996558"/>
              <a:gd name="connsiteX140" fmla="*/ 7292164 w 7394640"/>
              <a:gd name="connsiteY140" fmla="*/ 1024758 h 3996558"/>
              <a:gd name="connsiteX141" fmla="*/ 7260633 w 7394640"/>
              <a:gd name="connsiteY141" fmla="*/ 914400 h 3996558"/>
              <a:gd name="connsiteX142" fmla="*/ 7244868 w 7394640"/>
              <a:gd name="connsiteY142" fmla="*/ 874986 h 3996558"/>
              <a:gd name="connsiteX143" fmla="*/ 7205454 w 7394640"/>
              <a:gd name="connsiteY143" fmla="*/ 827689 h 3996558"/>
              <a:gd name="connsiteX144" fmla="*/ 7150274 w 7394640"/>
              <a:gd name="connsiteY144" fmla="*/ 725213 h 3996558"/>
              <a:gd name="connsiteX145" fmla="*/ 7142392 w 7394640"/>
              <a:gd name="connsiteY145" fmla="*/ 701565 h 3996558"/>
              <a:gd name="connsiteX146" fmla="*/ 7095095 w 7394640"/>
              <a:gd name="connsiteY146" fmla="*/ 630620 h 3996558"/>
              <a:gd name="connsiteX147" fmla="*/ 7024150 w 7394640"/>
              <a:gd name="connsiteY147" fmla="*/ 591206 h 3996558"/>
              <a:gd name="connsiteX148" fmla="*/ 6968971 w 7394640"/>
              <a:gd name="connsiteY148" fmla="*/ 504496 h 3996558"/>
              <a:gd name="connsiteX149" fmla="*/ 6929557 w 7394640"/>
              <a:gd name="connsiteY149" fmla="*/ 480848 h 3996558"/>
              <a:gd name="connsiteX150" fmla="*/ 6905909 w 7394640"/>
              <a:gd name="connsiteY150" fmla="*/ 449317 h 3996558"/>
              <a:gd name="connsiteX151" fmla="*/ 6890143 w 7394640"/>
              <a:gd name="connsiteY151" fmla="*/ 425668 h 3996558"/>
              <a:gd name="connsiteX152" fmla="*/ 6834964 w 7394640"/>
              <a:gd name="connsiteY152" fmla="*/ 354724 h 3996558"/>
              <a:gd name="connsiteX153" fmla="*/ 6795550 w 7394640"/>
              <a:gd name="connsiteY153" fmla="*/ 346841 h 3996558"/>
              <a:gd name="connsiteX154" fmla="*/ 6764019 w 7394640"/>
              <a:gd name="connsiteY154" fmla="*/ 315310 h 3996558"/>
              <a:gd name="connsiteX155" fmla="*/ 6724605 w 7394640"/>
              <a:gd name="connsiteY155" fmla="*/ 291662 h 3996558"/>
              <a:gd name="connsiteX156" fmla="*/ 6685192 w 7394640"/>
              <a:gd name="connsiteY156" fmla="*/ 244365 h 3996558"/>
              <a:gd name="connsiteX157" fmla="*/ 6614247 w 7394640"/>
              <a:gd name="connsiteY157" fmla="*/ 236482 h 3996558"/>
              <a:gd name="connsiteX158" fmla="*/ 6543302 w 7394640"/>
              <a:gd name="connsiteY158" fmla="*/ 189186 h 3996558"/>
              <a:gd name="connsiteX159" fmla="*/ 6503888 w 7394640"/>
              <a:gd name="connsiteY159" fmla="*/ 181303 h 3996558"/>
              <a:gd name="connsiteX160" fmla="*/ 6432943 w 7394640"/>
              <a:gd name="connsiteY160" fmla="*/ 149772 h 3996558"/>
              <a:gd name="connsiteX161" fmla="*/ 6377764 w 7394640"/>
              <a:gd name="connsiteY161" fmla="*/ 134006 h 3996558"/>
              <a:gd name="connsiteX162" fmla="*/ 6322585 w 7394640"/>
              <a:gd name="connsiteY162" fmla="*/ 102475 h 3996558"/>
              <a:gd name="connsiteX163" fmla="*/ 6227992 w 7394640"/>
              <a:gd name="connsiteY163" fmla="*/ 94593 h 3996558"/>
              <a:gd name="connsiteX164" fmla="*/ 5345123 w 7394640"/>
              <a:gd name="connsiteY164" fmla="*/ 126124 h 3996558"/>
              <a:gd name="connsiteX165" fmla="*/ 5321474 w 7394640"/>
              <a:gd name="connsiteY165" fmla="*/ 141889 h 3996558"/>
              <a:gd name="connsiteX166" fmla="*/ 5250530 w 7394640"/>
              <a:gd name="connsiteY166" fmla="*/ 181303 h 3996558"/>
              <a:gd name="connsiteX167" fmla="*/ 5226881 w 7394640"/>
              <a:gd name="connsiteY167" fmla="*/ 197068 h 3996558"/>
              <a:gd name="connsiteX168" fmla="*/ 5195350 w 7394640"/>
              <a:gd name="connsiteY168" fmla="*/ 204951 h 3996558"/>
              <a:gd name="connsiteX169" fmla="*/ 5187468 w 7394640"/>
              <a:gd name="connsiteY169" fmla="*/ 236482 h 3996558"/>
              <a:gd name="connsiteX170" fmla="*/ 5155937 w 7394640"/>
              <a:gd name="connsiteY170" fmla="*/ 260131 h 3996558"/>
              <a:gd name="connsiteX171" fmla="*/ 5100757 w 7394640"/>
              <a:gd name="connsiteY171" fmla="*/ 307427 h 3996558"/>
              <a:gd name="connsiteX172" fmla="*/ 5077109 w 7394640"/>
              <a:gd name="connsiteY172" fmla="*/ 315310 h 3996558"/>
              <a:gd name="connsiteX173" fmla="*/ 5045578 w 7394640"/>
              <a:gd name="connsiteY173" fmla="*/ 346841 h 3996558"/>
              <a:gd name="connsiteX174" fmla="*/ 4990399 w 7394640"/>
              <a:gd name="connsiteY174" fmla="*/ 402020 h 3996558"/>
              <a:gd name="connsiteX175" fmla="*/ 4927337 w 7394640"/>
              <a:gd name="connsiteY175" fmla="*/ 425668 h 3996558"/>
              <a:gd name="connsiteX176" fmla="*/ 4824861 w 7394640"/>
              <a:gd name="connsiteY176" fmla="*/ 457200 h 3996558"/>
              <a:gd name="connsiteX177" fmla="*/ 4777564 w 7394640"/>
              <a:gd name="connsiteY177" fmla="*/ 472965 h 3996558"/>
              <a:gd name="connsiteX178" fmla="*/ 4675088 w 7394640"/>
              <a:gd name="connsiteY178" fmla="*/ 496613 h 3996558"/>
              <a:gd name="connsiteX179" fmla="*/ 4391309 w 7394640"/>
              <a:gd name="connsiteY179" fmla="*/ 512379 h 3996558"/>
              <a:gd name="connsiteX180" fmla="*/ 4367661 w 7394640"/>
              <a:gd name="connsiteY180" fmla="*/ 567558 h 3996558"/>
              <a:gd name="connsiteX181" fmla="*/ 4320364 w 7394640"/>
              <a:gd name="connsiteY181" fmla="*/ 591206 h 3996558"/>
              <a:gd name="connsiteX182" fmla="*/ 4312481 w 7394640"/>
              <a:gd name="connsiteY182" fmla="*/ 646386 h 3996558"/>
              <a:gd name="connsiteX183" fmla="*/ 4296716 w 7394640"/>
              <a:gd name="connsiteY183" fmla="*/ 835572 h 3996558"/>
              <a:gd name="connsiteX184" fmla="*/ 4280950 w 7394640"/>
              <a:gd name="connsiteY184" fmla="*/ 890751 h 3996558"/>
              <a:gd name="connsiteX185" fmla="*/ 4241537 w 7394640"/>
              <a:gd name="connsiteY185" fmla="*/ 977462 h 3996558"/>
              <a:gd name="connsiteX186" fmla="*/ 4233654 w 7394640"/>
              <a:gd name="connsiteY186" fmla="*/ 1001110 h 3996558"/>
              <a:gd name="connsiteX187" fmla="*/ 4186357 w 7394640"/>
              <a:gd name="connsiteY187" fmla="*/ 1016875 h 3996558"/>
              <a:gd name="connsiteX188" fmla="*/ 4170592 w 7394640"/>
              <a:gd name="connsiteY188" fmla="*/ 1056289 h 3996558"/>
              <a:gd name="connsiteX189" fmla="*/ 4162709 w 7394640"/>
              <a:gd name="connsiteY189" fmla="*/ 1079937 h 3996558"/>
              <a:gd name="connsiteX190" fmla="*/ 4107530 w 7394640"/>
              <a:gd name="connsiteY190" fmla="*/ 1135117 h 3996558"/>
              <a:gd name="connsiteX191" fmla="*/ 4083881 w 7394640"/>
              <a:gd name="connsiteY191" fmla="*/ 1150882 h 3996558"/>
              <a:gd name="connsiteX192" fmla="*/ 3886812 w 7394640"/>
              <a:gd name="connsiteY192" fmla="*/ 1174531 h 3996558"/>
              <a:gd name="connsiteX193" fmla="*/ 3681861 w 7394640"/>
              <a:gd name="connsiteY193" fmla="*/ 1158765 h 3996558"/>
              <a:gd name="connsiteX194" fmla="*/ 3658212 w 7394640"/>
              <a:gd name="connsiteY194" fmla="*/ 1143000 h 3996558"/>
              <a:gd name="connsiteX195" fmla="*/ 3626681 w 7394640"/>
              <a:gd name="connsiteY195" fmla="*/ 1127234 h 3996558"/>
              <a:gd name="connsiteX196" fmla="*/ 3532088 w 7394640"/>
              <a:gd name="connsiteY196" fmla="*/ 1087820 h 3996558"/>
              <a:gd name="connsiteX197" fmla="*/ 3524205 w 7394640"/>
              <a:gd name="connsiteY197" fmla="*/ 1064172 h 3996558"/>
              <a:gd name="connsiteX198" fmla="*/ 3453261 w 7394640"/>
              <a:gd name="connsiteY198" fmla="*/ 1008993 h 3996558"/>
              <a:gd name="connsiteX199" fmla="*/ 3398081 w 7394640"/>
              <a:gd name="connsiteY199" fmla="*/ 953813 h 3996558"/>
              <a:gd name="connsiteX200" fmla="*/ 3382316 w 7394640"/>
              <a:gd name="connsiteY200" fmla="*/ 922282 h 3996558"/>
              <a:gd name="connsiteX201" fmla="*/ 3374433 w 7394640"/>
              <a:gd name="connsiteY201" fmla="*/ 370489 h 3996558"/>
              <a:gd name="connsiteX202" fmla="*/ 3358668 w 7394640"/>
              <a:gd name="connsiteY202" fmla="*/ 331075 h 3996558"/>
              <a:gd name="connsiteX203" fmla="*/ 3264074 w 7394640"/>
              <a:gd name="connsiteY203" fmla="*/ 228600 h 3996558"/>
              <a:gd name="connsiteX204" fmla="*/ 3232543 w 7394640"/>
              <a:gd name="connsiteY204" fmla="*/ 204951 h 3996558"/>
              <a:gd name="connsiteX205" fmla="*/ 3208895 w 7394640"/>
              <a:gd name="connsiteY205" fmla="*/ 189186 h 3996558"/>
              <a:gd name="connsiteX206" fmla="*/ 3003943 w 7394640"/>
              <a:gd name="connsiteY206" fmla="*/ 181303 h 3996558"/>
              <a:gd name="connsiteX207" fmla="*/ 2917233 w 7394640"/>
              <a:gd name="connsiteY207" fmla="*/ 149772 h 3996558"/>
              <a:gd name="connsiteX208" fmla="*/ 2877819 w 7394640"/>
              <a:gd name="connsiteY208" fmla="*/ 134006 h 3996558"/>
              <a:gd name="connsiteX209" fmla="*/ 2783226 w 7394640"/>
              <a:gd name="connsiteY209" fmla="*/ 118241 h 3996558"/>
              <a:gd name="connsiteX210" fmla="*/ 2743812 w 7394640"/>
              <a:gd name="connsiteY210" fmla="*/ 110358 h 3996558"/>
              <a:gd name="connsiteX211" fmla="*/ 2712281 w 7394640"/>
              <a:gd name="connsiteY211" fmla="*/ 94593 h 3996558"/>
              <a:gd name="connsiteX212" fmla="*/ 2452150 w 7394640"/>
              <a:gd name="connsiteY212" fmla="*/ 86710 h 3996558"/>
              <a:gd name="connsiteX213" fmla="*/ 1797881 w 7394640"/>
              <a:gd name="connsiteY213" fmla="*/ 110358 h 3996558"/>
              <a:gd name="connsiteX214" fmla="*/ 1648109 w 7394640"/>
              <a:gd name="connsiteY214" fmla="*/ 94593 h 3996558"/>
              <a:gd name="connsiteX215" fmla="*/ 1443157 w 7394640"/>
              <a:gd name="connsiteY215" fmla="*/ 78827 h 3996558"/>
              <a:gd name="connsiteX216" fmla="*/ 1419509 w 7394640"/>
              <a:gd name="connsiteY216" fmla="*/ 70944 h 3996558"/>
              <a:gd name="connsiteX217" fmla="*/ 1285502 w 7394640"/>
              <a:gd name="connsiteY217" fmla="*/ 55179 h 3996558"/>
              <a:gd name="connsiteX218" fmla="*/ 1088433 w 7394640"/>
              <a:gd name="connsiteY218" fmla="*/ 31531 h 3996558"/>
              <a:gd name="connsiteX219" fmla="*/ 1033254 w 7394640"/>
              <a:gd name="connsiteY219" fmla="*/ 15765 h 3996558"/>
              <a:gd name="connsiteX220" fmla="*/ 1009605 w 7394640"/>
              <a:gd name="connsiteY220" fmla="*/ 0 h 3996558"/>
              <a:gd name="connsiteX221" fmla="*/ 781005 w 7394640"/>
              <a:gd name="connsiteY221" fmla="*/ 7882 h 3996558"/>
              <a:gd name="connsiteX222" fmla="*/ 725826 w 7394640"/>
              <a:gd name="connsiteY222" fmla="*/ 31531 h 3996558"/>
              <a:gd name="connsiteX223" fmla="*/ 694295 w 7394640"/>
              <a:gd name="connsiteY223" fmla="*/ 47296 h 3996558"/>
              <a:gd name="connsiteX224" fmla="*/ 654881 w 7394640"/>
              <a:gd name="connsiteY224" fmla="*/ 63062 h 3996558"/>
              <a:gd name="connsiteX225" fmla="*/ 599702 w 7394640"/>
              <a:gd name="connsiteY225" fmla="*/ 102475 h 3996558"/>
              <a:gd name="connsiteX226" fmla="*/ 576054 w 7394640"/>
              <a:gd name="connsiteY226" fmla="*/ 118241 h 3996558"/>
              <a:gd name="connsiteX227" fmla="*/ 544523 w 7394640"/>
              <a:gd name="connsiteY227" fmla="*/ 126124 h 3996558"/>
              <a:gd name="connsiteX228" fmla="*/ 489343 w 7394640"/>
              <a:gd name="connsiteY228" fmla="*/ 157655 h 3996558"/>
              <a:gd name="connsiteX229" fmla="*/ 465695 w 7394640"/>
              <a:gd name="connsiteY229" fmla="*/ 173420 h 3996558"/>
              <a:gd name="connsiteX230" fmla="*/ 434164 w 7394640"/>
              <a:gd name="connsiteY230" fmla="*/ 181303 h 3996558"/>
              <a:gd name="connsiteX231" fmla="*/ 315923 w 7394640"/>
              <a:gd name="connsiteY231" fmla="*/ 197068 h 3996558"/>
              <a:gd name="connsiteX232" fmla="*/ 284392 w 7394640"/>
              <a:gd name="connsiteY232" fmla="*/ 228600 h 3996558"/>
              <a:gd name="connsiteX233" fmla="*/ 189799 w 7394640"/>
              <a:gd name="connsiteY233" fmla="*/ 236482 h 3996558"/>
              <a:gd name="connsiteX234" fmla="*/ 103088 w 7394640"/>
              <a:gd name="connsiteY234" fmla="*/ 252248 h 3996558"/>
              <a:gd name="connsiteX235" fmla="*/ 24261 w 7394640"/>
              <a:gd name="connsiteY235" fmla="*/ 291662 h 3996558"/>
              <a:gd name="connsiteX236" fmla="*/ 16378 w 7394640"/>
              <a:gd name="connsiteY236" fmla="*/ 323193 h 3996558"/>
              <a:gd name="connsiteX237" fmla="*/ 612 w 7394640"/>
              <a:gd name="connsiteY237" fmla="*/ 362606 h 3996558"/>
              <a:gd name="connsiteX238" fmla="*/ 8495 w 7394640"/>
              <a:gd name="connsiteY238" fmla="*/ 906517 h 3996558"/>
              <a:gd name="connsiteX239" fmla="*/ 16378 w 7394640"/>
              <a:gd name="connsiteY239" fmla="*/ 938048 h 3996558"/>
              <a:gd name="connsiteX240" fmla="*/ 47909 w 7394640"/>
              <a:gd name="connsiteY240" fmla="*/ 985344 h 3996558"/>
              <a:gd name="connsiteX241" fmla="*/ 71557 w 7394640"/>
              <a:gd name="connsiteY241" fmla="*/ 1103586 h 3996558"/>
              <a:gd name="connsiteX242" fmla="*/ 87323 w 7394640"/>
              <a:gd name="connsiteY242" fmla="*/ 1143000 h 3996558"/>
              <a:gd name="connsiteX243" fmla="*/ 110971 w 7394640"/>
              <a:gd name="connsiteY243" fmla="*/ 1166648 h 3996558"/>
              <a:gd name="connsiteX244" fmla="*/ 205564 w 7394640"/>
              <a:gd name="connsiteY244" fmla="*/ 1190296 h 399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Lst>
            <a:rect l="l" t="t" r="r" b="b"/>
            <a:pathLst>
              <a:path w="7394640" h="3996558">
                <a:moveTo>
                  <a:pt x="205564" y="1190296"/>
                </a:moveTo>
                <a:lnTo>
                  <a:pt x="205564" y="1190296"/>
                </a:lnTo>
                <a:cubicBezTo>
                  <a:pt x="239003" y="1211196"/>
                  <a:pt x="276418" y="1228007"/>
                  <a:pt x="300157" y="1261241"/>
                </a:cubicBezTo>
                <a:cubicBezTo>
                  <a:pt x="304987" y="1268002"/>
                  <a:pt x="302165" y="1279014"/>
                  <a:pt x="308040" y="1284889"/>
                </a:cubicBezTo>
                <a:cubicBezTo>
                  <a:pt x="316349" y="1293198"/>
                  <a:pt x="330170" y="1293604"/>
                  <a:pt x="339571" y="1300655"/>
                </a:cubicBezTo>
                <a:cubicBezTo>
                  <a:pt x="351462" y="1309573"/>
                  <a:pt x="360592" y="1321676"/>
                  <a:pt x="371102" y="1332186"/>
                </a:cubicBezTo>
                <a:cubicBezTo>
                  <a:pt x="386940" y="1379698"/>
                  <a:pt x="365559" y="1334135"/>
                  <a:pt x="410516" y="1371600"/>
                </a:cubicBezTo>
                <a:cubicBezTo>
                  <a:pt x="417794" y="1377665"/>
                  <a:pt x="419582" y="1388549"/>
                  <a:pt x="426281" y="1395248"/>
                </a:cubicBezTo>
                <a:cubicBezTo>
                  <a:pt x="437420" y="1406387"/>
                  <a:pt x="469100" y="1420598"/>
                  <a:pt x="481461" y="1426779"/>
                </a:cubicBezTo>
                <a:cubicBezTo>
                  <a:pt x="484088" y="1439917"/>
                  <a:pt x="481556" y="1455290"/>
                  <a:pt x="489343" y="1466193"/>
                </a:cubicBezTo>
                <a:cubicBezTo>
                  <a:pt x="496173" y="1475755"/>
                  <a:pt x="511847" y="1474435"/>
                  <a:pt x="520874" y="1481958"/>
                </a:cubicBezTo>
                <a:cubicBezTo>
                  <a:pt x="528152" y="1488023"/>
                  <a:pt x="529941" y="1498907"/>
                  <a:pt x="536640" y="1505606"/>
                </a:cubicBezTo>
                <a:cubicBezTo>
                  <a:pt x="543339" y="1512305"/>
                  <a:pt x="553010" y="1515307"/>
                  <a:pt x="560288" y="1521372"/>
                </a:cubicBezTo>
                <a:cubicBezTo>
                  <a:pt x="568852" y="1528509"/>
                  <a:pt x="574532" y="1539035"/>
                  <a:pt x="583937" y="1545020"/>
                </a:cubicBezTo>
                <a:cubicBezTo>
                  <a:pt x="603765" y="1557637"/>
                  <a:pt x="646999" y="1576551"/>
                  <a:pt x="646999" y="1576551"/>
                </a:cubicBezTo>
                <a:cubicBezTo>
                  <a:pt x="687745" y="1630880"/>
                  <a:pt x="649162" y="1593243"/>
                  <a:pt x="702178" y="1615965"/>
                </a:cubicBezTo>
                <a:cubicBezTo>
                  <a:pt x="729742" y="1627779"/>
                  <a:pt x="724622" y="1640481"/>
                  <a:pt x="757357" y="1647496"/>
                </a:cubicBezTo>
                <a:cubicBezTo>
                  <a:pt x="783178" y="1653029"/>
                  <a:pt x="809869" y="1653186"/>
                  <a:pt x="836185" y="1655379"/>
                </a:cubicBezTo>
                <a:lnTo>
                  <a:pt x="1041137" y="1671144"/>
                </a:lnTo>
                <a:cubicBezTo>
                  <a:pt x="1059530" y="1676399"/>
                  <a:pt x="1077525" y="1683331"/>
                  <a:pt x="1096316" y="1686910"/>
                </a:cubicBezTo>
                <a:cubicBezTo>
                  <a:pt x="1200939" y="1706838"/>
                  <a:pt x="1243866" y="1704633"/>
                  <a:pt x="1356447" y="1710558"/>
                </a:cubicBezTo>
                <a:cubicBezTo>
                  <a:pt x="1374840" y="1721068"/>
                  <a:pt x="1391439" y="1735666"/>
                  <a:pt x="1411626" y="1742089"/>
                </a:cubicBezTo>
                <a:cubicBezTo>
                  <a:pt x="1428739" y="1747534"/>
                  <a:pt x="1585288" y="1776061"/>
                  <a:pt x="1616578" y="1781503"/>
                </a:cubicBezTo>
                <a:lnTo>
                  <a:pt x="1711171" y="1797268"/>
                </a:lnTo>
                <a:cubicBezTo>
                  <a:pt x="1755475" y="1826805"/>
                  <a:pt x="1715248" y="1804899"/>
                  <a:pt x="1789999" y="1820917"/>
                </a:cubicBezTo>
                <a:cubicBezTo>
                  <a:pt x="1839860" y="1831601"/>
                  <a:pt x="1838277" y="1833231"/>
                  <a:pt x="1876709" y="1852448"/>
                </a:cubicBezTo>
                <a:cubicBezTo>
                  <a:pt x="1879337" y="1860331"/>
                  <a:pt x="1878717" y="1870221"/>
                  <a:pt x="1884592" y="1876096"/>
                </a:cubicBezTo>
                <a:cubicBezTo>
                  <a:pt x="1892901" y="1884405"/>
                  <a:pt x="1905920" y="1886032"/>
                  <a:pt x="1916123" y="1891862"/>
                </a:cubicBezTo>
                <a:cubicBezTo>
                  <a:pt x="1968586" y="1921841"/>
                  <a:pt x="1904492" y="1895867"/>
                  <a:pt x="1987068" y="1923393"/>
                </a:cubicBezTo>
                <a:cubicBezTo>
                  <a:pt x="2001274" y="1937599"/>
                  <a:pt x="2015158" y="1954575"/>
                  <a:pt x="2034364" y="1962806"/>
                </a:cubicBezTo>
                <a:cubicBezTo>
                  <a:pt x="2044322" y="1967074"/>
                  <a:pt x="2055385" y="1968061"/>
                  <a:pt x="2065895" y="1970689"/>
                </a:cubicBezTo>
                <a:cubicBezTo>
                  <a:pt x="2073778" y="1975944"/>
                  <a:pt x="2082350" y="1980289"/>
                  <a:pt x="2089543" y="1986455"/>
                </a:cubicBezTo>
                <a:cubicBezTo>
                  <a:pt x="2100828" y="1996128"/>
                  <a:pt x="2108706" y="2009741"/>
                  <a:pt x="2121074" y="2017986"/>
                </a:cubicBezTo>
                <a:cubicBezTo>
                  <a:pt x="2140670" y="2031050"/>
                  <a:pt x="2163233" y="2032675"/>
                  <a:pt x="2184137" y="2041634"/>
                </a:cubicBezTo>
                <a:cubicBezTo>
                  <a:pt x="2194938" y="2046263"/>
                  <a:pt x="2204930" y="2052627"/>
                  <a:pt x="2215668" y="2057400"/>
                </a:cubicBezTo>
                <a:cubicBezTo>
                  <a:pt x="2228598" y="2063147"/>
                  <a:pt x="2241832" y="2068197"/>
                  <a:pt x="2255081" y="2073165"/>
                </a:cubicBezTo>
                <a:cubicBezTo>
                  <a:pt x="2262861" y="2076083"/>
                  <a:pt x="2271092" y="2077775"/>
                  <a:pt x="2278730" y="2081048"/>
                </a:cubicBezTo>
                <a:cubicBezTo>
                  <a:pt x="2326380" y="2101469"/>
                  <a:pt x="2294320" y="2089957"/>
                  <a:pt x="2333909" y="2112579"/>
                </a:cubicBezTo>
                <a:cubicBezTo>
                  <a:pt x="2361179" y="2128162"/>
                  <a:pt x="2362560" y="2127384"/>
                  <a:pt x="2389088" y="2136227"/>
                </a:cubicBezTo>
                <a:cubicBezTo>
                  <a:pt x="2417870" y="2193790"/>
                  <a:pt x="2386293" y="2150005"/>
                  <a:pt x="2460033" y="2183524"/>
                </a:cubicBezTo>
                <a:cubicBezTo>
                  <a:pt x="2471993" y="2188961"/>
                  <a:pt x="2480079" y="2200792"/>
                  <a:pt x="2491564" y="2207172"/>
                </a:cubicBezTo>
                <a:cubicBezTo>
                  <a:pt x="2503933" y="2214044"/>
                  <a:pt x="2517554" y="2218462"/>
                  <a:pt x="2530978" y="2222937"/>
                </a:cubicBezTo>
                <a:cubicBezTo>
                  <a:pt x="2574736" y="2237523"/>
                  <a:pt x="2584422" y="2238356"/>
                  <a:pt x="2625571" y="2246586"/>
                </a:cubicBezTo>
                <a:cubicBezTo>
                  <a:pt x="2633454" y="2251841"/>
                  <a:pt x="2640994" y="2257651"/>
                  <a:pt x="2649219" y="2262351"/>
                </a:cubicBezTo>
                <a:cubicBezTo>
                  <a:pt x="2659422" y="2268181"/>
                  <a:pt x="2670973" y="2271599"/>
                  <a:pt x="2680750" y="2278117"/>
                </a:cubicBezTo>
                <a:cubicBezTo>
                  <a:pt x="2743942" y="2320246"/>
                  <a:pt x="2693978" y="2303101"/>
                  <a:pt x="2751695" y="2317531"/>
                </a:cubicBezTo>
                <a:cubicBezTo>
                  <a:pt x="2767461" y="2328041"/>
                  <a:pt x="2788482" y="2333296"/>
                  <a:pt x="2798992" y="2349062"/>
                </a:cubicBezTo>
                <a:cubicBezTo>
                  <a:pt x="2804247" y="2356945"/>
                  <a:pt x="2806723" y="2367689"/>
                  <a:pt x="2814757" y="2372710"/>
                </a:cubicBezTo>
                <a:cubicBezTo>
                  <a:pt x="2828849" y="2381518"/>
                  <a:pt x="2846288" y="2383220"/>
                  <a:pt x="2862054" y="2388475"/>
                </a:cubicBezTo>
                <a:cubicBezTo>
                  <a:pt x="2867530" y="2404903"/>
                  <a:pt x="2874880" y="2430668"/>
                  <a:pt x="2885702" y="2443655"/>
                </a:cubicBezTo>
                <a:cubicBezTo>
                  <a:pt x="2891767" y="2450933"/>
                  <a:pt x="2901641" y="2453914"/>
                  <a:pt x="2909350" y="2459420"/>
                </a:cubicBezTo>
                <a:cubicBezTo>
                  <a:pt x="2920041" y="2467056"/>
                  <a:pt x="2930371" y="2475185"/>
                  <a:pt x="2940881" y="2483068"/>
                </a:cubicBezTo>
                <a:cubicBezTo>
                  <a:pt x="2957408" y="2532648"/>
                  <a:pt x="2934104" y="2483759"/>
                  <a:pt x="2996061" y="2522482"/>
                </a:cubicBezTo>
                <a:cubicBezTo>
                  <a:pt x="3004095" y="2527503"/>
                  <a:pt x="3006571" y="2538248"/>
                  <a:pt x="3011826" y="2546131"/>
                </a:cubicBezTo>
                <a:cubicBezTo>
                  <a:pt x="3020447" y="2580614"/>
                  <a:pt x="3017155" y="2577135"/>
                  <a:pt x="3035474" y="2609193"/>
                </a:cubicBezTo>
                <a:cubicBezTo>
                  <a:pt x="3040174" y="2617419"/>
                  <a:pt x="3044541" y="2626142"/>
                  <a:pt x="3051240" y="2632841"/>
                </a:cubicBezTo>
                <a:cubicBezTo>
                  <a:pt x="3070176" y="2651777"/>
                  <a:pt x="3076097" y="2646872"/>
                  <a:pt x="3098537" y="2656489"/>
                </a:cubicBezTo>
                <a:cubicBezTo>
                  <a:pt x="3126538" y="2668490"/>
                  <a:pt x="3129968" y="2672188"/>
                  <a:pt x="3153716" y="2688020"/>
                </a:cubicBezTo>
                <a:cubicBezTo>
                  <a:pt x="3164980" y="2716181"/>
                  <a:pt x="3170515" y="2733184"/>
                  <a:pt x="3185247" y="2758965"/>
                </a:cubicBezTo>
                <a:cubicBezTo>
                  <a:pt x="3189947" y="2767190"/>
                  <a:pt x="3193614" y="2776695"/>
                  <a:pt x="3201012" y="2782613"/>
                </a:cubicBezTo>
                <a:cubicBezTo>
                  <a:pt x="3220369" y="2798098"/>
                  <a:pt x="3264074" y="2822027"/>
                  <a:pt x="3264074" y="2822027"/>
                </a:cubicBezTo>
                <a:cubicBezTo>
                  <a:pt x="3309392" y="2882450"/>
                  <a:pt x="3265265" y="2830902"/>
                  <a:pt x="3311371" y="2869324"/>
                </a:cubicBezTo>
                <a:cubicBezTo>
                  <a:pt x="3359304" y="2909269"/>
                  <a:pt x="3308208" y="2879567"/>
                  <a:pt x="3366550" y="2908737"/>
                </a:cubicBezTo>
                <a:cubicBezTo>
                  <a:pt x="3369178" y="2919247"/>
                  <a:pt x="3366772" y="2932607"/>
                  <a:pt x="3374433" y="2940268"/>
                </a:cubicBezTo>
                <a:cubicBezTo>
                  <a:pt x="3382094" y="2947929"/>
                  <a:pt x="3395820" y="2944347"/>
                  <a:pt x="3405964" y="2948151"/>
                </a:cubicBezTo>
                <a:cubicBezTo>
                  <a:pt x="3416967" y="2952277"/>
                  <a:pt x="3426985" y="2958662"/>
                  <a:pt x="3437495" y="2963917"/>
                </a:cubicBezTo>
                <a:cubicBezTo>
                  <a:pt x="3440123" y="2974427"/>
                  <a:pt x="3440533" y="2985758"/>
                  <a:pt x="3445378" y="2995448"/>
                </a:cubicBezTo>
                <a:cubicBezTo>
                  <a:pt x="3453852" y="3012395"/>
                  <a:pt x="3465540" y="3027586"/>
                  <a:pt x="3476909" y="3042744"/>
                </a:cubicBezTo>
                <a:cubicBezTo>
                  <a:pt x="3554192" y="3145789"/>
                  <a:pt x="3458691" y="3017238"/>
                  <a:pt x="3516323" y="3097924"/>
                </a:cubicBezTo>
                <a:cubicBezTo>
                  <a:pt x="3523959" y="3108615"/>
                  <a:pt x="3533008" y="3118314"/>
                  <a:pt x="3539971" y="3129455"/>
                </a:cubicBezTo>
                <a:cubicBezTo>
                  <a:pt x="3553529" y="3151148"/>
                  <a:pt x="3566442" y="3194397"/>
                  <a:pt x="3587268" y="3208282"/>
                </a:cubicBezTo>
                <a:lnTo>
                  <a:pt x="3610916" y="3224048"/>
                </a:lnTo>
                <a:cubicBezTo>
                  <a:pt x="3616171" y="3237186"/>
                  <a:pt x="3619809" y="3251093"/>
                  <a:pt x="3626681" y="3263462"/>
                </a:cubicBezTo>
                <a:cubicBezTo>
                  <a:pt x="3633061" y="3274947"/>
                  <a:pt x="3641040" y="3285703"/>
                  <a:pt x="3650330" y="3294993"/>
                </a:cubicBezTo>
                <a:cubicBezTo>
                  <a:pt x="3660108" y="3304771"/>
                  <a:pt x="3692081" y="3325454"/>
                  <a:pt x="3705509" y="3334406"/>
                </a:cubicBezTo>
                <a:cubicBezTo>
                  <a:pt x="3710764" y="3342289"/>
                  <a:pt x="3714575" y="3351356"/>
                  <a:pt x="3721274" y="3358055"/>
                </a:cubicBezTo>
                <a:cubicBezTo>
                  <a:pt x="3727973" y="3364754"/>
                  <a:pt x="3738858" y="3366542"/>
                  <a:pt x="3744923" y="3373820"/>
                </a:cubicBezTo>
                <a:cubicBezTo>
                  <a:pt x="3772875" y="3407361"/>
                  <a:pt x="3744501" y="3404044"/>
                  <a:pt x="3784337" y="3421117"/>
                </a:cubicBezTo>
                <a:cubicBezTo>
                  <a:pt x="3794295" y="3425385"/>
                  <a:pt x="3805724" y="3425196"/>
                  <a:pt x="3815868" y="3429000"/>
                </a:cubicBezTo>
                <a:cubicBezTo>
                  <a:pt x="3826871" y="3433126"/>
                  <a:pt x="3836889" y="3439510"/>
                  <a:pt x="3847399" y="3444765"/>
                </a:cubicBezTo>
                <a:cubicBezTo>
                  <a:pt x="3855282" y="3455275"/>
                  <a:pt x="3859906" y="3469333"/>
                  <a:pt x="3871047" y="3476296"/>
                </a:cubicBezTo>
                <a:cubicBezTo>
                  <a:pt x="3882409" y="3483397"/>
                  <a:pt x="3897535" y="3480654"/>
                  <a:pt x="3910461" y="3484179"/>
                </a:cubicBezTo>
                <a:cubicBezTo>
                  <a:pt x="3926494" y="3488551"/>
                  <a:pt x="3941992" y="3494689"/>
                  <a:pt x="3957757" y="3499944"/>
                </a:cubicBezTo>
                <a:cubicBezTo>
                  <a:pt x="3965640" y="3505199"/>
                  <a:pt x="3974212" y="3509544"/>
                  <a:pt x="3981405" y="3515710"/>
                </a:cubicBezTo>
                <a:cubicBezTo>
                  <a:pt x="3992691" y="3525383"/>
                  <a:pt x="4000842" y="3538601"/>
                  <a:pt x="4012937" y="3547241"/>
                </a:cubicBezTo>
                <a:cubicBezTo>
                  <a:pt x="4019698" y="3552071"/>
                  <a:pt x="4029153" y="3551408"/>
                  <a:pt x="4036585" y="3555124"/>
                </a:cubicBezTo>
                <a:cubicBezTo>
                  <a:pt x="4045059" y="3559361"/>
                  <a:pt x="4052350" y="3565634"/>
                  <a:pt x="4060233" y="3570889"/>
                </a:cubicBezTo>
                <a:cubicBezTo>
                  <a:pt x="4118048" y="3657608"/>
                  <a:pt x="4005040" y="3494671"/>
                  <a:pt x="4123295" y="3626068"/>
                </a:cubicBezTo>
                <a:cubicBezTo>
                  <a:pt x="4135086" y="3639170"/>
                  <a:pt x="4136236" y="3659363"/>
                  <a:pt x="4146943" y="3673365"/>
                </a:cubicBezTo>
                <a:cubicBezTo>
                  <a:pt x="4170671" y="3704394"/>
                  <a:pt x="4198150" y="3732454"/>
                  <a:pt x="4225771" y="3760075"/>
                </a:cubicBezTo>
                <a:cubicBezTo>
                  <a:pt x="4232470" y="3766774"/>
                  <a:pt x="4241137" y="3771240"/>
                  <a:pt x="4249419" y="3775841"/>
                </a:cubicBezTo>
                <a:cubicBezTo>
                  <a:pt x="4287955" y="3797250"/>
                  <a:pt x="4297544" y="3799820"/>
                  <a:pt x="4336130" y="3815255"/>
                </a:cubicBezTo>
                <a:cubicBezTo>
                  <a:pt x="4341385" y="3825765"/>
                  <a:pt x="4344372" y="3837759"/>
                  <a:pt x="4351895" y="3846786"/>
                </a:cubicBezTo>
                <a:cubicBezTo>
                  <a:pt x="4357960" y="3854064"/>
                  <a:pt x="4367834" y="3857044"/>
                  <a:pt x="4375543" y="3862551"/>
                </a:cubicBezTo>
                <a:cubicBezTo>
                  <a:pt x="4379074" y="3865073"/>
                  <a:pt x="4421799" y="3898247"/>
                  <a:pt x="4430723" y="3901965"/>
                </a:cubicBezTo>
                <a:cubicBezTo>
                  <a:pt x="4453733" y="3911552"/>
                  <a:pt x="4501668" y="3925613"/>
                  <a:pt x="4501668" y="3925613"/>
                </a:cubicBezTo>
                <a:cubicBezTo>
                  <a:pt x="4506923" y="3936123"/>
                  <a:pt x="4512804" y="3946343"/>
                  <a:pt x="4517433" y="3957144"/>
                </a:cubicBezTo>
                <a:cubicBezTo>
                  <a:pt x="4520706" y="3964782"/>
                  <a:pt x="4518933" y="3975473"/>
                  <a:pt x="4525316" y="3980793"/>
                </a:cubicBezTo>
                <a:cubicBezTo>
                  <a:pt x="4536186" y="3989852"/>
                  <a:pt x="4551592" y="3991303"/>
                  <a:pt x="4564730" y="3996558"/>
                </a:cubicBezTo>
                <a:lnTo>
                  <a:pt x="5471247" y="3988675"/>
                </a:lnTo>
                <a:cubicBezTo>
                  <a:pt x="5486560" y="3988165"/>
                  <a:pt x="5496232" y="3970180"/>
                  <a:pt x="5510661" y="3965027"/>
                </a:cubicBezTo>
                <a:cubicBezTo>
                  <a:pt x="5533475" y="3956879"/>
                  <a:pt x="5557808" y="3953795"/>
                  <a:pt x="5581605" y="3949262"/>
                </a:cubicBezTo>
                <a:cubicBezTo>
                  <a:pt x="5683076" y="3929934"/>
                  <a:pt x="5673174" y="3933729"/>
                  <a:pt x="5778674" y="3925613"/>
                </a:cubicBezTo>
                <a:cubicBezTo>
                  <a:pt x="5800569" y="3914666"/>
                  <a:pt x="5826139" y="3900791"/>
                  <a:pt x="5849619" y="3894082"/>
                </a:cubicBezTo>
                <a:cubicBezTo>
                  <a:pt x="5919500" y="3874116"/>
                  <a:pt x="5938154" y="3876851"/>
                  <a:pt x="6015157" y="3870434"/>
                </a:cubicBezTo>
                <a:cubicBezTo>
                  <a:pt x="6023040" y="3865179"/>
                  <a:pt x="6032740" y="3861946"/>
                  <a:pt x="6038805" y="3854668"/>
                </a:cubicBezTo>
                <a:cubicBezTo>
                  <a:pt x="6046328" y="3845641"/>
                  <a:pt x="6045544" y="3830660"/>
                  <a:pt x="6054571" y="3823137"/>
                </a:cubicBezTo>
                <a:cubicBezTo>
                  <a:pt x="6062894" y="3816202"/>
                  <a:pt x="6075899" y="3818899"/>
                  <a:pt x="6086102" y="3815255"/>
                </a:cubicBezTo>
                <a:cubicBezTo>
                  <a:pt x="6112753" y="3805737"/>
                  <a:pt x="6164930" y="3783724"/>
                  <a:pt x="6164930" y="3783724"/>
                </a:cubicBezTo>
                <a:cubicBezTo>
                  <a:pt x="6172813" y="3775841"/>
                  <a:pt x="6182098" y="3769147"/>
                  <a:pt x="6188578" y="3760075"/>
                </a:cubicBezTo>
                <a:cubicBezTo>
                  <a:pt x="6195408" y="3750513"/>
                  <a:pt x="6194942" y="3735594"/>
                  <a:pt x="6204343" y="3728544"/>
                </a:cubicBezTo>
                <a:cubicBezTo>
                  <a:pt x="6217638" y="3718573"/>
                  <a:pt x="6235874" y="3718034"/>
                  <a:pt x="6251640" y="3712779"/>
                </a:cubicBezTo>
                <a:cubicBezTo>
                  <a:pt x="6254268" y="3699641"/>
                  <a:pt x="6250804" y="3683538"/>
                  <a:pt x="6259523" y="3673365"/>
                </a:cubicBezTo>
                <a:cubicBezTo>
                  <a:pt x="6376932" y="3536388"/>
                  <a:pt x="6306480" y="3644744"/>
                  <a:pt x="6385647" y="3578772"/>
                </a:cubicBezTo>
                <a:cubicBezTo>
                  <a:pt x="6543999" y="3446813"/>
                  <a:pt x="6373054" y="3584742"/>
                  <a:pt x="6464474" y="3484179"/>
                </a:cubicBezTo>
                <a:cubicBezTo>
                  <a:pt x="6509764" y="3434360"/>
                  <a:pt x="6504253" y="3440732"/>
                  <a:pt x="6551185" y="3429000"/>
                </a:cubicBezTo>
                <a:cubicBezTo>
                  <a:pt x="6559068" y="3418489"/>
                  <a:pt x="6568453" y="3408953"/>
                  <a:pt x="6574833" y="3397468"/>
                </a:cubicBezTo>
                <a:cubicBezTo>
                  <a:pt x="6581705" y="3385099"/>
                  <a:pt x="6581281" y="3368704"/>
                  <a:pt x="6590599" y="3358055"/>
                </a:cubicBezTo>
                <a:cubicBezTo>
                  <a:pt x="6600688" y="3346525"/>
                  <a:pt x="6616874" y="3342289"/>
                  <a:pt x="6630012" y="3334406"/>
                </a:cubicBezTo>
                <a:cubicBezTo>
                  <a:pt x="6645778" y="3313385"/>
                  <a:pt x="6660670" y="3291680"/>
                  <a:pt x="6677309" y="3271344"/>
                </a:cubicBezTo>
                <a:cubicBezTo>
                  <a:pt x="6684368" y="3262716"/>
                  <a:pt x="6694564" y="3256829"/>
                  <a:pt x="6700957" y="3247696"/>
                </a:cubicBezTo>
                <a:cubicBezTo>
                  <a:pt x="6713105" y="3230341"/>
                  <a:pt x="6720085" y="3209691"/>
                  <a:pt x="6732488" y="3192517"/>
                </a:cubicBezTo>
                <a:cubicBezTo>
                  <a:pt x="6782997" y="3122582"/>
                  <a:pt x="6802733" y="3106506"/>
                  <a:pt x="6858612" y="3050627"/>
                </a:cubicBezTo>
                <a:cubicBezTo>
                  <a:pt x="6871750" y="3021724"/>
                  <a:pt x="6881470" y="2991008"/>
                  <a:pt x="6898026" y="2963917"/>
                </a:cubicBezTo>
                <a:cubicBezTo>
                  <a:pt x="7021545" y="2761797"/>
                  <a:pt x="6858151" y="3090886"/>
                  <a:pt x="7000502" y="2829910"/>
                </a:cubicBezTo>
                <a:cubicBezTo>
                  <a:pt x="7088327" y="2668898"/>
                  <a:pt x="6980958" y="2794275"/>
                  <a:pt x="7110861" y="2664372"/>
                </a:cubicBezTo>
                <a:cubicBezTo>
                  <a:pt x="7139289" y="2593299"/>
                  <a:pt x="7117280" y="2654463"/>
                  <a:pt x="7142392" y="2554013"/>
                </a:cubicBezTo>
                <a:cubicBezTo>
                  <a:pt x="7144407" y="2545952"/>
                  <a:pt x="7148406" y="2538461"/>
                  <a:pt x="7150274" y="2530365"/>
                </a:cubicBezTo>
                <a:cubicBezTo>
                  <a:pt x="7156299" y="2504255"/>
                  <a:pt x="7158678" y="2477302"/>
                  <a:pt x="7166040" y="2451537"/>
                </a:cubicBezTo>
                <a:cubicBezTo>
                  <a:pt x="7174489" y="2421965"/>
                  <a:pt x="7185967" y="2393309"/>
                  <a:pt x="7197571" y="2364827"/>
                </a:cubicBezTo>
                <a:cubicBezTo>
                  <a:pt x="7246117" y="2245668"/>
                  <a:pt x="7229448" y="2273654"/>
                  <a:pt x="7268516" y="2215055"/>
                </a:cubicBezTo>
                <a:cubicBezTo>
                  <a:pt x="7273771" y="2183524"/>
                  <a:pt x="7280316" y="2152181"/>
                  <a:pt x="7284281" y="2120462"/>
                </a:cubicBezTo>
                <a:cubicBezTo>
                  <a:pt x="7288205" y="2089066"/>
                  <a:pt x="7286665" y="2057027"/>
                  <a:pt x="7292164" y="2025868"/>
                </a:cubicBezTo>
                <a:cubicBezTo>
                  <a:pt x="7294623" y="2011934"/>
                  <a:pt x="7303094" y="1999753"/>
                  <a:pt x="7307930" y="1986455"/>
                </a:cubicBezTo>
                <a:cubicBezTo>
                  <a:pt x="7313609" y="1970837"/>
                  <a:pt x="7316946" y="1954344"/>
                  <a:pt x="7323695" y="1939158"/>
                </a:cubicBezTo>
                <a:cubicBezTo>
                  <a:pt x="7327543" y="1930501"/>
                  <a:pt x="7335573" y="1924149"/>
                  <a:pt x="7339461" y="1915510"/>
                </a:cubicBezTo>
                <a:cubicBezTo>
                  <a:pt x="7359285" y="1871457"/>
                  <a:pt x="7394640" y="1781503"/>
                  <a:pt x="7394640" y="1781503"/>
                </a:cubicBezTo>
                <a:cubicBezTo>
                  <a:pt x="7390359" y="1653073"/>
                  <a:pt x="7394697" y="1548691"/>
                  <a:pt x="7370992" y="1426779"/>
                </a:cubicBezTo>
                <a:cubicBezTo>
                  <a:pt x="7360166" y="1371100"/>
                  <a:pt x="7338614" y="1317525"/>
                  <a:pt x="7331578" y="1261241"/>
                </a:cubicBezTo>
                <a:cubicBezTo>
                  <a:pt x="7314637" y="1125716"/>
                  <a:pt x="7339313" y="1170370"/>
                  <a:pt x="7300047" y="1111468"/>
                </a:cubicBezTo>
                <a:cubicBezTo>
                  <a:pt x="7297419" y="1082565"/>
                  <a:pt x="7296690" y="1053425"/>
                  <a:pt x="7292164" y="1024758"/>
                </a:cubicBezTo>
                <a:cubicBezTo>
                  <a:pt x="7287314" y="994044"/>
                  <a:pt x="7271788" y="945077"/>
                  <a:pt x="7260633" y="914400"/>
                </a:cubicBezTo>
                <a:cubicBezTo>
                  <a:pt x="7255797" y="901102"/>
                  <a:pt x="7252465" y="886924"/>
                  <a:pt x="7244868" y="874986"/>
                </a:cubicBezTo>
                <a:cubicBezTo>
                  <a:pt x="7233850" y="857672"/>
                  <a:pt x="7218592" y="843455"/>
                  <a:pt x="7205454" y="827689"/>
                </a:cubicBezTo>
                <a:cubicBezTo>
                  <a:pt x="7155948" y="695678"/>
                  <a:pt x="7210780" y="822024"/>
                  <a:pt x="7150274" y="725213"/>
                </a:cubicBezTo>
                <a:cubicBezTo>
                  <a:pt x="7145870" y="718167"/>
                  <a:pt x="7146579" y="708742"/>
                  <a:pt x="7142392" y="701565"/>
                </a:cubicBezTo>
                <a:cubicBezTo>
                  <a:pt x="7128071" y="677015"/>
                  <a:pt x="7121484" y="641175"/>
                  <a:pt x="7095095" y="630620"/>
                </a:cubicBezTo>
                <a:cubicBezTo>
                  <a:pt x="7043483" y="609976"/>
                  <a:pt x="7067001" y="623345"/>
                  <a:pt x="7024150" y="591206"/>
                </a:cubicBezTo>
                <a:cubicBezTo>
                  <a:pt x="7010715" y="550896"/>
                  <a:pt x="7012541" y="548065"/>
                  <a:pt x="6968971" y="504496"/>
                </a:cubicBezTo>
                <a:cubicBezTo>
                  <a:pt x="6958137" y="493662"/>
                  <a:pt x="6942695" y="488731"/>
                  <a:pt x="6929557" y="480848"/>
                </a:cubicBezTo>
                <a:cubicBezTo>
                  <a:pt x="6921674" y="470338"/>
                  <a:pt x="6913545" y="460008"/>
                  <a:pt x="6905909" y="449317"/>
                </a:cubicBezTo>
                <a:cubicBezTo>
                  <a:pt x="6900402" y="441608"/>
                  <a:pt x="6895828" y="433247"/>
                  <a:pt x="6890143" y="425668"/>
                </a:cubicBezTo>
                <a:cubicBezTo>
                  <a:pt x="6872168" y="401701"/>
                  <a:pt x="6864341" y="360600"/>
                  <a:pt x="6834964" y="354724"/>
                </a:cubicBezTo>
                <a:lnTo>
                  <a:pt x="6795550" y="346841"/>
                </a:lnTo>
                <a:cubicBezTo>
                  <a:pt x="6785040" y="336331"/>
                  <a:pt x="6775752" y="324435"/>
                  <a:pt x="6764019" y="315310"/>
                </a:cubicBezTo>
                <a:cubicBezTo>
                  <a:pt x="6751925" y="305904"/>
                  <a:pt x="6735993" y="301911"/>
                  <a:pt x="6724605" y="291662"/>
                </a:cubicBezTo>
                <a:cubicBezTo>
                  <a:pt x="6709351" y="277933"/>
                  <a:pt x="6703547" y="253543"/>
                  <a:pt x="6685192" y="244365"/>
                </a:cubicBezTo>
                <a:cubicBezTo>
                  <a:pt x="6663910" y="233724"/>
                  <a:pt x="6637895" y="239110"/>
                  <a:pt x="6614247" y="236482"/>
                </a:cubicBezTo>
                <a:cubicBezTo>
                  <a:pt x="6590599" y="220717"/>
                  <a:pt x="6568723" y="201896"/>
                  <a:pt x="6543302" y="189186"/>
                </a:cubicBezTo>
                <a:cubicBezTo>
                  <a:pt x="6531318" y="183194"/>
                  <a:pt x="6516721" y="185153"/>
                  <a:pt x="6503888" y="181303"/>
                </a:cubicBezTo>
                <a:cubicBezTo>
                  <a:pt x="6418637" y="155727"/>
                  <a:pt x="6506135" y="176387"/>
                  <a:pt x="6432943" y="149772"/>
                </a:cubicBezTo>
                <a:cubicBezTo>
                  <a:pt x="6414966" y="143235"/>
                  <a:pt x="6395346" y="141541"/>
                  <a:pt x="6377764" y="134006"/>
                </a:cubicBezTo>
                <a:cubicBezTo>
                  <a:pt x="6358293" y="125661"/>
                  <a:pt x="6343072" y="107866"/>
                  <a:pt x="6322585" y="102475"/>
                </a:cubicBezTo>
                <a:cubicBezTo>
                  <a:pt x="6291986" y="94423"/>
                  <a:pt x="6259523" y="97220"/>
                  <a:pt x="6227992" y="94593"/>
                </a:cubicBezTo>
                <a:lnTo>
                  <a:pt x="5345123" y="126124"/>
                </a:lnTo>
                <a:cubicBezTo>
                  <a:pt x="5335662" y="126618"/>
                  <a:pt x="5329700" y="137189"/>
                  <a:pt x="5321474" y="141889"/>
                </a:cubicBezTo>
                <a:cubicBezTo>
                  <a:pt x="5233645" y="192076"/>
                  <a:pt x="5355555" y="115664"/>
                  <a:pt x="5250530" y="181303"/>
                </a:cubicBezTo>
                <a:cubicBezTo>
                  <a:pt x="5242496" y="186324"/>
                  <a:pt x="5235589" y="193336"/>
                  <a:pt x="5226881" y="197068"/>
                </a:cubicBezTo>
                <a:cubicBezTo>
                  <a:pt x="5216923" y="201336"/>
                  <a:pt x="5205860" y="202323"/>
                  <a:pt x="5195350" y="204951"/>
                </a:cubicBezTo>
                <a:cubicBezTo>
                  <a:pt x="5192723" y="215461"/>
                  <a:pt x="5193765" y="227666"/>
                  <a:pt x="5187468" y="236482"/>
                </a:cubicBezTo>
                <a:cubicBezTo>
                  <a:pt x="5179832" y="247173"/>
                  <a:pt x="5165824" y="251480"/>
                  <a:pt x="5155937" y="260131"/>
                </a:cubicBezTo>
                <a:cubicBezTo>
                  <a:pt x="5130078" y="282758"/>
                  <a:pt x="5128887" y="293362"/>
                  <a:pt x="5100757" y="307427"/>
                </a:cubicBezTo>
                <a:cubicBezTo>
                  <a:pt x="5093325" y="311143"/>
                  <a:pt x="5084992" y="312682"/>
                  <a:pt x="5077109" y="315310"/>
                </a:cubicBezTo>
                <a:cubicBezTo>
                  <a:pt x="5066599" y="325820"/>
                  <a:pt x="5055251" y="335556"/>
                  <a:pt x="5045578" y="346841"/>
                </a:cubicBezTo>
                <a:cubicBezTo>
                  <a:pt x="5015020" y="382491"/>
                  <a:pt x="5046904" y="368116"/>
                  <a:pt x="4990399" y="402020"/>
                </a:cubicBezTo>
                <a:cubicBezTo>
                  <a:pt x="4963171" y="418357"/>
                  <a:pt x="4952723" y="414788"/>
                  <a:pt x="4927337" y="425668"/>
                </a:cubicBezTo>
                <a:cubicBezTo>
                  <a:pt x="4839689" y="463230"/>
                  <a:pt x="4978291" y="416285"/>
                  <a:pt x="4824861" y="457200"/>
                </a:cubicBezTo>
                <a:cubicBezTo>
                  <a:pt x="4808804" y="461482"/>
                  <a:pt x="4793482" y="468190"/>
                  <a:pt x="4777564" y="472965"/>
                </a:cubicBezTo>
                <a:cubicBezTo>
                  <a:pt x="4758587" y="478658"/>
                  <a:pt x="4675986" y="496533"/>
                  <a:pt x="4675088" y="496613"/>
                </a:cubicBezTo>
                <a:cubicBezTo>
                  <a:pt x="4580721" y="505001"/>
                  <a:pt x="4485902" y="507124"/>
                  <a:pt x="4391309" y="512379"/>
                </a:cubicBezTo>
                <a:cubicBezTo>
                  <a:pt x="4387003" y="525295"/>
                  <a:pt x="4376827" y="559538"/>
                  <a:pt x="4367661" y="567558"/>
                </a:cubicBezTo>
                <a:cubicBezTo>
                  <a:pt x="4354396" y="579165"/>
                  <a:pt x="4336130" y="583323"/>
                  <a:pt x="4320364" y="591206"/>
                </a:cubicBezTo>
                <a:cubicBezTo>
                  <a:pt x="4317736" y="609599"/>
                  <a:pt x="4314271" y="627892"/>
                  <a:pt x="4312481" y="646386"/>
                </a:cubicBezTo>
                <a:cubicBezTo>
                  <a:pt x="4306386" y="709372"/>
                  <a:pt x="4304814" y="772812"/>
                  <a:pt x="4296716" y="835572"/>
                </a:cubicBezTo>
                <a:cubicBezTo>
                  <a:pt x="4294268" y="854544"/>
                  <a:pt x="4286205" y="872358"/>
                  <a:pt x="4280950" y="890751"/>
                </a:cubicBezTo>
                <a:cubicBezTo>
                  <a:pt x="4266979" y="988562"/>
                  <a:pt x="4289396" y="910460"/>
                  <a:pt x="4241537" y="977462"/>
                </a:cubicBezTo>
                <a:cubicBezTo>
                  <a:pt x="4236707" y="984223"/>
                  <a:pt x="4240415" y="996281"/>
                  <a:pt x="4233654" y="1001110"/>
                </a:cubicBezTo>
                <a:cubicBezTo>
                  <a:pt x="4220131" y="1010769"/>
                  <a:pt x="4202123" y="1011620"/>
                  <a:pt x="4186357" y="1016875"/>
                </a:cubicBezTo>
                <a:cubicBezTo>
                  <a:pt x="4181102" y="1030013"/>
                  <a:pt x="4175560" y="1043040"/>
                  <a:pt x="4170592" y="1056289"/>
                </a:cubicBezTo>
                <a:cubicBezTo>
                  <a:pt x="4167675" y="1064069"/>
                  <a:pt x="4167900" y="1073449"/>
                  <a:pt x="4162709" y="1079937"/>
                </a:cubicBezTo>
                <a:cubicBezTo>
                  <a:pt x="4146460" y="1100249"/>
                  <a:pt x="4129174" y="1120689"/>
                  <a:pt x="4107530" y="1135117"/>
                </a:cubicBezTo>
                <a:cubicBezTo>
                  <a:pt x="4099647" y="1140372"/>
                  <a:pt x="4092869" y="1147886"/>
                  <a:pt x="4083881" y="1150882"/>
                </a:cubicBezTo>
                <a:cubicBezTo>
                  <a:pt x="4017788" y="1172913"/>
                  <a:pt x="3957177" y="1170133"/>
                  <a:pt x="3886812" y="1174531"/>
                </a:cubicBezTo>
                <a:cubicBezTo>
                  <a:pt x="3818495" y="1169276"/>
                  <a:pt x="3749737" y="1168127"/>
                  <a:pt x="3681861" y="1158765"/>
                </a:cubicBezTo>
                <a:cubicBezTo>
                  <a:pt x="3672476" y="1157470"/>
                  <a:pt x="3666438" y="1147700"/>
                  <a:pt x="3658212" y="1143000"/>
                </a:cubicBezTo>
                <a:cubicBezTo>
                  <a:pt x="3648009" y="1137170"/>
                  <a:pt x="3636953" y="1132941"/>
                  <a:pt x="3626681" y="1127234"/>
                </a:cubicBezTo>
                <a:cubicBezTo>
                  <a:pt x="3561672" y="1091118"/>
                  <a:pt x="3613477" y="1111074"/>
                  <a:pt x="3532088" y="1087820"/>
                </a:cubicBezTo>
                <a:cubicBezTo>
                  <a:pt x="3529460" y="1079937"/>
                  <a:pt x="3529677" y="1070425"/>
                  <a:pt x="3524205" y="1064172"/>
                </a:cubicBezTo>
                <a:cubicBezTo>
                  <a:pt x="3505102" y="1042340"/>
                  <a:pt x="3477610" y="1025225"/>
                  <a:pt x="3453261" y="1008993"/>
                </a:cubicBezTo>
                <a:cubicBezTo>
                  <a:pt x="3415459" y="933391"/>
                  <a:pt x="3467369" y="1023102"/>
                  <a:pt x="3398081" y="953813"/>
                </a:cubicBezTo>
                <a:cubicBezTo>
                  <a:pt x="3389772" y="945504"/>
                  <a:pt x="3387571" y="932792"/>
                  <a:pt x="3382316" y="922282"/>
                </a:cubicBezTo>
                <a:cubicBezTo>
                  <a:pt x="3379688" y="738351"/>
                  <a:pt x="3381785" y="554292"/>
                  <a:pt x="3374433" y="370489"/>
                </a:cubicBezTo>
                <a:cubicBezTo>
                  <a:pt x="3373867" y="356350"/>
                  <a:pt x="3363504" y="344373"/>
                  <a:pt x="3358668" y="331075"/>
                </a:cubicBezTo>
                <a:cubicBezTo>
                  <a:pt x="3328324" y="247628"/>
                  <a:pt x="3365077" y="304354"/>
                  <a:pt x="3264074" y="228600"/>
                </a:cubicBezTo>
                <a:cubicBezTo>
                  <a:pt x="3253564" y="220717"/>
                  <a:pt x="3243234" y="212587"/>
                  <a:pt x="3232543" y="204951"/>
                </a:cubicBezTo>
                <a:cubicBezTo>
                  <a:pt x="3224834" y="199444"/>
                  <a:pt x="3218318" y="190161"/>
                  <a:pt x="3208895" y="189186"/>
                </a:cubicBezTo>
                <a:cubicBezTo>
                  <a:pt x="3140890" y="182151"/>
                  <a:pt x="3072260" y="183931"/>
                  <a:pt x="3003943" y="181303"/>
                </a:cubicBezTo>
                <a:lnTo>
                  <a:pt x="2917233" y="149772"/>
                </a:lnTo>
                <a:cubicBezTo>
                  <a:pt x="2903984" y="144804"/>
                  <a:pt x="2891593" y="137247"/>
                  <a:pt x="2877819" y="134006"/>
                </a:cubicBezTo>
                <a:cubicBezTo>
                  <a:pt x="2846703" y="126685"/>
                  <a:pt x="2814706" y="123796"/>
                  <a:pt x="2783226" y="118241"/>
                </a:cubicBezTo>
                <a:cubicBezTo>
                  <a:pt x="2770032" y="115913"/>
                  <a:pt x="2756950" y="112986"/>
                  <a:pt x="2743812" y="110358"/>
                </a:cubicBezTo>
                <a:cubicBezTo>
                  <a:pt x="2733302" y="105103"/>
                  <a:pt x="2723019" y="99366"/>
                  <a:pt x="2712281" y="94593"/>
                </a:cubicBezTo>
                <a:cubicBezTo>
                  <a:pt x="2614486" y="51128"/>
                  <a:pt x="2635129" y="80175"/>
                  <a:pt x="2452150" y="86710"/>
                </a:cubicBezTo>
                <a:cubicBezTo>
                  <a:pt x="2164329" y="182651"/>
                  <a:pt x="2375437" y="127345"/>
                  <a:pt x="1797881" y="110358"/>
                </a:cubicBezTo>
                <a:lnTo>
                  <a:pt x="1648109" y="94593"/>
                </a:lnTo>
                <a:cubicBezTo>
                  <a:pt x="1579859" y="88526"/>
                  <a:pt x="1511312" y="85878"/>
                  <a:pt x="1443157" y="78827"/>
                </a:cubicBezTo>
                <a:cubicBezTo>
                  <a:pt x="1434892" y="77972"/>
                  <a:pt x="1427726" y="72177"/>
                  <a:pt x="1419509" y="70944"/>
                </a:cubicBezTo>
                <a:cubicBezTo>
                  <a:pt x="1375030" y="64272"/>
                  <a:pt x="1330109" y="60935"/>
                  <a:pt x="1285502" y="55179"/>
                </a:cubicBezTo>
                <a:cubicBezTo>
                  <a:pt x="1095968" y="30723"/>
                  <a:pt x="1251548" y="46358"/>
                  <a:pt x="1088433" y="31531"/>
                </a:cubicBezTo>
                <a:cubicBezTo>
                  <a:pt x="1070040" y="26276"/>
                  <a:pt x="1051015" y="22869"/>
                  <a:pt x="1033254" y="15765"/>
                </a:cubicBezTo>
                <a:cubicBezTo>
                  <a:pt x="1024458" y="12246"/>
                  <a:pt x="1019074" y="296"/>
                  <a:pt x="1009605" y="0"/>
                </a:cubicBezTo>
                <a:lnTo>
                  <a:pt x="781005" y="7882"/>
                </a:lnTo>
                <a:cubicBezTo>
                  <a:pt x="676458" y="60157"/>
                  <a:pt x="806996" y="-3256"/>
                  <a:pt x="725826" y="31531"/>
                </a:cubicBezTo>
                <a:cubicBezTo>
                  <a:pt x="715025" y="36160"/>
                  <a:pt x="705033" y="42524"/>
                  <a:pt x="694295" y="47296"/>
                </a:cubicBezTo>
                <a:cubicBezTo>
                  <a:pt x="681364" y="53043"/>
                  <a:pt x="668019" y="57807"/>
                  <a:pt x="654881" y="63062"/>
                </a:cubicBezTo>
                <a:cubicBezTo>
                  <a:pt x="616360" y="101583"/>
                  <a:pt x="648123" y="74806"/>
                  <a:pt x="599702" y="102475"/>
                </a:cubicBezTo>
                <a:cubicBezTo>
                  <a:pt x="591476" y="107175"/>
                  <a:pt x="584762" y="114509"/>
                  <a:pt x="576054" y="118241"/>
                </a:cubicBezTo>
                <a:cubicBezTo>
                  <a:pt x="566096" y="122509"/>
                  <a:pt x="555033" y="123496"/>
                  <a:pt x="544523" y="126124"/>
                </a:cubicBezTo>
                <a:cubicBezTo>
                  <a:pt x="486900" y="164537"/>
                  <a:pt x="559360" y="117645"/>
                  <a:pt x="489343" y="157655"/>
                </a:cubicBezTo>
                <a:cubicBezTo>
                  <a:pt x="481118" y="162355"/>
                  <a:pt x="474403" y="169688"/>
                  <a:pt x="465695" y="173420"/>
                </a:cubicBezTo>
                <a:cubicBezTo>
                  <a:pt x="455737" y="177688"/>
                  <a:pt x="444865" y="179613"/>
                  <a:pt x="434164" y="181303"/>
                </a:cubicBezTo>
                <a:cubicBezTo>
                  <a:pt x="394888" y="187504"/>
                  <a:pt x="355337" y="191813"/>
                  <a:pt x="315923" y="197068"/>
                </a:cubicBezTo>
                <a:cubicBezTo>
                  <a:pt x="305413" y="207579"/>
                  <a:pt x="298579" y="224166"/>
                  <a:pt x="284392" y="228600"/>
                </a:cubicBezTo>
                <a:cubicBezTo>
                  <a:pt x="254192" y="238038"/>
                  <a:pt x="221174" y="232390"/>
                  <a:pt x="189799" y="236482"/>
                </a:cubicBezTo>
                <a:cubicBezTo>
                  <a:pt x="160668" y="240282"/>
                  <a:pt x="131992" y="246993"/>
                  <a:pt x="103088" y="252248"/>
                </a:cubicBezTo>
                <a:cubicBezTo>
                  <a:pt x="46778" y="289789"/>
                  <a:pt x="74174" y="279183"/>
                  <a:pt x="24261" y="291662"/>
                </a:cubicBezTo>
                <a:cubicBezTo>
                  <a:pt x="21633" y="302172"/>
                  <a:pt x="19804" y="312915"/>
                  <a:pt x="16378" y="323193"/>
                </a:cubicBezTo>
                <a:cubicBezTo>
                  <a:pt x="11903" y="336617"/>
                  <a:pt x="803" y="348457"/>
                  <a:pt x="612" y="362606"/>
                </a:cubicBezTo>
                <a:cubicBezTo>
                  <a:pt x="-1838" y="543912"/>
                  <a:pt x="3529" y="725262"/>
                  <a:pt x="8495" y="906517"/>
                </a:cubicBezTo>
                <a:cubicBezTo>
                  <a:pt x="8792" y="917347"/>
                  <a:pt x="11533" y="928358"/>
                  <a:pt x="16378" y="938048"/>
                </a:cubicBezTo>
                <a:cubicBezTo>
                  <a:pt x="24852" y="954995"/>
                  <a:pt x="47909" y="985344"/>
                  <a:pt x="47909" y="985344"/>
                </a:cubicBezTo>
                <a:cubicBezTo>
                  <a:pt x="55774" y="1048260"/>
                  <a:pt x="52132" y="1045309"/>
                  <a:pt x="71557" y="1103586"/>
                </a:cubicBezTo>
                <a:cubicBezTo>
                  <a:pt x="76032" y="1117010"/>
                  <a:pt x="79823" y="1131001"/>
                  <a:pt x="87323" y="1143000"/>
                </a:cubicBezTo>
                <a:cubicBezTo>
                  <a:pt x="93231" y="1152453"/>
                  <a:pt x="104491" y="1157577"/>
                  <a:pt x="110971" y="1166648"/>
                </a:cubicBezTo>
                <a:cubicBezTo>
                  <a:pt x="140208" y="1207580"/>
                  <a:pt x="189798" y="1186355"/>
                  <a:pt x="205564" y="1190296"/>
                </a:cubicBezTo>
                <a:close/>
              </a:path>
            </a:pathLst>
          </a:custGeom>
          <a:pattFill prst="smConfetti">
            <a:fgClr>
              <a:schemeClr val="accent6">
                <a:lumMod val="75000"/>
              </a:schemeClr>
            </a:fgClr>
            <a:bgClr>
              <a:schemeClr val="bg1"/>
            </a:bgClr>
          </a:pattFill>
          <a:ln>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34" name="TextovéPole 33"/>
          <p:cNvSpPr txBox="1"/>
          <p:nvPr/>
        </p:nvSpPr>
        <p:spPr>
          <a:xfrm>
            <a:off x="5354155" y="2479000"/>
            <a:ext cx="1745527" cy="369332"/>
          </a:xfrm>
          <a:prstGeom prst="rect">
            <a:avLst/>
          </a:prstGeom>
          <a:solidFill>
            <a:srgbClr val="FFFF00"/>
          </a:solidFill>
        </p:spPr>
        <p:txBody>
          <a:bodyPr wrap="square" rtlCol="0">
            <a:spAutoFit/>
          </a:bodyPr>
          <a:lstStyle/>
          <a:p>
            <a:r>
              <a:rPr lang="cs-CZ" dirty="0" smtClean="0"/>
              <a:t>Hic </a:t>
            </a:r>
            <a:r>
              <a:rPr lang="cs-CZ" dirty="0" err="1" smtClean="0"/>
              <a:t>sunt</a:t>
            </a:r>
            <a:r>
              <a:rPr lang="cs-CZ" dirty="0" smtClean="0"/>
              <a:t> </a:t>
            </a:r>
            <a:r>
              <a:rPr lang="cs-CZ" dirty="0" err="1" smtClean="0"/>
              <a:t>leones</a:t>
            </a:r>
            <a:endParaRPr lang="cs-CZ" dirty="0"/>
          </a:p>
        </p:txBody>
      </p:sp>
    </p:spTree>
    <p:extLst>
      <p:ext uri="{BB962C8B-B14F-4D97-AF65-F5344CB8AC3E}">
        <p14:creationId xmlns:p14="http://schemas.microsoft.com/office/powerpoint/2010/main" val="2330267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rgbClr val="FFFF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solidFill>
                  <a:srgbClr val="00B050"/>
                </a:solidFill>
              </a:rPr>
              <a:t>7</a:t>
            </a:r>
            <a:endParaRPr lang="cs-CZ" dirty="0">
              <a:solidFill>
                <a:srgbClr val="00B050"/>
              </a:solidFill>
            </a:endParaRPr>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552561" y="769157"/>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8" name="TextovéPole 57"/>
          <p:cNvSpPr txBox="1"/>
          <p:nvPr/>
        </p:nvSpPr>
        <p:spPr>
          <a:xfrm>
            <a:off x="6843041" y="3707750"/>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59605" y="1771021"/>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 name="Volný tvar 4"/>
          <p:cNvSpPr/>
          <p:nvPr/>
        </p:nvSpPr>
        <p:spPr>
          <a:xfrm>
            <a:off x="2262744" y="4364010"/>
            <a:ext cx="3840480" cy="365767"/>
          </a:xfrm>
          <a:custGeom>
            <a:avLst/>
            <a:gdLst>
              <a:gd name="connsiteX0" fmla="*/ 0 w 3840480"/>
              <a:gd name="connsiteY0" fmla="*/ 0 h 365767"/>
              <a:gd name="connsiteX1" fmla="*/ 2160270 w 3840480"/>
              <a:gd name="connsiteY1" fmla="*/ 365760 h 365767"/>
              <a:gd name="connsiteX2" fmla="*/ 3840480 w 3840480"/>
              <a:gd name="connsiteY2" fmla="*/ 11430 h 365767"/>
              <a:gd name="connsiteX3" fmla="*/ 3840480 w 3840480"/>
              <a:gd name="connsiteY3" fmla="*/ 11430 h 365767"/>
            </a:gdLst>
            <a:ahLst/>
            <a:cxnLst>
              <a:cxn ang="0">
                <a:pos x="connsiteX0" y="connsiteY0"/>
              </a:cxn>
              <a:cxn ang="0">
                <a:pos x="connsiteX1" y="connsiteY1"/>
              </a:cxn>
              <a:cxn ang="0">
                <a:pos x="connsiteX2" y="connsiteY2"/>
              </a:cxn>
              <a:cxn ang="0">
                <a:pos x="connsiteX3" y="connsiteY3"/>
              </a:cxn>
            </a:cxnLst>
            <a:rect l="l" t="t" r="r" b="b"/>
            <a:pathLst>
              <a:path w="3840480" h="365767">
                <a:moveTo>
                  <a:pt x="0" y="0"/>
                </a:moveTo>
                <a:cubicBezTo>
                  <a:pt x="760095" y="181927"/>
                  <a:pt x="1520190" y="363855"/>
                  <a:pt x="2160270" y="365760"/>
                </a:cubicBezTo>
                <a:cubicBezTo>
                  <a:pt x="2800350" y="367665"/>
                  <a:pt x="3840480" y="11430"/>
                  <a:pt x="3840480" y="11430"/>
                </a:cubicBezTo>
                <a:lnTo>
                  <a:pt x="3840480" y="11430"/>
                </a:lnTo>
              </a:path>
            </a:pathLst>
          </a:custGeom>
          <a:noFill/>
          <a:ln>
            <a:solidFill>
              <a:srgbClr val="7030A0"/>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59486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rgbClr val="FFFF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552561" y="769157"/>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59605" y="1771021"/>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Tree>
    <p:extLst>
      <p:ext uri="{BB962C8B-B14F-4D97-AF65-F5344CB8AC3E}">
        <p14:creationId xmlns:p14="http://schemas.microsoft.com/office/powerpoint/2010/main" val="3128543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rgbClr val="FFFF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solidFill>
                  <a:srgbClr val="00B050"/>
                </a:solidFill>
              </a:rPr>
              <a:t>9</a:t>
            </a:r>
            <a:endParaRPr lang="cs-CZ" dirty="0">
              <a:solidFill>
                <a:srgbClr val="00B050"/>
              </a:solidFill>
            </a:endParaRPr>
          </a:p>
        </p:txBody>
      </p:sp>
      <p:sp>
        <p:nvSpPr>
          <p:cNvPr id="57" name="TextovéPole 56"/>
          <p:cNvSpPr txBox="1"/>
          <p:nvPr/>
        </p:nvSpPr>
        <p:spPr>
          <a:xfrm>
            <a:off x="1552561" y="769157"/>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59605" y="1771021"/>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 name="Volný tvar 4"/>
          <p:cNvSpPr/>
          <p:nvPr/>
        </p:nvSpPr>
        <p:spPr>
          <a:xfrm rot="19922354">
            <a:off x="2458316" y="3498760"/>
            <a:ext cx="2004443" cy="231555"/>
          </a:xfrm>
          <a:custGeom>
            <a:avLst/>
            <a:gdLst>
              <a:gd name="connsiteX0" fmla="*/ 0 w 3840480"/>
              <a:gd name="connsiteY0" fmla="*/ 0 h 365767"/>
              <a:gd name="connsiteX1" fmla="*/ 2160270 w 3840480"/>
              <a:gd name="connsiteY1" fmla="*/ 365760 h 365767"/>
              <a:gd name="connsiteX2" fmla="*/ 3840480 w 3840480"/>
              <a:gd name="connsiteY2" fmla="*/ 11430 h 365767"/>
              <a:gd name="connsiteX3" fmla="*/ 3840480 w 3840480"/>
              <a:gd name="connsiteY3" fmla="*/ 11430 h 365767"/>
            </a:gdLst>
            <a:ahLst/>
            <a:cxnLst>
              <a:cxn ang="0">
                <a:pos x="connsiteX0" y="connsiteY0"/>
              </a:cxn>
              <a:cxn ang="0">
                <a:pos x="connsiteX1" y="connsiteY1"/>
              </a:cxn>
              <a:cxn ang="0">
                <a:pos x="connsiteX2" y="connsiteY2"/>
              </a:cxn>
              <a:cxn ang="0">
                <a:pos x="connsiteX3" y="connsiteY3"/>
              </a:cxn>
            </a:cxnLst>
            <a:rect l="l" t="t" r="r" b="b"/>
            <a:pathLst>
              <a:path w="3840480" h="365767">
                <a:moveTo>
                  <a:pt x="0" y="0"/>
                </a:moveTo>
                <a:cubicBezTo>
                  <a:pt x="760095" y="181927"/>
                  <a:pt x="1520190" y="363855"/>
                  <a:pt x="2160270" y="365760"/>
                </a:cubicBezTo>
                <a:cubicBezTo>
                  <a:pt x="2800350" y="367665"/>
                  <a:pt x="3840480" y="11430"/>
                  <a:pt x="3840480" y="11430"/>
                </a:cubicBezTo>
                <a:lnTo>
                  <a:pt x="3840480" y="11430"/>
                </a:lnTo>
              </a:path>
            </a:pathLst>
          </a:custGeom>
          <a:noFill/>
          <a:ln>
            <a:solidFill>
              <a:srgbClr val="7030A0"/>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501698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rgbClr val="FFFF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552561" y="769157"/>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Tree>
    <p:extLst>
      <p:ext uri="{BB962C8B-B14F-4D97-AF65-F5344CB8AC3E}">
        <p14:creationId xmlns:p14="http://schemas.microsoft.com/office/powerpoint/2010/main" val="1495728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rgbClr val="FFFF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solidFill>
                  <a:srgbClr val="00B050"/>
                </a:solidFill>
              </a:rPr>
              <a:t>14</a:t>
            </a:r>
            <a:endParaRPr lang="cs-CZ" dirty="0">
              <a:solidFill>
                <a:srgbClr val="00B050"/>
              </a:solidFill>
            </a:endParaRPr>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552561" y="769157"/>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5" name="Volný tvar 4"/>
          <p:cNvSpPr/>
          <p:nvPr/>
        </p:nvSpPr>
        <p:spPr>
          <a:xfrm rot="16873509">
            <a:off x="1472303" y="2749394"/>
            <a:ext cx="1651393" cy="210106"/>
          </a:xfrm>
          <a:custGeom>
            <a:avLst/>
            <a:gdLst>
              <a:gd name="connsiteX0" fmla="*/ 0 w 3840480"/>
              <a:gd name="connsiteY0" fmla="*/ 0 h 365767"/>
              <a:gd name="connsiteX1" fmla="*/ 2160270 w 3840480"/>
              <a:gd name="connsiteY1" fmla="*/ 365760 h 365767"/>
              <a:gd name="connsiteX2" fmla="*/ 3840480 w 3840480"/>
              <a:gd name="connsiteY2" fmla="*/ 11430 h 365767"/>
              <a:gd name="connsiteX3" fmla="*/ 3840480 w 3840480"/>
              <a:gd name="connsiteY3" fmla="*/ 11430 h 365767"/>
            </a:gdLst>
            <a:ahLst/>
            <a:cxnLst>
              <a:cxn ang="0">
                <a:pos x="connsiteX0" y="connsiteY0"/>
              </a:cxn>
              <a:cxn ang="0">
                <a:pos x="connsiteX1" y="connsiteY1"/>
              </a:cxn>
              <a:cxn ang="0">
                <a:pos x="connsiteX2" y="connsiteY2"/>
              </a:cxn>
              <a:cxn ang="0">
                <a:pos x="connsiteX3" y="connsiteY3"/>
              </a:cxn>
            </a:cxnLst>
            <a:rect l="l" t="t" r="r" b="b"/>
            <a:pathLst>
              <a:path w="3840480" h="365767">
                <a:moveTo>
                  <a:pt x="0" y="0"/>
                </a:moveTo>
                <a:cubicBezTo>
                  <a:pt x="760095" y="181927"/>
                  <a:pt x="1520190" y="363855"/>
                  <a:pt x="2160270" y="365760"/>
                </a:cubicBezTo>
                <a:cubicBezTo>
                  <a:pt x="2800350" y="367665"/>
                  <a:pt x="3840480" y="11430"/>
                  <a:pt x="3840480" y="11430"/>
                </a:cubicBezTo>
                <a:lnTo>
                  <a:pt x="3840480" y="11430"/>
                </a:lnTo>
              </a:path>
            </a:pathLst>
          </a:custGeom>
          <a:noFill/>
          <a:ln>
            <a:solidFill>
              <a:srgbClr val="7030A0"/>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028170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rgbClr val="FFFF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Tree>
    <p:extLst>
      <p:ext uri="{BB962C8B-B14F-4D97-AF65-F5344CB8AC3E}">
        <p14:creationId xmlns:p14="http://schemas.microsoft.com/office/powerpoint/2010/main" val="1554822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1671832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B050"/>
                </a:solidFill>
              </a:rPr>
              <a:t>7</a:t>
            </a:r>
            <a:endParaRPr lang="cs-CZ" dirty="0">
              <a:solidFill>
                <a:srgbClr val="00B05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312111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97794" y="369094"/>
            <a:ext cx="6342460" cy="653654"/>
          </a:xfrm>
        </p:spPr>
        <p:txBody>
          <a:bodyPr/>
          <a:lstStyle/>
          <a:p>
            <a:pPr eaLnBrk="1" hangingPunct="1">
              <a:defRPr/>
            </a:pPr>
            <a:r>
              <a:rPr lang="en-US" sz="1350" dirty="0"/>
              <a:t>Dynamic versus Static Routing</a:t>
            </a:r>
            <a:br>
              <a:rPr lang="en-US" sz="1350" dirty="0"/>
            </a:br>
            <a:r>
              <a:rPr lang="en-US" sz="2100" dirty="0"/>
              <a:t>Static Routing Uses</a:t>
            </a:r>
            <a:endParaRPr lang="en-US" sz="2100" dirty="0">
              <a:solidFill>
                <a:schemeClr val="accent5">
                  <a:lumMod val="75000"/>
                </a:schemeClr>
              </a:solidFill>
              <a:cs typeface="Arial" pitchFamily="34" charset="0"/>
            </a:endParaRPr>
          </a:p>
        </p:txBody>
      </p:sp>
      <p:sp>
        <p:nvSpPr>
          <p:cNvPr id="38915" name="Content Placeholder 5"/>
          <p:cNvSpPr>
            <a:spLocks noGrp="1"/>
          </p:cNvSpPr>
          <p:nvPr>
            <p:ph idx="1"/>
          </p:nvPr>
        </p:nvSpPr>
        <p:spPr>
          <a:xfrm>
            <a:off x="1558529" y="1239271"/>
            <a:ext cx="5955506" cy="3289697"/>
          </a:xfrm>
        </p:spPr>
        <p:txBody>
          <a:bodyPr/>
          <a:lstStyle/>
          <a:p>
            <a:pPr marL="0" indent="0">
              <a:buNone/>
            </a:pPr>
            <a:r>
              <a:rPr lang="en-CA" dirty="0"/>
              <a:t>Networks typically use a combination of both static and dynamic routing.</a:t>
            </a:r>
            <a:endParaRPr lang="en-US" dirty="0"/>
          </a:p>
          <a:p>
            <a:pPr marL="0" indent="0">
              <a:buNone/>
            </a:pPr>
            <a:r>
              <a:rPr lang="en-CA" dirty="0"/>
              <a:t>Static routing has several primary uses: </a:t>
            </a:r>
            <a:endParaRPr lang="en-US" dirty="0"/>
          </a:p>
          <a:p>
            <a:pPr marL="346472" indent="-257175"/>
            <a:r>
              <a:rPr lang="en-CA" dirty="0"/>
              <a:t>Providing ease of routing table maintenance in smaller networks that are not expected to grow significantly.</a:t>
            </a:r>
            <a:endParaRPr lang="en-US" dirty="0"/>
          </a:p>
          <a:p>
            <a:pPr marL="346472" indent="-257175"/>
            <a:r>
              <a:rPr lang="en-CA" dirty="0"/>
              <a:t>Routing to and from a stub network. A network with only one default route out and no knowledge of any remote networks.</a:t>
            </a:r>
            <a:endParaRPr lang="en-US" dirty="0"/>
          </a:p>
          <a:p>
            <a:pPr marL="346472" indent="-257175"/>
            <a:r>
              <a:rPr lang="en-CA" dirty="0"/>
              <a:t>Accessing a single default router. This is used to represent a path to any network that does not have a match in the routing table. </a:t>
            </a:r>
            <a:endParaRPr lang="en-US" dirty="0"/>
          </a:p>
          <a:p>
            <a:pPr marL="0" indent="0">
              <a:buNone/>
            </a:pPr>
            <a:r>
              <a:rPr lang="en-CA" dirty="0"/>
              <a:t> </a:t>
            </a:r>
            <a:endParaRPr lang="en-US" dirty="0"/>
          </a:p>
          <a:p>
            <a:pPr lvl="1"/>
            <a:endParaRPr lang="en-US" dirty="0"/>
          </a:p>
        </p:txBody>
      </p:sp>
    </p:spTree>
    <p:extLst>
      <p:ext uri="{BB962C8B-B14F-4D97-AF65-F5344CB8AC3E}">
        <p14:creationId xmlns:p14="http://schemas.microsoft.com/office/powerpoint/2010/main" val="722158280"/>
      </p:ext>
    </p:extLst>
  </p:cSld>
  <p:clrMapOvr>
    <a:masterClrMapping/>
  </p:clrMapOvr>
  <p:transition spd="med">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solidFill>
                  <a:srgbClr val="00B050"/>
                </a:solidFill>
              </a:rPr>
              <a:t>10</a:t>
            </a:r>
            <a:endParaRPr lang="cs-CZ" dirty="0">
              <a:solidFill>
                <a:srgbClr val="00B050"/>
              </a:solidFill>
            </a:endParaRPr>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B050"/>
                </a:solidFill>
              </a:rPr>
              <a:t>7</a:t>
            </a:r>
            <a:endParaRPr lang="cs-CZ" dirty="0">
              <a:solidFill>
                <a:srgbClr val="00B05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Volný tvar 33"/>
          <p:cNvSpPr/>
          <p:nvPr/>
        </p:nvSpPr>
        <p:spPr>
          <a:xfrm rot="12899207">
            <a:off x="5023278" y="3007596"/>
            <a:ext cx="1651393" cy="226188"/>
          </a:xfrm>
          <a:custGeom>
            <a:avLst/>
            <a:gdLst>
              <a:gd name="connsiteX0" fmla="*/ 0 w 3840480"/>
              <a:gd name="connsiteY0" fmla="*/ 0 h 365767"/>
              <a:gd name="connsiteX1" fmla="*/ 2160270 w 3840480"/>
              <a:gd name="connsiteY1" fmla="*/ 365760 h 365767"/>
              <a:gd name="connsiteX2" fmla="*/ 3840480 w 3840480"/>
              <a:gd name="connsiteY2" fmla="*/ 11430 h 365767"/>
              <a:gd name="connsiteX3" fmla="*/ 3840480 w 3840480"/>
              <a:gd name="connsiteY3" fmla="*/ 11430 h 365767"/>
            </a:gdLst>
            <a:ahLst/>
            <a:cxnLst>
              <a:cxn ang="0">
                <a:pos x="connsiteX0" y="connsiteY0"/>
              </a:cxn>
              <a:cxn ang="0">
                <a:pos x="connsiteX1" y="connsiteY1"/>
              </a:cxn>
              <a:cxn ang="0">
                <a:pos x="connsiteX2" y="connsiteY2"/>
              </a:cxn>
              <a:cxn ang="0">
                <a:pos x="connsiteX3" y="connsiteY3"/>
              </a:cxn>
            </a:cxnLst>
            <a:rect l="l" t="t" r="r" b="b"/>
            <a:pathLst>
              <a:path w="3840480" h="365767">
                <a:moveTo>
                  <a:pt x="0" y="0"/>
                </a:moveTo>
                <a:cubicBezTo>
                  <a:pt x="760095" y="181927"/>
                  <a:pt x="1520190" y="363855"/>
                  <a:pt x="2160270" y="365760"/>
                </a:cubicBezTo>
                <a:cubicBezTo>
                  <a:pt x="2800350" y="367665"/>
                  <a:pt x="3840480" y="11430"/>
                  <a:pt x="3840480" y="11430"/>
                </a:cubicBezTo>
                <a:lnTo>
                  <a:pt x="3840480" y="11430"/>
                </a:lnTo>
              </a:path>
            </a:pathLst>
          </a:custGeom>
          <a:noFill/>
          <a:ln>
            <a:solidFill>
              <a:srgbClr val="7030A0"/>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281432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solidFill>
                  <a:srgbClr val="00B050"/>
                </a:solidFill>
              </a:rPr>
              <a:t>10</a:t>
            </a:r>
            <a:endParaRPr lang="cs-CZ" dirty="0">
              <a:solidFill>
                <a:srgbClr val="00B050"/>
              </a:solidFill>
            </a:endParaRPr>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B050"/>
                </a:solidFill>
              </a:rPr>
              <a:t>7</a:t>
            </a:r>
            <a:endParaRPr lang="cs-CZ" dirty="0">
              <a:solidFill>
                <a:srgbClr val="00B05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4" name="TextovéPole 3"/>
          <p:cNvSpPr txBox="1"/>
          <p:nvPr/>
        </p:nvSpPr>
        <p:spPr>
          <a:xfrm>
            <a:off x="4068004" y="1560070"/>
            <a:ext cx="1229824" cy="461665"/>
          </a:xfrm>
          <a:prstGeom prst="rect">
            <a:avLst/>
          </a:prstGeom>
          <a:noFill/>
        </p:spPr>
        <p:txBody>
          <a:bodyPr wrap="none" rtlCol="0">
            <a:spAutoFit/>
          </a:bodyPr>
          <a:lstStyle/>
          <a:p>
            <a:r>
              <a:rPr lang="cs-CZ" sz="2400" dirty="0" smtClean="0">
                <a:solidFill>
                  <a:srgbClr val="FF0000"/>
                </a:solidFill>
              </a:rPr>
              <a:t>9&lt;7+10</a:t>
            </a:r>
            <a:endParaRPr lang="cs-CZ" sz="2000" dirty="0">
              <a:solidFill>
                <a:srgbClr val="FF0000"/>
              </a:solidFill>
            </a:endParaRPr>
          </a:p>
        </p:txBody>
      </p:sp>
    </p:spTree>
    <p:extLst>
      <p:ext uri="{BB962C8B-B14F-4D97-AF65-F5344CB8AC3E}">
        <p14:creationId xmlns:p14="http://schemas.microsoft.com/office/powerpoint/2010/main" val="864426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192704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solidFill>
                  <a:srgbClr val="00B050"/>
                </a:solidFill>
              </a:rPr>
              <a:t>15</a:t>
            </a:r>
            <a:endParaRPr lang="cs-CZ" dirty="0">
              <a:solidFill>
                <a:srgbClr val="00B050"/>
              </a:solidFill>
            </a:endParaRPr>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B050"/>
                </a:solidFill>
              </a:rPr>
              <a:t>7</a:t>
            </a:r>
            <a:endParaRPr lang="cs-CZ" dirty="0">
              <a:solidFill>
                <a:srgbClr val="00B05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546538" y="1328624"/>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Volný tvar 33"/>
          <p:cNvSpPr/>
          <p:nvPr/>
        </p:nvSpPr>
        <p:spPr>
          <a:xfrm rot="18101677">
            <a:off x="6688560" y="3320998"/>
            <a:ext cx="1842798" cy="403519"/>
          </a:xfrm>
          <a:custGeom>
            <a:avLst/>
            <a:gdLst>
              <a:gd name="connsiteX0" fmla="*/ 0 w 3840480"/>
              <a:gd name="connsiteY0" fmla="*/ 0 h 365767"/>
              <a:gd name="connsiteX1" fmla="*/ 2160270 w 3840480"/>
              <a:gd name="connsiteY1" fmla="*/ 365760 h 365767"/>
              <a:gd name="connsiteX2" fmla="*/ 3840480 w 3840480"/>
              <a:gd name="connsiteY2" fmla="*/ 11430 h 365767"/>
              <a:gd name="connsiteX3" fmla="*/ 3840480 w 3840480"/>
              <a:gd name="connsiteY3" fmla="*/ 11430 h 365767"/>
            </a:gdLst>
            <a:ahLst/>
            <a:cxnLst>
              <a:cxn ang="0">
                <a:pos x="connsiteX0" y="connsiteY0"/>
              </a:cxn>
              <a:cxn ang="0">
                <a:pos x="connsiteX1" y="connsiteY1"/>
              </a:cxn>
              <a:cxn ang="0">
                <a:pos x="connsiteX2" y="connsiteY2"/>
              </a:cxn>
              <a:cxn ang="0">
                <a:pos x="connsiteX3" y="connsiteY3"/>
              </a:cxn>
            </a:cxnLst>
            <a:rect l="l" t="t" r="r" b="b"/>
            <a:pathLst>
              <a:path w="3840480" h="365767">
                <a:moveTo>
                  <a:pt x="0" y="0"/>
                </a:moveTo>
                <a:cubicBezTo>
                  <a:pt x="760095" y="181927"/>
                  <a:pt x="1520190" y="363855"/>
                  <a:pt x="2160270" y="365760"/>
                </a:cubicBezTo>
                <a:cubicBezTo>
                  <a:pt x="2800350" y="367665"/>
                  <a:pt x="3840480" y="11430"/>
                  <a:pt x="3840480" y="11430"/>
                </a:cubicBezTo>
                <a:lnTo>
                  <a:pt x="3840480" y="11430"/>
                </a:lnTo>
              </a:path>
            </a:pathLst>
          </a:custGeom>
          <a:noFill/>
          <a:ln>
            <a:solidFill>
              <a:srgbClr val="7030A0"/>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341472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22</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1802025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22</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1077438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22</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B050"/>
                </a:solidFill>
              </a:rPr>
              <a:t>9</a:t>
            </a:r>
            <a:endParaRPr lang="cs-CZ" dirty="0">
              <a:solidFill>
                <a:srgbClr val="00B05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2192317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solidFill>
                  <a:srgbClr val="000000"/>
                </a:solidFill>
              </a:rPr>
              <a:t>11</a:t>
            </a:r>
            <a:endParaRPr lang="cs-CZ" dirty="0">
              <a:solidFill>
                <a:srgbClr val="000000"/>
              </a:solidFill>
            </a:endParaRPr>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22</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B050"/>
                </a:solidFill>
              </a:rPr>
              <a:t>9</a:t>
            </a:r>
            <a:endParaRPr lang="cs-CZ" dirty="0">
              <a:solidFill>
                <a:srgbClr val="00B05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2471323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solidFill>
                  <a:srgbClr val="00B050"/>
                </a:solidFill>
              </a:rPr>
              <a:t>11</a:t>
            </a:r>
            <a:endParaRPr lang="cs-CZ" dirty="0">
              <a:solidFill>
                <a:srgbClr val="00B050"/>
              </a:solidFill>
            </a:endParaRPr>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22</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B050"/>
                </a:solidFill>
              </a:rPr>
              <a:t>9</a:t>
            </a:r>
            <a:endParaRPr lang="cs-CZ" dirty="0">
              <a:solidFill>
                <a:srgbClr val="00B05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5" name="Volný tvar 34"/>
          <p:cNvSpPr/>
          <p:nvPr/>
        </p:nvSpPr>
        <p:spPr>
          <a:xfrm rot="21298630">
            <a:off x="5129412" y="2546152"/>
            <a:ext cx="2194977" cy="241819"/>
          </a:xfrm>
          <a:custGeom>
            <a:avLst/>
            <a:gdLst>
              <a:gd name="connsiteX0" fmla="*/ 0 w 3840480"/>
              <a:gd name="connsiteY0" fmla="*/ 0 h 365767"/>
              <a:gd name="connsiteX1" fmla="*/ 2160270 w 3840480"/>
              <a:gd name="connsiteY1" fmla="*/ 365760 h 365767"/>
              <a:gd name="connsiteX2" fmla="*/ 3840480 w 3840480"/>
              <a:gd name="connsiteY2" fmla="*/ 11430 h 365767"/>
              <a:gd name="connsiteX3" fmla="*/ 3840480 w 3840480"/>
              <a:gd name="connsiteY3" fmla="*/ 11430 h 365767"/>
            </a:gdLst>
            <a:ahLst/>
            <a:cxnLst>
              <a:cxn ang="0">
                <a:pos x="connsiteX0" y="connsiteY0"/>
              </a:cxn>
              <a:cxn ang="0">
                <a:pos x="connsiteX1" y="connsiteY1"/>
              </a:cxn>
              <a:cxn ang="0">
                <a:pos x="connsiteX2" y="connsiteY2"/>
              </a:cxn>
              <a:cxn ang="0">
                <a:pos x="connsiteX3" y="connsiteY3"/>
              </a:cxn>
            </a:cxnLst>
            <a:rect l="l" t="t" r="r" b="b"/>
            <a:pathLst>
              <a:path w="3840480" h="365767">
                <a:moveTo>
                  <a:pt x="0" y="0"/>
                </a:moveTo>
                <a:cubicBezTo>
                  <a:pt x="760095" y="181927"/>
                  <a:pt x="1520190" y="363855"/>
                  <a:pt x="2160270" y="365760"/>
                </a:cubicBezTo>
                <a:cubicBezTo>
                  <a:pt x="2800350" y="367665"/>
                  <a:pt x="3840480" y="11430"/>
                  <a:pt x="3840480" y="11430"/>
                </a:cubicBezTo>
                <a:lnTo>
                  <a:pt x="3840480" y="11430"/>
                </a:lnTo>
              </a:path>
            </a:pathLst>
          </a:custGeom>
          <a:noFill/>
          <a:ln>
            <a:solidFill>
              <a:srgbClr val="7030A0"/>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86111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solidFill>
                  <a:srgbClr val="00B050"/>
                </a:solidFill>
              </a:rPr>
              <a:t>11</a:t>
            </a:r>
            <a:endParaRPr lang="cs-CZ" dirty="0">
              <a:solidFill>
                <a:srgbClr val="00B050"/>
              </a:solidFill>
            </a:endParaRPr>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22</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B050"/>
                </a:solidFill>
              </a:rPr>
              <a:t>9</a:t>
            </a:r>
            <a:endParaRPr lang="cs-CZ" dirty="0">
              <a:solidFill>
                <a:srgbClr val="00B05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4" name="TextovéPole 3"/>
          <p:cNvSpPr txBox="1"/>
          <p:nvPr/>
        </p:nvSpPr>
        <p:spPr>
          <a:xfrm>
            <a:off x="7021135" y="986625"/>
            <a:ext cx="1548437" cy="461665"/>
          </a:xfrm>
          <a:prstGeom prst="rect">
            <a:avLst/>
          </a:prstGeom>
          <a:noFill/>
        </p:spPr>
        <p:txBody>
          <a:bodyPr wrap="none" rtlCol="0">
            <a:spAutoFit/>
          </a:bodyPr>
          <a:lstStyle/>
          <a:p>
            <a:r>
              <a:rPr lang="cs-CZ" sz="2400" dirty="0" smtClean="0">
                <a:solidFill>
                  <a:srgbClr val="00B050"/>
                </a:solidFill>
              </a:rPr>
              <a:t>22 &gt; 9+11</a:t>
            </a:r>
            <a:endParaRPr lang="cs-CZ" sz="2400" dirty="0">
              <a:solidFill>
                <a:srgbClr val="00B050"/>
              </a:solidFill>
            </a:endParaRPr>
          </a:p>
        </p:txBody>
      </p:sp>
    </p:spTree>
    <p:extLst>
      <p:ext uri="{BB962C8B-B14F-4D97-AF65-F5344CB8AC3E}">
        <p14:creationId xmlns:p14="http://schemas.microsoft.com/office/powerpoint/2010/main" val="3242073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97794" y="369094"/>
            <a:ext cx="6342460" cy="653654"/>
          </a:xfrm>
        </p:spPr>
        <p:txBody>
          <a:bodyPr/>
          <a:lstStyle/>
          <a:p>
            <a:pPr eaLnBrk="1" hangingPunct="1">
              <a:defRPr/>
            </a:pPr>
            <a:r>
              <a:rPr lang="en-US" sz="1350" dirty="0"/>
              <a:t>Dynamic verses Static Routing</a:t>
            </a:r>
            <a:br>
              <a:rPr lang="en-US" sz="1350" dirty="0"/>
            </a:br>
            <a:r>
              <a:rPr lang="en-US" sz="2100" dirty="0"/>
              <a:t>Static Routing Uses (cont.)</a:t>
            </a:r>
            <a:endParaRPr lang="en-US" sz="2100" dirty="0">
              <a:solidFill>
                <a:schemeClr val="accent5">
                  <a:lumMod val="75000"/>
                </a:schemeClr>
              </a:solidFill>
              <a:cs typeface="Arial"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1435" y="1117252"/>
            <a:ext cx="6248194" cy="3989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4472600"/>
      </p:ext>
    </p:extLst>
  </p:cSld>
  <p:clrMapOvr>
    <a:masterClrMapping/>
  </p:clrMapOvr>
  <p:transition spd="med">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4071193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solidFill>
                  <a:srgbClr val="00B050"/>
                </a:solidFill>
              </a:rPr>
              <a:t>2</a:t>
            </a:r>
            <a:endParaRPr lang="cs-CZ" dirty="0">
              <a:solidFill>
                <a:srgbClr val="00B050"/>
              </a:solidFill>
            </a:endParaRPr>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B050"/>
                </a:solidFill>
              </a:rPr>
              <a:t>9</a:t>
            </a:r>
            <a:endParaRPr lang="cs-CZ" dirty="0">
              <a:solidFill>
                <a:srgbClr val="00B05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5" name="Volný tvar 34"/>
          <p:cNvSpPr/>
          <p:nvPr/>
        </p:nvSpPr>
        <p:spPr>
          <a:xfrm rot="11939156">
            <a:off x="2664721" y="1770141"/>
            <a:ext cx="1755237" cy="282682"/>
          </a:xfrm>
          <a:custGeom>
            <a:avLst/>
            <a:gdLst>
              <a:gd name="connsiteX0" fmla="*/ 0 w 3840480"/>
              <a:gd name="connsiteY0" fmla="*/ 0 h 365767"/>
              <a:gd name="connsiteX1" fmla="*/ 2160270 w 3840480"/>
              <a:gd name="connsiteY1" fmla="*/ 365760 h 365767"/>
              <a:gd name="connsiteX2" fmla="*/ 3840480 w 3840480"/>
              <a:gd name="connsiteY2" fmla="*/ 11430 h 365767"/>
              <a:gd name="connsiteX3" fmla="*/ 3840480 w 3840480"/>
              <a:gd name="connsiteY3" fmla="*/ 11430 h 365767"/>
            </a:gdLst>
            <a:ahLst/>
            <a:cxnLst>
              <a:cxn ang="0">
                <a:pos x="connsiteX0" y="connsiteY0"/>
              </a:cxn>
              <a:cxn ang="0">
                <a:pos x="connsiteX1" y="connsiteY1"/>
              </a:cxn>
              <a:cxn ang="0">
                <a:pos x="connsiteX2" y="connsiteY2"/>
              </a:cxn>
              <a:cxn ang="0">
                <a:pos x="connsiteX3" y="connsiteY3"/>
              </a:cxn>
            </a:cxnLst>
            <a:rect l="l" t="t" r="r" b="b"/>
            <a:pathLst>
              <a:path w="3840480" h="365767">
                <a:moveTo>
                  <a:pt x="0" y="0"/>
                </a:moveTo>
                <a:cubicBezTo>
                  <a:pt x="760095" y="181927"/>
                  <a:pt x="1520190" y="363855"/>
                  <a:pt x="2160270" y="365760"/>
                </a:cubicBezTo>
                <a:cubicBezTo>
                  <a:pt x="2800350" y="367665"/>
                  <a:pt x="3840480" y="11430"/>
                  <a:pt x="3840480" y="11430"/>
                </a:cubicBezTo>
                <a:lnTo>
                  <a:pt x="3840480" y="11430"/>
                </a:lnTo>
              </a:path>
            </a:pathLst>
          </a:custGeom>
          <a:noFill/>
          <a:ln>
            <a:solidFill>
              <a:srgbClr val="7030A0"/>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63393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solidFill>
                  <a:srgbClr val="00B050"/>
                </a:solidFill>
              </a:rPr>
              <a:t>2</a:t>
            </a:r>
            <a:endParaRPr lang="cs-CZ" dirty="0">
              <a:solidFill>
                <a:srgbClr val="00B050"/>
              </a:solidFill>
            </a:endParaRPr>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27709" cy="461665"/>
          </a:xfrm>
          <a:prstGeom prst="rect">
            <a:avLst/>
          </a:prstGeom>
          <a:noFill/>
        </p:spPr>
        <p:txBody>
          <a:bodyPr wrap="none" rtlCol="0">
            <a:spAutoFit/>
          </a:bodyPr>
          <a:lstStyle/>
          <a:p>
            <a:r>
              <a:rPr lang="cs-CZ" sz="2400" dirty="0" smtClean="0">
                <a:solidFill>
                  <a:srgbClr val="0070C0"/>
                </a:solidFill>
              </a:rPr>
              <a:t>14</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77213" y="1860653"/>
            <a:ext cx="356188" cy="461665"/>
          </a:xfrm>
          <a:prstGeom prst="rect">
            <a:avLst/>
          </a:prstGeom>
          <a:noFill/>
        </p:spPr>
        <p:txBody>
          <a:bodyPr wrap="none" rtlCol="0">
            <a:spAutoFit/>
          </a:bodyPr>
          <a:lstStyle/>
          <a:p>
            <a:r>
              <a:rPr lang="cs-CZ" sz="2400" dirty="0" smtClean="0">
                <a:solidFill>
                  <a:srgbClr val="00B050"/>
                </a:solidFill>
              </a:rPr>
              <a:t>9</a:t>
            </a:r>
            <a:endParaRPr lang="cs-CZ" dirty="0">
              <a:solidFill>
                <a:srgbClr val="00B05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4" name="TextovéPole 3"/>
          <p:cNvSpPr txBox="1"/>
          <p:nvPr/>
        </p:nvSpPr>
        <p:spPr>
          <a:xfrm>
            <a:off x="388620" y="1223023"/>
            <a:ext cx="1399742" cy="461665"/>
          </a:xfrm>
          <a:prstGeom prst="rect">
            <a:avLst/>
          </a:prstGeom>
          <a:noFill/>
        </p:spPr>
        <p:txBody>
          <a:bodyPr wrap="none" rtlCol="0">
            <a:spAutoFit/>
          </a:bodyPr>
          <a:lstStyle/>
          <a:p>
            <a:r>
              <a:rPr lang="cs-CZ" sz="2400" dirty="0" smtClean="0">
                <a:solidFill>
                  <a:srgbClr val="00B050"/>
                </a:solidFill>
              </a:rPr>
              <a:t>14 &gt; 9+2</a:t>
            </a:r>
            <a:endParaRPr lang="cs-CZ" sz="2400" dirty="0">
              <a:solidFill>
                <a:srgbClr val="00B050"/>
              </a:solidFill>
            </a:endParaRPr>
          </a:p>
        </p:txBody>
      </p:sp>
    </p:spTree>
    <p:extLst>
      <p:ext uri="{BB962C8B-B14F-4D97-AF65-F5344CB8AC3E}">
        <p14:creationId xmlns:p14="http://schemas.microsoft.com/office/powerpoint/2010/main" val="3872220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04882" cy="461665"/>
          </a:xfrm>
          <a:prstGeom prst="rect">
            <a:avLst/>
          </a:prstGeom>
          <a:noFill/>
        </p:spPr>
        <p:txBody>
          <a:bodyPr wrap="none" rtlCol="0">
            <a:spAutoFit/>
          </a:bodyPr>
          <a:lstStyle/>
          <a:p>
            <a:r>
              <a:rPr lang="cs-CZ" sz="2400" dirty="0" smtClean="0">
                <a:solidFill>
                  <a:srgbClr val="0070C0"/>
                </a:solidFill>
              </a:rPr>
              <a:t>11</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2895577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04882" cy="461665"/>
          </a:xfrm>
          <a:prstGeom prst="rect">
            <a:avLst/>
          </a:prstGeom>
          <a:noFill/>
        </p:spPr>
        <p:txBody>
          <a:bodyPr wrap="none" rtlCol="0">
            <a:spAutoFit/>
          </a:bodyPr>
          <a:lstStyle/>
          <a:p>
            <a:r>
              <a:rPr lang="cs-CZ" sz="2400" dirty="0" smtClean="0">
                <a:solidFill>
                  <a:srgbClr val="0070C0"/>
                </a:solidFill>
              </a:rPr>
              <a:t>11</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5" name="TextovéPole 34"/>
          <p:cNvSpPr txBox="1"/>
          <p:nvPr/>
        </p:nvSpPr>
        <p:spPr>
          <a:xfrm>
            <a:off x="3654436" y="2401838"/>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1129727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04882" cy="461665"/>
          </a:xfrm>
          <a:prstGeom prst="rect">
            <a:avLst/>
          </a:prstGeom>
          <a:noFill/>
        </p:spPr>
        <p:txBody>
          <a:bodyPr wrap="none" rtlCol="0">
            <a:spAutoFit/>
          </a:bodyPr>
          <a:lstStyle/>
          <a:p>
            <a:r>
              <a:rPr lang="cs-CZ" sz="2400" dirty="0" smtClean="0">
                <a:solidFill>
                  <a:srgbClr val="0070C0"/>
                </a:solidFill>
              </a:rPr>
              <a:t>11</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5" name="TextovéPole 34"/>
          <p:cNvSpPr txBox="1"/>
          <p:nvPr/>
        </p:nvSpPr>
        <p:spPr>
          <a:xfrm>
            <a:off x="3654436" y="2401838"/>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917775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solidFill>
                  <a:srgbClr val="00B050"/>
                </a:solidFill>
              </a:rPr>
              <a:t>9</a:t>
            </a:r>
            <a:endParaRPr lang="cs-CZ" dirty="0">
              <a:solidFill>
                <a:srgbClr val="00B050"/>
              </a:solidFill>
            </a:endParaRPr>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04882" cy="461665"/>
          </a:xfrm>
          <a:prstGeom prst="rect">
            <a:avLst/>
          </a:prstGeom>
          <a:noFill/>
        </p:spPr>
        <p:txBody>
          <a:bodyPr wrap="none" rtlCol="0">
            <a:spAutoFit/>
          </a:bodyPr>
          <a:lstStyle/>
          <a:p>
            <a:r>
              <a:rPr lang="cs-CZ" sz="2400" dirty="0" smtClean="0">
                <a:solidFill>
                  <a:srgbClr val="00B050"/>
                </a:solidFill>
              </a:rPr>
              <a:t>11</a:t>
            </a:r>
            <a:endParaRPr lang="cs-CZ" dirty="0">
              <a:solidFill>
                <a:srgbClr val="00B05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03200" y="563105"/>
            <a:ext cx="513282" cy="646331"/>
          </a:xfrm>
          <a:prstGeom prst="rect">
            <a:avLst/>
          </a:prstGeom>
          <a:noFill/>
        </p:spPr>
        <p:txBody>
          <a:bodyPr wrap="none" rtlCol="0">
            <a:spAutoFit/>
          </a:bodyPr>
          <a:lstStyle/>
          <a:p>
            <a:r>
              <a:rPr lang="cs-CZ" sz="3600" dirty="0" smtClean="0">
                <a:solidFill>
                  <a:srgbClr val="FF0000"/>
                </a:solidFill>
              </a:rPr>
              <a:t>∞</a:t>
            </a:r>
            <a:endParaRPr lang="cs-CZ" dirty="0">
              <a:solidFill>
                <a:srgbClr val="FF000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5" name="TextovéPole 34"/>
          <p:cNvSpPr txBox="1"/>
          <p:nvPr/>
        </p:nvSpPr>
        <p:spPr>
          <a:xfrm>
            <a:off x="3654436" y="2401838"/>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6" name="Volný tvar 35"/>
          <p:cNvSpPr/>
          <p:nvPr/>
        </p:nvSpPr>
        <p:spPr>
          <a:xfrm rot="21045128">
            <a:off x="2698844" y="1517647"/>
            <a:ext cx="2013726" cy="192980"/>
          </a:xfrm>
          <a:custGeom>
            <a:avLst/>
            <a:gdLst>
              <a:gd name="connsiteX0" fmla="*/ 0 w 3840480"/>
              <a:gd name="connsiteY0" fmla="*/ 0 h 365767"/>
              <a:gd name="connsiteX1" fmla="*/ 2160270 w 3840480"/>
              <a:gd name="connsiteY1" fmla="*/ 365760 h 365767"/>
              <a:gd name="connsiteX2" fmla="*/ 3840480 w 3840480"/>
              <a:gd name="connsiteY2" fmla="*/ 11430 h 365767"/>
              <a:gd name="connsiteX3" fmla="*/ 3840480 w 3840480"/>
              <a:gd name="connsiteY3" fmla="*/ 11430 h 365767"/>
            </a:gdLst>
            <a:ahLst/>
            <a:cxnLst>
              <a:cxn ang="0">
                <a:pos x="connsiteX0" y="connsiteY0"/>
              </a:cxn>
              <a:cxn ang="0">
                <a:pos x="connsiteX1" y="connsiteY1"/>
              </a:cxn>
              <a:cxn ang="0">
                <a:pos x="connsiteX2" y="connsiteY2"/>
              </a:cxn>
              <a:cxn ang="0">
                <a:pos x="connsiteX3" y="connsiteY3"/>
              </a:cxn>
            </a:cxnLst>
            <a:rect l="l" t="t" r="r" b="b"/>
            <a:pathLst>
              <a:path w="3840480" h="365767">
                <a:moveTo>
                  <a:pt x="0" y="0"/>
                </a:moveTo>
                <a:cubicBezTo>
                  <a:pt x="760095" y="181927"/>
                  <a:pt x="1520190" y="363855"/>
                  <a:pt x="2160270" y="365760"/>
                </a:cubicBezTo>
                <a:cubicBezTo>
                  <a:pt x="2800350" y="367665"/>
                  <a:pt x="3840480" y="11430"/>
                  <a:pt x="3840480" y="11430"/>
                </a:cubicBezTo>
                <a:lnTo>
                  <a:pt x="3840480" y="11430"/>
                </a:lnTo>
              </a:path>
            </a:pathLst>
          </a:custGeom>
          <a:noFill/>
          <a:ln>
            <a:solidFill>
              <a:srgbClr val="7030A0"/>
            </a:solidFill>
            <a:tailEnd type="triangle" w="lg" len="lg"/>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836381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solidFill>
            <a:schemeClr val="bg1">
              <a:lumMod val="85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solidFill>
                  <a:srgbClr val="00B050"/>
                </a:solidFill>
              </a:rPr>
              <a:t>9</a:t>
            </a:r>
            <a:endParaRPr lang="cs-CZ" dirty="0">
              <a:solidFill>
                <a:srgbClr val="00B050"/>
              </a:solidFill>
            </a:endParaRPr>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04882" cy="461665"/>
          </a:xfrm>
          <a:prstGeom prst="rect">
            <a:avLst/>
          </a:prstGeom>
          <a:noFill/>
        </p:spPr>
        <p:txBody>
          <a:bodyPr wrap="none" rtlCol="0">
            <a:spAutoFit/>
          </a:bodyPr>
          <a:lstStyle/>
          <a:p>
            <a:r>
              <a:rPr lang="cs-CZ" sz="2400" dirty="0" smtClean="0">
                <a:solidFill>
                  <a:srgbClr val="00B050"/>
                </a:solidFill>
              </a:rPr>
              <a:t>11</a:t>
            </a:r>
            <a:endParaRPr lang="cs-CZ" dirty="0">
              <a:solidFill>
                <a:srgbClr val="00B05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62" name="TextovéPole 61"/>
          <p:cNvSpPr txBox="1"/>
          <p:nvPr/>
        </p:nvSpPr>
        <p:spPr>
          <a:xfrm>
            <a:off x="5448920" y="631685"/>
            <a:ext cx="527709" cy="461665"/>
          </a:xfrm>
          <a:prstGeom prst="rect">
            <a:avLst/>
          </a:prstGeom>
          <a:noFill/>
        </p:spPr>
        <p:txBody>
          <a:bodyPr wrap="none" rtlCol="0">
            <a:spAutoFit/>
          </a:bodyPr>
          <a:lstStyle/>
          <a:p>
            <a:r>
              <a:rPr lang="cs-CZ" sz="2400" dirty="0" smtClean="0">
                <a:solidFill>
                  <a:srgbClr val="0000CC"/>
                </a:solidFill>
              </a:rPr>
              <a:t>20</a:t>
            </a:r>
            <a:endParaRPr lang="cs-CZ" dirty="0">
              <a:solidFill>
                <a:srgbClr val="0000CC"/>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5" name="TextovéPole 34"/>
          <p:cNvSpPr txBox="1"/>
          <p:nvPr/>
        </p:nvSpPr>
        <p:spPr>
          <a:xfrm>
            <a:off x="3654436" y="2401838"/>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576422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04882" cy="461665"/>
          </a:xfrm>
          <a:prstGeom prst="rect">
            <a:avLst/>
          </a:prstGeom>
          <a:noFill/>
        </p:spPr>
        <p:txBody>
          <a:bodyPr wrap="none" rtlCol="0">
            <a:spAutoFit/>
          </a:bodyPr>
          <a:lstStyle/>
          <a:p>
            <a:r>
              <a:rPr lang="cs-CZ" sz="2400" dirty="0" smtClean="0">
                <a:solidFill>
                  <a:srgbClr val="0070C0"/>
                </a:solidFill>
              </a:rPr>
              <a:t>11</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5" name="TextovéPole 34"/>
          <p:cNvSpPr txBox="1"/>
          <p:nvPr/>
        </p:nvSpPr>
        <p:spPr>
          <a:xfrm>
            <a:off x="3654436" y="2401838"/>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7" name="TextovéPole 36"/>
          <p:cNvSpPr txBox="1"/>
          <p:nvPr/>
        </p:nvSpPr>
        <p:spPr>
          <a:xfrm>
            <a:off x="5448920" y="631685"/>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36" name="TextovéPole 35"/>
          <p:cNvSpPr txBox="1"/>
          <p:nvPr/>
        </p:nvSpPr>
        <p:spPr>
          <a:xfrm>
            <a:off x="1139717" y="1319079"/>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4271920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04882" cy="461665"/>
          </a:xfrm>
          <a:prstGeom prst="rect">
            <a:avLst/>
          </a:prstGeom>
          <a:noFill/>
        </p:spPr>
        <p:txBody>
          <a:bodyPr wrap="none" rtlCol="0">
            <a:spAutoFit/>
          </a:bodyPr>
          <a:lstStyle/>
          <a:p>
            <a:r>
              <a:rPr lang="cs-CZ" sz="2400" dirty="0" smtClean="0">
                <a:solidFill>
                  <a:srgbClr val="0070C0"/>
                </a:solidFill>
              </a:rPr>
              <a:t>11</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5" name="TextovéPole 34"/>
          <p:cNvSpPr txBox="1"/>
          <p:nvPr/>
        </p:nvSpPr>
        <p:spPr>
          <a:xfrm>
            <a:off x="3654436" y="2401838"/>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7" name="TextovéPole 36"/>
          <p:cNvSpPr txBox="1"/>
          <p:nvPr/>
        </p:nvSpPr>
        <p:spPr>
          <a:xfrm>
            <a:off x="5448920" y="631685"/>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4" name="TextovéPole 3"/>
          <p:cNvSpPr txBox="1"/>
          <p:nvPr/>
        </p:nvSpPr>
        <p:spPr>
          <a:xfrm>
            <a:off x="6304911" y="591744"/>
            <a:ext cx="2153154" cy="461665"/>
          </a:xfrm>
          <a:prstGeom prst="rect">
            <a:avLst/>
          </a:prstGeom>
          <a:noFill/>
        </p:spPr>
        <p:txBody>
          <a:bodyPr wrap="none" rtlCol="0">
            <a:spAutoFit/>
          </a:bodyPr>
          <a:lstStyle/>
          <a:p>
            <a:r>
              <a:rPr lang="cs-CZ" sz="2400" dirty="0" smtClean="0">
                <a:solidFill>
                  <a:srgbClr val="FF0000"/>
                </a:solidFill>
              </a:rPr>
              <a:t>20(4) </a:t>
            </a:r>
            <a:r>
              <a:rPr lang="en-GB" sz="2400" dirty="0" smtClean="0">
                <a:solidFill>
                  <a:srgbClr val="000000"/>
                </a:solidFill>
              </a:rPr>
              <a:t>=&gt;</a:t>
            </a:r>
            <a:r>
              <a:rPr lang="cs-CZ" sz="2400" dirty="0" smtClean="0">
                <a:solidFill>
                  <a:srgbClr val="FF0000"/>
                </a:solidFill>
              </a:rPr>
              <a:t> </a:t>
            </a:r>
            <a:r>
              <a:rPr lang="cs-CZ" sz="2400" dirty="0" smtClean="0">
                <a:solidFill>
                  <a:srgbClr val="00B050"/>
                </a:solidFill>
              </a:rPr>
              <a:t>20(5)</a:t>
            </a:r>
            <a:endParaRPr lang="cs-CZ" sz="2400" dirty="0">
              <a:solidFill>
                <a:srgbClr val="00B050"/>
              </a:solidFill>
            </a:endParaRPr>
          </a:p>
        </p:txBody>
      </p:sp>
      <p:sp>
        <p:nvSpPr>
          <p:cNvPr id="38" name="TextovéPole 37"/>
          <p:cNvSpPr txBox="1"/>
          <p:nvPr/>
        </p:nvSpPr>
        <p:spPr>
          <a:xfrm>
            <a:off x="1139717" y="1319079"/>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3724545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97794" y="369094"/>
            <a:ext cx="6342460" cy="653654"/>
          </a:xfrm>
        </p:spPr>
        <p:txBody>
          <a:bodyPr/>
          <a:lstStyle/>
          <a:p>
            <a:pPr eaLnBrk="1" hangingPunct="1">
              <a:defRPr/>
            </a:pPr>
            <a:r>
              <a:rPr lang="en-US" sz="1350" dirty="0"/>
              <a:t>Dynamic verses Static Routing</a:t>
            </a:r>
            <a:br>
              <a:rPr lang="en-US" sz="1350" dirty="0"/>
            </a:br>
            <a:r>
              <a:rPr lang="en-US" sz="2100" dirty="0"/>
              <a:t>Static Routing Advantages and Disadvantages</a:t>
            </a:r>
            <a:endParaRPr lang="en-US" sz="2100" dirty="0">
              <a:solidFill>
                <a:schemeClr val="accent5">
                  <a:lumMod val="75000"/>
                </a:schemeClr>
              </a:solidFill>
              <a:cs typeface="Arial"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025" y="1058210"/>
            <a:ext cx="7325065" cy="3924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3816994"/>
      </p:ext>
    </p:extLst>
  </p:cSld>
  <p:clrMapOvr>
    <a:masterClrMapping/>
  </p:clrMapOvr>
  <p:transition spd="med">
    <p:wipe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err="1"/>
              <a:t>Dijkstra</a:t>
            </a:r>
            <a:r>
              <a:rPr lang="en-US" sz="2400" dirty="0"/>
              <a:t> shortest-path first (SPF) algorithm.</a:t>
            </a:r>
          </a:p>
        </p:txBody>
      </p:sp>
      <p:sp>
        <p:nvSpPr>
          <p:cNvPr id="9" name="Ovál 8"/>
          <p:cNvSpPr/>
          <p:nvPr/>
        </p:nvSpPr>
        <p:spPr>
          <a:xfrm>
            <a:off x="1887219" y="125264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6</a:t>
            </a:r>
          </a:p>
        </p:txBody>
      </p:sp>
      <p:sp>
        <p:nvSpPr>
          <p:cNvPr id="10" name="Ovál 9"/>
          <p:cNvSpPr/>
          <p:nvPr/>
        </p:nvSpPr>
        <p:spPr>
          <a:xfrm>
            <a:off x="1475780" y="3791654"/>
            <a:ext cx="690113" cy="690113"/>
          </a:xfrm>
          <a:prstGeom prst="ellipse">
            <a:avLst/>
          </a:prstGeom>
          <a:solidFill>
            <a:schemeClr val="accent6">
              <a:lumMod val="60000"/>
              <a:lumOff val="4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0000"/>
                </a:solidFill>
              </a:rPr>
              <a:t>1</a:t>
            </a:r>
            <a:endParaRPr lang="cs-CZ" dirty="0" smtClean="0">
              <a:solidFill>
                <a:srgbClr val="000000"/>
              </a:solidFill>
            </a:endParaRPr>
          </a:p>
        </p:txBody>
      </p:sp>
      <p:sp>
        <p:nvSpPr>
          <p:cNvPr id="11" name="Ovál 10"/>
          <p:cNvSpPr/>
          <p:nvPr/>
        </p:nvSpPr>
        <p:spPr>
          <a:xfrm>
            <a:off x="6128076" y="3791654"/>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2</a:t>
            </a:r>
          </a:p>
        </p:txBody>
      </p:sp>
      <p:sp>
        <p:nvSpPr>
          <p:cNvPr id="12" name="Ovál 11"/>
          <p:cNvSpPr/>
          <p:nvPr/>
        </p:nvSpPr>
        <p:spPr>
          <a:xfrm>
            <a:off x="4304807" y="2348661"/>
            <a:ext cx="690113" cy="690113"/>
          </a:xfrm>
          <a:prstGeom prst="ellipse">
            <a:avLst/>
          </a:prstGeom>
          <a:solidFill>
            <a:srgbClr val="FFC000"/>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3</a:t>
            </a:r>
          </a:p>
        </p:txBody>
      </p:sp>
      <p:sp>
        <p:nvSpPr>
          <p:cNvPr id="13" name="Ovál 12"/>
          <p:cNvSpPr/>
          <p:nvPr/>
        </p:nvSpPr>
        <p:spPr>
          <a:xfrm>
            <a:off x="7356323" y="1897810"/>
            <a:ext cx="690113" cy="690113"/>
          </a:xfrm>
          <a:prstGeom prst="ellipse">
            <a:avLst/>
          </a:prstGeom>
          <a:no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4</a:t>
            </a:r>
          </a:p>
        </p:txBody>
      </p:sp>
      <p:sp>
        <p:nvSpPr>
          <p:cNvPr id="14" name="Ovál 13"/>
          <p:cNvSpPr/>
          <p:nvPr/>
        </p:nvSpPr>
        <p:spPr>
          <a:xfrm>
            <a:off x="4802237" y="864380"/>
            <a:ext cx="690113" cy="690113"/>
          </a:xfrm>
          <a:prstGeom prst="ellipse">
            <a:avLst/>
          </a:prstGeom>
          <a:solidFill>
            <a:schemeClr val="accent1">
              <a:lumMod val="20000"/>
              <a:lumOff val="80000"/>
            </a:schemeClr>
          </a:solidFill>
          <a:ln>
            <a:solidFill>
              <a:srgbClr val="0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rgbClr val="000000"/>
                </a:solidFill>
              </a:rPr>
              <a:t>5</a:t>
            </a:r>
          </a:p>
        </p:txBody>
      </p:sp>
      <p:cxnSp>
        <p:nvCxnSpPr>
          <p:cNvPr id="3" name="Přímá spojnice 2"/>
          <p:cNvCxnSpPr/>
          <p:nvPr/>
        </p:nvCxnSpPr>
        <p:spPr>
          <a:xfrm flipV="1">
            <a:off x="2165893" y="2867205"/>
            <a:ext cx="2148785" cy="112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Přímá spojnice 7"/>
          <p:cNvCxnSpPr>
            <a:stCxn id="10" idx="0"/>
          </p:cNvCxnSpPr>
          <p:nvPr/>
        </p:nvCxnSpPr>
        <p:spPr>
          <a:xfrm flipV="1">
            <a:off x="1820837" y="1942757"/>
            <a:ext cx="345056" cy="1848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Přímá spojnice 15"/>
          <p:cNvCxnSpPr>
            <a:stCxn id="9" idx="5"/>
            <a:endCxn id="12" idx="1"/>
          </p:cNvCxnSpPr>
          <p:nvPr/>
        </p:nvCxnSpPr>
        <p:spPr>
          <a:xfrm>
            <a:off x="2476267" y="1841692"/>
            <a:ext cx="1929605" cy="6080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Přímá spojnice 17"/>
          <p:cNvCxnSpPr>
            <a:stCxn id="9" idx="6"/>
            <a:endCxn id="14" idx="2"/>
          </p:cNvCxnSpPr>
          <p:nvPr/>
        </p:nvCxnSpPr>
        <p:spPr>
          <a:xfrm flipV="1">
            <a:off x="2577332" y="1209437"/>
            <a:ext cx="2224905" cy="388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Přímá spojnice 19"/>
          <p:cNvCxnSpPr>
            <a:stCxn id="14" idx="6"/>
            <a:endCxn id="13" idx="1"/>
          </p:cNvCxnSpPr>
          <p:nvPr/>
        </p:nvCxnSpPr>
        <p:spPr>
          <a:xfrm>
            <a:off x="5492350" y="1209437"/>
            <a:ext cx="1965038" cy="78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Přímá spojnice 21"/>
          <p:cNvCxnSpPr>
            <a:stCxn id="13" idx="4"/>
            <a:endCxn id="11" idx="7"/>
          </p:cNvCxnSpPr>
          <p:nvPr/>
        </p:nvCxnSpPr>
        <p:spPr>
          <a:xfrm flipH="1">
            <a:off x="6717124" y="2587923"/>
            <a:ext cx="984256" cy="1304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Přímá spojnice 23"/>
          <p:cNvCxnSpPr>
            <a:stCxn id="13" idx="2"/>
            <a:endCxn id="12" idx="7"/>
          </p:cNvCxnSpPr>
          <p:nvPr/>
        </p:nvCxnSpPr>
        <p:spPr>
          <a:xfrm flipH="1">
            <a:off x="4893855" y="2242867"/>
            <a:ext cx="2462468" cy="20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Přímá spojnice 25"/>
          <p:cNvCxnSpPr>
            <a:stCxn id="10" idx="6"/>
            <a:endCxn id="11" idx="2"/>
          </p:cNvCxnSpPr>
          <p:nvPr/>
        </p:nvCxnSpPr>
        <p:spPr>
          <a:xfrm>
            <a:off x="2165893" y="4136711"/>
            <a:ext cx="3962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Přímá spojnice 30"/>
          <p:cNvCxnSpPr>
            <a:stCxn id="12" idx="5"/>
            <a:endCxn id="11" idx="1"/>
          </p:cNvCxnSpPr>
          <p:nvPr/>
        </p:nvCxnSpPr>
        <p:spPr>
          <a:xfrm>
            <a:off x="4893855" y="2937709"/>
            <a:ext cx="1335286" cy="95501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ovéPole 47"/>
          <p:cNvSpPr txBox="1"/>
          <p:nvPr/>
        </p:nvSpPr>
        <p:spPr>
          <a:xfrm>
            <a:off x="1414373" y="2626408"/>
            <a:ext cx="441146" cy="369332"/>
          </a:xfrm>
          <a:prstGeom prst="rect">
            <a:avLst/>
          </a:prstGeom>
          <a:noFill/>
        </p:spPr>
        <p:txBody>
          <a:bodyPr wrap="none" rtlCol="0">
            <a:spAutoFit/>
          </a:bodyPr>
          <a:lstStyle/>
          <a:p>
            <a:r>
              <a:rPr lang="en-GB" dirty="0" smtClean="0"/>
              <a:t>14</a:t>
            </a:r>
            <a:endParaRPr lang="cs-CZ" dirty="0"/>
          </a:p>
        </p:txBody>
      </p:sp>
      <p:sp>
        <p:nvSpPr>
          <p:cNvPr id="49" name="TextovéPole 48"/>
          <p:cNvSpPr txBox="1"/>
          <p:nvPr/>
        </p:nvSpPr>
        <p:spPr>
          <a:xfrm>
            <a:off x="5387553" y="3039258"/>
            <a:ext cx="441146" cy="369332"/>
          </a:xfrm>
          <a:prstGeom prst="rect">
            <a:avLst/>
          </a:prstGeom>
          <a:noFill/>
        </p:spPr>
        <p:txBody>
          <a:bodyPr wrap="none" rtlCol="0">
            <a:spAutoFit/>
          </a:bodyPr>
          <a:lstStyle/>
          <a:p>
            <a:r>
              <a:rPr lang="en-GB" dirty="0" smtClean="0"/>
              <a:t>10</a:t>
            </a:r>
            <a:endParaRPr lang="cs-CZ" dirty="0"/>
          </a:p>
        </p:txBody>
      </p:sp>
      <p:sp>
        <p:nvSpPr>
          <p:cNvPr id="50" name="TextovéPole 49"/>
          <p:cNvSpPr txBox="1"/>
          <p:nvPr/>
        </p:nvSpPr>
        <p:spPr>
          <a:xfrm>
            <a:off x="5828699" y="1964827"/>
            <a:ext cx="424027" cy="369332"/>
          </a:xfrm>
          <a:prstGeom prst="rect">
            <a:avLst/>
          </a:prstGeom>
          <a:noFill/>
        </p:spPr>
        <p:txBody>
          <a:bodyPr wrap="none" rtlCol="0">
            <a:spAutoFit/>
          </a:bodyPr>
          <a:lstStyle/>
          <a:p>
            <a:r>
              <a:rPr lang="en-GB" dirty="0" smtClean="0"/>
              <a:t>11</a:t>
            </a:r>
            <a:endParaRPr lang="cs-CZ" dirty="0"/>
          </a:p>
        </p:txBody>
      </p:sp>
      <p:sp>
        <p:nvSpPr>
          <p:cNvPr id="51" name="TextovéPole 50"/>
          <p:cNvSpPr txBox="1"/>
          <p:nvPr/>
        </p:nvSpPr>
        <p:spPr>
          <a:xfrm>
            <a:off x="6418505" y="1185161"/>
            <a:ext cx="312906" cy="369332"/>
          </a:xfrm>
          <a:prstGeom prst="rect">
            <a:avLst/>
          </a:prstGeom>
          <a:noFill/>
        </p:spPr>
        <p:txBody>
          <a:bodyPr wrap="none" rtlCol="0">
            <a:spAutoFit/>
          </a:bodyPr>
          <a:lstStyle/>
          <a:p>
            <a:r>
              <a:rPr lang="en-GB" dirty="0" smtClean="0"/>
              <a:t>6</a:t>
            </a:r>
            <a:endParaRPr lang="cs-CZ" dirty="0"/>
          </a:p>
        </p:txBody>
      </p:sp>
      <p:sp>
        <p:nvSpPr>
          <p:cNvPr id="52" name="TextovéPole 51"/>
          <p:cNvSpPr txBox="1"/>
          <p:nvPr/>
        </p:nvSpPr>
        <p:spPr>
          <a:xfrm>
            <a:off x="3434936" y="1024770"/>
            <a:ext cx="312906" cy="369332"/>
          </a:xfrm>
          <a:prstGeom prst="rect">
            <a:avLst/>
          </a:prstGeom>
          <a:noFill/>
        </p:spPr>
        <p:txBody>
          <a:bodyPr wrap="none" rtlCol="0">
            <a:spAutoFit/>
          </a:bodyPr>
          <a:lstStyle/>
          <a:p>
            <a:r>
              <a:rPr lang="en-GB" dirty="0" smtClean="0"/>
              <a:t>9</a:t>
            </a:r>
            <a:endParaRPr lang="cs-CZ" dirty="0"/>
          </a:p>
        </p:txBody>
      </p:sp>
      <p:sp>
        <p:nvSpPr>
          <p:cNvPr id="53" name="TextovéPole 52"/>
          <p:cNvSpPr txBox="1"/>
          <p:nvPr/>
        </p:nvSpPr>
        <p:spPr>
          <a:xfrm>
            <a:off x="3402829" y="1788515"/>
            <a:ext cx="312906" cy="369332"/>
          </a:xfrm>
          <a:prstGeom prst="rect">
            <a:avLst/>
          </a:prstGeom>
          <a:noFill/>
        </p:spPr>
        <p:txBody>
          <a:bodyPr wrap="none" rtlCol="0">
            <a:spAutoFit/>
          </a:bodyPr>
          <a:lstStyle/>
          <a:p>
            <a:r>
              <a:rPr lang="en-GB" dirty="0" smtClean="0"/>
              <a:t>2</a:t>
            </a:r>
            <a:endParaRPr lang="cs-CZ" dirty="0"/>
          </a:p>
        </p:txBody>
      </p:sp>
      <p:sp>
        <p:nvSpPr>
          <p:cNvPr id="54" name="TextovéPole 53"/>
          <p:cNvSpPr txBox="1"/>
          <p:nvPr/>
        </p:nvSpPr>
        <p:spPr>
          <a:xfrm>
            <a:off x="4073898" y="3738105"/>
            <a:ext cx="312906" cy="369332"/>
          </a:xfrm>
          <a:prstGeom prst="rect">
            <a:avLst/>
          </a:prstGeom>
          <a:noFill/>
        </p:spPr>
        <p:txBody>
          <a:bodyPr wrap="none" rtlCol="0">
            <a:spAutoFit/>
          </a:bodyPr>
          <a:lstStyle/>
          <a:p>
            <a:r>
              <a:rPr lang="en-GB" dirty="0"/>
              <a:t>7</a:t>
            </a:r>
            <a:endParaRPr lang="cs-CZ" dirty="0"/>
          </a:p>
        </p:txBody>
      </p:sp>
      <p:sp>
        <p:nvSpPr>
          <p:cNvPr id="55" name="TextovéPole 54"/>
          <p:cNvSpPr txBox="1"/>
          <p:nvPr/>
        </p:nvSpPr>
        <p:spPr>
          <a:xfrm>
            <a:off x="6818189" y="2936024"/>
            <a:ext cx="441146" cy="369332"/>
          </a:xfrm>
          <a:prstGeom prst="rect">
            <a:avLst/>
          </a:prstGeom>
          <a:noFill/>
        </p:spPr>
        <p:txBody>
          <a:bodyPr wrap="none" rtlCol="0">
            <a:spAutoFit/>
          </a:bodyPr>
          <a:lstStyle/>
          <a:p>
            <a:r>
              <a:rPr lang="en-GB" dirty="0" smtClean="0"/>
              <a:t>15</a:t>
            </a:r>
            <a:endParaRPr lang="cs-CZ" dirty="0"/>
          </a:p>
        </p:txBody>
      </p:sp>
      <p:sp>
        <p:nvSpPr>
          <p:cNvPr id="56" name="TextovéPole 55"/>
          <p:cNvSpPr txBox="1"/>
          <p:nvPr/>
        </p:nvSpPr>
        <p:spPr>
          <a:xfrm>
            <a:off x="3040125" y="3004842"/>
            <a:ext cx="312906" cy="369332"/>
          </a:xfrm>
          <a:prstGeom prst="rect">
            <a:avLst/>
          </a:prstGeom>
          <a:noFill/>
        </p:spPr>
        <p:txBody>
          <a:bodyPr wrap="none" rtlCol="0">
            <a:spAutoFit/>
          </a:bodyPr>
          <a:lstStyle/>
          <a:p>
            <a:r>
              <a:rPr lang="en-GB" dirty="0" smtClean="0"/>
              <a:t>9</a:t>
            </a:r>
            <a:endParaRPr lang="cs-CZ" dirty="0"/>
          </a:p>
        </p:txBody>
      </p:sp>
      <p:sp>
        <p:nvSpPr>
          <p:cNvPr id="57" name="TextovéPole 56"/>
          <p:cNvSpPr txBox="1"/>
          <p:nvPr/>
        </p:nvSpPr>
        <p:spPr>
          <a:xfrm>
            <a:off x="1620821" y="882584"/>
            <a:ext cx="504882" cy="461665"/>
          </a:xfrm>
          <a:prstGeom prst="rect">
            <a:avLst/>
          </a:prstGeom>
          <a:noFill/>
        </p:spPr>
        <p:txBody>
          <a:bodyPr wrap="none" rtlCol="0">
            <a:spAutoFit/>
          </a:bodyPr>
          <a:lstStyle/>
          <a:p>
            <a:r>
              <a:rPr lang="cs-CZ" sz="2400" dirty="0" smtClean="0">
                <a:solidFill>
                  <a:srgbClr val="0070C0"/>
                </a:solidFill>
              </a:rPr>
              <a:t>11</a:t>
            </a:r>
            <a:endParaRPr lang="cs-CZ" dirty="0">
              <a:solidFill>
                <a:srgbClr val="0070C0"/>
              </a:solidFill>
            </a:endParaRPr>
          </a:p>
        </p:txBody>
      </p:sp>
      <p:sp>
        <p:nvSpPr>
          <p:cNvPr id="58" name="TextovéPole 57"/>
          <p:cNvSpPr txBox="1"/>
          <p:nvPr/>
        </p:nvSpPr>
        <p:spPr>
          <a:xfrm>
            <a:off x="6843041" y="3707750"/>
            <a:ext cx="356188" cy="461665"/>
          </a:xfrm>
          <a:prstGeom prst="rect">
            <a:avLst/>
          </a:prstGeom>
          <a:noFill/>
        </p:spPr>
        <p:txBody>
          <a:bodyPr wrap="none" rtlCol="0">
            <a:spAutoFit/>
          </a:bodyPr>
          <a:lstStyle/>
          <a:p>
            <a:r>
              <a:rPr lang="cs-CZ" sz="2400" dirty="0" smtClean="0">
                <a:solidFill>
                  <a:srgbClr val="0070C0"/>
                </a:solidFill>
              </a:rPr>
              <a:t>7</a:t>
            </a:r>
            <a:endParaRPr lang="cs-CZ" dirty="0">
              <a:solidFill>
                <a:srgbClr val="0070C0"/>
              </a:solidFill>
            </a:endParaRPr>
          </a:p>
        </p:txBody>
      </p:sp>
      <p:sp>
        <p:nvSpPr>
          <p:cNvPr id="59" name="TextovéPole 58"/>
          <p:cNvSpPr txBox="1"/>
          <p:nvPr/>
        </p:nvSpPr>
        <p:spPr>
          <a:xfrm>
            <a:off x="1261417" y="3476917"/>
            <a:ext cx="356188" cy="461665"/>
          </a:xfrm>
          <a:prstGeom prst="rect">
            <a:avLst/>
          </a:prstGeom>
          <a:noFill/>
        </p:spPr>
        <p:txBody>
          <a:bodyPr wrap="none" rtlCol="0">
            <a:spAutoFit/>
          </a:bodyPr>
          <a:lstStyle/>
          <a:p>
            <a:r>
              <a:rPr lang="cs-CZ" sz="2400" dirty="0" smtClean="0">
                <a:solidFill>
                  <a:srgbClr val="0070C0"/>
                </a:solidFill>
              </a:rPr>
              <a:t>0</a:t>
            </a:r>
            <a:endParaRPr lang="cs-CZ" sz="1200" dirty="0">
              <a:solidFill>
                <a:srgbClr val="0070C0"/>
              </a:solidFill>
            </a:endParaRPr>
          </a:p>
        </p:txBody>
      </p:sp>
      <p:sp>
        <p:nvSpPr>
          <p:cNvPr id="60" name="TextovéPole 59"/>
          <p:cNvSpPr txBox="1"/>
          <p:nvPr/>
        </p:nvSpPr>
        <p:spPr>
          <a:xfrm>
            <a:off x="7489388" y="1442924"/>
            <a:ext cx="527709" cy="461665"/>
          </a:xfrm>
          <a:prstGeom prst="rect">
            <a:avLst/>
          </a:prstGeom>
          <a:noFill/>
        </p:spPr>
        <p:txBody>
          <a:bodyPr wrap="none" rtlCol="0">
            <a:spAutoFit/>
          </a:bodyPr>
          <a:lstStyle/>
          <a:p>
            <a:r>
              <a:rPr lang="cs-CZ" sz="2400" dirty="0" smtClean="0">
                <a:solidFill>
                  <a:srgbClr val="0070C0"/>
                </a:solidFill>
              </a:rPr>
              <a:t>20</a:t>
            </a:r>
            <a:endParaRPr lang="cs-CZ" dirty="0">
              <a:solidFill>
                <a:srgbClr val="0070C0"/>
              </a:solidFill>
            </a:endParaRPr>
          </a:p>
        </p:txBody>
      </p:sp>
      <p:sp>
        <p:nvSpPr>
          <p:cNvPr id="61" name="TextovéPole 60"/>
          <p:cNvSpPr txBox="1"/>
          <p:nvPr/>
        </p:nvSpPr>
        <p:spPr>
          <a:xfrm>
            <a:off x="4495022" y="1860653"/>
            <a:ext cx="356188" cy="461665"/>
          </a:xfrm>
          <a:prstGeom prst="rect">
            <a:avLst/>
          </a:prstGeom>
          <a:noFill/>
        </p:spPr>
        <p:txBody>
          <a:bodyPr wrap="none" rtlCol="0">
            <a:spAutoFit/>
          </a:bodyPr>
          <a:lstStyle/>
          <a:p>
            <a:r>
              <a:rPr lang="cs-CZ" sz="2400" dirty="0" smtClean="0">
                <a:solidFill>
                  <a:srgbClr val="0070C0"/>
                </a:solidFill>
              </a:rPr>
              <a:t>9</a:t>
            </a:r>
            <a:endParaRPr lang="cs-CZ" dirty="0">
              <a:solidFill>
                <a:srgbClr val="0070C0"/>
              </a:solidFill>
            </a:endParaRPr>
          </a:p>
        </p:txBody>
      </p:sp>
      <p:sp>
        <p:nvSpPr>
          <p:cNvPr id="2" name="TextovéPole 1"/>
          <p:cNvSpPr txBox="1"/>
          <p:nvPr/>
        </p:nvSpPr>
        <p:spPr>
          <a:xfrm>
            <a:off x="742950" y="3791654"/>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4" name="TextovéPole 33"/>
          <p:cNvSpPr txBox="1"/>
          <p:nvPr/>
        </p:nvSpPr>
        <p:spPr>
          <a:xfrm>
            <a:off x="6884084" y="4066413"/>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5" name="TextovéPole 34"/>
          <p:cNvSpPr txBox="1"/>
          <p:nvPr/>
        </p:nvSpPr>
        <p:spPr>
          <a:xfrm>
            <a:off x="3654436" y="2401838"/>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
        <p:nvSpPr>
          <p:cNvPr id="37" name="TextovéPole 36"/>
          <p:cNvSpPr txBox="1"/>
          <p:nvPr/>
        </p:nvSpPr>
        <p:spPr>
          <a:xfrm>
            <a:off x="5448920" y="631685"/>
            <a:ext cx="527709" cy="461665"/>
          </a:xfrm>
          <a:prstGeom prst="rect">
            <a:avLst/>
          </a:prstGeom>
          <a:noFill/>
        </p:spPr>
        <p:txBody>
          <a:bodyPr wrap="none" rtlCol="0">
            <a:spAutoFit/>
          </a:bodyPr>
          <a:lstStyle/>
          <a:p>
            <a:r>
              <a:rPr lang="cs-CZ" sz="2400" dirty="0" smtClean="0">
                <a:solidFill>
                  <a:srgbClr val="0000CC"/>
                </a:solidFill>
              </a:rPr>
              <a:t>20</a:t>
            </a:r>
            <a:endParaRPr lang="cs-CZ" dirty="0">
              <a:solidFill>
                <a:srgbClr val="0000CC"/>
              </a:solidFill>
            </a:endParaRPr>
          </a:p>
        </p:txBody>
      </p:sp>
      <p:sp>
        <p:nvSpPr>
          <p:cNvPr id="4" name="TextovéPole 3"/>
          <p:cNvSpPr txBox="1"/>
          <p:nvPr/>
        </p:nvSpPr>
        <p:spPr>
          <a:xfrm>
            <a:off x="6295879" y="592542"/>
            <a:ext cx="2153154" cy="830997"/>
          </a:xfrm>
          <a:prstGeom prst="rect">
            <a:avLst/>
          </a:prstGeom>
          <a:noFill/>
        </p:spPr>
        <p:txBody>
          <a:bodyPr wrap="none" rtlCol="0">
            <a:spAutoFit/>
          </a:bodyPr>
          <a:lstStyle/>
          <a:p>
            <a:pPr algn="ctr"/>
            <a:r>
              <a:rPr lang="cs-CZ" sz="2400" dirty="0" smtClean="0">
                <a:solidFill>
                  <a:srgbClr val="FF0000"/>
                </a:solidFill>
              </a:rPr>
              <a:t>20(4) </a:t>
            </a:r>
            <a:r>
              <a:rPr lang="en-GB" sz="2400" dirty="0" smtClean="0">
                <a:solidFill>
                  <a:srgbClr val="FF0000"/>
                </a:solidFill>
              </a:rPr>
              <a:t>=&gt;</a:t>
            </a:r>
            <a:r>
              <a:rPr lang="cs-CZ" sz="2400" dirty="0" smtClean="0">
                <a:solidFill>
                  <a:srgbClr val="FF0000"/>
                </a:solidFill>
              </a:rPr>
              <a:t> 20(5)</a:t>
            </a:r>
          </a:p>
          <a:p>
            <a:pPr algn="ctr"/>
            <a:r>
              <a:rPr lang="en-GB" sz="2400" dirty="0">
                <a:solidFill>
                  <a:srgbClr val="7030A0"/>
                </a:solidFill>
              </a:rPr>
              <a:t>That’s all</a:t>
            </a:r>
            <a:r>
              <a:rPr lang="cs-CZ" sz="2400" dirty="0" smtClean="0">
                <a:solidFill>
                  <a:srgbClr val="7030A0"/>
                </a:solidFill>
              </a:rPr>
              <a:t>!</a:t>
            </a:r>
            <a:endParaRPr lang="cs-CZ" sz="2400" dirty="0">
              <a:solidFill>
                <a:srgbClr val="7030A0"/>
              </a:solidFill>
            </a:endParaRPr>
          </a:p>
        </p:txBody>
      </p:sp>
      <p:sp>
        <p:nvSpPr>
          <p:cNvPr id="38" name="TextovéPole 37"/>
          <p:cNvSpPr txBox="1"/>
          <p:nvPr/>
        </p:nvSpPr>
        <p:spPr>
          <a:xfrm>
            <a:off x="1139717" y="1319079"/>
            <a:ext cx="679994" cy="461665"/>
          </a:xfrm>
          <a:prstGeom prst="rect">
            <a:avLst/>
          </a:prstGeom>
          <a:noFill/>
        </p:spPr>
        <p:txBody>
          <a:bodyPr wrap="none" rtlCol="0">
            <a:spAutoFit/>
          </a:bodyPr>
          <a:lstStyle/>
          <a:p>
            <a:r>
              <a:rPr lang="cs-CZ" sz="2400" dirty="0" err="1" smtClean="0">
                <a:solidFill>
                  <a:srgbClr val="FF0000"/>
                </a:solidFill>
              </a:rPr>
              <a:t>Out</a:t>
            </a:r>
            <a:endParaRPr lang="cs-CZ" dirty="0">
              <a:solidFill>
                <a:srgbClr val="FF0000"/>
              </a:solidFill>
            </a:endParaRPr>
          </a:p>
        </p:txBody>
      </p:sp>
    </p:spTree>
    <p:extLst>
      <p:ext uri="{BB962C8B-B14F-4D97-AF65-F5344CB8AC3E}">
        <p14:creationId xmlns:p14="http://schemas.microsoft.com/office/powerpoint/2010/main" val="2439019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a:t>Link-State Operation</a:t>
            </a:r>
          </a:p>
        </p:txBody>
      </p:sp>
      <p:sp>
        <p:nvSpPr>
          <p:cNvPr id="4" name="Content Placeholder 3">
            <a:extLst>
              <a:ext uri="{FF2B5EF4-FFF2-40B4-BE49-F238E27FC236}">
                <a16:creationId xmlns="" xmlns:a16="http://schemas.microsoft.com/office/drawing/2014/main" id="{18C4A81B-1B6D-2D44-8E46-EED127FF970F}"/>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To maintain routing information, OSPF routers complete a generic link-state routing process to reach a state of convergence. The following are the link-state routing steps that are completed by a router:</a:t>
            </a:r>
          </a:p>
          <a:p>
            <a:pPr marL="342900" indent="-342900" algn="l">
              <a:buFont typeface="+mj-lt"/>
              <a:buAutoNum type="arabicPeriod"/>
            </a:pPr>
            <a:r>
              <a:rPr lang="en-US" sz="1600" dirty="0">
                <a:solidFill>
                  <a:srgbClr val="000000"/>
                </a:solidFill>
              </a:rPr>
              <a:t>Establish Neighbor Adjacencies</a:t>
            </a:r>
          </a:p>
          <a:p>
            <a:pPr marL="342900" indent="-342900" algn="l">
              <a:buFont typeface="+mj-lt"/>
              <a:buAutoNum type="arabicPeriod"/>
            </a:pPr>
            <a:r>
              <a:rPr lang="en-US" sz="1600" dirty="0">
                <a:solidFill>
                  <a:srgbClr val="000000"/>
                </a:solidFill>
              </a:rPr>
              <a:t>Exchange Link-State Advertisements</a:t>
            </a:r>
          </a:p>
          <a:p>
            <a:pPr marL="342900" indent="-342900" algn="l">
              <a:buFont typeface="+mj-lt"/>
              <a:buAutoNum type="arabicPeriod"/>
            </a:pPr>
            <a:r>
              <a:rPr lang="en-US" sz="1600" dirty="0">
                <a:solidFill>
                  <a:srgbClr val="000000"/>
                </a:solidFill>
              </a:rPr>
              <a:t>Build the Link State Database</a:t>
            </a:r>
          </a:p>
          <a:p>
            <a:pPr marL="342900" indent="-342900" algn="l">
              <a:buFont typeface="+mj-lt"/>
              <a:buAutoNum type="arabicPeriod"/>
            </a:pPr>
            <a:r>
              <a:rPr lang="en-US" sz="1600" dirty="0">
                <a:solidFill>
                  <a:srgbClr val="000000"/>
                </a:solidFill>
              </a:rPr>
              <a:t>Execute the SPF Algorithm</a:t>
            </a:r>
          </a:p>
          <a:p>
            <a:pPr marL="342900" indent="-342900" algn="l">
              <a:buFont typeface="+mj-lt"/>
              <a:buAutoNum type="arabicPeriod"/>
            </a:pPr>
            <a:r>
              <a:rPr lang="en-US" sz="1600" dirty="0">
                <a:solidFill>
                  <a:srgbClr val="000000"/>
                </a:solidFill>
              </a:rPr>
              <a:t>Choose the Best Route</a:t>
            </a:r>
          </a:p>
          <a:p>
            <a:pPr marL="0" indent="0" algn="l"/>
            <a:endParaRPr lang="en-US" sz="1600" dirty="0">
              <a:solidFill>
                <a:srgbClr val="000000"/>
              </a:solidFill>
            </a:endParaRPr>
          </a:p>
        </p:txBody>
      </p:sp>
    </p:spTree>
    <p:extLst>
      <p:ext uri="{BB962C8B-B14F-4D97-AF65-F5344CB8AC3E}">
        <p14:creationId xmlns:p14="http://schemas.microsoft.com/office/powerpoint/2010/main" val="2373117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a:t>Single-Area and Multiarea OSPF</a:t>
            </a:r>
          </a:p>
        </p:txBody>
      </p:sp>
      <p:sp>
        <p:nvSpPr>
          <p:cNvPr id="5" name="Content Placeholder 4">
            <a:extLst>
              <a:ext uri="{FF2B5EF4-FFF2-40B4-BE49-F238E27FC236}">
                <a16:creationId xmlns="" xmlns:a16="http://schemas.microsoft.com/office/drawing/2014/main" id="{71662DEC-E6AB-4A4A-8C71-80C68C9D81FB}"/>
              </a:ext>
            </a:extLst>
          </p:cNvPr>
          <p:cNvSpPr>
            <a:spLocks noGrp="1"/>
          </p:cNvSpPr>
          <p:nvPr>
            <p:ph idx="1"/>
          </p:nvPr>
        </p:nvSpPr>
        <p:spPr>
          <a:xfrm>
            <a:off x="474662" y="731838"/>
            <a:ext cx="8280057" cy="2196558"/>
          </a:xfrm>
        </p:spPr>
        <p:txBody>
          <a:bodyPr/>
          <a:lstStyle/>
          <a:p>
            <a:pPr marL="0" indent="0" algn="l"/>
            <a:r>
              <a:rPr lang="en-US" sz="1600" dirty="0">
                <a:solidFill>
                  <a:srgbClr val="000000"/>
                </a:solidFill>
              </a:rPr>
              <a:t>To make OSPF more efficient and scalable, OSPF supports hierarchical routing using areas. An OSPF area is a group of routers that share the same link-state information in their LSDBs. OSPF can be implemented in one of two ways, as follows:</a:t>
            </a:r>
          </a:p>
          <a:p>
            <a:pPr marL="342900" indent="-342900" algn="l">
              <a:buFont typeface="Arial" panose="020B0604020202020204" pitchFamily="34" charset="0"/>
              <a:buChar char="•"/>
            </a:pPr>
            <a:r>
              <a:rPr lang="en-US" sz="1600" b="1" dirty="0">
                <a:solidFill>
                  <a:srgbClr val="000000"/>
                </a:solidFill>
              </a:rPr>
              <a:t>Single-Area OSPF</a:t>
            </a:r>
            <a:r>
              <a:rPr lang="en-US" sz="1600" dirty="0">
                <a:solidFill>
                  <a:srgbClr val="000000"/>
                </a:solidFill>
              </a:rPr>
              <a:t> - All routers are in one area. Best practice is to use area 0.</a:t>
            </a:r>
          </a:p>
          <a:p>
            <a:pPr marL="342900" indent="-342900" algn="l">
              <a:buFont typeface="Arial" panose="020B0604020202020204" pitchFamily="34" charset="0"/>
              <a:buChar char="•"/>
            </a:pPr>
            <a:r>
              <a:rPr lang="en-US" sz="1600" b="1" dirty="0">
                <a:solidFill>
                  <a:srgbClr val="000000"/>
                </a:solidFill>
              </a:rPr>
              <a:t>Multiarea OSPF</a:t>
            </a:r>
            <a:r>
              <a:rPr lang="en-US" sz="1600" dirty="0">
                <a:solidFill>
                  <a:srgbClr val="000000"/>
                </a:solidFill>
              </a:rPr>
              <a:t> - OSPF is implemented using multiple areas, in a hierarchical fashion. All areas must connect to the backbone area (area 0). Routers interconnecting the areas are referred to as Area Border Routers (ABRs).</a:t>
            </a:r>
          </a:p>
          <a:p>
            <a:pPr marL="0" indent="0" algn="l"/>
            <a:r>
              <a:rPr lang="en-US" sz="1600" dirty="0">
                <a:solidFill>
                  <a:srgbClr val="000000"/>
                </a:solidFill>
              </a:rPr>
              <a:t>The focus of this module is on single-area OSPFv2.</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a16="http://schemas.microsoft.com/office/drawing/2014/main" id="{E263B451-9F15-4344-B994-D17D2FE31480}"/>
              </a:ext>
            </a:extLst>
          </p:cNvPr>
          <p:cNvPicPr>
            <a:picLocks noChangeAspect="1"/>
          </p:cNvPicPr>
          <p:nvPr/>
        </p:nvPicPr>
        <p:blipFill>
          <a:blip r:embed="rId3"/>
          <a:stretch>
            <a:fillRect/>
          </a:stretch>
        </p:blipFill>
        <p:spPr>
          <a:xfrm>
            <a:off x="1616530" y="3010037"/>
            <a:ext cx="5757028" cy="1661015"/>
          </a:xfrm>
          <a:prstGeom prst="rect">
            <a:avLst/>
          </a:prstGeom>
        </p:spPr>
      </p:pic>
    </p:spTree>
    <p:extLst>
      <p:ext uri="{BB962C8B-B14F-4D97-AF65-F5344CB8AC3E}">
        <p14:creationId xmlns:p14="http://schemas.microsoft.com/office/powerpoint/2010/main" val="1356058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a:t>Multiarea OSPF</a:t>
            </a:r>
          </a:p>
        </p:txBody>
      </p:sp>
      <p:sp>
        <p:nvSpPr>
          <p:cNvPr id="4" name="Content Placeholder 3">
            <a:extLst>
              <a:ext uri="{FF2B5EF4-FFF2-40B4-BE49-F238E27FC236}">
                <a16:creationId xmlns="" xmlns:a16="http://schemas.microsoft.com/office/drawing/2014/main" id="{551528B5-BD96-5248-BA8C-DFCAE1E87940}"/>
              </a:ext>
            </a:extLst>
          </p:cNvPr>
          <p:cNvSpPr>
            <a:spLocks noGrp="1"/>
          </p:cNvSpPr>
          <p:nvPr>
            <p:ph idx="1"/>
          </p:nvPr>
        </p:nvSpPr>
        <p:spPr>
          <a:xfrm>
            <a:off x="474662" y="731837"/>
            <a:ext cx="8280057" cy="2739801"/>
          </a:xfrm>
        </p:spPr>
        <p:txBody>
          <a:bodyPr/>
          <a:lstStyle/>
          <a:p>
            <a:pPr marL="285750" indent="-285750" algn="l">
              <a:buFont typeface="Arial" panose="020B0604020202020204" pitchFamily="34" charset="0"/>
              <a:buChar char="•"/>
            </a:pPr>
            <a:r>
              <a:rPr lang="en-US" sz="1600" dirty="0">
                <a:solidFill>
                  <a:srgbClr val="000000"/>
                </a:solidFill>
              </a:rPr>
              <a:t>The hierarchical-topology design options with multiarea OSPF can offer the following advantages.</a:t>
            </a:r>
          </a:p>
          <a:p>
            <a:pPr marL="358835" lvl="1" indent="-285750">
              <a:buFont typeface="Arial" panose="020B0604020202020204" pitchFamily="34" charset="0"/>
              <a:buChar char="•"/>
            </a:pPr>
            <a:r>
              <a:rPr lang="en-US" sz="1600" b="1" dirty="0">
                <a:solidFill>
                  <a:srgbClr val="000000"/>
                </a:solidFill>
              </a:rPr>
              <a:t>Smaller routing tables</a:t>
            </a:r>
            <a:r>
              <a:rPr lang="en-US" sz="1600" dirty="0">
                <a:solidFill>
                  <a:srgbClr val="000000"/>
                </a:solidFill>
              </a:rPr>
              <a:t> - Tables are smaller because there are fewer routing table entries. This is because network addresses can be summarized between areas. Route summarization is not enabled by default.</a:t>
            </a:r>
          </a:p>
          <a:p>
            <a:pPr marL="358835" lvl="1" indent="-285750">
              <a:buFont typeface="Arial" panose="020B0604020202020204" pitchFamily="34" charset="0"/>
              <a:buChar char="•"/>
            </a:pPr>
            <a:r>
              <a:rPr lang="en-US" sz="1600" b="1" dirty="0">
                <a:solidFill>
                  <a:srgbClr val="000000"/>
                </a:solidFill>
              </a:rPr>
              <a:t>Reduced link-state update overhead</a:t>
            </a:r>
            <a:r>
              <a:rPr lang="en-US" sz="1600" dirty="0">
                <a:solidFill>
                  <a:srgbClr val="000000"/>
                </a:solidFill>
              </a:rPr>
              <a:t> - Designing multiarea OSPF with smaller areas minimizes processing and memory requirements.</a:t>
            </a:r>
          </a:p>
          <a:p>
            <a:pPr marL="358835" lvl="1" indent="-285750">
              <a:buFont typeface="Arial" panose="020B0604020202020204" pitchFamily="34" charset="0"/>
              <a:buChar char="•"/>
            </a:pPr>
            <a:r>
              <a:rPr lang="en-US" sz="1600" b="1" dirty="0">
                <a:solidFill>
                  <a:srgbClr val="000000"/>
                </a:solidFill>
              </a:rPr>
              <a:t>Reduced frequency of SPF calculations</a:t>
            </a:r>
            <a:r>
              <a:rPr lang="en-US" sz="1600" dirty="0">
                <a:solidFill>
                  <a:srgbClr val="000000"/>
                </a:solidFill>
              </a:rPr>
              <a:t> -– Multiarea OSPF localize the impact of a topology change within an area. For instance, it minimizes routing update impact because LSA flooding stops at the area boundary.</a:t>
            </a: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a16="http://schemas.microsoft.com/office/drawing/2014/main" id="{D151DFD1-C780-4728-9C74-2D8F8237C46A}"/>
              </a:ext>
            </a:extLst>
          </p:cNvPr>
          <p:cNvPicPr>
            <a:picLocks noChangeAspect="1"/>
          </p:cNvPicPr>
          <p:nvPr/>
        </p:nvPicPr>
        <p:blipFill>
          <a:blip r:embed="rId3"/>
          <a:stretch>
            <a:fillRect/>
          </a:stretch>
        </p:blipFill>
        <p:spPr>
          <a:xfrm>
            <a:off x="2012493" y="3434556"/>
            <a:ext cx="4314827" cy="1602808"/>
          </a:xfrm>
          <a:prstGeom prst="rect">
            <a:avLst/>
          </a:prstGeom>
        </p:spPr>
      </p:pic>
    </p:spTree>
    <p:extLst>
      <p:ext uri="{BB962C8B-B14F-4D97-AF65-F5344CB8AC3E}">
        <p14:creationId xmlns:p14="http://schemas.microsoft.com/office/powerpoint/2010/main" val="377933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Features and Characteristics</a:t>
            </a:r>
            <a:r>
              <a:rPr lang="en-US" dirty="0"/>
              <a:t/>
            </a:r>
            <a:br>
              <a:rPr lang="en-US" dirty="0"/>
            </a:br>
            <a:r>
              <a:rPr lang="en-US" sz="2400" dirty="0"/>
              <a:t>OSPFv3</a:t>
            </a:r>
          </a:p>
        </p:txBody>
      </p:sp>
      <p:sp>
        <p:nvSpPr>
          <p:cNvPr id="5" name="Content Placeholder 4">
            <a:extLst>
              <a:ext uri="{FF2B5EF4-FFF2-40B4-BE49-F238E27FC236}">
                <a16:creationId xmlns="" xmlns:a16="http://schemas.microsoft.com/office/drawing/2014/main" id="{C61DCC6F-93E7-9746-996A-D15CF20AB955}"/>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OSPFv3 is the OSPFv2 equivalent for exchanging IPv6 prefixes. OSPFv3 exchanges routing information to populate the IPv6 routing table with remote prefixes.</a:t>
            </a:r>
          </a:p>
          <a:p>
            <a:pPr marL="415985" lvl="1" indent="-342900">
              <a:buFont typeface="Arial" panose="020B0604020202020204" pitchFamily="34" charset="0"/>
              <a:buChar char="•"/>
            </a:pPr>
            <a:r>
              <a:rPr lang="en-US" sz="1600" b="1" dirty="0">
                <a:solidFill>
                  <a:srgbClr val="000000"/>
                </a:solidFill>
              </a:rPr>
              <a:t>Note</a:t>
            </a:r>
            <a:r>
              <a:rPr lang="en-US" sz="1600" dirty="0">
                <a:solidFill>
                  <a:srgbClr val="000000"/>
                </a:solidFill>
              </a:rPr>
              <a:t>: With the OSPFv3 Address Families feature, OSPFv3 includes support for both IPv4 and IPv6. OSPF Address Families is beyond the scope of this curriculum.</a:t>
            </a:r>
          </a:p>
          <a:p>
            <a:pPr marL="342900" indent="-342900" algn="l">
              <a:buFont typeface="Arial" panose="020B0604020202020204" pitchFamily="34" charset="0"/>
              <a:buChar char="•"/>
            </a:pPr>
            <a:r>
              <a:rPr lang="en-US" sz="1600" dirty="0">
                <a:solidFill>
                  <a:srgbClr val="000000"/>
                </a:solidFill>
              </a:rPr>
              <a:t>OSPFv3 has the same functionality as OSPFv2, but uses IPv6 as the network layer transport, communicating with OSPFv3 peers and advertising IPv6 routes. OSPFv3 also uses the SPF algorithm as the computation engine to determine the best paths throughout the routing domain.</a:t>
            </a:r>
          </a:p>
          <a:p>
            <a:pPr marL="342900" indent="-342900" algn="l">
              <a:buFont typeface="Arial" panose="020B0604020202020204" pitchFamily="34" charset="0"/>
              <a:buChar char="•"/>
            </a:pPr>
            <a:r>
              <a:rPr lang="en-US" sz="1600" dirty="0">
                <a:solidFill>
                  <a:srgbClr val="000000"/>
                </a:solidFill>
              </a:rPr>
              <a:t>OSPFv3 has separate processes from its IPv4 counterpart. The processes and operations are basically the same as in the IPv4 routing protocol, but run independently. </a:t>
            </a:r>
          </a:p>
        </p:txBody>
      </p:sp>
    </p:spTree>
    <p:extLst>
      <p:ext uri="{BB962C8B-B14F-4D97-AF65-F5344CB8AC3E}">
        <p14:creationId xmlns:p14="http://schemas.microsoft.com/office/powerpoint/2010/main" val="1384687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1.2 OSPF Packets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Packets</a:t>
            </a:r>
            <a:r>
              <a:rPr lang="en-US" dirty="0"/>
              <a:t/>
            </a:r>
            <a:br>
              <a:rPr lang="en-US" dirty="0"/>
            </a:br>
            <a:r>
              <a:rPr lang="en-US" sz="2400" dirty="0" smtClean="0"/>
              <a:t>OSPF </a:t>
            </a:r>
            <a:r>
              <a:rPr lang="en-US" sz="2400" dirty="0"/>
              <a:t>Packets</a:t>
            </a:r>
          </a:p>
        </p:txBody>
      </p:sp>
      <p:sp>
        <p:nvSpPr>
          <p:cNvPr id="4" name="Content Placeholder 3">
            <a:extLst>
              <a:ext uri="{FF2B5EF4-FFF2-40B4-BE49-F238E27FC236}">
                <a16:creationId xmlns="" xmlns:a16="http://schemas.microsoft.com/office/drawing/2014/main" id="{9E8510FB-F408-7149-9422-E4800A06D5D3}"/>
              </a:ext>
            </a:extLst>
          </p:cNvPr>
          <p:cNvSpPr>
            <a:spLocks noGrp="1"/>
          </p:cNvSpPr>
          <p:nvPr>
            <p:ph idx="1"/>
          </p:nvPr>
        </p:nvSpPr>
        <p:spPr>
          <a:xfrm>
            <a:off x="474662" y="731837"/>
            <a:ext cx="8280057" cy="3689897"/>
          </a:xfrm>
        </p:spPr>
        <p:txBody>
          <a:bodyPr/>
          <a:lstStyle/>
          <a:p>
            <a:pPr marL="0" indent="0" algn="l"/>
            <a:r>
              <a:rPr lang="en-US" sz="1600" dirty="0" err="1" smtClean="0">
                <a:solidFill>
                  <a:srgbClr val="000000"/>
                </a:solidFill>
              </a:rPr>
              <a:t>Th</a:t>
            </a:r>
            <a:r>
              <a:rPr lang="cs-CZ" sz="1600" dirty="0" err="1" smtClean="0">
                <a:solidFill>
                  <a:srgbClr val="000000"/>
                </a:solidFill>
              </a:rPr>
              <a:t>ere</a:t>
            </a:r>
            <a:r>
              <a:rPr lang="cs-CZ" sz="1600" dirty="0" smtClean="0">
                <a:solidFill>
                  <a:srgbClr val="000000"/>
                </a:solidFill>
              </a:rPr>
              <a:t> are </a:t>
            </a:r>
            <a:r>
              <a:rPr lang="en-US" sz="1600" dirty="0" smtClean="0">
                <a:solidFill>
                  <a:srgbClr val="000000"/>
                </a:solidFill>
              </a:rPr>
              <a:t>following </a:t>
            </a:r>
            <a:r>
              <a:rPr lang="en-US" sz="1600" dirty="0">
                <a:solidFill>
                  <a:srgbClr val="000000"/>
                </a:solidFill>
              </a:rPr>
              <a:t>packet types:</a:t>
            </a:r>
          </a:p>
          <a:p>
            <a:pPr marL="342900" indent="-342900" algn="l">
              <a:buFont typeface="Arial" panose="020B0604020202020204" pitchFamily="34" charset="0"/>
              <a:buChar char="•"/>
            </a:pPr>
            <a:r>
              <a:rPr lang="en-US" sz="1600" dirty="0" smtClean="0">
                <a:solidFill>
                  <a:srgbClr val="000000"/>
                </a:solidFill>
              </a:rPr>
              <a:t>Hello</a:t>
            </a:r>
            <a:r>
              <a:rPr lang="cs-CZ" sz="1600" dirty="0" smtClean="0">
                <a:solidFill>
                  <a:srgbClr val="000000"/>
                </a:solidFill>
              </a:rPr>
              <a:t> </a:t>
            </a:r>
            <a:r>
              <a:rPr lang="cs-CZ" sz="1600" i="1" dirty="0" smtClean="0">
                <a:solidFill>
                  <a:srgbClr val="000000"/>
                </a:solidFill>
              </a:rPr>
              <a:t>(not </a:t>
            </a:r>
            <a:r>
              <a:rPr lang="cs-CZ" sz="1600" i="1" dirty="0" err="1" smtClean="0">
                <a:solidFill>
                  <a:srgbClr val="000000"/>
                </a:solidFill>
              </a:rPr>
              <a:t>acknowledged</a:t>
            </a:r>
            <a:r>
              <a:rPr lang="cs-CZ" sz="1600" i="1" dirty="0" smtClean="0">
                <a:solidFill>
                  <a:srgbClr val="000000"/>
                </a:solidFill>
              </a:rPr>
              <a:t> – </a:t>
            </a:r>
            <a:r>
              <a:rPr lang="cs-CZ" sz="1600" i="1" dirty="0" err="1" smtClean="0">
                <a:solidFill>
                  <a:srgbClr val="000000"/>
                </a:solidFill>
              </a:rPr>
              <a:t>why</a:t>
            </a:r>
            <a:r>
              <a:rPr lang="cs-CZ" sz="1600" i="1" dirty="0" smtClean="0">
                <a:solidFill>
                  <a:srgbClr val="000000"/>
                </a:solidFill>
              </a:rPr>
              <a:t> </a:t>
            </a:r>
            <a:r>
              <a:rPr lang="cs-CZ" sz="1600" i="1" dirty="0" smtClean="0">
                <a:solidFill>
                  <a:srgbClr val="000000"/>
                </a:solidFill>
                <a:sym typeface="Wingdings" panose="05000000000000000000" pitchFamily="2" charset="2"/>
              </a:rPr>
              <a:t></a:t>
            </a:r>
            <a:r>
              <a:rPr lang="cs-CZ" sz="1600" i="1" dirty="0" smtClean="0">
                <a:solidFill>
                  <a:srgbClr val="000000"/>
                </a:solidFill>
              </a:rPr>
              <a:t>?)</a:t>
            </a:r>
            <a:endParaRPr lang="en-US" sz="1600" i="1" dirty="0">
              <a:solidFill>
                <a:srgbClr val="000000"/>
              </a:solidFill>
            </a:endParaRPr>
          </a:p>
          <a:p>
            <a:pPr marL="342900" indent="-342900" algn="l">
              <a:buFont typeface="Arial" panose="020B0604020202020204" pitchFamily="34" charset="0"/>
              <a:buChar char="•"/>
            </a:pPr>
            <a:r>
              <a:rPr lang="en-US" sz="1600" dirty="0">
                <a:solidFill>
                  <a:srgbClr val="000000"/>
                </a:solidFill>
              </a:rPr>
              <a:t>Database Description (DBD)</a:t>
            </a:r>
          </a:p>
          <a:p>
            <a:pPr marL="342900" indent="-342900" algn="l">
              <a:buFont typeface="Arial" panose="020B0604020202020204" pitchFamily="34" charset="0"/>
              <a:buChar char="•"/>
            </a:pPr>
            <a:r>
              <a:rPr lang="en-US" sz="1600" dirty="0">
                <a:solidFill>
                  <a:srgbClr val="000000"/>
                </a:solidFill>
              </a:rPr>
              <a:t>Link-State Request (LSR)</a:t>
            </a:r>
          </a:p>
          <a:p>
            <a:pPr marL="342900" indent="-342900" algn="l">
              <a:buFont typeface="Arial" panose="020B0604020202020204" pitchFamily="34" charset="0"/>
              <a:buChar char="•"/>
            </a:pPr>
            <a:r>
              <a:rPr lang="en-US" sz="1600" dirty="0">
                <a:solidFill>
                  <a:srgbClr val="000000"/>
                </a:solidFill>
              </a:rPr>
              <a:t>Link-State Update (LSU)</a:t>
            </a:r>
          </a:p>
          <a:p>
            <a:pPr marL="342900" indent="-342900" algn="l">
              <a:buFont typeface="Arial" panose="020B0604020202020204" pitchFamily="34" charset="0"/>
              <a:buChar char="•"/>
            </a:pPr>
            <a:r>
              <a:rPr lang="en-US" sz="1600" dirty="0">
                <a:solidFill>
                  <a:srgbClr val="000000"/>
                </a:solidFill>
              </a:rPr>
              <a:t>Link-State Acknowledgment (</a:t>
            </a:r>
            <a:r>
              <a:rPr lang="en-US" sz="1600" dirty="0" err="1">
                <a:solidFill>
                  <a:srgbClr val="000000"/>
                </a:solidFill>
              </a:rPr>
              <a:t>LSAck</a:t>
            </a:r>
            <a:r>
              <a:rPr lang="en-US" sz="1600" dirty="0">
                <a:solidFill>
                  <a:srgbClr val="000000"/>
                </a:solidFill>
              </a:rPr>
              <a:t>)</a:t>
            </a:r>
          </a:p>
        </p:txBody>
      </p:sp>
    </p:spTree>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Packets</a:t>
            </a:r>
            <a:r>
              <a:rPr lang="en-US" dirty="0"/>
              <a:t/>
            </a:r>
            <a:br>
              <a:rPr lang="en-US" dirty="0"/>
            </a:br>
            <a:r>
              <a:rPr lang="en-US" sz="2400" dirty="0"/>
              <a:t>Types of OSPF Packets</a:t>
            </a:r>
          </a:p>
        </p:txBody>
      </p:sp>
      <p:sp>
        <p:nvSpPr>
          <p:cNvPr id="5" name="Content Placeholder 4">
            <a:extLst>
              <a:ext uri="{FF2B5EF4-FFF2-40B4-BE49-F238E27FC236}">
                <a16:creationId xmlns="" xmlns:a16="http://schemas.microsoft.com/office/drawing/2014/main" id="{694E527F-BF98-4A2C-875A-0B7869C1788C}"/>
              </a:ext>
            </a:extLst>
          </p:cNvPr>
          <p:cNvSpPr>
            <a:spLocks noGrp="1"/>
          </p:cNvSpPr>
          <p:nvPr>
            <p:ph idx="1"/>
          </p:nvPr>
        </p:nvSpPr>
        <p:spPr>
          <a:xfrm>
            <a:off x="474662" y="731838"/>
            <a:ext cx="8280057" cy="645550"/>
          </a:xfrm>
        </p:spPr>
        <p:txBody>
          <a:bodyPr/>
          <a:lstStyle/>
          <a:p>
            <a:pPr marL="0" indent="0" algn="l"/>
            <a:r>
              <a:rPr lang="en-US" sz="1600" dirty="0">
                <a:solidFill>
                  <a:srgbClr val="000000"/>
                </a:solidFill>
              </a:rPr>
              <a:t>The table summarizes the five different types of Link State Packets (LSPs) used by OSPFv2. OSPFv3 has similar packet types.</a:t>
            </a:r>
          </a:p>
        </p:txBody>
      </p:sp>
      <p:graphicFrame>
        <p:nvGraphicFramePr>
          <p:cNvPr id="6" name="Table 6">
            <a:extLst>
              <a:ext uri="{FF2B5EF4-FFF2-40B4-BE49-F238E27FC236}">
                <a16:creationId xmlns="" xmlns:a16="http://schemas.microsoft.com/office/drawing/2014/main" id="{0FDFA63D-A8CB-4C1C-BF6C-D20F28D63967}"/>
              </a:ext>
            </a:extLst>
          </p:cNvPr>
          <p:cNvGraphicFramePr>
            <a:graphicFrameLocks noGrp="1"/>
          </p:cNvGraphicFramePr>
          <p:nvPr>
            <p:extLst>
              <p:ext uri="{D42A27DB-BD31-4B8C-83A1-F6EECF244321}">
                <p14:modId xmlns:p14="http://schemas.microsoft.com/office/powerpoint/2010/main" val="2476414893"/>
              </p:ext>
            </p:extLst>
          </p:nvPr>
        </p:nvGraphicFramePr>
        <p:xfrm>
          <a:off x="474661" y="1463674"/>
          <a:ext cx="8379971" cy="2225040"/>
        </p:xfrm>
        <a:graphic>
          <a:graphicData uri="http://schemas.openxmlformats.org/drawingml/2006/table">
            <a:tbl>
              <a:tblPr firstRow="1" bandRow="1">
                <a:tableStyleId>{5C22544A-7EE6-4342-B048-85BDC9FD1C3A}</a:tableStyleId>
              </a:tblPr>
              <a:tblGrid>
                <a:gridCol w="570589">
                  <a:extLst>
                    <a:ext uri="{9D8B030D-6E8A-4147-A177-3AD203B41FA5}">
                      <a16:colId xmlns="" xmlns:a16="http://schemas.microsoft.com/office/drawing/2014/main" val="437161920"/>
                    </a:ext>
                  </a:extLst>
                </a:gridCol>
                <a:gridCol w="3029039">
                  <a:extLst>
                    <a:ext uri="{9D8B030D-6E8A-4147-A177-3AD203B41FA5}">
                      <a16:colId xmlns="" xmlns:a16="http://schemas.microsoft.com/office/drawing/2014/main" val="383234256"/>
                    </a:ext>
                  </a:extLst>
                </a:gridCol>
                <a:gridCol w="4780343">
                  <a:extLst>
                    <a:ext uri="{9D8B030D-6E8A-4147-A177-3AD203B41FA5}">
                      <a16:colId xmlns="" xmlns:a16="http://schemas.microsoft.com/office/drawing/2014/main" val="642217950"/>
                    </a:ext>
                  </a:extLst>
                </a:gridCol>
              </a:tblGrid>
              <a:tr h="370840">
                <a:tc>
                  <a:txBody>
                    <a:bodyPr/>
                    <a:lstStyle/>
                    <a:p>
                      <a:pPr algn="l" fontAlgn="ctr"/>
                      <a:r>
                        <a:rPr lang="en-US" b="1" dirty="0">
                          <a:effectLst/>
                        </a:rPr>
                        <a:t>Type</a:t>
                      </a:r>
                      <a:endParaRPr lang="en-US" dirty="0">
                        <a:effectLst/>
                      </a:endParaRPr>
                    </a:p>
                  </a:txBody>
                  <a:tcPr marL="47625" marR="47625" marT="47625" marB="47625" anchor="ctr"/>
                </a:tc>
                <a:tc>
                  <a:txBody>
                    <a:bodyPr/>
                    <a:lstStyle/>
                    <a:p>
                      <a:pPr algn="l" fontAlgn="ctr"/>
                      <a:r>
                        <a:rPr lang="en-US" b="1">
                          <a:effectLst/>
                        </a:rPr>
                        <a:t>Packet Name</a:t>
                      </a:r>
                      <a:endParaRPr lang="en-US">
                        <a:effectLst/>
                      </a:endParaRPr>
                    </a:p>
                  </a:txBody>
                  <a:tcPr marL="47625" marR="47625" marT="47625" marB="47625" anchor="ctr"/>
                </a:tc>
                <a:tc>
                  <a:txBody>
                    <a:bodyPr/>
                    <a:lstStyle/>
                    <a:p>
                      <a:pPr algn="l" fontAlgn="ctr"/>
                      <a:r>
                        <a:rPr lang="en-US" b="1" dirty="0">
                          <a:effectLst/>
                        </a:rPr>
                        <a:t>Description</a:t>
                      </a:r>
                      <a:endParaRPr lang="en-US" dirty="0">
                        <a:effectLst/>
                      </a:endParaRPr>
                    </a:p>
                  </a:txBody>
                  <a:tcPr marL="47625" marR="47625" marT="47625" marB="47625" anchor="ctr"/>
                </a:tc>
                <a:extLst>
                  <a:ext uri="{0D108BD9-81ED-4DB2-BD59-A6C34878D82A}">
                    <a16:rowId xmlns="" xmlns:a16="http://schemas.microsoft.com/office/drawing/2014/main" val="827652468"/>
                  </a:ext>
                </a:extLst>
              </a:tr>
              <a:tr h="370840">
                <a:tc>
                  <a:txBody>
                    <a:bodyPr/>
                    <a:lstStyle/>
                    <a:p>
                      <a:pPr fontAlgn="ctr"/>
                      <a:r>
                        <a:rPr lang="en-US" b="0">
                          <a:effectLst/>
                        </a:rPr>
                        <a:t>1</a:t>
                      </a:r>
                    </a:p>
                  </a:txBody>
                  <a:tcPr marL="47625" marR="47625" marT="47625" marB="47625" anchor="ctr"/>
                </a:tc>
                <a:tc>
                  <a:txBody>
                    <a:bodyPr/>
                    <a:lstStyle/>
                    <a:p>
                      <a:pPr fontAlgn="ctr"/>
                      <a:r>
                        <a:rPr lang="en-US" b="0" dirty="0">
                          <a:effectLst/>
                        </a:rPr>
                        <a:t>Hello</a:t>
                      </a:r>
                    </a:p>
                  </a:txBody>
                  <a:tcPr marL="47625" marR="47625" marT="47625" marB="47625" anchor="ctr"/>
                </a:tc>
                <a:tc>
                  <a:txBody>
                    <a:bodyPr/>
                    <a:lstStyle/>
                    <a:p>
                      <a:pPr fontAlgn="ctr"/>
                      <a:r>
                        <a:rPr lang="en-US" b="0">
                          <a:effectLst/>
                        </a:rPr>
                        <a:t>Discovers neighbors and builds adjacencies between them</a:t>
                      </a:r>
                    </a:p>
                  </a:txBody>
                  <a:tcPr marL="47625" marR="47625" marT="47625" marB="47625" anchor="ctr"/>
                </a:tc>
                <a:extLst>
                  <a:ext uri="{0D108BD9-81ED-4DB2-BD59-A6C34878D82A}">
                    <a16:rowId xmlns="" xmlns:a16="http://schemas.microsoft.com/office/drawing/2014/main" val="4133330987"/>
                  </a:ext>
                </a:extLst>
              </a:tr>
              <a:tr h="370840">
                <a:tc>
                  <a:txBody>
                    <a:bodyPr/>
                    <a:lstStyle/>
                    <a:p>
                      <a:pPr fontAlgn="ctr"/>
                      <a:r>
                        <a:rPr lang="en-US" b="0">
                          <a:effectLst/>
                        </a:rPr>
                        <a:t>2</a:t>
                      </a:r>
                    </a:p>
                  </a:txBody>
                  <a:tcPr marL="47625" marR="47625" marT="47625" marB="47625" anchor="ctr"/>
                </a:tc>
                <a:tc>
                  <a:txBody>
                    <a:bodyPr/>
                    <a:lstStyle/>
                    <a:p>
                      <a:pPr fontAlgn="ctr"/>
                      <a:r>
                        <a:rPr lang="en-US" b="0">
                          <a:effectLst/>
                        </a:rPr>
                        <a:t>Database Description (DBD)</a:t>
                      </a:r>
                    </a:p>
                  </a:txBody>
                  <a:tcPr marL="47625" marR="47625" marT="47625" marB="47625" anchor="ctr"/>
                </a:tc>
                <a:tc>
                  <a:txBody>
                    <a:bodyPr/>
                    <a:lstStyle/>
                    <a:p>
                      <a:pPr fontAlgn="ctr"/>
                      <a:r>
                        <a:rPr lang="en-US" b="0">
                          <a:effectLst/>
                        </a:rPr>
                        <a:t>Checks for database synchronization between routers</a:t>
                      </a:r>
                    </a:p>
                  </a:txBody>
                  <a:tcPr marL="47625" marR="47625" marT="47625" marB="47625" anchor="ctr"/>
                </a:tc>
                <a:extLst>
                  <a:ext uri="{0D108BD9-81ED-4DB2-BD59-A6C34878D82A}">
                    <a16:rowId xmlns="" xmlns:a16="http://schemas.microsoft.com/office/drawing/2014/main" val="2426783081"/>
                  </a:ext>
                </a:extLst>
              </a:tr>
              <a:tr h="370840">
                <a:tc>
                  <a:txBody>
                    <a:bodyPr/>
                    <a:lstStyle/>
                    <a:p>
                      <a:pPr fontAlgn="ctr"/>
                      <a:r>
                        <a:rPr lang="en-US" b="0">
                          <a:effectLst/>
                        </a:rPr>
                        <a:t>3</a:t>
                      </a:r>
                    </a:p>
                  </a:txBody>
                  <a:tcPr marL="47625" marR="47625" marT="47625" marB="47625" anchor="ctr"/>
                </a:tc>
                <a:tc>
                  <a:txBody>
                    <a:bodyPr/>
                    <a:lstStyle/>
                    <a:p>
                      <a:pPr fontAlgn="ctr"/>
                      <a:r>
                        <a:rPr lang="en-US" b="0">
                          <a:effectLst/>
                        </a:rPr>
                        <a:t>Link-State Request (LSR)</a:t>
                      </a:r>
                    </a:p>
                  </a:txBody>
                  <a:tcPr marL="47625" marR="47625" marT="47625" marB="47625" anchor="ctr"/>
                </a:tc>
                <a:tc>
                  <a:txBody>
                    <a:bodyPr/>
                    <a:lstStyle/>
                    <a:p>
                      <a:pPr fontAlgn="ctr"/>
                      <a:r>
                        <a:rPr lang="en-US" b="0">
                          <a:effectLst/>
                        </a:rPr>
                        <a:t>Requests specific link-state records from router to router</a:t>
                      </a:r>
                    </a:p>
                  </a:txBody>
                  <a:tcPr marL="47625" marR="47625" marT="47625" marB="47625" anchor="ctr"/>
                </a:tc>
                <a:extLst>
                  <a:ext uri="{0D108BD9-81ED-4DB2-BD59-A6C34878D82A}">
                    <a16:rowId xmlns="" xmlns:a16="http://schemas.microsoft.com/office/drawing/2014/main" val="2444553229"/>
                  </a:ext>
                </a:extLst>
              </a:tr>
              <a:tr h="370840">
                <a:tc>
                  <a:txBody>
                    <a:bodyPr/>
                    <a:lstStyle/>
                    <a:p>
                      <a:pPr fontAlgn="ctr"/>
                      <a:r>
                        <a:rPr lang="en-US" b="0">
                          <a:effectLst/>
                        </a:rPr>
                        <a:t>4</a:t>
                      </a:r>
                    </a:p>
                  </a:txBody>
                  <a:tcPr marL="47625" marR="47625" marT="47625" marB="47625" anchor="ctr"/>
                </a:tc>
                <a:tc>
                  <a:txBody>
                    <a:bodyPr/>
                    <a:lstStyle/>
                    <a:p>
                      <a:pPr fontAlgn="ctr"/>
                      <a:r>
                        <a:rPr lang="en-US" b="0">
                          <a:effectLst/>
                        </a:rPr>
                        <a:t>Link-State Update (LSU)</a:t>
                      </a:r>
                    </a:p>
                  </a:txBody>
                  <a:tcPr marL="47625" marR="47625" marT="47625" marB="47625" anchor="ctr"/>
                </a:tc>
                <a:tc>
                  <a:txBody>
                    <a:bodyPr/>
                    <a:lstStyle/>
                    <a:p>
                      <a:pPr fontAlgn="ctr"/>
                      <a:r>
                        <a:rPr lang="en-US" b="0" dirty="0">
                          <a:effectLst/>
                        </a:rPr>
                        <a:t>Sends specifically requested link-state records</a:t>
                      </a:r>
                    </a:p>
                  </a:txBody>
                  <a:tcPr marL="47625" marR="47625" marT="47625" marB="47625" anchor="ctr"/>
                </a:tc>
                <a:extLst>
                  <a:ext uri="{0D108BD9-81ED-4DB2-BD59-A6C34878D82A}">
                    <a16:rowId xmlns="" xmlns:a16="http://schemas.microsoft.com/office/drawing/2014/main" val="652161687"/>
                  </a:ext>
                </a:extLst>
              </a:tr>
              <a:tr h="370840">
                <a:tc>
                  <a:txBody>
                    <a:bodyPr/>
                    <a:lstStyle/>
                    <a:p>
                      <a:pPr fontAlgn="ctr"/>
                      <a:r>
                        <a:rPr lang="en-US" b="0">
                          <a:effectLst/>
                        </a:rPr>
                        <a:t>5</a:t>
                      </a:r>
                    </a:p>
                  </a:txBody>
                  <a:tcPr marL="47625" marR="47625" marT="47625" marB="47625" anchor="ctr"/>
                </a:tc>
                <a:tc>
                  <a:txBody>
                    <a:bodyPr/>
                    <a:lstStyle/>
                    <a:p>
                      <a:pPr fontAlgn="ctr"/>
                      <a:r>
                        <a:rPr lang="en-US" b="0">
                          <a:effectLst/>
                        </a:rPr>
                        <a:t>Link-State Acknowledgment (LSAck)</a:t>
                      </a:r>
                    </a:p>
                  </a:txBody>
                  <a:tcPr marL="47625" marR="47625" marT="47625" marB="47625" anchor="ctr"/>
                </a:tc>
                <a:tc>
                  <a:txBody>
                    <a:bodyPr/>
                    <a:lstStyle/>
                    <a:p>
                      <a:pPr fontAlgn="ctr"/>
                      <a:r>
                        <a:rPr lang="en-US" b="0" dirty="0">
                          <a:effectLst/>
                        </a:rPr>
                        <a:t>Acknowledges the other packet types</a:t>
                      </a:r>
                    </a:p>
                  </a:txBody>
                  <a:tcPr marL="47625" marR="47625" marT="47625" marB="47625" anchor="ctr"/>
                </a:tc>
                <a:extLst>
                  <a:ext uri="{0D108BD9-81ED-4DB2-BD59-A6C34878D82A}">
                    <a16:rowId xmlns="" xmlns:a16="http://schemas.microsoft.com/office/drawing/2014/main" val="1835698426"/>
                  </a:ext>
                </a:extLst>
              </a:tr>
            </a:tbl>
          </a:graphicData>
        </a:graphic>
      </p:graphicFrame>
    </p:spTree>
    <p:extLst>
      <p:ext uri="{BB962C8B-B14F-4D97-AF65-F5344CB8AC3E}">
        <p14:creationId xmlns:p14="http://schemas.microsoft.com/office/powerpoint/2010/main" val="717879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Packets</a:t>
            </a:r>
            <a:r>
              <a:rPr lang="en-US" dirty="0"/>
              <a:t/>
            </a:r>
            <a:br>
              <a:rPr lang="en-US" dirty="0"/>
            </a:br>
            <a:r>
              <a:rPr lang="en-US" sz="2400" dirty="0"/>
              <a:t>Link-State Updates</a:t>
            </a:r>
          </a:p>
        </p:txBody>
      </p:sp>
      <p:sp>
        <p:nvSpPr>
          <p:cNvPr id="4" name="Content Placeholder 3">
            <a:extLst>
              <a:ext uri="{FF2B5EF4-FFF2-40B4-BE49-F238E27FC236}">
                <a16:creationId xmlns="" xmlns:a16="http://schemas.microsoft.com/office/drawing/2014/main" id="{7B548C0F-FA3A-4774-960B-6CE4F14D8E02}"/>
              </a:ext>
            </a:extLst>
          </p:cNvPr>
          <p:cNvSpPr>
            <a:spLocks noGrp="1"/>
          </p:cNvSpPr>
          <p:nvPr>
            <p:ph idx="1"/>
          </p:nvPr>
        </p:nvSpPr>
        <p:spPr>
          <a:xfrm>
            <a:off x="474662" y="731837"/>
            <a:ext cx="3608607" cy="3689897"/>
          </a:xfrm>
        </p:spPr>
        <p:txBody>
          <a:bodyPr/>
          <a:lstStyle/>
          <a:p>
            <a:pPr marL="342900" indent="-342900" algn="l">
              <a:buFont typeface="Arial" panose="020B0604020202020204" pitchFamily="34" charset="0"/>
              <a:buChar char="•"/>
            </a:pPr>
            <a:r>
              <a:rPr lang="en-US" sz="1600" dirty="0">
                <a:solidFill>
                  <a:srgbClr val="000000"/>
                </a:solidFill>
              </a:rPr>
              <a:t>LSUs are also used to forward OSPF routing updates. An LSU packet can contain 11 different types of OSPFv2 LSAs. OSPFv3 renamed several of these LSAs and also contains two additional LSAs.</a:t>
            </a:r>
          </a:p>
          <a:p>
            <a:pPr marL="342900" indent="-342900" algn="l">
              <a:buFont typeface="Arial" panose="020B0604020202020204" pitchFamily="34" charset="0"/>
              <a:buChar char="•"/>
            </a:pPr>
            <a:r>
              <a:rPr lang="en-US" sz="1600" dirty="0">
                <a:solidFill>
                  <a:srgbClr val="000000"/>
                </a:solidFill>
              </a:rPr>
              <a:t>LSU and LSA are often used interchangeably, but the correct hierarchy is LSU packets contain LSA messages.</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a16="http://schemas.microsoft.com/office/drawing/2014/main" id="{8749C2E8-66E2-41D9-BA0A-9184B52AEB03}"/>
              </a:ext>
            </a:extLst>
          </p:cNvPr>
          <p:cNvPicPr>
            <a:picLocks noChangeAspect="1"/>
          </p:cNvPicPr>
          <p:nvPr/>
        </p:nvPicPr>
        <p:blipFill>
          <a:blip r:embed="rId3"/>
          <a:stretch>
            <a:fillRect/>
          </a:stretch>
        </p:blipFill>
        <p:spPr>
          <a:xfrm>
            <a:off x="4083269" y="193985"/>
            <a:ext cx="5060732" cy="4742065"/>
          </a:xfrm>
          <a:prstGeom prst="rect">
            <a:avLst/>
          </a:prstGeom>
        </p:spPr>
      </p:pic>
    </p:spTree>
    <p:extLst>
      <p:ext uri="{BB962C8B-B14F-4D97-AF65-F5344CB8AC3E}">
        <p14:creationId xmlns:p14="http://schemas.microsoft.com/office/powerpoint/2010/main" val="3489887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2F9545A7-DA48-4D95-982A-E312EF695E6A}"/>
              </a:ext>
            </a:extLst>
          </p:cNvPr>
          <p:cNvPicPr>
            <a:picLocks noChangeAspect="1"/>
          </p:cNvPicPr>
          <p:nvPr/>
        </p:nvPicPr>
        <p:blipFill>
          <a:blip r:embed="rId3"/>
          <a:stretch>
            <a:fillRect/>
          </a:stretch>
        </p:blipFill>
        <p:spPr>
          <a:xfrm>
            <a:off x="3531535" y="604157"/>
            <a:ext cx="5612466" cy="3708237"/>
          </a:xfrm>
          <a:prstGeom prst="rect">
            <a:avLst/>
          </a:prstGeom>
        </p:spPr>
      </p:pic>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Packets</a:t>
            </a:r>
            <a:r>
              <a:rPr lang="en-US" dirty="0"/>
              <a:t/>
            </a:r>
            <a:br>
              <a:rPr lang="en-US" dirty="0"/>
            </a:br>
            <a:r>
              <a:rPr lang="en-US" sz="2400" dirty="0"/>
              <a:t>Hello Packet</a:t>
            </a:r>
          </a:p>
        </p:txBody>
      </p:sp>
      <p:sp>
        <p:nvSpPr>
          <p:cNvPr id="5" name="Content Placeholder 4">
            <a:extLst>
              <a:ext uri="{FF2B5EF4-FFF2-40B4-BE49-F238E27FC236}">
                <a16:creationId xmlns="" xmlns:a16="http://schemas.microsoft.com/office/drawing/2014/main" id="{4DAA6094-FDF9-4429-8779-C60409ABFA35}"/>
              </a:ext>
            </a:extLst>
          </p:cNvPr>
          <p:cNvSpPr>
            <a:spLocks noGrp="1"/>
          </p:cNvSpPr>
          <p:nvPr>
            <p:ph idx="1"/>
          </p:nvPr>
        </p:nvSpPr>
        <p:spPr>
          <a:xfrm>
            <a:off x="474662" y="731837"/>
            <a:ext cx="3250117" cy="3689897"/>
          </a:xfrm>
        </p:spPr>
        <p:txBody>
          <a:bodyPr/>
          <a:lstStyle/>
          <a:p>
            <a:pPr marL="0" indent="0" algn="l"/>
            <a:r>
              <a:rPr lang="en-US" sz="1600" dirty="0">
                <a:solidFill>
                  <a:srgbClr val="000000"/>
                </a:solidFill>
              </a:rPr>
              <a:t>The OSPF Type 1 packet is the Hello packet. Hello packets are used to do the following:</a:t>
            </a:r>
          </a:p>
          <a:p>
            <a:pPr marL="342900" indent="-342900" algn="l">
              <a:buFont typeface="Arial" panose="020B0604020202020204" pitchFamily="34" charset="0"/>
              <a:buChar char="•"/>
            </a:pPr>
            <a:r>
              <a:rPr lang="en-US" sz="1600" dirty="0">
                <a:solidFill>
                  <a:srgbClr val="000000"/>
                </a:solidFill>
              </a:rPr>
              <a:t>Discover OSPF neighbors and establish neighbor adjacencies.</a:t>
            </a:r>
          </a:p>
          <a:p>
            <a:pPr marL="342900" indent="-342900" algn="l">
              <a:buFont typeface="Arial" panose="020B0604020202020204" pitchFamily="34" charset="0"/>
              <a:buChar char="•"/>
            </a:pPr>
            <a:r>
              <a:rPr lang="en-US" sz="1600" dirty="0">
                <a:solidFill>
                  <a:srgbClr val="000000"/>
                </a:solidFill>
              </a:rPr>
              <a:t>Advertise parameters on which two routers must agree to become neighbors.</a:t>
            </a:r>
          </a:p>
          <a:p>
            <a:pPr marL="342900" indent="-342900" algn="l">
              <a:buFont typeface="Arial" panose="020B0604020202020204" pitchFamily="34" charset="0"/>
              <a:buChar char="•"/>
            </a:pPr>
            <a:r>
              <a:rPr lang="en-US" sz="1600" dirty="0">
                <a:solidFill>
                  <a:srgbClr val="000000"/>
                </a:solidFill>
              </a:rPr>
              <a:t>Elect the Designated Router (DR) and Backup Designated Router (BDR) on multiaccess networks like Ethernet. Point-to-point links do not require DR or BDR.</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026771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11815" y="320797"/>
            <a:ext cx="6342460" cy="653654"/>
          </a:xfrm>
        </p:spPr>
        <p:txBody>
          <a:bodyPr/>
          <a:lstStyle/>
          <a:p>
            <a:pPr eaLnBrk="1" hangingPunct="1">
              <a:defRPr/>
            </a:pPr>
            <a:r>
              <a:rPr lang="en-US" sz="1350" dirty="0"/>
              <a:t>Dynamic verses Static Routing</a:t>
            </a:r>
            <a:br>
              <a:rPr lang="en-US" sz="1350" dirty="0"/>
            </a:br>
            <a:r>
              <a:rPr lang="en-US" sz="2100" dirty="0"/>
              <a:t>Dynamic Routing Advantages &amp; Disadvantages</a:t>
            </a:r>
            <a:endParaRPr lang="en-US" sz="2100" dirty="0">
              <a:solidFill>
                <a:schemeClr val="accent5">
                  <a:lumMod val="75000"/>
                </a:schemeClr>
              </a:solidFill>
              <a:cs typeface="Arial" pitchFamily="34" charset="0"/>
            </a:endParaRPr>
          </a:p>
        </p:txBody>
      </p:sp>
      <p:pic>
        <p:nvPicPr>
          <p:cNvPr id="2"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833666" y="1486706"/>
            <a:ext cx="7370055" cy="3137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4368454"/>
      </p:ext>
    </p:extLst>
  </p:cSld>
  <p:clrMapOvr>
    <a:masterClrMapping/>
  </p:clrMapOvr>
  <p:transition spd="med">
    <p:wipe dir="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1.3 OSPF Operation</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Operation</a:t>
            </a:r>
            <a:r>
              <a:rPr lang="en-US" dirty="0"/>
              <a:t/>
            </a:r>
            <a:br>
              <a:rPr lang="en-US" dirty="0"/>
            </a:br>
            <a:r>
              <a:rPr lang="en-US" sz="2400" dirty="0" smtClean="0"/>
              <a:t>OSPF </a:t>
            </a:r>
            <a:r>
              <a:rPr lang="en-US" sz="2400" dirty="0"/>
              <a:t>Operation</a:t>
            </a:r>
          </a:p>
        </p:txBody>
      </p:sp>
      <p:sp>
        <p:nvSpPr>
          <p:cNvPr id="4" name="Content Placeholder 3">
            <a:extLst>
              <a:ext uri="{FF2B5EF4-FFF2-40B4-BE49-F238E27FC236}">
                <a16:creationId xmlns="" xmlns:a16="http://schemas.microsoft.com/office/drawing/2014/main" id="{AE96DAE0-ABB7-8F4B-8EBE-ADCDF1FC147D}"/>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err="1" smtClean="0">
                <a:solidFill>
                  <a:srgbClr val="000000"/>
                </a:solidFill>
              </a:rPr>
              <a:t>Th</a:t>
            </a:r>
            <a:r>
              <a:rPr lang="cs-CZ" sz="1600" dirty="0" err="1" smtClean="0">
                <a:solidFill>
                  <a:srgbClr val="000000"/>
                </a:solidFill>
              </a:rPr>
              <a:t>ere</a:t>
            </a:r>
            <a:r>
              <a:rPr lang="cs-CZ" sz="1600" dirty="0" smtClean="0">
                <a:solidFill>
                  <a:srgbClr val="000000"/>
                </a:solidFill>
              </a:rPr>
              <a:t> are</a:t>
            </a:r>
            <a:r>
              <a:rPr lang="en-US" sz="1600" dirty="0" smtClean="0">
                <a:solidFill>
                  <a:srgbClr val="000000"/>
                </a:solidFill>
              </a:rPr>
              <a:t> </a:t>
            </a:r>
            <a:r>
              <a:rPr lang="en-US" sz="1600" dirty="0">
                <a:solidFill>
                  <a:srgbClr val="000000"/>
                </a:solidFill>
              </a:rPr>
              <a:t>7 states of OSPF operation:</a:t>
            </a:r>
          </a:p>
          <a:p>
            <a:pPr marL="342900" indent="-342900" algn="l">
              <a:buFont typeface="Arial" panose="020B0604020202020204" pitchFamily="34" charset="0"/>
              <a:buChar char="•"/>
            </a:pPr>
            <a:r>
              <a:rPr lang="en-US" sz="1600" dirty="0">
                <a:solidFill>
                  <a:srgbClr val="000000"/>
                </a:solidFill>
              </a:rPr>
              <a:t>Down state</a:t>
            </a:r>
          </a:p>
          <a:p>
            <a:pPr marL="342900" indent="-342900" algn="l">
              <a:buFont typeface="Arial" panose="020B0604020202020204" pitchFamily="34" charset="0"/>
              <a:buChar char="•"/>
            </a:pPr>
            <a:r>
              <a:rPr lang="en-US" sz="1600" dirty="0">
                <a:solidFill>
                  <a:srgbClr val="000000"/>
                </a:solidFill>
              </a:rPr>
              <a:t>Init state</a:t>
            </a:r>
          </a:p>
          <a:p>
            <a:pPr marL="342900" indent="-342900" algn="l">
              <a:buFont typeface="Arial" panose="020B0604020202020204" pitchFamily="34" charset="0"/>
              <a:buChar char="•"/>
            </a:pPr>
            <a:r>
              <a:rPr lang="en-US" sz="1600" dirty="0">
                <a:solidFill>
                  <a:srgbClr val="000000"/>
                </a:solidFill>
              </a:rPr>
              <a:t>Two-way state</a:t>
            </a:r>
          </a:p>
          <a:p>
            <a:pPr marL="342900" indent="-342900" algn="l">
              <a:buFont typeface="Arial" panose="020B0604020202020204" pitchFamily="34" charset="0"/>
              <a:buChar char="•"/>
            </a:pPr>
            <a:r>
              <a:rPr lang="en-US" sz="1600" dirty="0" err="1">
                <a:solidFill>
                  <a:srgbClr val="000000"/>
                </a:solidFill>
              </a:rPr>
              <a:t>ExStart</a:t>
            </a:r>
            <a:r>
              <a:rPr lang="en-US" sz="1600" dirty="0">
                <a:solidFill>
                  <a:srgbClr val="000000"/>
                </a:solidFill>
              </a:rPr>
              <a:t> state</a:t>
            </a:r>
          </a:p>
          <a:p>
            <a:pPr marL="342900" indent="-342900" algn="l">
              <a:buFont typeface="Arial" panose="020B0604020202020204" pitchFamily="34" charset="0"/>
              <a:buChar char="•"/>
            </a:pPr>
            <a:r>
              <a:rPr lang="en-US" sz="1600" dirty="0">
                <a:solidFill>
                  <a:srgbClr val="000000"/>
                </a:solidFill>
              </a:rPr>
              <a:t>Exchange state</a:t>
            </a:r>
          </a:p>
          <a:p>
            <a:pPr marL="342900" indent="-342900" algn="l">
              <a:buFont typeface="Arial" panose="020B0604020202020204" pitchFamily="34" charset="0"/>
              <a:buChar char="•"/>
            </a:pPr>
            <a:r>
              <a:rPr lang="en-US" sz="1600" dirty="0">
                <a:solidFill>
                  <a:srgbClr val="000000"/>
                </a:solidFill>
              </a:rPr>
              <a:t>Loading state</a:t>
            </a:r>
          </a:p>
          <a:p>
            <a:pPr marL="342900" indent="-342900" algn="l">
              <a:buFont typeface="Arial" panose="020B0604020202020204" pitchFamily="34" charset="0"/>
              <a:buChar char="•"/>
            </a:pPr>
            <a:r>
              <a:rPr lang="en-US" sz="1600" dirty="0">
                <a:solidFill>
                  <a:srgbClr val="000000"/>
                </a:solidFill>
              </a:rPr>
              <a:t>Full state</a:t>
            </a:r>
          </a:p>
        </p:txBody>
      </p:sp>
    </p:spTree>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Operation</a:t>
            </a:r>
            <a:r>
              <a:rPr lang="en-US" dirty="0"/>
              <a:t/>
            </a:r>
            <a:br>
              <a:rPr lang="en-US" dirty="0"/>
            </a:br>
            <a:r>
              <a:rPr lang="en-US" sz="2400" dirty="0"/>
              <a:t>OSPF Operational States</a:t>
            </a:r>
          </a:p>
        </p:txBody>
      </p:sp>
      <p:graphicFrame>
        <p:nvGraphicFramePr>
          <p:cNvPr id="6" name="Table 6">
            <a:extLst>
              <a:ext uri="{FF2B5EF4-FFF2-40B4-BE49-F238E27FC236}">
                <a16:creationId xmlns="" xmlns:a16="http://schemas.microsoft.com/office/drawing/2014/main" id="{7CC4ED20-1835-4E39-8129-20609E886A37}"/>
              </a:ext>
            </a:extLst>
          </p:cNvPr>
          <p:cNvGraphicFramePr>
            <a:graphicFrameLocks noGrp="1"/>
          </p:cNvGraphicFramePr>
          <p:nvPr>
            <p:ph idx="1"/>
            <p:extLst>
              <p:ext uri="{D42A27DB-BD31-4B8C-83A1-F6EECF244321}">
                <p14:modId xmlns:p14="http://schemas.microsoft.com/office/powerpoint/2010/main" val="37371438"/>
              </p:ext>
            </p:extLst>
          </p:nvPr>
        </p:nvGraphicFramePr>
        <p:xfrm>
          <a:off x="506194" y="793199"/>
          <a:ext cx="8280400" cy="2743200"/>
        </p:xfrm>
        <a:graphic>
          <a:graphicData uri="http://schemas.openxmlformats.org/drawingml/2006/table">
            <a:tbl>
              <a:tblPr firstRow="1" bandRow="1">
                <a:tableStyleId>{5C22544A-7EE6-4342-B048-85BDC9FD1C3A}</a:tableStyleId>
              </a:tblPr>
              <a:tblGrid>
                <a:gridCol w="1681421">
                  <a:extLst>
                    <a:ext uri="{9D8B030D-6E8A-4147-A177-3AD203B41FA5}">
                      <a16:colId xmlns="" xmlns:a16="http://schemas.microsoft.com/office/drawing/2014/main" val="1337402727"/>
                    </a:ext>
                  </a:extLst>
                </a:gridCol>
                <a:gridCol w="6598979">
                  <a:extLst>
                    <a:ext uri="{9D8B030D-6E8A-4147-A177-3AD203B41FA5}">
                      <a16:colId xmlns="" xmlns:a16="http://schemas.microsoft.com/office/drawing/2014/main" val="54742232"/>
                    </a:ext>
                  </a:extLst>
                </a:gridCol>
              </a:tblGrid>
              <a:tr h="214553">
                <a:tc>
                  <a:txBody>
                    <a:bodyPr/>
                    <a:lstStyle/>
                    <a:p>
                      <a:pPr algn="l" fontAlgn="ctr"/>
                      <a:r>
                        <a:rPr lang="en-US" sz="1100">
                          <a:effectLst/>
                        </a:rPr>
                        <a:t>State</a:t>
                      </a:r>
                    </a:p>
                  </a:txBody>
                  <a:tcPr marL="47625" marR="47625" marT="47625" marB="47625" anchor="ctr"/>
                </a:tc>
                <a:tc>
                  <a:txBody>
                    <a:bodyPr/>
                    <a:lstStyle/>
                    <a:p>
                      <a:pPr algn="l" fontAlgn="ctr"/>
                      <a:r>
                        <a:rPr lang="en-US" sz="1100" dirty="0">
                          <a:effectLst/>
                        </a:rPr>
                        <a:t>Description</a:t>
                      </a:r>
                    </a:p>
                  </a:txBody>
                  <a:tcPr marL="47625" marR="47625" marT="47625" marB="47625" anchor="ctr"/>
                </a:tc>
                <a:extLst>
                  <a:ext uri="{0D108BD9-81ED-4DB2-BD59-A6C34878D82A}">
                    <a16:rowId xmlns="" xmlns:a16="http://schemas.microsoft.com/office/drawing/2014/main" val="3210007909"/>
                  </a:ext>
                </a:extLst>
              </a:tr>
              <a:tr h="485778">
                <a:tc>
                  <a:txBody>
                    <a:bodyPr/>
                    <a:lstStyle/>
                    <a:p>
                      <a:pPr fontAlgn="ctr"/>
                      <a:r>
                        <a:rPr lang="en-US" sz="1600" b="1">
                          <a:effectLst/>
                        </a:rPr>
                        <a:t>Down State</a:t>
                      </a:r>
                      <a:endParaRPr lang="en-US" sz="1600" b="0">
                        <a:effectLst/>
                      </a:endParaRPr>
                    </a:p>
                  </a:txBody>
                  <a:tcPr marL="47625" marR="47625" marT="47625" marB="47625" anchor="ctr"/>
                </a:tc>
                <a:tc>
                  <a:txBody>
                    <a:bodyPr/>
                    <a:lstStyle/>
                    <a:p>
                      <a:pPr fontAlgn="ctr">
                        <a:buFont typeface="Arial" panose="020B0604020202020204" pitchFamily="34" charset="0"/>
                        <a:buChar char="•"/>
                      </a:pPr>
                      <a:r>
                        <a:rPr lang="en-US" sz="1600" b="0" dirty="0">
                          <a:effectLst/>
                        </a:rPr>
                        <a:t>No Hello packets received = Down.</a:t>
                      </a:r>
                    </a:p>
                    <a:p>
                      <a:pPr fontAlgn="ctr">
                        <a:buFont typeface="Arial" panose="020B0604020202020204" pitchFamily="34" charset="0"/>
                        <a:buChar char="•"/>
                      </a:pPr>
                      <a:r>
                        <a:rPr lang="en-US" sz="1600" b="0" dirty="0">
                          <a:effectLst/>
                        </a:rPr>
                        <a:t>Router sends Hello packets.</a:t>
                      </a:r>
                    </a:p>
                    <a:p>
                      <a:pPr fontAlgn="ctr">
                        <a:buFont typeface="Arial" panose="020B0604020202020204" pitchFamily="34" charset="0"/>
                        <a:buChar char="•"/>
                      </a:pPr>
                      <a:r>
                        <a:rPr lang="en-US" sz="1600" b="0" dirty="0">
                          <a:effectLst/>
                        </a:rPr>
                        <a:t>Transition to Init state.</a:t>
                      </a:r>
                    </a:p>
                  </a:txBody>
                  <a:tcPr marL="47625" marR="47625" marT="47625" marB="47625" anchor="ctr"/>
                </a:tc>
                <a:extLst>
                  <a:ext uri="{0D108BD9-81ED-4DB2-BD59-A6C34878D82A}">
                    <a16:rowId xmlns="" xmlns:a16="http://schemas.microsoft.com/office/drawing/2014/main" val="2086309283"/>
                  </a:ext>
                </a:extLst>
              </a:tr>
              <a:tr h="485778">
                <a:tc>
                  <a:txBody>
                    <a:bodyPr/>
                    <a:lstStyle/>
                    <a:p>
                      <a:pPr fontAlgn="ctr"/>
                      <a:r>
                        <a:rPr lang="en-US" sz="1600" b="1">
                          <a:effectLst/>
                        </a:rPr>
                        <a:t>Init State</a:t>
                      </a:r>
                      <a:endParaRPr lang="en-US" sz="1600" b="0">
                        <a:effectLst/>
                      </a:endParaRPr>
                    </a:p>
                  </a:txBody>
                  <a:tcPr marL="47625" marR="47625" marT="47625" marB="47625" anchor="ctr"/>
                </a:tc>
                <a:tc>
                  <a:txBody>
                    <a:bodyPr/>
                    <a:lstStyle/>
                    <a:p>
                      <a:pPr fontAlgn="ctr">
                        <a:buFont typeface="Arial" panose="020B0604020202020204" pitchFamily="34" charset="0"/>
                        <a:buChar char="•"/>
                      </a:pPr>
                      <a:r>
                        <a:rPr lang="en-US" sz="1600" b="0" dirty="0">
                          <a:effectLst/>
                        </a:rPr>
                        <a:t>Hello packets are received from the neighbor.</a:t>
                      </a:r>
                    </a:p>
                    <a:p>
                      <a:pPr fontAlgn="ctr">
                        <a:buFont typeface="Arial" panose="020B0604020202020204" pitchFamily="34" charset="0"/>
                        <a:buChar char="•"/>
                      </a:pPr>
                      <a:r>
                        <a:rPr lang="en-US" sz="1600" b="0" dirty="0">
                          <a:effectLst/>
                        </a:rPr>
                        <a:t>They contain the Router ID of the sending router.</a:t>
                      </a:r>
                    </a:p>
                    <a:p>
                      <a:pPr fontAlgn="ctr">
                        <a:buFont typeface="Arial" panose="020B0604020202020204" pitchFamily="34" charset="0"/>
                        <a:buChar char="•"/>
                      </a:pPr>
                      <a:r>
                        <a:rPr lang="en-US" sz="1600" b="0" dirty="0">
                          <a:effectLst/>
                        </a:rPr>
                        <a:t>Transition to Two-Way state.</a:t>
                      </a:r>
                    </a:p>
                  </a:txBody>
                  <a:tcPr marL="47625" marR="47625" marT="47625" marB="47625" anchor="ctr"/>
                </a:tc>
                <a:extLst>
                  <a:ext uri="{0D108BD9-81ED-4DB2-BD59-A6C34878D82A}">
                    <a16:rowId xmlns="" xmlns:a16="http://schemas.microsoft.com/office/drawing/2014/main" val="3251744716"/>
                  </a:ext>
                </a:extLst>
              </a:tr>
              <a:tr h="485778">
                <a:tc>
                  <a:txBody>
                    <a:bodyPr/>
                    <a:lstStyle/>
                    <a:p>
                      <a:pPr fontAlgn="ctr"/>
                      <a:r>
                        <a:rPr lang="en-US" sz="1600" b="1">
                          <a:effectLst/>
                        </a:rPr>
                        <a:t>Two-Way State</a:t>
                      </a:r>
                      <a:endParaRPr lang="en-US" sz="1600" b="0">
                        <a:effectLst/>
                      </a:endParaRPr>
                    </a:p>
                  </a:txBody>
                  <a:tcPr marL="47625" marR="47625" marT="47625" marB="47625" anchor="ctr"/>
                </a:tc>
                <a:tc>
                  <a:txBody>
                    <a:bodyPr/>
                    <a:lstStyle/>
                    <a:p>
                      <a:pPr fontAlgn="ctr">
                        <a:buFont typeface="Arial" panose="020B0604020202020204" pitchFamily="34" charset="0"/>
                        <a:buChar char="•"/>
                      </a:pPr>
                      <a:r>
                        <a:rPr lang="en-US" sz="1600" b="0" dirty="0">
                          <a:effectLst/>
                        </a:rPr>
                        <a:t>In this state, communication between the two routers is bidirectional.</a:t>
                      </a:r>
                    </a:p>
                    <a:p>
                      <a:pPr fontAlgn="ctr">
                        <a:buFont typeface="Arial" panose="020B0604020202020204" pitchFamily="34" charset="0"/>
                        <a:buChar char="•"/>
                      </a:pPr>
                      <a:r>
                        <a:rPr lang="en-US" sz="1600" b="0" dirty="0">
                          <a:effectLst/>
                        </a:rPr>
                        <a:t>On </a:t>
                      </a:r>
                      <a:r>
                        <a:rPr lang="en-US" sz="1600" b="0" dirty="0" err="1">
                          <a:effectLst/>
                        </a:rPr>
                        <a:t>multiaccess</a:t>
                      </a:r>
                      <a:r>
                        <a:rPr lang="en-US" sz="1600" b="0" dirty="0">
                          <a:effectLst/>
                        </a:rPr>
                        <a:t> links, the routers elect a DR and a BDR.</a:t>
                      </a:r>
                    </a:p>
                    <a:p>
                      <a:pPr fontAlgn="ctr">
                        <a:buFont typeface="Arial" panose="020B0604020202020204" pitchFamily="34" charset="0"/>
                        <a:buChar char="•"/>
                      </a:pPr>
                      <a:r>
                        <a:rPr lang="en-US" sz="1600" b="0" dirty="0">
                          <a:effectLst/>
                        </a:rPr>
                        <a:t>Transition to </a:t>
                      </a:r>
                      <a:r>
                        <a:rPr lang="en-US" sz="1600" b="0" dirty="0" err="1">
                          <a:effectLst/>
                        </a:rPr>
                        <a:t>ExStart</a:t>
                      </a:r>
                      <a:r>
                        <a:rPr lang="en-US" sz="1600" b="0" dirty="0">
                          <a:effectLst/>
                        </a:rPr>
                        <a:t> state.</a:t>
                      </a:r>
                    </a:p>
                  </a:txBody>
                  <a:tcPr marL="47625" marR="47625" marT="47625" marB="47625" anchor="ctr"/>
                </a:tc>
                <a:extLst>
                  <a:ext uri="{0D108BD9-81ED-4DB2-BD59-A6C34878D82A}">
                    <a16:rowId xmlns="" xmlns:a16="http://schemas.microsoft.com/office/drawing/2014/main" val="3657586232"/>
                  </a:ext>
                </a:extLst>
              </a:tr>
            </a:tbl>
          </a:graphicData>
        </a:graphic>
      </p:graphicFrame>
    </p:spTree>
    <p:extLst>
      <p:ext uri="{BB962C8B-B14F-4D97-AF65-F5344CB8AC3E}">
        <p14:creationId xmlns:p14="http://schemas.microsoft.com/office/powerpoint/2010/main" val="3272916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Operation</a:t>
            </a:r>
            <a:r>
              <a:rPr lang="en-US" dirty="0"/>
              <a:t/>
            </a:r>
            <a:br>
              <a:rPr lang="en-US" dirty="0"/>
            </a:br>
            <a:r>
              <a:rPr lang="en-US" sz="2400" dirty="0"/>
              <a:t>OSPF Operational States (Cont.)</a:t>
            </a:r>
          </a:p>
        </p:txBody>
      </p:sp>
      <p:graphicFrame>
        <p:nvGraphicFramePr>
          <p:cNvPr id="6" name="Table 6">
            <a:extLst>
              <a:ext uri="{FF2B5EF4-FFF2-40B4-BE49-F238E27FC236}">
                <a16:creationId xmlns="" xmlns:a16="http://schemas.microsoft.com/office/drawing/2014/main" id="{7CC4ED20-1835-4E39-8129-20609E886A37}"/>
              </a:ext>
            </a:extLst>
          </p:cNvPr>
          <p:cNvGraphicFramePr>
            <a:graphicFrameLocks noGrp="1"/>
          </p:cNvGraphicFramePr>
          <p:nvPr>
            <p:ph idx="1"/>
            <p:extLst>
              <p:ext uri="{D42A27DB-BD31-4B8C-83A1-F6EECF244321}">
                <p14:modId xmlns:p14="http://schemas.microsoft.com/office/powerpoint/2010/main" val="350220303"/>
              </p:ext>
            </p:extLst>
          </p:nvPr>
        </p:nvGraphicFramePr>
        <p:xfrm>
          <a:off x="506194" y="793199"/>
          <a:ext cx="8280400" cy="3082290"/>
        </p:xfrm>
        <a:graphic>
          <a:graphicData uri="http://schemas.openxmlformats.org/drawingml/2006/table">
            <a:tbl>
              <a:tblPr firstRow="1" bandRow="1">
                <a:tableStyleId>{5C22544A-7EE6-4342-B048-85BDC9FD1C3A}</a:tableStyleId>
              </a:tblPr>
              <a:tblGrid>
                <a:gridCol w="1542525">
                  <a:extLst>
                    <a:ext uri="{9D8B030D-6E8A-4147-A177-3AD203B41FA5}">
                      <a16:colId xmlns="" xmlns:a16="http://schemas.microsoft.com/office/drawing/2014/main" val="1337402727"/>
                    </a:ext>
                  </a:extLst>
                </a:gridCol>
                <a:gridCol w="6737875">
                  <a:extLst>
                    <a:ext uri="{9D8B030D-6E8A-4147-A177-3AD203B41FA5}">
                      <a16:colId xmlns="" xmlns:a16="http://schemas.microsoft.com/office/drawing/2014/main" val="54742232"/>
                    </a:ext>
                  </a:extLst>
                </a:gridCol>
              </a:tblGrid>
              <a:tr h="214553">
                <a:tc>
                  <a:txBody>
                    <a:bodyPr/>
                    <a:lstStyle/>
                    <a:p>
                      <a:pPr algn="l" fontAlgn="ctr"/>
                      <a:r>
                        <a:rPr lang="en-US" sz="1100">
                          <a:effectLst/>
                        </a:rPr>
                        <a:t>State</a:t>
                      </a:r>
                    </a:p>
                  </a:txBody>
                  <a:tcPr marL="47625" marR="47625" marT="47625" marB="47625" anchor="ctr"/>
                </a:tc>
                <a:tc>
                  <a:txBody>
                    <a:bodyPr/>
                    <a:lstStyle/>
                    <a:p>
                      <a:pPr algn="l" fontAlgn="ctr"/>
                      <a:r>
                        <a:rPr lang="en-US" sz="1100" dirty="0">
                          <a:effectLst/>
                        </a:rPr>
                        <a:t>Description</a:t>
                      </a:r>
                    </a:p>
                  </a:txBody>
                  <a:tcPr marL="47625" marR="47625" marT="47625" marB="47625" anchor="ctr"/>
                </a:tc>
                <a:extLst>
                  <a:ext uri="{0D108BD9-81ED-4DB2-BD59-A6C34878D82A}">
                    <a16:rowId xmlns="" xmlns:a16="http://schemas.microsoft.com/office/drawing/2014/main" val="3210007909"/>
                  </a:ext>
                </a:extLst>
              </a:tr>
              <a:tr h="349636">
                <a:tc>
                  <a:txBody>
                    <a:bodyPr/>
                    <a:lstStyle/>
                    <a:p>
                      <a:pPr fontAlgn="ctr"/>
                      <a:r>
                        <a:rPr lang="en-US" sz="1600" b="1" dirty="0" err="1">
                          <a:effectLst/>
                        </a:rPr>
                        <a:t>ExStart</a:t>
                      </a:r>
                      <a:r>
                        <a:rPr lang="en-US" sz="1600" b="1" dirty="0">
                          <a:effectLst/>
                        </a:rPr>
                        <a:t> State</a:t>
                      </a:r>
                      <a:endParaRPr lang="en-US" sz="1600" b="0" dirty="0">
                        <a:effectLst/>
                      </a:endParaRPr>
                    </a:p>
                  </a:txBody>
                  <a:tcPr marL="47625" marR="47625" marT="47625" marB="47625" anchor="ctr"/>
                </a:tc>
                <a:tc>
                  <a:txBody>
                    <a:bodyPr/>
                    <a:lstStyle/>
                    <a:p>
                      <a:pPr fontAlgn="ctr"/>
                      <a:r>
                        <a:rPr lang="en-US" sz="1600" b="0" dirty="0">
                          <a:effectLst/>
                        </a:rPr>
                        <a:t>On point-to-point networks, the two routers decide which router will initiate the DBD packet exchange and decide upon the initial DBD packet sequence number.</a:t>
                      </a:r>
                    </a:p>
                  </a:txBody>
                  <a:tcPr marL="47625" marR="47625" marT="47625" marB="47625" anchor="ctr"/>
                </a:tc>
                <a:extLst>
                  <a:ext uri="{0D108BD9-81ED-4DB2-BD59-A6C34878D82A}">
                    <a16:rowId xmlns="" xmlns:a16="http://schemas.microsoft.com/office/drawing/2014/main" val="1224079440"/>
                  </a:ext>
                </a:extLst>
              </a:tr>
              <a:tr h="467011">
                <a:tc>
                  <a:txBody>
                    <a:bodyPr/>
                    <a:lstStyle/>
                    <a:p>
                      <a:pPr fontAlgn="ctr"/>
                      <a:r>
                        <a:rPr lang="en-US" sz="1600" b="1">
                          <a:effectLst/>
                        </a:rPr>
                        <a:t>Exchange State</a:t>
                      </a:r>
                      <a:endParaRPr lang="en-US" sz="1600" b="0">
                        <a:effectLst/>
                      </a:endParaRPr>
                    </a:p>
                  </a:txBody>
                  <a:tcPr marL="47625" marR="47625" marT="47625" marB="47625" anchor="ctr"/>
                </a:tc>
                <a:tc>
                  <a:txBody>
                    <a:bodyPr/>
                    <a:lstStyle/>
                    <a:p>
                      <a:pPr fontAlgn="ctr">
                        <a:buFont typeface="Arial" panose="020B0604020202020204" pitchFamily="34" charset="0"/>
                        <a:buChar char="•"/>
                      </a:pPr>
                      <a:r>
                        <a:rPr lang="en-US" sz="1600" b="0" dirty="0">
                          <a:effectLst/>
                        </a:rPr>
                        <a:t>Routers exchange DBD packets.</a:t>
                      </a:r>
                    </a:p>
                    <a:p>
                      <a:pPr fontAlgn="ctr">
                        <a:buFont typeface="Arial" panose="020B0604020202020204" pitchFamily="34" charset="0"/>
                        <a:buChar char="•"/>
                      </a:pPr>
                      <a:r>
                        <a:rPr lang="en-US" sz="1600" b="0" dirty="0">
                          <a:effectLst/>
                        </a:rPr>
                        <a:t>If additional router information is required then transition to Loading; otherwise, transition to the Full state.</a:t>
                      </a:r>
                    </a:p>
                  </a:txBody>
                  <a:tcPr marL="47625" marR="47625" marT="47625" marB="47625" anchor="ctr"/>
                </a:tc>
                <a:extLst>
                  <a:ext uri="{0D108BD9-81ED-4DB2-BD59-A6C34878D82A}">
                    <a16:rowId xmlns="" xmlns:a16="http://schemas.microsoft.com/office/drawing/2014/main" val="1822317577"/>
                  </a:ext>
                </a:extLst>
              </a:tr>
              <a:tr h="485778">
                <a:tc>
                  <a:txBody>
                    <a:bodyPr/>
                    <a:lstStyle/>
                    <a:p>
                      <a:pPr fontAlgn="ctr"/>
                      <a:r>
                        <a:rPr lang="en-US" sz="1600" b="1">
                          <a:effectLst/>
                        </a:rPr>
                        <a:t>Loading State</a:t>
                      </a:r>
                      <a:endParaRPr lang="en-US" sz="1600" b="0">
                        <a:effectLst/>
                      </a:endParaRPr>
                    </a:p>
                  </a:txBody>
                  <a:tcPr marL="47625" marR="47625" marT="47625" marB="47625" anchor="ctr"/>
                </a:tc>
                <a:tc>
                  <a:txBody>
                    <a:bodyPr/>
                    <a:lstStyle/>
                    <a:p>
                      <a:pPr fontAlgn="ctr">
                        <a:buFont typeface="Arial" panose="020B0604020202020204" pitchFamily="34" charset="0"/>
                        <a:buChar char="•"/>
                      </a:pPr>
                      <a:r>
                        <a:rPr lang="en-US" sz="1600" b="0" dirty="0">
                          <a:effectLst/>
                        </a:rPr>
                        <a:t>LSRs and LSUs are used to gain additional route information.</a:t>
                      </a:r>
                    </a:p>
                    <a:p>
                      <a:pPr fontAlgn="ctr">
                        <a:buFont typeface="Arial" panose="020B0604020202020204" pitchFamily="34" charset="0"/>
                        <a:buChar char="•"/>
                      </a:pPr>
                      <a:r>
                        <a:rPr lang="en-US" sz="1600" b="0" dirty="0">
                          <a:effectLst/>
                        </a:rPr>
                        <a:t>Routes are processed using the SPF algorithm.</a:t>
                      </a:r>
                    </a:p>
                    <a:p>
                      <a:pPr fontAlgn="ctr">
                        <a:buFont typeface="Arial" panose="020B0604020202020204" pitchFamily="34" charset="0"/>
                        <a:buChar char="•"/>
                      </a:pPr>
                      <a:r>
                        <a:rPr lang="en-US" sz="1600" b="0" dirty="0">
                          <a:effectLst/>
                        </a:rPr>
                        <a:t>Transition to the Full state.</a:t>
                      </a:r>
                    </a:p>
                  </a:txBody>
                  <a:tcPr marL="47625" marR="47625" marT="47625" marB="47625" anchor="ctr"/>
                </a:tc>
                <a:extLst>
                  <a:ext uri="{0D108BD9-81ED-4DB2-BD59-A6C34878D82A}">
                    <a16:rowId xmlns="" xmlns:a16="http://schemas.microsoft.com/office/drawing/2014/main" val="2209947322"/>
                  </a:ext>
                </a:extLst>
              </a:tr>
              <a:tr h="214553">
                <a:tc>
                  <a:txBody>
                    <a:bodyPr/>
                    <a:lstStyle/>
                    <a:p>
                      <a:pPr fontAlgn="ctr"/>
                      <a:r>
                        <a:rPr lang="en-US" sz="1600" b="1">
                          <a:effectLst/>
                        </a:rPr>
                        <a:t>Full State</a:t>
                      </a:r>
                      <a:endParaRPr lang="en-US" sz="1600" b="0">
                        <a:effectLst/>
                      </a:endParaRPr>
                    </a:p>
                  </a:txBody>
                  <a:tcPr marL="47625" marR="47625" marT="47625" marB="47625" anchor="ctr"/>
                </a:tc>
                <a:tc>
                  <a:txBody>
                    <a:bodyPr/>
                    <a:lstStyle/>
                    <a:p>
                      <a:pPr fontAlgn="ctr"/>
                      <a:r>
                        <a:rPr lang="en-US" sz="1600" b="0" dirty="0">
                          <a:effectLst/>
                        </a:rPr>
                        <a:t>The link-state database of the router is fully synchronized.</a:t>
                      </a:r>
                    </a:p>
                  </a:txBody>
                  <a:tcPr marL="47625" marR="47625" marT="47625" marB="47625" anchor="ctr"/>
                </a:tc>
                <a:extLst>
                  <a:ext uri="{0D108BD9-81ED-4DB2-BD59-A6C34878D82A}">
                    <a16:rowId xmlns="" xmlns:a16="http://schemas.microsoft.com/office/drawing/2014/main" val="748123781"/>
                  </a:ext>
                </a:extLst>
              </a:tr>
            </a:tbl>
          </a:graphicData>
        </a:graphic>
      </p:graphicFrame>
    </p:spTree>
    <p:extLst>
      <p:ext uri="{BB962C8B-B14F-4D97-AF65-F5344CB8AC3E}">
        <p14:creationId xmlns:p14="http://schemas.microsoft.com/office/powerpoint/2010/main" val="3690900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Operation</a:t>
            </a:r>
            <a:r>
              <a:rPr lang="en-US" dirty="0"/>
              <a:t/>
            </a:r>
            <a:br>
              <a:rPr lang="en-US" dirty="0"/>
            </a:br>
            <a:r>
              <a:rPr lang="en-US" sz="2400" dirty="0"/>
              <a:t>Establish Neighbor Adjacencies</a:t>
            </a:r>
          </a:p>
        </p:txBody>
      </p:sp>
      <p:sp>
        <p:nvSpPr>
          <p:cNvPr id="7" name="Content Placeholder 6">
            <a:extLst>
              <a:ext uri="{FF2B5EF4-FFF2-40B4-BE49-F238E27FC236}">
                <a16:creationId xmlns="" xmlns:a16="http://schemas.microsoft.com/office/drawing/2014/main" id="{AFBB3483-BC3B-4E63-A0E2-425C1166368D}"/>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To determine if there is an OSPF neighbor on the link, the router sends a Hello packet that contains its router ID out all OSPF-enabled interfaces. The Hello packet is sent to the reserved All OSPF Routers IPv4 multicast address 224.0.0.5. Only OSPFv2 routers will process these packets. </a:t>
            </a:r>
          </a:p>
          <a:p>
            <a:pPr marL="342900" indent="-342900" algn="l">
              <a:buFont typeface="Arial" panose="020B0604020202020204" pitchFamily="34" charset="0"/>
              <a:buChar char="•"/>
            </a:pPr>
            <a:r>
              <a:rPr lang="en-US" sz="1600" dirty="0">
                <a:solidFill>
                  <a:srgbClr val="000000"/>
                </a:solidFill>
              </a:rPr>
              <a:t>The OSPF router ID is used by the OSPF process to uniquely identify each router in the OSPF area. A router ID is a 32-bit number formatted like an IPv4 address and assigned to uniquely identify a router among OSPF peers.</a:t>
            </a:r>
          </a:p>
          <a:p>
            <a:pPr marL="342900" indent="-342900" algn="l">
              <a:buFont typeface="Arial" panose="020B0604020202020204" pitchFamily="34" charset="0"/>
              <a:buChar char="•"/>
            </a:pPr>
            <a:r>
              <a:rPr lang="en-US" sz="1600" dirty="0">
                <a:solidFill>
                  <a:srgbClr val="000000"/>
                </a:solidFill>
              </a:rPr>
              <a:t>When a neighboring OSPF-enabled router receives a Hello packet with a router ID that is not within its neighbor list, the receiving router attempts to establish an adjacency with the initiating router.</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87475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Operation</a:t>
            </a:r>
            <a:r>
              <a:rPr lang="en-US" dirty="0"/>
              <a:t/>
            </a:r>
            <a:br>
              <a:rPr lang="en-US" dirty="0"/>
            </a:br>
            <a:r>
              <a:rPr lang="en-US" sz="2400" dirty="0"/>
              <a:t>Establish Neighbor Adjacencies (Cont.)</a:t>
            </a:r>
          </a:p>
        </p:txBody>
      </p:sp>
      <p:sp>
        <p:nvSpPr>
          <p:cNvPr id="8" name="Rectangle 7">
            <a:extLst>
              <a:ext uri="{FF2B5EF4-FFF2-40B4-BE49-F238E27FC236}">
                <a16:creationId xmlns="" xmlns:a16="http://schemas.microsoft.com/office/drawing/2014/main" id="{021F3966-6D4B-473A-8A1B-10E36A124ED3}"/>
              </a:ext>
            </a:extLst>
          </p:cNvPr>
          <p:cNvSpPr/>
          <p:nvPr/>
        </p:nvSpPr>
        <p:spPr>
          <a:xfrm>
            <a:off x="420468" y="731837"/>
            <a:ext cx="7196959" cy="338554"/>
          </a:xfrm>
          <a:prstGeom prst="rect">
            <a:avLst/>
          </a:prstGeom>
        </p:spPr>
        <p:txBody>
          <a:bodyPr wrap="square">
            <a:spAutoFit/>
          </a:bodyPr>
          <a:lstStyle/>
          <a:p>
            <a:r>
              <a:rPr lang="en-US" sz="1600" dirty="0">
                <a:solidFill>
                  <a:srgbClr val="58585B"/>
                </a:solidFill>
                <a:latin typeface="+mn-lt"/>
              </a:rPr>
              <a:t>The process routers use to establish adjacency on a multiaccess network:</a:t>
            </a:r>
            <a:endParaRPr lang="en-US" sz="1600" dirty="0">
              <a:latin typeface="+mn-lt"/>
            </a:endParaRPr>
          </a:p>
        </p:txBody>
      </p:sp>
      <p:graphicFrame>
        <p:nvGraphicFramePr>
          <p:cNvPr id="5" name="Table 5">
            <a:extLst>
              <a:ext uri="{FF2B5EF4-FFF2-40B4-BE49-F238E27FC236}">
                <a16:creationId xmlns="" xmlns:a16="http://schemas.microsoft.com/office/drawing/2014/main" id="{9D8E6A32-8335-4314-B39B-1A0CDECB883C}"/>
              </a:ext>
            </a:extLst>
          </p:cNvPr>
          <p:cNvGraphicFramePr>
            <a:graphicFrameLocks noGrp="1"/>
          </p:cNvGraphicFramePr>
          <p:nvPr>
            <p:ph idx="1"/>
            <p:extLst>
              <p:ext uri="{D42A27DB-BD31-4B8C-83A1-F6EECF244321}">
                <p14:modId xmlns:p14="http://schemas.microsoft.com/office/powerpoint/2010/main" val="2844358377"/>
              </p:ext>
            </p:extLst>
          </p:nvPr>
        </p:nvGraphicFramePr>
        <p:xfrm>
          <a:off x="520943" y="1463674"/>
          <a:ext cx="8280401" cy="2560320"/>
        </p:xfrm>
        <a:graphic>
          <a:graphicData uri="http://schemas.openxmlformats.org/drawingml/2006/table">
            <a:tbl>
              <a:tblPr firstRow="1" bandRow="1">
                <a:tableStyleId>{69CF1AB2-1976-4502-BF36-3FF5EA218861}</a:tableStyleId>
              </a:tblPr>
              <a:tblGrid>
                <a:gridCol w="266316">
                  <a:extLst>
                    <a:ext uri="{9D8B030D-6E8A-4147-A177-3AD203B41FA5}">
                      <a16:colId xmlns="" xmlns:a16="http://schemas.microsoft.com/office/drawing/2014/main" val="3296650526"/>
                    </a:ext>
                  </a:extLst>
                </a:gridCol>
                <a:gridCol w="1813035">
                  <a:extLst>
                    <a:ext uri="{9D8B030D-6E8A-4147-A177-3AD203B41FA5}">
                      <a16:colId xmlns="" xmlns:a16="http://schemas.microsoft.com/office/drawing/2014/main" val="4059000616"/>
                    </a:ext>
                  </a:extLst>
                </a:gridCol>
                <a:gridCol w="6201050">
                  <a:extLst>
                    <a:ext uri="{9D8B030D-6E8A-4147-A177-3AD203B41FA5}">
                      <a16:colId xmlns="" xmlns:a16="http://schemas.microsoft.com/office/drawing/2014/main" val="36415615"/>
                    </a:ext>
                  </a:extLst>
                </a:gridCol>
              </a:tblGrid>
              <a:tr h="370840">
                <a:tc>
                  <a:txBody>
                    <a:bodyPr/>
                    <a:lstStyle/>
                    <a:p>
                      <a:r>
                        <a:rPr lang="en-US" sz="1200" b="0" dirty="0"/>
                        <a:t>1</a:t>
                      </a:r>
                    </a:p>
                  </a:txBody>
                  <a:tcPr/>
                </a:tc>
                <a:tc>
                  <a:txBody>
                    <a:bodyPr/>
                    <a:lstStyle/>
                    <a:p>
                      <a:r>
                        <a:rPr lang="en-US" sz="1200" b="0" dirty="0"/>
                        <a:t>Down to Init State</a:t>
                      </a:r>
                    </a:p>
                  </a:txBody>
                  <a:tcPr/>
                </a:tc>
                <a:tc>
                  <a:txBody>
                    <a:bodyPr/>
                    <a:lstStyle/>
                    <a:p>
                      <a:r>
                        <a:rPr lang="en-US" sz="1200" b="0" dirty="0"/>
                        <a:t>When OSPFv2 is enabled on the interface, R1 transitions from Down to Init and starts sending OSPFv2 Hellos out of the interface in an attempt to discover neighbors.</a:t>
                      </a:r>
                    </a:p>
                  </a:txBody>
                  <a:tcPr/>
                </a:tc>
                <a:extLst>
                  <a:ext uri="{0D108BD9-81ED-4DB2-BD59-A6C34878D82A}">
                    <a16:rowId xmlns="" xmlns:a16="http://schemas.microsoft.com/office/drawing/2014/main" val="1584428023"/>
                  </a:ext>
                </a:extLst>
              </a:tr>
              <a:tr h="370840">
                <a:tc>
                  <a:txBody>
                    <a:bodyPr/>
                    <a:lstStyle/>
                    <a:p>
                      <a:r>
                        <a:rPr lang="en-US" sz="1200" b="0" dirty="0"/>
                        <a:t>2</a:t>
                      </a:r>
                    </a:p>
                  </a:txBody>
                  <a:tcPr/>
                </a:tc>
                <a:tc>
                  <a:txBody>
                    <a:bodyPr/>
                    <a:lstStyle/>
                    <a:p>
                      <a:r>
                        <a:rPr lang="en-US" sz="1200" b="0" dirty="0"/>
                        <a:t>Init State</a:t>
                      </a:r>
                    </a:p>
                  </a:txBody>
                  <a:tcPr/>
                </a:tc>
                <a:tc>
                  <a:txBody>
                    <a:bodyPr/>
                    <a:lstStyle/>
                    <a:p>
                      <a:r>
                        <a:rPr lang="en-US" sz="1200" b="0" dirty="0"/>
                        <a:t>When a R2 receives a hello from the previously unknown router R1, it adds R1’s router ID to the neighbor list and responds with a Hello packet containing its own router ID.</a:t>
                      </a:r>
                    </a:p>
                  </a:txBody>
                  <a:tcPr/>
                </a:tc>
                <a:extLst>
                  <a:ext uri="{0D108BD9-81ED-4DB2-BD59-A6C34878D82A}">
                    <a16:rowId xmlns="" xmlns:a16="http://schemas.microsoft.com/office/drawing/2014/main" val="2934098518"/>
                  </a:ext>
                </a:extLst>
              </a:tr>
              <a:tr h="370840">
                <a:tc>
                  <a:txBody>
                    <a:bodyPr/>
                    <a:lstStyle/>
                    <a:p>
                      <a:r>
                        <a:rPr lang="en-US" sz="1200" b="0" dirty="0"/>
                        <a:t>3</a:t>
                      </a:r>
                    </a:p>
                  </a:txBody>
                  <a:tcPr/>
                </a:tc>
                <a:tc>
                  <a:txBody>
                    <a:bodyPr/>
                    <a:lstStyle/>
                    <a:p>
                      <a:r>
                        <a:rPr lang="en-US" sz="1200" b="0" dirty="0"/>
                        <a:t>Two-Way State</a:t>
                      </a:r>
                    </a:p>
                  </a:txBody>
                  <a:tcPr/>
                </a:tc>
                <a:tc>
                  <a:txBody>
                    <a:bodyPr/>
                    <a:lstStyle/>
                    <a:p>
                      <a:r>
                        <a:rPr lang="en-US" sz="1200" b="0" dirty="0"/>
                        <a:t>R1 receives R2’s hello and notices that the message contains the R1 router ID in the list of R2’s neighbors. R1 adds R2’s router ID to the neighbor list and transitions to the Two-Way State.</a:t>
                      </a:r>
                    </a:p>
                    <a:p>
                      <a:r>
                        <a:rPr lang="en-US" sz="1200" b="0" dirty="0"/>
                        <a:t>If R1 and R2 are connected with a point-to-point link, they transition to </a:t>
                      </a:r>
                      <a:r>
                        <a:rPr lang="en-US" sz="1200" b="0" dirty="0" err="1"/>
                        <a:t>ExStart</a:t>
                      </a:r>
                      <a:endParaRPr lang="en-US" sz="1200" b="0" dirty="0"/>
                    </a:p>
                    <a:p>
                      <a:r>
                        <a:rPr lang="en-US" sz="1200" b="0" dirty="0"/>
                        <a:t>If R1 and R2 are connected over a common Ethernet network, the DR/BDR election occurs.</a:t>
                      </a:r>
                    </a:p>
                  </a:txBody>
                  <a:tcPr/>
                </a:tc>
                <a:extLst>
                  <a:ext uri="{0D108BD9-81ED-4DB2-BD59-A6C34878D82A}">
                    <a16:rowId xmlns="" xmlns:a16="http://schemas.microsoft.com/office/drawing/2014/main" val="1602449379"/>
                  </a:ext>
                </a:extLst>
              </a:tr>
              <a:tr h="370840">
                <a:tc>
                  <a:txBody>
                    <a:bodyPr/>
                    <a:lstStyle/>
                    <a:p>
                      <a:r>
                        <a:rPr lang="en-US" sz="1200" b="0" dirty="0"/>
                        <a:t>4</a:t>
                      </a:r>
                    </a:p>
                  </a:txBody>
                  <a:tcPr/>
                </a:tc>
                <a:tc>
                  <a:txBody>
                    <a:bodyPr/>
                    <a:lstStyle/>
                    <a:p>
                      <a:r>
                        <a:rPr lang="en-US" sz="1200" b="0" dirty="0"/>
                        <a:t>Elect the DR &amp; BDR</a:t>
                      </a:r>
                    </a:p>
                  </a:txBody>
                  <a:tcPr/>
                </a:tc>
                <a:tc>
                  <a:txBody>
                    <a:bodyPr/>
                    <a:lstStyle/>
                    <a:p>
                      <a:r>
                        <a:rPr lang="en-US" sz="1200" b="0" dirty="0"/>
                        <a:t>The DR and BDR election occurs, where the router with the highest router ID or highest priority is elected as the DR, and second highest is the BDR</a:t>
                      </a:r>
                    </a:p>
                  </a:txBody>
                  <a:tcPr/>
                </a:tc>
                <a:extLst>
                  <a:ext uri="{0D108BD9-81ED-4DB2-BD59-A6C34878D82A}">
                    <a16:rowId xmlns="" xmlns:a16="http://schemas.microsoft.com/office/drawing/2014/main" val="1823193069"/>
                  </a:ext>
                </a:extLst>
              </a:tr>
            </a:tbl>
          </a:graphicData>
        </a:graphic>
      </p:graphicFrame>
    </p:spTree>
    <p:extLst>
      <p:ext uri="{BB962C8B-B14F-4D97-AF65-F5344CB8AC3E}">
        <p14:creationId xmlns:p14="http://schemas.microsoft.com/office/powerpoint/2010/main" val="1845808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Operation</a:t>
            </a:r>
            <a:r>
              <a:rPr lang="en-US" dirty="0"/>
              <a:t/>
            </a:r>
            <a:br>
              <a:rPr lang="en-US" dirty="0"/>
            </a:br>
            <a:r>
              <a:rPr lang="en-US" sz="2400" dirty="0"/>
              <a:t>Synchronizing OSPF Databases</a:t>
            </a:r>
          </a:p>
        </p:txBody>
      </p:sp>
      <p:sp>
        <p:nvSpPr>
          <p:cNvPr id="4" name="Content Placeholder 3">
            <a:extLst>
              <a:ext uri="{FF2B5EF4-FFF2-40B4-BE49-F238E27FC236}">
                <a16:creationId xmlns="" xmlns:a16="http://schemas.microsoft.com/office/drawing/2014/main" id="{90654B0D-4339-4DE4-BAD7-3269435A87EF}"/>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After the Two-Way state, routers transition to database synchronization states. This is a three step process, as follows:</a:t>
            </a:r>
          </a:p>
          <a:p>
            <a:pPr lvl="1"/>
            <a:r>
              <a:rPr lang="en-US" sz="1600" dirty="0">
                <a:solidFill>
                  <a:srgbClr val="000000"/>
                </a:solidFill>
              </a:rPr>
              <a:t>Decide first router: The router with the highest router ID sends its DBD first.</a:t>
            </a:r>
          </a:p>
          <a:p>
            <a:pPr lvl="1"/>
            <a:r>
              <a:rPr lang="en-US" sz="1600" dirty="0">
                <a:solidFill>
                  <a:srgbClr val="000000"/>
                </a:solidFill>
              </a:rPr>
              <a:t>Exchange DBDs: As many as needed to convey the database. The other router must acknowledge each DBD with an </a:t>
            </a:r>
            <a:r>
              <a:rPr lang="en-US" sz="1600" dirty="0" err="1">
                <a:solidFill>
                  <a:srgbClr val="000000"/>
                </a:solidFill>
              </a:rPr>
              <a:t>LSAck</a:t>
            </a:r>
            <a:r>
              <a:rPr lang="en-US" sz="1600" dirty="0">
                <a:solidFill>
                  <a:srgbClr val="000000"/>
                </a:solidFill>
              </a:rPr>
              <a:t> packet.</a:t>
            </a:r>
          </a:p>
          <a:p>
            <a:pPr lvl="1"/>
            <a:r>
              <a:rPr lang="en-US" sz="1600" dirty="0">
                <a:solidFill>
                  <a:srgbClr val="000000"/>
                </a:solidFill>
              </a:rPr>
              <a:t>Send an LSR: Each router compares the DBD information with the local LSDB. If the DBD has more current link information, the router transitions to the loading state.</a:t>
            </a:r>
          </a:p>
          <a:p>
            <a:pPr lvl="1"/>
            <a:endParaRPr lang="en-US" sz="1600" dirty="0">
              <a:solidFill>
                <a:srgbClr val="000000"/>
              </a:solidFill>
            </a:endParaRPr>
          </a:p>
          <a:p>
            <a:pPr marL="142875" lvl="1" indent="0">
              <a:buNone/>
            </a:pPr>
            <a:r>
              <a:rPr lang="en-US" sz="1600" dirty="0">
                <a:solidFill>
                  <a:srgbClr val="000000"/>
                </a:solidFill>
              </a:rPr>
              <a:t>After all LSRs have been exchanged and satisfied, the routers are considered synchronized and in a full state. Updates (LSUs) are sent:</a:t>
            </a:r>
          </a:p>
          <a:p>
            <a:pPr lvl="1"/>
            <a:r>
              <a:rPr lang="en-US" sz="1600" dirty="0">
                <a:solidFill>
                  <a:srgbClr val="000000"/>
                </a:solidFill>
              </a:rPr>
              <a:t>When a change is perceived (incremental updates)</a:t>
            </a:r>
          </a:p>
          <a:p>
            <a:pPr lvl="1"/>
            <a:r>
              <a:rPr lang="en-US" sz="1600" dirty="0">
                <a:solidFill>
                  <a:srgbClr val="000000"/>
                </a:solidFill>
              </a:rPr>
              <a:t>Every 30 minutes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418611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Operation</a:t>
            </a:r>
            <a:r>
              <a:rPr lang="en-US" dirty="0"/>
              <a:t/>
            </a:r>
            <a:br>
              <a:rPr lang="en-US" dirty="0"/>
            </a:br>
            <a:r>
              <a:rPr lang="en-US" sz="2400" dirty="0"/>
              <a:t>The Need for a </a:t>
            </a:r>
            <a:r>
              <a:rPr lang="en-US" sz="2400" dirty="0" smtClean="0"/>
              <a:t>D</a:t>
            </a:r>
            <a:r>
              <a:rPr lang="cs-CZ" sz="2400" dirty="0" err="1" smtClean="0"/>
              <a:t>esignated</a:t>
            </a:r>
            <a:r>
              <a:rPr lang="cs-CZ" sz="2400" dirty="0" smtClean="0"/>
              <a:t> </a:t>
            </a:r>
            <a:r>
              <a:rPr lang="en-US" sz="2400" dirty="0" smtClean="0"/>
              <a:t>R</a:t>
            </a:r>
            <a:r>
              <a:rPr lang="cs-CZ" sz="2400" dirty="0" err="1" smtClean="0"/>
              <a:t>outer</a:t>
            </a:r>
            <a:r>
              <a:rPr lang="cs-CZ" sz="2400" dirty="0" smtClean="0"/>
              <a:t> (DR)</a:t>
            </a:r>
            <a:endParaRPr lang="en-US" sz="2400" dirty="0"/>
          </a:p>
        </p:txBody>
      </p:sp>
      <p:sp>
        <p:nvSpPr>
          <p:cNvPr id="5" name="Content Placeholder 4">
            <a:extLst>
              <a:ext uri="{FF2B5EF4-FFF2-40B4-BE49-F238E27FC236}">
                <a16:creationId xmlns="" xmlns:a16="http://schemas.microsoft.com/office/drawing/2014/main" id="{6FE35820-8635-4B2D-A3DB-7BD408787B0D}"/>
              </a:ext>
            </a:extLst>
          </p:cNvPr>
          <p:cNvSpPr>
            <a:spLocks noGrp="1"/>
          </p:cNvSpPr>
          <p:nvPr>
            <p:ph idx="1"/>
          </p:nvPr>
        </p:nvSpPr>
        <p:spPr>
          <a:xfrm>
            <a:off x="474662" y="731837"/>
            <a:ext cx="4396883" cy="3689897"/>
          </a:xfrm>
        </p:spPr>
        <p:txBody>
          <a:bodyPr/>
          <a:lstStyle/>
          <a:p>
            <a:pPr marL="0" indent="0" algn="l"/>
            <a:r>
              <a:rPr lang="en-US" sz="1600" dirty="0">
                <a:solidFill>
                  <a:srgbClr val="000000"/>
                </a:solidFill>
              </a:rPr>
              <a:t>Multiaccess networks </a:t>
            </a:r>
            <a:r>
              <a:rPr lang="cs-CZ" sz="1600" dirty="0" smtClean="0">
                <a:solidFill>
                  <a:srgbClr val="000000"/>
                </a:solidFill>
              </a:rPr>
              <a:t>(</a:t>
            </a:r>
            <a:r>
              <a:rPr lang="cs-CZ" sz="1600" dirty="0" err="1" smtClean="0">
                <a:solidFill>
                  <a:srgbClr val="FF0000"/>
                </a:solidFill>
              </a:rPr>
              <a:t>Ethernet</a:t>
            </a:r>
            <a:r>
              <a:rPr lang="cs-CZ" sz="1600" dirty="0" smtClean="0">
                <a:solidFill>
                  <a:srgbClr val="000000"/>
                </a:solidFill>
              </a:rPr>
              <a:t>) </a:t>
            </a:r>
            <a:r>
              <a:rPr lang="en-US" sz="1600" dirty="0" smtClean="0">
                <a:solidFill>
                  <a:srgbClr val="000000"/>
                </a:solidFill>
              </a:rPr>
              <a:t>can </a:t>
            </a:r>
            <a:r>
              <a:rPr lang="en-US" sz="1600" dirty="0">
                <a:solidFill>
                  <a:srgbClr val="000000"/>
                </a:solidFill>
              </a:rPr>
              <a:t>create two challenges for OSPF regarding the flooding of LSAs, as follows:</a:t>
            </a:r>
          </a:p>
          <a:p>
            <a:pPr marL="342900" indent="-342900" algn="l">
              <a:buFont typeface="Arial" panose="020B0604020202020204" pitchFamily="34" charset="0"/>
              <a:buChar char="•"/>
            </a:pPr>
            <a:r>
              <a:rPr lang="en-US" sz="1600" b="1" dirty="0">
                <a:solidFill>
                  <a:srgbClr val="000000"/>
                </a:solidFill>
              </a:rPr>
              <a:t>Creation of multiple adjacencies</a:t>
            </a:r>
            <a:r>
              <a:rPr lang="en-US" sz="1600" dirty="0">
                <a:solidFill>
                  <a:srgbClr val="000000"/>
                </a:solidFill>
              </a:rPr>
              <a:t> - Ethernet networks could potentially interconnect many OSPF routers over a common link. Creating adjacencies with every router would lead to an excessive number of LSAs exchanged between routers on the same network.</a:t>
            </a:r>
          </a:p>
          <a:p>
            <a:pPr marL="342900" indent="-342900" algn="l">
              <a:buFont typeface="Arial" panose="020B0604020202020204" pitchFamily="34" charset="0"/>
              <a:buChar char="•"/>
            </a:pPr>
            <a:r>
              <a:rPr lang="en-US" sz="1600" b="1" dirty="0">
                <a:solidFill>
                  <a:srgbClr val="000000"/>
                </a:solidFill>
              </a:rPr>
              <a:t>Extensive flooding of LSAs</a:t>
            </a:r>
            <a:r>
              <a:rPr lang="en-US" sz="1600" dirty="0">
                <a:solidFill>
                  <a:srgbClr val="000000"/>
                </a:solidFill>
              </a:rPr>
              <a:t> - Link-state routers flood their LSAs any time OSPF is initialized, or when there is a change in the topology. This flooding can become excessive.</a:t>
            </a: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 xmlns:a16="http://schemas.microsoft.com/office/drawing/2014/main" id="{6F0CD712-95F4-4F34-A8FF-757F146E1655}"/>
              </a:ext>
            </a:extLst>
          </p:cNvPr>
          <p:cNvPicPr>
            <a:picLocks noChangeAspect="1"/>
          </p:cNvPicPr>
          <p:nvPr/>
        </p:nvPicPr>
        <p:blipFill>
          <a:blip r:embed="rId3"/>
          <a:stretch>
            <a:fillRect/>
          </a:stretch>
        </p:blipFill>
        <p:spPr>
          <a:xfrm>
            <a:off x="5025587" y="943248"/>
            <a:ext cx="3790950" cy="3267075"/>
          </a:xfrm>
          <a:prstGeom prst="rect">
            <a:avLst/>
          </a:prstGeom>
        </p:spPr>
      </p:pic>
    </p:spTree>
    <p:extLst>
      <p:ext uri="{BB962C8B-B14F-4D97-AF65-F5344CB8AC3E}">
        <p14:creationId xmlns:p14="http://schemas.microsoft.com/office/powerpoint/2010/main" val="2405043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Operation</a:t>
            </a:r>
            <a:r>
              <a:rPr lang="en-US" dirty="0"/>
              <a:t/>
            </a:r>
            <a:br>
              <a:rPr lang="en-US" dirty="0"/>
            </a:br>
            <a:r>
              <a:rPr lang="en-US" sz="2400" dirty="0"/>
              <a:t>LSA Flooding with a DR</a:t>
            </a:r>
          </a:p>
        </p:txBody>
      </p:sp>
      <p:sp>
        <p:nvSpPr>
          <p:cNvPr id="4" name="Content Placeholder 3">
            <a:extLst>
              <a:ext uri="{FF2B5EF4-FFF2-40B4-BE49-F238E27FC236}">
                <a16:creationId xmlns="" xmlns:a16="http://schemas.microsoft.com/office/drawing/2014/main" id="{2637EE69-BADB-4D5F-9A7A-8130B3025BE3}"/>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An increase in the number of routers on a multiaccess network also increases the number of LSAs exchanged between the routers. This flooding of LSAs significantly impacts the operation of OSPF.</a:t>
            </a:r>
          </a:p>
          <a:p>
            <a:pPr marL="342900" indent="-342900" algn="l">
              <a:buFont typeface="Arial" panose="020B0604020202020204" pitchFamily="34" charset="0"/>
              <a:buChar char="•"/>
            </a:pPr>
            <a:r>
              <a:rPr lang="en-US" sz="1600" dirty="0">
                <a:solidFill>
                  <a:srgbClr val="000000"/>
                </a:solidFill>
              </a:rPr>
              <a:t>If every router in a multiaccess network had to flood and acknowledge all received LSAs to all other routers on that same multiaccess network, the network traffic would become quite chaotic.</a:t>
            </a:r>
          </a:p>
          <a:p>
            <a:pPr marL="342900" indent="-342900" algn="l">
              <a:buFont typeface="Arial" panose="020B0604020202020204" pitchFamily="34" charset="0"/>
              <a:buChar char="•"/>
            </a:pPr>
            <a:r>
              <a:rPr lang="en-US" sz="1600" dirty="0">
                <a:solidFill>
                  <a:srgbClr val="000000"/>
                </a:solidFill>
              </a:rPr>
              <a:t>On multiaccess networks, OSPF elects a DR to be the collection and distribution point for LSAs sent and received. A </a:t>
            </a:r>
            <a:r>
              <a:rPr lang="en-US" sz="1600" dirty="0" smtClean="0">
                <a:solidFill>
                  <a:srgbClr val="000000"/>
                </a:solidFill>
              </a:rPr>
              <a:t>B</a:t>
            </a:r>
            <a:r>
              <a:rPr lang="cs-CZ" sz="1600" dirty="0" err="1" smtClean="0">
                <a:solidFill>
                  <a:srgbClr val="000000"/>
                </a:solidFill>
              </a:rPr>
              <a:t>ackup</a:t>
            </a:r>
            <a:r>
              <a:rPr lang="cs-CZ" sz="1600" dirty="0" smtClean="0">
                <a:solidFill>
                  <a:srgbClr val="000000"/>
                </a:solidFill>
              </a:rPr>
              <a:t> </a:t>
            </a:r>
            <a:r>
              <a:rPr lang="en-US" sz="1600" dirty="0" smtClean="0">
                <a:solidFill>
                  <a:srgbClr val="000000"/>
                </a:solidFill>
              </a:rPr>
              <a:t>DR </a:t>
            </a:r>
            <a:r>
              <a:rPr lang="en-US" sz="1600" dirty="0">
                <a:solidFill>
                  <a:srgbClr val="000000"/>
                </a:solidFill>
              </a:rPr>
              <a:t>is also elected in case the DR fails. All other routers become DROTHERs. A DROTHER is a router that is neither the DR nor the BDR</a:t>
            </a:r>
            <a:r>
              <a:rPr lang="en-US" sz="1600" dirty="0" smtClean="0">
                <a:solidFill>
                  <a:srgbClr val="000000"/>
                </a:solidFill>
              </a:rPr>
              <a:t>.</a:t>
            </a:r>
            <a:r>
              <a:rPr lang="cs-CZ" sz="1600" dirty="0" smtClean="0">
                <a:solidFill>
                  <a:srgbClr val="000000"/>
                </a:solidFill>
              </a:rPr>
              <a:t> DR and BDR </a:t>
            </a:r>
            <a:r>
              <a:rPr lang="cs-CZ" sz="1600" dirty="0" err="1" smtClean="0">
                <a:solidFill>
                  <a:srgbClr val="000000"/>
                </a:solidFill>
              </a:rPr>
              <a:t>receives</a:t>
            </a:r>
            <a:r>
              <a:rPr lang="cs-CZ" sz="1600" dirty="0" smtClean="0">
                <a:solidFill>
                  <a:srgbClr val="000000"/>
                </a:solidFill>
              </a:rPr>
              <a:t> </a:t>
            </a:r>
            <a:r>
              <a:rPr lang="cs-CZ" sz="1600" dirty="0" err="1" smtClean="0">
                <a:solidFill>
                  <a:srgbClr val="000000"/>
                </a:solidFill>
              </a:rPr>
              <a:t>at</a:t>
            </a:r>
            <a:r>
              <a:rPr lang="cs-CZ" sz="1600" dirty="0" smtClean="0">
                <a:solidFill>
                  <a:srgbClr val="000000"/>
                </a:solidFill>
              </a:rPr>
              <a:t> </a:t>
            </a:r>
            <a:r>
              <a:rPr lang="en-US" sz="1600" dirty="0">
                <a:solidFill>
                  <a:srgbClr val="000000"/>
                </a:solidFill>
              </a:rPr>
              <a:t>multicast address </a:t>
            </a:r>
            <a:r>
              <a:rPr lang="en-US" sz="1600" dirty="0" smtClean="0">
                <a:solidFill>
                  <a:srgbClr val="000000"/>
                </a:solidFill>
              </a:rPr>
              <a:t>224.0.0.</a:t>
            </a:r>
            <a:r>
              <a:rPr lang="cs-CZ" sz="1600" dirty="0" smtClean="0">
                <a:solidFill>
                  <a:srgbClr val="000000"/>
                </a:solidFill>
              </a:rPr>
              <a:t>6.</a:t>
            </a:r>
            <a:endParaRPr lang="en-US" sz="1600" dirty="0">
              <a:solidFill>
                <a:srgbClr val="000000"/>
              </a:solidFill>
            </a:endParaRPr>
          </a:p>
          <a:p>
            <a:pPr marL="415985" lvl="1" indent="-342900">
              <a:buFont typeface="Arial" panose="020B0604020202020204" pitchFamily="34" charset="0"/>
              <a:buChar char="•"/>
            </a:pPr>
            <a:r>
              <a:rPr lang="en-US" b="1" dirty="0">
                <a:solidFill>
                  <a:srgbClr val="000000"/>
                </a:solidFill>
              </a:rPr>
              <a:t>Note</a:t>
            </a:r>
            <a:r>
              <a:rPr lang="en-US" dirty="0">
                <a:solidFill>
                  <a:srgbClr val="000000"/>
                </a:solidFill>
              </a:rPr>
              <a:t>: The DR is only used for the dissemination of LSAs. The router will still use the best next-hop router indicated in the routing table for the forwarding of all other packets.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709354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61288" y="600303"/>
            <a:ext cx="5091113" cy="756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61593" tIns="30796" rIns="61593" bIns="30796"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sz="1500" kern="0" dirty="0">
              <a:latin typeface="Arial" charset="0"/>
            </a:endParaRPr>
          </a:p>
        </p:txBody>
      </p:sp>
      <p:sp>
        <p:nvSpPr>
          <p:cNvPr id="7" name="Rectangle 2"/>
          <p:cNvSpPr>
            <a:spLocks noGrp="1" noChangeArrowheads="1"/>
          </p:cNvSpPr>
          <p:nvPr>
            <p:ph type="ctrTitle"/>
          </p:nvPr>
        </p:nvSpPr>
        <p:spPr/>
        <p:txBody>
          <a:bodyPr>
            <a:normAutofit/>
          </a:bodyPr>
          <a:lstStyle/>
          <a:p>
            <a:pPr eaLnBrk="1" hangingPunct="1"/>
            <a:r>
              <a:rPr lang="en-US" sz="1800" dirty="0" err="1" smtClean="0">
                <a:latin typeface="Arial" charset="0"/>
              </a:rPr>
              <a:t>Multiarea</a:t>
            </a:r>
            <a:r>
              <a:rPr lang="en-US" sz="1800" dirty="0" smtClean="0">
                <a:latin typeface="Arial" charset="0"/>
              </a:rPr>
              <a:t> </a:t>
            </a:r>
            <a:r>
              <a:rPr lang="en-US" sz="1800" dirty="0">
                <a:latin typeface="Arial" charset="0"/>
              </a:rPr>
              <a:t>OSPF</a:t>
            </a:r>
            <a:endParaRPr lang="en-US" sz="1800" dirty="0">
              <a:solidFill>
                <a:srgbClr val="00B0F0"/>
              </a:solidFill>
              <a:latin typeface="Arial" charset="0"/>
            </a:endParaRPr>
          </a:p>
        </p:txBody>
      </p:sp>
    </p:spTree>
    <p:extLst>
      <p:ext uri="{BB962C8B-B14F-4D97-AF65-F5344CB8AC3E}">
        <p14:creationId xmlns:p14="http://schemas.microsoft.com/office/powerpoint/2010/main" val="1166887226"/>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376362" y="1697831"/>
            <a:ext cx="2890838" cy="1110854"/>
          </a:xfrm>
        </p:spPr>
        <p:txBody>
          <a:bodyPr/>
          <a:lstStyle/>
          <a:p>
            <a:pPr eaLnBrk="1" hangingPunct="1"/>
            <a:r>
              <a:rPr lang="en-CA" sz="1800" dirty="0" smtClean="0"/>
              <a:t>RIPv2 </a:t>
            </a:r>
            <a:endParaRPr lang="en-US" sz="1800" dirty="0">
              <a:solidFill>
                <a:srgbClr val="00B0F0"/>
              </a:solidFill>
            </a:endParaRPr>
          </a:p>
        </p:txBody>
      </p:sp>
    </p:spTree>
    <p:extLst>
      <p:ext uri="{BB962C8B-B14F-4D97-AF65-F5344CB8AC3E}">
        <p14:creationId xmlns:p14="http://schemas.microsoft.com/office/powerpoint/2010/main" val="1104520801"/>
      </p:ext>
    </p:extLst>
  </p:cSld>
  <p:clrMapOvr>
    <a:masterClrMapping/>
  </p:clrMapOvr>
  <p:transition>
    <p:wipe dir="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33744" y="2431257"/>
            <a:ext cx="4934031" cy="2483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sp>
        <p:nvSpPr>
          <p:cNvPr id="2" name="Content Placeholder 1"/>
          <p:cNvSpPr>
            <a:spLocks noGrp="1"/>
          </p:cNvSpPr>
          <p:nvPr>
            <p:ph idx="1"/>
          </p:nvPr>
        </p:nvSpPr>
        <p:spPr>
          <a:xfrm>
            <a:off x="213110" y="921582"/>
            <a:ext cx="8733677" cy="2278818"/>
          </a:xfrm>
          <a:noFill/>
          <a:ln>
            <a:noFill/>
          </a:ln>
        </p:spPr>
        <p:txBody>
          <a:bodyPr vert="horz" wrap="square" lIns="91440" tIns="45720" rIns="182880" bIns="45720" numCol="1" anchor="t" anchorCtr="0" compatLnSpc="1">
            <a:prstTxWarp prst="textNoShape">
              <a:avLst/>
            </a:prstTxWarp>
          </a:bodyPr>
          <a:lstStyle/>
          <a:p>
            <a:r>
              <a:rPr lang="en-US" sz="1600" dirty="0"/>
              <a:t>OSPF Two-Layer Area Hierarchy</a:t>
            </a:r>
          </a:p>
          <a:p>
            <a:pPr lvl="1"/>
            <a:r>
              <a:rPr lang="en-US" dirty="0"/>
              <a:t>Backbone (Transit) area and Regular (Non-backbone) area</a:t>
            </a:r>
            <a:r>
              <a:rPr lang="cs-CZ" dirty="0"/>
              <a:t>(s)</a:t>
            </a:r>
            <a:endParaRPr lang="en-US" dirty="0"/>
          </a:p>
          <a:p>
            <a:r>
              <a:rPr lang="en-US" sz="1600" dirty="0" smtClean="0"/>
              <a:t>Types</a:t>
            </a:r>
            <a:r>
              <a:rPr lang="cs-CZ" sz="1600" dirty="0" smtClean="0"/>
              <a:t> (</a:t>
            </a:r>
            <a:r>
              <a:rPr lang="cs-CZ" sz="1600" dirty="0" err="1" smtClean="0"/>
              <a:t>Roles</a:t>
            </a:r>
            <a:r>
              <a:rPr lang="cs-CZ" sz="1600" dirty="0" smtClean="0"/>
              <a:t>)</a:t>
            </a:r>
            <a:r>
              <a:rPr lang="en-US" sz="1600" dirty="0" smtClean="0"/>
              <a:t> </a:t>
            </a:r>
            <a:r>
              <a:rPr lang="en-US" sz="1600" dirty="0"/>
              <a:t>of OSPF Routers</a:t>
            </a:r>
          </a:p>
          <a:p>
            <a:pPr lvl="1"/>
            <a:r>
              <a:rPr lang="en-US" dirty="0"/>
              <a:t>Internal router</a:t>
            </a:r>
          </a:p>
          <a:p>
            <a:pPr lvl="1"/>
            <a:r>
              <a:rPr lang="en-US" dirty="0"/>
              <a:t>Backbone router</a:t>
            </a:r>
          </a:p>
          <a:p>
            <a:pPr lvl="1"/>
            <a:r>
              <a:rPr lang="en-US" dirty="0"/>
              <a:t>Area Border Router (ABR)</a:t>
            </a:r>
          </a:p>
          <a:p>
            <a:pPr lvl="1"/>
            <a:r>
              <a:rPr lang="en-US" dirty="0"/>
              <a:t>Autonomous System</a:t>
            </a:r>
            <a:r>
              <a:rPr lang="cs-CZ" dirty="0" smtClean="0"/>
              <a:t>* </a:t>
            </a:r>
            <a:r>
              <a:rPr lang="en-US" dirty="0" smtClean="0"/>
              <a:t>Boundary</a:t>
            </a:r>
            <a:r>
              <a:rPr lang="cs-CZ" dirty="0" smtClean="0"/>
              <a:t/>
            </a:r>
            <a:br>
              <a:rPr lang="cs-CZ" dirty="0" smtClean="0"/>
            </a:br>
            <a:r>
              <a:rPr lang="en-US" dirty="0" smtClean="0"/>
              <a:t>Router </a:t>
            </a:r>
            <a:r>
              <a:rPr lang="en-US" dirty="0"/>
              <a:t>(ASBR) </a:t>
            </a:r>
            <a:endParaRPr lang="cs-CZ" dirty="0"/>
          </a:p>
          <a:p>
            <a:pPr lvl="1"/>
            <a:endParaRPr lang="cs-CZ" dirty="0"/>
          </a:p>
          <a:p>
            <a:pPr marL="142875" lvl="1" indent="0">
              <a:buNone/>
            </a:pPr>
            <a:r>
              <a:rPr lang="cs-CZ" dirty="0"/>
              <a:t>*) In </a:t>
            </a:r>
            <a:r>
              <a:rPr lang="cs-CZ" dirty="0" err="1"/>
              <a:t>fact</a:t>
            </a:r>
            <a:r>
              <a:rPr lang="cs-CZ" dirty="0"/>
              <a:t>, </a:t>
            </a:r>
            <a:r>
              <a:rPr lang="cs-CZ" dirty="0" err="1" smtClean="0"/>
              <a:t>autonomous</a:t>
            </a:r>
            <a:r>
              <a:rPr lang="cs-CZ" dirty="0" smtClean="0"/>
              <a:t> </a:t>
            </a:r>
            <a:r>
              <a:rPr lang="cs-CZ" dirty="0" err="1" smtClean="0"/>
              <a:t>system</a:t>
            </a:r>
            <a:r>
              <a:rPr lang="cs-CZ" dirty="0" smtClean="0"/>
              <a:t> </a:t>
            </a:r>
            <a:r>
              <a:rPr lang="cs-CZ" dirty="0" err="1" smtClean="0"/>
              <a:t>is</a:t>
            </a:r>
            <a:r>
              <a:rPr lang="cs-CZ" dirty="0" smtClean="0"/>
              <a:t> </a:t>
            </a:r>
            <a:r>
              <a:rPr lang="cs-CZ" dirty="0" err="1" smtClean="0"/>
              <a:t>any</a:t>
            </a:r>
            <a:r>
              <a:rPr lang="cs-CZ" dirty="0"/>
              <a:t/>
            </a:r>
            <a:br>
              <a:rPr lang="cs-CZ" dirty="0"/>
            </a:br>
            <a:r>
              <a:rPr lang="cs-CZ" dirty="0" smtClean="0"/>
              <a:t>    non-OSPF </a:t>
            </a:r>
            <a:r>
              <a:rPr lang="cs-CZ" dirty="0"/>
              <a:t>network</a:t>
            </a:r>
            <a:endParaRPr lang="en-US" dirty="0"/>
          </a:p>
        </p:txBody>
      </p:sp>
      <p:sp>
        <p:nvSpPr>
          <p:cNvPr id="11" name="Text Box 4"/>
          <p:cNvSpPr txBox="1">
            <a:spLocks noChangeArrowheads="1"/>
          </p:cNvSpPr>
          <p:nvPr/>
        </p:nvSpPr>
        <p:spPr bwMode="auto">
          <a:xfrm>
            <a:off x="7769972" y="3814483"/>
            <a:ext cx="993029" cy="387623"/>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00"/>
                </a:solidFill>
                <a:latin typeface="Arial" charset="0"/>
              </a:rPr>
              <a:t>Internal Router</a:t>
            </a:r>
          </a:p>
        </p:txBody>
      </p:sp>
      <p:sp>
        <p:nvSpPr>
          <p:cNvPr id="12" name="Text Box 5"/>
          <p:cNvSpPr txBox="1">
            <a:spLocks noChangeArrowheads="1"/>
          </p:cNvSpPr>
          <p:nvPr/>
        </p:nvSpPr>
        <p:spPr bwMode="auto">
          <a:xfrm>
            <a:off x="3552825" y="3769154"/>
            <a:ext cx="1047751" cy="387623"/>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00"/>
                </a:solidFill>
              </a:rPr>
              <a:t>Internal </a:t>
            </a:r>
            <a:r>
              <a:rPr lang="en-US" sz="1100" dirty="0">
                <a:solidFill>
                  <a:srgbClr val="000000"/>
                </a:solidFill>
                <a:ea typeface="ＭＳ Ｐゴシック" charset="0"/>
                <a:cs typeface="ＭＳ Ｐゴシック" charset="0"/>
              </a:rPr>
              <a:t>Routers</a:t>
            </a:r>
          </a:p>
        </p:txBody>
      </p:sp>
      <p:sp>
        <p:nvSpPr>
          <p:cNvPr id="13" name="Text Box 6"/>
          <p:cNvSpPr txBox="1">
            <a:spLocks noChangeArrowheads="1"/>
          </p:cNvSpPr>
          <p:nvPr/>
        </p:nvSpPr>
        <p:spPr bwMode="auto">
          <a:xfrm>
            <a:off x="5955472" y="3304338"/>
            <a:ext cx="900954" cy="387623"/>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00"/>
                </a:solidFill>
                <a:latin typeface="Arial" charset="0"/>
              </a:rPr>
              <a:t>Internal Router</a:t>
            </a:r>
          </a:p>
        </p:txBody>
      </p:sp>
      <p:sp>
        <p:nvSpPr>
          <p:cNvPr id="14" name="Text Box 7"/>
          <p:cNvSpPr txBox="1">
            <a:spLocks noChangeArrowheads="1"/>
          </p:cNvSpPr>
          <p:nvPr/>
        </p:nvSpPr>
        <p:spPr bwMode="auto">
          <a:xfrm>
            <a:off x="5903965" y="2673611"/>
            <a:ext cx="1020628" cy="387623"/>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00"/>
                </a:solidFill>
                <a:latin typeface="Arial" charset="0"/>
              </a:rPr>
              <a:t>All Backbone Routers</a:t>
            </a:r>
          </a:p>
        </p:txBody>
      </p:sp>
      <p:grpSp>
        <p:nvGrpSpPr>
          <p:cNvPr id="15" name="Group 8"/>
          <p:cNvGrpSpPr>
            <a:grpSpLocks/>
          </p:cNvGrpSpPr>
          <p:nvPr/>
        </p:nvGrpSpPr>
        <p:grpSpPr bwMode="auto">
          <a:xfrm>
            <a:off x="5001988" y="2666768"/>
            <a:ext cx="2762129" cy="734661"/>
            <a:chOff x="658" y="2544"/>
            <a:chExt cx="2773" cy="972"/>
          </a:xfrm>
        </p:grpSpPr>
        <p:sp>
          <p:nvSpPr>
            <p:cNvPr id="16" name="Text Box 9"/>
            <p:cNvSpPr txBox="1">
              <a:spLocks noChangeArrowheads="1"/>
            </p:cNvSpPr>
            <p:nvPr/>
          </p:nvSpPr>
          <p:spPr bwMode="auto">
            <a:xfrm>
              <a:off x="658" y="2544"/>
              <a:ext cx="1129" cy="714"/>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00"/>
                  </a:solidFill>
                  <a:latin typeface="Arial" charset="0"/>
                </a:rPr>
                <a:t>ABR and Backbone Router</a:t>
              </a:r>
            </a:p>
          </p:txBody>
        </p:sp>
        <p:sp>
          <p:nvSpPr>
            <p:cNvPr id="17" name="Text Box 10"/>
            <p:cNvSpPr txBox="1">
              <a:spLocks noChangeArrowheads="1"/>
            </p:cNvSpPr>
            <p:nvPr/>
          </p:nvSpPr>
          <p:spPr bwMode="auto">
            <a:xfrm>
              <a:off x="2361" y="2553"/>
              <a:ext cx="1070" cy="714"/>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00"/>
                  </a:solidFill>
                  <a:latin typeface="Arial" charset="0"/>
                </a:rPr>
                <a:t>ABR and Backbone Router</a:t>
              </a:r>
            </a:p>
          </p:txBody>
        </p:sp>
        <p:sp>
          <p:nvSpPr>
            <p:cNvPr id="18" name="Line 11"/>
            <p:cNvSpPr>
              <a:spLocks noChangeShapeType="1"/>
            </p:cNvSpPr>
            <p:nvPr/>
          </p:nvSpPr>
          <p:spPr bwMode="auto">
            <a:xfrm>
              <a:off x="1239" y="3258"/>
              <a:ext cx="0" cy="258"/>
            </a:xfrm>
            <a:prstGeom prst="line">
              <a:avLst/>
            </a:prstGeom>
            <a:noFill/>
            <a:ln w="381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square" lIns="82124" tIns="41061" rIns="82124" bIns="41061">
              <a:spAutoFit/>
            </a:bodyPr>
            <a:lstStyle/>
            <a:p>
              <a:endParaRPr lang="cs-CZ" sz="1800">
                <a:solidFill>
                  <a:srgbClr val="000000"/>
                </a:solidFill>
              </a:endParaRPr>
            </a:p>
          </p:txBody>
        </p:sp>
      </p:grpSp>
      <p:sp>
        <p:nvSpPr>
          <p:cNvPr id="20" name="Text Box 13"/>
          <p:cNvSpPr txBox="1">
            <a:spLocks noChangeArrowheads="1"/>
          </p:cNvSpPr>
          <p:nvPr/>
        </p:nvSpPr>
        <p:spPr bwMode="auto">
          <a:xfrm>
            <a:off x="4990101" y="4046634"/>
            <a:ext cx="1276268" cy="387623"/>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00"/>
                </a:solidFill>
                <a:latin typeface="Arial" charset="0"/>
              </a:rPr>
              <a:t>ASBR and Backbone Router</a:t>
            </a:r>
          </a:p>
        </p:txBody>
      </p:sp>
      <p:sp>
        <p:nvSpPr>
          <p:cNvPr id="21" name="Line 14"/>
          <p:cNvSpPr>
            <a:spLocks noChangeShapeType="1"/>
          </p:cNvSpPr>
          <p:nvPr/>
        </p:nvSpPr>
        <p:spPr bwMode="auto">
          <a:xfrm flipV="1">
            <a:off x="6026082" y="4059870"/>
            <a:ext cx="119530" cy="142235"/>
          </a:xfrm>
          <a:prstGeom prst="line">
            <a:avLst/>
          </a:prstGeom>
          <a:noFill/>
          <a:ln w="381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square" lIns="82124" tIns="41061" rIns="82124" bIns="41061">
            <a:spAutoFit/>
          </a:bodyPr>
          <a:lstStyle/>
          <a:p>
            <a:endParaRPr lang="cs-CZ" sz="1800">
              <a:solidFill>
                <a:srgbClr val="000000"/>
              </a:solidFill>
            </a:endParaRPr>
          </a:p>
        </p:txBody>
      </p:sp>
      <p:sp>
        <p:nvSpPr>
          <p:cNvPr id="24" name="Line 11"/>
          <p:cNvSpPr>
            <a:spLocks noChangeShapeType="1"/>
          </p:cNvSpPr>
          <p:nvPr/>
        </p:nvSpPr>
        <p:spPr bwMode="auto">
          <a:xfrm>
            <a:off x="7235849" y="3207757"/>
            <a:ext cx="0" cy="195003"/>
          </a:xfrm>
          <a:prstGeom prst="line">
            <a:avLst/>
          </a:prstGeom>
          <a:noFill/>
          <a:ln w="381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square" lIns="82124" tIns="41061" rIns="82124" bIns="41061">
            <a:spAutoFit/>
          </a:bodyPr>
          <a:lstStyle/>
          <a:p>
            <a:endParaRPr lang="cs-CZ" sz="1800">
              <a:solidFill>
                <a:srgbClr val="000000"/>
              </a:solidFill>
            </a:endParaRPr>
          </a:p>
        </p:txBody>
      </p:sp>
      <p:sp>
        <p:nvSpPr>
          <p:cNvPr id="4" name="TextovéPole 3"/>
          <p:cNvSpPr txBox="1"/>
          <p:nvPr/>
        </p:nvSpPr>
        <p:spPr>
          <a:xfrm>
            <a:off x="8250585" y="2715255"/>
            <a:ext cx="408386" cy="261610"/>
          </a:xfrm>
          <a:prstGeom prst="rect">
            <a:avLst/>
          </a:prstGeom>
          <a:solidFill>
            <a:schemeClr val="bg1"/>
          </a:solidFill>
        </p:spPr>
        <p:txBody>
          <a:bodyPr wrap="square" rtlCol="0">
            <a:spAutoFit/>
          </a:bodyPr>
          <a:lstStyle/>
          <a:p>
            <a:r>
              <a:rPr lang="cs-CZ" sz="1100" b="1" dirty="0" smtClean="0"/>
              <a:t>51</a:t>
            </a:r>
            <a:endParaRPr lang="cs-CZ" sz="1100" b="1" dirty="0"/>
          </a:p>
        </p:txBody>
      </p:sp>
      <p:sp>
        <p:nvSpPr>
          <p:cNvPr id="6" name="Ovál 5"/>
          <p:cNvSpPr/>
          <p:nvPr/>
        </p:nvSpPr>
        <p:spPr>
          <a:xfrm>
            <a:off x="5758752" y="2399453"/>
            <a:ext cx="1440658" cy="287300"/>
          </a:xfrm>
          <a:prstGeom prst="ellipse">
            <a:avLst/>
          </a:prstGeom>
          <a:noFill/>
          <a:ln w="3810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26" name="Ovál 25"/>
          <p:cNvSpPr/>
          <p:nvPr/>
        </p:nvSpPr>
        <p:spPr>
          <a:xfrm>
            <a:off x="4259573" y="2439207"/>
            <a:ext cx="925288" cy="247545"/>
          </a:xfrm>
          <a:prstGeom prst="ellipse">
            <a:avLst/>
          </a:prstGeom>
          <a:noFill/>
          <a:ln w="38100">
            <a:solidFill>
              <a:srgbClr val="0000C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27" name="Ovál 26"/>
          <p:cNvSpPr/>
          <p:nvPr/>
        </p:nvSpPr>
        <p:spPr>
          <a:xfrm>
            <a:off x="7733683" y="2729320"/>
            <a:ext cx="925288" cy="247545"/>
          </a:xfrm>
          <a:prstGeom prst="ellipse">
            <a:avLst/>
          </a:prstGeom>
          <a:noFill/>
          <a:ln w="38100">
            <a:solidFill>
              <a:srgbClr val="0000C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28" name="Rectangle 2"/>
          <p:cNvSpPr>
            <a:spLocks noGrp="1" noChangeArrowheads="1"/>
          </p:cNvSpPr>
          <p:nvPr>
            <p:ph type="title"/>
          </p:nvPr>
        </p:nvSpPr>
        <p:spPr>
          <a:xfrm>
            <a:off x="1" y="41393"/>
            <a:ext cx="9144000" cy="757551"/>
          </a:xfrm>
        </p:spPr>
        <p:txBody>
          <a:bodyPr/>
          <a:lstStyle/>
          <a:p>
            <a:r>
              <a:rPr lang="en-US" altLang="en-US" sz="1600" dirty="0"/>
              <a:t>Why Multiarea OSPF?</a:t>
            </a:r>
            <a:r>
              <a:rPr lang="en-US" altLang="en-US" dirty="0"/>
              <a:t/>
            </a:r>
            <a:br>
              <a:rPr lang="en-US" altLang="en-US" dirty="0"/>
            </a:br>
            <a:r>
              <a:rPr lang="en-US" altLang="en-US" dirty="0" err="1"/>
              <a:t>Multiarea</a:t>
            </a:r>
            <a:r>
              <a:rPr lang="en-US" altLang="en-US" dirty="0"/>
              <a:t> </a:t>
            </a:r>
            <a:r>
              <a:rPr lang="en-US" altLang="en-US" dirty="0" smtClean="0"/>
              <a:t>OSPF</a:t>
            </a:r>
            <a:r>
              <a:rPr lang="cs-CZ" altLang="en-US" dirty="0" smtClean="0"/>
              <a:t> – </a:t>
            </a:r>
            <a:r>
              <a:rPr lang="cs-CZ" altLang="en-US" dirty="0" err="1" smtClean="0"/>
              <a:t>Types</a:t>
            </a:r>
            <a:r>
              <a:rPr lang="cs-CZ" altLang="en-US" dirty="0" smtClean="0"/>
              <a:t> </a:t>
            </a:r>
            <a:r>
              <a:rPr lang="cs-CZ" altLang="en-US" dirty="0" err="1" smtClean="0"/>
              <a:t>of</a:t>
            </a:r>
            <a:r>
              <a:rPr lang="cs-CZ" altLang="en-US" dirty="0" smtClean="0"/>
              <a:t> </a:t>
            </a:r>
            <a:r>
              <a:rPr lang="cs-CZ" altLang="en-US" dirty="0" err="1" smtClean="0"/>
              <a:t>Routers</a:t>
            </a:r>
            <a:endParaRPr lang="en-US" altLang="en-US" dirty="0"/>
          </a:p>
        </p:txBody>
      </p:sp>
    </p:spTree>
    <p:extLst>
      <p:ext uri="{BB962C8B-B14F-4D97-AF65-F5344CB8AC3E}">
        <p14:creationId xmlns:p14="http://schemas.microsoft.com/office/powerpoint/2010/main" val="125122500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P spid="13" grpId="0" autoUpdateAnimBg="0"/>
      <p:bldP spid="14" grpId="0" autoUpdateAnimBg="0"/>
      <p:bldP spid="20" grpId="0" autoUpdateAnimBg="0"/>
      <p:bldP spid="21"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0" y="0"/>
            <a:ext cx="8345488" cy="731837"/>
          </a:xfrm>
        </p:spPr>
        <p:txBody>
          <a:bodyPr>
            <a:normAutofit/>
          </a:bodyPr>
          <a:lstStyle/>
          <a:p>
            <a:r>
              <a:rPr lang="en-US" sz="1600" dirty="0" err="1"/>
              <a:t>Multiarea</a:t>
            </a:r>
            <a:r>
              <a:rPr lang="en-US" sz="1600" dirty="0"/>
              <a:t> OSPF Operation</a:t>
            </a:r>
            <a:br>
              <a:rPr lang="en-US" sz="1600" dirty="0"/>
            </a:br>
            <a:r>
              <a:rPr lang="en-US" sz="2400" dirty="0"/>
              <a:t>OSPF Routing Table and Types of Routes</a:t>
            </a:r>
            <a:endParaRPr lang="en-US" sz="5400" dirty="0"/>
          </a:p>
        </p:txBody>
      </p:sp>
      <p:sp>
        <p:nvSpPr>
          <p:cNvPr id="2" name="Content Placeholder 1"/>
          <p:cNvSpPr>
            <a:spLocks noGrp="1"/>
          </p:cNvSpPr>
          <p:nvPr>
            <p:ph idx="1"/>
          </p:nvPr>
        </p:nvSpPr>
        <p:spPr>
          <a:xfrm>
            <a:off x="1288401" y="926538"/>
            <a:ext cx="6550258" cy="1877809"/>
          </a:xfrm>
        </p:spPr>
        <p:txBody>
          <a:bodyPr>
            <a:normAutofit fontScale="85000" lnSpcReduction="20000"/>
          </a:bodyPr>
          <a:lstStyle/>
          <a:p>
            <a:r>
              <a:rPr lang="en-US" smtClean="0"/>
              <a:t>OSPF Routing Table Entries</a:t>
            </a:r>
          </a:p>
          <a:p>
            <a:r>
              <a:rPr lang="en-US" smtClean="0"/>
              <a:t>O – Indicates the route is intra-area.</a:t>
            </a:r>
          </a:p>
          <a:p>
            <a:r>
              <a:rPr lang="en-US" smtClean="0"/>
              <a:t>O IA – Indicates a summary LSA.</a:t>
            </a:r>
          </a:p>
          <a:p>
            <a:r>
              <a:rPr lang="en-US" smtClean="0"/>
              <a:t>O E1 or O E2 – Indicates an external LSA.</a:t>
            </a:r>
          </a:p>
          <a:p>
            <a:r>
              <a:rPr lang="en-US" smtClean="0"/>
              <a:t>OSPF Route Calculation</a:t>
            </a:r>
          </a:p>
          <a:p>
            <a:r>
              <a:rPr lang="en-US" smtClean="0"/>
              <a:t>Each router uses the SPF algorithm against the LSDB to build the SPF tree. The SPF tree is used to determine the best path(s).</a:t>
            </a:r>
            <a:endParaRPr lang="en-US" dirty="0"/>
          </a:p>
        </p:txBody>
      </p:sp>
      <p:pic>
        <p:nvPicPr>
          <p:cNvPr id="3" name="Picture 2"/>
          <p:cNvPicPr>
            <a:picLocks noChangeAspect="1"/>
          </p:cNvPicPr>
          <p:nvPr/>
        </p:nvPicPr>
        <p:blipFill>
          <a:blip r:embed="rId3"/>
          <a:stretch>
            <a:fillRect/>
          </a:stretch>
        </p:blipFill>
        <p:spPr>
          <a:xfrm>
            <a:off x="2462555" y="2804347"/>
            <a:ext cx="4267385" cy="2256170"/>
          </a:xfrm>
          <a:prstGeom prst="rect">
            <a:avLst/>
          </a:prstGeom>
        </p:spPr>
      </p:pic>
    </p:spTree>
    <p:extLst>
      <p:ext uri="{BB962C8B-B14F-4D97-AF65-F5344CB8AC3E}">
        <p14:creationId xmlns:p14="http://schemas.microsoft.com/office/powerpoint/2010/main" val="2623915846"/>
      </p:ext>
    </p:extLst>
  </p:cSld>
  <p:clrMapOvr>
    <a:masterClrMapping/>
  </p:clrMapOvr>
  <p:transition spd="med">
    <p:wipe dir="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376362" y="1697831"/>
            <a:ext cx="2890838" cy="1110854"/>
          </a:xfrm>
        </p:spPr>
        <p:txBody>
          <a:bodyPr>
            <a:normAutofit/>
          </a:bodyPr>
          <a:lstStyle/>
          <a:p>
            <a:pPr eaLnBrk="1" hangingPunct="1"/>
            <a:r>
              <a:rPr lang="en-US" sz="1800"/>
              <a:t>9.2 Configuring Multiarea OSPF</a:t>
            </a:r>
            <a:endParaRPr lang="en-US" sz="1800" dirty="0">
              <a:solidFill>
                <a:srgbClr val="00B0F0"/>
              </a:solidFill>
            </a:endParaRPr>
          </a:p>
        </p:txBody>
      </p:sp>
    </p:spTree>
    <p:extLst>
      <p:ext uri="{BB962C8B-B14F-4D97-AF65-F5344CB8AC3E}">
        <p14:creationId xmlns:p14="http://schemas.microsoft.com/office/powerpoint/2010/main" val="3565797573"/>
      </p:ext>
    </p:extLst>
  </p:cSld>
  <p:clrMapOvr>
    <a:masterClrMapping/>
  </p:clrMapOvr>
  <p:transition>
    <p:wipe dir="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4572001" y="2571750"/>
            <a:ext cx="4267200" cy="3904131"/>
          </a:xfrm>
        </p:spPr>
        <p:txBody>
          <a:bodyPr/>
          <a:lstStyle/>
          <a:p>
            <a:r>
              <a:rPr lang="en-US" altLang="ja-JP" dirty="0"/>
              <a:t>There are no special commands to implement multiarea OSPFv2.</a:t>
            </a:r>
          </a:p>
          <a:p>
            <a:r>
              <a:rPr lang="en-US" altLang="ja-JP" dirty="0"/>
              <a:t>A router becomes an ABR when it has two network statements in different areas.</a:t>
            </a:r>
          </a:p>
          <a:p>
            <a:r>
              <a:rPr lang="en-US" altLang="ja-JP" dirty="0"/>
              <a:t>R1 is an ABR because it has interfaces in area 1 and an interface in area 0.</a:t>
            </a:r>
          </a:p>
          <a:p>
            <a:endParaRPr lang="en-US" altLang="ja-JP" dirty="0"/>
          </a:p>
          <a:p>
            <a:pPr lvl="1"/>
            <a:endParaRPr lang="en-US" altLang="ja-JP" dirty="0"/>
          </a:p>
        </p:txBody>
      </p:sp>
      <p:sp>
        <p:nvSpPr>
          <p:cNvPr id="8194" name="Rectangle 2"/>
          <p:cNvSpPr>
            <a:spLocks noGrp="1" noChangeArrowheads="1"/>
          </p:cNvSpPr>
          <p:nvPr>
            <p:ph type="title"/>
          </p:nvPr>
        </p:nvSpPr>
        <p:spPr/>
        <p:txBody>
          <a:bodyPr/>
          <a:lstStyle/>
          <a:p>
            <a:r>
              <a:rPr lang="en-US" altLang="en-US" sz="1600" dirty="0"/>
              <a:t>Configuring Multiarea OSPF</a:t>
            </a:r>
            <a:r>
              <a:rPr lang="en-US" altLang="en-US" dirty="0"/>
              <a:t/>
            </a:r>
            <a:br>
              <a:rPr lang="en-US" altLang="en-US" dirty="0"/>
            </a:br>
            <a:r>
              <a:rPr lang="en-US" altLang="en-US" dirty="0"/>
              <a:t>Configuring Multiarea OSPFv2</a:t>
            </a:r>
          </a:p>
        </p:txBody>
      </p:sp>
      <p:pic>
        <p:nvPicPr>
          <p:cNvPr id="6" name="Picture 5" descr="Scaling Networks - Mozilla Firefox">
            <a:extLst>
              <a:ext uri="{FF2B5EF4-FFF2-40B4-BE49-F238E27FC236}">
                <a16:creationId xmlns:a16="http://schemas.microsoft.com/office/drawing/2014/main" xmlns="" id="{D77B2D23-45FF-4054-B4A5-7287E0814F8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89186" y="1062748"/>
            <a:ext cx="4115613" cy="3277556"/>
          </a:xfrm>
          <a:prstGeom prst="rect">
            <a:avLst/>
          </a:prstGeom>
        </p:spPr>
      </p:pic>
      <p:pic>
        <p:nvPicPr>
          <p:cNvPr id="8" name="Picture 7" descr="Scaling Networks - Mozilla Firefox">
            <a:extLst>
              <a:ext uri="{FF2B5EF4-FFF2-40B4-BE49-F238E27FC236}">
                <a16:creationId xmlns:a16="http://schemas.microsoft.com/office/drawing/2014/main" xmlns="" id="{674C7AE3-5130-4EF6-A07E-FDAA175DF95F}"/>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4572000" y="1077094"/>
            <a:ext cx="4356558" cy="1380873"/>
          </a:xfrm>
          <a:prstGeom prst="rect">
            <a:avLst/>
          </a:prstGeom>
        </p:spPr>
      </p:pic>
    </p:spTree>
    <p:extLst>
      <p:ext uri="{BB962C8B-B14F-4D97-AF65-F5344CB8AC3E}">
        <p14:creationId xmlns:p14="http://schemas.microsoft.com/office/powerpoint/2010/main" val="1867340683"/>
      </p:ext>
    </p:extLst>
  </p:cSld>
  <p:clrMapOvr>
    <a:masterClrMapping/>
  </p:clrMapOvr>
  <p:transition spd="slow">
    <p:wip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4572000" y="2778107"/>
            <a:ext cx="4267200" cy="1402658"/>
          </a:xfrm>
        </p:spPr>
        <p:txBody>
          <a:bodyPr/>
          <a:lstStyle/>
          <a:p>
            <a:r>
              <a:rPr lang="en-US" altLang="ja-JP" dirty="0"/>
              <a:t>There are no special commands required to implement multiarea OSPFv3.</a:t>
            </a:r>
          </a:p>
          <a:p>
            <a:r>
              <a:rPr lang="en-US" altLang="ja-JP" dirty="0"/>
              <a:t> A router becomes an ABR when it has two interfaces in different areas.</a:t>
            </a:r>
          </a:p>
          <a:p>
            <a:pPr lvl="1"/>
            <a:endParaRPr lang="en-US" altLang="ja-JP" dirty="0"/>
          </a:p>
        </p:txBody>
      </p:sp>
      <p:sp>
        <p:nvSpPr>
          <p:cNvPr id="8194" name="Rectangle 2"/>
          <p:cNvSpPr>
            <a:spLocks noGrp="1" noChangeArrowheads="1"/>
          </p:cNvSpPr>
          <p:nvPr>
            <p:ph type="title"/>
          </p:nvPr>
        </p:nvSpPr>
        <p:spPr/>
        <p:txBody>
          <a:bodyPr/>
          <a:lstStyle/>
          <a:p>
            <a:r>
              <a:rPr lang="en-US" altLang="en-US" sz="1600" dirty="0"/>
              <a:t>Configuring Multiarea OSPF</a:t>
            </a:r>
            <a:r>
              <a:rPr lang="en-US" altLang="en-US" dirty="0"/>
              <a:t/>
            </a:r>
            <a:br>
              <a:rPr lang="en-US" altLang="en-US" dirty="0"/>
            </a:br>
            <a:r>
              <a:rPr lang="en-US" altLang="en-US" dirty="0"/>
              <a:t>Configuring Multiarea OSPFv3</a:t>
            </a:r>
          </a:p>
        </p:txBody>
      </p:sp>
      <p:pic>
        <p:nvPicPr>
          <p:cNvPr id="3" name="Picture 2" descr="Scaling Networks - Mozilla Firefox">
            <a:extLst>
              <a:ext uri="{FF2B5EF4-FFF2-40B4-BE49-F238E27FC236}">
                <a16:creationId xmlns:a16="http://schemas.microsoft.com/office/drawing/2014/main" xmlns="" id="{68B66859-87EC-4DDF-8B85-36C2BBE6939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04952" y="1025852"/>
            <a:ext cx="4241411" cy="3534509"/>
          </a:xfrm>
          <a:prstGeom prst="rect">
            <a:avLst/>
          </a:prstGeom>
        </p:spPr>
      </p:pic>
      <p:pic>
        <p:nvPicPr>
          <p:cNvPr id="5" name="Picture 4" descr="Scaling Networks - Mozilla Firefox">
            <a:extLst>
              <a:ext uri="{FF2B5EF4-FFF2-40B4-BE49-F238E27FC236}">
                <a16:creationId xmlns:a16="http://schemas.microsoft.com/office/drawing/2014/main" xmlns="" id="{EB013D00-B4AE-4686-B751-B997CACC7D0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4930658" y="1018537"/>
            <a:ext cx="3490011" cy="1759570"/>
          </a:xfrm>
          <a:prstGeom prst="rect">
            <a:avLst/>
          </a:prstGeom>
        </p:spPr>
      </p:pic>
    </p:spTree>
    <p:extLst>
      <p:ext uri="{BB962C8B-B14F-4D97-AF65-F5344CB8AC3E}">
        <p14:creationId xmlns:p14="http://schemas.microsoft.com/office/powerpoint/2010/main" val="2109058043"/>
      </p:ext>
    </p:extLst>
  </p:cSld>
  <p:clrMapOvr>
    <a:masterClrMapping/>
  </p:clrMapOvr>
  <p:transition spd="slow">
    <p:wip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6668</TotalTime>
  <Words>4638</Words>
  <Application>Microsoft Office PowerPoint</Application>
  <PresentationFormat>Předvádění na obrazovce (16:9)</PresentationFormat>
  <Paragraphs>1334</Paragraphs>
  <Slides>95</Slides>
  <Notes>61</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95</vt:i4>
      </vt:variant>
    </vt:vector>
  </HeadingPairs>
  <TitlesOfParts>
    <vt:vector size="104" baseType="lpstr">
      <vt:lpstr>ＭＳ Ｐゴシック</vt:lpstr>
      <vt:lpstr>Arial</vt:lpstr>
      <vt:lpstr>Calibri</vt:lpstr>
      <vt:lpstr>CiscoSans</vt:lpstr>
      <vt:lpstr>CiscoSans ExtraLight</vt:lpstr>
      <vt:lpstr>CiscoSans Thin</vt:lpstr>
      <vt:lpstr>Courier New</vt:lpstr>
      <vt:lpstr>Wingdings</vt:lpstr>
      <vt:lpstr>Default Theme</vt:lpstr>
      <vt:lpstr>Dynamic Routing, OSPF</vt:lpstr>
      <vt:lpstr>Dynamic Routing Protocol Overview Dynamic Routing Protocol Evolution</vt:lpstr>
      <vt:lpstr>Dynamic Routing Protocol Overview Dynamic Routing Protocols Components</vt:lpstr>
      <vt:lpstr>Dynamic Routing Protocol Overview Dynamic Routing Protocols Components (cont.)</vt:lpstr>
      <vt:lpstr>Dynamic versus Static Routing Static Routing Uses</vt:lpstr>
      <vt:lpstr>Dynamic verses Static Routing Static Routing Uses (cont.)</vt:lpstr>
      <vt:lpstr>Dynamic verses Static Routing Static Routing Advantages and Disadvantages</vt:lpstr>
      <vt:lpstr>Dynamic verses Static Routing Dynamic Routing Advantages &amp; Disadvantages</vt:lpstr>
      <vt:lpstr>RIPv2 </vt:lpstr>
      <vt:lpstr>Configuring the RIP Protocol Router RIP Configuration Mode </vt:lpstr>
      <vt:lpstr>Configuring the RIP Protocol Verify RIP Routing</vt:lpstr>
      <vt:lpstr>Configuring the RIP Protocol Enable and Verify RIPv2</vt:lpstr>
      <vt:lpstr>Configuring the RIP Protocol Disable Auto Summarization</vt:lpstr>
      <vt:lpstr>Configuring the RIP Protocol Configuring Passive Interfaces</vt:lpstr>
      <vt:lpstr>Configuring the RIP Protocol Propagate a Default Route</vt:lpstr>
      <vt:lpstr>The Routing Table </vt:lpstr>
      <vt:lpstr>Parts of an IPv4 Route Entry Routing Table Entries</vt:lpstr>
      <vt:lpstr>Parts of an IPv4 Route Entry Routing Table Entries</vt:lpstr>
      <vt:lpstr>Parts of an IPv4 Route Entry Directly Connected Entries</vt:lpstr>
      <vt:lpstr>Parts of an IPv4 Route Entry Remote Network Entries</vt:lpstr>
      <vt:lpstr>Dynamically Learned IPv4 Routes Routing Table Terms</vt:lpstr>
      <vt:lpstr>Dynamically Learned IPv4 Routes Ultimate Route</vt:lpstr>
      <vt:lpstr>Dynamically Learned IPv4 Routes Level 1 Route</vt:lpstr>
      <vt:lpstr>Dynamically Learned IPv4 Routes Level 1 Parent Route</vt:lpstr>
      <vt:lpstr>Dynamically Learned IPv4 Routes Level 2 Child Route</vt:lpstr>
      <vt:lpstr>The IPv4 Route Lookup Process Route Lookup Process</vt:lpstr>
      <vt:lpstr>The Ipv4 Route Lookup Process Route Lookup Process (cont.)</vt:lpstr>
      <vt:lpstr>The IPv4 Route Lookup Process Best Route = Longest Match</vt:lpstr>
      <vt:lpstr>The IPv4 Route Lookup Process IPv6 Routing Table Entries</vt:lpstr>
      <vt:lpstr>Analyze an IPVv6 Routing Table Directly Connected Entries</vt:lpstr>
      <vt:lpstr>Analyze an IPVv6 Routing Table Remote IPv6 Network Entries</vt:lpstr>
      <vt:lpstr>Single-Area OSPFv2 Concepts</vt:lpstr>
      <vt:lpstr>OSPF Features and Characteristics Introduction to OSPF</vt:lpstr>
      <vt:lpstr>OSPF Features and Characteristics Components of OSPF</vt:lpstr>
      <vt:lpstr>OSPF Features and Characteristics Components of OSPF (Cont.)</vt:lpstr>
      <vt:lpstr>OSPF Features and Characteristics Components of OSPF (Cont.)</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Dijkstra shortest-path first (SPF) algorithm.</vt:lpstr>
      <vt:lpstr>OSPF Features and Characteristics Link-State Operation</vt:lpstr>
      <vt:lpstr>OSPF Features and Characteristics Single-Area and Multiarea OSPF</vt:lpstr>
      <vt:lpstr>OSPF Features and Characteristics Multiarea OSPF</vt:lpstr>
      <vt:lpstr>OSPF Features and Characteristics OSPFv3</vt:lpstr>
      <vt:lpstr>1.2 OSPF Packets</vt:lpstr>
      <vt:lpstr>OSPF Packets OSPF Packets</vt:lpstr>
      <vt:lpstr>OSPF Packets Types of OSPF Packets</vt:lpstr>
      <vt:lpstr>OSPF Packets Link-State Updates</vt:lpstr>
      <vt:lpstr>OSPF Packets Hello Packet</vt:lpstr>
      <vt:lpstr>1.3 OSPF Operation</vt:lpstr>
      <vt:lpstr>OSPF Operation OSPF Operation</vt:lpstr>
      <vt:lpstr>OSPF Operation OSPF Operational States</vt:lpstr>
      <vt:lpstr>OSPF Operation OSPF Operational States (Cont.)</vt:lpstr>
      <vt:lpstr>OSPF Operation Establish Neighbor Adjacencies</vt:lpstr>
      <vt:lpstr>OSPF Operation Establish Neighbor Adjacencies (Cont.)</vt:lpstr>
      <vt:lpstr>OSPF Operation Synchronizing OSPF Databases</vt:lpstr>
      <vt:lpstr>OSPF Operation The Need for a Designated Router (DR)</vt:lpstr>
      <vt:lpstr>OSPF Operation LSA Flooding with a DR</vt:lpstr>
      <vt:lpstr>Multiarea OSPF</vt:lpstr>
      <vt:lpstr>Why Multiarea OSPF? Multiarea OSPF – Types of Routers</vt:lpstr>
      <vt:lpstr>Multiarea OSPF Operation OSPF Routing Table and Types of Routes</vt:lpstr>
      <vt:lpstr>9.2 Configuring Multiarea OSPF</vt:lpstr>
      <vt:lpstr>Configuring Multiarea OSPF Configuring Multiarea OSPFv2</vt:lpstr>
      <vt:lpstr>Configuring Multiarea OSPF Configuring Multiarea OSPFv3</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481</cp:revision>
  <dcterms:created xsi:type="dcterms:W3CDTF">2019-10-18T06:21:22Z</dcterms:created>
  <dcterms:modified xsi:type="dcterms:W3CDTF">2021-03-01T14:24:07Z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