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4.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5.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6.xml" ContentType="application/vnd.openxmlformats-officedocument.presentationml.tag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tags/tag7.xml" ContentType="application/vnd.openxmlformats-officedocument.presentationml.tags+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5"/>
  </p:notesMasterIdLst>
  <p:sldIdLst>
    <p:sldId id="513" r:id="rId2"/>
    <p:sldId id="1207" r:id="rId3"/>
    <p:sldId id="1206" r:id="rId4"/>
    <p:sldId id="1208" r:id="rId5"/>
    <p:sldId id="1336" r:id="rId6"/>
    <p:sldId id="1337" r:id="rId7"/>
    <p:sldId id="1338" r:id="rId8"/>
    <p:sldId id="1339" r:id="rId9"/>
    <p:sldId id="1341" r:id="rId10"/>
    <p:sldId id="1342" r:id="rId11"/>
    <p:sldId id="1343" r:id="rId12"/>
    <p:sldId id="1344" r:id="rId13"/>
    <p:sldId id="1345" r:id="rId14"/>
    <p:sldId id="1346" r:id="rId15"/>
    <p:sldId id="1348" r:id="rId16"/>
    <p:sldId id="1349" r:id="rId17"/>
    <p:sldId id="1350" r:id="rId18"/>
    <p:sldId id="1352" r:id="rId19"/>
    <p:sldId id="1353" r:id="rId20"/>
    <p:sldId id="1297" r:id="rId21"/>
    <p:sldId id="1354" r:id="rId22"/>
    <p:sldId id="1355" r:id="rId23"/>
    <p:sldId id="1356" r:id="rId24"/>
    <p:sldId id="1357" r:id="rId25"/>
    <p:sldId id="1358" r:id="rId26"/>
    <p:sldId id="1360" r:id="rId27"/>
    <p:sldId id="1361" r:id="rId28"/>
    <p:sldId id="1298" r:id="rId29"/>
    <p:sldId id="1362" r:id="rId30"/>
    <p:sldId id="1363" r:id="rId31"/>
    <p:sldId id="1364" r:id="rId32"/>
    <p:sldId id="1365" r:id="rId33"/>
    <p:sldId id="1367" r:id="rId34"/>
    <p:sldId id="1368" r:id="rId35"/>
    <p:sldId id="1369" r:id="rId36"/>
    <p:sldId id="1370" r:id="rId37"/>
    <p:sldId id="1371" r:id="rId38"/>
    <p:sldId id="1254" r:id="rId39"/>
    <p:sldId id="1372" r:id="rId40"/>
    <p:sldId id="1250" r:id="rId41"/>
    <p:sldId id="1251" r:id="rId42"/>
    <p:sldId id="1335" r:id="rId43"/>
    <p:sldId id="1253" r:id="rId44"/>
  </p:sldIdLst>
  <p:sldSz cx="9144000" cy="5143500" type="screen16x9"/>
  <p:notesSz cx="6858000" cy="9144000"/>
  <p:custDataLst>
    <p:tags r:id="rId46"/>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7" name="Jane Gibbons -X (jagibbon - UNICON INC at Cisco)" initials="JG-(-UIaC" lastIdx="5" clrIdx="7">
    <p:extLst>
      <p:ext uri="{19B8F6BF-5375-455C-9EA6-DF929625EA0E}">
        <p15:presenceInfo xmlns:p15="http://schemas.microsoft.com/office/powerpoint/2012/main" userId="S::jagibbon@cisco.com::6c22a3d5-1ec6-41bb-bccc-597d33cd3bb7" providerId="AD"/>
      </p:ext>
    </p:extLst>
  </p:cmAuthor>
  <p:cmAuthor id="1" name="Jane Gibbons -X (jagibbon - DEL ORO CONSULTING INC at Cisco)" initials="JG-(-DOCIaC" lastIdx="28" clrIdx="1"/>
  <p:cmAuthor id="8" name="Information Technology Education" initials="ITE" lastIdx="7" clrIdx="8">
    <p:extLst>
      <p:ext uri="{19B8F6BF-5375-455C-9EA6-DF929625EA0E}">
        <p15:presenceInfo xmlns:p15="http://schemas.microsoft.com/office/powerpoint/2012/main" userId="Information Technology Education" providerId="None"/>
      </p:ext>
    </p:extLst>
  </p:cmAuthor>
  <p:cmAuthor id="2" name="Bob Vachon" initials="BV" lastIdx="24" clrIdx="2"/>
  <p:cmAuthor id="3" name="Sue Livingston -X (suliving - UNICON INC at Cisco)" initials="SL-(-UIaC" lastIdx="16" clrIdx="3"/>
  <p:cmAuthor id="4" name="jagibbon" initials="jmg" lastIdx="8" clrIdx="4"/>
  <p:cmAuthor id="5" name="Stephanie Harvey" initials="SH" lastIdx="2" clrIdx="5">
    <p:extLst>
      <p:ext uri="{19B8F6BF-5375-455C-9EA6-DF929625EA0E}">
        <p15:presenceInfo xmlns:p15="http://schemas.microsoft.com/office/powerpoint/2012/main" userId="Stephanie Harvey" providerId="None"/>
      </p:ext>
    </p:extLst>
  </p:cmAuthor>
  <p:cmAuthor id="6" name="Stiles, Steve" initials="SS" lastIdx="10" clrIdx="6">
    <p:extLst>
      <p:ext uri="{19B8F6BF-5375-455C-9EA6-DF929625EA0E}">
        <p15:presenceInfo xmlns:p15="http://schemas.microsoft.com/office/powerpoint/2012/main" userId="S-1-5-21-2000478354-179605362-1606980848-19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DE8C3"/>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784" autoAdjust="0"/>
    <p:restoredTop sz="86657" autoAdjust="0"/>
  </p:normalViewPr>
  <p:slideViewPr>
    <p:cSldViewPr snapToGrid="0" showGuides="1">
      <p:cViewPr varScale="1">
        <p:scale>
          <a:sx n="89" d="100"/>
          <a:sy n="89" d="100"/>
        </p:scale>
        <p:origin x="880" y="48"/>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12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3/12/2020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29630955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38986052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35300727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25417086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8434093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13996611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9187635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40592640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29672023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2787616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a:t>
            </a:fld>
            <a:endParaRPr lang="en-US" dirty="0"/>
          </a:p>
        </p:txBody>
      </p:sp>
    </p:spTree>
    <p:extLst>
      <p:ext uri="{BB962C8B-B14F-4D97-AF65-F5344CB8AC3E}">
        <p14:creationId xmlns:p14="http://schemas.microsoft.com/office/powerpoint/2010/main" val="3521304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33547109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23846437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41824715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36742335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6622184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15043384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23320903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23932326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11232542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1720255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36516287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11833163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2771953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30720482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28492920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37810726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16692095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41833746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267047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30923122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22988750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35983220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33733828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18946015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30769049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3139698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36172320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36281943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31" r:id="rId13"/>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6.xml"/><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0.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Chapter 18: VRF, MPLS, and MPLS Layer 3 VPNs</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09526"/>
            <a:ext cx="3209534" cy="902174"/>
          </a:xfrm>
        </p:spPr>
        <p:txBody>
          <a:bodyPr/>
          <a:lstStyle/>
          <a:p>
            <a:r>
              <a:rPr lang="en-US" dirty="0">
                <a:solidFill>
                  <a:schemeClr val="accent5">
                    <a:lumMod val="40000"/>
                    <a:lumOff val="60000"/>
                  </a:schemeClr>
                </a:solidFill>
              </a:rPr>
              <a:t>CCNP Enterprise: Advanced Routing</a:t>
            </a:r>
            <a:endParaRPr lang="en-US" dirty="0"/>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Implementing and Verifying VRF-Lite</a:t>
            </a:r>
            <a:br>
              <a:rPr lang="en-US" dirty="0">
                <a:solidFill>
                  <a:schemeClr val="accent4">
                    <a:lumMod val="75000"/>
                  </a:schemeClr>
                </a:solidFill>
              </a:rPr>
            </a:br>
            <a:r>
              <a:rPr lang="en-US" sz="2400" dirty="0">
                <a:solidFill>
                  <a:schemeClr val="accent4">
                    <a:lumMod val="75000"/>
                  </a:schemeClr>
                </a:solidFill>
              </a:rPr>
              <a:t>Creating and Verifying VRF Instances (Cont.)</a:t>
            </a:r>
          </a:p>
        </p:txBody>
      </p:sp>
      <p:sp>
        <p:nvSpPr>
          <p:cNvPr id="5" name="TextBox 4">
            <a:extLst>
              <a:ext uri="{FF2B5EF4-FFF2-40B4-BE49-F238E27FC236}">
                <a16:creationId xmlns:a16="http://schemas.microsoft.com/office/drawing/2014/main" id="{EEC9D1C4-B9E3-489B-800E-BA01649A61D8}"/>
              </a:ext>
            </a:extLst>
          </p:cNvPr>
          <p:cNvSpPr txBox="1"/>
          <p:nvPr/>
        </p:nvSpPr>
        <p:spPr>
          <a:xfrm>
            <a:off x="157091" y="867410"/>
            <a:ext cx="3764828" cy="830997"/>
          </a:xfrm>
          <a:prstGeom prst="rect">
            <a:avLst/>
          </a:prstGeom>
          <a:noFill/>
        </p:spPr>
        <p:txBody>
          <a:bodyPr wrap="square" rtlCol="0">
            <a:spAutoFit/>
          </a:bodyPr>
          <a:lstStyle/>
          <a:p>
            <a:pPr eaLnBrk="0" hangingPunct="0"/>
            <a:r>
              <a:rPr lang="en-US" sz="1600" dirty="0">
                <a:solidFill>
                  <a:srgbClr val="000000"/>
                </a:solidFill>
              </a:rPr>
              <a:t>You can now configure R2. Example 18-10 shows the configuration required on R2. </a:t>
            </a:r>
          </a:p>
        </p:txBody>
      </p:sp>
      <p:pic>
        <p:nvPicPr>
          <p:cNvPr id="2" name="Picture 1">
            <a:extLst>
              <a:ext uri="{FF2B5EF4-FFF2-40B4-BE49-F238E27FC236}">
                <a16:creationId xmlns:a16="http://schemas.microsoft.com/office/drawing/2014/main" id="{04EDD692-1CB4-4FED-8380-91CC2D26C3B2}"/>
              </a:ext>
            </a:extLst>
          </p:cNvPr>
          <p:cNvPicPr>
            <a:picLocks noChangeAspect="1"/>
          </p:cNvPicPr>
          <p:nvPr/>
        </p:nvPicPr>
        <p:blipFill>
          <a:blip r:embed="rId3"/>
          <a:stretch>
            <a:fillRect/>
          </a:stretch>
        </p:blipFill>
        <p:spPr>
          <a:xfrm>
            <a:off x="3921919" y="904718"/>
            <a:ext cx="4743450" cy="1741266"/>
          </a:xfrm>
          <a:prstGeom prst="rect">
            <a:avLst/>
          </a:prstGeom>
        </p:spPr>
      </p:pic>
      <p:pic>
        <p:nvPicPr>
          <p:cNvPr id="4" name="Picture 3">
            <a:extLst>
              <a:ext uri="{FF2B5EF4-FFF2-40B4-BE49-F238E27FC236}">
                <a16:creationId xmlns:a16="http://schemas.microsoft.com/office/drawing/2014/main" id="{698DF7AE-1A74-4261-8296-0B3684735333}"/>
              </a:ext>
            </a:extLst>
          </p:cNvPr>
          <p:cNvPicPr>
            <a:picLocks noChangeAspect="1"/>
          </p:cNvPicPr>
          <p:nvPr/>
        </p:nvPicPr>
        <p:blipFill>
          <a:blip r:embed="rId4"/>
          <a:stretch>
            <a:fillRect/>
          </a:stretch>
        </p:blipFill>
        <p:spPr>
          <a:xfrm>
            <a:off x="3982915" y="2271713"/>
            <a:ext cx="4639040" cy="2871786"/>
          </a:xfrm>
          <a:prstGeom prst="rect">
            <a:avLst/>
          </a:prstGeom>
        </p:spPr>
      </p:pic>
    </p:spTree>
    <p:extLst>
      <p:ext uri="{BB962C8B-B14F-4D97-AF65-F5344CB8AC3E}">
        <p14:creationId xmlns:p14="http://schemas.microsoft.com/office/powerpoint/2010/main" val="968576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Implementing and Verifying VRF-Lite</a:t>
            </a:r>
            <a:br>
              <a:rPr lang="en-US" dirty="0">
                <a:solidFill>
                  <a:schemeClr val="accent4">
                    <a:lumMod val="75000"/>
                  </a:schemeClr>
                </a:solidFill>
              </a:rPr>
            </a:br>
            <a:r>
              <a:rPr lang="en-US" sz="2400" dirty="0">
                <a:solidFill>
                  <a:schemeClr val="accent4">
                    <a:lumMod val="75000"/>
                  </a:schemeClr>
                </a:solidFill>
              </a:rPr>
              <a:t>Creating and Verifying VRF Instances (Cont.)</a:t>
            </a:r>
          </a:p>
        </p:txBody>
      </p:sp>
      <p:sp>
        <p:nvSpPr>
          <p:cNvPr id="5" name="TextBox 4">
            <a:extLst>
              <a:ext uri="{FF2B5EF4-FFF2-40B4-BE49-F238E27FC236}">
                <a16:creationId xmlns:a16="http://schemas.microsoft.com/office/drawing/2014/main" id="{EEC9D1C4-B9E3-489B-800E-BA01649A61D8}"/>
              </a:ext>
            </a:extLst>
          </p:cNvPr>
          <p:cNvSpPr txBox="1"/>
          <p:nvPr/>
        </p:nvSpPr>
        <p:spPr>
          <a:xfrm>
            <a:off x="157091" y="867410"/>
            <a:ext cx="4279178" cy="1077218"/>
          </a:xfrm>
          <a:prstGeom prst="rect">
            <a:avLst/>
          </a:prstGeom>
          <a:noFill/>
        </p:spPr>
        <p:txBody>
          <a:bodyPr wrap="square" rtlCol="0">
            <a:spAutoFit/>
          </a:bodyPr>
          <a:lstStyle/>
          <a:p>
            <a:pPr eaLnBrk="0" hangingPunct="0"/>
            <a:r>
              <a:rPr lang="en-US" sz="1600" dirty="0">
                <a:solidFill>
                  <a:srgbClr val="000000"/>
                </a:solidFill>
              </a:rPr>
              <a:t>Example 18-11 displays the output of the </a:t>
            </a:r>
            <a:r>
              <a:rPr lang="en-US" sz="1600" b="1" dirty="0">
                <a:solidFill>
                  <a:srgbClr val="000000"/>
                </a:solidFill>
              </a:rPr>
              <a:t>show ip vrf interfaces</a:t>
            </a:r>
            <a:r>
              <a:rPr lang="en-US" sz="1600" dirty="0">
                <a:solidFill>
                  <a:srgbClr val="000000"/>
                </a:solidFill>
              </a:rPr>
              <a:t> command and the </a:t>
            </a:r>
            <a:r>
              <a:rPr lang="en-US" sz="1600" b="1" dirty="0">
                <a:solidFill>
                  <a:srgbClr val="000000"/>
                </a:solidFill>
              </a:rPr>
              <a:t>show ip route vrf </a:t>
            </a:r>
            <a:r>
              <a:rPr lang="en-US" sz="1600" i="1" dirty="0" err="1">
                <a:solidFill>
                  <a:srgbClr val="000000"/>
                </a:solidFill>
              </a:rPr>
              <a:t>vrf_name</a:t>
            </a:r>
            <a:r>
              <a:rPr lang="en-US" sz="1600" dirty="0">
                <a:solidFill>
                  <a:srgbClr val="000000"/>
                </a:solidFill>
              </a:rPr>
              <a:t> commands to verify that R2 has been configured correctly. </a:t>
            </a:r>
          </a:p>
        </p:txBody>
      </p:sp>
      <p:pic>
        <p:nvPicPr>
          <p:cNvPr id="6" name="Picture 5">
            <a:extLst>
              <a:ext uri="{FF2B5EF4-FFF2-40B4-BE49-F238E27FC236}">
                <a16:creationId xmlns:a16="http://schemas.microsoft.com/office/drawing/2014/main" id="{2D9CB35A-99E7-422A-96FD-0DBF27588630}"/>
              </a:ext>
            </a:extLst>
          </p:cNvPr>
          <p:cNvPicPr>
            <a:picLocks noChangeAspect="1"/>
          </p:cNvPicPr>
          <p:nvPr/>
        </p:nvPicPr>
        <p:blipFill>
          <a:blip r:embed="rId3"/>
          <a:stretch>
            <a:fillRect/>
          </a:stretch>
        </p:blipFill>
        <p:spPr>
          <a:xfrm>
            <a:off x="215107" y="2190849"/>
            <a:ext cx="3764829" cy="2528136"/>
          </a:xfrm>
          <a:prstGeom prst="rect">
            <a:avLst/>
          </a:prstGeom>
        </p:spPr>
      </p:pic>
      <p:pic>
        <p:nvPicPr>
          <p:cNvPr id="7" name="Picture 6">
            <a:extLst>
              <a:ext uri="{FF2B5EF4-FFF2-40B4-BE49-F238E27FC236}">
                <a16:creationId xmlns:a16="http://schemas.microsoft.com/office/drawing/2014/main" id="{5D85F8B6-280F-4E93-A64F-A12FDDAEB558}"/>
              </a:ext>
            </a:extLst>
          </p:cNvPr>
          <p:cNvPicPr>
            <a:picLocks noChangeAspect="1"/>
          </p:cNvPicPr>
          <p:nvPr/>
        </p:nvPicPr>
        <p:blipFill>
          <a:blip r:embed="rId4"/>
          <a:stretch>
            <a:fillRect/>
          </a:stretch>
        </p:blipFill>
        <p:spPr>
          <a:xfrm>
            <a:off x="4619640" y="1231968"/>
            <a:ext cx="4210858" cy="3252466"/>
          </a:xfrm>
          <a:prstGeom prst="rect">
            <a:avLst/>
          </a:prstGeom>
        </p:spPr>
      </p:pic>
    </p:spTree>
    <p:extLst>
      <p:ext uri="{BB962C8B-B14F-4D97-AF65-F5344CB8AC3E}">
        <p14:creationId xmlns:p14="http://schemas.microsoft.com/office/powerpoint/2010/main" val="4162204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Implementing and Verifying VRF-Lite</a:t>
            </a:r>
            <a:br>
              <a:rPr lang="en-US" dirty="0">
                <a:solidFill>
                  <a:schemeClr val="accent4">
                    <a:lumMod val="75000"/>
                  </a:schemeClr>
                </a:solidFill>
              </a:rPr>
            </a:br>
            <a:r>
              <a:rPr lang="en-US" sz="2400" dirty="0">
                <a:solidFill>
                  <a:schemeClr val="accent4">
                    <a:lumMod val="75000"/>
                  </a:schemeClr>
                </a:solidFill>
              </a:rPr>
              <a:t>Creating and Verifying VRF Instances (Cont.)</a:t>
            </a:r>
          </a:p>
        </p:txBody>
      </p:sp>
      <p:sp>
        <p:nvSpPr>
          <p:cNvPr id="5" name="TextBox 4">
            <a:extLst>
              <a:ext uri="{FF2B5EF4-FFF2-40B4-BE49-F238E27FC236}">
                <a16:creationId xmlns:a16="http://schemas.microsoft.com/office/drawing/2014/main" id="{EEC9D1C4-B9E3-489B-800E-BA01649A61D8}"/>
              </a:ext>
            </a:extLst>
          </p:cNvPr>
          <p:cNvSpPr txBox="1"/>
          <p:nvPr/>
        </p:nvSpPr>
        <p:spPr>
          <a:xfrm>
            <a:off x="157091" y="867410"/>
            <a:ext cx="3764828" cy="830997"/>
          </a:xfrm>
          <a:prstGeom prst="rect">
            <a:avLst/>
          </a:prstGeom>
          <a:noFill/>
        </p:spPr>
        <p:txBody>
          <a:bodyPr wrap="square" rtlCol="0">
            <a:spAutoFit/>
          </a:bodyPr>
          <a:lstStyle/>
          <a:p>
            <a:pPr eaLnBrk="0" hangingPunct="0"/>
            <a:r>
              <a:rPr lang="en-US" sz="1600" dirty="0">
                <a:solidFill>
                  <a:srgbClr val="000000"/>
                </a:solidFill>
              </a:rPr>
              <a:t>Now you can configure R3. Example 18-12 shows the configuration required on R3.</a:t>
            </a:r>
          </a:p>
        </p:txBody>
      </p:sp>
      <p:pic>
        <p:nvPicPr>
          <p:cNvPr id="2" name="Picture 1">
            <a:extLst>
              <a:ext uri="{FF2B5EF4-FFF2-40B4-BE49-F238E27FC236}">
                <a16:creationId xmlns:a16="http://schemas.microsoft.com/office/drawing/2014/main" id="{96F943F8-7CD3-4088-8088-883F8B45B93B}"/>
              </a:ext>
            </a:extLst>
          </p:cNvPr>
          <p:cNvPicPr>
            <a:picLocks noChangeAspect="1"/>
          </p:cNvPicPr>
          <p:nvPr/>
        </p:nvPicPr>
        <p:blipFill>
          <a:blip r:embed="rId3"/>
          <a:stretch>
            <a:fillRect/>
          </a:stretch>
        </p:blipFill>
        <p:spPr>
          <a:xfrm>
            <a:off x="3921919" y="641654"/>
            <a:ext cx="4998839" cy="2956192"/>
          </a:xfrm>
          <a:prstGeom prst="rect">
            <a:avLst/>
          </a:prstGeom>
        </p:spPr>
      </p:pic>
      <p:pic>
        <p:nvPicPr>
          <p:cNvPr id="4" name="Picture 3">
            <a:extLst>
              <a:ext uri="{FF2B5EF4-FFF2-40B4-BE49-F238E27FC236}">
                <a16:creationId xmlns:a16="http://schemas.microsoft.com/office/drawing/2014/main" id="{53012CEA-4D1B-4443-8D15-061564A847E7}"/>
              </a:ext>
            </a:extLst>
          </p:cNvPr>
          <p:cNvPicPr>
            <a:picLocks noChangeAspect="1"/>
          </p:cNvPicPr>
          <p:nvPr/>
        </p:nvPicPr>
        <p:blipFill>
          <a:blip r:embed="rId4"/>
          <a:stretch>
            <a:fillRect/>
          </a:stretch>
        </p:blipFill>
        <p:spPr>
          <a:xfrm>
            <a:off x="3980725" y="3571898"/>
            <a:ext cx="5026518" cy="1601460"/>
          </a:xfrm>
          <a:prstGeom prst="rect">
            <a:avLst/>
          </a:prstGeom>
        </p:spPr>
      </p:pic>
    </p:spTree>
    <p:extLst>
      <p:ext uri="{BB962C8B-B14F-4D97-AF65-F5344CB8AC3E}">
        <p14:creationId xmlns:p14="http://schemas.microsoft.com/office/powerpoint/2010/main" val="1079979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Implementing and Verifying VRF-Lite</a:t>
            </a:r>
            <a:br>
              <a:rPr lang="en-US" dirty="0">
                <a:solidFill>
                  <a:schemeClr val="accent4">
                    <a:lumMod val="75000"/>
                  </a:schemeClr>
                </a:solidFill>
              </a:rPr>
            </a:br>
            <a:r>
              <a:rPr lang="en-US" sz="2400" dirty="0">
                <a:solidFill>
                  <a:schemeClr val="accent4">
                    <a:lumMod val="75000"/>
                  </a:schemeClr>
                </a:solidFill>
              </a:rPr>
              <a:t>Creating and Verifying VRF Instances (Cont.)</a:t>
            </a:r>
          </a:p>
        </p:txBody>
      </p:sp>
      <p:sp>
        <p:nvSpPr>
          <p:cNvPr id="5" name="TextBox 4">
            <a:extLst>
              <a:ext uri="{FF2B5EF4-FFF2-40B4-BE49-F238E27FC236}">
                <a16:creationId xmlns:a16="http://schemas.microsoft.com/office/drawing/2014/main" id="{EEC9D1C4-B9E3-489B-800E-BA01649A61D8}"/>
              </a:ext>
            </a:extLst>
          </p:cNvPr>
          <p:cNvSpPr txBox="1"/>
          <p:nvPr/>
        </p:nvSpPr>
        <p:spPr>
          <a:xfrm>
            <a:off x="101020" y="1248311"/>
            <a:ext cx="3764828" cy="1323439"/>
          </a:xfrm>
          <a:prstGeom prst="rect">
            <a:avLst/>
          </a:prstGeom>
          <a:noFill/>
        </p:spPr>
        <p:txBody>
          <a:bodyPr wrap="square" rtlCol="0">
            <a:spAutoFit/>
          </a:bodyPr>
          <a:lstStyle/>
          <a:p>
            <a:pPr eaLnBrk="0" hangingPunct="0"/>
            <a:r>
              <a:rPr lang="en-US" sz="1600" dirty="0">
                <a:solidFill>
                  <a:srgbClr val="000000"/>
                </a:solidFill>
              </a:rPr>
              <a:t>Example 18-13 shows the output of the </a:t>
            </a:r>
            <a:r>
              <a:rPr lang="en-US" sz="1600" b="1" dirty="0">
                <a:solidFill>
                  <a:srgbClr val="000000"/>
                </a:solidFill>
              </a:rPr>
              <a:t>show ip vrf interfaces</a:t>
            </a:r>
            <a:r>
              <a:rPr lang="en-US" sz="1600" dirty="0">
                <a:solidFill>
                  <a:srgbClr val="000000"/>
                </a:solidFill>
              </a:rPr>
              <a:t> command and the </a:t>
            </a:r>
            <a:r>
              <a:rPr lang="en-US" sz="1600" b="1" dirty="0">
                <a:solidFill>
                  <a:srgbClr val="000000"/>
                </a:solidFill>
              </a:rPr>
              <a:t>show ip route vrf </a:t>
            </a:r>
            <a:r>
              <a:rPr lang="en-US" sz="1600" dirty="0">
                <a:solidFill>
                  <a:srgbClr val="000000"/>
                </a:solidFill>
              </a:rPr>
              <a:t>command to verify that R3 has been configured correctly. </a:t>
            </a:r>
          </a:p>
        </p:txBody>
      </p:sp>
      <p:sp>
        <p:nvSpPr>
          <p:cNvPr id="7" name="TextBox 6">
            <a:extLst>
              <a:ext uri="{FF2B5EF4-FFF2-40B4-BE49-F238E27FC236}">
                <a16:creationId xmlns:a16="http://schemas.microsoft.com/office/drawing/2014/main" id="{AF3B77ED-3091-40AA-9529-0773169D6FCE}"/>
              </a:ext>
            </a:extLst>
          </p:cNvPr>
          <p:cNvSpPr txBox="1"/>
          <p:nvPr/>
        </p:nvSpPr>
        <p:spPr>
          <a:xfrm>
            <a:off x="4250530" y="4257675"/>
            <a:ext cx="4094957" cy="307777"/>
          </a:xfrm>
          <a:prstGeom prst="rect">
            <a:avLst/>
          </a:prstGeom>
          <a:noFill/>
        </p:spPr>
        <p:txBody>
          <a:bodyPr wrap="square" rtlCol="0">
            <a:spAutoFit/>
          </a:bodyPr>
          <a:lstStyle/>
          <a:p>
            <a:r>
              <a:rPr lang="en-US" sz="1400" dirty="0"/>
              <a:t>Above is a partial image of Example 18-13 </a:t>
            </a:r>
          </a:p>
        </p:txBody>
      </p:sp>
      <p:pic>
        <p:nvPicPr>
          <p:cNvPr id="6" name="Picture 5">
            <a:extLst>
              <a:ext uri="{FF2B5EF4-FFF2-40B4-BE49-F238E27FC236}">
                <a16:creationId xmlns:a16="http://schemas.microsoft.com/office/drawing/2014/main" id="{BDC175A0-3E1C-445C-A8B8-9759161B5A6F}"/>
              </a:ext>
            </a:extLst>
          </p:cNvPr>
          <p:cNvPicPr>
            <a:picLocks noChangeAspect="1"/>
          </p:cNvPicPr>
          <p:nvPr/>
        </p:nvPicPr>
        <p:blipFill>
          <a:blip r:embed="rId3"/>
          <a:stretch>
            <a:fillRect/>
          </a:stretch>
        </p:blipFill>
        <p:spPr>
          <a:xfrm>
            <a:off x="3865848" y="831691"/>
            <a:ext cx="4609753" cy="3336131"/>
          </a:xfrm>
          <a:prstGeom prst="rect">
            <a:avLst/>
          </a:prstGeom>
        </p:spPr>
      </p:pic>
    </p:spTree>
    <p:extLst>
      <p:ext uri="{BB962C8B-B14F-4D97-AF65-F5344CB8AC3E}">
        <p14:creationId xmlns:p14="http://schemas.microsoft.com/office/powerpoint/2010/main" val="4066947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Implementing and Verifying VRF-Lite</a:t>
            </a:r>
            <a:br>
              <a:rPr lang="en-US" dirty="0">
                <a:solidFill>
                  <a:schemeClr val="accent4">
                    <a:lumMod val="75000"/>
                  </a:schemeClr>
                </a:solidFill>
              </a:rPr>
            </a:br>
            <a:r>
              <a:rPr lang="en-US" sz="2400" dirty="0">
                <a:solidFill>
                  <a:schemeClr val="accent4">
                    <a:lumMod val="75000"/>
                  </a:schemeClr>
                </a:solidFill>
              </a:rPr>
              <a:t>Creating and Verifying VRF Instances (Cont.)</a:t>
            </a:r>
          </a:p>
        </p:txBody>
      </p:sp>
      <p:sp>
        <p:nvSpPr>
          <p:cNvPr id="5" name="TextBox 4">
            <a:extLst>
              <a:ext uri="{FF2B5EF4-FFF2-40B4-BE49-F238E27FC236}">
                <a16:creationId xmlns:a16="http://schemas.microsoft.com/office/drawing/2014/main" id="{EEC9D1C4-B9E3-489B-800E-BA01649A61D8}"/>
              </a:ext>
            </a:extLst>
          </p:cNvPr>
          <p:cNvSpPr txBox="1"/>
          <p:nvPr/>
        </p:nvSpPr>
        <p:spPr>
          <a:xfrm>
            <a:off x="185665" y="720565"/>
            <a:ext cx="4169565" cy="4016484"/>
          </a:xfrm>
          <a:prstGeom prst="rect">
            <a:avLst/>
          </a:prstGeom>
          <a:noFill/>
        </p:spPr>
        <p:txBody>
          <a:bodyPr wrap="square" rtlCol="0">
            <a:spAutoFit/>
          </a:bodyPr>
          <a:lstStyle/>
          <a:p>
            <a:pPr eaLnBrk="0" hangingPunct="0"/>
            <a:r>
              <a:rPr lang="en-US" sz="1500" dirty="0">
                <a:solidFill>
                  <a:srgbClr val="000000"/>
                </a:solidFill>
              </a:rPr>
              <a:t>To verify connectivity when using VRF instances, you must specify the VRF instance with the </a:t>
            </a:r>
            <a:r>
              <a:rPr lang="en-US" sz="1500" b="1" dirty="0">
                <a:solidFill>
                  <a:srgbClr val="000000"/>
                </a:solidFill>
              </a:rPr>
              <a:t>ping</a:t>
            </a:r>
            <a:r>
              <a:rPr lang="en-US" sz="1500" dirty="0">
                <a:solidFill>
                  <a:srgbClr val="000000"/>
                </a:solidFill>
              </a:rPr>
              <a:t> command. If you do not, the global routing table is used instead of the VRF routing table.</a:t>
            </a:r>
          </a:p>
          <a:p>
            <a:pPr eaLnBrk="0" hangingPunct="0"/>
            <a:endParaRPr lang="en-US" sz="1500" dirty="0">
              <a:solidFill>
                <a:srgbClr val="000000"/>
              </a:solidFill>
            </a:endParaRPr>
          </a:p>
          <a:p>
            <a:pPr eaLnBrk="0" hangingPunct="0"/>
            <a:r>
              <a:rPr lang="en-US" sz="1500" dirty="0">
                <a:solidFill>
                  <a:srgbClr val="000000"/>
                </a:solidFill>
              </a:rPr>
              <a:t>Example 18-14 shows a series of pings from R1 to R2. The first ping, with a destination of 10.0.12.2, fails because the VRF instance was not specified; therefore, the global routing table is being used. The second ping specifies the GREEN VRF but is using an IP address in the RED VRF; therefore, the ping fails. The last ping uses the correct VRF (RED) and an IP address in the RED VRF (10.0.12.2); therefore, the ping is successful. This is a great example of how VRF instances provide isolation. </a:t>
            </a:r>
          </a:p>
        </p:txBody>
      </p:sp>
      <p:pic>
        <p:nvPicPr>
          <p:cNvPr id="2" name="Picture 1">
            <a:extLst>
              <a:ext uri="{FF2B5EF4-FFF2-40B4-BE49-F238E27FC236}">
                <a16:creationId xmlns:a16="http://schemas.microsoft.com/office/drawing/2014/main" id="{D20E6122-6235-460B-9E2F-9008A51A3939}"/>
              </a:ext>
            </a:extLst>
          </p:cNvPr>
          <p:cNvPicPr>
            <a:picLocks noChangeAspect="1"/>
          </p:cNvPicPr>
          <p:nvPr/>
        </p:nvPicPr>
        <p:blipFill>
          <a:blip r:embed="rId3"/>
          <a:stretch>
            <a:fillRect/>
          </a:stretch>
        </p:blipFill>
        <p:spPr>
          <a:xfrm>
            <a:off x="4496601" y="1064419"/>
            <a:ext cx="4461734" cy="2312511"/>
          </a:xfrm>
          <a:prstGeom prst="rect">
            <a:avLst/>
          </a:prstGeom>
        </p:spPr>
      </p:pic>
    </p:spTree>
    <p:extLst>
      <p:ext uri="{BB962C8B-B14F-4D97-AF65-F5344CB8AC3E}">
        <p14:creationId xmlns:p14="http://schemas.microsoft.com/office/powerpoint/2010/main" val="3058935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Implementing and Verifying VRF-Lite</a:t>
            </a:r>
            <a:br>
              <a:rPr lang="en-US" dirty="0">
                <a:solidFill>
                  <a:schemeClr val="accent4">
                    <a:lumMod val="75000"/>
                  </a:schemeClr>
                </a:solidFill>
              </a:rPr>
            </a:br>
            <a:r>
              <a:rPr lang="en-US" sz="2400" dirty="0">
                <a:solidFill>
                  <a:schemeClr val="accent4">
                    <a:lumMod val="75000"/>
                  </a:schemeClr>
                </a:solidFill>
              </a:rPr>
              <a:t>Creating and Verifying VRF Instances (Cont.)</a:t>
            </a:r>
          </a:p>
        </p:txBody>
      </p:sp>
      <p:sp>
        <p:nvSpPr>
          <p:cNvPr id="5" name="TextBox 4">
            <a:extLst>
              <a:ext uri="{FF2B5EF4-FFF2-40B4-BE49-F238E27FC236}">
                <a16:creationId xmlns:a16="http://schemas.microsoft.com/office/drawing/2014/main" id="{EEC9D1C4-B9E3-489B-800E-BA01649A61D8}"/>
              </a:ext>
            </a:extLst>
          </p:cNvPr>
          <p:cNvSpPr txBox="1"/>
          <p:nvPr/>
        </p:nvSpPr>
        <p:spPr>
          <a:xfrm>
            <a:off x="185666" y="720565"/>
            <a:ext cx="3693390" cy="3016210"/>
          </a:xfrm>
          <a:prstGeom prst="rect">
            <a:avLst/>
          </a:prstGeom>
          <a:noFill/>
        </p:spPr>
        <p:txBody>
          <a:bodyPr wrap="square" rtlCol="0">
            <a:spAutoFit/>
          </a:bodyPr>
          <a:lstStyle/>
          <a:p>
            <a:pPr eaLnBrk="0" hangingPunct="0"/>
            <a:r>
              <a:rPr lang="en-US" sz="1600" dirty="0">
                <a:solidFill>
                  <a:srgbClr val="000000"/>
                </a:solidFill>
              </a:rPr>
              <a:t>Example 18-15 shows the output of the RED VRF routing table. At this point, you have only directly connected and local routes. For all the routers to learn about all the other networks, you can use static or dynamic routing. The following examples use EIGRP as the dynamic routing protocol to provide full connectivity for each of the VRF instances.</a:t>
            </a:r>
          </a:p>
          <a:p>
            <a:pPr eaLnBrk="0" hangingPunct="0"/>
            <a:endParaRPr lang="en-US" sz="1500" dirty="0">
              <a:solidFill>
                <a:schemeClr val="tx1">
                  <a:lumMod val="75000"/>
                </a:schemeClr>
              </a:solidFill>
            </a:endParaRPr>
          </a:p>
          <a:p>
            <a:pPr eaLnBrk="0" hangingPunct="0"/>
            <a:r>
              <a:rPr lang="en-US" sz="1500" dirty="0">
                <a:solidFill>
                  <a:schemeClr val="tx1">
                    <a:lumMod val="75000"/>
                  </a:schemeClr>
                </a:solidFill>
              </a:rPr>
              <a:t>    </a:t>
            </a:r>
          </a:p>
        </p:txBody>
      </p:sp>
      <p:pic>
        <p:nvPicPr>
          <p:cNvPr id="4" name="Picture 3">
            <a:extLst>
              <a:ext uri="{FF2B5EF4-FFF2-40B4-BE49-F238E27FC236}">
                <a16:creationId xmlns:a16="http://schemas.microsoft.com/office/drawing/2014/main" id="{0D82F4FE-412A-405B-8775-6F6B64D321E4}"/>
              </a:ext>
            </a:extLst>
          </p:cNvPr>
          <p:cNvPicPr>
            <a:picLocks noChangeAspect="1"/>
          </p:cNvPicPr>
          <p:nvPr/>
        </p:nvPicPr>
        <p:blipFill>
          <a:blip r:embed="rId3"/>
          <a:stretch>
            <a:fillRect/>
          </a:stretch>
        </p:blipFill>
        <p:spPr>
          <a:xfrm>
            <a:off x="4172744" y="731837"/>
            <a:ext cx="4846434" cy="2169825"/>
          </a:xfrm>
          <a:prstGeom prst="rect">
            <a:avLst/>
          </a:prstGeom>
        </p:spPr>
      </p:pic>
    </p:spTree>
    <p:extLst>
      <p:ext uri="{BB962C8B-B14F-4D97-AF65-F5344CB8AC3E}">
        <p14:creationId xmlns:p14="http://schemas.microsoft.com/office/powerpoint/2010/main" val="4126989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Implementing and Verifying VRF-Lite</a:t>
            </a:r>
            <a:br>
              <a:rPr lang="en-US" dirty="0">
                <a:solidFill>
                  <a:schemeClr val="accent4">
                    <a:lumMod val="75000"/>
                  </a:schemeClr>
                </a:solidFill>
              </a:rPr>
            </a:br>
            <a:r>
              <a:rPr lang="en-US" sz="2400" dirty="0">
                <a:solidFill>
                  <a:schemeClr val="accent4">
                    <a:lumMod val="75000"/>
                  </a:schemeClr>
                </a:solidFill>
              </a:rPr>
              <a:t>Creating and Verifying VRF Instances (Cont.)</a:t>
            </a:r>
          </a:p>
        </p:txBody>
      </p:sp>
      <p:sp>
        <p:nvSpPr>
          <p:cNvPr id="5" name="TextBox 4">
            <a:extLst>
              <a:ext uri="{FF2B5EF4-FFF2-40B4-BE49-F238E27FC236}">
                <a16:creationId xmlns:a16="http://schemas.microsoft.com/office/drawing/2014/main" id="{EEC9D1C4-B9E3-489B-800E-BA01649A61D8}"/>
              </a:ext>
            </a:extLst>
          </p:cNvPr>
          <p:cNvSpPr txBox="1"/>
          <p:nvPr/>
        </p:nvSpPr>
        <p:spPr>
          <a:xfrm>
            <a:off x="185665" y="720565"/>
            <a:ext cx="4114731" cy="4016484"/>
          </a:xfrm>
          <a:prstGeom prst="rect">
            <a:avLst/>
          </a:prstGeom>
          <a:noFill/>
        </p:spPr>
        <p:txBody>
          <a:bodyPr wrap="square" rtlCol="0">
            <a:spAutoFit/>
          </a:bodyPr>
          <a:lstStyle/>
          <a:p>
            <a:pPr eaLnBrk="0" hangingPunct="0"/>
            <a:r>
              <a:rPr lang="en-US" sz="1500" dirty="0">
                <a:solidFill>
                  <a:srgbClr val="000000"/>
                </a:solidFill>
              </a:rPr>
              <a:t>To configure EIGRP for multiple VRF instances, you use EIGRP named configuration mode because it permits you to create multiple address families, as shown in Example 18-16. </a:t>
            </a:r>
          </a:p>
          <a:p>
            <a:pPr marL="285750" indent="-285750" eaLnBrk="0" hangingPunct="0">
              <a:buFont typeface="Arial" panose="020B0604020202020204" pitchFamily="34" charset="0"/>
              <a:buChar char="•"/>
            </a:pPr>
            <a:r>
              <a:rPr lang="en-US" sz="1500" dirty="0">
                <a:solidFill>
                  <a:srgbClr val="000000"/>
                </a:solidFill>
              </a:rPr>
              <a:t>Enter the EIGRP named configuration mode by using the </a:t>
            </a:r>
            <a:r>
              <a:rPr lang="en-US" sz="1500" b="1" dirty="0">
                <a:solidFill>
                  <a:srgbClr val="000000"/>
                </a:solidFill>
              </a:rPr>
              <a:t>router eigrp </a:t>
            </a:r>
            <a:r>
              <a:rPr lang="en-US" sz="1500" i="1" dirty="0">
                <a:solidFill>
                  <a:srgbClr val="000000"/>
                </a:solidFill>
              </a:rPr>
              <a:t>name</a:t>
            </a:r>
            <a:r>
              <a:rPr lang="en-US" sz="1500" dirty="0">
                <a:solidFill>
                  <a:srgbClr val="000000"/>
                </a:solidFill>
              </a:rPr>
              <a:t> command in global configuration mode. </a:t>
            </a:r>
          </a:p>
          <a:p>
            <a:pPr marL="285750" indent="-285750" eaLnBrk="0" hangingPunct="0">
              <a:buFont typeface="Arial" panose="020B0604020202020204" pitchFamily="34" charset="0"/>
              <a:buChar char="•"/>
            </a:pPr>
            <a:r>
              <a:rPr lang="en-US" sz="1500" dirty="0">
                <a:solidFill>
                  <a:srgbClr val="000000"/>
                </a:solidFill>
              </a:rPr>
              <a:t>Next, create an address family for each of the VRF instances. You accomplish this with the </a:t>
            </a:r>
            <a:r>
              <a:rPr lang="en-US" sz="1500" b="1" dirty="0">
                <a:solidFill>
                  <a:srgbClr val="000000"/>
                </a:solidFill>
              </a:rPr>
              <a:t>address-family ipv4 vrf </a:t>
            </a:r>
            <a:r>
              <a:rPr lang="en-US" sz="1500" i="1" dirty="0">
                <a:solidFill>
                  <a:srgbClr val="000000"/>
                </a:solidFill>
              </a:rPr>
              <a:t>vrf-name</a:t>
            </a:r>
            <a:r>
              <a:rPr lang="en-US" sz="1500" b="1" dirty="0">
                <a:solidFill>
                  <a:srgbClr val="000000"/>
                </a:solidFill>
              </a:rPr>
              <a:t> autonomous-system </a:t>
            </a:r>
            <a:r>
              <a:rPr lang="en-US" sz="1500" i="1" dirty="0">
                <a:solidFill>
                  <a:srgbClr val="000000"/>
                </a:solidFill>
              </a:rPr>
              <a:t>as-number</a:t>
            </a:r>
            <a:r>
              <a:rPr lang="en-US" sz="1500" dirty="0">
                <a:solidFill>
                  <a:srgbClr val="000000"/>
                </a:solidFill>
              </a:rPr>
              <a:t> command. </a:t>
            </a:r>
          </a:p>
          <a:p>
            <a:pPr marL="285750" indent="-285750" eaLnBrk="0" hangingPunct="0">
              <a:buFont typeface="Arial" panose="020B0604020202020204" pitchFamily="34" charset="0"/>
              <a:buChar char="•"/>
            </a:pPr>
            <a:r>
              <a:rPr lang="en-US" sz="1500" dirty="0">
                <a:solidFill>
                  <a:srgbClr val="000000"/>
                </a:solidFill>
              </a:rPr>
              <a:t>Then specify any EIGRP configuration commands that are needed for your scenario. In this case, you are enabling the routing process on only certain interfaces.</a:t>
            </a:r>
            <a:endParaRPr lang="en-US" sz="1500" dirty="0">
              <a:solidFill>
                <a:schemeClr val="tx1">
                  <a:lumMod val="75000"/>
                </a:schemeClr>
              </a:solidFill>
            </a:endParaRPr>
          </a:p>
        </p:txBody>
      </p:sp>
      <p:pic>
        <p:nvPicPr>
          <p:cNvPr id="2" name="Picture 1">
            <a:extLst>
              <a:ext uri="{FF2B5EF4-FFF2-40B4-BE49-F238E27FC236}">
                <a16:creationId xmlns:a16="http://schemas.microsoft.com/office/drawing/2014/main" id="{03D0DBF2-73C1-4FB5-B208-6FBEF43B9C47}"/>
              </a:ext>
            </a:extLst>
          </p:cNvPr>
          <p:cNvPicPr>
            <a:picLocks noChangeAspect="1"/>
          </p:cNvPicPr>
          <p:nvPr/>
        </p:nvPicPr>
        <p:blipFill rotWithShape="1">
          <a:blip r:embed="rId3"/>
          <a:srcRect r="4833"/>
          <a:stretch/>
        </p:blipFill>
        <p:spPr>
          <a:xfrm>
            <a:off x="4295269" y="1164431"/>
            <a:ext cx="4667654" cy="2067655"/>
          </a:xfrm>
          <a:prstGeom prst="rect">
            <a:avLst/>
          </a:prstGeom>
        </p:spPr>
      </p:pic>
    </p:spTree>
    <p:extLst>
      <p:ext uri="{BB962C8B-B14F-4D97-AF65-F5344CB8AC3E}">
        <p14:creationId xmlns:p14="http://schemas.microsoft.com/office/powerpoint/2010/main" val="1859419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Implementing and Verifying VRF-Lite</a:t>
            </a:r>
            <a:br>
              <a:rPr lang="en-US" dirty="0">
                <a:solidFill>
                  <a:schemeClr val="accent4">
                    <a:lumMod val="75000"/>
                  </a:schemeClr>
                </a:solidFill>
              </a:rPr>
            </a:br>
            <a:r>
              <a:rPr lang="en-US" sz="2400" dirty="0">
                <a:solidFill>
                  <a:schemeClr val="accent4">
                    <a:lumMod val="75000"/>
                  </a:schemeClr>
                </a:solidFill>
              </a:rPr>
              <a:t>Creating and Verifying VRF Instances (Cont.)</a:t>
            </a:r>
          </a:p>
        </p:txBody>
      </p:sp>
      <p:sp>
        <p:nvSpPr>
          <p:cNvPr id="5" name="TextBox 4">
            <a:extLst>
              <a:ext uri="{FF2B5EF4-FFF2-40B4-BE49-F238E27FC236}">
                <a16:creationId xmlns:a16="http://schemas.microsoft.com/office/drawing/2014/main" id="{EEC9D1C4-B9E3-489B-800E-BA01649A61D8}"/>
              </a:ext>
            </a:extLst>
          </p:cNvPr>
          <p:cNvSpPr txBox="1"/>
          <p:nvPr/>
        </p:nvSpPr>
        <p:spPr>
          <a:xfrm>
            <a:off x="160207" y="811095"/>
            <a:ext cx="3225785" cy="1477328"/>
          </a:xfrm>
          <a:prstGeom prst="rect">
            <a:avLst/>
          </a:prstGeom>
          <a:noFill/>
        </p:spPr>
        <p:txBody>
          <a:bodyPr wrap="square" rtlCol="0">
            <a:spAutoFit/>
          </a:bodyPr>
          <a:lstStyle/>
          <a:p>
            <a:pPr eaLnBrk="0" hangingPunct="0"/>
            <a:r>
              <a:rPr lang="en-US" sz="1500" dirty="0">
                <a:solidFill>
                  <a:srgbClr val="000000"/>
                </a:solidFill>
              </a:rPr>
              <a:t>To verify that the interfaces are participating in the EIGRP process for the correct VRF instance, use the </a:t>
            </a:r>
            <a:r>
              <a:rPr lang="en-US" sz="1500" b="1" dirty="0">
                <a:solidFill>
                  <a:srgbClr val="000000"/>
                </a:solidFill>
              </a:rPr>
              <a:t>show ip eigrp vrf </a:t>
            </a:r>
            <a:r>
              <a:rPr lang="en-US" sz="1500" i="1" dirty="0">
                <a:solidFill>
                  <a:srgbClr val="000000"/>
                </a:solidFill>
              </a:rPr>
              <a:t>vrf-name</a:t>
            </a:r>
            <a:r>
              <a:rPr lang="en-US" sz="1500" dirty="0">
                <a:solidFill>
                  <a:srgbClr val="000000"/>
                </a:solidFill>
              </a:rPr>
              <a:t> </a:t>
            </a:r>
            <a:r>
              <a:rPr lang="en-US" sz="1500" b="1" dirty="0">
                <a:solidFill>
                  <a:srgbClr val="000000"/>
                </a:solidFill>
              </a:rPr>
              <a:t>interfaces</a:t>
            </a:r>
            <a:r>
              <a:rPr lang="en-US" sz="1500" dirty="0">
                <a:solidFill>
                  <a:srgbClr val="000000"/>
                </a:solidFill>
              </a:rPr>
              <a:t> command.</a:t>
            </a:r>
          </a:p>
          <a:p>
            <a:pPr eaLnBrk="0" hangingPunct="0"/>
            <a:endParaRPr lang="en-US" sz="1500" dirty="0">
              <a:solidFill>
                <a:schemeClr val="tx1">
                  <a:lumMod val="75000"/>
                </a:schemeClr>
              </a:solidFill>
            </a:endParaRPr>
          </a:p>
        </p:txBody>
      </p:sp>
      <p:pic>
        <p:nvPicPr>
          <p:cNvPr id="7" name="Picture 6"/>
          <p:cNvPicPr>
            <a:picLocks noChangeAspect="1"/>
          </p:cNvPicPr>
          <p:nvPr/>
        </p:nvPicPr>
        <p:blipFill>
          <a:blip r:embed="rId3"/>
          <a:stretch>
            <a:fillRect/>
          </a:stretch>
        </p:blipFill>
        <p:spPr>
          <a:xfrm>
            <a:off x="3702841" y="723154"/>
            <a:ext cx="5169529" cy="3958755"/>
          </a:xfrm>
          <a:prstGeom prst="rect">
            <a:avLst/>
          </a:prstGeom>
        </p:spPr>
      </p:pic>
    </p:spTree>
    <p:extLst>
      <p:ext uri="{BB962C8B-B14F-4D97-AF65-F5344CB8AC3E}">
        <p14:creationId xmlns:p14="http://schemas.microsoft.com/office/powerpoint/2010/main" val="1300685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Implementing and Verifying VRF-Lite</a:t>
            </a:r>
            <a:br>
              <a:rPr lang="en-US" dirty="0">
                <a:solidFill>
                  <a:schemeClr val="accent4">
                    <a:lumMod val="75000"/>
                  </a:schemeClr>
                </a:solidFill>
              </a:rPr>
            </a:br>
            <a:r>
              <a:rPr lang="en-US" sz="2400" dirty="0">
                <a:solidFill>
                  <a:schemeClr val="accent4">
                    <a:lumMod val="75000"/>
                  </a:schemeClr>
                </a:solidFill>
              </a:rPr>
              <a:t>Creating and Verifying VRF Instances (Cont.)</a:t>
            </a:r>
          </a:p>
        </p:txBody>
      </p:sp>
      <p:sp>
        <p:nvSpPr>
          <p:cNvPr id="5" name="TextBox 4">
            <a:extLst>
              <a:ext uri="{FF2B5EF4-FFF2-40B4-BE49-F238E27FC236}">
                <a16:creationId xmlns:a16="http://schemas.microsoft.com/office/drawing/2014/main" id="{EEC9D1C4-B9E3-489B-800E-BA01649A61D8}"/>
              </a:ext>
            </a:extLst>
          </p:cNvPr>
          <p:cNvSpPr txBox="1"/>
          <p:nvPr/>
        </p:nvSpPr>
        <p:spPr>
          <a:xfrm>
            <a:off x="175315" y="731837"/>
            <a:ext cx="3367912" cy="3785652"/>
          </a:xfrm>
          <a:prstGeom prst="rect">
            <a:avLst/>
          </a:prstGeom>
          <a:noFill/>
        </p:spPr>
        <p:txBody>
          <a:bodyPr wrap="square" rtlCol="0">
            <a:spAutoFit/>
          </a:bodyPr>
          <a:lstStyle/>
          <a:p>
            <a:pPr eaLnBrk="0" hangingPunct="0"/>
            <a:r>
              <a:rPr lang="en-US" sz="1500" dirty="0">
                <a:solidFill>
                  <a:srgbClr val="000000"/>
                </a:solidFill>
              </a:rPr>
              <a:t>When all the other routers have been configured for EIGRP, you can verify neighbor adjacencies by using the </a:t>
            </a:r>
            <a:r>
              <a:rPr lang="en-US" sz="1500" b="1" dirty="0">
                <a:solidFill>
                  <a:srgbClr val="000000"/>
                </a:solidFill>
              </a:rPr>
              <a:t>show ip eigrp vrf </a:t>
            </a:r>
            <a:r>
              <a:rPr lang="en-US" sz="1500" i="1" dirty="0">
                <a:solidFill>
                  <a:srgbClr val="000000"/>
                </a:solidFill>
              </a:rPr>
              <a:t>vrf-name neighbors </a:t>
            </a:r>
            <a:r>
              <a:rPr lang="en-US" sz="1500" dirty="0">
                <a:solidFill>
                  <a:srgbClr val="000000"/>
                </a:solidFill>
              </a:rPr>
              <a:t>command. As before, because you are dealing with multiple VRF instances, you will notice that each </a:t>
            </a:r>
            <a:r>
              <a:rPr lang="en-US" sz="1500" b="1" dirty="0">
                <a:solidFill>
                  <a:srgbClr val="000000"/>
                </a:solidFill>
              </a:rPr>
              <a:t>show</a:t>
            </a:r>
            <a:r>
              <a:rPr lang="en-US" sz="1500" dirty="0">
                <a:solidFill>
                  <a:srgbClr val="000000"/>
                </a:solidFill>
              </a:rPr>
              <a:t> command in Example 18-18 displays only the neighbors that are within that VRF instance. </a:t>
            </a:r>
          </a:p>
          <a:p>
            <a:pPr eaLnBrk="0" hangingPunct="0"/>
            <a:endParaRPr lang="en-US" sz="1500" dirty="0">
              <a:solidFill>
                <a:srgbClr val="000000"/>
              </a:solidFill>
            </a:endParaRPr>
          </a:p>
          <a:p>
            <a:pPr eaLnBrk="0" hangingPunct="0"/>
            <a:r>
              <a:rPr lang="en-US" sz="1500" dirty="0">
                <a:solidFill>
                  <a:srgbClr val="000000"/>
                </a:solidFill>
              </a:rPr>
              <a:t>By using the </a:t>
            </a:r>
            <a:r>
              <a:rPr lang="en-US" sz="1500" b="1" dirty="0">
                <a:solidFill>
                  <a:srgbClr val="000000"/>
                </a:solidFill>
              </a:rPr>
              <a:t>ping vrf </a:t>
            </a:r>
            <a:r>
              <a:rPr lang="en-US" sz="1500" i="1" dirty="0">
                <a:solidFill>
                  <a:srgbClr val="000000"/>
                </a:solidFill>
              </a:rPr>
              <a:t>vrf-name ipv4-address</a:t>
            </a:r>
            <a:r>
              <a:rPr lang="en-US" sz="1500" dirty="0">
                <a:solidFill>
                  <a:srgbClr val="000000"/>
                </a:solidFill>
              </a:rPr>
              <a:t> command, as shown in Example 18-20, you can verify that connectivity exists from R1 to R3.</a:t>
            </a:r>
          </a:p>
          <a:p>
            <a:pPr eaLnBrk="0" hangingPunct="0"/>
            <a:endParaRPr lang="en-US" sz="1500" dirty="0">
              <a:solidFill>
                <a:schemeClr val="tx1">
                  <a:lumMod val="75000"/>
                </a:schemeClr>
              </a:solidFill>
            </a:endParaRPr>
          </a:p>
        </p:txBody>
      </p:sp>
      <p:pic>
        <p:nvPicPr>
          <p:cNvPr id="6" name="Picture 5">
            <a:extLst>
              <a:ext uri="{FF2B5EF4-FFF2-40B4-BE49-F238E27FC236}">
                <a16:creationId xmlns:a16="http://schemas.microsoft.com/office/drawing/2014/main" id="{A48D26FB-8774-4268-BF06-AFEDA4D6EAAA}"/>
              </a:ext>
            </a:extLst>
          </p:cNvPr>
          <p:cNvPicPr>
            <a:picLocks noChangeAspect="1"/>
          </p:cNvPicPr>
          <p:nvPr/>
        </p:nvPicPr>
        <p:blipFill>
          <a:blip r:embed="rId3"/>
          <a:stretch>
            <a:fillRect/>
          </a:stretch>
        </p:blipFill>
        <p:spPr>
          <a:xfrm>
            <a:off x="3855278" y="2571750"/>
            <a:ext cx="4490210" cy="2506583"/>
          </a:xfrm>
          <a:prstGeom prst="rect">
            <a:avLst/>
          </a:prstGeom>
        </p:spPr>
      </p:pic>
      <p:pic>
        <p:nvPicPr>
          <p:cNvPr id="7" name="Picture 6">
            <a:extLst>
              <a:ext uri="{FF2B5EF4-FFF2-40B4-BE49-F238E27FC236}">
                <a16:creationId xmlns:a16="http://schemas.microsoft.com/office/drawing/2014/main" id="{5024F823-7137-433C-A69E-DC1766376599}"/>
              </a:ext>
            </a:extLst>
          </p:cNvPr>
          <p:cNvPicPr>
            <a:picLocks noChangeAspect="1"/>
          </p:cNvPicPr>
          <p:nvPr/>
        </p:nvPicPr>
        <p:blipFill>
          <a:blip r:embed="rId4"/>
          <a:stretch>
            <a:fillRect/>
          </a:stretch>
        </p:blipFill>
        <p:spPr>
          <a:xfrm>
            <a:off x="3855278" y="601123"/>
            <a:ext cx="4385418" cy="1846961"/>
          </a:xfrm>
          <a:prstGeom prst="rect">
            <a:avLst/>
          </a:prstGeom>
        </p:spPr>
      </p:pic>
    </p:spTree>
    <p:extLst>
      <p:ext uri="{BB962C8B-B14F-4D97-AF65-F5344CB8AC3E}">
        <p14:creationId xmlns:p14="http://schemas.microsoft.com/office/powerpoint/2010/main" val="174690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7598042" cy="1351755"/>
          </a:xfrm>
        </p:spPr>
        <p:txBody>
          <a:bodyPr/>
          <a:lstStyle/>
          <a:p>
            <a:r>
              <a:rPr lang="en-US" sz="4800" dirty="0">
                <a:solidFill>
                  <a:schemeClr val="accent5">
                    <a:lumMod val="40000"/>
                    <a:lumOff val="60000"/>
                  </a:schemeClr>
                </a:solidFill>
              </a:rPr>
              <a:t>An Introduction to MPLS Operations</a:t>
            </a:r>
            <a:endParaRPr lang="en-US" dirty="0">
              <a:solidFill>
                <a:schemeClr val="accent5">
                  <a:lumMod val="40000"/>
                  <a:lumOff val="60000"/>
                </a:schemeClr>
              </a:solidFill>
            </a:endParaRP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2800767"/>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rPr>
              <a:t>Multiprotocol Label Switching (MPLS) is a packet-forwarding method that makes forwarding decisions based on labels instead of on the Layer 3 destination of the packet. </a:t>
            </a:r>
          </a:p>
          <a:p>
            <a:pPr marL="285750" indent="-285750">
              <a:buFont typeface="Arial" panose="020B0604020202020204" pitchFamily="34" charset="0"/>
              <a:buChar char="•"/>
            </a:pPr>
            <a:r>
              <a:rPr lang="en-US" sz="1600" dirty="0">
                <a:solidFill>
                  <a:schemeClr val="accent5">
                    <a:lumMod val="40000"/>
                    <a:lumOff val="60000"/>
                  </a:schemeClr>
                </a:solidFill>
              </a:rPr>
              <a:t>MPLS was designed to support many different Layer 3 protocols, but in this section we focus on IP only. </a:t>
            </a:r>
          </a:p>
          <a:p>
            <a:pPr marL="285750" indent="-285750">
              <a:buFont typeface="Arial" panose="020B0604020202020204" pitchFamily="34" charset="0"/>
              <a:buChar char="•"/>
            </a:pPr>
            <a:r>
              <a:rPr lang="en-US" sz="1600" dirty="0">
                <a:solidFill>
                  <a:schemeClr val="accent5">
                    <a:lumMod val="40000"/>
                    <a:lumOff val="60000"/>
                  </a:schemeClr>
                </a:solidFill>
              </a:rPr>
              <a:t>MPLS is not much faster than traditional IP routing. </a:t>
            </a:r>
          </a:p>
          <a:p>
            <a:pPr marL="285750" indent="-285750">
              <a:buFont typeface="Arial" panose="020B0604020202020204" pitchFamily="34" charset="0"/>
              <a:buChar char="•"/>
            </a:pPr>
            <a:r>
              <a:rPr lang="en-US" sz="1600" dirty="0">
                <a:solidFill>
                  <a:schemeClr val="accent5">
                    <a:lumMod val="40000"/>
                    <a:lumOff val="60000"/>
                  </a:schemeClr>
                </a:solidFill>
              </a:rPr>
              <a:t>MPLS decreases forwarding overhead on core routers, making them more efficient. </a:t>
            </a:r>
          </a:p>
          <a:p>
            <a:pPr marL="285750" indent="-285750">
              <a:buFont typeface="Arial" panose="020B0604020202020204" pitchFamily="34" charset="0"/>
              <a:buChar char="•"/>
            </a:pPr>
            <a:r>
              <a:rPr lang="en-US" sz="1600" dirty="0">
                <a:solidFill>
                  <a:schemeClr val="accent5">
                    <a:lumMod val="40000"/>
                    <a:lumOff val="60000"/>
                  </a:schemeClr>
                </a:solidFill>
              </a:rPr>
              <a:t>MPLS can forward other Layer 3 protocols besides IPv4, and MPLS supports multiple services, such as unicast routing, multicast routing, VPNs, Traffic Engineering (TE), QoS, and Any Transport Over MPLS (AToM). Therefore, MPLS is very efficient and flexible.</a:t>
            </a:r>
          </a:p>
        </p:txBody>
      </p:sp>
    </p:spTree>
    <p:custDataLst>
      <p:tags r:id="rId1"/>
    </p:custDataLst>
    <p:extLst>
      <p:ext uri="{BB962C8B-B14F-4D97-AF65-F5344CB8AC3E}">
        <p14:creationId xmlns:p14="http://schemas.microsoft.com/office/powerpoint/2010/main" val="3494135532"/>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2400" dirty="0"/>
              <a:t>Chapter 18 Content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82166" y="810868"/>
            <a:ext cx="8779668" cy="3439664"/>
          </a:xfrm>
        </p:spPr>
        <p:txBody>
          <a:bodyPr/>
          <a:lstStyle/>
          <a:p>
            <a:pPr marL="0" indent="0" algn="l" defTabSz="684213" fontAlgn="base">
              <a:spcBef>
                <a:spcPts val="600"/>
              </a:spcBef>
              <a:spcAft>
                <a:spcPts val="600"/>
              </a:spcAft>
              <a:buClr>
                <a:schemeClr val="tx2"/>
              </a:buClr>
              <a:buSzPct val="90000"/>
            </a:pPr>
            <a:r>
              <a:rPr lang="en-US" sz="1800" b="1" dirty="0">
                <a:solidFill>
                  <a:srgbClr val="000000"/>
                </a:solidFill>
              </a:rPr>
              <a:t>This chapter covers the following content:</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Implementing and Verifying VRF-Lite - </a:t>
            </a:r>
            <a:r>
              <a:rPr lang="en-US" sz="1800" dirty="0">
                <a:solidFill>
                  <a:srgbClr val="000000"/>
                </a:solidFill>
              </a:rPr>
              <a:t>This section introduces VRF and how to configure and verify a VRF-Lite implementation.</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An Introduction to MPLS Operations - </a:t>
            </a:r>
            <a:r>
              <a:rPr lang="en-US" sz="1800" dirty="0">
                <a:solidFill>
                  <a:srgbClr val="000000"/>
                </a:solidFill>
              </a:rPr>
              <a:t>This section introduces MPLS and explores the main MPLS topics, such as LSRs, LDP, LSP, and label switching.</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An Introduction to MPLS Layer 3 VPNs - </a:t>
            </a:r>
            <a:r>
              <a:rPr lang="en-US" sz="1800" dirty="0">
                <a:solidFill>
                  <a:srgbClr val="000000"/>
                </a:solidFill>
              </a:rPr>
              <a:t>This section introduces the concept of MPLS Layer 3 VPNs.</a:t>
            </a:r>
          </a:p>
          <a:p>
            <a:pPr marL="0" algn="l">
              <a:lnSpc>
                <a:spcPct val="115000"/>
              </a:lnSpc>
              <a:spcBef>
                <a:spcPts val="0"/>
              </a:spcBef>
            </a:pPr>
            <a:endParaRPr lang="en-US" sz="1500" dirty="0"/>
          </a:p>
          <a:p>
            <a:pPr marL="0" algn="l">
              <a:lnSpc>
                <a:spcPct val="115000"/>
              </a:lnSpc>
              <a:spcBef>
                <a:spcPts val="0"/>
              </a:spcBef>
            </a:pPr>
            <a:endParaRPr lang="en-US" sz="1500" dirty="0">
              <a:solidFill>
                <a:srgbClr val="000000"/>
              </a:solidFill>
              <a:ea typeface="Calibri"/>
              <a:cs typeface="CiscoSerif-Regular"/>
            </a:endParaRPr>
          </a:p>
          <a:p>
            <a:pPr marL="0" algn="l">
              <a:lnSpc>
                <a:spcPct val="115000"/>
              </a:lnSpc>
              <a:spcBef>
                <a:spcPts val="0"/>
              </a:spcBef>
            </a:pPr>
            <a:endParaRPr lang="en-US" sz="1800" dirty="0"/>
          </a:p>
        </p:txBody>
      </p:sp>
    </p:spTree>
    <p:extLst>
      <p:ext uri="{BB962C8B-B14F-4D97-AF65-F5344CB8AC3E}">
        <p14:creationId xmlns:p14="http://schemas.microsoft.com/office/powerpoint/2010/main" val="41278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An Introduction to MPLS Operations</a:t>
            </a:r>
            <a:br>
              <a:rPr lang="en-US" dirty="0">
                <a:solidFill>
                  <a:schemeClr val="accent4">
                    <a:lumMod val="75000"/>
                  </a:schemeClr>
                </a:solidFill>
              </a:rPr>
            </a:br>
            <a:r>
              <a:rPr lang="en-US" sz="2400" dirty="0">
                <a:solidFill>
                  <a:schemeClr val="accent4">
                    <a:lumMod val="75000"/>
                  </a:schemeClr>
                </a:solidFill>
              </a:rPr>
              <a:t>MPLS LIB and LFIB</a:t>
            </a:r>
          </a:p>
        </p:txBody>
      </p:sp>
      <p:sp>
        <p:nvSpPr>
          <p:cNvPr id="5" name="TextBox 4">
            <a:extLst>
              <a:ext uri="{FF2B5EF4-FFF2-40B4-BE49-F238E27FC236}">
                <a16:creationId xmlns:a16="http://schemas.microsoft.com/office/drawing/2014/main" id="{EEC9D1C4-B9E3-489B-800E-BA01649A61D8}"/>
              </a:ext>
            </a:extLst>
          </p:cNvPr>
          <p:cNvSpPr txBox="1"/>
          <p:nvPr/>
        </p:nvSpPr>
        <p:spPr>
          <a:xfrm>
            <a:off x="51428" y="731837"/>
            <a:ext cx="4427703" cy="4031873"/>
          </a:xfrm>
          <a:prstGeom prst="rect">
            <a:avLst/>
          </a:prstGeom>
          <a:noFill/>
        </p:spPr>
        <p:txBody>
          <a:bodyPr wrap="square" rtlCol="0">
            <a:spAutoFit/>
          </a:bodyPr>
          <a:lstStyle/>
          <a:p>
            <a:pPr eaLnBrk="0" hangingPunct="0"/>
            <a:r>
              <a:rPr lang="en-US" sz="1500" dirty="0">
                <a:solidFill>
                  <a:srgbClr val="000000"/>
                </a:solidFill>
              </a:rPr>
              <a:t>In Figure 18-2, notice that the control plane of the MPLS-enabled router is responsible for exchanging labels with other MPLS-enabled routers, using a label distribution protocol in addition to exchanging routing information using routing protocols to populate the IP routing table (RIB). </a:t>
            </a:r>
          </a:p>
          <a:p>
            <a:pPr eaLnBrk="0" hangingPunct="0"/>
            <a:endParaRPr lang="en-US" sz="1500" dirty="0">
              <a:solidFill>
                <a:srgbClr val="000000"/>
              </a:solidFill>
            </a:endParaRPr>
          </a:p>
          <a:p>
            <a:pPr eaLnBrk="0" hangingPunct="0"/>
            <a:r>
              <a:rPr lang="en-US" sz="1500" dirty="0">
                <a:solidFill>
                  <a:srgbClr val="000000"/>
                </a:solidFill>
              </a:rPr>
              <a:t>After labels have been exchanged, the label information is used to populate the LIB, and then the best label information can be used to populate the Forwarding Information Base (FIB) so unlabeled packets can be labeled and the LFIB  labeled packets can be forwarded, or labels can be removed when packets need to be forwarded by the FIB.</a:t>
            </a:r>
          </a:p>
          <a:p>
            <a:pPr eaLnBrk="0" hangingPunct="0"/>
            <a:endParaRPr lang="en-US" sz="1600" dirty="0">
              <a:solidFill>
                <a:srgbClr val="000000"/>
              </a:solidFill>
            </a:endParaRPr>
          </a:p>
        </p:txBody>
      </p:sp>
      <p:pic>
        <p:nvPicPr>
          <p:cNvPr id="2" name="Picture 1">
            <a:extLst>
              <a:ext uri="{FF2B5EF4-FFF2-40B4-BE49-F238E27FC236}">
                <a16:creationId xmlns:a16="http://schemas.microsoft.com/office/drawing/2014/main" id="{1799239F-E7D2-4BE3-B40B-CE1FB9151374}"/>
              </a:ext>
            </a:extLst>
          </p:cNvPr>
          <p:cNvPicPr>
            <a:picLocks noChangeAspect="1"/>
          </p:cNvPicPr>
          <p:nvPr/>
        </p:nvPicPr>
        <p:blipFill>
          <a:blip r:embed="rId3"/>
          <a:stretch>
            <a:fillRect/>
          </a:stretch>
        </p:blipFill>
        <p:spPr>
          <a:xfrm>
            <a:off x="4401344" y="950118"/>
            <a:ext cx="4626986" cy="2340769"/>
          </a:xfrm>
          <a:prstGeom prst="rect">
            <a:avLst/>
          </a:prstGeom>
        </p:spPr>
      </p:pic>
    </p:spTree>
    <p:extLst>
      <p:ext uri="{BB962C8B-B14F-4D97-AF65-F5344CB8AC3E}">
        <p14:creationId xmlns:p14="http://schemas.microsoft.com/office/powerpoint/2010/main" val="652970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An Introduction to MPLS Operations</a:t>
            </a:r>
            <a:br>
              <a:rPr lang="en-US" dirty="0">
                <a:solidFill>
                  <a:schemeClr val="accent4">
                    <a:lumMod val="75000"/>
                  </a:schemeClr>
                </a:solidFill>
              </a:rPr>
            </a:br>
            <a:r>
              <a:rPr lang="en-US" sz="2400" dirty="0">
                <a:solidFill>
                  <a:schemeClr val="accent4">
                    <a:lumMod val="75000"/>
                  </a:schemeClr>
                </a:solidFill>
              </a:rPr>
              <a:t>Label Switching Routers</a:t>
            </a:r>
          </a:p>
        </p:txBody>
      </p:sp>
      <p:sp>
        <p:nvSpPr>
          <p:cNvPr id="5" name="TextBox 4">
            <a:extLst>
              <a:ext uri="{FF2B5EF4-FFF2-40B4-BE49-F238E27FC236}">
                <a16:creationId xmlns:a16="http://schemas.microsoft.com/office/drawing/2014/main" id="{EEC9D1C4-B9E3-489B-800E-BA01649A61D8}"/>
              </a:ext>
            </a:extLst>
          </p:cNvPr>
          <p:cNvSpPr txBox="1"/>
          <p:nvPr/>
        </p:nvSpPr>
        <p:spPr>
          <a:xfrm>
            <a:off x="51427" y="731837"/>
            <a:ext cx="8739487" cy="2646878"/>
          </a:xfrm>
          <a:prstGeom prst="rect">
            <a:avLst/>
          </a:prstGeom>
          <a:noFill/>
        </p:spPr>
        <p:txBody>
          <a:bodyPr wrap="square" rtlCol="0">
            <a:spAutoFit/>
          </a:bodyPr>
          <a:lstStyle/>
          <a:p>
            <a:pPr eaLnBrk="0" hangingPunct="0"/>
            <a:r>
              <a:rPr lang="en-US" sz="1500" dirty="0">
                <a:solidFill>
                  <a:srgbClr val="000000"/>
                </a:solidFill>
              </a:rPr>
              <a:t>Examine Figure 18-3. Routers R1 through R5 are part of the MPLS domain. They are known as label switching routers (LSRs) because they support MPLS. They understand MPLS labels and can receive and transmit labeled packets on their interfaces. </a:t>
            </a:r>
          </a:p>
          <a:p>
            <a:pPr eaLnBrk="0" hangingPunct="0"/>
            <a:endParaRPr lang="en-US" sz="1500" dirty="0">
              <a:solidFill>
                <a:srgbClr val="000000"/>
              </a:solidFill>
            </a:endParaRPr>
          </a:p>
          <a:p>
            <a:pPr eaLnBrk="0" hangingPunct="0"/>
            <a:r>
              <a:rPr lang="en-US" sz="1500" dirty="0">
                <a:solidFill>
                  <a:srgbClr val="000000"/>
                </a:solidFill>
              </a:rPr>
              <a:t>In this case, R1 and R5 are considered edge LSRs, and R2, R3, and R4 are considered intermediate LSRs. An edge LSR sits at the edge of the MPLS domain and adds labels to packets that are entering the MPLS domain (known as an ingress LSR), removes labels from packets that will be leaving the MPLS domain (known as an egress LSR), and even forwards packets as needed based on labels or the lack of a label. An intermediate LSR sits within the MPLS domain and primarily forwards packets using label information.</a:t>
            </a:r>
          </a:p>
          <a:p>
            <a:pPr eaLnBrk="0" hangingPunct="0"/>
            <a:endParaRPr lang="en-US" sz="1600" dirty="0">
              <a:solidFill>
                <a:srgbClr val="000000"/>
              </a:solidFill>
            </a:endParaRPr>
          </a:p>
        </p:txBody>
      </p:sp>
      <p:pic>
        <p:nvPicPr>
          <p:cNvPr id="4" name="Picture 3">
            <a:extLst>
              <a:ext uri="{FF2B5EF4-FFF2-40B4-BE49-F238E27FC236}">
                <a16:creationId xmlns:a16="http://schemas.microsoft.com/office/drawing/2014/main" id="{419593E2-78E5-4B0F-9041-C72136C7E0B2}"/>
              </a:ext>
            </a:extLst>
          </p:cNvPr>
          <p:cNvPicPr>
            <a:picLocks noChangeAspect="1"/>
          </p:cNvPicPr>
          <p:nvPr/>
        </p:nvPicPr>
        <p:blipFill>
          <a:blip r:embed="rId3"/>
          <a:stretch>
            <a:fillRect/>
          </a:stretch>
        </p:blipFill>
        <p:spPr>
          <a:xfrm>
            <a:off x="1343026" y="3378716"/>
            <a:ext cx="5501172" cy="1477326"/>
          </a:xfrm>
          <a:prstGeom prst="rect">
            <a:avLst/>
          </a:prstGeom>
        </p:spPr>
      </p:pic>
    </p:spTree>
    <p:extLst>
      <p:ext uri="{BB962C8B-B14F-4D97-AF65-F5344CB8AC3E}">
        <p14:creationId xmlns:p14="http://schemas.microsoft.com/office/powerpoint/2010/main" val="1467221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An Introduction to MPLS Operations</a:t>
            </a:r>
            <a:br>
              <a:rPr lang="en-US" dirty="0">
                <a:solidFill>
                  <a:schemeClr val="accent4">
                    <a:lumMod val="75000"/>
                  </a:schemeClr>
                </a:solidFill>
              </a:rPr>
            </a:br>
            <a:r>
              <a:rPr lang="en-US" sz="2400" dirty="0">
                <a:solidFill>
                  <a:schemeClr val="accent4">
                    <a:lumMod val="75000"/>
                  </a:schemeClr>
                </a:solidFill>
              </a:rPr>
              <a:t>Label-Switched Path</a:t>
            </a:r>
          </a:p>
        </p:txBody>
      </p:sp>
      <p:sp>
        <p:nvSpPr>
          <p:cNvPr id="5" name="TextBox 4">
            <a:extLst>
              <a:ext uri="{FF2B5EF4-FFF2-40B4-BE49-F238E27FC236}">
                <a16:creationId xmlns:a16="http://schemas.microsoft.com/office/drawing/2014/main" id="{EEC9D1C4-B9E3-489B-800E-BA01649A61D8}"/>
              </a:ext>
            </a:extLst>
          </p:cNvPr>
          <p:cNvSpPr txBox="1"/>
          <p:nvPr/>
        </p:nvSpPr>
        <p:spPr>
          <a:xfrm>
            <a:off x="51428" y="617537"/>
            <a:ext cx="9092572" cy="2631490"/>
          </a:xfrm>
          <a:prstGeom prst="rect">
            <a:avLst/>
          </a:prstGeom>
          <a:noFill/>
        </p:spPr>
        <p:txBody>
          <a:bodyPr wrap="square" rtlCol="0">
            <a:spAutoFit/>
          </a:bodyPr>
          <a:lstStyle/>
          <a:p>
            <a:pPr eaLnBrk="0" hangingPunct="0"/>
            <a:r>
              <a:rPr lang="en-US" sz="1500" dirty="0">
                <a:solidFill>
                  <a:srgbClr val="000000"/>
                </a:solidFill>
              </a:rPr>
              <a:t>The label-switched path (LSP) is the cumulative labeled path (sequence of routers) that a labeled packet takes through the MPLS domain. </a:t>
            </a:r>
          </a:p>
          <a:p>
            <a:pPr marL="285750" indent="-285750" eaLnBrk="0" hangingPunct="0">
              <a:buFont typeface="Arial" panose="020B0604020202020204" pitchFamily="34" charset="0"/>
              <a:buChar char="•"/>
            </a:pPr>
            <a:r>
              <a:rPr lang="en-US" sz="1500" dirty="0">
                <a:solidFill>
                  <a:srgbClr val="000000"/>
                </a:solidFill>
              </a:rPr>
              <a:t>It is a unidirectional path, as shown in Figure 18-4; therefore, in a complex network with multiple potential paths between source and destination, it is possible that the LSP from source to destination could be different from the LSP that is used for the return traffic.</a:t>
            </a:r>
          </a:p>
          <a:p>
            <a:pPr marL="285750" indent="-285750" eaLnBrk="0" hangingPunct="0">
              <a:buFont typeface="Arial" panose="020B0604020202020204" pitchFamily="34" charset="0"/>
              <a:buChar char="•"/>
            </a:pPr>
            <a:r>
              <a:rPr lang="en-US" sz="1500" dirty="0">
                <a:solidFill>
                  <a:srgbClr val="000000"/>
                </a:solidFill>
              </a:rPr>
              <a:t>Typically the same path in reverse is used for the return traffic because of the underlying dynamic routing protocols, such as OSPF and EIGRP, that are used to build the symmetrical network and its forwarding paths. </a:t>
            </a:r>
          </a:p>
          <a:p>
            <a:pPr marL="285750" indent="-285750" eaLnBrk="0" hangingPunct="0">
              <a:buFont typeface="Arial" panose="020B0604020202020204" pitchFamily="34" charset="0"/>
              <a:buChar char="•"/>
            </a:pPr>
            <a:r>
              <a:rPr lang="en-US" sz="1500" dirty="0">
                <a:solidFill>
                  <a:srgbClr val="000000"/>
                </a:solidFill>
              </a:rPr>
              <a:t>In this case, the LSP from R1 to 10.0.0.0/24 uses labels 87, 11, 65, and 23. Along the path, each router examines the label to make a forwarding decision, removes the label, adds a new label if required, and then forwards the packet.</a:t>
            </a:r>
            <a:endParaRPr lang="en-US" sz="1600" dirty="0">
              <a:solidFill>
                <a:srgbClr val="000000"/>
              </a:solidFill>
            </a:endParaRPr>
          </a:p>
        </p:txBody>
      </p:sp>
      <p:pic>
        <p:nvPicPr>
          <p:cNvPr id="2" name="Picture 1">
            <a:extLst>
              <a:ext uri="{FF2B5EF4-FFF2-40B4-BE49-F238E27FC236}">
                <a16:creationId xmlns:a16="http://schemas.microsoft.com/office/drawing/2014/main" id="{BB24AF5A-D7AB-484D-8D2C-EEA67186251F}"/>
              </a:ext>
            </a:extLst>
          </p:cNvPr>
          <p:cNvPicPr>
            <a:picLocks noChangeAspect="1"/>
          </p:cNvPicPr>
          <p:nvPr/>
        </p:nvPicPr>
        <p:blipFill>
          <a:blip r:embed="rId3"/>
          <a:stretch>
            <a:fillRect/>
          </a:stretch>
        </p:blipFill>
        <p:spPr>
          <a:xfrm>
            <a:off x="1772112" y="3153275"/>
            <a:ext cx="5000163" cy="1918787"/>
          </a:xfrm>
          <a:prstGeom prst="rect">
            <a:avLst/>
          </a:prstGeom>
        </p:spPr>
      </p:pic>
    </p:spTree>
    <p:extLst>
      <p:ext uri="{BB962C8B-B14F-4D97-AF65-F5344CB8AC3E}">
        <p14:creationId xmlns:p14="http://schemas.microsoft.com/office/powerpoint/2010/main" val="2805631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An Introduction to MPLS Operations</a:t>
            </a:r>
            <a:br>
              <a:rPr lang="en-US" dirty="0">
                <a:solidFill>
                  <a:schemeClr val="accent4">
                    <a:lumMod val="75000"/>
                  </a:schemeClr>
                </a:solidFill>
              </a:rPr>
            </a:br>
            <a:r>
              <a:rPr lang="en-US" sz="2400" dirty="0">
                <a:solidFill>
                  <a:schemeClr val="accent4">
                    <a:lumMod val="75000"/>
                  </a:schemeClr>
                </a:solidFill>
              </a:rPr>
              <a:t>Labels</a:t>
            </a:r>
          </a:p>
        </p:txBody>
      </p:sp>
      <p:sp>
        <p:nvSpPr>
          <p:cNvPr id="5" name="TextBox 4">
            <a:extLst>
              <a:ext uri="{FF2B5EF4-FFF2-40B4-BE49-F238E27FC236}">
                <a16:creationId xmlns:a16="http://schemas.microsoft.com/office/drawing/2014/main" id="{EEC9D1C4-B9E3-489B-800E-BA01649A61D8}"/>
              </a:ext>
            </a:extLst>
          </p:cNvPr>
          <p:cNvSpPr txBox="1"/>
          <p:nvPr/>
        </p:nvSpPr>
        <p:spPr>
          <a:xfrm>
            <a:off x="51428" y="731837"/>
            <a:ext cx="4520571" cy="1708160"/>
          </a:xfrm>
          <a:prstGeom prst="rect">
            <a:avLst/>
          </a:prstGeom>
          <a:noFill/>
        </p:spPr>
        <p:txBody>
          <a:bodyPr wrap="square" rtlCol="0">
            <a:spAutoFit/>
          </a:bodyPr>
          <a:lstStyle/>
          <a:p>
            <a:pPr eaLnBrk="0" hangingPunct="0"/>
            <a:r>
              <a:rPr lang="en-US" sz="1500" dirty="0">
                <a:solidFill>
                  <a:srgbClr val="000000"/>
                </a:solidFill>
              </a:rPr>
              <a:t>For MPLS to work, a label needs to be added to the packet. The label is added as a shim header between the Layer 2 frame header and the Layer 3 packet header. Figure 18-5 shows the placement of the MPLS label shim header. The label is 4 bytes (32 bits) in size and contains four different fields, as shown in Figure 18-6. </a:t>
            </a:r>
            <a:endParaRPr lang="en-US" sz="1600" dirty="0">
              <a:solidFill>
                <a:srgbClr val="000000"/>
              </a:solidFill>
            </a:endParaRPr>
          </a:p>
        </p:txBody>
      </p:sp>
      <p:sp>
        <p:nvSpPr>
          <p:cNvPr id="6" name="Rectangle 5">
            <a:extLst>
              <a:ext uri="{FF2B5EF4-FFF2-40B4-BE49-F238E27FC236}">
                <a16:creationId xmlns:a16="http://schemas.microsoft.com/office/drawing/2014/main" id="{EABCE1B4-DED9-44E5-BC59-3B9006804945}"/>
              </a:ext>
            </a:extLst>
          </p:cNvPr>
          <p:cNvSpPr/>
          <p:nvPr/>
        </p:nvSpPr>
        <p:spPr>
          <a:xfrm>
            <a:off x="51428" y="2475536"/>
            <a:ext cx="4572000" cy="2308324"/>
          </a:xfrm>
          <a:prstGeom prst="rect">
            <a:avLst/>
          </a:prstGeom>
        </p:spPr>
        <p:txBody>
          <a:bodyPr>
            <a:spAutoFit/>
          </a:bodyPr>
          <a:lstStyle/>
          <a:p>
            <a:r>
              <a:rPr lang="en-US" sz="1600" dirty="0"/>
              <a:t>MPLS-enabled routers automatically assign labels to every network that they know about. How does a router know about a network? It can be locally configured by configuring an IP address on a router interface and issuing the </a:t>
            </a:r>
            <a:r>
              <a:rPr lang="en-US" sz="1600" b="1" dirty="0"/>
              <a:t>no shutdown </a:t>
            </a:r>
            <a:r>
              <a:rPr lang="en-US" sz="1600" dirty="0"/>
              <a:t>command on the interface, or through the propagation of routing information with dynamic routing protocols such as OSPF and EIGRP.  </a:t>
            </a:r>
          </a:p>
        </p:txBody>
      </p:sp>
      <p:pic>
        <p:nvPicPr>
          <p:cNvPr id="4" name="Picture 3">
            <a:extLst>
              <a:ext uri="{FF2B5EF4-FFF2-40B4-BE49-F238E27FC236}">
                <a16:creationId xmlns:a16="http://schemas.microsoft.com/office/drawing/2014/main" id="{BCD93CA7-672A-4C02-9BE7-56DE1E58EAD7}"/>
              </a:ext>
            </a:extLst>
          </p:cNvPr>
          <p:cNvPicPr>
            <a:picLocks noChangeAspect="1"/>
          </p:cNvPicPr>
          <p:nvPr/>
        </p:nvPicPr>
        <p:blipFill>
          <a:blip r:embed="rId3"/>
          <a:stretch>
            <a:fillRect/>
          </a:stretch>
        </p:blipFill>
        <p:spPr>
          <a:xfrm>
            <a:off x="4572000" y="767376"/>
            <a:ext cx="4207646" cy="1700212"/>
          </a:xfrm>
          <a:prstGeom prst="rect">
            <a:avLst/>
          </a:prstGeom>
        </p:spPr>
      </p:pic>
      <p:pic>
        <p:nvPicPr>
          <p:cNvPr id="7" name="Picture 6">
            <a:extLst>
              <a:ext uri="{FF2B5EF4-FFF2-40B4-BE49-F238E27FC236}">
                <a16:creationId xmlns:a16="http://schemas.microsoft.com/office/drawing/2014/main" id="{D1860787-EA20-43F0-A4D5-274A637D7FAD}"/>
              </a:ext>
            </a:extLst>
          </p:cNvPr>
          <p:cNvPicPr>
            <a:picLocks noChangeAspect="1"/>
          </p:cNvPicPr>
          <p:nvPr/>
        </p:nvPicPr>
        <p:blipFill>
          <a:blip r:embed="rId4"/>
          <a:stretch>
            <a:fillRect/>
          </a:stretch>
        </p:blipFill>
        <p:spPr>
          <a:xfrm>
            <a:off x="4572000" y="2817143"/>
            <a:ext cx="4563925" cy="1363820"/>
          </a:xfrm>
          <a:prstGeom prst="rect">
            <a:avLst/>
          </a:prstGeom>
        </p:spPr>
      </p:pic>
    </p:spTree>
    <p:extLst>
      <p:ext uri="{BB962C8B-B14F-4D97-AF65-F5344CB8AC3E}">
        <p14:creationId xmlns:p14="http://schemas.microsoft.com/office/powerpoint/2010/main" val="846368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An Introduction to MPLS Operations</a:t>
            </a:r>
            <a:br>
              <a:rPr lang="en-US" dirty="0">
                <a:solidFill>
                  <a:schemeClr val="accent4">
                    <a:lumMod val="75000"/>
                  </a:schemeClr>
                </a:solidFill>
              </a:rPr>
            </a:br>
            <a:r>
              <a:rPr lang="en-US" sz="2400" dirty="0">
                <a:solidFill>
                  <a:schemeClr val="accent4">
                    <a:lumMod val="75000"/>
                  </a:schemeClr>
                </a:solidFill>
              </a:rPr>
              <a:t>Label Distribution Protocol</a:t>
            </a:r>
          </a:p>
        </p:txBody>
      </p:sp>
      <p:sp>
        <p:nvSpPr>
          <p:cNvPr id="5" name="TextBox 4">
            <a:extLst>
              <a:ext uri="{FF2B5EF4-FFF2-40B4-BE49-F238E27FC236}">
                <a16:creationId xmlns:a16="http://schemas.microsoft.com/office/drawing/2014/main" id="{EEC9D1C4-B9E3-489B-800E-BA01649A61D8}"/>
              </a:ext>
            </a:extLst>
          </p:cNvPr>
          <p:cNvSpPr txBox="1"/>
          <p:nvPr/>
        </p:nvSpPr>
        <p:spPr>
          <a:xfrm>
            <a:off x="178594" y="731837"/>
            <a:ext cx="8166894" cy="3785652"/>
          </a:xfrm>
          <a:prstGeom prst="rect">
            <a:avLst/>
          </a:prstGeom>
          <a:noFill/>
        </p:spPr>
        <p:txBody>
          <a:bodyPr wrap="square" rtlCol="0">
            <a:spAutoFit/>
          </a:bodyPr>
          <a:lstStyle/>
          <a:p>
            <a:pPr marL="285750" indent="-285750" eaLnBrk="0" hangingPunct="0">
              <a:buFont typeface="Arial" panose="020B0604020202020204" pitchFamily="34" charset="0"/>
              <a:buChar char="•"/>
            </a:pPr>
            <a:r>
              <a:rPr lang="en-US" sz="1500" dirty="0">
                <a:solidFill>
                  <a:srgbClr val="000000"/>
                </a:solidFill>
              </a:rPr>
              <a:t>In order to build the LSP, labels need to be shared/distributed with directly connected LSRs. This is done using a label distribution protocol such as Label Distribution Protocol (LDP), which is the most common protocol in use when sharing/distributing labels for IPv4 prefixes. </a:t>
            </a:r>
          </a:p>
          <a:p>
            <a:pPr marL="285750" indent="-285750" eaLnBrk="0" hangingPunct="0">
              <a:buFont typeface="Arial" panose="020B0604020202020204" pitchFamily="34" charset="0"/>
              <a:buChar char="•"/>
            </a:pPr>
            <a:r>
              <a:rPr lang="en-US" sz="1500" dirty="0">
                <a:solidFill>
                  <a:srgbClr val="000000"/>
                </a:solidFill>
              </a:rPr>
              <a:t>When MPLS has been enabled on an interface, LDP hello packets are sent out the interface to the destination multicast address 224.0.0.2 (the all routers multicast address), using UDP port 646. Any device on that same link that is also enabled for MPLS and that receives the hello packet forms an LDP TCP session using port 646 with the neighboring device so that label information can be exchanged. </a:t>
            </a:r>
          </a:p>
          <a:p>
            <a:pPr marL="285750" indent="-285750" eaLnBrk="0" hangingPunct="0">
              <a:buFont typeface="Arial" panose="020B0604020202020204" pitchFamily="34" charset="0"/>
              <a:buChar char="•"/>
            </a:pPr>
            <a:r>
              <a:rPr lang="en-US" sz="1500" dirty="0">
                <a:solidFill>
                  <a:srgbClr val="000000"/>
                </a:solidFill>
              </a:rPr>
              <a:t>Within the hello packet is an LDP ID that is used to uniquely identify the neighbor and the label space, which will either be per platform (same label used out all interfaces for a single destination) or per interface (different label used out each interface for a single network).</a:t>
            </a:r>
          </a:p>
          <a:p>
            <a:pPr marL="285750" indent="-285750" eaLnBrk="0" hangingPunct="0">
              <a:buFont typeface="Arial" panose="020B0604020202020204" pitchFamily="34" charset="0"/>
              <a:buChar char="•"/>
            </a:pPr>
            <a:r>
              <a:rPr lang="en-US" sz="1500" dirty="0">
                <a:solidFill>
                  <a:srgbClr val="000000"/>
                </a:solidFill>
              </a:rPr>
              <a:t>When establishing the LDP TCP session between two LSRs, one of the routers needs to be the active router. The active router is responsible for setting up the TCP session. The router with the higher LDP ID is selected as the active router and sets up the TCP session between the two routers.</a:t>
            </a:r>
          </a:p>
        </p:txBody>
      </p:sp>
    </p:spTree>
    <p:extLst>
      <p:ext uri="{BB962C8B-B14F-4D97-AF65-F5344CB8AC3E}">
        <p14:creationId xmlns:p14="http://schemas.microsoft.com/office/powerpoint/2010/main" val="1454646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An Introduction to MPLS Operations</a:t>
            </a:r>
            <a:br>
              <a:rPr lang="en-US" dirty="0">
                <a:solidFill>
                  <a:schemeClr val="accent4">
                    <a:lumMod val="75000"/>
                  </a:schemeClr>
                </a:solidFill>
              </a:rPr>
            </a:br>
            <a:r>
              <a:rPr lang="en-US" sz="2400" dirty="0">
                <a:solidFill>
                  <a:schemeClr val="accent4">
                    <a:lumMod val="75000"/>
                  </a:schemeClr>
                </a:solidFill>
              </a:rPr>
              <a:t>Label Distribution Protocol (Cont.)</a:t>
            </a:r>
          </a:p>
        </p:txBody>
      </p:sp>
      <p:sp>
        <p:nvSpPr>
          <p:cNvPr id="2" name="Rectangle 1">
            <a:extLst>
              <a:ext uri="{FF2B5EF4-FFF2-40B4-BE49-F238E27FC236}">
                <a16:creationId xmlns:a16="http://schemas.microsoft.com/office/drawing/2014/main" id="{25E6722D-A67E-4D2D-B4E5-622777D26685}"/>
              </a:ext>
            </a:extLst>
          </p:cNvPr>
          <p:cNvSpPr/>
          <p:nvPr/>
        </p:nvSpPr>
        <p:spPr>
          <a:xfrm>
            <a:off x="125015" y="731837"/>
            <a:ext cx="8893969" cy="1569660"/>
          </a:xfrm>
          <a:prstGeom prst="rect">
            <a:avLst/>
          </a:prstGeom>
        </p:spPr>
        <p:txBody>
          <a:bodyPr wrap="square">
            <a:spAutoFit/>
          </a:bodyPr>
          <a:lstStyle/>
          <a:p>
            <a:r>
              <a:rPr lang="en-US" sz="1600" dirty="0">
                <a:solidFill>
                  <a:srgbClr val="000000"/>
                </a:solidFill>
              </a:rPr>
              <a:t>Figure 18-8 shows how R1 distributes its label of 19 for network 10.0.0.0/24 out all MPLS-enabled interfaces. R2 distributes its label of 87 for network 10.0.0.0/24 out all MPLS-enabled interfaces. R3 distributes its label of 11 for network 10.0.0.0/24 out all MPLS-enabled interfaces. R4 distributes its label of 65 for network 10.0.0.0/24 out all MPLS-enabled interfaces. And R5 distributes its label of 23 for network 10.0.0.0/24 out all MPLS-enabled interfaces after the TCP sessions have been established.</a:t>
            </a:r>
          </a:p>
        </p:txBody>
      </p:sp>
      <p:pic>
        <p:nvPicPr>
          <p:cNvPr id="4" name="Picture 3">
            <a:extLst>
              <a:ext uri="{FF2B5EF4-FFF2-40B4-BE49-F238E27FC236}">
                <a16:creationId xmlns:a16="http://schemas.microsoft.com/office/drawing/2014/main" id="{DCB0A841-52D8-4E72-83F0-6FE265233AA2}"/>
              </a:ext>
            </a:extLst>
          </p:cNvPr>
          <p:cNvPicPr>
            <a:picLocks noChangeAspect="1"/>
          </p:cNvPicPr>
          <p:nvPr/>
        </p:nvPicPr>
        <p:blipFill>
          <a:blip r:embed="rId3"/>
          <a:stretch>
            <a:fillRect/>
          </a:stretch>
        </p:blipFill>
        <p:spPr>
          <a:xfrm>
            <a:off x="1083072" y="2301497"/>
            <a:ext cx="6211661" cy="2371725"/>
          </a:xfrm>
          <a:prstGeom prst="rect">
            <a:avLst/>
          </a:prstGeom>
        </p:spPr>
      </p:pic>
    </p:spTree>
    <p:extLst>
      <p:ext uri="{BB962C8B-B14F-4D97-AF65-F5344CB8AC3E}">
        <p14:creationId xmlns:p14="http://schemas.microsoft.com/office/powerpoint/2010/main" val="3002538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An Introduction to MPLS Operations</a:t>
            </a:r>
            <a:br>
              <a:rPr lang="en-US" dirty="0">
                <a:solidFill>
                  <a:schemeClr val="accent4">
                    <a:lumMod val="75000"/>
                  </a:schemeClr>
                </a:solidFill>
              </a:rPr>
            </a:br>
            <a:r>
              <a:rPr lang="en-US" sz="2400" dirty="0">
                <a:solidFill>
                  <a:schemeClr val="accent4">
                    <a:lumMod val="75000"/>
                  </a:schemeClr>
                </a:solidFill>
              </a:rPr>
              <a:t>Penultimate Hop Popping</a:t>
            </a:r>
          </a:p>
        </p:txBody>
      </p:sp>
      <p:sp>
        <p:nvSpPr>
          <p:cNvPr id="2" name="Rectangle 1">
            <a:extLst>
              <a:ext uri="{FF2B5EF4-FFF2-40B4-BE49-F238E27FC236}">
                <a16:creationId xmlns:a16="http://schemas.microsoft.com/office/drawing/2014/main" id="{25E6722D-A67E-4D2D-B4E5-622777D26685}"/>
              </a:ext>
            </a:extLst>
          </p:cNvPr>
          <p:cNvSpPr/>
          <p:nvPr/>
        </p:nvSpPr>
        <p:spPr>
          <a:xfrm>
            <a:off x="125016" y="731837"/>
            <a:ext cx="3860742" cy="3323987"/>
          </a:xfrm>
          <a:prstGeom prst="rect">
            <a:avLst/>
          </a:prstGeom>
        </p:spPr>
        <p:txBody>
          <a:bodyPr wrap="square">
            <a:spAutoFit/>
          </a:bodyPr>
          <a:lstStyle/>
          <a:p>
            <a:r>
              <a:rPr lang="en-US" sz="1400" dirty="0">
                <a:solidFill>
                  <a:srgbClr val="000000"/>
                </a:solidFill>
              </a:rPr>
              <a:t>Review Figure 18-9 and pay close attention to R5. R5 must do two lookups when it receives a labeled packet destined to 10.0.0.0/24. First, it must look in the LFIB because it received a labeled frame. In this case, there is no label out. Therefore, it must remove the label and make a forwarding decision based on a second lookup, using the FIB to forward the packet. This is not efficient. The solution to this inefficiency is penultimate hop popping (PHP). With PHP, R4 pops the label before sending the packet to R5. IP address in network 10.0.0.0/24. In Figure 18-10, R5 has advertised the label “pop” to R4, and R4 has populated its LFIB accordingly. </a:t>
            </a:r>
          </a:p>
        </p:txBody>
      </p:sp>
      <p:pic>
        <p:nvPicPr>
          <p:cNvPr id="6" name="Picture 5">
            <a:extLst>
              <a:ext uri="{FF2B5EF4-FFF2-40B4-BE49-F238E27FC236}">
                <a16:creationId xmlns:a16="http://schemas.microsoft.com/office/drawing/2014/main" id="{4A3A9C41-6231-4D23-9629-D8F112D538E4}"/>
              </a:ext>
            </a:extLst>
          </p:cNvPr>
          <p:cNvPicPr>
            <a:picLocks noChangeAspect="1"/>
          </p:cNvPicPr>
          <p:nvPr/>
        </p:nvPicPr>
        <p:blipFill>
          <a:blip r:embed="rId3"/>
          <a:stretch>
            <a:fillRect/>
          </a:stretch>
        </p:blipFill>
        <p:spPr>
          <a:xfrm>
            <a:off x="4292937" y="2871787"/>
            <a:ext cx="4313303" cy="1740694"/>
          </a:xfrm>
          <a:prstGeom prst="rect">
            <a:avLst/>
          </a:prstGeom>
        </p:spPr>
      </p:pic>
      <p:pic>
        <p:nvPicPr>
          <p:cNvPr id="7" name="Picture 6">
            <a:extLst>
              <a:ext uri="{FF2B5EF4-FFF2-40B4-BE49-F238E27FC236}">
                <a16:creationId xmlns:a16="http://schemas.microsoft.com/office/drawing/2014/main" id="{255A5CC7-D05D-43B7-A992-B7C25BCC4745}"/>
              </a:ext>
            </a:extLst>
          </p:cNvPr>
          <p:cNvPicPr>
            <a:picLocks noChangeAspect="1"/>
          </p:cNvPicPr>
          <p:nvPr/>
        </p:nvPicPr>
        <p:blipFill>
          <a:blip r:embed="rId4"/>
          <a:stretch>
            <a:fillRect/>
          </a:stretch>
        </p:blipFill>
        <p:spPr>
          <a:xfrm>
            <a:off x="4110774" y="805516"/>
            <a:ext cx="5033226" cy="2066271"/>
          </a:xfrm>
          <a:prstGeom prst="rect">
            <a:avLst/>
          </a:prstGeom>
        </p:spPr>
      </p:pic>
    </p:spTree>
    <p:extLst>
      <p:ext uri="{BB962C8B-B14F-4D97-AF65-F5344CB8AC3E}">
        <p14:creationId xmlns:p14="http://schemas.microsoft.com/office/powerpoint/2010/main" val="2496339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7598042" cy="1351755"/>
          </a:xfrm>
        </p:spPr>
        <p:txBody>
          <a:bodyPr/>
          <a:lstStyle/>
          <a:p>
            <a:r>
              <a:rPr lang="en-US" sz="4800" dirty="0">
                <a:solidFill>
                  <a:schemeClr val="accent5">
                    <a:lumMod val="40000"/>
                    <a:lumOff val="60000"/>
                  </a:schemeClr>
                </a:solidFill>
              </a:rPr>
              <a:t>An Introduction to MPLS Layer 3 VPNs</a:t>
            </a:r>
            <a:endParaRPr lang="en-US" dirty="0">
              <a:solidFill>
                <a:schemeClr val="accent5">
                  <a:lumMod val="40000"/>
                  <a:lumOff val="60000"/>
                </a:schemeClr>
              </a:solidFill>
            </a:endParaRP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2062103"/>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rPr>
              <a:t>MPLS Layer 3 VPNs provide peer-to-peer connectivity between private customer sites across a shared network. </a:t>
            </a:r>
          </a:p>
          <a:p>
            <a:pPr marL="285750" indent="-285750">
              <a:buFont typeface="Arial" panose="020B0604020202020204" pitchFamily="34" charset="0"/>
              <a:buChar char="•"/>
            </a:pPr>
            <a:r>
              <a:rPr lang="en-US" sz="1600" dirty="0">
                <a:solidFill>
                  <a:schemeClr val="accent5">
                    <a:lumMod val="40000"/>
                    <a:lumOff val="60000"/>
                  </a:schemeClr>
                </a:solidFill>
              </a:rPr>
              <a:t>The MPLS domain is referred to as the P-network, and the customer sites are referred to as the C-network.</a:t>
            </a:r>
          </a:p>
          <a:p>
            <a:pPr marL="285750" indent="-285750">
              <a:buFont typeface="Arial" panose="020B0604020202020204" pitchFamily="34" charset="0"/>
              <a:buChar char="•"/>
            </a:pPr>
            <a:r>
              <a:rPr lang="en-US" sz="1600" dirty="0">
                <a:solidFill>
                  <a:schemeClr val="accent5">
                    <a:lumMod val="40000"/>
                    <a:lumOff val="60000"/>
                  </a:schemeClr>
                </a:solidFill>
              </a:rPr>
              <a:t>This section explores how you can use MPLS Layer 3 VPNs to connect your private networks over your provider’s public network.</a:t>
            </a:r>
          </a:p>
          <a:p>
            <a:endParaRPr lang="en-US" sz="1600" dirty="0">
              <a:solidFill>
                <a:schemeClr val="accent5">
                  <a:lumMod val="40000"/>
                  <a:lumOff val="60000"/>
                </a:schemeClr>
              </a:solidFill>
            </a:endParaRPr>
          </a:p>
          <a:p>
            <a:pPr marL="285750" indent="-285750">
              <a:buFont typeface="Arial" panose="020B0604020202020204" pitchFamily="34" charset="0"/>
              <a:buChar char="•"/>
            </a:pPr>
            <a:endParaRPr lang="en-US" sz="1600"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3517351356"/>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An Introduction to MPLS Layer 3 VPNs</a:t>
            </a:r>
            <a:br>
              <a:rPr lang="en-US" dirty="0">
                <a:solidFill>
                  <a:schemeClr val="accent4">
                    <a:lumMod val="75000"/>
                  </a:schemeClr>
                </a:solidFill>
              </a:rPr>
            </a:br>
            <a:r>
              <a:rPr lang="en-US" sz="2200" dirty="0">
                <a:solidFill>
                  <a:schemeClr val="accent4">
                    <a:lumMod val="75000"/>
                  </a:schemeClr>
                </a:solidFill>
              </a:rPr>
              <a:t>MPLS Domain Connecting Customer Sites Together Example</a:t>
            </a:r>
          </a:p>
        </p:txBody>
      </p:sp>
      <p:sp>
        <p:nvSpPr>
          <p:cNvPr id="4" name="Rectangle 3">
            <a:extLst>
              <a:ext uri="{FF2B5EF4-FFF2-40B4-BE49-F238E27FC236}">
                <a16:creationId xmlns:a16="http://schemas.microsoft.com/office/drawing/2014/main" id="{2AC2775E-FAE8-4AD9-B527-64F54ED38763}"/>
              </a:ext>
            </a:extLst>
          </p:cNvPr>
          <p:cNvSpPr/>
          <p:nvPr/>
        </p:nvSpPr>
        <p:spPr>
          <a:xfrm>
            <a:off x="36512" y="747236"/>
            <a:ext cx="8493125" cy="584775"/>
          </a:xfrm>
          <a:prstGeom prst="rect">
            <a:avLst/>
          </a:prstGeom>
        </p:spPr>
        <p:txBody>
          <a:bodyPr wrap="square">
            <a:spAutoFit/>
          </a:bodyPr>
          <a:lstStyle/>
          <a:p>
            <a:r>
              <a:rPr lang="en-US" sz="1600" dirty="0">
                <a:solidFill>
                  <a:srgbClr val="000000"/>
                </a:solidFill>
              </a:rPr>
              <a:t>Figure 18-11 shows a provider (such as an ISP) MPLS domain, with Customer A and Customer B both using the same MPLS domain to connect their own private sites together. </a:t>
            </a:r>
          </a:p>
        </p:txBody>
      </p:sp>
      <p:pic>
        <p:nvPicPr>
          <p:cNvPr id="2" name="Picture 1">
            <a:extLst>
              <a:ext uri="{FF2B5EF4-FFF2-40B4-BE49-F238E27FC236}">
                <a16:creationId xmlns:a16="http://schemas.microsoft.com/office/drawing/2014/main" id="{1B96E8AB-809B-4268-A4C3-25B0988B0376}"/>
              </a:ext>
            </a:extLst>
          </p:cNvPr>
          <p:cNvPicPr>
            <a:picLocks noChangeAspect="1"/>
          </p:cNvPicPr>
          <p:nvPr/>
        </p:nvPicPr>
        <p:blipFill>
          <a:blip r:embed="rId3"/>
          <a:stretch>
            <a:fillRect/>
          </a:stretch>
        </p:blipFill>
        <p:spPr>
          <a:xfrm>
            <a:off x="36513" y="1485900"/>
            <a:ext cx="9105900" cy="3057525"/>
          </a:xfrm>
          <a:prstGeom prst="rect">
            <a:avLst/>
          </a:prstGeom>
        </p:spPr>
      </p:pic>
    </p:spTree>
    <p:extLst>
      <p:ext uri="{BB962C8B-B14F-4D97-AF65-F5344CB8AC3E}">
        <p14:creationId xmlns:p14="http://schemas.microsoft.com/office/powerpoint/2010/main" val="935581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An Introduction to MPLS Layer 3 VPNs</a:t>
            </a:r>
            <a:br>
              <a:rPr lang="en-US" dirty="0">
                <a:solidFill>
                  <a:schemeClr val="accent4">
                    <a:lumMod val="75000"/>
                  </a:schemeClr>
                </a:solidFill>
              </a:rPr>
            </a:br>
            <a:r>
              <a:rPr lang="en-US" sz="2200" dirty="0">
                <a:solidFill>
                  <a:schemeClr val="accent4">
                    <a:lumMod val="75000"/>
                  </a:schemeClr>
                </a:solidFill>
              </a:rPr>
              <a:t>MPLS Domain Connecting Customer Sites Together Example (Cont.)</a:t>
            </a:r>
          </a:p>
        </p:txBody>
      </p:sp>
      <p:sp>
        <p:nvSpPr>
          <p:cNvPr id="4" name="Rectangle 3">
            <a:extLst>
              <a:ext uri="{FF2B5EF4-FFF2-40B4-BE49-F238E27FC236}">
                <a16:creationId xmlns:a16="http://schemas.microsoft.com/office/drawing/2014/main" id="{2AC2775E-FAE8-4AD9-B527-64F54ED38763}"/>
              </a:ext>
            </a:extLst>
          </p:cNvPr>
          <p:cNvSpPr/>
          <p:nvPr/>
        </p:nvSpPr>
        <p:spPr>
          <a:xfrm>
            <a:off x="36512" y="747236"/>
            <a:ext cx="8727242" cy="2031325"/>
          </a:xfrm>
          <a:prstGeom prst="rect">
            <a:avLst/>
          </a:prstGeom>
        </p:spPr>
        <p:txBody>
          <a:bodyPr wrap="square">
            <a:spAutoFit/>
          </a:bodyPr>
          <a:lstStyle/>
          <a:p>
            <a:pPr marL="285750" indent="-285750">
              <a:buFont typeface="Arial" panose="020B0604020202020204" pitchFamily="34" charset="0"/>
              <a:buChar char="•"/>
            </a:pPr>
            <a:r>
              <a:rPr lang="en-US" sz="1400" dirty="0">
                <a:solidFill>
                  <a:srgbClr val="000000"/>
                </a:solidFill>
              </a:rPr>
              <a:t>The CE (customer edge) routers connect to the PE (provider edge) routers of the MPLS domain. The PE routers, PE_R1 and PE_R5 in Figure 18-11, are the ingress and egress LSRs for the MPLS domain. </a:t>
            </a:r>
          </a:p>
          <a:p>
            <a:pPr marL="285750" indent="-285750">
              <a:buFont typeface="Arial" panose="020B0604020202020204" pitchFamily="34" charset="0"/>
              <a:buChar char="•"/>
            </a:pPr>
            <a:r>
              <a:rPr lang="en-US" sz="1400" dirty="0">
                <a:solidFill>
                  <a:srgbClr val="000000"/>
                </a:solidFill>
              </a:rPr>
              <a:t>The P (provider) routers, such as P_R2, P_R3, and P_R4 in Figure 18-11, are the intermediate LSRs of the MPLS domain. </a:t>
            </a:r>
          </a:p>
          <a:p>
            <a:pPr marL="285750" indent="-285750">
              <a:buFont typeface="Arial" panose="020B0604020202020204" pitchFamily="34" charset="0"/>
              <a:buChar char="•"/>
            </a:pPr>
            <a:r>
              <a:rPr lang="en-US" sz="1400" dirty="0">
                <a:solidFill>
                  <a:srgbClr val="000000"/>
                </a:solidFill>
              </a:rPr>
              <a:t>The goal is to have Customer A Site 1 and Customer A Site 2 exchange their local routing information over the MPLS domain and then forward traffic as needed from Site 1 and Site 2 over the MPLS domain. The same would be true for Customer B Site 1 and Customer B Site 2. </a:t>
            </a:r>
          </a:p>
          <a:p>
            <a:pPr marL="285750" indent="-285750">
              <a:buFont typeface="Arial" panose="020B0604020202020204" pitchFamily="34" charset="0"/>
              <a:buChar char="•"/>
            </a:pPr>
            <a:r>
              <a:rPr lang="en-US" sz="1400" dirty="0">
                <a:solidFill>
                  <a:srgbClr val="000000"/>
                </a:solidFill>
              </a:rPr>
              <a:t>Due to the nature of the MPLS Layer 3 VPN, overlapping address spaces between customers is of no concern. Therefore, Customer A and Customer B can be using the same private IP address space. </a:t>
            </a:r>
          </a:p>
        </p:txBody>
      </p:sp>
      <p:pic>
        <p:nvPicPr>
          <p:cNvPr id="5" name="Picture 4">
            <a:extLst>
              <a:ext uri="{FF2B5EF4-FFF2-40B4-BE49-F238E27FC236}">
                <a16:creationId xmlns:a16="http://schemas.microsoft.com/office/drawing/2014/main" id="{CBA356E5-ADC4-4696-BA1A-0680D3ACFEC4}"/>
              </a:ext>
            </a:extLst>
          </p:cNvPr>
          <p:cNvPicPr>
            <a:picLocks noChangeAspect="1"/>
          </p:cNvPicPr>
          <p:nvPr/>
        </p:nvPicPr>
        <p:blipFill>
          <a:blip r:embed="rId3"/>
          <a:stretch>
            <a:fillRect/>
          </a:stretch>
        </p:blipFill>
        <p:spPr>
          <a:xfrm>
            <a:off x="1735932" y="2883545"/>
            <a:ext cx="5156200" cy="1731318"/>
          </a:xfrm>
          <a:prstGeom prst="rect">
            <a:avLst/>
          </a:prstGeom>
        </p:spPr>
      </p:pic>
    </p:spTree>
    <p:extLst>
      <p:ext uri="{BB962C8B-B14F-4D97-AF65-F5344CB8AC3E}">
        <p14:creationId xmlns:p14="http://schemas.microsoft.com/office/powerpoint/2010/main" val="3371994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7598042" cy="1351755"/>
          </a:xfrm>
        </p:spPr>
        <p:txBody>
          <a:bodyPr/>
          <a:lstStyle/>
          <a:p>
            <a:r>
              <a:rPr lang="en-US" sz="4800" dirty="0">
                <a:solidFill>
                  <a:schemeClr val="accent5">
                    <a:lumMod val="40000"/>
                    <a:lumOff val="60000"/>
                  </a:schemeClr>
                </a:solidFill>
              </a:rPr>
              <a:t>Implementing and Verifying VRF-Lite</a:t>
            </a:r>
            <a:endParaRPr lang="en-US" dirty="0">
              <a:solidFill>
                <a:schemeClr val="accent5">
                  <a:lumMod val="40000"/>
                  <a:lumOff val="60000"/>
                </a:schemeClr>
              </a:solidFill>
            </a:endParaRP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2062103"/>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rPr>
              <a:t>VRF is a technology for creating separate virtual routers on a single physical router.</a:t>
            </a:r>
          </a:p>
          <a:p>
            <a:pPr marL="285750" indent="-285750">
              <a:buFont typeface="Arial" panose="020B0604020202020204" pitchFamily="34" charset="0"/>
              <a:buChar char="•"/>
            </a:pPr>
            <a:r>
              <a:rPr lang="en-US" sz="1600" dirty="0">
                <a:solidFill>
                  <a:schemeClr val="accent5">
                    <a:lumMod val="40000"/>
                    <a:lumOff val="60000"/>
                  </a:schemeClr>
                </a:solidFill>
              </a:rPr>
              <a:t>VRF-Lite provides VRF without MPLS. Router interfaces, routing tables, and forwarding tables are isolated on an instance-by-instance basis and therefore prevent traffic from one VRF instance from interfering with another VRF instance. </a:t>
            </a:r>
          </a:p>
          <a:p>
            <a:pPr marL="285750" indent="-285750">
              <a:buFont typeface="Arial" panose="020B0604020202020204" pitchFamily="34" charset="0"/>
              <a:buChar char="•"/>
            </a:pPr>
            <a:r>
              <a:rPr lang="en-US" sz="1600" dirty="0">
                <a:solidFill>
                  <a:schemeClr val="accent5">
                    <a:lumMod val="40000"/>
                    <a:lumOff val="60000"/>
                  </a:schemeClr>
                </a:solidFill>
              </a:rPr>
              <a:t>VRF is an essential component of the MPLS L3VPN architecture and provides increased router functionality through segmentation in lieu of using multiple devices.</a:t>
            </a:r>
          </a:p>
          <a:p>
            <a:pPr marL="285750" indent="-285750">
              <a:buFont typeface="Arial" panose="020B0604020202020204" pitchFamily="34" charset="0"/>
              <a:buChar char="•"/>
            </a:pPr>
            <a:r>
              <a:rPr lang="en-US" sz="1600" dirty="0">
                <a:solidFill>
                  <a:schemeClr val="accent5">
                    <a:lumMod val="40000"/>
                    <a:lumOff val="60000"/>
                  </a:schemeClr>
                </a:solidFill>
              </a:rPr>
              <a:t>This section introduces you to VRF and demonstrates how you can configure and verify VRF-Lite in a Cisco network.</a:t>
            </a:r>
          </a:p>
        </p:txBody>
      </p:sp>
    </p:spTree>
    <p:custDataLst>
      <p:tags r:id="rId1"/>
    </p:custDataLst>
    <p:extLst>
      <p:ext uri="{BB962C8B-B14F-4D97-AF65-F5344CB8AC3E}">
        <p14:creationId xmlns:p14="http://schemas.microsoft.com/office/powerpoint/2010/main" val="282487357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An Introduction to MPLS Layer 3 VPNs</a:t>
            </a:r>
            <a:br>
              <a:rPr lang="en-US" dirty="0">
                <a:solidFill>
                  <a:schemeClr val="accent4">
                    <a:lumMod val="75000"/>
                  </a:schemeClr>
                </a:solidFill>
              </a:rPr>
            </a:br>
            <a:r>
              <a:rPr lang="en-US" sz="2200" dirty="0">
                <a:solidFill>
                  <a:schemeClr val="accent4">
                    <a:lumMod val="75000"/>
                  </a:schemeClr>
                </a:solidFill>
              </a:rPr>
              <a:t>MPLS Domain Connecting Customer Sites Together Example (Cont.)</a:t>
            </a:r>
          </a:p>
        </p:txBody>
      </p:sp>
      <p:sp>
        <p:nvSpPr>
          <p:cNvPr id="4" name="Rectangle 3">
            <a:extLst>
              <a:ext uri="{FF2B5EF4-FFF2-40B4-BE49-F238E27FC236}">
                <a16:creationId xmlns:a16="http://schemas.microsoft.com/office/drawing/2014/main" id="{2AC2775E-FAE8-4AD9-B527-64F54ED38763}"/>
              </a:ext>
            </a:extLst>
          </p:cNvPr>
          <p:cNvSpPr/>
          <p:nvPr/>
        </p:nvSpPr>
        <p:spPr>
          <a:xfrm>
            <a:off x="36512" y="747236"/>
            <a:ext cx="8493125" cy="2246769"/>
          </a:xfrm>
          <a:prstGeom prst="rect">
            <a:avLst/>
          </a:prstGeom>
        </p:spPr>
        <p:txBody>
          <a:bodyPr wrap="square">
            <a:spAutoFit/>
          </a:bodyPr>
          <a:lstStyle/>
          <a:p>
            <a:pPr marL="285750" indent="-285750">
              <a:buFont typeface="Arial" panose="020B0604020202020204" pitchFamily="34" charset="0"/>
              <a:buChar char="•"/>
            </a:pPr>
            <a:r>
              <a:rPr lang="en-US" sz="1400" dirty="0"/>
              <a:t>In order to support multiple customers, the PE routers need to use VRF instances, as shown in Figure 18-12, to isolate customer information and traffic from other customers. </a:t>
            </a:r>
          </a:p>
          <a:p>
            <a:pPr marL="285750" indent="-285750">
              <a:buFont typeface="Arial" panose="020B0604020202020204" pitchFamily="34" charset="0"/>
              <a:buChar char="•"/>
            </a:pPr>
            <a:r>
              <a:rPr lang="en-US" sz="1400" dirty="0"/>
              <a:t>A  different VRF instance needs to be created for each customer, and the interface that connects to the customer’s CE router needs to be associated with the VRF. </a:t>
            </a:r>
          </a:p>
          <a:p>
            <a:pPr marL="285750" indent="-285750">
              <a:buFont typeface="Arial" panose="020B0604020202020204" pitchFamily="34" charset="0"/>
              <a:buChar char="•"/>
            </a:pPr>
            <a:r>
              <a:rPr lang="en-US" sz="1400" dirty="0"/>
              <a:t>The CE router and the PE router exchange IPv4 routes using a routing protocol such as RIP (Routing Information Protocol), EIGRP (Enhanced Interior Gateway Routing Protocol), OSPF (Open Shortest Path First), or BGP (Border Gateway Protocol), and the routes are placed in the customer-specific VRF table on the PE router. </a:t>
            </a:r>
          </a:p>
          <a:p>
            <a:pPr marL="285750" indent="-285750">
              <a:buFont typeface="Arial" panose="020B0604020202020204" pitchFamily="34" charset="0"/>
              <a:buChar char="•"/>
            </a:pPr>
            <a:r>
              <a:rPr lang="en-US" sz="1400" dirty="0"/>
              <a:t>From the customer’s perspective, the PE router is simply another router in the customer’s network, but it is under the control of the provider. However, note that all P routers are hidden from the customer.</a:t>
            </a:r>
          </a:p>
        </p:txBody>
      </p:sp>
      <p:pic>
        <p:nvPicPr>
          <p:cNvPr id="2" name="Picture 1">
            <a:extLst>
              <a:ext uri="{FF2B5EF4-FFF2-40B4-BE49-F238E27FC236}">
                <a16:creationId xmlns:a16="http://schemas.microsoft.com/office/drawing/2014/main" id="{7FC8C9B1-0077-4B57-8E53-0486F16CDC2F}"/>
              </a:ext>
            </a:extLst>
          </p:cNvPr>
          <p:cNvPicPr>
            <a:picLocks noChangeAspect="1"/>
          </p:cNvPicPr>
          <p:nvPr/>
        </p:nvPicPr>
        <p:blipFill>
          <a:blip r:embed="rId3"/>
          <a:stretch>
            <a:fillRect/>
          </a:stretch>
        </p:blipFill>
        <p:spPr>
          <a:xfrm>
            <a:off x="1464468" y="3009404"/>
            <a:ext cx="5236369" cy="1747271"/>
          </a:xfrm>
          <a:prstGeom prst="rect">
            <a:avLst/>
          </a:prstGeom>
        </p:spPr>
      </p:pic>
    </p:spTree>
    <p:extLst>
      <p:ext uri="{BB962C8B-B14F-4D97-AF65-F5344CB8AC3E}">
        <p14:creationId xmlns:p14="http://schemas.microsoft.com/office/powerpoint/2010/main" val="3933818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An Introduction to MPLS Layer 3 VPNs</a:t>
            </a:r>
            <a:br>
              <a:rPr lang="en-US" dirty="0">
                <a:solidFill>
                  <a:schemeClr val="accent4">
                    <a:lumMod val="75000"/>
                  </a:schemeClr>
                </a:solidFill>
              </a:rPr>
            </a:br>
            <a:r>
              <a:rPr lang="en-US" sz="2200" dirty="0">
                <a:solidFill>
                  <a:schemeClr val="accent4">
                    <a:lumMod val="75000"/>
                  </a:schemeClr>
                </a:solidFill>
              </a:rPr>
              <a:t>MPLS Domain Connecting Customer Sites Together Example (Cont.)</a:t>
            </a:r>
          </a:p>
        </p:txBody>
      </p:sp>
      <p:sp>
        <p:nvSpPr>
          <p:cNvPr id="4" name="Rectangle 3">
            <a:extLst>
              <a:ext uri="{FF2B5EF4-FFF2-40B4-BE49-F238E27FC236}">
                <a16:creationId xmlns:a16="http://schemas.microsoft.com/office/drawing/2014/main" id="{2AC2775E-FAE8-4AD9-B527-64F54ED38763}"/>
              </a:ext>
            </a:extLst>
          </p:cNvPr>
          <p:cNvSpPr/>
          <p:nvPr/>
        </p:nvSpPr>
        <p:spPr>
          <a:xfrm>
            <a:off x="36512" y="747236"/>
            <a:ext cx="8993188" cy="2031325"/>
          </a:xfrm>
          <a:prstGeom prst="rect">
            <a:avLst/>
          </a:prstGeom>
        </p:spPr>
        <p:txBody>
          <a:bodyPr wrap="square">
            <a:spAutoFit/>
          </a:bodyPr>
          <a:lstStyle/>
          <a:p>
            <a:pPr marL="285750" indent="-285750">
              <a:buFont typeface="Arial" panose="020B0604020202020204" pitchFamily="34" charset="0"/>
              <a:buChar char="•"/>
            </a:pPr>
            <a:r>
              <a:rPr lang="en-US" sz="1400" dirty="0"/>
              <a:t>After the PE routers learn routes from the CE routers, the PE routers redistribute the routes into Multiprotocol-Interior Border Gateway Protocol (MP-BGP) so they can be exchanged with other PE routers. </a:t>
            </a:r>
          </a:p>
          <a:p>
            <a:pPr marL="285750" indent="-285750">
              <a:buFont typeface="Arial" panose="020B0604020202020204" pitchFamily="34" charset="0"/>
              <a:buChar char="•"/>
            </a:pPr>
            <a:r>
              <a:rPr lang="en-US" sz="1400" dirty="0"/>
              <a:t>When another PE router receives the routes, they are redistributed into an IGP and placed in the correct customer VRF instance so they can be exchanged with the CE router, as shown in Figure 18-13.</a:t>
            </a:r>
          </a:p>
          <a:p>
            <a:pPr marL="285750" indent="-285750">
              <a:buFont typeface="Arial" panose="020B0604020202020204" pitchFamily="34" charset="0"/>
              <a:buChar char="•"/>
            </a:pPr>
            <a:r>
              <a:rPr lang="en-US" sz="1400" dirty="0"/>
              <a:t>The P routers are not participating in BGP. Only the PE routers are. They are forming an MP-IBGP neighbor relationship with each other and exchanging the routes using the underlying network that is built with an Interior Gateway Protocol (IGP) such as OSPF or Intermediate System-to-Intermediate System (IS-IS). </a:t>
            </a:r>
          </a:p>
          <a:p>
            <a:pPr marL="285750" indent="-285750">
              <a:buFont typeface="Arial" panose="020B0604020202020204" pitchFamily="34" charset="0"/>
              <a:buChar char="•"/>
            </a:pPr>
            <a:r>
              <a:rPr lang="en-US" sz="1400" dirty="0"/>
              <a:t>The PE routers and the P routers are using a dynamic routing protocol to learn about all the destinations in the P network, and only the PE routers are using MP-IBGP on top of that to exchange the customer routes. </a:t>
            </a:r>
          </a:p>
        </p:txBody>
      </p:sp>
      <p:pic>
        <p:nvPicPr>
          <p:cNvPr id="5" name="Picture 4">
            <a:extLst>
              <a:ext uri="{FF2B5EF4-FFF2-40B4-BE49-F238E27FC236}">
                <a16:creationId xmlns:a16="http://schemas.microsoft.com/office/drawing/2014/main" id="{2A714FA8-15FA-444F-A368-D6C341B62CC0}"/>
              </a:ext>
            </a:extLst>
          </p:cNvPr>
          <p:cNvPicPr>
            <a:picLocks noChangeAspect="1"/>
          </p:cNvPicPr>
          <p:nvPr/>
        </p:nvPicPr>
        <p:blipFill>
          <a:blip r:embed="rId3"/>
          <a:stretch>
            <a:fillRect/>
          </a:stretch>
        </p:blipFill>
        <p:spPr>
          <a:xfrm>
            <a:off x="1558925" y="2994005"/>
            <a:ext cx="4984750" cy="1748851"/>
          </a:xfrm>
          <a:prstGeom prst="rect">
            <a:avLst/>
          </a:prstGeom>
        </p:spPr>
      </p:pic>
    </p:spTree>
    <p:extLst>
      <p:ext uri="{BB962C8B-B14F-4D97-AF65-F5344CB8AC3E}">
        <p14:creationId xmlns:p14="http://schemas.microsoft.com/office/powerpoint/2010/main" val="4100085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An Introduction to MPLS Layer 3 VPNs</a:t>
            </a:r>
            <a:br>
              <a:rPr lang="en-US" dirty="0">
                <a:solidFill>
                  <a:schemeClr val="accent4">
                    <a:lumMod val="75000"/>
                  </a:schemeClr>
                </a:solidFill>
              </a:rPr>
            </a:br>
            <a:r>
              <a:rPr lang="en-US" sz="2200" dirty="0">
                <a:solidFill>
                  <a:schemeClr val="accent4">
                    <a:lumMod val="75000"/>
                  </a:schemeClr>
                </a:solidFill>
              </a:rPr>
              <a:t>MPLS Layer 3 VPNv4 Address</a:t>
            </a:r>
          </a:p>
        </p:txBody>
      </p:sp>
      <p:sp>
        <p:nvSpPr>
          <p:cNvPr id="4" name="Rectangle 3">
            <a:extLst>
              <a:ext uri="{FF2B5EF4-FFF2-40B4-BE49-F238E27FC236}">
                <a16:creationId xmlns:a16="http://schemas.microsoft.com/office/drawing/2014/main" id="{2AC2775E-FAE8-4AD9-B527-64F54ED38763}"/>
              </a:ext>
            </a:extLst>
          </p:cNvPr>
          <p:cNvSpPr/>
          <p:nvPr/>
        </p:nvSpPr>
        <p:spPr>
          <a:xfrm>
            <a:off x="36512" y="747236"/>
            <a:ext cx="4996346" cy="4001095"/>
          </a:xfrm>
          <a:prstGeom prst="rect">
            <a:avLst/>
          </a:prstGeom>
        </p:spPr>
        <p:txBody>
          <a:bodyPr wrap="square">
            <a:spAutoFit/>
          </a:bodyPr>
          <a:lstStyle/>
          <a:p>
            <a:pPr marL="285750" indent="-285750">
              <a:buFont typeface="Arial" panose="020B0604020202020204" pitchFamily="34" charset="0"/>
              <a:buChar char="•"/>
            </a:pPr>
            <a:r>
              <a:rPr lang="en-US" sz="1600" dirty="0"/>
              <a:t>If all customer routes are being redistributed into MP-BGP, BGP handles identical network prefixes that belong to different customers by using a route distinguisher (RD) to expand the customer’s IP prefix so that it includes a unique value that distinguishes it from the other identical prefixes. </a:t>
            </a:r>
          </a:p>
          <a:p>
            <a:pPr marL="285750" indent="-285750">
              <a:buFont typeface="Arial" panose="020B0604020202020204" pitchFamily="34" charset="0"/>
              <a:buChar char="•"/>
            </a:pPr>
            <a:r>
              <a:rPr lang="en-US" sz="1600" dirty="0"/>
              <a:t>The RD is generated and used by the PE routers on a per-customer VRF instance basis. The RD is used regardless of whether there are overlapping address spaces. </a:t>
            </a:r>
          </a:p>
          <a:p>
            <a:pPr marL="285750" indent="-285750">
              <a:buFont typeface="Arial" panose="020B0604020202020204" pitchFamily="34" charset="0"/>
              <a:buChar char="•"/>
            </a:pPr>
            <a:r>
              <a:rPr lang="en-US" sz="1600" dirty="0"/>
              <a:t>The unique 64-bit RD is prepended to the 32-bit customer prefix (IPv4 route) to create a 96-bit unique prefix called a VPNv4 address, as shown in Figure 18-14. This VPNv4 address is exchanged by the MP-IBGP neighboring routers.</a:t>
            </a:r>
          </a:p>
          <a:p>
            <a:endParaRPr lang="en-US" sz="1400" dirty="0"/>
          </a:p>
        </p:txBody>
      </p:sp>
      <p:pic>
        <p:nvPicPr>
          <p:cNvPr id="2" name="Picture 1">
            <a:extLst>
              <a:ext uri="{FF2B5EF4-FFF2-40B4-BE49-F238E27FC236}">
                <a16:creationId xmlns:a16="http://schemas.microsoft.com/office/drawing/2014/main" id="{659E468B-83A5-4EB1-A72C-15475A41CBC5}"/>
              </a:ext>
            </a:extLst>
          </p:cNvPr>
          <p:cNvPicPr>
            <a:picLocks noChangeAspect="1"/>
          </p:cNvPicPr>
          <p:nvPr/>
        </p:nvPicPr>
        <p:blipFill>
          <a:blip r:embed="rId3"/>
          <a:stretch>
            <a:fillRect/>
          </a:stretch>
        </p:blipFill>
        <p:spPr>
          <a:xfrm>
            <a:off x="4968682" y="1156924"/>
            <a:ext cx="4138806" cy="2097751"/>
          </a:xfrm>
          <a:prstGeom prst="rect">
            <a:avLst/>
          </a:prstGeom>
        </p:spPr>
      </p:pic>
    </p:spTree>
    <p:extLst>
      <p:ext uri="{BB962C8B-B14F-4D97-AF65-F5344CB8AC3E}">
        <p14:creationId xmlns:p14="http://schemas.microsoft.com/office/powerpoint/2010/main" val="1369312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An Introduction to MPLS Layer 3 VPNs</a:t>
            </a:r>
            <a:br>
              <a:rPr lang="en-US" dirty="0">
                <a:solidFill>
                  <a:schemeClr val="accent4">
                    <a:lumMod val="75000"/>
                  </a:schemeClr>
                </a:solidFill>
              </a:rPr>
            </a:br>
            <a:r>
              <a:rPr lang="en-US" sz="2200" dirty="0">
                <a:solidFill>
                  <a:schemeClr val="accent4">
                    <a:lumMod val="75000"/>
                  </a:schemeClr>
                </a:solidFill>
              </a:rPr>
              <a:t>PE Routers Exchanging VPNv4 Routes</a:t>
            </a:r>
          </a:p>
        </p:txBody>
      </p:sp>
      <p:sp>
        <p:nvSpPr>
          <p:cNvPr id="4" name="Rectangle 3">
            <a:extLst>
              <a:ext uri="{FF2B5EF4-FFF2-40B4-BE49-F238E27FC236}">
                <a16:creationId xmlns:a16="http://schemas.microsoft.com/office/drawing/2014/main" id="{2AC2775E-FAE8-4AD9-B527-64F54ED38763}"/>
              </a:ext>
            </a:extLst>
          </p:cNvPr>
          <p:cNvSpPr/>
          <p:nvPr/>
        </p:nvSpPr>
        <p:spPr>
          <a:xfrm>
            <a:off x="36511" y="729130"/>
            <a:ext cx="8917365" cy="2400657"/>
          </a:xfrm>
          <a:prstGeom prst="rect">
            <a:avLst/>
          </a:prstGeom>
        </p:spPr>
        <p:txBody>
          <a:bodyPr wrap="square">
            <a:spAutoFit/>
          </a:bodyPr>
          <a:lstStyle/>
          <a:p>
            <a:r>
              <a:rPr lang="en-US" sz="1500" dirty="0">
                <a:solidFill>
                  <a:srgbClr val="000000"/>
                </a:solidFill>
              </a:rPr>
              <a:t>The following steps occur: </a:t>
            </a:r>
          </a:p>
          <a:p>
            <a:r>
              <a:rPr lang="en-US" sz="1500" b="1" dirty="0">
                <a:solidFill>
                  <a:srgbClr val="000000"/>
                </a:solidFill>
              </a:rPr>
              <a:t>Step 1. </a:t>
            </a:r>
            <a:r>
              <a:rPr lang="en-US" sz="1500" dirty="0">
                <a:solidFill>
                  <a:srgbClr val="000000"/>
                </a:solidFill>
              </a:rPr>
              <a:t>The CE router and PE router exchange routes using a dynamic routing protocol such as OSPF or EIGRP. </a:t>
            </a:r>
          </a:p>
          <a:p>
            <a:r>
              <a:rPr lang="en-US" sz="1500" b="1" dirty="0">
                <a:solidFill>
                  <a:srgbClr val="000000"/>
                </a:solidFill>
              </a:rPr>
              <a:t>Step 2. </a:t>
            </a:r>
            <a:r>
              <a:rPr lang="en-US" sz="1500" dirty="0">
                <a:solidFill>
                  <a:srgbClr val="000000"/>
                </a:solidFill>
              </a:rPr>
              <a:t>The PE router places the customer-specific routes in the customer-specific VRF table. </a:t>
            </a:r>
          </a:p>
          <a:p>
            <a:r>
              <a:rPr lang="en-US" sz="1500" b="1" dirty="0">
                <a:solidFill>
                  <a:srgbClr val="000000"/>
                </a:solidFill>
              </a:rPr>
              <a:t>Step 3. </a:t>
            </a:r>
            <a:r>
              <a:rPr lang="en-US" sz="1500" dirty="0">
                <a:solidFill>
                  <a:srgbClr val="000000"/>
                </a:solidFill>
              </a:rPr>
              <a:t>The routes in the customer’s VRF table are redistributed into MP-BGP as VPNv4 routes. </a:t>
            </a:r>
          </a:p>
          <a:p>
            <a:r>
              <a:rPr lang="en-US" sz="1500" b="1" dirty="0">
                <a:solidFill>
                  <a:srgbClr val="000000"/>
                </a:solidFill>
              </a:rPr>
              <a:t>Step 4. </a:t>
            </a:r>
            <a:r>
              <a:rPr lang="en-US" sz="1500" dirty="0">
                <a:solidFill>
                  <a:srgbClr val="000000"/>
                </a:solidFill>
              </a:rPr>
              <a:t>The PE routers exchange VPNv4 routes over their MP-IBGP peering. </a:t>
            </a:r>
          </a:p>
          <a:p>
            <a:r>
              <a:rPr lang="en-US" sz="1500" b="1" dirty="0">
                <a:solidFill>
                  <a:srgbClr val="000000"/>
                </a:solidFill>
              </a:rPr>
              <a:t>Step 5. </a:t>
            </a:r>
            <a:r>
              <a:rPr lang="en-US" sz="1500" dirty="0">
                <a:solidFill>
                  <a:srgbClr val="000000"/>
                </a:solidFill>
              </a:rPr>
              <a:t>The PE router redistributes the VPNv4 routes as OSPF, EIGRP, and other types of routes into the customer-specific VRF table. </a:t>
            </a:r>
          </a:p>
          <a:p>
            <a:r>
              <a:rPr lang="en-US" sz="1500" b="1" dirty="0">
                <a:solidFill>
                  <a:srgbClr val="000000"/>
                </a:solidFill>
              </a:rPr>
              <a:t>Step 6.</a:t>
            </a:r>
            <a:r>
              <a:rPr lang="en-US" sz="1500" dirty="0">
                <a:solidFill>
                  <a:srgbClr val="000000"/>
                </a:solidFill>
              </a:rPr>
              <a:t> The PE router and CE router exchange routes using a dynamic routing protocol such as OSPF or EIGRP.</a:t>
            </a:r>
          </a:p>
        </p:txBody>
      </p:sp>
      <p:pic>
        <p:nvPicPr>
          <p:cNvPr id="5" name="Picture 4">
            <a:extLst>
              <a:ext uri="{FF2B5EF4-FFF2-40B4-BE49-F238E27FC236}">
                <a16:creationId xmlns:a16="http://schemas.microsoft.com/office/drawing/2014/main" id="{E0679C3A-06AF-4535-95E9-DF906FC54F37}"/>
              </a:ext>
            </a:extLst>
          </p:cNvPr>
          <p:cNvPicPr>
            <a:picLocks noChangeAspect="1"/>
          </p:cNvPicPr>
          <p:nvPr/>
        </p:nvPicPr>
        <p:blipFill>
          <a:blip r:embed="rId3"/>
          <a:stretch>
            <a:fillRect/>
          </a:stretch>
        </p:blipFill>
        <p:spPr>
          <a:xfrm>
            <a:off x="1943692" y="3067241"/>
            <a:ext cx="4735714" cy="1647205"/>
          </a:xfrm>
          <a:prstGeom prst="rect">
            <a:avLst/>
          </a:prstGeom>
        </p:spPr>
      </p:pic>
    </p:spTree>
    <p:extLst>
      <p:ext uri="{BB962C8B-B14F-4D97-AF65-F5344CB8AC3E}">
        <p14:creationId xmlns:p14="http://schemas.microsoft.com/office/powerpoint/2010/main" val="1645086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An Introduction to MPLS Layer 3 VPNs</a:t>
            </a:r>
            <a:br>
              <a:rPr lang="en-US" dirty="0">
                <a:solidFill>
                  <a:schemeClr val="accent4">
                    <a:lumMod val="75000"/>
                  </a:schemeClr>
                </a:solidFill>
              </a:rPr>
            </a:br>
            <a:r>
              <a:rPr lang="en-US" sz="2200" dirty="0">
                <a:solidFill>
                  <a:schemeClr val="accent4">
                    <a:lumMod val="75000"/>
                  </a:schemeClr>
                </a:solidFill>
              </a:rPr>
              <a:t>MPLS Layer 3 VPN Label Stack</a:t>
            </a:r>
          </a:p>
        </p:txBody>
      </p:sp>
      <p:sp>
        <p:nvSpPr>
          <p:cNvPr id="4" name="Rectangle 3">
            <a:extLst>
              <a:ext uri="{FF2B5EF4-FFF2-40B4-BE49-F238E27FC236}">
                <a16:creationId xmlns:a16="http://schemas.microsoft.com/office/drawing/2014/main" id="{2AC2775E-FAE8-4AD9-B527-64F54ED38763}"/>
              </a:ext>
            </a:extLst>
          </p:cNvPr>
          <p:cNvSpPr/>
          <p:nvPr/>
        </p:nvSpPr>
        <p:spPr>
          <a:xfrm>
            <a:off x="36512" y="747236"/>
            <a:ext cx="8714582" cy="3016210"/>
          </a:xfrm>
          <a:prstGeom prst="rect">
            <a:avLst/>
          </a:prstGeom>
        </p:spPr>
        <p:txBody>
          <a:bodyPr wrap="square">
            <a:spAutoFit/>
          </a:bodyPr>
          <a:lstStyle/>
          <a:p>
            <a:r>
              <a:rPr lang="en-US" sz="1600" dirty="0">
                <a:solidFill>
                  <a:srgbClr val="000000"/>
                </a:solidFill>
              </a:rPr>
              <a:t>For the MPLS domain to forward traffic, a label stack is required. Specifically, two labels are required for traffic to be successfully forwarded through the MPLS domain. The first label that is attached to the packet is a VPN label, and the second label that is attached is the LDP label, as shown in Figure 18-16. </a:t>
            </a:r>
          </a:p>
          <a:p>
            <a:pPr marL="285750" indent="-285750">
              <a:buFont typeface="Arial" panose="020B0604020202020204" pitchFamily="34" charset="0"/>
              <a:buChar char="•"/>
            </a:pPr>
            <a:r>
              <a:rPr lang="en-US" sz="1600" dirty="0">
                <a:solidFill>
                  <a:srgbClr val="000000"/>
                </a:solidFill>
              </a:rPr>
              <a:t>When the IP packet arrives at the ingress PE router, the PE router attaches both labels. </a:t>
            </a:r>
          </a:p>
          <a:p>
            <a:pPr marL="285750" indent="-285750">
              <a:buFont typeface="Arial" panose="020B0604020202020204" pitchFamily="34" charset="0"/>
              <a:buChar char="•"/>
            </a:pPr>
            <a:r>
              <a:rPr lang="en-US" sz="1600" dirty="0">
                <a:solidFill>
                  <a:srgbClr val="000000"/>
                </a:solidFill>
              </a:rPr>
              <a:t>The egress router uses the VPN label to determine customer specifics about the packet and what should be done with it. </a:t>
            </a:r>
          </a:p>
          <a:p>
            <a:pPr marL="285750" indent="-285750">
              <a:buFont typeface="Arial" panose="020B0604020202020204" pitchFamily="34" charset="0"/>
              <a:buChar char="•"/>
            </a:pPr>
            <a:r>
              <a:rPr lang="en-US" sz="1600" dirty="0">
                <a:solidFill>
                  <a:srgbClr val="000000"/>
                </a:solidFill>
              </a:rPr>
              <a:t>The LDP label is used for label switching from PE to PE in the MPLS domain. </a:t>
            </a:r>
          </a:p>
          <a:p>
            <a:pPr marL="285750" indent="-285750">
              <a:buFont typeface="Arial" panose="020B0604020202020204" pitchFamily="34" charset="0"/>
              <a:buChar char="•"/>
            </a:pPr>
            <a:r>
              <a:rPr lang="en-US" sz="1600" dirty="0">
                <a:solidFill>
                  <a:srgbClr val="000000"/>
                </a:solidFill>
              </a:rPr>
              <a:t>VPN labels are learned from PE routers over the MP-IBGP peering, and the LDP labels are learned using the methods we explored in the “An Introduction to MPLS Operations” section of this chapter.</a:t>
            </a:r>
          </a:p>
          <a:p>
            <a:endParaRPr lang="en-US" sz="1400" dirty="0"/>
          </a:p>
        </p:txBody>
      </p:sp>
      <p:pic>
        <p:nvPicPr>
          <p:cNvPr id="2" name="Picture 1">
            <a:extLst>
              <a:ext uri="{FF2B5EF4-FFF2-40B4-BE49-F238E27FC236}">
                <a16:creationId xmlns:a16="http://schemas.microsoft.com/office/drawing/2014/main" id="{16BA3BC5-29D5-48C7-B6F9-6D52BAC85B96}"/>
              </a:ext>
            </a:extLst>
          </p:cNvPr>
          <p:cNvPicPr>
            <a:picLocks noChangeAspect="1"/>
          </p:cNvPicPr>
          <p:nvPr/>
        </p:nvPicPr>
        <p:blipFill>
          <a:blip r:embed="rId3"/>
          <a:stretch>
            <a:fillRect/>
          </a:stretch>
        </p:blipFill>
        <p:spPr>
          <a:xfrm>
            <a:off x="1360090" y="3688138"/>
            <a:ext cx="6067425" cy="876300"/>
          </a:xfrm>
          <a:prstGeom prst="rect">
            <a:avLst/>
          </a:prstGeom>
        </p:spPr>
      </p:pic>
    </p:spTree>
    <p:extLst>
      <p:ext uri="{BB962C8B-B14F-4D97-AF65-F5344CB8AC3E}">
        <p14:creationId xmlns:p14="http://schemas.microsoft.com/office/powerpoint/2010/main" val="2304347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An Introduction to MPLS Layer 3 VPNs</a:t>
            </a:r>
            <a:br>
              <a:rPr lang="en-US" dirty="0">
                <a:solidFill>
                  <a:schemeClr val="accent4">
                    <a:lumMod val="75000"/>
                  </a:schemeClr>
                </a:solidFill>
              </a:rPr>
            </a:br>
            <a:r>
              <a:rPr lang="en-US" sz="2200" dirty="0">
                <a:solidFill>
                  <a:schemeClr val="accent4">
                    <a:lumMod val="75000"/>
                  </a:schemeClr>
                </a:solidFill>
              </a:rPr>
              <a:t>VPN Label Assignment</a:t>
            </a:r>
          </a:p>
        </p:txBody>
      </p:sp>
      <p:sp>
        <p:nvSpPr>
          <p:cNvPr id="4" name="Rectangle 3">
            <a:extLst>
              <a:ext uri="{FF2B5EF4-FFF2-40B4-BE49-F238E27FC236}">
                <a16:creationId xmlns:a16="http://schemas.microsoft.com/office/drawing/2014/main" id="{2AC2775E-FAE8-4AD9-B527-64F54ED38763}"/>
              </a:ext>
            </a:extLst>
          </p:cNvPr>
          <p:cNvSpPr/>
          <p:nvPr/>
        </p:nvSpPr>
        <p:spPr>
          <a:xfrm>
            <a:off x="36512" y="747236"/>
            <a:ext cx="8714582" cy="1815882"/>
          </a:xfrm>
          <a:prstGeom prst="rect">
            <a:avLst/>
          </a:prstGeom>
        </p:spPr>
        <p:txBody>
          <a:bodyPr wrap="square">
            <a:spAutoFit/>
          </a:bodyPr>
          <a:lstStyle/>
          <a:p>
            <a:r>
              <a:rPr lang="en-US" sz="1400" dirty="0">
                <a:solidFill>
                  <a:srgbClr val="000000"/>
                </a:solidFill>
              </a:rPr>
              <a:t>When PE_R5 learns of 10.0.2.0/24 from CE_RB, it places it in the Customer B VRF instance. It then redistributes it into MP-BGP and thus creates a VPNv4 route of 1:110:10.0.2.0/24. This VPNv4 route needs a VPN label created for it so that forwarding will be successful. In this case, PE_R5 assigns it the label 35. This label is shared with PE_R1 over the MP-IBGP peering they have. Any time PE_R1 receives an IP packet that is destined for 10.0.2.0/24, it knows to attach the label 35 so the packet can be forwarded. However, this label is known only by the PE routers. Therefore, if PE_R1 forwards this VPN packet to P_R2, it will be dropped because it has no idea what the VPN label 35 means. Therefore, the LDP label is needed to forward the packet from PE_R1 and PE_R5.</a:t>
            </a:r>
          </a:p>
        </p:txBody>
      </p:sp>
      <p:pic>
        <p:nvPicPr>
          <p:cNvPr id="5" name="Picture 4">
            <a:extLst>
              <a:ext uri="{FF2B5EF4-FFF2-40B4-BE49-F238E27FC236}">
                <a16:creationId xmlns:a16="http://schemas.microsoft.com/office/drawing/2014/main" id="{5CD71F50-000D-4550-9C90-91FB7162BE2F}"/>
              </a:ext>
            </a:extLst>
          </p:cNvPr>
          <p:cNvPicPr>
            <a:picLocks noChangeAspect="1"/>
          </p:cNvPicPr>
          <p:nvPr/>
        </p:nvPicPr>
        <p:blipFill>
          <a:blip r:embed="rId3"/>
          <a:stretch>
            <a:fillRect/>
          </a:stretch>
        </p:blipFill>
        <p:spPr>
          <a:xfrm>
            <a:off x="1543050" y="2571750"/>
            <a:ext cx="4917281" cy="2201613"/>
          </a:xfrm>
          <a:prstGeom prst="rect">
            <a:avLst/>
          </a:prstGeom>
        </p:spPr>
      </p:pic>
    </p:spTree>
    <p:extLst>
      <p:ext uri="{BB962C8B-B14F-4D97-AF65-F5344CB8AC3E}">
        <p14:creationId xmlns:p14="http://schemas.microsoft.com/office/powerpoint/2010/main" val="1781331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164806" cy="731837"/>
          </a:xfrm>
        </p:spPr>
        <p:txBody>
          <a:bodyPr/>
          <a:lstStyle/>
          <a:p>
            <a:r>
              <a:rPr lang="en-US" sz="1600" dirty="0">
                <a:solidFill>
                  <a:schemeClr val="accent4">
                    <a:lumMod val="75000"/>
                  </a:schemeClr>
                </a:solidFill>
              </a:rPr>
              <a:t>An Introduction to MPLS Layer 3 VPNs</a:t>
            </a:r>
            <a:br>
              <a:rPr lang="en-US" dirty="0">
                <a:solidFill>
                  <a:schemeClr val="accent4">
                    <a:lumMod val="75000"/>
                  </a:schemeClr>
                </a:solidFill>
              </a:rPr>
            </a:br>
            <a:r>
              <a:rPr lang="en-US" sz="2200" dirty="0">
                <a:solidFill>
                  <a:schemeClr val="accent4">
                    <a:lumMod val="75000"/>
                  </a:schemeClr>
                </a:solidFill>
              </a:rPr>
              <a:t>Label Switched Path</a:t>
            </a:r>
          </a:p>
        </p:txBody>
      </p:sp>
      <p:sp>
        <p:nvSpPr>
          <p:cNvPr id="4" name="Rectangle 3">
            <a:extLst>
              <a:ext uri="{FF2B5EF4-FFF2-40B4-BE49-F238E27FC236}">
                <a16:creationId xmlns:a16="http://schemas.microsoft.com/office/drawing/2014/main" id="{2AC2775E-FAE8-4AD9-B527-64F54ED38763}"/>
              </a:ext>
            </a:extLst>
          </p:cNvPr>
          <p:cNvSpPr/>
          <p:nvPr/>
        </p:nvSpPr>
        <p:spPr>
          <a:xfrm>
            <a:off x="36512" y="747236"/>
            <a:ext cx="3935413" cy="2308324"/>
          </a:xfrm>
          <a:prstGeom prst="rect">
            <a:avLst/>
          </a:prstGeom>
        </p:spPr>
        <p:txBody>
          <a:bodyPr wrap="square">
            <a:spAutoFit/>
          </a:bodyPr>
          <a:lstStyle/>
          <a:p>
            <a:r>
              <a:rPr lang="en-US" sz="1600" dirty="0">
                <a:solidFill>
                  <a:srgbClr val="000000"/>
                </a:solidFill>
              </a:rPr>
              <a:t>Figure 18-18 shows how LDP is used to exchange labels that have been generated by the PE routers (ingress and egress LSRs) and the P routers (intermediate LSRs). PE_R5 tells P_R4 to pop the label. P_R4 tells P_R3 to use the label 52. P_R3 tells P_R2 to use the label 10. P_R2 tells PE_R1 to use the label 99. </a:t>
            </a:r>
          </a:p>
        </p:txBody>
      </p:sp>
      <p:sp>
        <p:nvSpPr>
          <p:cNvPr id="6" name="Rectangle 5">
            <a:extLst>
              <a:ext uri="{FF2B5EF4-FFF2-40B4-BE49-F238E27FC236}">
                <a16:creationId xmlns:a16="http://schemas.microsoft.com/office/drawing/2014/main" id="{58AC0668-E68B-4EA8-86C9-7615C1B8F747}"/>
              </a:ext>
            </a:extLst>
          </p:cNvPr>
          <p:cNvSpPr/>
          <p:nvPr/>
        </p:nvSpPr>
        <p:spPr>
          <a:xfrm>
            <a:off x="36512" y="3153014"/>
            <a:ext cx="3721102" cy="830997"/>
          </a:xfrm>
          <a:prstGeom prst="rect">
            <a:avLst/>
          </a:prstGeom>
        </p:spPr>
        <p:txBody>
          <a:bodyPr wrap="square">
            <a:spAutoFit/>
          </a:bodyPr>
          <a:lstStyle/>
          <a:p>
            <a:r>
              <a:rPr lang="en-US" sz="1600" dirty="0">
                <a:solidFill>
                  <a:srgbClr val="000000"/>
                </a:solidFill>
              </a:rPr>
              <a:t>In Figure 18-19, the complete LSP is now ready to label switch the VPN packet from PE_R1 to PE_R5.</a:t>
            </a:r>
          </a:p>
        </p:txBody>
      </p:sp>
      <p:pic>
        <p:nvPicPr>
          <p:cNvPr id="2" name="Picture 1">
            <a:extLst>
              <a:ext uri="{FF2B5EF4-FFF2-40B4-BE49-F238E27FC236}">
                <a16:creationId xmlns:a16="http://schemas.microsoft.com/office/drawing/2014/main" id="{BCA8FC25-B34F-49A8-B562-2EF873F72A94}"/>
              </a:ext>
            </a:extLst>
          </p:cNvPr>
          <p:cNvPicPr>
            <a:picLocks noChangeAspect="1"/>
          </p:cNvPicPr>
          <p:nvPr/>
        </p:nvPicPr>
        <p:blipFill>
          <a:blip r:embed="rId3"/>
          <a:stretch>
            <a:fillRect/>
          </a:stretch>
        </p:blipFill>
        <p:spPr>
          <a:xfrm>
            <a:off x="4107656" y="344117"/>
            <a:ext cx="4572000" cy="2374490"/>
          </a:xfrm>
          <a:prstGeom prst="rect">
            <a:avLst/>
          </a:prstGeom>
        </p:spPr>
      </p:pic>
      <p:pic>
        <p:nvPicPr>
          <p:cNvPr id="7" name="Picture 6">
            <a:extLst>
              <a:ext uri="{FF2B5EF4-FFF2-40B4-BE49-F238E27FC236}">
                <a16:creationId xmlns:a16="http://schemas.microsoft.com/office/drawing/2014/main" id="{15BE2727-2C19-49FC-A75D-11C7F500CE5D}"/>
              </a:ext>
            </a:extLst>
          </p:cNvPr>
          <p:cNvPicPr>
            <a:picLocks noChangeAspect="1"/>
          </p:cNvPicPr>
          <p:nvPr/>
        </p:nvPicPr>
        <p:blipFill>
          <a:blip r:embed="rId4"/>
          <a:stretch>
            <a:fillRect/>
          </a:stretch>
        </p:blipFill>
        <p:spPr>
          <a:xfrm>
            <a:off x="4223543" y="2718607"/>
            <a:ext cx="4589807" cy="2424893"/>
          </a:xfrm>
          <a:prstGeom prst="rect">
            <a:avLst/>
          </a:prstGeom>
        </p:spPr>
      </p:pic>
    </p:spTree>
    <p:extLst>
      <p:ext uri="{BB962C8B-B14F-4D97-AF65-F5344CB8AC3E}">
        <p14:creationId xmlns:p14="http://schemas.microsoft.com/office/powerpoint/2010/main" val="1453203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An Introduction to MPLS Layer 3 VPNs</a:t>
            </a:r>
            <a:br>
              <a:rPr lang="en-US" dirty="0">
                <a:solidFill>
                  <a:schemeClr val="accent4">
                    <a:lumMod val="75000"/>
                  </a:schemeClr>
                </a:solidFill>
              </a:rPr>
            </a:br>
            <a:r>
              <a:rPr lang="en-US" sz="2200" dirty="0">
                <a:solidFill>
                  <a:schemeClr val="accent4">
                    <a:lumMod val="75000"/>
                  </a:schemeClr>
                </a:solidFill>
              </a:rPr>
              <a:t>Label Switched Path (Cont.)</a:t>
            </a:r>
          </a:p>
        </p:txBody>
      </p:sp>
      <p:sp>
        <p:nvSpPr>
          <p:cNvPr id="4" name="Rectangle 3">
            <a:extLst>
              <a:ext uri="{FF2B5EF4-FFF2-40B4-BE49-F238E27FC236}">
                <a16:creationId xmlns:a16="http://schemas.microsoft.com/office/drawing/2014/main" id="{2AC2775E-FAE8-4AD9-B527-64F54ED38763}"/>
              </a:ext>
            </a:extLst>
          </p:cNvPr>
          <p:cNvSpPr/>
          <p:nvPr/>
        </p:nvSpPr>
        <p:spPr>
          <a:xfrm>
            <a:off x="89693" y="611505"/>
            <a:ext cx="8964613" cy="1384995"/>
          </a:xfrm>
          <a:prstGeom prst="rect">
            <a:avLst/>
          </a:prstGeom>
        </p:spPr>
        <p:txBody>
          <a:bodyPr wrap="square">
            <a:spAutoFit/>
          </a:bodyPr>
          <a:lstStyle/>
          <a:p>
            <a:r>
              <a:rPr lang="en-US" sz="1400" dirty="0">
                <a:solidFill>
                  <a:srgbClr val="000000"/>
                </a:solidFill>
              </a:rPr>
              <a:t>When an IP packet destined to 10.0.2.0/24 arrives at PE_R1 from CE_RA, PE_R1 determines that the packet needs a VPN label of 35. Now, PE_R5 will know what to do with the VPN packet and an LDP label of 99 so that the VPN packet can be label switched through the MPLS domain. When the label stack is complete, PE_R1 sends the labelstacked packet to P_R2. When P_R2 receives it, it only examines the LDP label. Based on the LFIB, it states that the label 99 needs to be swapped to 10 and forwarded to P_R3. When P_R3 receives it, it only examines the LDP label. Based on the LFIB, it states that the label 10 needs to be swapped to 52 and</a:t>
            </a:r>
          </a:p>
        </p:txBody>
      </p:sp>
      <p:sp>
        <p:nvSpPr>
          <p:cNvPr id="7" name="TextBox 6"/>
          <p:cNvSpPr txBox="1"/>
          <p:nvPr/>
        </p:nvSpPr>
        <p:spPr>
          <a:xfrm>
            <a:off x="90540" y="1931300"/>
            <a:ext cx="3494631" cy="2246769"/>
          </a:xfrm>
          <a:prstGeom prst="rect">
            <a:avLst/>
          </a:prstGeom>
          <a:noFill/>
        </p:spPr>
        <p:txBody>
          <a:bodyPr wrap="square" rtlCol="0">
            <a:spAutoFit/>
          </a:bodyPr>
          <a:lstStyle/>
          <a:p>
            <a:r>
              <a:rPr lang="en-US" sz="1400" dirty="0">
                <a:solidFill>
                  <a:srgbClr val="000000"/>
                </a:solidFill>
              </a:rPr>
              <a:t>forwarded to P_R4. When P_R4 receives it, it only examines the LDP label. </a:t>
            </a:r>
          </a:p>
          <a:p>
            <a:r>
              <a:rPr lang="en-US" sz="1400" dirty="0">
                <a:solidFill>
                  <a:srgbClr val="000000"/>
                </a:solidFill>
              </a:rPr>
              <a:t>Based on the LFIB, it states that the label 52 needs to be popped and forwarded to P_R5. Now PE_R5 only needs to read the VPN label, which is 35. Based on the scenario, the label is removed, and the VRF instance for Customer B is used to forward the IP packet to the CE_RB router.</a:t>
            </a:r>
          </a:p>
        </p:txBody>
      </p:sp>
      <p:pic>
        <p:nvPicPr>
          <p:cNvPr id="5" name="Picture 4">
            <a:extLst>
              <a:ext uri="{FF2B5EF4-FFF2-40B4-BE49-F238E27FC236}">
                <a16:creationId xmlns:a16="http://schemas.microsoft.com/office/drawing/2014/main" id="{B34831C9-96C2-4E01-8595-D1B96489F09E}"/>
              </a:ext>
            </a:extLst>
          </p:cNvPr>
          <p:cNvPicPr>
            <a:picLocks noChangeAspect="1"/>
          </p:cNvPicPr>
          <p:nvPr/>
        </p:nvPicPr>
        <p:blipFill rotWithShape="1">
          <a:blip r:embed="rId3"/>
          <a:srcRect l="2936" r="3454"/>
          <a:stretch/>
        </p:blipFill>
        <p:spPr>
          <a:xfrm>
            <a:off x="3929204" y="2030883"/>
            <a:ext cx="5033727" cy="2838938"/>
          </a:xfrm>
          <a:prstGeom prst="rect">
            <a:avLst/>
          </a:prstGeom>
        </p:spPr>
      </p:pic>
    </p:spTree>
    <p:extLst>
      <p:ext uri="{BB962C8B-B14F-4D97-AF65-F5344CB8AC3E}">
        <p14:creationId xmlns:p14="http://schemas.microsoft.com/office/powerpoint/2010/main" val="3302238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4" y="466724"/>
            <a:ext cx="8495967" cy="1351755"/>
          </a:xfrm>
        </p:spPr>
        <p:txBody>
          <a:bodyPr/>
          <a:lstStyle/>
          <a:p>
            <a:r>
              <a:rPr lang="en-US" sz="4800" dirty="0">
                <a:solidFill>
                  <a:schemeClr val="accent5">
                    <a:lumMod val="40000"/>
                    <a:lumOff val="60000"/>
                  </a:schemeClr>
                </a:solidFill>
              </a:rPr>
              <a:t>Prepare for the Exam</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859374897"/>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Topics for Chapter 18</a:t>
            </a:r>
          </a:p>
        </p:txBody>
      </p:sp>
      <p:graphicFrame>
        <p:nvGraphicFramePr>
          <p:cNvPr id="2" name="Table 1"/>
          <p:cNvGraphicFramePr>
            <a:graphicFrameLocks noGrp="1"/>
          </p:cNvGraphicFramePr>
          <p:nvPr>
            <p:extLst>
              <p:ext uri="{D42A27DB-BD31-4B8C-83A1-F6EECF244321}">
                <p14:modId xmlns:p14="http://schemas.microsoft.com/office/powerpoint/2010/main" val="3562572470"/>
              </p:ext>
            </p:extLst>
          </p:nvPr>
        </p:nvGraphicFramePr>
        <p:xfrm>
          <a:off x="1318438" y="979170"/>
          <a:ext cx="5571460" cy="3185160"/>
        </p:xfrm>
        <a:graphic>
          <a:graphicData uri="http://schemas.openxmlformats.org/drawingml/2006/table">
            <a:tbl>
              <a:tblPr firstRow="1" bandRow="1">
                <a:tableStyleId>{5C22544A-7EE6-4342-B048-85BDC9FD1C3A}</a:tableStyleId>
              </a:tblPr>
              <a:tblGrid>
                <a:gridCol w="5571460">
                  <a:extLst>
                    <a:ext uri="{9D8B030D-6E8A-4147-A177-3AD203B41FA5}">
                      <a16:colId xmlns:a16="http://schemas.microsoft.com/office/drawing/2014/main" val="20000"/>
                    </a:ext>
                  </a:extLst>
                </a:gridCol>
              </a:tblGrid>
              <a:tr h="370840">
                <a:tc>
                  <a:txBody>
                    <a:bodyPr/>
                    <a:lstStyle/>
                    <a:p>
                      <a:r>
                        <a:rPr lang="en-US" sz="1400" b="1" i="0" u="none" strike="noStrike" kern="1200" baseline="0" dirty="0">
                          <a:solidFill>
                            <a:schemeClr val="lt1"/>
                          </a:solidFill>
                          <a:latin typeface="+mn-lt"/>
                          <a:ea typeface="+mn-ea"/>
                          <a:cs typeface="+mn-cs"/>
                        </a:rPr>
                        <a:t>Description</a:t>
                      </a:r>
                      <a:endParaRPr lang="en-US" dirty="0"/>
                    </a:p>
                  </a:txBody>
                  <a:tcPr/>
                </a:tc>
                <a:extLst>
                  <a:ext uri="{0D108BD9-81ED-4DB2-BD59-A6C34878D82A}">
                    <a16:rowId xmlns:a16="http://schemas.microsoft.com/office/drawing/2014/main" val="10000"/>
                  </a:ext>
                </a:extLst>
              </a:tr>
              <a:tr h="138948">
                <a:tc>
                  <a:txBody>
                    <a:bodyPr/>
                    <a:lstStyle/>
                    <a:p>
                      <a:r>
                        <a:rPr lang="en-US" sz="1600" dirty="0">
                          <a:solidFill>
                            <a:srgbClr val="000000"/>
                          </a:solidFill>
                        </a:rPr>
                        <a:t>The purpose of VRF</a:t>
                      </a:r>
                      <a:endParaRPr lang="en-US" sz="1600" b="0" dirty="0">
                        <a:solidFill>
                          <a:srgbClr val="000000"/>
                        </a:solidFill>
                      </a:endParaRPr>
                    </a:p>
                  </a:txBody>
                  <a:tcPr/>
                </a:tc>
                <a:extLst>
                  <a:ext uri="{0D108BD9-81ED-4DB2-BD59-A6C34878D82A}">
                    <a16:rowId xmlns:a16="http://schemas.microsoft.com/office/drawing/2014/main" val="10001"/>
                  </a:ext>
                </a:extLst>
              </a:tr>
              <a:tr h="370840">
                <a:tc>
                  <a:txBody>
                    <a:bodyPr/>
                    <a:lstStyle/>
                    <a:p>
                      <a:r>
                        <a:rPr lang="en-US" sz="1600" dirty="0">
                          <a:solidFill>
                            <a:srgbClr val="000000"/>
                          </a:solidFill>
                        </a:rPr>
                        <a:t>Configuring VRF on R1 with the </a:t>
                      </a:r>
                      <a:r>
                        <a:rPr lang="en-US" sz="1600" b="1" dirty="0">
                          <a:solidFill>
                            <a:srgbClr val="000000"/>
                          </a:solidFill>
                        </a:rPr>
                        <a:t>ip</a:t>
                      </a:r>
                      <a:r>
                        <a:rPr lang="en-US" sz="1600" dirty="0">
                          <a:solidFill>
                            <a:srgbClr val="000000"/>
                          </a:solidFill>
                        </a:rPr>
                        <a:t> </a:t>
                      </a:r>
                      <a:r>
                        <a:rPr lang="en-US" sz="1600" b="1" dirty="0">
                          <a:solidFill>
                            <a:srgbClr val="000000"/>
                          </a:solidFill>
                        </a:rPr>
                        <a:t>vrf</a:t>
                      </a:r>
                      <a:r>
                        <a:rPr lang="en-US" sz="1600" dirty="0">
                          <a:solidFill>
                            <a:srgbClr val="000000"/>
                          </a:solidFill>
                        </a:rPr>
                        <a:t> command</a:t>
                      </a:r>
                    </a:p>
                  </a:txBody>
                  <a:tcPr/>
                </a:tc>
                <a:extLst>
                  <a:ext uri="{0D108BD9-81ED-4DB2-BD59-A6C34878D82A}">
                    <a16:rowId xmlns:a16="http://schemas.microsoft.com/office/drawing/2014/main" val="10002"/>
                  </a:ext>
                </a:extLst>
              </a:tr>
              <a:tr h="370840">
                <a:tc>
                  <a:txBody>
                    <a:bodyPr/>
                    <a:lstStyle/>
                    <a:p>
                      <a:r>
                        <a:rPr lang="en-US" sz="1600" dirty="0">
                          <a:solidFill>
                            <a:srgbClr val="000000"/>
                          </a:solidFill>
                        </a:rPr>
                        <a:t>Assigning interfaces to the VRF instances with the </a:t>
                      </a:r>
                      <a:r>
                        <a:rPr lang="en-US" sz="1600" b="1" dirty="0">
                          <a:solidFill>
                            <a:srgbClr val="000000"/>
                          </a:solidFill>
                        </a:rPr>
                        <a:t>ip vrf forwarding </a:t>
                      </a:r>
                      <a:r>
                        <a:rPr lang="en-US" sz="1600" dirty="0">
                          <a:solidFill>
                            <a:srgbClr val="000000"/>
                          </a:solidFill>
                        </a:rPr>
                        <a:t>command</a:t>
                      </a:r>
                    </a:p>
                  </a:txBody>
                  <a:tcPr/>
                </a:tc>
                <a:extLst>
                  <a:ext uri="{0D108BD9-81ED-4DB2-BD59-A6C34878D82A}">
                    <a16:rowId xmlns:a16="http://schemas.microsoft.com/office/drawing/2014/main" val="10003"/>
                  </a:ext>
                </a:extLst>
              </a:tr>
              <a:tr h="370840">
                <a:tc>
                  <a:txBody>
                    <a:bodyPr/>
                    <a:lstStyle/>
                    <a:p>
                      <a:r>
                        <a:rPr lang="en-US" sz="1600" dirty="0">
                          <a:solidFill>
                            <a:srgbClr val="000000"/>
                          </a:solidFill>
                        </a:rPr>
                        <a:t>Creating subinterfaces on R1 and assigning them to the correct VRF instances</a:t>
                      </a:r>
                    </a:p>
                  </a:txBody>
                  <a:tcPr/>
                </a:tc>
                <a:extLst>
                  <a:ext uri="{0D108BD9-81ED-4DB2-BD59-A6C34878D82A}">
                    <a16:rowId xmlns:a16="http://schemas.microsoft.com/office/drawing/2014/main" val="10004"/>
                  </a:ext>
                </a:extLst>
              </a:tr>
              <a:tr h="370840">
                <a:tc>
                  <a:txBody>
                    <a:bodyPr/>
                    <a:lstStyle/>
                    <a:p>
                      <a:r>
                        <a:rPr lang="en-US" sz="1600" dirty="0">
                          <a:solidFill>
                            <a:srgbClr val="000000"/>
                          </a:solidFill>
                        </a:rPr>
                        <a:t>Verifying the interface IP address, VRF, and protocol configurations</a:t>
                      </a:r>
                    </a:p>
                  </a:txBody>
                  <a:tcPr/>
                </a:tc>
                <a:extLst>
                  <a:ext uri="{0D108BD9-81ED-4DB2-BD59-A6C34878D82A}">
                    <a16:rowId xmlns:a16="http://schemas.microsoft.com/office/drawing/2014/main" val="10005"/>
                  </a:ext>
                </a:extLst>
              </a:tr>
              <a:tr h="370840">
                <a:tc>
                  <a:txBody>
                    <a:bodyPr/>
                    <a:lstStyle/>
                    <a:p>
                      <a:r>
                        <a:rPr lang="en-US" sz="1600" dirty="0">
                          <a:solidFill>
                            <a:srgbClr val="000000"/>
                          </a:solidFill>
                        </a:rPr>
                        <a:t>Verifying the VRF routing tables</a:t>
                      </a:r>
                    </a:p>
                  </a:txBody>
                  <a:tcPr/>
                </a:tc>
                <a:extLst>
                  <a:ext uri="{0D108BD9-81ED-4DB2-BD59-A6C34878D82A}">
                    <a16:rowId xmlns:a16="http://schemas.microsoft.com/office/drawing/2014/main" val="2939092259"/>
                  </a:ext>
                </a:extLst>
              </a:tr>
            </a:tbl>
          </a:graphicData>
        </a:graphic>
      </p:graphicFrame>
    </p:spTree>
    <p:extLst>
      <p:ext uri="{BB962C8B-B14F-4D97-AF65-F5344CB8AC3E}">
        <p14:creationId xmlns:p14="http://schemas.microsoft.com/office/powerpoint/2010/main" val="2746172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Implementing and Verifying VRF-Lite</a:t>
            </a:r>
            <a:br>
              <a:rPr lang="en-US" dirty="0">
                <a:solidFill>
                  <a:schemeClr val="accent4">
                    <a:lumMod val="75000"/>
                  </a:schemeClr>
                </a:solidFill>
              </a:rPr>
            </a:br>
            <a:r>
              <a:rPr lang="en-US" sz="2400" dirty="0">
                <a:solidFill>
                  <a:schemeClr val="accent4">
                    <a:lumMod val="75000"/>
                  </a:schemeClr>
                </a:solidFill>
              </a:rPr>
              <a:t>VRF-Lite Overview</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6" y="731837"/>
            <a:ext cx="3429035" cy="3093154"/>
          </a:xfrm>
          <a:prstGeom prst="rect">
            <a:avLst/>
          </a:prstGeom>
          <a:noFill/>
        </p:spPr>
        <p:txBody>
          <a:bodyPr wrap="square" rtlCol="0">
            <a:spAutoFit/>
          </a:bodyPr>
          <a:lstStyle/>
          <a:p>
            <a:pPr marL="285750" indent="-285750" eaLnBrk="0" hangingPunct="0">
              <a:buFont typeface="Arial" panose="020B0604020202020204" pitchFamily="34" charset="0"/>
              <a:buChar char="•"/>
            </a:pPr>
            <a:r>
              <a:rPr lang="en-US" sz="1500" dirty="0">
                <a:solidFill>
                  <a:srgbClr val="000000"/>
                </a:solidFill>
              </a:rPr>
              <a:t>By default, all router interfaces, the routing table, and any forwarding tables are associated with the global VRF instance. </a:t>
            </a:r>
          </a:p>
          <a:p>
            <a:pPr marL="285750" indent="-285750" eaLnBrk="0" hangingPunct="0">
              <a:buFont typeface="Arial" panose="020B0604020202020204" pitchFamily="34" charset="0"/>
              <a:buChar char="•"/>
            </a:pPr>
            <a:r>
              <a:rPr lang="en-US" sz="1500" dirty="0">
                <a:solidFill>
                  <a:srgbClr val="000000"/>
                </a:solidFill>
              </a:rPr>
              <a:t>What you’ve been calling your routing table is actually the routing table of the global VRF instance. </a:t>
            </a:r>
          </a:p>
          <a:p>
            <a:pPr marL="285750" indent="-285750" eaLnBrk="0" hangingPunct="0">
              <a:buFont typeface="Arial" panose="020B0604020202020204" pitchFamily="34" charset="0"/>
              <a:buChar char="•"/>
            </a:pPr>
            <a:r>
              <a:rPr lang="en-US" sz="1500" dirty="0">
                <a:solidFill>
                  <a:srgbClr val="000000"/>
                </a:solidFill>
              </a:rPr>
              <a:t>If you need to divide your router up into multiple virtual routers, you can do so by creating additional VRF instances, which also creates additional routing and forwarding tables.</a:t>
            </a:r>
            <a:endParaRPr lang="en-US" sz="1600" dirty="0">
              <a:solidFill>
                <a:srgbClr val="000000"/>
              </a:solidFill>
            </a:endParaRPr>
          </a:p>
        </p:txBody>
      </p:sp>
      <p:sp>
        <p:nvSpPr>
          <p:cNvPr id="6" name="Rectangle 5">
            <a:extLst>
              <a:ext uri="{FF2B5EF4-FFF2-40B4-BE49-F238E27FC236}">
                <a16:creationId xmlns:a16="http://schemas.microsoft.com/office/drawing/2014/main" id="{B84B3681-9FD8-4ECB-93B4-E70EE954B27E}"/>
              </a:ext>
            </a:extLst>
          </p:cNvPr>
          <p:cNvSpPr/>
          <p:nvPr/>
        </p:nvSpPr>
        <p:spPr>
          <a:xfrm>
            <a:off x="135696" y="3718262"/>
            <a:ext cx="8686800" cy="1015663"/>
          </a:xfrm>
          <a:prstGeom prst="rect">
            <a:avLst/>
          </a:prstGeom>
        </p:spPr>
        <p:txBody>
          <a:bodyPr wrap="square">
            <a:spAutoFit/>
          </a:bodyPr>
          <a:lstStyle/>
          <a:p>
            <a:r>
              <a:rPr lang="en-US" sz="1500" dirty="0">
                <a:solidFill>
                  <a:srgbClr val="000000"/>
                </a:solidFill>
              </a:rPr>
              <a:t>Consider this scenario: for security reasons, you need to build three different networks so that traffic in each network is isolated from traffic in the other networks. However, you only want to build a single physical network to accomplish this. You can do this by using VRF. Figure 18-1 shows a single physical topology that is divided into three different logically isolated networks. </a:t>
            </a:r>
          </a:p>
        </p:txBody>
      </p:sp>
      <p:pic>
        <p:nvPicPr>
          <p:cNvPr id="4" name="Picture 3">
            <a:extLst>
              <a:ext uri="{FF2B5EF4-FFF2-40B4-BE49-F238E27FC236}">
                <a16:creationId xmlns:a16="http://schemas.microsoft.com/office/drawing/2014/main" id="{49EE2E2A-AA90-4292-A50D-06A96AAA5E06}"/>
              </a:ext>
            </a:extLst>
          </p:cNvPr>
          <p:cNvPicPr>
            <a:picLocks noChangeAspect="1"/>
          </p:cNvPicPr>
          <p:nvPr/>
        </p:nvPicPr>
        <p:blipFill>
          <a:blip r:embed="rId3"/>
          <a:stretch>
            <a:fillRect/>
          </a:stretch>
        </p:blipFill>
        <p:spPr>
          <a:xfrm>
            <a:off x="3435122" y="731837"/>
            <a:ext cx="5708878" cy="2188232"/>
          </a:xfrm>
          <a:prstGeom prst="rect">
            <a:avLst/>
          </a:prstGeom>
        </p:spPr>
      </p:pic>
    </p:spTree>
    <p:extLst>
      <p:ext uri="{BB962C8B-B14F-4D97-AF65-F5344CB8AC3E}">
        <p14:creationId xmlns:p14="http://schemas.microsoft.com/office/powerpoint/2010/main" val="3237786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Topics for Chapter 18 (Cont.)</a:t>
            </a:r>
          </a:p>
        </p:txBody>
      </p:sp>
      <p:graphicFrame>
        <p:nvGraphicFramePr>
          <p:cNvPr id="2" name="Table 1"/>
          <p:cNvGraphicFramePr>
            <a:graphicFrameLocks noGrp="1"/>
          </p:cNvGraphicFramePr>
          <p:nvPr>
            <p:extLst>
              <p:ext uri="{D42A27DB-BD31-4B8C-83A1-F6EECF244321}">
                <p14:modId xmlns:p14="http://schemas.microsoft.com/office/powerpoint/2010/main" val="924875495"/>
              </p:ext>
            </p:extLst>
          </p:nvPr>
        </p:nvGraphicFramePr>
        <p:xfrm>
          <a:off x="814388" y="960713"/>
          <a:ext cx="6965156" cy="2849880"/>
        </p:xfrm>
        <a:graphic>
          <a:graphicData uri="http://schemas.openxmlformats.org/drawingml/2006/table">
            <a:tbl>
              <a:tblPr firstRow="1" bandRow="1">
                <a:tableStyleId>{5C22544A-7EE6-4342-B048-85BDC9FD1C3A}</a:tableStyleId>
              </a:tblPr>
              <a:tblGrid>
                <a:gridCol w="3482578">
                  <a:extLst>
                    <a:ext uri="{9D8B030D-6E8A-4147-A177-3AD203B41FA5}">
                      <a16:colId xmlns:a16="http://schemas.microsoft.com/office/drawing/2014/main" val="20000"/>
                    </a:ext>
                  </a:extLst>
                </a:gridCol>
                <a:gridCol w="3482578">
                  <a:extLst>
                    <a:ext uri="{9D8B030D-6E8A-4147-A177-3AD203B41FA5}">
                      <a16:colId xmlns:a16="http://schemas.microsoft.com/office/drawing/2014/main" val="3351741901"/>
                    </a:ext>
                  </a:extLst>
                </a:gridCol>
              </a:tblGrid>
              <a:tr h="370840">
                <a:tc>
                  <a:txBody>
                    <a:bodyPr/>
                    <a:lstStyle/>
                    <a:p>
                      <a:r>
                        <a:rPr lang="en-US" sz="1400" b="1" i="0" u="none" strike="noStrike" kern="1200" baseline="0" dirty="0">
                          <a:solidFill>
                            <a:schemeClr val="lt1"/>
                          </a:solidFill>
                          <a:latin typeface="+mn-lt"/>
                          <a:ea typeface="+mn-ea"/>
                          <a:cs typeface="+mn-cs"/>
                        </a:rPr>
                        <a:t>Description</a:t>
                      </a:r>
                      <a:endParaRPr lang="en-US" dirty="0"/>
                    </a:p>
                  </a:txBody>
                  <a:tcPr/>
                </a:tc>
                <a:tc>
                  <a:txBody>
                    <a:bodyPr/>
                    <a:lstStyle/>
                    <a:p>
                      <a:endParaRPr lang="en-US" dirty="0"/>
                    </a:p>
                  </a:txBody>
                  <a:tcPr/>
                </a:tc>
                <a:extLst>
                  <a:ext uri="{0D108BD9-81ED-4DB2-BD59-A6C34878D82A}">
                    <a16:rowId xmlns:a16="http://schemas.microsoft.com/office/drawing/2014/main" val="10000"/>
                  </a:ext>
                </a:extLst>
              </a:tr>
              <a:tr h="138948">
                <a:tc>
                  <a:txBody>
                    <a:bodyPr/>
                    <a:lstStyle/>
                    <a:p>
                      <a:r>
                        <a:rPr lang="en-US" sz="1600" dirty="0">
                          <a:solidFill>
                            <a:srgbClr val="000000"/>
                          </a:solidFill>
                        </a:rPr>
                        <a:t>MPLS LIB and LFI</a:t>
                      </a:r>
                      <a:r>
                        <a:rPr lang="en-US" sz="1600" b="0" dirty="0">
                          <a:solidFill>
                            <a:srgbClr val="000000"/>
                          </a:solidFill>
                        </a:rPr>
                        <a:t>B</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dirty="0">
                          <a:solidFill>
                            <a:srgbClr val="000000"/>
                          </a:solidFill>
                        </a:rPr>
                        <a:t>The benefit of PHP</a:t>
                      </a:r>
                    </a:p>
                    <a:p>
                      <a:endParaRPr lang="en-US" sz="1600" dirty="0"/>
                    </a:p>
                  </a:txBody>
                  <a:tcPr/>
                </a:tc>
                <a:extLst>
                  <a:ext uri="{0D108BD9-81ED-4DB2-BD59-A6C34878D82A}">
                    <a16:rowId xmlns:a16="http://schemas.microsoft.com/office/drawing/2014/main" val="10001"/>
                  </a:ext>
                </a:extLst>
              </a:tr>
              <a:tr h="370840">
                <a:tc>
                  <a:txBody>
                    <a:bodyPr/>
                    <a:lstStyle/>
                    <a:p>
                      <a:r>
                        <a:rPr lang="en-US" sz="1600" dirty="0">
                          <a:solidFill>
                            <a:srgbClr val="000000"/>
                          </a:solidFill>
                        </a:rPr>
                        <a:t>Label switching routers</a:t>
                      </a:r>
                    </a:p>
                  </a:txBody>
                  <a:tcPr/>
                </a:tc>
                <a:tc>
                  <a:txBody>
                    <a:bodyPr/>
                    <a:lstStyle/>
                    <a:p>
                      <a:r>
                        <a:rPr lang="en-US" sz="1600" dirty="0">
                          <a:solidFill>
                            <a:srgbClr val="000000"/>
                          </a:solidFill>
                        </a:rPr>
                        <a:t>MPLS Layer 3 VPNs</a:t>
                      </a:r>
                    </a:p>
                  </a:txBody>
                  <a:tcPr/>
                </a:tc>
                <a:extLst>
                  <a:ext uri="{0D108BD9-81ED-4DB2-BD59-A6C34878D82A}">
                    <a16:rowId xmlns:a16="http://schemas.microsoft.com/office/drawing/2014/main" val="10002"/>
                  </a:ext>
                </a:extLst>
              </a:tr>
              <a:tr h="370840">
                <a:tc>
                  <a:txBody>
                    <a:bodyPr/>
                    <a:lstStyle/>
                    <a:p>
                      <a:r>
                        <a:rPr lang="en-US" sz="1600" dirty="0">
                          <a:solidFill>
                            <a:srgbClr val="000000"/>
                          </a:solidFill>
                        </a:rPr>
                        <a:t>Label-switched path </a:t>
                      </a:r>
                    </a:p>
                  </a:txBody>
                  <a:tcPr/>
                </a:tc>
                <a:tc>
                  <a:txBody>
                    <a:bodyPr/>
                    <a:lstStyle/>
                    <a:p>
                      <a:r>
                        <a:rPr lang="en-US" sz="1600" dirty="0">
                          <a:solidFill>
                            <a:srgbClr val="000000"/>
                          </a:solidFill>
                        </a:rPr>
                        <a:t>The Layer 3 VPNv4 address and route distinguishers</a:t>
                      </a:r>
                    </a:p>
                  </a:txBody>
                  <a:tcPr/>
                </a:tc>
                <a:extLst>
                  <a:ext uri="{0D108BD9-81ED-4DB2-BD59-A6C34878D82A}">
                    <a16:rowId xmlns:a16="http://schemas.microsoft.com/office/drawing/2014/main" val="10003"/>
                  </a:ext>
                </a:extLst>
              </a:tr>
              <a:tr h="370840">
                <a:tc>
                  <a:txBody>
                    <a:bodyPr/>
                    <a:lstStyle/>
                    <a:p>
                      <a:r>
                        <a:rPr lang="en-US" sz="1600" dirty="0">
                          <a:solidFill>
                            <a:srgbClr val="000000"/>
                          </a:solidFill>
                        </a:rPr>
                        <a:t>Labels</a:t>
                      </a:r>
                    </a:p>
                  </a:txBody>
                  <a:tcPr/>
                </a:tc>
                <a:tc>
                  <a:txBody>
                    <a:bodyPr/>
                    <a:lstStyle/>
                    <a:p>
                      <a:r>
                        <a:rPr lang="en-US" sz="1600" dirty="0">
                          <a:solidFill>
                            <a:srgbClr val="000000"/>
                          </a:solidFill>
                        </a:rPr>
                        <a:t>How routes are learned by CE routers over an MPLS Layer 3 VPN</a:t>
                      </a:r>
                    </a:p>
                  </a:txBody>
                  <a:tcPr/>
                </a:tc>
                <a:extLst>
                  <a:ext uri="{0D108BD9-81ED-4DB2-BD59-A6C34878D82A}">
                    <a16:rowId xmlns:a16="http://schemas.microsoft.com/office/drawing/2014/main" val="10004"/>
                  </a:ext>
                </a:extLst>
              </a:tr>
              <a:tr h="370840">
                <a:tc>
                  <a:txBody>
                    <a:bodyPr/>
                    <a:lstStyle/>
                    <a:p>
                      <a:r>
                        <a:rPr lang="en-US" sz="1600" dirty="0">
                          <a:solidFill>
                            <a:srgbClr val="000000"/>
                          </a:solidFill>
                        </a:rPr>
                        <a:t>Label Distribution Protocol</a:t>
                      </a:r>
                    </a:p>
                  </a:txBody>
                  <a:tcPr/>
                </a:tc>
                <a:tc>
                  <a:txBody>
                    <a:bodyPr/>
                    <a:lstStyle/>
                    <a:p>
                      <a:r>
                        <a:rPr lang="en-US" sz="1600" dirty="0">
                          <a:solidFill>
                            <a:srgbClr val="000000"/>
                          </a:solidFill>
                        </a:rPr>
                        <a:t>MPLS Layer 3 VPN label stack</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875591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45959"/>
          </a:xfrm>
        </p:spPr>
        <p:txBody>
          <a:bodyPr/>
          <a:lstStyle/>
          <a:p>
            <a:r>
              <a:rPr lang="en-US" sz="1600" dirty="0"/>
              <a:t>Prepare for the Exam</a:t>
            </a:r>
            <a:br>
              <a:rPr lang="en-US" sz="2400" dirty="0"/>
            </a:br>
            <a:r>
              <a:rPr lang="en-US" sz="2400" dirty="0"/>
              <a:t>Key Terms for Chapter 18</a:t>
            </a:r>
          </a:p>
        </p:txBody>
      </p:sp>
      <p:graphicFrame>
        <p:nvGraphicFramePr>
          <p:cNvPr id="2" name="Table 1"/>
          <p:cNvGraphicFramePr>
            <a:graphicFrameLocks noGrp="1"/>
          </p:cNvGraphicFramePr>
          <p:nvPr>
            <p:extLst>
              <p:ext uri="{D42A27DB-BD31-4B8C-83A1-F6EECF244321}">
                <p14:modId xmlns:p14="http://schemas.microsoft.com/office/powerpoint/2010/main" val="1230954666"/>
              </p:ext>
            </p:extLst>
          </p:nvPr>
        </p:nvGraphicFramePr>
        <p:xfrm>
          <a:off x="2044221" y="967416"/>
          <a:ext cx="5128105" cy="3095975"/>
        </p:xfrm>
        <a:graphic>
          <a:graphicData uri="http://schemas.openxmlformats.org/drawingml/2006/table">
            <a:tbl>
              <a:tblPr firstRow="1" bandRow="1">
                <a:tableStyleId>{5C22544A-7EE6-4342-B048-85BDC9FD1C3A}</a:tableStyleId>
              </a:tblPr>
              <a:tblGrid>
                <a:gridCol w="1651917">
                  <a:extLst>
                    <a:ext uri="{9D8B030D-6E8A-4147-A177-3AD203B41FA5}">
                      <a16:colId xmlns:a16="http://schemas.microsoft.com/office/drawing/2014/main" val="20000"/>
                    </a:ext>
                  </a:extLst>
                </a:gridCol>
                <a:gridCol w="1738094">
                  <a:extLst>
                    <a:ext uri="{9D8B030D-6E8A-4147-A177-3AD203B41FA5}">
                      <a16:colId xmlns:a16="http://schemas.microsoft.com/office/drawing/2014/main" val="3777475585"/>
                    </a:ext>
                  </a:extLst>
                </a:gridCol>
                <a:gridCol w="1738094">
                  <a:extLst>
                    <a:ext uri="{9D8B030D-6E8A-4147-A177-3AD203B41FA5}">
                      <a16:colId xmlns:a16="http://schemas.microsoft.com/office/drawing/2014/main" val="695856274"/>
                    </a:ext>
                  </a:extLst>
                </a:gridCol>
              </a:tblGrid>
              <a:tr h="352775">
                <a:tc>
                  <a:txBody>
                    <a:bodyPr/>
                    <a:lstStyle/>
                    <a:p>
                      <a:r>
                        <a:rPr lang="en-US" sz="1400" dirty="0"/>
                        <a:t>Term</a:t>
                      </a:r>
                    </a:p>
                  </a:txBody>
                  <a:tcPr/>
                </a:tc>
                <a:tc>
                  <a:txBody>
                    <a:bodyPr/>
                    <a:lstStyle/>
                    <a:p>
                      <a:endParaRPr lang="en-US" sz="1400" dirty="0"/>
                    </a:p>
                  </a:txBody>
                  <a:tcPr/>
                </a:tc>
                <a:tc>
                  <a:txBody>
                    <a:bodyPr/>
                    <a:lstStyle/>
                    <a:p>
                      <a:endParaRPr lang="en-US" sz="1400" dirty="0"/>
                    </a:p>
                  </a:txBody>
                  <a:tcPr/>
                </a:tc>
                <a:extLst>
                  <a:ext uri="{0D108BD9-81ED-4DB2-BD59-A6C34878D82A}">
                    <a16:rowId xmlns:a16="http://schemas.microsoft.com/office/drawing/2014/main" val="10000"/>
                  </a:ext>
                </a:extLst>
              </a:tr>
              <a:tr h="0">
                <a:tc>
                  <a:txBody>
                    <a:bodyPr/>
                    <a:lstStyle/>
                    <a:p>
                      <a:r>
                        <a:rPr lang="en-US" sz="1400" b="0" i="0" u="none" strike="noStrike" kern="1200" baseline="0" dirty="0">
                          <a:solidFill>
                            <a:srgbClr val="000000"/>
                          </a:solidFill>
                          <a:latin typeface="+mn-lt"/>
                          <a:ea typeface="+mn-ea"/>
                          <a:cs typeface="+mn-cs"/>
                        </a:rPr>
                        <a:t>VRF</a:t>
                      </a:r>
                      <a:endParaRPr lang="en-US" sz="1400" dirty="0">
                        <a:solidFill>
                          <a:srgbClr val="000000"/>
                        </a:solidFill>
                      </a:endParaRP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0" i="0" u="none" strike="noStrike" kern="1200" baseline="0" dirty="0">
                          <a:solidFill>
                            <a:srgbClr val="000000"/>
                          </a:solidFill>
                          <a:latin typeface="+mn-lt"/>
                          <a:ea typeface="+mn-ea"/>
                          <a:cs typeface="+mn-cs"/>
                        </a:rPr>
                        <a:t>intermediate LSR</a:t>
                      </a:r>
                      <a:endParaRPr lang="en-US" dirty="0"/>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0" i="0" u="none" strike="noStrike" kern="1200" baseline="0" dirty="0">
                          <a:solidFill>
                            <a:srgbClr val="000000"/>
                          </a:solidFill>
                          <a:latin typeface="+mn-lt"/>
                          <a:ea typeface="+mn-ea"/>
                          <a:cs typeface="+mn-cs"/>
                        </a:rPr>
                        <a:t>MPLS Layer 3 VPN</a:t>
                      </a:r>
                      <a:endParaRPr lang="en-US" dirty="0"/>
                    </a:p>
                  </a:txBody>
                  <a:tcPr/>
                </a:tc>
                <a:extLst>
                  <a:ext uri="{0D108BD9-81ED-4DB2-BD59-A6C34878D82A}">
                    <a16:rowId xmlns:a16="http://schemas.microsoft.com/office/drawing/2014/main" val="10001"/>
                  </a:ext>
                </a:extLst>
              </a:tr>
              <a:tr h="268220">
                <a:tc>
                  <a:txBody>
                    <a:bodyPr/>
                    <a:lstStyle/>
                    <a:p>
                      <a:r>
                        <a:rPr lang="en-US" sz="1400" b="0" i="0" u="none" strike="noStrike" kern="1200" baseline="0" dirty="0">
                          <a:solidFill>
                            <a:srgbClr val="000000"/>
                          </a:solidFill>
                          <a:latin typeface="+mn-lt"/>
                          <a:ea typeface="+mn-ea"/>
                          <a:cs typeface="+mn-cs"/>
                        </a:rPr>
                        <a:t>VRF-Lite</a:t>
                      </a:r>
                      <a:endParaRPr lang="en-US" sz="1400" dirty="0">
                        <a:solidFill>
                          <a:srgbClr val="000000"/>
                        </a:solidFill>
                      </a:endParaRP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0" i="0" u="none" strike="noStrike" kern="1200" baseline="0" dirty="0">
                          <a:solidFill>
                            <a:srgbClr val="000000"/>
                          </a:solidFill>
                          <a:latin typeface="+mn-lt"/>
                          <a:ea typeface="+mn-ea"/>
                          <a:cs typeface="+mn-cs"/>
                        </a:rPr>
                        <a:t>egress LSR</a:t>
                      </a:r>
                      <a:endParaRPr lang="en-US" sz="1400" dirty="0">
                        <a:solidFill>
                          <a:srgbClr val="000000"/>
                        </a:solidFill>
                      </a:endParaRPr>
                    </a:p>
                  </a:txBody>
                  <a:tcPr/>
                </a:tc>
                <a:tc>
                  <a:txBody>
                    <a:bodyPr/>
                    <a:lstStyle/>
                    <a:p>
                      <a:r>
                        <a:rPr lang="en-US" sz="1400" b="0" i="0" u="none" strike="noStrike" kern="1200" baseline="0" dirty="0">
                          <a:solidFill>
                            <a:srgbClr val="000000"/>
                          </a:solidFill>
                          <a:latin typeface="+mn-lt"/>
                          <a:ea typeface="+mn-ea"/>
                          <a:cs typeface="+mn-cs"/>
                        </a:rPr>
                        <a:t>P-network</a:t>
                      </a:r>
                      <a:endParaRPr lang="en-US" sz="1400" dirty="0">
                        <a:solidFill>
                          <a:srgbClr val="000000"/>
                        </a:solidFill>
                      </a:endParaRPr>
                    </a:p>
                  </a:txBody>
                  <a:tcPr/>
                </a:tc>
                <a:extLst>
                  <a:ext uri="{0D108BD9-81ED-4DB2-BD59-A6C34878D82A}">
                    <a16:rowId xmlns:a16="http://schemas.microsoft.com/office/drawing/2014/main" val="10002"/>
                  </a:ext>
                </a:extLst>
              </a:tr>
              <a:tr h="282702">
                <a:tc>
                  <a:txBody>
                    <a:bodyPr/>
                    <a:lstStyle/>
                    <a:p>
                      <a:r>
                        <a:rPr lang="en-US" sz="1400" b="0" i="0" u="none" strike="noStrike" kern="1200" baseline="0" dirty="0">
                          <a:solidFill>
                            <a:srgbClr val="000000"/>
                          </a:solidFill>
                          <a:latin typeface="+mn-lt"/>
                          <a:ea typeface="+mn-ea"/>
                          <a:cs typeface="+mn-cs"/>
                        </a:rPr>
                        <a:t>MPLS</a:t>
                      </a:r>
                      <a:endParaRPr lang="en-US" sz="1400" dirty="0">
                        <a:solidFill>
                          <a:srgbClr val="000000"/>
                        </a:solidFill>
                      </a:endParaRPr>
                    </a:p>
                  </a:txBody>
                  <a:tcPr/>
                </a:tc>
                <a:tc>
                  <a:txBody>
                    <a:bodyPr/>
                    <a:lstStyle/>
                    <a:p>
                      <a:r>
                        <a:rPr lang="en-US" sz="1400" b="0" i="0" u="none" strike="noStrike" kern="1200" baseline="0" dirty="0">
                          <a:solidFill>
                            <a:srgbClr val="000000"/>
                          </a:solidFill>
                          <a:latin typeface="+mn-lt"/>
                          <a:ea typeface="+mn-ea"/>
                          <a:cs typeface="+mn-cs"/>
                        </a:rPr>
                        <a:t>ingress LSR</a:t>
                      </a:r>
                      <a:endParaRPr lang="en-US" sz="1400" dirty="0">
                        <a:solidFill>
                          <a:srgbClr val="000000"/>
                        </a:solidFill>
                      </a:endParaRPr>
                    </a:p>
                  </a:txBody>
                  <a:tcPr/>
                </a:tc>
                <a:tc>
                  <a:txBody>
                    <a:bodyPr/>
                    <a:lstStyle/>
                    <a:p>
                      <a:r>
                        <a:rPr lang="en-US" sz="1400" b="0" i="0" u="none" strike="noStrike" kern="1200" baseline="0" dirty="0">
                          <a:solidFill>
                            <a:srgbClr val="000000"/>
                          </a:solidFill>
                          <a:latin typeface="+mn-lt"/>
                          <a:ea typeface="+mn-ea"/>
                          <a:cs typeface="+mn-cs"/>
                        </a:rPr>
                        <a:t>C-network</a:t>
                      </a:r>
                      <a:endParaRPr lang="en-US" sz="1400" dirty="0"/>
                    </a:p>
                  </a:txBody>
                  <a:tcPr/>
                </a:tc>
                <a:extLst>
                  <a:ext uri="{0D108BD9-81ED-4DB2-BD59-A6C34878D82A}">
                    <a16:rowId xmlns:a16="http://schemas.microsoft.com/office/drawing/2014/main" val="10003"/>
                  </a:ext>
                </a:extLst>
              </a:tr>
              <a:tr h="268220">
                <a:tc>
                  <a:txBody>
                    <a:bodyPr/>
                    <a:lstStyle/>
                    <a:p>
                      <a:r>
                        <a:rPr lang="en-US" sz="1400" b="0" i="0" u="none" strike="noStrike" kern="1200" baseline="0" dirty="0">
                          <a:solidFill>
                            <a:srgbClr val="000000"/>
                          </a:solidFill>
                          <a:latin typeface="+mn-lt"/>
                          <a:ea typeface="+mn-ea"/>
                          <a:cs typeface="+mn-cs"/>
                        </a:rPr>
                        <a:t>LIB</a:t>
                      </a:r>
                    </a:p>
                  </a:txBody>
                  <a:tcPr/>
                </a:tc>
                <a:tc>
                  <a:txBody>
                    <a:bodyPr/>
                    <a:lstStyle/>
                    <a:p>
                      <a:r>
                        <a:rPr lang="en-US" sz="1400" b="0" i="0" u="none" strike="noStrike" kern="1200" baseline="0" dirty="0">
                          <a:solidFill>
                            <a:srgbClr val="000000"/>
                          </a:solidFill>
                          <a:latin typeface="+mn-lt"/>
                          <a:ea typeface="+mn-ea"/>
                          <a:cs typeface="+mn-cs"/>
                        </a:rPr>
                        <a:t>LSP</a:t>
                      </a:r>
                      <a:endParaRPr lang="en-US" sz="1400" dirty="0">
                        <a:solidFill>
                          <a:srgbClr val="000000"/>
                        </a:solidFill>
                      </a:endParaRPr>
                    </a:p>
                  </a:txBody>
                  <a:tcPr/>
                </a:tc>
                <a:tc>
                  <a:txBody>
                    <a:bodyPr/>
                    <a:lstStyle/>
                    <a:p>
                      <a:r>
                        <a:rPr lang="en-US" sz="1400" b="0" i="0" u="none" strike="noStrike" kern="1200" baseline="0" dirty="0">
                          <a:solidFill>
                            <a:srgbClr val="000000"/>
                          </a:solidFill>
                          <a:latin typeface="+mn-lt"/>
                          <a:ea typeface="+mn-ea"/>
                          <a:cs typeface="+mn-cs"/>
                        </a:rPr>
                        <a:t>CE router</a:t>
                      </a:r>
                      <a:endParaRPr lang="en-US" sz="1400" dirty="0"/>
                    </a:p>
                  </a:txBody>
                  <a:tcPr/>
                </a:tc>
                <a:extLst>
                  <a:ext uri="{0D108BD9-81ED-4DB2-BD59-A6C34878D82A}">
                    <a16:rowId xmlns:a16="http://schemas.microsoft.com/office/drawing/2014/main" val="10004"/>
                  </a:ext>
                </a:extLst>
              </a:tr>
              <a:tr h="269111">
                <a:tc>
                  <a:txBody>
                    <a:bodyPr/>
                    <a:lstStyle/>
                    <a:p>
                      <a:r>
                        <a:rPr lang="en-US" sz="1400" b="0" i="0" u="none" strike="noStrike" kern="1200" baseline="0" dirty="0">
                          <a:solidFill>
                            <a:srgbClr val="000000"/>
                          </a:solidFill>
                          <a:latin typeface="+mn-lt"/>
                          <a:ea typeface="+mn-ea"/>
                          <a:cs typeface="+mn-cs"/>
                        </a:rPr>
                        <a:t>LFIB</a:t>
                      </a:r>
                      <a:endParaRPr lang="en-US" sz="1400" dirty="0">
                        <a:solidFill>
                          <a:srgbClr val="000000"/>
                        </a:solidFill>
                      </a:endParaRPr>
                    </a:p>
                  </a:txBody>
                  <a:tcPr/>
                </a:tc>
                <a:tc>
                  <a:txBody>
                    <a:bodyPr/>
                    <a:lstStyle/>
                    <a:p>
                      <a:r>
                        <a:rPr lang="en-US" sz="1400" b="0" i="0" u="none" strike="noStrike" kern="1200" baseline="0" dirty="0">
                          <a:solidFill>
                            <a:srgbClr val="000000"/>
                          </a:solidFill>
                          <a:latin typeface="+mn-lt"/>
                          <a:ea typeface="+mn-ea"/>
                          <a:cs typeface="+mn-cs"/>
                        </a:rPr>
                        <a:t>LDP</a:t>
                      </a:r>
                    </a:p>
                  </a:txBody>
                  <a:tcPr/>
                </a:tc>
                <a:tc>
                  <a:txBody>
                    <a:bodyPr/>
                    <a:lstStyle/>
                    <a:p>
                      <a:r>
                        <a:rPr lang="en-US" sz="1400" b="0" i="0" u="none" strike="noStrike" kern="1200" baseline="0" dirty="0">
                          <a:solidFill>
                            <a:srgbClr val="000000"/>
                          </a:solidFill>
                          <a:latin typeface="+mn-lt"/>
                          <a:ea typeface="+mn-ea"/>
                          <a:cs typeface="+mn-cs"/>
                        </a:rPr>
                        <a:t>PE router</a:t>
                      </a:r>
                      <a:endParaRPr lang="en-US" sz="1400" dirty="0"/>
                    </a:p>
                  </a:txBody>
                  <a:tcPr/>
                </a:tc>
                <a:extLst>
                  <a:ext uri="{0D108BD9-81ED-4DB2-BD59-A6C34878D82A}">
                    <a16:rowId xmlns:a16="http://schemas.microsoft.com/office/drawing/2014/main" val="10005"/>
                  </a:ext>
                </a:extLst>
              </a:tr>
              <a:tr h="271830">
                <a:tc>
                  <a:txBody>
                    <a:bodyPr/>
                    <a:lstStyle/>
                    <a:p>
                      <a:r>
                        <a:rPr lang="en-US" sz="1400" b="0" i="0" u="none" strike="noStrike" kern="1200" baseline="0" dirty="0">
                          <a:solidFill>
                            <a:srgbClr val="000000"/>
                          </a:solidFill>
                          <a:latin typeface="+mn-lt"/>
                          <a:ea typeface="+mn-ea"/>
                          <a:cs typeface="+mn-cs"/>
                        </a:rPr>
                        <a:t>RIB</a:t>
                      </a:r>
                      <a:endParaRPr lang="en-US" sz="1400" dirty="0">
                        <a:solidFill>
                          <a:srgbClr val="000000"/>
                        </a:solidFill>
                      </a:endParaRPr>
                    </a:p>
                  </a:txBody>
                  <a:tcPr/>
                </a:tc>
                <a:tc>
                  <a:txBody>
                    <a:bodyPr/>
                    <a:lstStyle/>
                    <a:p>
                      <a:r>
                        <a:rPr lang="en-US" sz="1400" b="0" i="0" u="none" strike="noStrike" kern="1200" baseline="0" dirty="0">
                          <a:solidFill>
                            <a:srgbClr val="000000"/>
                          </a:solidFill>
                          <a:latin typeface="+mn-lt"/>
                          <a:ea typeface="+mn-ea"/>
                          <a:cs typeface="+mn-cs"/>
                        </a:rPr>
                        <a:t>Label</a:t>
                      </a:r>
                      <a:endParaRPr lang="en-US" sz="1400" dirty="0">
                        <a:solidFill>
                          <a:srgbClr val="000000"/>
                        </a:solidFill>
                      </a:endParaRPr>
                    </a:p>
                  </a:txBody>
                  <a:tcPr/>
                </a:tc>
                <a:tc>
                  <a:txBody>
                    <a:bodyPr/>
                    <a:lstStyle/>
                    <a:p>
                      <a:r>
                        <a:rPr lang="en-US" sz="1400" b="0" i="0" u="none" strike="noStrike" kern="1200" baseline="0" dirty="0">
                          <a:solidFill>
                            <a:srgbClr val="000000"/>
                          </a:solidFill>
                          <a:latin typeface="+mn-lt"/>
                          <a:ea typeface="+mn-ea"/>
                          <a:cs typeface="+mn-cs"/>
                        </a:rPr>
                        <a:t>P router</a:t>
                      </a:r>
                      <a:endParaRPr lang="en-US" sz="1400" dirty="0">
                        <a:solidFill>
                          <a:srgbClr val="000000"/>
                        </a:solidFill>
                      </a:endParaRPr>
                    </a:p>
                  </a:txBody>
                  <a:tcPr/>
                </a:tc>
                <a:extLst>
                  <a:ext uri="{0D108BD9-81ED-4DB2-BD59-A6C34878D82A}">
                    <a16:rowId xmlns:a16="http://schemas.microsoft.com/office/drawing/2014/main" val="10006"/>
                  </a:ext>
                </a:extLst>
              </a:tr>
              <a:tr h="268220">
                <a:tc>
                  <a:txBody>
                    <a:bodyPr/>
                    <a:lstStyle/>
                    <a:p>
                      <a:r>
                        <a:rPr lang="en-US" sz="1400" b="0" i="0" u="none" strike="noStrike" kern="1200" baseline="0" dirty="0">
                          <a:solidFill>
                            <a:srgbClr val="000000"/>
                          </a:solidFill>
                          <a:latin typeface="+mn-lt"/>
                          <a:ea typeface="+mn-ea"/>
                          <a:cs typeface="+mn-cs"/>
                        </a:rPr>
                        <a:t>FIB</a:t>
                      </a:r>
                      <a:endParaRPr lang="en-US" sz="1400" dirty="0">
                        <a:solidFill>
                          <a:srgbClr val="000000"/>
                        </a:solidFill>
                      </a:endParaRPr>
                    </a:p>
                  </a:txBody>
                  <a:tcPr/>
                </a:tc>
                <a:tc>
                  <a:txBody>
                    <a:bodyPr/>
                    <a:lstStyle/>
                    <a:p>
                      <a:r>
                        <a:rPr lang="en-US" sz="1400" b="0" i="0" u="none" strike="noStrike" kern="1200" baseline="0" dirty="0">
                          <a:solidFill>
                            <a:srgbClr val="000000"/>
                          </a:solidFill>
                          <a:latin typeface="+mn-lt"/>
                          <a:ea typeface="+mn-ea"/>
                          <a:cs typeface="+mn-cs"/>
                        </a:rPr>
                        <a:t>LDP label</a:t>
                      </a:r>
                      <a:endParaRPr lang="en-US" sz="1400" dirty="0">
                        <a:solidFill>
                          <a:srgbClr val="000000"/>
                        </a:solidFill>
                      </a:endParaRPr>
                    </a:p>
                  </a:txBody>
                  <a:tcPr/>
                </a:tc>
                <a:tc>
                  <a:txBody>
                    <a:bodyPr/>
                    <a:lstStyle/>
                    <a:p>
                      <a:r>
                        <a:rPr lang="en-US" sz="1400" b="0" i="0" u="none" strike="noStrike" kern="1200" baseline="0" dirty="0">
                          <a:solidFill>
                            <a:srgbClr val="000000"/>
                          </a:solidFill>
                          <a:latin typeface="+mn-lt"/>
                          <a:ea typeface="+mn-ea"/>
                          <a:cs typeface="+mn-cs"/>
                        </a:rPr>
                        <a:t>VPNv4 address</a:t>
                      </a:r>
                      <a:endParaRPr lang="en-US" sz="1400" dirty="0">
                        <a:solidFill>
                          <a:srgbClr val="000000"/>
                        </a:solidFill>
                      </a:endParaRPr>
                    </a:p>
                  </a:txBody>
                  <a:tcPr/>
                </a:tc>
                <a:extLst>
                  <a:ext uri="{0D108BD9-81ED-4DB2-BD59-A6C34878D82A}">
                    <a16:rowId xmlns:a16="http://schemas.microsoft.com/office/drawing/2014/main" val="10007"/>
                  </a:ext>
                </a:extLst>
              </a:tr>
              <a:tr h="298022">
                <a:tc>
                  <a:txBody>
                    <a:bodyPr/>
                    <a:lstStyle/>
                    <a:p>
                      <a:r>
                        <a:rPr lang="en-US" sz="1400" b="0" i="0" u="none" strike="noStrike" kern="1200" baseline="0" dirty="0">
                          <a:solidFill>
                            <a:srgbClr val="000000"/>
                          </a:solidFill>
                          <a:latin typeface="+mn-lt"/>
                          <a:ea typeface="+mn-ea"/>
                          <a:cs typeface="+mn-cs"/>
                        </a:rPr>
                        <a:t>LSR</a:t>
                      </a:r>
                      <a:endParaRPr lang="en-US" sz="1400" dirty="0">
                        <a:solidFill>
                          <a:srgbClr val="000000"/>
                        </a:solidFill>
                      </a:endParaRPr>
                    </a:p>
                  </a:txBody>
                  <a:tcPr/>
                </a:tc>
                <a:tc>
                  <a:txBody>
                    <a:bodyPr/>
                    <a:lstStyle/>
                    <a:p>
                      <a:r>
                        <a:rPr lang="en-US" sz="1400" b="0" i="0" u="none" strike="noStrike" kern="1200" baseline="0" dirty="0">
                          <a:solidFill>
                            <a:srgbClr val="000000"/>
                          </a:solidFill>
                          <a:latin typeface="+mn-lt"/>
                          <a:ea typeface="+mn-ea"/>
                          <a:cs typeface="+mn-cs"/>
                        </a:rPr>
                        <a:t>VPN label</a:t>
                      </a:r>
                      <a:endParaRPr lang="en-US" sz="1400" dirty="0">
                        <a:solidFill>
                          <a:srgbClr val="000000"/>
                        </a:solidFill>
                      </a:endParaRPr>
                    </a:p>
                  </a:txBody>
                  <a:tcPr/>
                </a:tc>
                <a:tc>
                  <a:txBody>
                    <a:bodyPr/>
                    <a:lstStyle/>
                    <a:p>
                      <a:r>
                        <a:rPr lang="en-US" sz="1400" b="0" i="0" u="none" strike="noStrike" kern="1200" baseline="0" dirty="0">
                          <a:solidFill>
                            <a:srgbClr val="000000"/>
                          </a:solidFill>
                          <a:latin typeface="+mn-lt"/>
                          <a:ea typeface="+mn-ea"/>
                          <a:cs typeface="+mn-cs"/>
                        </a:rPr>
                        <a:t>label stack </a:t>
                      </a:r>
                      <a:endParaRPr lang="en-US" sz="1400" dirty="0">
                        <a:solidFill>
                          <a:srgbClr val="000000"/>
                        </a:solidFill>
                      </a:endParaRPr>
                    </a:p>
                  </a:txBody>
                  <a:tcPr/>
                </a:tc>
                <a:extLst>
                  <a:ext uri="{0D108BD9-81ED-4DB2-BD59-A6C34878D82A}">
                    <a16:rowId xmlns:a16="http://schemas.microsoft.com/office/drawing/2014/main" val="2054040851"/>
                  </a:ext>
                </a:extLst>
              </a:tr>
              <a:tr h="298022">
                <a:tc>
                  <a:txBody>
                    <a:bodyPr/>
                    <a:lstStyle/>
                    <a:p>
                      <a:r>
                        <a:rPr lang="en-US" sz="1400" b="0" i="0" u="none" strike="noStrike" kern="1200" baseline="0" dirty="0">
                          <a:solidFill>
                            <a:srgbClr val="000000"/>
                          </a:solidFill>
                          <a:latin typeface="+mn-lt"/>
                          <a:ea typeface="+mn-ea"/>
                          <a:cs typeface="+mn-cs"/>
                        </a:rPr>
                        <a:t>edge LSR</a:t>
                      </a:r>
                      <a:endParaRPr lang="en-US" sz="1400" dirty="0">
                        <a:solidFill>
                          <a:srgbClr val="000000"/>
                        </a:solidFill>
                      </a:endParaRPr>
                    </a:p>
                  </a:txBody>
                  <a:tcPr/>
                </a:tc>
                <a:tc>
                  <a:txBody>
                    <a:bodyPr/>
                    <a:lstStyle/>
                    <a:p>
                      <a:r>
                        <a:rPr lang="en-US" sz="1400" b="0" i="0" u="none" strike="noStrike" kern="1200" baseline="0" dirty="0">
                          <a:solidFill>
                            <a:srgbClr val="000000"/>
                          </a:solidFill>
                          <a:latin typeface="+mn-lt"/>
                          <a:ea typeface="+mn-ea"/>
                          <a:cs typeface="+mn-cs"/>
                        </a:rPr>
                        <a:t>PHP</a:t>
                      </a:r>
                      <a:endParaRPr lang="en-US" sz="1400" dirty="0">
                        <a:solidFill>
                          <a:srgbClr val="000000"/>
                        </a:solidFill>
                      </a:endParaRPr>
                    </a:p>
                  </a:txBody>
                  <a:tcPr/>
                </a:tc>
                <a:tc>
                  <a:txBody>
                    <a:bodyPr/>
                    <a:lstStyle/>
                    <a:p>
                      <a:endParaRPr lang="en-US" sz="1400" dirty="0"/>
                    </a:p>
                  </a:txBody>
                  <a:tcPr/>
                </a:tc>
                <a:extLst>
                  <a:ext uri="{0D108BD9-81ED-4DB2-BD59-A6C34878D82A}">
                    <a16:rowId xmlns:a16="http://schemas.microsoft.com/office/drawing/2014/main" val="1569147097"/>
                  </a:ext>
                </a:extLst>
              </a:tr>
            </a:tbl>
          </a:graphicData>
        </a:graphic>
      </p:graphicFrame>
    </p:spTree>
    <p:extLst>
      <p:ext uri="{BB962C8B-B14F-4D97-AF65-F5344CB8AC3E}">
        <p14:creationId xmlns:p14="http://schemas.microsoft.com/office/powerpoint/2010/main" val="2601916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18</a:t>
            </a:r>
          </a:p>
        </p:txBody>
      </p:sp>
      <p:graphicFrame>
        <p:nvGraphicFramePr>
          <p:cNvPr id="2" name="Table 1"/>
          <p:cNvGraphicFramePr>
            <a:graphicFrameLocks noGrp="1"/>
          </p:cNvGraphicFramePr>
          <p:nvPr>
            <p:extLst>
              <p:ext uri="{D42A27DB-BD31-4B8C-83A1-F6EECF244321}">
                <p14:modId xmlns:p14="http://schemas.microsoft.com/office/powerpoint/2010/main" val="2477749496"/>
              </p:ext>
            </p:extLst>
          </p:nvPr>
        </p:nvGraphicFramePr>
        <p:xfrm>
          <a:off x="269630" y="836611"/>
          <a:ext cx="8604739" cy="3711038"/>
        </p:xfrm>
        <a:graphic>
          <a:graphicData uri="http://schemas.openxmlformats.org/drawingml/2006/table">
            <a:tbl>
              <a:tblPr firstRow="1" bandRow="1">
                <a:tableStyleId>{5C22544A-7EE6-4342-B048-85BDC9FD1C3A}</a:tableStyleId>
              </a:tblPr>
              <a:tblGrid>
                <a:gridCol w="4952451">
                  <a:extLst>
                    <a:ext uri="{9D8B030D-6E8A-4147-A177-3AD203B41FA5}">
                      <a16:colId xmlns:a16="http://schemas.microsoft.com/office/drawing/2014/main" val="20000"/>
                    </a:ext>
                  </a:extLst>
                </a:gridCol>
                <a:gridCol w="3652288">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400" dirty="0">
                          <a:solidFill>
                            <a:srgbClr val="000000"/>
                          </a:solidFill>
                        </a:rPr>
                        <a:t>Define a VRF instance and enter VRF configuration mode for the instance (in global configuration mode)</a:t>
                      </a:r>
                    </a:p>
                  </a:txBody>
                  <a:tcPr/>
                </a:tc>
                <a:tc>
                  <a:txBody>
                    <a:bodyPr/>
                    <a:lstStyle/>
                    <a:p>
                      <a:r>
                        <a:rPr lang="en-US" sz="1400" b="1" i="0" dirty="0">
                          <a:solidFill>
                            <a:srgbClr val="000000"/>
                          </a:solidFill>
                        </a:rPr>
                        <a:t>ip vrf </a:t>
                      </a:r>
                      <a:r>
                        <a:rPr lang="en-US" sz="1400" b="0" i="1" dirty="0">
                          <a:solidFill>
                            <a:srgbClr val="000000"/>
                          </a:solidFill>
                        </a:rPr>
                        <a:t>vrf-name</a:t>
                      </a:r>
                    </a:p>
                    <a:p>
                      <a:endParaRPr lang="en-US" sz="1400" b="0" i="1" dirty="0">
                        <a:solidFill>
                          <a:srgbClr val="000000"/>
                        </a:solidFill>
                      </a:endParaRPr>
                    </a:p>
                  </a:txBody>
                  <a:tcPr/>
                </a:tc>
                <a:extLst>
                  <a:ext uri="{0D108BD9-81ED-4DB2-BD59-A6C34878D82A}">
                    <a16:rowId xmlns:a16="http://schemas.microsoft.com/office/drawing/2014/main" val="10001"/>
                  </a:ext>
                </a:extLst>
              </a:tr>
              <a:tr h="370840">
                <a:tc>
                  <a:txBody>
                    <a:bodyPr/>
                    <a:lstStyle/>
                    <a:p>
                      <a:r>
                        <a:rPr lang="en-US" sz="1400" dirty="0">
                          <a:solidFill>
                            <a:srgbClr val="000000"/>
                          </a:solidFill>
                        </a:rPr>
                        <a:t>Associate an interface or a subinterface with a VRF instance (in interface configuration mode)</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i="0" dirty="0">
                          <a:solidFill>
                            <a:srgbClr val="000000"/>
                          </a:solidFill>
                        </a:rPr>
                        <a:t>ip vrf forwarding </a:t>
                      </a:r>
                      <a:r>
                        <a:rPr lang="en-US" sz="1400" b="0" i="1" dirty="0">
                          <a:solidFill>
                            <a:srgbClr val="000000"/>
                          </a:solidFill>
                        </a:rPr>
                        <a:t>vrf-name</a:t>
                      </a:r>
                    </a:p>
                    <a:p>
                      <a:endParaRPr lang="en-US" sz="1400" i="1" dirty="0">
                        <a:solidFill>
                          <a:srgbClr val="000000"/>
                        </a:solidFill>
                      </a:endParaRPr>
                    </a:p>
                  </a:txBody>
                  <a:tcPr/>
                </a:tc>
                <a:extLst>
                  <a:ext uri="{0D108BD9-81ED-4DB2-BD59-A6C34878D82A}">
                    <a16:rowId xmlns:a16="http://schemas.microsoft.com/office/drawing/2014/main" val="10002"/>
                  </a:ext>
                </a:extLst>
              </a:tr>
              <a:tr h="370840">
                <a:tc>
                  <a:txBody>
                    <a:bodyPr/>
                    <a:lstStyle/>
                    <a:p>
                      <a:r>
                        <a:rPr lang="en-US" sz="1400" dirty="0">
                          <a:solidFill>
                            <a:srgbClr val="000000"/>
                          </a:solidFill>
                        </a:rPr>
                        <a:t>Display configured VRF instances and associated router interfaces</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i="0" dirty="0">
                          <a:solidFill>
                            <a:srgbClr val="000000"/>
                          </a:solidFill>
                        </a:rPr>
                        <a:t>show ip vrf</a:t>
                      </a:r>
                    </a:p>
                    <a:p>
                      <a:endParaRPr lang="en-US" sz="1400" b="1" i="0" dirty="0">
                        <a:solidFill>
                          <a:srgbClr val="000000"/>
                        </a:solidFill>
                      </a:endParaRPr>
                    </a:p>
                  </a:txBody>
                  <a:tcPr/>
                </a:tc>
                <a:extLst>
                  <a:ext uri="{0D108BD9-81ED-4DB2-BD59-A6C34878D82A}">
                    <a16:rowId xmlns:a16="http://schemas.microsoft.com/office/drawing/2014/main" val="10003"/>
                  </a:ext>
                </a:extLst>
              </a:tr>
              <a:tr h="370840">
                <a:tc>
                  <a:txBody>
                    <a:bodyPr/>
                    <a:lstStyle/>
                    <a:p>
                      <a:r>
                        <a:rPr lang="en-US" sz="1400" dirty="0">
                          <a:solidFill>
                            <a:srgbClr val="000000"/>
                          </a:solidFill>
                        </a:rPr>
                        <a:t>Display the routes in the global routing table</a:t>
                      </a:r>
                    </a:p>
                  </a:txBody>
                  <a:tcPr/>
                </a:tc>
                <a:tc>
                  <a:txBody>
                    <a:bodyPr/>
                    <a:lstStyle/>
                    <a:p>
                      <a:r>
                        <a:rPr lang="en-US" sz="1400" b="1" i="0" dirty="0">
                          <a:solidFill>
                            <a:srgbClr val="000000"/>
                          </a:solidFill>
                        </a:rPr>
                        <a:t>show ip route</a:t>
                      </a:r>
                    </a:p>
                  </a:txBody>
                  <a:tcPr/>
                </a:tc>
                <a:extLst>
                  <a:ext uri="{0D108BD9-81ED-4DB2-BD59-A6C34878D82A}">
                    <a16:rowId xmlns:a16="http://schemas.microsoft.com/office/drawing/2014/main" val="10004"/>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Display the routes in the routing table for the VRF specified in the command</a:t>
                      </a:r>
                    </a:p>
                  </a:txBody>
                  <a:tcPr/>
                </a:tc>
                <a:tc>
                  <a:txBody>
                    <a:bodyPr/>
                    <a:lstStyle/>
                    <a:p>
                      <a:r>
                        <a:rPr lang="en-US" sz="1400" b="1" i="0" dirty="0">
                          <a:solidFill>
                            <a:srgbClr val="000000"/>
                          </a:solidFill>
                        </a:rPr>
                        <a:t>show ip route vrf </a:t>
                      </a:r>
                      <a:r>
                        <a:rPr lang="en-US" sz="1400" b="0" i="1" dirty="0">
                          <a:solidFill>
                            <a:srgbClr val="000000"/>
                          </a:solidFill>
                        </a:rPr>
                        <a:t>vrf-name</a:t>
                      </a:r>
                    </a:p>
                  </a:txBody>
                  <a:tcPr/>
                </a:tc>
                <a:extLst>
                  <a:ext uri="{0D108BD9-81ED-4DB2-BD59-A6C34878D82A}">
                    <a16:rowId xmlns:a16="http://schemas.microsoft.com/office/drawing/2014/main" val="10005"/>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Display all VRF-enabled interfaces on the router, including their IP addresses and whether the protocol is up or down</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i="0" dirty="0">
                          <a:solidFill>
                            <a:srgbClr val="000000"/>
                          </a:solidFill>
                        </a:rPr>
                        <a:t>show ip vrf interfaces</a:t>
                      </a:r>
                    </a:p>
                    <a:p>
                      <a:endParaRPr lang="en-US" sz="1400" b="0" i="1" dirty="0">
                        <a:solidFill>
                          <a:srgbClr val="000000"/>
                        </a:solidFill>
                      </a:endParaRPr>
                    </a:p>
                  </a:txBody>
                  <a:tcPr/>
                </a:tc>
                <a:extLst>
                  <a:ext uri="{0D108BD9-81ED-4DB2-BD59-A6C34878D82A}">
                    <a16:rowId xmlns:a16="http://schemas.microsoft.com/office/drawing/2014/main" val="2693186118"/>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Test IP connectivity for a specific VRF</a:t>
                      </a:r>
                    </a:p>
                  </a:txBody>
                  <a:tcPr/>
                </a:tc>
                <a:tc>
                  <a:txBody>
                    <a:bodyPr/>
                    <a:lstStyle/>
                    <a:p>
                      <a:r>
                        <a:rPr lang="en-US" sz="1400" b="1" i="0" dirty="0">
                          <a:solidFill>
                            <a:srgbClr val="000000"/>
                          </a:solidFill>
                        </a:rPr>
                        <a:t>ping vrf </a:t>
                      </a:r>
                      <a:r>
                        <a:rPr lang="en-US" sz="1400" b="0" i="1" dirty="0">
                          <a:solidFill>
                            <a:srgbClr val="000000"/>
                          </a:solidFill>
                        </a:rPr>
                        <a:t>vrf-name ipv4-address</a:t>
                      </a:r>
                    </a:p>
                  </a:txBody>
                  <a:tcPr/>
                </a:tc>
                <a:extLst>
                  <a:ext uri="{0D108BD9-81ED-4DB2-BD59-A6C34878D82A}">
                    <a16:rowId xmlns:a16="http://schemas.microsoft.com/office/drawing/2014/main" val="3789583665"/>
                  </a:ext>
                </a:extLst>
              </a:tr>
            </a:tbl>
          </a:graphicData>
        </a:graphic>
      </p:graphicFrame>
    </p:spTree>
    <p:extLst>
      <p:ext uri="{BB962C8B-B14F-4D97-AF65-F5344CB8AC3E}">
        <p14:creationId xmlns:p14="http://schemas.microsoft.com/office/powerpoint/2010/main" val="3240852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994790165"/>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Implementing and Verifying VRF-Lite</a:t>
            </a:r>
            <a:br>
              <a:rPr lang="en-US" dirty="0">
                <a:solidFill>
                  <a:schemeClr val="accent4">
                    <a:lumMod val="75000"/>
                  </a:schemeClr>
                </a:solidFill>
              </a:rPr>
            </a:br>
            <a:r>
              <a:rPr lang="en-US" sz="2400" dirty="0">
                <a:solidFill>
                  <a:schemeClr val="accent4">
                    <a:lumMod val="75000"/>
                  </a:schemeClr>
                </a:solidFill>
              </a:rPr>
              <a:t>Creating and Verifying VRF Instances</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6" y="731837"/>
            <a:ext cx="3429035" cy="3277820"/>
          </a:xfrm>
          <a:prstGeom prst="rect">
            <a:avLst/>
          </a:prstGeom>
          <a:noFill/>
        </p:spPr>
        <p:txBody>
          <a:bodyPr wrap="square" rtlCol="0">
            <a:spAutoFit/>
          </a:bodyPr>
          <a:lstStyle/>
          <a:p>
            <a:pPr eaLnBrk="0" hangingPunct="0"/>
            <a:r>
              <a:rPr lang="en-US" sz="1600" dirty="0">
                <a:solidFill>
                  <a:srgbClr val="000000"/>
                </a:solidFill>
              </a:rPr>
              <a:t>Example 18-1 shows how the </a:t>
            </a:r>
            <a:r>
              <a:rPr lang="en-US" sz="1600" b="1" dirty="0">
                <a:solidFill>
                  <a:srgbClr val="000000"/>
                </a:solidFill>
              </a:rPr>
              <a:t>ip vrf </a:t>
            </a:r>
            <a:r>
              <a:rPr lang="en-US" sz="1600" i="1" dirty="0">
                <a:solidFill>
                  <a:srgbClr val="000000"/>
                </a:solidFill>
              </a:rPr>
              <a:t>vrf-name</a:t>
            </a:r>
            <a:r>
              <a:rPr lang="en-US" sz="1600" dirty="0">
                <a:solidFill>
                  <a:srgbClr val="000000"/>
                </a:solidFill>
              </a:rPr>
              <a:t> command is used on each of the routers to create the VRF instances. </a:t>
            </a:r>
          </a:p>
          <a:p>
            <a:pPr eaLnBrk="0" hangingPunct="0"/>
            <a:endParaRPr lang="en-US" sz="1500" dirty="0">
              <a:solidFill>
                <a:srgbClr val="000000"/>
              </a:solidFill>
            </a:endParaRPr>
          </a:p>
          <a:p>
            <a:pPr eaLnBrk="0" hangingPunct="0"/>
            <a:r>
              <a:rPr lang="en-US" sz="1600" dirty="0">
                <a:solidFill>
                  <a:srgbClr val="000000"/>
                </a:solidFill>
              </a:rPr>
              <a:t>To verify that the VRF instances are created, use the </a:t>
            </a:r>
            <a:r>
              <a:rPr lang="en-US" sz="1600" b="1" dirty="0">
                <a:solidFill>
                  <a:srgbClr val="000000"/>
                </a:solidFill>
              </a:rPr>
              <a:t>show ip vrf </a:t>
            </a:r>
            <a:r>
              <a:rPr lang="en-US" sz="1600" dirty="0">
                <a:solidFill>
                  <a:srgbClr val="000000"/>
                </a:solidFill>
              </a:rPr>
              <a:t>command as shown in Example 18-2 for R1. Notice that the Interfaces column is empty. You need to assign interfaces to each of the VRF instances to separate and isolate the traffic.</a:t>
            </a:r>
          </a:p>
        </p:txBody>
      </p:sp>
      <p:pic>
        <p:nvPicPr>
          <p:cNvPr id="2" name="Picture 1">
            <a:extLst>
              <a:ext uri="{FF2B5EF4-FFF2-40B4-BE49-F238E27FC236}">
                <a16:creationId xmlns:a16="http://schemas.microsoft.com/office/drawing/2014/main" id="{1693C498-C060-4A04-AC12-BF8D2DFAE264}"/>
              </a:ext>
            </a:extLst>
          </p:cNvPr>
          <p:cNvPicPr>
            <a:picLocks noChangeAspect="1"/>
          </p:cNvPicPr>
          <p:nvPr/>
        </p:nvPicPr>
        <p:blipFill>
          <a:blip r:embed="rId3"/>
          <a:stretch>
            <a:fillRect/>
          </a:stretch>
        </p:blipFill>
        <p:spPr>
          <a:xfrm>
            <a:off x="3757648" y="731837"/>
            <a:ext cx="5307806" cy="1429728"/>
          </a:xfrm>
          <a:prstGeom prst="rect">
            <a:avLst/>
          </a:prstGeom>
        </p:spPr>
      </p:pic>
      <p:pic>
        <p:nvPicPr>
          <p:cNvPr id="7" name="Picture 6">
            <a:extLst>
              <a:ext uri="{FF2B5EF4-FFF2-40B4-BE49-F238E27FC236}">
                <a16:creationId xmlns:a16="http://schemas.microsoft.com/office/drawing/2014/main" id="{7F7C3AA3-2EFE-42F8-B402-741ECBE4CAE9}"/>
              </a:ext>
            </a:extLst>
          </p:cNvPr>
          <p:cNvPicPr>
            <a:picLocks noChangeAspect="1"/>
          </p:cNvPicPr>
          <p:nvPr/>
        </p:nvPicPr>
        <p:blipFill>
          <a:blip r:embed="rId4"/>
          <a:stretch>
            <a:fillRect/>
          </a:stretch>
        </p:blipFill>
        <p:spPr>
          <a:xfrm>
            <a:off x="3586126" y="2342987"/>
            <a:ext cx="5557873" cy="1289647"/>
          </a:xfrm>
          <a:prstGeom prst="rect">
            <a:avLst/>
          </a:prstGeom>
        </p:spPr>
      </p:pic>
    </p:spTree>
    <p:extLst>
      <p:ext uri="{BB962C8B-B14F-4D97-AF65-F5344CB8AC3E}">
        <p14:creationId xmlns:p14="http://schemas.microsoft.com/office/powerpoint/2010/main" val="2151403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Implementing and Verifying VRF-Lite</a:t>
            </a:r>
            <a:br>
              <a:rPr lang="en-US" dirty="0">
                <a:solidFill>
                  <a:schemeClr val="accent4">
                    <a:lumMod val="75000"/>
                  </a:schemeClr>
                </a:solidFill>
              </a:rPr>
            </a:br>
            <a:r>
              <a:rPr lang="en-US" sz="2400" dirty="0">
                <a:solidFill>
                  <a:schemeClr val="accent4">
                    <a:lumMod val="75000"/>
                  </a:schemeClr>
                </a:solidFill>
              </a:rPr>
              <a:t>Creating and Verifying VRF Instances (Cont.)</a:t>
            </a:r>
          </a:p>
        </p:txBody>
      </p:sp>
      <p:sp>
        <p:nvSpPr>
          <p:cNvPr id="5" name="TextBox 4">
            <a:extLst>
              <a:ext uri="{FF2B5EF4-FFF2-40B4-BE49-F238E27FC236}">
                <a16:creationId xmlns:a16="http://schemas.microsoft.com/office/drawing/2014/main" id="{EEC9D1C4-B9E3-489B-800E-BA01649A61D8}"/>
              </a:ext>
            </a:extLst>
          </p:cNvPr>
          <p:cNvSpPr txBox="1"/>
          <p:nvPr/>
        </p:nvSpPr>
        <p:spPr>
          <a:xfrm>
            <a:off x="157091" y="824706"/>
            <a:ext cx="3429035" cy="3031599"/>
          </a:xfrm>
          <a:prstGeom prst="rect">
            <a:avLst/>
          </a:prstGeom>
          <a:noFill/>
        </p:spPr>
        <p:txBody>
          <a:bodyPr wrap="square" rtlCol="0">
            <a:spAutoFit/>
          </a:bodyPr>
          <a:lstStyle/>
          <a:p>
            <a:pPr eaLnBrk="0" hangingPunct="0"/>
            <a:r>
              <a:rPr lang="en-US" sz="1600" dirty="0">
                <a:solidFill>
                  <a:schemeClr val="tx1">
                    <a:lumMod val="75000"/>
                  </a:schemeClr>
                </a:solidFill>
              </a:rPr>
              <a:t>To assign an interface to a VRF, use the </a:t>
            </a:r>
            <a:r>
              <a:rPr lang="en-US" sz="1600" b="1" dirty="0">
                <a:solidFill>
                  <a:schemeClr val="tx1">
                    <a:lumMod val="75000"/>
                  </a:schemeClr>
                </a:solidFill>
              </a:rPr>
              <a:t>ip vrf forwarding </a:t>
            </a:r>
            <a:r>
              <a:rPr lang="en-US" sz="1600" i="1" dirty="0">
                <a:solidFill>
                  <a:schemeClr val="tx1">
                    <a:lumMod val="75000"/>
                  </a:schemeClr>
                </a:solidFill>
              </a:rPr>
              <a:t>vrf-name </a:t>
            </a:r>
            <a:r>
              <a:rPr lang="en-US" sz="1600" dirty="0">
                <a:solidFill>
                  <a:schemeClr val="tx1">
                    <a:lumMod val="75000"/>
                  </a:schemeClr>
                </a:solidFill>
              </a:rPr>
              <a:t>command in interface configuration mode, as shown in in Example 18-3.</a:t>
            </a:r>
          </a:p>
          <a:p>
            <a:pPr eaLnBrk="0" hangingPunct="0"/>
            <a:endParaRPr lang="en-US" sz="1600" dirty="0">
              <a:solidFill>
                <a:schemeClr val="tx1">
                  <a:lumMod val="75000"/>
                </a:schemeClr>
              </a:solidFill>
            </a:endParaRPr>
          </a:p>
          <a:p>
            <a:pPr eaLnBrk="0" hangingPunct="0"/>
            <a:r>
              <a:rPr lang="en-US" sz="1600" dirty="0">
                <a:solidFill>
                  <a:schemeClr val="tx1">
                    <a:lumMod val="75000"/>
                  </a:schemeClr>
                </a:solidFill>
              </a:rPr>
              <a:t>Using the </a:t>
            </a:r>
            <a:r>
              <a:rPr lang="en-US" sz="1600" b="1" dirty="0">
                <a:solidFill>
                  <a:schemeClr val="tx1">
                    <a:lumMod val="75000"/>
                  </a:schemeClr>
                </a:solidFill>
              </a:rPr>
              <a:t>show ip vrf</a:t>
            </a:r>
            <a:r>
              <a:rPr lang="en-US" sz="1600" dirty="0">
                <a:solidFill>
                  <a:schemeClr val="tx1">
                    <a:lumMod val="75000"/>
                  </a:schemeClr>
                </a:solidFill>
              </a:rPr>
              <a:t> command again, you can verify that each interface has been assigned to the correct VRF instance, as shown in Example 18-4.</a:t>
            </a:r>
          </a:p>
          <a:p>
            <a:pPr eaLnBrk="0" hangingPunct="0"/>
            <a:r>
              <a:rPr lang="en-US" sz="1500" dirty="0">
                <a:solidFill>
                  <a:schemeClr val="tx1">
                    <a:lumMod val="75000"/>
                  </a:schemeClr>
                </a:solidFill>
              </a:rPr>
              <a:t> </a:t>
            </a:r>
          </a:p>
        </p:txBody>
      </p:sp>
      <p:pic>
        <p:nvPicPr>
          <p:cNvPr id="4" name="Picture 3">
            <a:extLst>
              <a:ext uri="{FF2B5EF4-FFF2-40B4-BE49-F238E27FC236}">
                <a16:creationId xmlns:a16="http://schemas.microsoft.com/office/drawing/2014/main" id="{F58C1DDE-E8AD-4C12-8854-6B3F2847515D}"/>
              </a:ext>
            </a:extLst>
          </p:cNvPr>
          <p:cNvPicPr>
            <a:picLocks noChangeAspect="1"/>
          </p:cNvPicPr>
          <p:nvPr/>
        </p:nvPicPr>
        <p:blipFill>
          <a:blip r:embed="rId3"/>
          <a:stretch>
            <a:fillRect/>
          </a:stretch>
        </p:blipFill>
        <p:spPr>
          <a:xfrm>
            <a:off x="3679103" y="647498"/>
            <a:ext cx="5307806" cy="1924252"/>
          </a:xfrm>
          <a:prstGeom prst="rect">
            <a:avLst/>
          </a:prstGeom>
        </p:spPr>
      </p:pic>
      <p:pic>
        <p:nvPicPr>
          <p:cNvPr id="6" name="Picture 5">
            <a:extLst>
              <a:ext uri="{FF2B5EF4-FFF2-40B4-BE49-F238E27FC236}">
                <a16:creationId xmlns:a16="http://schemas.microsoft.com/office/drawing/2014/main" id="{A4C7BCE9-25BD-4A43-BFE8-D6D330719019}"/>
              </a:ext>
            </a:extLst>
          </p:cNvPr>
          <p:cNvPicPr>
            <a:picLocks noChangeAspect="1"/>
          </p:cNvPicPr>
          <p:nvPr/>
        </p:nvPicPr>
        <p:blipFill>
          <a:blip r:embed="rId4"/>
          <a:stretch>
            <a:fillRect/>
          </a:stretch>
        </p:blipFill>
        <p:spPr>
          <a:xfrm>
            <a:off x="3521833" y="2597742"/>
            <a:ext cx="5557874" cy="1397676"/>
          </a:xfrm>
          <a:prstGeom prst="rect">
            <a:avLst/>
          </a:prstGeom>
        </p:spPr>
      </p:pic>
    </p:spTree>
    <p:extLst>
      <p:ext uri="{BB962C8B-B14F-4D97-AF65-F5344CB8AC3E}">
        <p14:creationId xmlns:p14="http://schemas.microsoft.com/office/powerpoint/2010/main" val="2178142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Implementing and Verifying VRF-Lite</a:t>
            </a:r>
            <a:br>
              <a:rPr lang="en-US" dirty="0">
                <a:solidFill>
                  <a:schemeClr val="accent4">
                    <a:lumMod val="75000"/>
                  </a:schemeClr>
                </a:solidFill>
              </a:rPr>
            </a:br>
            <a:r>
              <a:rPr lang="en-US" sz="2400" dirty="0">
                <a:solidFill>
                  <a:schemeClr val="accent4">
                    <a:lumMod val="75000"/>
                  </a:schemeClr>
                </a:solidFill>
              </a:rPr>
              <a:t>Creating and Verifying VRF Instances (Cont.)</a:t>
            </a:r>
          </a:p>
        </p:txBody>
      </p:sp>
      <p:sp>
        <p:nvSpPr>
          <p:cNvPr id="5" name="TextBox 4">
            <a:extLst>
              <a:ext uri="{FF2B5EF4-FFF2-40B4-BE49-F238E27FC236}">
                <a16:creationId xmlns:a16="http://schemas.microsoft.com/office/drawing/2014/main" id="{EEC9D1C4-B9E3-489B-800E-BA01649A61D8}"/>
              </a:ext>
            </a:extLst>
          </p:cNvPr>
          <p:cNvSpPr txBox="1"/>
          <p:nvPr/>
        </p:nvSpPr>
        <p:spPr>
          <a:xfrm>
            <a:off x="157091" y="824706"/>
            <a:ext cx="3429035" cy="3539430"/>
          </a:xfrm>
          <a:prstGeom prst="rect">
            <a:avLst/>
          </a:prstGeom>
          <a:noFill/>
        </p:spPr>
        <p:txBody>
          <a:bodyPr wrap="square" rtlCol="0">
            <a:spAutoFit/>
          </a:bodyPr>
          <a:lstStyle/>
          <a:p>
            <a:pPr eaLnBrk="0" hangingPunct="0"/>
            <a:r>
              <a:rPr lang="en-US" sz="1600" dirty="0">
                <a:solidFill>
                  <a:srgbClr val="000000"/>
                </a:solidFill>
              </a:rPr>
              <a:t>If a single physical interface supports multiple VRF instances, the physical interface needs to be broken into subinterfaces. Therefore, Gi3/0 needs to be broken into subinterfaces.</a:t>
            </a:r>
          </a:p>
          <a:p>
            <a:pPr eaLnBrk="0" hangingPunct="0"/>
            <a:endParaRPr lang="en-US" sz="1600" dirty="0">
              <a:solidFill>
                <a:srgbClr val="000000"/>
              </a:solidFill>
            </a:endParaRPr>
          </a:p>
          <a:p>
            <a:pPr eaLnBrk="0" hangingPunct="0"/>
            <a:r>
              <a:rPr lang="en-US" sz="1600" dirty="0">
                <a:solidFill>
                  <a:srgbClr val="000000"/>
                </a:solidFill>
              </a:rPr>
              <a:t>Example 18-5 shows how to create the subinterfaces and assign them to the correct VRF instances. It also shows the use of the </a:t>
            </a:r>
            <a:r>
              <a:rPr lang="en-US" sz="1600" b="1" dirty="0">
                <a:solidFill>
                  <a:srgbClr val="000000"/>
                </a:solidFill>
              </a:rPr>
              <a:t>show ip vrf </a:t>
            </a:r>
            <a:r>
              <a:rPr lang="en-US" sz="1600" dirty="0">
                <a:solidFill>
                  <a:srgbClr val="000000"/>
                </a:solidFill>
              </a:rPr>
              <a:t>command to verify that the interfaces are in the correct VRF instances.</a:t>
            </a:r>
            <a:r>
              <a:rPr lang="en-US" sz="1500" dirty="0">
                <a:solidFill>
                  <a:srgbClr val="000000"/>
                </a:solidFill>
              </a:rPr>
              <a:t> </a:t>
            </a:r>
          </a:p>
        </p:txBody>
      </p:sp>
      <p:pic>
        <p:nvPicPr>
          <p:cNvPr id="6" name="Picture 5">
            <a:extLst>
              <a:ext uri="{FF2B5EF4-FFF2-40B4-BE49-F238E27FC236}">
                <a16:creationId xmlns:a16="http://schemas.microsoft.com/office/drawing/2014/main" id="{A27DAD2B-7A27-4699-AE13-8618BF7D4033}"/>
              </a:ext>
            </a:extLst>
          </p:cNvPr>
          <p:cNvPicPr>
            <a:picLocks noChangeAspect="1"/>
          </p:cNvPicPr>
          <p:nvPr/>
        </p:nvPicPr>
        <p:blipFill>
          <a:blip r:embed="rId3"/>
          <a:stretch>
            <a:fillRect/>
          </a:stretch>
        </p:blipFill>
        <p:spPr>
          <a:xfrm>
            <a:off x="3737105" y="788942"/>
            <a:ext cx="5180570" cy="3164681"/>
          </a:xfrm>
          <a:prstGeom prst="rect">
            <a:avLst/>
          </a:prstGeom>
        </p:spPr>
      </p:pic>
    </p:spTree>
    <p:extLst>
      <p:ext uri="{BB962C8B-B14F-4D97-AF65-F5344CB8AC3E}">
        <p14:creationId xmlns:p14="http://schemas.microsoft.com/office/powerpoint/2010/main" val="3164323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Implementing and Verifying VRF-Lite</a:t>
            </a:r>
            <a:br>
              <a:rPr lang="en-US" dirty="0">
                <a:solidFill>
                  <a:schemeClr val="accent4">
                    <a:lumMod val="75000"/>
                  </a:schemeClr>
                </a:solidFill>
              </a:rPr>
            </a:br>
            <a:r>
              <a:rPr lang="en-US" sz="2400" dirty="0">
                <a:solidFill>
                  <a:schemeClr val="accent4">
                    <a:lumMod val="75000"/>
                  </a:schemeClr>
                </a:solidFill>
              </a:rPr>
              <a:t>Creating and Verifying VRF Instances (Cont.)</a:t>
            </a:r>
          </a:p>
        </p:txBody>
      </p:sp>
      <p:sp>
        <p:nvSpPr>
          <p:cNvPr id="5" name="TextBox 4">
            <a:extLst>
              <a:ext uri="{FF2B5EF4-FFF2-40B4-BE49-F238E27FC236}">
                <a16:creationId xmlns:a16="http://schemas.microsoft.com/office/drawing/2014/main" id="{EEC9D1C4-B9E3-489B-800E-BA01649A61D8}"/>
              </a:ext>
            </a:extLst>
          </p:cNvPr>
          <p:cNvSpPr txBox="1"/>
          <p:nvPr/>
        </p:nvSpPr>
        <p:spPr>
          <a:xfrm>
            <a:off x="157091" y="824706"/>
            <a:ext cx="3429035" cy="3323987"/>
          </a:xfrm>
          <a:prstGeom prst="rect">
            <a:avLst/>
          </a:prstGeom>
          <a:noFill/>
        </p:spPr>
        <p:txBody>
          <a:bodyPr wrap="square" rtlCol="0">
            <a:spAutoFit/>
          </a:bodyPr>
          <a:lstStyle/>
          <a:p>
            <a:pPr eaLnBrk="0" hangingPunct="0"/>
            <a:r>
              <a:rPr lang="en-US" sz="1500" dirty="0">
                <a:solidFill>
                  <a:srgbClr val="000000"/>
                </a:solidFill>
              </a:rPr>
              <a:t>Next, you can configure network addressing on R1. Example 18-6 shows the IP addressing configuration of each of the interfaces on R1, based on Figure 18-1. </a:t>
            </a:r>
          </a:p>
          <a:p>
            <a:pPr eaLnBrk="0" hangingPunct="0"/>
            <a:endParaRPr lang="en-US" sz="1500" dirty="0">
              <a:solidFill>
                <a:srgbClr val="000000"/>
              </a:solidFill>
            </a:endParaRPr>
          </a:p>
          <a:p>
            <a:pPr eaLnBrk="0" hangingPunct="0"/>
            <a:r>
              <a:rPr lang="en-US" sz="1500" dirty="0">
                <a:solidFill>
                  <a:srgbClr val="000000"/>
                </a:solidFill>
              </a:rPr>
              <a:t>Notice that the subinterfaces must be configured with dot1q encapsulation, or you can’t assign an IP address to the interface. Also, note that when you configure R2’s subinterfaces connecting to R1, they need to be configured with the same VLAN numbers. </a:t>
            </a:r>
          </a:p>
        </p:txBody>
      </p:sp>
      <p:sp>
        <p:nvSpPr>
          <p:cNvPr id="7" name="Rectangle 6">
            <a:extLst>
              <a:ext uri="{FF2B5EF4-FFF2-40B4-BE49-F238E27FC236}">
                <a16:creationId xmlns:a16="http://schemas.microsoft.com/office/drawing/2014/main" id="{9724647A-3E53-4C89-A272-9E32CF6ECE07}"/>
              </a:ext>
            </a:extLst>
          </p:cNvPr>
          <p:cNvSpPr/>
          <p:nvPr/>
        </p:nvSpPr>
        <p:spPr>
          <a:xfrm>
            <a:off x="157091" y="4087137"/>
            <a:ext cx="8772597" cy="584775"/>
          </a:xfrm>
          <a:prstGeom prst="rect">
            <a:avLst/>
          </a:prstGeom>
        </p:spPr>
        <p:txBody>
          <a:bodyPr wrap="square">
            <a:spAutoFit/>
          </a:bodyPr>
          <a:lstStyle/>
          <a:p>
            <a:r>
              <a:rPr lang="en-US" sz="1600" dirty="0">
                <a:solidFill>
                  <a:srgbClr val="000000"/>
                </a:solidFill>
              </a:rPr>
              <a:t>You can use the </a:t>
            </a:r>
            <a:r>
              <a:rPr lang="en-US" sz="1600" b="1" dirty="0">
                <a:solidFill>
                  <a:srgbClr val="000000"/>
                </a:solidFill>
              </a:rPr>
              <a:t>show ip vrf interfaces </a:t>
            </a:r>
            <a:r>
              <a:rPr lang="en-US" sz="1600" dirty="0">
                <a:solidFill>
                  <a:srgbClr val="000000"/>
                </a:solidFill>
              </a:rPr>
              <a:t>command to verify the IP address assigned to the interface, the VRF instance the interface is in, and whether the interface is up or down.</a:t>
            </a:r>
          </a:p>
        </p:txBody>
      </p:sp>
      <p:pic>
        <p:nvPicPr>
          <p:cNvPr id="2" name="Picture 1">
            <a:extLst>
              <a:ext uri="{FF2B5EF4-FFF2-40B4-BE49-F238E27FC236}">
                <a16:creationId xmlns:a16="http://schemas.microsoft.com/office/drawing/2014/main" id="{68AB6A9C-D87C-4093-B3F0-E8A8182FE575}"/>
              </a:ext>
            </a:extLst>
          </p:cNvPr>
          <p:cNvPicPr>
            <a:picLocks noChangeAspect="1"/>
          </p:cNvPicPr>
          <p:nvPr/>
        </p:nvPicPr>
        <p:blipFill>
          <a:blip r:embed="rId3"/>
          <a:stretch>
            <a:fillRect/>
          </a:stretch>
        </p:blipFill>
        <p:spPr>
          <a:xfrm>
            <a:off x="3734510" y="824706"/>
            <a:ext cx="5252399" cy="3021806"/>
          </a:xfrm>
          <a:prstGeom prst="rect">
            <a:avLst/>
          </a:prstGeom>
        </p:spPr>
      </p:pic>
    </p:spTree>
    <p:extLst>
      <p:ext uri="{BB962C8B-B14F-4D97-AF65-F5344CB8AC3E}">
        <p14:creationId xmlns:p14="http://schemas.microsoft.com/office/powerpoint/2010/main" val="2653693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Implementing and Verifying VRF-Lite</a:t>
            </a:r>
            <a:br>
              <a:rPr lang="en-US" dirty="0">
                <a:solidFill>
                  <a:schemeClr val="accent4">
                    <a:lumMod val="75000"/>
                  </a:schemeClr>
                </a:solidFill>
              </a:rPr>
            </a:br>
            <a:r>
              <a:rPr lang="en-US" sz="2400" dirty="0">
                <a:solidFill>
                  <a:schemeClr val="accent4">
                    <a:lumMod val="75000"/>
                  </a:schemeClr>
                </a:solidFill>
              </a:rPr>
              <a:t>Creating and Verifying VRF Instances (Cont.)</a:t>
            </a:r>
          </a:p>
        </p:txBody>
      </p:sp>
      <p:sp>
        <p:nvSpPr>
          <p:cNvPr id="5" name="TextBox 4">
            <a:extLst>
              <a:ext uri="{FF2B5EF4-FFF2-40B4-BE49-F238E27FC236}">
                <a16:creationId xmlns:a16="http://schemas.microsoft.com/office/drawing/2014/main" id="{EEC9D1C4-B9E3-489B-800E-BA01649A61D8}"/>
              </a:ext>
            </a:extLst>
          </p:cNvPr>
          <p:cNvSpPr txBox="1"/>
          <p:nvPr/>
        </p:nvSpPr>
        <p:spPr>
          <a:xfrm>
            <a:off x="157091" y="867410"/>
            <a:ext cx="3764828" cy="2800767"/>
          </a:xfrm>
          <a:prstGeom prst="rect">
            <a:avLst/>
          </a:prstGeom>
          <a:noFill/>
        </p:spPr>
        <p:txBody>
          <a:bodyPr wrap="square" rtlCol="0">
            <a:spAutoFit/>
          </a:bodyPr>
          <a:lstStyle/>
          <a:p>
            <a:pPr eaLnBrk="0" hangingPunct="0"/>
            <a:r>
              <a:rPr lang="en-US" sz="1600" dirty="0">
                <a:solidFill>
                  <a:schemeClr val="tx1">
                    <a:lumMod val="75000"/>
                  </a:schemeClr>
                </a:solidFill>
              </a:rPr>
              <a:t>As soon as you created the VRF instance with the</a:t>
            </a:r>
            <a:r>
              <a:rPr lang="en-US" sz="1600" b="1" dirty="0">
                <a:solidFill>
                  <a:schemeClr val="tx1">
                    <a:lumMod val="75000"/>
                  </a:schemeClr>
                </a:solidFill>
              </a:rPr>
              <a:t> ip vrf </a:t>
            </a:r>
            <a:r>
              <a:rPr lang="en-US" sz="1600" i="1" dirty="0">
                <a:solidFill>
                  <a:schemeClr val="tx1">
                    <a:lumMod val="75000"/>
                  </a:schemeClr>
                </a:solidFill>
              </a:rPr>
              <a:t>vrf-nam</a:t>
            </a:r>
            <a:r>
              <a:rPr lang="en-US" sz="1600" dirty="0">
                <a:solidFill>
                  <a:schemeClr val="tx1">
                    <a:lumMod val="75000"/>
                  </a:schemeClr>
                </a:solidFill>
              </a:rPr>
              <a:t>e</a:t>
            </a:r>
            <a:r>
              <a:rPr lang="en-US" sz="1600" b="1" dirty="0">
                <a:solidFill>
                  <a:schemeClr val="tx1">
                    <a:lumMod val="75000"/>
                  </a:schemeClr>
                </a:solidFill>
              </a:rPr>
              <a:t> </a:t>
            </a:r>
            <a:r>
              <a:rPr lang="en-US" sz="1600" dirty="0">
                <a:solidFill>
                  <a:schemeClr val="tx1">
                    <a:lumMod val="75000"/>
                  </a:schemeClr>
                </a:solidFill>
              </a:rPr>
              <a:t>command, the virtual routing table was created for the network. You can use the </a:t>
            </a:r>
            <a:r>
              <a:rPr lang="en-US" sz="1600" b="1" dirty="0">
                <a:solidFill>
                  <a:schemeClr val="tx1">
                    <a:lumMod val="75000"/>
                  </a:schemeClr>
                </a:solidFill>
              </a:rPr>
              <a:t>show ip route </a:t>
            </a:r>
            <a:r>
              <a:rPr lang="en-US" sz="1600" dirty="0">
                <a:solidFill>
                  <a:schemeClr val="tx1">
                    <a:lumMod val="75000"/>
                  </a:schemeClr>
                </a:solidFill>
              </a:rPr>
              <a:t>command to display the global routing table, as shown in Example 18-8. </a:t>
            </a:r>
          </a:p>
          <a:p>
            <a:pPr eaLnBrk="0" hangingPunct="0"/>
            <a:endParaRPr lang="en-US" sz="1600" dirty="0">
              <a:solidFill>
                <a:schemeClr val="tx1">
                  <a:lumMod val="75000"/>
                </a:schemeClr>
              </a:solidFill>
            </a:endParaRPr>
          </a:p>
          <a:p>
            <a:pPr eaLnBrk="0" hangingPunct="0"/>
            <a:r>
              <a:rPr lang="en-US" sz="1600" dirty="0">
                <a:solidFill>
                  <a:schemeClr val="tx1">
                    <a:lumMod val="75000"/>
                  </a:schemeClr>
                </a:solidFill>
              </a:rPr>
              <a:t>To view the routing table for a VRF instance, use the show </a:t>
            </a:r>
            <a:r>
              <a:rPr lang="en-US" sz="1600" b="1" dirty="0">
                <a:solidFill>
                  <a:schemeClr val="tx1">
                    <a:lumMod val="75000"/>
                  </a:schemeClr>
                </a:solidFill>
              </a:rPr>
              <a:t>ip route vrf </a:t>
            </a:r>
            <a:r>
              <a:rPr lang="en-US" sz="1600" i="1" dirty="0">
                <a:solidFill>
                  <a:schemeClr val="tx1">
                    <a:lumMod val="75000"/>
                  </a:schemeClr>
                </a:solidFill>
              </a:rPr>
              <a:t>vrf-name </a:t>
            </a:r>
            <a:r>
              <a:rPr lang="en-US" sz="1600" dirty="0">
                <a:solidFill>
                  <a:schemeClr val="tx1">
                    <a:lumMod val="75000"/>
                  </a:schemeClr>
                </a:solidFill>
              </a:rPr>
              <a:t>command. </a:t>
            </a:r>
            <a:endParaRPr lang="en-US" sz="1500" dirty="0">
              <a:solidFill>
                <a:schemeClr val="tx1">
                  <a:lumMod val="75000"/>
                </a:schemeClr>
              </a:solidFill>
            </a:endParaRPr>
          </a:p>
        </p:txBody>
      </p:sp>
      <p:pic>
        <p:nvPicPr>
          <p:cNvPr id="6" name="Picture 5">
            <a:extLst>
              <a:ext uri="{FF2B5EF4-FFF2-40B4-BE49-F238E27FC236}">
                <a16:creationId xmlns:a16="http://schemas.microsoft.com/office/drawing/2014/main" id="{41024C8E-5BA8-4ECE-96C4-857A5180B82E}"/>
              </a:ext>
            </a:extLst>
          </p:cNvPr>
          <p:cNvPicPr>
            <a:picLocks noChangeAspect="1"/>
          </p:cNvPicPr>
          <p:nvPr/>
        </p:nvPicPr>
        <p:blipFill>
          <a:blip r:embed="rId3"/>
          <a:stretch>
            <a:fillRect/>
          </a:stretch>
        </p:blipFill>
        <p:spPr>
          <a:xfrm>
            <a:off x="3921919" y="731837"/>
            <a:ext cx="4922965" cy="2204503"/>
          </a:xfrm>
          <a:prstGeom prst="rect">
            <a:avLst/>
          </a:prstGeom>
        </p:spPr>
      </p:pic>
    </p:spTree>
    <p:extLst>
      <p:ext uri="{BB962C8B-B14F-4D97-AF65-F5344CB8AC3E}">
        <p14:creationId xmlns:p14="http://schemas.microsoft.com/office/powerpoint/2010/main" val="3750089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56693</TotalTime>
  <Words>4401</Words>
  <Application>Microsoft Office PowerPoint</Application>
  <PresentationFormat>On-screen Show (16:9)</PresentationFormat>
  <Paragraphs>257</Paragraphs>
  <Slides>43</Slides>
  <Notes>43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43</vt:i4>
      </vt:variant>
    </vt:vector>
  </HeadingPairs>
  <TitlesOfParts>
    <vt:vector size="47" baseType="lpstr">
      <vt:lpstr>Arial</vt:lpstr>
      <vt:lpstr>Calibri</vt:lpstr>
      <vt:lpstr>CiscoSans ExtraLight</vt:lpstr>
      <vt:lpstr>Default Theme</vt:lpstr>
      <vt:lpstr>Chapter 18: VRF, MPLS, and MPLS Layer 3 VPNs</vt:lpstr>
      <vt:lpstr>Chapter 18 Content</vt:lpstr>
      <vt:lpstr>Implementing and Verifying VRF-Lite</vt:lpstr>
      <vt:lpstr>Implementing and Verifying VRF-Lite VRF-Lite Overview</vt:lpstr>
      <vt:lpstr>Implementing and Verifying VRF-Lite Creating and Verifying VRF Instances</vt:lpstr>
      <vt:lpstr>Implementing and Verifying VRF-Lite Creating and Verifying VRF Instances (Cont.)</vt:lpstr>
      <vt:lpstr>Implementing and Verifying VRF-Lite Creating and Verifying VRF Instances (Cont.)</vt:lpstr>
      <vt:lpstr>Implementing and Verifying VRF-Lite Creating and Verifying VRF Instances (Cont.)</vt:lpstr>
      <vt:lpstr>Implementing and Verifying VRF-Lite Creating and Verifying VRF Instances (Cont.)</vt:lpstr>
      <vt:lpstr>Implementing and Verifying VRF-Lite Creating and Verifying VRF Instances (Cont.)</vt:lpstr>
      <vt:lpstr>Implementing and Verifying VRF-Lite Creating and Verifying VRF Instances (Cont.)</vt:lpstr>
      <vt:lpstr>Implementing and Verifying VRF-Lite Creating and Verifying VRF Instances (Cont.)</vt:lpstr>
      <vt:lpstr>Implementing and Verifying VRF-Lite Creating and Verifying VRF Instances (Cont.)</vt:lpstr>
      <vt:lpstr>Implementing and Verifying VRF-Lite Creating and Verifying VRF Instances (Cont.)</vt:lpstr>
      <vt:lpstr>Implementing and Verifying VRF-Lite Creating and Verifying VRF Instances (Cont.)</vt:lpstr>
      <vt:lpstr>Implementing and Verifying VRF-Lite Creating and Verifying VRF Instances (Cont.)</vt:lpstr>
      <vt:lpstr>Implementing and Verifying VRF-Lite Creating and Verifying VRF Instances (Cont.)</vt:lpstr>
      <vt:lpstr>Implementing and Verifying VRF-Lite Creating and Verifying VRF Instances (Cont.)</vt:lpstr>
      <vt:lpstr>An Introduction to MPLS Operations</vt:lpstr>
      <vt:lpstr>An Introduction to MPLS Operations MPLS LIB and LFIB</vt:lpstr>
      <vt:lpstr>An Introduction to MPLS Operations Label Switching Routers</vt:lpstr>
      <vt:lpstr>An Introduction to MPLS Operations Label-Switched Path</vt:lpstr>
      <vt:lpstr>An Introduction to MPLS Operations Labels</vt:lpstr>
      <vt:lpstr>An Introduction to MPLS Operations Label Distribution Protocol</vt:lpstr>
      <vt:lpstr>An Introduction to MPLS Operations Label Distribution Protocol (Cont.)</vt:lpstr>
      <vt:lpstr>An Introduction to MPLS Operations Penultimate Hop Popping</vt:lpstr>
      <vt:lpstr>An Introduction to MPLS Layer 3 VPNs</vt:lpstr>
      <vt:lpstr>An Introduction to MPLS Layer 3 VPNs MPLS Domain Connecting Customer Sites Together Example</vt:lpstr>
      <vt:lpstr>An Introduction to MPLS Layer 3 VPNs MPLS Domain Connecting Customer Sites Together Example (Cont.)</vt:lpstr>
      <vt:lpstr>An Introduction to MPLS Layer 3 VPNs MPLS Domain Connecting Customer Sites Together Example (Cont.)</vt:lpstr>
      <vt:lpstr>An Introduction to MPLS Layer 3 VPNs MPLS Domain Connecting Customer Sites Together Example (Cont.)</vt:lpstr>
      <vt:lpstr>An Introduction to MPLS Layer 3 VPNs MPLS Layer 3 VPNv4 Address</vt:lpstr>
      <vt:lpstr>An Introduction to MPLS Layer 3 VPNs PE Routers Exchanging VPNv4 Routes</vt:lpstr>
      <vt:lpstr>An Introduction to MPLS Layer 3 VPNs MPLS Layer 3 VPN Label Stack</vt:lpstr>
      <vt:lpstr>An Introduction to MPLS Layer 3 VPNs VPN Label Assignment</vt:lpstr>
      <vt:lpstr>An Introduction to MPLS Layer 3 VPNs Label Switched Path</vt:lpstr>
      <vt:lpstr>An Introduction to MPLS Layer 3 VPNs Label Switched Path (Cont.)</vt:lpstr>
      <vt:lpstr>Prepare for the Exam</vt:lpstr>
      <vt:lpstr>Prepare for the Exam Key Topics for Chapter 18</vt:lpstr>
      <vt:lpstr>Prepare for the Exam Key Topics for Chapter 18 (Cont.)</vt:lpstr>
      <vt:lpstr>Prepare for the Exam Key Terms for Chapter 18</vt:lpstr>
      <vt:lpstr>Prepare for the Exam Command Reference for Chapter 18</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Sue Livingston -X (suliving - UNICON INC at Cisco)</cp:lastModifiedBy>
  <cp:revision>662</cp:revision>
  <dcterms:created xsi:type="dcterms:W3CDTF">2019-10-18T06:21:22Z</dcterms:created>
  <dcterms:modified xsi:type="dcterms:W3CDTF">2020-03-18T13:43:45Z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