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5.xml" ContentType="application/vnd.openxmlformats-officedocument.presentationml.tags+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6.xml" ContentType="application/vnd.openxmlformats-officedocument.presentationml.tags+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5"/>
  </p:notesMasterIdLst>
  <p:sldIdLst>
    <p:sldId id="513" r:id="rId2"/>
    <p:sldId id="1207" r:id="rId3"/>
    <p:sldId id="1206" r:id="rId4"/>
    <p:sldId id="1336" r:id="rId5"/>
    <p:sldId id="1584" r:id="rId6"/>
    <p:sldId id="1600" r:id="rId7"/>
    <p:sldId id="1599" r:id="rId8"/>
    <p:sldId id="1601" r:id="rId9"/>
    <p:sldId id="1585" r:id="rId10"/>
    <p:sldId id="1586" r:id="rId11"/>
    <p:sldId id="1602" r:id="rId12"/>
    <p:sldId id="1587" r:id="rId13"/>
    <p:sldId id="1503" r:id="rId14"/>
    <p:sldId id="1456" r:id="rId15"/>
    <p:sldId id="1612" r:id="rId16"/>
    <p:sldId id="1613" r:id="rId17"/>
    <p:sldId id="1614" r:id="rId18"/>
    <p:sldId id="1615" r:id="rId19"/>
    <p:sldId id="1616" r:id="rId20"/>
    <p:sldId id="1617" r:id="rId21"/>
    <p:sldId id="1618" r:id="rId22"/>
    <p:sldId id="1619" r:id="rId23"/>
    <p:sldId id="1620" r:id="rId24"/>
    <p:sldId id="1621" r:id="rId25"/>
    <p:sldId id="1622" r:id="rId26"/>
    <p:sldId id="1623" r:id="rId27"/>
    <p:sldId id="1624" r:id="rId28"/>
    <p:sldId id="1625" r:id="rId29"/>
    <p:sldId id="1626" r:id="rId30"/>
    <p:sldId id="1627" r:id="rId31"/>
    <p:sldId id="1628" r:id="rId32"/>
    <p:sldId id="1629" r:id="rId33"/>
    <p:sldId id="1630" r:id="rId34"/>
    <p:sldId id="1631" r:id="rId35"/>
    <p:sldId id="1632" r:id="rId36"/>
    <p:sldId id="1633" r:id="rId37"/>
    <p:sldId id="1638" r:id="rId38"/>
    <p:sldId id="1639" r:id="rId39"/>
    <p:sldId id="1254" r:id="rId40"/>
    <p:sldId id="1250" r:id="rId41"/>
    <p:sldId id="1251" r:id="rId42"/>
    <p:sldId id="1583" r:id="rId43"/>
    <p:sldId id="1253" r:id="rId44"/>
  </p:sldIdLst>
  <p:sldSz cx="9144000" cy="5143500" type="screen16x9"/>
  <p:notesSz cx="6858000" cy="9144000"/>
  <p:custDataLst>
    <p:tags r:id="rId46"/>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7" name="Jane Gibbons -X (jagibbon - UNICON INC at Cisco)" initials="JG-(-UIaC" lastIdx="3" clrIdx="7">
    <p:extLst>
      <p:ext uri="{19B8F6BF-5375-455C-9EA6-DF929625EA0E}">
        <p15:presenceInfo xmlns:p15="http://schemas.microsoft.com/office/powerpoint/2012/main" userId="S::jagibbon@cisco.com::6c22a3d5-1ec6-41bb-bccc-597d33cd3bb7" providerId="AD"/>
      </p:ext>
    </p:extLst>
  </p:cmAuthor>
  <p:cmAuthor id="1" name="Jane Gibbons -X (jagibbon - DEL ORO CONSULTING INC at Cisco)" initials="JG-(-DOCIaC" lastIdx="28" clrIdx="1"/>
  <p:cmAuthor id="8" name="Information Technology Education" initials="ITE" lastIdx="2" clrIdx="8">
    <p:extLst>
      <p:ext uri="{19B8F6BF-5375-455C-9EA6-DF929625EA0E}">
        <p15:presenceInfo xmlns:p15="http://schemas.microsoft.com/office/powerpoint/2012/main" userId="Information Technology Education" providerId="None"/>
      </p:ext>
    </p:extLst>
  </p:cmAuthor>
  <p:cmAuthor id="2" name="Bob Vachon" initials="BV" lastIdx="24" clrIdx="2"/>
  <p:cmAuthor id="3" name="Sue Livingston -X (suliving - UNICON INC at Cisco)" initials="SL-(-UIaC" lastIdx="17" clrIdx="3"/>
  <p:cmAuthor id="4" name="jagibbon" initials="jmg" lastIdx="8" clrIdx="4"/>
  <p:cmAuthor id="5" name="Stephanie Harvey" initials="SH" lastIdx="2" clrIdx="5">
    <p:extLst>
      <p:ext uri="{19B8F6BF-5375-455C-9EA6-DF929625EA0E}">
        <p15:presenceInfo xmlns:p15="http://schemas.microsoft.com/office/powerpoint/2012/main" userId="Stephanie Harvey" providerId="None"/>
      </p:ext>
    </p:extLst>
  </p:cmAuthor>
  <p:cmAuthor id="6" name="Stiles, Steve" initials="SS" lastIdx="8" clrIdx="6">
    <p:extLst>
      <p:ext uri="{19B8F6BF-5375-455C-9EA6-DF929625EA0E}">
        <p15:presenceInfo xmlns:p15="http://schemas.microsoft.com/office/powerpoint/2012/main" userId="S-1-5-21-2000478354-179605362-1606980848-19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DE8C3"/>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7481" autoAdjust="0"/>
    <p:restoredTop sz="86657" autoAdjust="0"/>
  </p:normalViewPr>
  <p:slideViewPr>
    <p:cSldViewPr snapToGrid="0" showGuides="1">
      <p:cViewPr varScale="1">
        <p:scale>
          <a:sx n="63" d="100"/>
          <a:sy n="63" d="100"/>
        </p:scale>
        <p:origin x="84" y="476"/>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3/16/2020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16716637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30992150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39378787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22851056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22351476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37235650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8352680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20423087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4640238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1352869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a:t>
            </a:fld>
            <a:endParaRPr lang="en-US" dirty="0"/>
          </a:p>
        </p:txBody>
      </p:sp>
    </p:spTree>
    <p:extLst>
      <p:ext uri="{BB962C8B-B14F-4D97-AF65-F5344CB8AC3E}">
        <p14:creationId xmlns:p14="http://schemas.microsoft.com/office/powerpoint/2010/main" val="3521304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38010364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19477138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15470217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21989112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22582009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22872002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5681927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29532488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14480900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1227837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15364634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2456419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33086460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38306758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233992743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8453014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33940778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427802543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35038691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23573986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22988750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35983220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12838735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8479327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33965740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293460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3441294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42414253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31"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2.xml"/><Relationship Id="rId1" Type="http://schemas.openxmlformats.org/officeDocument/2006/relationships/slideLayout" Target="../slideLayouts/slideLayout5.xml"/><Relationship Id="rId5" Type="http://schemas.openxmlformats.org/officeDocument/2006/relationships/image" Target="../media/image42.png"/><Relationship Id="rId4" Type="http://schemas.openxmlformats.org/officeDocument/2006/relationships/image" Target="../media/image41.png"/></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3.xml"/><Relationship Id="rId1" Type="http://schemas.openxmlformats.org/officeDocument/2006/relationships/slideLayout" Target="../slideLayouts/slideLayout5.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4.xml"/><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5.xml"/><Relationship Id="rId1" Type="http://schemas.openxmlformats.org/officeDocument/2006/relationships/slideLayout" Target="../slideLayouts/slideLayout5.xml"/><Relationship Id="rId4" Type="http://schemas.openxmlformats.org/officeDocument/2006/relationships/image" Target="../media/image47.png"/></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52.png"/></Relationships>
</file>

<file path=ppt/slides/_rels/slide3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0.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5" y="1870050"/>
            <a:ext cx="7106962" cy="1015775"/>
          </a:xfrm>
        </p:spPr>
        <p:txBody>
          <a:bodyPr/>
          <a:lstStyle/>
          <a:p>
            <a:r>
              <a:rPr lang="en-US" dirty="0">
                <a:solidFill>
                  <a:schemeClr val="accent5">
                    <a:lumMod val="40000"/>
                    <a:lumOff val="60000"/>
                  </a:schemeClr>
                </a:solidFill>
              </a:rPr>
              <a:t>Chapter 16: Route Redistribution</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6" y="3809526"/>
            <a:ext cx="2677563" cy="902174"/>
          </a:xfrm>
        </p:spPr>
        <p:txBody>
          <a:bodyPr/>
          <a:lstStyle/>
          <a:p>
            <a:r>
              <a:rPr lang="en-US" dirty="0">
                <a:solidFill>
                  <a:schemeClr val="accent5">
                    <a:lumMod val="40000"/>
                    <a:lumOff val="60000"/>
                  </a:schemeClr>
                </a:solidFill>
              </a:rPr>
              <a:t>CCNP Enterprise: Advanced Routing</a:t>
            </a:r>
            <a:endParaRPr lang="en-US" dirty="0"/>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Redistribution Overview</a:t>
            </a:r>
            <a:br>
              <a:rPr lang="en-US" sz="1600" dirty="0"/>
            </a:br>
            <a:r>
              <a:rPr lang="en-US" dirty="0">
                <a:solidFill>
                  <a:schemeClr val="accent4">
                    <a:lumMod val="75000"/>
                  </a:schemeClr>
                </a:solidFill>
              </a:rPr>
              <a:t>Routes Must Exist in the RIB</a:t>
            </a:r>
            <a:endParaRPr lang="en-US" sz="2400" dirty="0">
              <a:solidFill>
                <a:schemeClr val="accent4">
                  <a:lumMod val="75000"/>
                </a:schemeClr>
              </a:solidFill>
            </a:endParaRPr>
          </a:p>
        </p:txBody>
      </p:sp>
      <p:sp>
        <p:nvSpPr>
          <p:cNvPr id="4" name="TextBox 3"/>
          <p:cNvSpPr txBox="1"/>
          <p:nvPr/>
        </p:nvSpPr>
        <p:spPr>
          <a:xfrm>
            <a:off x="160521" y="731837"/>
            <a:ext cx="4562733" cy="4031873"/>
          </a:xfrm>
          <a:prstGeom prst="rect">
            <a:avLst/>
          </a:prstGeom>
          <a:noFill/>
        </p:spPr>
        <p:txBody>
          <a:bodyPr wrap="square" rtlCol="0">
            <a:spAutoFit/>
          </a:bodyPr>
          <a:lstStyle/>
          <a:p>
            <a:r>
              <a:rPr lang="en-US" sz="1600" dirty="0"/>
              <a:t>A route must exist in the RIB in order for it to be redistributed into the destination protocol. This ensures that the route is deemed reachable by the redistributing router.</a:t>
            </a:r>
          </a:p>
          <a:p>
            <a:pPr marL="285750" indent="-285750">
              <a:buFont typeface="Arial" panose="020B0604020202020204" pitchFamily="34" charset="0"/>
              <a:buChar char="•"/>
            </a:pPr>
            <a:r>
              <a:rPr lang="en-US" sz="1600" dirty="0"/>
              <a:t>The source protocol that redistributes into the destination protocol must be the source for the route in the RIB. This ensures that the router redistributes only the route it deems the best for the destination protocol. </a:t>
            </a:r>
          </a:p>
          <a:p>
            <a:pPr marL="285750" indent="-285750">
              <a:buFont typeface="Arial" panose="020B0604020202020204" pitchFamily="34" charset="0"/>
              <a:buChar char="•"/>
            </a:pPr>
            <a:r>
              <a:rPr lang="en-US" sz="1600" dirty="0"/>
              <a:t>The only exception for this logic is for directly connected interfaces participating in the source protocol because they have an administrative distance (AD) of 0.</a:t>
            </a:r>
          </a:p>
          <a:p>
            <a:r>
              <a:rPr lang="en-US" sz="1600" dirty="0"/>
              <a:t>In Figure 16-6, R1 and R3 both advertise the 10.13.1.0/24 network, and R5 is redistributing</a:t>
            </a:r>
          </a:p>
          <a:p>
            <a:r>
              <a:rPr lang="en-US" sz="1600" dirty="0"/>
              <a:t>RIP and OSPF routes into EIGRP. </a:t>
            </a:r>
            <a:endParaRPr lang="en-US" sz="1600" dirty="0">
              <a:solidFill>
                <a:srgbClr val="000000"/>
              </a:solidFill>
            </a:endParaRPr>
          </a:p>
        </p:txBody>
      </p:sp>
      <p:pic>
        <p:nvPicPr>
          <p:cNvPr id="6" name="Picture 5"/>
          <p:cNvPicPr>
            <a:picLocks noChangeAspect="1"/>
          </p:cNvPicPr>
          <p:nvPr/>
        </p:nvPicPr>
        <p:blipFill>
          <a:blip r:embed="rId3"/>
          <a:stretch>
            <a:fillRect/>
          </a:stretch>
        </p:blipFill>
        <p:spPr>
          <a:xfrm>
            <a:off x="4960927" y="1250482"/>
            <a:ext cx="4061567" cy="2994582"/>
          </a:xfrm>
          <a:prstGeom prst="rect">
            <a:avLst/>
          </a:prstGeom>
        </p:spPr>
      </p:pic>
    </p:spTree>
    <p:extLst>
      <p:ext uri="{BB962C8B-B14F-4D97-AF65-F5344CB8AC3E}">
        <p14:creationId xmlns:p14="http://schemas.microsoft.com/office/powerpoint/2010/main" val="2192120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05017"/>
          </a:xfrm>
        </p:spPr>
        <p:txBody>
          <a:bodyPr/>
          <a:lstStyle/>
          <a:p>
            <a:r>
              <a:rPr lang="en-US" sz="1600" dirty="0"/>
              <a:t>Redistribution Overview</a:t>
            </a:r>
            <a:br>
              <a:rPr lang="en-US" sz="1600" dirty="0"/>
            </a:br>
            <a:r>
              <a:rPr lang="en-US" dirty="0">
                <a:solidFill>
                  <a:schemeClr val="accent4">
                    <a:lumMod val="75000"/>
                  </a:schemeClr>
                </a:solidFill>
              </a:rPr>
              <a:t>Routes </a:t>
            </a:r>
            <a:r>
              <a:rPr lang="en-US" sz="2800" dirty="0">
                <a:solidFill>
                  <a:schemeClr val="accent4">
                    <a:lumMod val="75000"/>
                  </a:schemeClr>
                </a:solidFill>
              </a:rPr>
              <a:t>Must</a:t>
            </a:r>
            <a:r>
              <a:rPr lang="en-US" dirty="0">
                <a:solidFill>
                  <a:schemeClr val="accent4">
                    <a:lumMod val="75000"/>
                  </a:schemeClr>
                </a:solidFill>
              </a:rPr>
              <a:t> Exist in the RIB (Cont.)</a:t>
            </a:r>
            <a:endParaRPr lang="en-US" sz="2400" dirty="0">
              <a:solidFill>
                <a:schemeClr val="accent4">
                  <a:lumMod val="75000"/>
                </a:schemeClr>
              </a:solidFill>
            </a:endParaRPr>
          </a:p>
        </p:txBody>
      </p:sp>
      <p:sp>
        <p:nvSpPr>
          <p:cNvPr id="4" name="TextBox 3"/>
          <p:cNvSpPr txBox="1"/>
          <p:nvPr/>
        </p:nvSpPr>
        <p:spPr>
          <a:xfrm>
            <a:off x="160521" y="731837"/>
            <a:ext cx="5140249" cy="4016484"/>
          </a:xfrm>
          <a:prstGeom prst="rect">
            <a:avLst/>
          </a:prstGeom>
          <a:noFill/>
        </p:spPr>
        <p:txBody>
          <a:bodyPr wrap="square" rtlCol="0">
            <a:spAutoFit/>
          </a:bodyPr>
          <a:lstStyle/>
          <a:p>
            <a:r>
              <a:rPr lang="en-US" sz="1500" dirty="0"/>
              <a:t>R5 receives route information for 10.13.1.0/24 from both RIP and OSPF routing protocols.</a:t>
            </a:r>
          </a:p>
          <a:p>
            <a:pPr marL="285750" indent="-285750">
              <a:buFont typeface="Arial" panose="020B0604020202020204" pitchFamily="34" charset="0"/>
              <a:buChar char="•"/>
            </a:pPr>
            <a:r>
              <a:rPr lang="en-US" sz="1500" dirty="0"/>
              <a:t>Example 16-3 provides verification that R5 contains an entry for the 10.13.1.0/24 network in RIP’s database and OSPF’s LSDB.</a:t>
            </a:r>
          </a:p>
          <a:p>
            <a:pPr marL="285750" indent="-285750">
              <a:buFont typeface="Arial" panose="020B0604020202020204" pitchFamily="34" charset="0"/>
              <a:buChar char="•"/>
            </a:pPr>
            <a:r>
              <a:rPr lang="en-US" sz="1500" dirty="0"/>
              <a:t>R5 determines that the most desirable path to reach 10.13.1.0/24 is the OSPF route because it has a lower AD than RIP. Example 16-4 displays R5’s routing table. </a:t>
            </a:r>
          </a:p>
          <a:p>
            <a:pPr marL="285750" indent="-285750">
              <a:buFont typeface="Arial" panose="020B0604020202020204" pitchFamily="34" charset="0"/>
              <a:buChar char="•"/>
            </a:pPr>
            <a:r>
              <a:rPr lang="en-US" sz="1500" dirty="0"/>
              <a:t>The 10.13.1.0/24 OSPF route is inserted into the RIB.</a:t>
            </a:r>
          </a:p>
          <a:p>
            <a:pPr marL="285750" indent="-285750">
              <a:buFont typeface="Arial" panose="020B0604020202020204" pitchFamily="34" charset="0"/>
              <a:buChar char="•"/>
            </a:pPr>
            <a:r>
              <a:rPr lang="en-US" sz="1500" dirty="0"/>
              <a:t>Example 16-5 shows the EIGRP topology table for the 10.13.1.0/24 network. </a:t>
            </a:r>
          </a:p>
          <a:p>
            <a:pPr marL="285750" indent="-285750">
              <a:buFont typeface="Arial" panose="020B0604020202020204" pitchFamily="34" charset="0"/>
              <a:buChar char="•"/>
            </a:pPr>
            <a:r>
              <a:rPr lang="en-US" sz="1500" dirty="0"/>
              <a:t>R5 checks the Routing Information Base (RIB) for the 10.13.1.0/24 network and verifies its existence in the RIB and confirms that the source protocol is the protocol that installed the route. </a:t>
            </a:r>
          </a:p>
          <a:p>
            <a:pPr marL="285750" indent="-285750">
              <a:buFont typeface="Arial" panose="020B0604020202020204" pitchFamily="34" charset="0"/>
              <a:buChar char="•"/>
            </a:pPr>
            <a:r>
              <a:rPr lang="en-US" sz="1500" dirty="0"/>
              <a:t>EIGRP identifies the source protocol as OSPF, with a path metric of 3.</a:t>
            </a:r>
          </a:p>
        </p:txBody>
      </p:sp>
      <p:pic>
        <p:nvPicPr>
          <p:cNvPr id="5" name="Picture 4"/>
          <p:cNvPicPr>
            <a:picLocks noChangeAspect="1"/>
          </p:cNvPicPr>
          <p:nvPr/>
        </p:nvPicPr>
        <p:blipFill>
          <a:blip r:embed="rId3"/>
          <a:stretch>
            <a:fillRect/>
          </a:stretch>
        </p:blipFill>
        <p:spPr>
          <a:xfrm>
            <a:off x="5300770" y="605017"/>
            <a:ext cx="3723196" cy="1612814"/>
          </a:xfrm>
          <a:prstGeom prst="rect">
            <a:avLst/>
          </a:prstGeom>
        </p:spPr>
      </p:pic>
      <p:pic>
        <p:nvPicPr>
          <p:cNvPr id="7" name="Picture 6"/>
          <p:cNvPicPr>
            <a:picLocks noChangeAspect="1"/>
          </p:cNvPicPr>
          <p:nvPr/>
        </p:nvPicPr>
        <p:blipFill>
          <a:blip r:embed="rId4"/>
          <a:stretch>
            <a:fillRect/>
          </a:stretch>
        </p:blipFill>
        <p:spPr>
          <a:xfrm>
            <a:off x="5300770" y="2217831"/>
            <a:ext cx="3723196" cy="1320355"/>
          </a:xfrm>
          <a:prstGeom prst="rect">
            <a:avLst/>
          </a:prstGeom>
        </p:spPr>
      </p:pic>
      <p:pic>
        <p:nvPicPr>
          <p:cNvPr id="8" name="Picture 7"/>
          <p:cNvPicPr>
            <a:picLocks noChangeAspect="1"/>
          </p:cNvPicPr>
          <p:nvPr/>
        </p:nvPicPr>
        <p:blipFill>
          <a:blip r:embed="rId5"/>
          <a:stretch>
            <a:fillRect/>
          </a:stretch>
        </p:blipFill>
        <p:spPr>
          <a:xfrm>
            <a:off x="5300770" y="3538186"/>
            <a:ext cx="3389468" cy="1212544"/>
          </a:xfrm>
          <a:prstGeom prst="rect">
            <a:avLst/>
          </a:prstGeom>
        </p:spPr>
      </p:pic>
    </p:spTree>
    <p:extLst>
      <p:ext uri="{BB962C8B-B14F-4D97-AF65-F5344CB8AC3E}">
        <p14:creationId xmlns:p14="http://schemas.microsoft.com/office/powerpoint/2010/main" val="1190615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577516"/>
          </a:xfrm>
        </p:spPr>
        <p:txBody>
          <a:bodyPr/>
          <a:lstStyle/>
          <a:p>
            <a:r>
              <a:rPr lang="en-US" sz="1600" dirty="0"/>
              <a:t>Redistribution Overview</a:t>
            </a:r>
            <a:br>
              <a:rPr lang="en-US" sz="1600" dirty="0"/>
            </a:br>
            <a:r>
              <a:rPr lang="en-US" sz="2800" dirty="0">
                <a:solidFill>
                  <a:schemeClr val="accent4">
                    <a:lumMod val="75000"/>
                  </a:schemeClr>
                </a:solidFill>
              </a:rPr>
              <a:t>Seed Metrics</a:t>
            </a:r>
          </a:p>
        </p:txBody>
      </p:sp>
      <p:sp>
        <p:nvSpPr>
          <p:cNvPr id="4" name="TextBox 3"/>
          <p:cNvSpPr txBox="1"/>
          <p:nvPr/>
        </p:nvSpPr>
        <p:spPr>
          <a:xfrm>
            <a:off x="153645" y="577517"/>
            <a:ext cx="8763473" cy="3093154"/>
          </a:xfrm>
          <a:prstGeom prst="rect">
            <a:avLst/>
          </a:prstGeom>
          <a:noFill/>
        </p:spPr>
        <p:txBody>
          <a:bodyPr wrap="square" rtlCol="0">
            <a:spAutoFit/>
          </a:bodyPr>
          <a:lstStyle/>
          <a:p>
            <a:r>
              <a:rPr lang="en-US" sz="1500" dirty="0"/>
              <a:t>Every routing protocol uses a different methodology for calculating the best path for a</a:t>
            </a:r>
          </a:p>
          <a:p>
            <a:r>
              <a:rPr lang="en-US" sz="1500" dirty="0"/>
              <a:t>route. </a:t>
            </a:r>
          </a:p>
          <a:p>
            <a:pPr marL="285750" indent="-285750">
              <a:buFont typeface="Arial" panose="020B0604020202020204" pitchFamily="34" charset="0"/>
              <a:buChar char="•"/>
            </a:pPr>
            <a:r>
              <a:rPr lang="en-US" sz="1500" dirty="0"/>
              <a:t>For example, EIGRP can use bandwidth, delay, load, and reliability, whereas OSPF primarily uses the path metric for calculating the shortest path first (SPF) tree (SPT). OSPF cannot calculate the SPT using EIGRP path attributes, and EIGRP cannot run diffusing update algorithm (DUAL) using only the total path metric. </a:t>
            </a:r>
          </a:p>
          <a:p>
            <a:pPr marL="285750" indent="-285750">
              <a:buFont typeface="Arial" panose="020B0604020202020204" pitchFamily="34" charset="0"/>
              <a:buChar char="•"/>
            </a:pPr>
            <a:r>
              <a:rPr lang="en-US" sz="1500" dirty="0"/>
              <a:t>The destination protocol must provide relevant metrics to the destination protocols so that the destination protocol can calculate the best path for the redistributed routes.</a:t>
            </a:r>
          </a:p>
          <a:p>
            <a:pPr marL="285750" indent="-285750">
              <a:buFont typeface="Arial" panose="020B0604020202020204" pitchFamily="34" charset="0"/>
              <a:buChar char="•"/>
            </a:pPr>
            <a:r>
              <a:rPr lang="en-US" sz="1500" dirty="0"/>
              <a:t>Every protocol provides a seed metric at the time of redistribution that allows the destination protocol to calculate a best path. The seed metric is a baseline and may reflect a loss of information during redistribution when redistribution occurs between two different protocol types. </a:t>
            </a:r>
          </a:p>
          <a:p>
            <a:pPr marL="285750" indent="-285750">
              <a:buFont typeface="Arial" panose="020B0604020202020204" pitchFamily="34" charset="0"/>
              <a:buChar char="•"/>
            </a:pPr>
            <a:r>
              <a:rPr lang="en-US" sz="1500" dirty="0"/>
              <a:t>A route map modifies the seed metric for a route during redistribution. Table 16-3 provides a list of seed metrics for the destination routing protocol.</a:t>
            </a:r>
            <a:endParaRPr lang="en-US" sz="1500" dirty="0">
              <a:solidFill>
                <a:srgbClr val="000000"/>
              </a:solidFill>
            </a:endParaRPr>
          </a:p>
        </p:txBody>
      </p:sp>
      <p:pic>
        <p:nvPicPr>
          <p:cNvPr id="6" name="Picture 5"/>
          <p:cNvPicPr>
            <a:picLocks noChangeAspect="1"/>
          </p:cNvPicPr>
          <p:nvPr/>
        </p:nvPicPr>
        <p:blipFill>
          <a:blip r:embed="rId3"/>
          <a:stretch>
            <a:fillRect/>
          </a:stretch>
        </p:blipFill>
        <p:spPr>
          <a:xfrm>
            <a:off x="2323454" y="3670671"/>
            <a:ext cx="4423854" cy="1104941"/>
          </a:xfrm>
          <a:prstGeom prst="rect">
            <a:avLst/>
          </a:prstGeom>
        </p:spPr>
      </p:pic>
    </p:spTree>
    <p:extLst>
      <p:ext uri="{BB962C8B-B14F-4D97-AF65-F5344CB8AC3E}">
        <p14:creationId xmlns:p14="http://schemas.microsoft.com/office/powerpoint/2010/main" val="2408291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627252" cy="1351755"/>
          </a:xfrm>
        </p:spPr>
        <p:txBody>
          <a:bodyPr/>
          <a:lstStyle/>
          <a:p>
            <a:r>
              <a:rPr lang="en-US" sz="4800" dirty="0">
                <a:solidFill>
                  <a:schemeClr val="accent5">
                    <a:lumMod val="40000"/>
                    <a:lumOff val="60000"/>
                  </a:schemeClr>
                </a:solidFill>
              </a:rPr>
              <a:t>Protocol-Specific Configuration</a:t>
            </a:r>
            <a:endParaRPr lang="en-US" dirty="0">
              <a:solidFill>
                <a:schemeClr val="accent5">
                  <a:lumMod val="40000"/>
                  <a:lumOff val="60000"/>
                </a:schemeClr>
              </a:solidFill>
            </a:endParaRPr>
          </a:p>
        </p:txBody>
      </p:sp>
      <p:sp>
        <p:nvSpPr>
          <p:cNvPr id="2" name="TextBox 1"/>
          <p:cNvSpPr txBox="1"/>
          <p:nvPr/>
        </p:nvSpPr>
        <p:spPr>
          <a:xfrm>
            <a:off x="337844" y="1789043"/>
            <a:ext cx="8309199" cy="338554"/>
          </a:xfrm>
          <a:prstGeom prst="rect">
            <a:avLst/>
          </a:prstGeom>
          <a:noFill/>
        </p:spPr>
        <p:txBody>
          <a:bodyPr wrap="square" rtlCol="0">
            <a:spAutoFit/>
          </a:bodyPr>
          <a:lstStyle/>
          <a:p>
            <a:r>
              <a:rPr lang="en-US" sz="1600" dirty="0">
                <a:solidFill>
                  <a:schemeClr val="accent5">
                    <a:lumMod val="40000"/>
                    <a:lumOff val="60000"/>
                  </a:schemeClr>
                </a:solidFill>
              </a:rPr>
              <a:t>Every routing protocol has a unique redistribution behavior. </a:t>
            </a:r>
          </a:p>
        </p:txBody>
      </p:sp>
    </p:spTree>
    <p:custDataLst>
      <p:tags r:id="rId1"/>
    </p:custDataLst>
    <p:extLst>
      <p:ext uri="{BB962C8B-B14F-4D97-AF65-F5344CB8AC3E}">
        <p14:creationId xmlns:p14="http://schemas.microsoft.com/office/powerpoint/2010/main" val="402034011"/>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53143"/>
          </a:xfrm>
        </p:spPr>
        <p:txBody>
          <a:bodyPr/>
          <a:lstStyle/>
          <a:p>
            <a:r>
              <a:rPr lang="en-US" sz="1600" dirty="0"/>
              <a:t>Protocol-Specific Configuration</a:t>
            </a:r>
            <a:br>
              <a:rPr lang="en-US" dirty="0">
                <a:solidFill>
                  <a:schemeClr val="accent4">
                    <a:lumMod val="75000"/>
                  </a:schemeClr>
                </a:solidFill>
              </a:rPr>
            </a:br>
            <a:r>
              <a:rPr lang="en-US" dirty="0"/>
              <a:t>Route Map Match Command</a:t>
            </a:r>
            <a:endParaRPr lang="en-US" dirty="0">
              <a:solidFill>
                <a:schemeClr val="accent4">
                  <a:lumMod val="75000"/>
                </a:schemeClr>
              </a:solidFill>
            </a:endParaRPr>
          </a:p>
        </p:txBody>
      </p:sp>
      <p:sp>
        <p:nvSpPr>
          <p:cNvPr id="4" name="TextBox 3"/>
          <p:cNvSpPr txBox="1"/>
          <p:nvPr/>
        </p:nvSpPr>
        <p:spPr>
          <a:xfrm>
            <a:off x="160520" y="584391"/>
            <a:ext cx="8740412" cy="2554545"/>
          </a:xfrm>
          <a:prstGeom prst="rect">
            <a:avLst/>
          </a:prstGeom>
          <a:noFill/>
        </p:spPr>
        <p:txBody>
          <a:bodyPr wrap="square" rtlCol="0">
            <a:spAutoFit/>
          </a:bodyPr>
          <a:lstStyle/>
          <a:p>
            <a:r>
              <a:rPr lang="en-US" sz="1600" dirty="0"/>
              <a:t>Every routing protocol has a unique redistribution behavior. </a:t>
            </a:r>
          </a:p>
          <a:p>
            <a:pPr marL="285750" indent="-285750">
              <a:buFont typeface="Arial" panose="020B0604020202020204" pitchFamily="34" charset="0"/>
              <a:buChar char="•"/>
            </a:pPr>
            <a:r>
              <a:rPr lang="en-US" sz="1600" dirty="0"/>
              <a:t>IOS and IOS XE routers use the following command syntax in the destination protocol to identify the source routing protocol:</a:t>
            </a:r>
          </a:p>
          <a:p>
            <a:r>
              <a:rPr lang="en-US" sz="1600" b="1" dirty="0"/>
              <a:t>redistribute </a:t>
            </a:r>
            <a:r>
              <a:rPr lang="en-US" sz="1600" dirty="0"/>
              <a:t>{</a:t>
            </a:r>
            <a:r>
              <a:rPr lang="en-US" sz="1600" b="1" dirty="0"/>
              <a:t>connected </a:t>
            </a:r>
            <a:r>
              <a:rPr lang="en-US" sz="1600" dirty="0"/>
              <a:t>| </a:t>
            </a:r>
            <a:r>
              <a:rPr lang="en-US" sz="1600" b="1" dirty="0"/>
              <a:t>static </a:t>
            </a:r>
            <a:r>
              <a:rPr lang="en-US" sz="1600" dirty="0"/>
              <a:t>| </a:t>
            </a:r>
            <a:r>
              <a:rPr lang="en-US" sz="1600" b="1" dirty="0"/>
              <a:t>eigrp </a:t>
            </a:r>
            <a:r>
              <a:rPr lang="en-US" sz="1600" i="1" dirty="0"/>
              <a:t>as-number </a:t>
            </a:r>
            <a:r>
              <a:rPr lang="en-US" sz="1600" dirty="0"/>
              <a:t>| </a:t>
            </a:r>
            <a:r>
              <a:rPr lang="en-US" sz="1600" b="1" dirty="0"/>
              <a:t>ospf </a:t>
            </a:r>
            <a:r>
              <a:rPr lang="en-US" sz="1600" i="1" dirty="0"/>
              <a:t>process-id </a:t>
            </a:r>
            <a:r>
              <a:rPr lang="en-US" sz="1600" dirty="0"/>
              <a:t>[</a:t>
            </a:r>
            <a:r>
              <a:rPr lang="en-US" sz="1600" b="1" dirty="0"/>
              <a:t>match</a:t>
            </a:r>
          </a:p>
          <a:p>
            <a:r>
              <a:rPr lang="en-US" sz="1600" dirty="0"/>
              <a:t>{</a:t>
            </a:r>
            <a:r>
              <a:rPr lang="en-US" sz="1600" b="1" dirty="0"/>
              <a:t>internal </a:t>
            </a:r>
            <a:r>
              <a:rPr lang="en-US" sz="1600" dirty="0"/>
              <a:t>| </a:t>
            </a:r>
            <a:r>
              <a:rPr lang="en-US" sz="1600" b="1" dirty="0"/>
              <a:t>external [1|2]</a:t>
            </a:r>
            <a:r>
              <a:rPr lang="en-US" sz="1600" dirty="0"/>
              <a:t>}] | </a:t>
            </a:r>
            <a:r>
              <a:rPr lang="en-US" sz="1600" b="1" dirty="0"/>
              <a:t>bgp </a:t>
            </a:r>
            <a:r>
              <a:rPr lang="en-US" sz="1600" i="1" dirty="0"/>
              <a:t>as-number</a:t>
            </a:r>
            <a:r>
              <a:rPr lang="en-US" sz="1600" dirty="0"/>
              <a:t>} [</a:t>
            </a:r>
            <a:r>
              <a:rPr lang="en-US" sz="1600" i="1" dirty="0"/>
              <a:t>destination-protocoloptions</a:t>
            </a:r>
            <a:r>
              <a:rPr lang="en-US" sz="1600" dirty="0"/>
              <a:t>]</a:t>
            </a:r>
          </a:p>
          <a:p>
            <a:r>
              <a:rPr lang="en-US" sz="1600" dirty="0"/>
              <a:t>[</a:t>
            </a:r>
            <a:r>
              <a:rPr lang="en-US" sz="1600" b="1" dirty="0"/>
              <a:t>route-map </a:t>
            </a:r>
            <a:r>
              <a:rPr lang="en-US" sz="1600" i="1" dirty="0"/>
              <a:t>route-map-name</a:t>
            </a:r>
            <a:r>
              <a:rPr lang="en-US" sz="1600" dirty="0"/>
              <a:t>].</a:t>
            </a:r>
          </a:p>
          <a:p>
            <a:endParaRPr lang="en-US" sz="1600" dirty="0"/>
          </a:p>
          <a:p>
            <a:pPr marL="285750" indent="-285750">
              <a:buFont typeface="Arial" panose="020B0604020202020204" pitchFamily="34" charset="0"/>
              <a:buChar char="•"/>
            </a:pPr>
            <a:r>
              <a:rPr lang="en-US" sz="1600" dirty="0"/>
              <a:t>Redistribution commonly uses route maps to manipulate or filter routes on the redistributing router. Table 16-4 lists additional conditional matching commands for route selection during redistribution.</a:t>
            </a:r>
          </a:p>
        </p:txBody>
      </p:sp>
      <p:pic>
        <p:nvPicPr>
          <p:cNvPr id="5" name="Picture 4"/>
          <p:cNvPicPr>
            <a:picLocks noChangeAspect="1"/>
          </p:cNvPicPr>
          <p:nvPr/>
        </p:nvPicPr>
        <p:blipFill>
          <a:blip r:embed="rId3"/>
          <a:stretch>
            <a:fillRect/>
          </a:stretch>
        </p:blipFill>
        <p:spPr>
          <a:xfrm>
            <a:off x="2443245" y="3138936"/>
            <a:ext cx="4174962" cy="1653070"/>
          </a:xfrm>
          <a:prstGeom prst="rect">
            <a:avLst/>
          </a:prstGeom>
        </p:spPr>
      </p:pic>
    </p:spTree>
    <p:extLst>
      <p:ext uri="{BB962C8B-B14F-4D97-AF65-F5344CB8AC3E}">
        <p14:creationId xmlns:p14="http://schemas.microsoft.com/office/powerpoint/2010/main" val="3904269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80644"/>
          </a:xfrm>
        </p:spPr>
        <p:txBody>
          <a:bodyPr/>
          <a:lstStyle/>
          <a:p>
            <a:r>
              <a:rPr lang="en-US" sz="1600" dirty="0"/>
              <a:t>Protocol-Specific Configuration</a:t>
            </a:r>
            <a:br>
              <a:rPr lang="en-US" dirty="0">
                <a:solidFill>
                  <a:schemeClr val="accent4">
                    <a:lumMod val="75000"/>
                  </a:schemeClr>
                </a:solidFill>
              </a:rPr>
            </a:br>
            <a:r>
              <a:rPr lang="en-US" dirty="0"/>
              <a:t>Route Map Match Set Command</a:t>
            </a:r>
            <a:endParaRPr lang="en-US" dirty="0">
              <a:solidFill>
                <a:schemeClr val="accent4">
                  <a:lumMod val="75000"/>
                </a:schemeClr>
              </a:solidFill>
            </a:endParaRPr>
          </a:p>
        </p:txBody>
      </p:sp>
      <p:sp>
        <p:nvSpPr>
          <p:cNvPr id="4" name="TextBox 3"/>
          <p:cNvSpPr txBox="1"/>
          <p:nvPr/>
        </p:nvSpPr>
        <p:spPr>
          <a:xfrm>
            <a:off x="49463" y="693451"/>
            <a:ext cx="8935354" cy="646331"/>
          </a:xfrm>
          <a:prstGeom prst="rect">
            <a:avLst/>
          </a:prstGeom>
          <a:noFill/>
        </p:spPr>
        <p:txBody>
          <a:bodyPr wrap="square" rtlCol="0">
            <a:spAutoFit/>
          </a:bodyPr>
          <a:lstStyle/>
          <a:p>
            <a:r>
              <a:rPr lang="en-US" dirty="0"/>
              <a:t>Table 16-5 lists the route map </a:t>
            </a:r>
            <a:r>
              <a:rPr lang="en-US" b="1" dirty="0"/>
              <a:t>set </a:t>
            </a:r>
            <a:r>
              <a:rPr lang="en-US" dirty="0"/>
              <a:t>actions that modify the route as it is redistributed into the destination protocol.</a:t>
            </a:r>
            <a:endParaRPr lang="en-US" sz="1600" dirty="0"/>
          </a:p>
        </p:txBody>
      </p:sp>
      <p:pic>
        <p:nvPicPr>
          <p:cNvPr id="7" name="Picture 6"/>
          <p:cNvPicPr>
            <a:picLocks noChangeAspect="1"/>
          </p:cNvPicPr>
          <p:nvPr/>
        </p:nvPicPr>
        <p:blipFill>
          <a:blip r:embed="rId3"/>
          <a:stretch>
            <a:fillRect/>
          </a:stretch>
        </p:blipFill>
        <p:spPr>
          <a:xfrm>
            <a:off x="1526576" y="1519480"/>
            <a:ext cx="5981130" cy="1825878"/>
          </a:xfrm>
          <a:prstGeom prst="rect">
            <a:avLst/>
          </a:prstGeom>
        </p:spPr>
      </p:pic>
      <p:pic>
        <p:nvPicPr>
          <p:cNvPr id="6" name="Picture 5"/>
          <p:cNvPicPr>
            <a:picLocks noChangeAspect="1"/>
          </p:cNvPicPr>
          <p:nvPr/>
        </p:nvPicPr>
        <p:blipFill>
          <a:blip r:embed="rId4"/>
          <a:stretch>
            <a:fillRect/>
          </a:stretch>
        </p:blipFill>
        <p:spPr>
          <a:xfrm>
            <a:off x="1526575" y="3358165"/>
            <a:ext cx="5981131" cy="1267048"/>
          </a:xfrm>
          <a:prstGeom prst="rect">
            <a:avLst/>
          </a:prstGeom>
        </p:spPr>
      </p:pic>
    </p:spTree>
    <p:extLst>
      <p:ext uri="{BB962C8B-B14F-4D97-AF65-F5344CB8AC3E}">
        <p14:creationId xmlns:p14="http://schemas.microsoft.com/office/powerpoint/2010/main" val="330958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80644"/>
          </a:xfrm>
        </p:spPr>
        <p:txBody>
          <a:bodyPr/>
          <a:lstStyle/>
          <a:p>
            <a:r>
              <a:rPr lang="en-US" sz="1600" dirty="0"/>
              <a:t>Protocol-Specific Configuration</a:t>
            </a:r>
            <a:br>
              <a:rPr lang="en-US" sz="2800" dirty="0">
                <a:solidFill>
                  <a:schemeClr val="accent4">
                    <a:lumMod val="75000"/>
                  </a:schemeClr>
                </a:solidFill>
              </a:rPr>
            </a:br>
            <a:r>
              <a:rPr lang="en-US" sz="2800" dirty="0"/>
              <a:t>Source Specific Behaviors: Connected Networks </a:t>
            </a:r>
            <a:endParaRPr lang="en-US" sz="2800" dirty="0">
              <a:solidFill>
                <a:schemeClr val="accent4">
                  <a:lumMod val="75000"/>
                </a:schemeClr>
              </a:solidFill>
            </a:endParaRPr>
          </a:p>
        </p:txBody>
      </p:sp>
      <p:sp>
        <p:nvSpPr>
          <p:cNvPr id="4" name="TextBox 3"/>
          <p:cNvSpPr txBox="1"/>
          <p:nvPr/>
        </p:nvSpPr>
        <p:spPr>
          <a:xfrm>
            <a:off x="49463" y="693451"/>
            <a:ext cx="8935354" cy="2031325"/>
          </a:xfrm>
          <a:prstGeom prst="rect">
            <a:avLst/>
          </a:prstGeom>
          <a:noFill/>
        </p:spPr>
        <p:txBody>
          <a:bodyPr wrap="square" rtlCol="0">
            <a:spAutoFit/>
          </a:bodyPr>
          <a:lstStyle/>
          <a:p>
            <a:r>
              <a:rPr lang="en-US" dirty="0"/>
              <a:t>Connected networks are networks associated with primary and secondary IP addresses for any up interfaces that are not participating with the destination protocol. </a:t>
            </a:r>
          </a:p>
          <a:p>
            <a:endParaRPr lang="en-US" dirty="0"/>
          </a:p>
          <a:p>
            <a:r>
              <a:rPr lang="en-US" dirty="0"/>
              <a:t>At times during redistribution, only select interfaces need to be redistributed. </a:t>
            </a:r>
          </a:p>
          <a:p>
            <a:pPr marL="285750" indent="-285750">
              <a:buFont typeface="Arial" panose="020B0604020202020204" pitchFamily="34" charset="0"/>
              <a:buChar char="•"/>
            </a:pPr>
            <a:r>
              <a:rPr lang="en-US" dirty="0"/>
              <a:t>This is accomplished using a route map that selects only the desired interfaces.</a:t>
            </a:r>
          </a:p>
          <a:p>
            <a:pPr marL="285750" indent="-285750">
              <a:buFont typeface="Arial" panose="020B0604020202020204" pitchFamily="34" charset="0"/>
              <a:buChar char="•"/>
            </a:pPr>
            <a:r>
              <a:rPr lang="en-US" dirty="0"/>
              <a:t>Example 16-6 provides a reference route map for selecting the specific connected network 192.168.1.1/32 on the Loopback 0 interface.</a:t>
            </a:r>
            <a:endParaRPr lang="en-US" sz="1600" dirty="0"/>
          </a:p>
        </p:txBody>
      </p:sp>
      <p:pic>
        <p:nvPicPr>
          <p:cNvPr id="8" name="Picture 7"/>
          <p:cNvPicPr>
            <a:picLocks noChangeAspect="1"/>
          </p:cNvPicPr>
          <p:nvPr/>
        </p:nvPicPr>
        <p:blipFill>
          <a:blip r:embed="rId3"/>
          <a:stretch>
            <a:fillRect/>
          </a:stretch>
        </p:blipFill>
        <p:spPr>
          <a:xfrm>
            <a:off x="1249740" y="2910406"/>
            <a:ext cx="6534800" cy="1666917"/>
          </a:xfrm>
          <a:prstGeom prst="rect">
            <a:avLst/>
          </a:prstGeom>
        </p:spPr>
      </p:pic>
    </p:spTree>
    <p:extLst>
      <p:ext uri="{BB962C8B-B14F-4D97-AF65-F5344CB8AC3E}">
        <p14:creationId xmlns:p14="http://schemas.microsoft.com/office/powerpoint/2010/main" val="3229963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80644"/>
          </a:xfrm>
        </p:spPr>
        <p:txBody>
          <a:bodyPr/>
          <a:lstStyle/>
          <a:p>
            <a:r>
              <a:rPr lang="en-US" sz="1600" dirty="0"/>
              <a:t>Protocol-Specific Configuration</a:t>
            </a:r>
            <a:br>
              <a:rPr lang="en-US" dirty="0">
                <a:solidFill>
                  <a:schemeClr val="accent4">
                    <a:lumMod val="75000"/>
                  </a:schemeClr>
                </a:solidFill>
              </a:rPr>
            </a:br>
            <a:r>
              <a:rPr lang="en-US" dirty="0"/>
              <a:t>Source Specific Behaviors: BGP </a:t>
            </a:r>
            <a:endParaRPr lang="en-US" dirty="0">
              <a:solidFill>
                <a:schemeClr val="accent4">
                  <a:lumMod val="75000"/>
                </a:schemeClr>
              </a:solidFill>
            </a:endParaRPr>
          </a:p>
        </p:txBody>
      </p:sp>
      <p:sp>
        <p:nvSpPr>
          <p:cNvPr id="4" name="TextBox 3"/>
          <p:cNvSpPr txBox="1"/>
          <p:nvPr/>
        </p:nvSpPr>
        <p:spPr>
          <a:xfrm>
            <a:off x="49463" y="693451"/>
            <a:ext cx="8935354" cy="2308324"/>
          </a:xfrm>
          <a:prstGeom prst="rect">
            <a:avLst/>
          </a:prstGeom>
          <a:noFill/>
        </p:spPr>
        <p:txBody>
          <a:bodyPr wrap="square" rtlCol="0">
            <a:spAutoFit/>
          </a:bodyPr>
          <a:lstStyle/>
          <a:p>
            <a:r>
              <a:rPr lang="en-US" sz="1600" dirty="0"/>
              <a:t>By default, BGP redistributes only eBGP routes into IGP protocols. </a:t>
            </a:r>
          </a:p>
          <a:p>
            <a:pPr marL="285750" indent="-285750">
              <a:buFont typeface="Arial" panose="020B0604020202020204" pitchFamily="34" charset="0"/>
              <a:buChar char="•"/>
            </a:pPr>
            <a:r>
              <a:rPr lang="en-US" sz="1600" dirty="0"/>
              <a:t>In Figure 16-7, R3 advertises the 192.168.3.3/32 network, and R4 advertises the 192.168.4.4/32 network into BGP.</a:t>
            </a:r>
          </a:p>
          <a:p>
            <a:pPr marL="285750" indent="-285750">
              <a:buFont typeface="Arial" panose="020B0604020202020204" pitchFamily="34" charset="0"/>
              <a:buChar char="•"/>
            </a:pPr>
            <a:r>
              <a:rPr lang="en-US" sz="1600" dirty="0"/>
              <a:t>R2 is redistributing BGP into OSPF, but only the 192.168.4.4/32 address is redistributed because it is an eBGP route. The iBGP route from R3 was not included because of BGP loop-prevention rules. It is assumed that the IGP routing topology already has a path to reach the network. </a:t>
            </a:r>
          </a:p>
          <a:p>
            <a:pPr marL="285750" indent="-285750">
              <a:buFont typeface="Arial" panose="020B0604020202020204" pitchFamily="34" charset="0"/>
              <a:buChar char="•"/>
            </a:pPr>
            <a:r>
              <a:rPr lang="en-US" sz="1600" dirty="0"/>
              <a:t>BGP’s default behavior requires that a route have an AS_Path to redistribute into an IGP routing protocol.</a:t>
            </a:r>
          </a:p>
        </p:txBody>
      </p:sp>
      <p:pic>
        <p:nvPicPr>
          <p:cNvPr id="5" name="Picture 4"/>
          <p:cNvPicPr>
            <a:picLocks noChangeAspect="1"/>
          </p:cNvPicPr>
          <p:nvPr/>
        </p:nvPicPr>
        <p:blipFill>
          <a:blip r:embed="rId3"/>
          <a:stretch>
            <a:fillRect/>
          </a:stretch>
        </p:blipFill>
        <p:spPr>
          <a:xfrm>
            <a:off x="2487536" y="3001775"/>
            <a:ext cx="4059208" cy="1743048"/>
          </a:xfrm>
          <a:prstGeom prst="rect">
            <a:avLst/>
          </a:prstGeom>
        </p:spPr>
      </p:pic>
    </p:spTree>
    <p:extLst>
      <p:ext uri="{BB962C8B-B14F-4D97-AF65-F5344CB8AC3E}">
        <p14:creationId xmlns:p14="http://schemas.microsoft.com/office/powerpoint/2010/main" val="1812263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80644"/>
          </a:xfrm>
        </p:spPr>
        <p:txBody>
          <a:bodyPr/>
          <a:lstStyle/>
          <a:p>
            <a:r>
              <a:rPr lang="en-US" sz="1600" dirty="0"/>
              <a:t>Protocol-Specific Configuration</a:t>
            </a:r>
            <a:br>
              <a:rPr lang="en-US" dirty="0">
                <a:solidFill>
                  <a:schemeClr val="accent4">
                    <a:lumMod val="75000"/>
                  </a:schemeClr>
                </a:solidFill>
              </a:rPr>
            </a:br>
            <a:r>
              <a:rPr lang="en-US" dirty="0"/>
              <a:t>Source Specific Behaviors: BGP (Cont.) </a:t>
            </a:r>
            <a:endParaRPr lang="en-US" dirty="0">
              <a:solidFill>
                <a:schemeClr val="accent4">
                  <a:lumMod val="75000"/>
                </a:schemeClr>
              </a:solidFill>
            </a:endParaRPr>
          </a:p>
        </p:txBody>
      </p:sp>
      <p:sp>
        <p:nvSpPr>
          <p:cNvPr id="4" name="TextBox 3"/>
          <p:cNvSpPr txBox="1"/>
          <p:nvPr/>
        </p:nvSpPr>
        <p:spPr>
          <a:xfrm>
            <a:off x="49463" y="693451"/>
            <a:ext cx="8935354" cy="2862322"/>
          </a:xfrm>
          <a:prstGeom prst="rect">
            <a:avLst/>
          </a:prstGeom>
          <a:noFill/>
        </p:spPr>
        <p:txBody>
          <a:bodyPr wrap="square" rtlCol="0">
            <a:spAutoFit/>
          </a:bodyPr>
          <a:lstStyle/>
          <a:p>
            <a:r>
              <a:rPr lang="en-US" sz="1600" dirty="0"/>
              <a:t>BGP behavior can be changed so that all BGP routes are redistributed with the BGP</a:t>
            </a:r>
          </a:p>
          <a:p>
            <a:r>
              <a:rPr lang="en-US" sz="1600" dirty="0"/>
              <a:t>configuration command </a:t>
            </a:r>
            <a:r>
              <a:rPr lang="en-US" sz="1600" b="1" dirty="0"/>
              <a:t>bgp redistribute-internal</a:t>
            </a:r>
            <a:r>
              <a:rPr lang="en-US" sz="1600" dirty="0"/>
              <a:t>. To enable the iBGP route 192.168.3.3/32</a:t>
            </a:r>
          </a:p>
          <a:p>
            <a:r>
              <a:rPr lang="en-US" sz="1600" dirty="0"/>
              <a:t>to redistribute into OSPF, the </a:t>
            </a:r>
            <a:r>
              <a:rPr lang="en-US" sz="1600" b="1" dirty="0"/>
              <a:t>bgp redistribute-internal </a:t>
            </a:r>
            <a:r>
              <a:rPr lang="en-US" sz="1600" dirty="0"/>
              <a:t>command is required on R2.</a:t>
            </a:r>
          </a:p>
          <a:p>
            <a:endParaRPr lang="en-US" sz="1600" dirty="0"/>
          </a:p>
          <a:p>
            <a:r>
              <a:rPr lang="en-US" sz="1600" dirty="0"/>
              <a:t>BGP is designed to handle a large routing table, whereas IGPs are not. Redistributing</a:t>
            </a:r>
          </a:p>
          <a:p>
            <a:r>
              <a:rPr lang="en-US" sz="1600" dirty="0"/>
              <a:t>BGP into an IGP on a router with a larger BGP table (for example, the Internet table with</a:t>
            </a:r>
          </a:p>
          <a:p>
            <a:r>
              <a:rPr lang="en-US" sz="1600" dirty="0"/>
              <a:t>800,000+ routes) should use selective route redistribution. Otherwise, the IGP can become</a:t>
            </a:r>
          </a:p>
          <a:p>
            <a:r>
              <a:rPr lang="en-US" sz="1600" dirty="0"/>
              <a:t>unstable in the routing domain, which can lead to packet loss.</a:t>
            </a:r>
          </a:p>
          <a:p>
            <a:endParaRPr lang="en-US" sz="1600" dirty="0"/>
          </a:p>
          <a:p>
            <a:r>
              <a:rPr lang="en-US" dirty="0"/>
              <a:t>Redistributing iBGP routes into an IGP could result in routing loops. A more logical solution is to advertise the network into the IGP.</a:t>
            </a:r>
            <a:endParaRPr lang="en-US" sz="1600" dirty="0"/>
          </a:p>
        </p:txBody>
      </p:sp>
    </p:spTree>
    <p:extLst>
      <p:ext uri="{BB962C8B-B14F-4D97-AF65-F5344CB8AC3E}">
        <p14:creationId xmlns:p14="http://schemas.microsoft.com/office/powerpoint/2010/main" val="856897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80644"/>
          </a:xfrm>
        </p:spPr>
        <p:txBody>
          <a:bodyPr/>
          <a:lstStyle/>
          <a:p>
            <a:r>
              <a:rPr lang="en-US" sz="1600" dirty="0"/>
              <a:t>Protocol-Specific Configuration</a:t>
            </a:r>
            <a:br>
              <a:rPr lang="en-US" dirty="0">
                <a:solidFill>
                  <a:schemeClr val="accent4">
                    <a:lumMod val="75000"/>
                  </a:schemeClr>
                </a:solidFill>
              </a:rPr>
            </a:br>
            <a:r>
              <a:rPr lang="en-US" dirty="0"/>
              <a:t>Destination Specific Behaviors: EIGRP</a:t>
            </a:r>
            <a:r>
              <a:rPr lang="en-US" sz="2800" dirty="0"/>
              <a:t> </a:t>
            </a:r>
            <a:endParaRPr lang="en-US" sz="2800" dirty="0">
              <a:solidFill>
                <a:schemeClr val="accent4">
                  <a:lumMod val="75000"/>
                </a:schemeClr>
              </a:solidFill>
            </a:endParaRPr>
          </a:p>
        </p:txBody>
      </p:sp>
      <p:sp>
        <p:nvSpPr>
          <p:cNvPr id="4" name="TextBox 3"/>
          <p:cNvSpPr txBox="1"/>
          <p:nvPr/>
        </p:nvSpPr>
        <p:spPr>
          <a:xfrm>
            <a:off x="49463" y="693451"/>
            <a:ext cx="8935354" cy="3785652"/>
          </a:xfrm>
          <a:prstGeom prst="rect">
            <a:avLst/>
          </a:prstGeom>
          <a:noFill/>
        </p:spPr>
        <p:txBody>
          <a:bodyPr wrap="square" rtlCol="0">
            <a:spAutoFit/>
          </a:bodyPr>
          <a:lstStyle/>
          <a:p>
            <a:r>
              <a:rPr lang="en-US" sz="1600" dirty="0"/>
              <a:t>External EIGRP routes are given an AD of 170 and use a default seed metric of infinity,</a:t>
            </a:r>
          </a:p>
          <a:p>
            <a:r>
              <a:rPr lang="en-US" sz="1600" dirty="0"/>
              <a:t>which prevents the installation of the routes into the EIGRP topology table. </a:t>
            </a:r>
          </a:p>
          <a:p>
            <a:pPr marL="285750" indent="-285750">
              <a:buFont typeface="Arial" panose="020B0604020202020204" pitchFamily="34" charset="0"/>
              <a:buChar char="•"/>
            </a:pPr>
            <a:r>
              <a:rPr lang="en-US" sz="1600" dirty="0"/>
              <a:t>If an EIGRP autonomous system redistributes into another EIGRP autonomous system, all the path metrics are included during redistribution.</a:t>
            </a:r>
          </a:p>
          <a:p>
            <a:pPr marL="285750" indent="-285750">
              <a:buFont typeface="Arial" panose="020B0604020202020204" pitchFamily="34" charset="0"/>
              <a:buChar char="•"/>
            </a:pPr>
            <a:r>
              <a:rPr lang="en-US" sz="1600" dirty="0"/>
              <a:t>The default path metric can be changed from infinity to specific values for bandwidth, load, delay, reliability, and maximum transmission unit (MTU), thereby allowing for the installation into the EIGRP topology table. </a:t>
            </a:r>
          </a:p>
          <a:p>
            <a:pPr marL="285750" indent="-285750">
              <a:buFont typeface="Arial" panose="020B0604020202020204" pitchFamily="34" charset="0"/>
              <a:buChar char="•"/>
            </a:pPr>
            <a:r>
              <a:rPr lang="en-US" sz="1600" dirty="0"/>
              <a:t>Routers can set the default metric with the address family configuration command </a:t>
            </a:r>
            <a:r>
              <a:rPr lang="en-US" sz="1600" b="1" dirty="0"/>
              <a:t>default-metric </a:t>
            </a:r>
            <a:r>
              <a:rPr lang="en-US" sz="1600" i="1" dirty="0"/>
              <a:t>bandwidth delay reliability load mtu</a:t>
            </a:r>
            <a:r>
              <a:rPr lang="en-US" sz="1600" dirty="0"/>
              <a:t>. </a:t>
            </a:r>
          </a:p>
          <a:p>
            <a:pPr marL="285750" indent="-285750">
              <a:buFont typeface="Arial" panose="020B0604020202020204" pitchFamily="34" charset="0"/>
              <a:buChar char="•"/>
            </a:pPr>
            <a:r>
              <a:rPr lang="en-US" sz="1600" dirty="0"/>
              <a:t>Delay is entered in tens of microseconds (μs).</a:t>
            </a:r>
          </a:p>
          <a:p>
            <a:r>
              <a:rPr lang="en-US" sz="1600" dirty="0"/>
              <a:t>The metric can also be set within a route map or at the time of redistribution with this command:</a:t>
            </a:r>
          </a:p>
          <a:p>
            <a:r>
              <a:rPr lang="en-US" sz="1600" b="1" dirty="0"/>
              <a:t>redistribute </a:t>
            </a:r>
            <a:r>
              <a:rPr lang="en-US" sz="1600" i="1" dirty="0"/>
              <a:t>source-protocol </a:t>
            </a:r>
            <a:r>
              <a:rPr lang="en-US" sz="1600" dirty="0"/>
              <a:t>[</a:t>
            </a:r>
            <a:r>
              <a:rPr lang="en-US" sz="1600" i="1" dirty="0"/>
              <a:t>metric bandwidth delay reliability</a:t>
            </a:r>
          </a:p>
          <a:p>
            <a:r>
              <a:rPr lang="en-US" sz="1600" i="1" dirty="0"/>
              <a:t>load mtu</a:t>
            </a:r>
            <a:r>
              <a:rPr lang="en-US" sz="1600" dirty="0"/>
              <a:t>] [</a:t>
            </a:r>
            <a:r>
              <a:rPr lang="en-US" sz="1600" b="1" dirty="0"/>
              <a:t>route-map </a:t>
            </a:r>
            <a:r>
              <a:rPr lang="en-US" sz="1600" i="1" dirty="0"/>
              <a:t>route-map-name</a:t>
            </a:r>
            <a:r>
              <a:rPr lang="en-US" sz="1600" dirty="0"/>
              <a:t>]</a:t>
            </a:r>
          </a:p>
          <a:p>
            <a:endParaRPr lang="en-US" sz="1600" b="1" dirty="0"/>
          </a:p>
          <a:p>
            <a:r>
              <a:rPr lang="en-US" sz="1600" dirty="0"/>
              <a:t>Named mode EIGRP configuration occurs in the topology base configuration.</a:t>
            </a:r>
          </a:p>
        </p:txBody>
      </p:sp>
    </p:spTree>
    <p:extLst>
      <p:ext uri="{BB962C8B-B14F-4D97-AF65-F5344CB8AC3E}">
        <p14:creationId xmlns:p14="http://schemas.microsoft.com/office/powerpoint/2010/main" val="592146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16 Content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82166" y="731837"/>
            <a:ext cx="8779668" cy="2773363"/>
          </a:xfrm>
        </p:spPr>
        <p:txBody>
          <a:bodyPr/>
          <a:lstStyle/>
          <a:p>
            <a:pPr algn="l"/>
            <a:r>
              <a:rPr lang="en-US" sz="1800" b="1" dirty="0">
                <a:solidFill>
                  <a:srgbClr val="000000"/>
                </a:solidFill>
              </a:rPr>
              <a:t>This chapter covers the following content:</a:t>
            </a:r>
          </a:p>
          <a:p>
            <a:pPr algn="l"/>
            <a:endParaRPr lang="en-US" sz="1800" b="1" dirty="0">
              <a:solidFill>
                <a:srgbClr val="000000"/>
              </a:solidFill>
            </a:endParaRPr>
          </a:p>
          <a:p>
            <a:pPr marL="342900" indent="-342900" algn="l">
              <a:buFont typeface="Arial" panose="020B0604020202020204" pitchFamily="34" charset="0"/>
              <a:buChar char="•"/>
            </a:pPr>
            <a:r>
              <a:rPr lang="en-US" sz="1800" b="1" dirty="0">
                <a:solidFill>
                  <a:srgbClr val="000000"/>
                </a:solidFill>
              </a:rPr>
              <a:t>Redistribution Overview - </a:t>
            </a:r>
            <a:r>
              <a:rPr lang="en-US" sz="1800" dirty="0">
                <a:solidFill>
                  <a:srgbClr val="000000"/>
                </a:solidFill>
              </a:rPr>
              <a:t>This section provides an overview of redistribution fundamentals and rules of redistribution of routes between routing protocols.</a:t>
            </a:r>
          </a:p>
          <a:p>
            <a:pPr marL="342900" indent="-342900" algn="l">
              <a:buFont typeface="Arial" panose="020B0604020202020204" pitchFamily="34" charset="0"/>
              <a:buChar char="•"/>
            </a:pPr>
            <a:r>
              <a:rPr lang="en-US" sz="1800" b="1" dirty="0">
                <a:solidFill>
                  <a:srgbClr val="000000"/>
                </a:solidFill>
              </a:rPr>
              <a:t>Protocol-Specific Configuration - </a:t>
            </a:r>
            <a:r>
              <a:rPr lang="en-US" sz="1800" dirty="0">
                <a:solidFill>
                  <a:srgbClr val="000000"/>
                </a:solidFill>
              </a:rPr>
              <a:t>This section explains protocol specific behaviors and configuration examples for redistribution of routes between routing protocols.</a:t>
            </a:r>
          </a:p>
        </p:txBody>
      </p:sp>
    </p:spTree>
    <p:extLst>
      <p:ext uri="{BB962C8B-B14F-4D97-AF65-F5344CB8AC3E}">
        <p14:creationId xmlns:p14="http://schemas.microsoft.com/office/powerpoint/2010/main" val="41278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80644"/>
          </a:xfrm>
        </p:spPr>
        <p:txBody>
          <a:bodyPr/>
          <a:lstStyle/>
          <a:p>
            <a:r>
              <a:rPr lang="en-US" sz="1600" dirty="0"/>
              <a:t>Protocol-Specific Configuration</a:t>
            </a:r>
            <a:br>
              <a:rPr lang="en-US" dirty="0">
                <a:solidFill>
                  <a:schemeClr val="accent4">
                    <a:lumMod val="75000"/>
                  </a:schemeClr>
                </a:solidFill>
              </a:rPr>
            </a:br>
            <a:r>
              <a:rPr lang="en-US" sz="2800" dirty="0"/>
              <a:t>Destination Specific Behaviors: EIGRP Topology </a:t>
            </a:r>
            <a:endParaRPr lang="en-US" sz="2800" dirty="0">
              <a:solidFill>
                <a:schemeClr val="accent4">
                  <a:lumMod val="75000"/>
                </a:schemeClr>
              </a:solidFill>
            </a:endParaRPr>
          </a:p>
        </p:txBody>
      </p:sp>
      <p:sp>
        <p:nvSpPr>
          <p:cNvPr id="4" name="TextBox 3"/>
          <p:cNvSpPr txBox="1"/>
          <p:nvPr/>
        </p:nvSpPr>
        <p:spPr>
          <a:xfrm>
            <a:off x="49462" y="693451"/>
            <a:ext cx="4543163" cy="3785652"/>
          </a:xfrm>
          <a:prstGeom prst="rect">
            <a:avLst/>
          </a:prstGeom>
          <a:noFill/>
        </p:spPr>
        <p:txBody>
          <a:bodyPr wrap="square" rtlCol="0">
            <a:spAutoFit/>
          </a:bodyPr>
          <a:lstStyle/>
          <a:p>
            <a:r>
              <a:rPr lang="en-US" sz="1600" dirty="0"/>
              <a:t>Figure 16-8 provides a topology example in which R2 mutually redistributes OSPF into</a:t>
            </a:r>
          </a:p>
          <a:p>
            <a:r>
              <a:rPr lang="en-US" sz="1600" dirty="0"/>
              <a:t>EIGRP and R3 mutually redistributes BGP into EIGRP. </a:t>
            </a:r>
          </a:p>
          <a:p>
            <a:pPr marL="285750" indent="-285750">
              <a:buFont typeface="Arial" panose="020B0604020202020204" pitchFamily="34" charset="0"/>
              <a:buChar char="•"/>
            </a:pPr>
            <a:r>
              <a:rPr lang="en-US" sz="1600" dirty="0"/>
              <a:t>R1 is advertising the Loopback 0 address 192.168.1.1/32, and R4 is advertising the Loopback 0 address 192.168.4.4/32.</a:t>
            </a:r>
          </a:p>
          <a:p>
            <a:pPr marL="285750" indent="-285750">
              <a:buFont typeface="Arial" panose="020B0604020202020204" pitchFamily="34" charset="0"/>
              <a:buChar char="•"/>
            </a:pPr>
            <a:r>
              <a:rPr lang="en-US" sz="1600" dirty="0"/>
              <a:t>Example 16-7 shows the relevant EIGRP configuration. R2 uses the </a:t>
            </a:r>
            <a:r>
              <a:rPr lang="en-US" sz="1600" b="1" dirty="0"/>
              <a:t>default-metric </a:t>
            </a:r>
            <a:r>
              <a:rPr lang="en-US" sz="1600" dirty="0"/>
              <a:t>configuration command and is displayed with classic and named mode configurations. </a:t>
            </a:r>
          </a:p>
          <a:p>
            <a:pPr marL="285750" indent="-285750">
              <a:buFont typeface="Arial" panose="020B0604020202020204" pitchFamily="34" charset="0"/>
              <a:buChar char="•"/>
            </a:pPr>
            <a:r>
              <a:rPr lang="en-US" sz="1600" dirty="0"/>
              <a:t>Notice where the default metrics are placed with EIGRP named mode configuration. R3’s configuration specifies the seed metrics with the redistribution command.</a:t>
            </a:r>
          </a:p>
        </p:txBody>
      </p:sp>
      <p:pic>
        <p:nvPicPr>
          <p:cNvPr id="5" name="Picture 4"/>
          <p:cNvPicPr>
            <a:picLocks noChangeAspect="1"/>
          </p:cNvPicPr>
          <p:nvPr/>
        </p:nvPicPr>
        <p:blipFill>
          <a:blip r:embed="rId3"/>
          <a:stretch>
            <a:fillRect/>
          </a:stretch>
        </p:blipFill>
        <p:spPr>
          <a:xfrm>
            <a:off x="4929510" y="693450"/>
            <a:ext cx="3972518" cy="1217852"/>
          </a:xfrm>
          <a:prstGeom prst="rect">
            <a:avLst/>
          </a:prstGeom>
        </p:spPr>
      </p:pic>
      <p:pic>
        <p:nvPicPr>
          <p:cNvPr id="2" name="Picture 1"/>
          <p:cNvPicPr>
            <a:picLocks noChangeAspect="1"/>
          </p:cNvPicPr>
          <p:nvPr/>
        </p:nvPicPr>
        <p:blipFill>
          <a:blip r:embed="rId4"/>
          <a:stretch>
            <a:fillRect/>
          </a:stretch>
        </p:blipFill>
        <p:spPr>
          <a:xfrm>
            <a:off x="4929510" y="1924108"/>
            <a:ext cx="3796062" cy="2905581"/>
          </a:xfrm>
          <a:prstGeom prst="rect">
            <a:avLst/>
          </a:prstGeom>
        </p:spPr>
      </p:pic>
    </p:spTree>
    <p:extLst>
      <p:ext uri="{BB962C8B-B14F-4D97-AF65-F5344CB8AC3E}">
        <p14:creationId xmlns:p14="http://schemas.microsoft.com/office/powerpoint/2010/main" val="2079707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45368"/>
          </a:xfrm>
        </p:spPr>
        <p:txBody>
          <a:bodyPr/>
          <a:lstStyle/>
          <a:p>
            <a:r>
              <a:rPr lang="en-US" sz="1600" dirty="0"/>
              <a:t>Protocol-Specific Configuration</a:t>
            </a:r>
            <a:br>
              <a:rPr lang="en-US" dirty="0">
                <a:solidFill>
                  <a:schemeClr val="accent4">
                    <a:lumMod val="75000"/>
                  </a:schemeClr>
                </a:solidFill>
              </a:rPr>
            </a:br>
            <a:r>
              <a:rPr lang="en-US" sz="2800" dirty="0"/>
              <a:t>Destination Specific Behaviors: EIGRP Metrics </a:t>
            </a:r>
            <a:endParaRPr lang="en-US" sz="2800" dirty="0">
              <a:solidFill>
                <a:schemeClr val="accent4">
                  <a:lumMod val="75000"/>
                </a:schemeClr>
              </a:solidFill>
            </a:endParaRPr>
          </a:p>
        </p:txBody>
      </p:sp>
      <p:sp>
        <p:nvSpPr>
          <p:cNvPr id="4" name="TextBox 3"/>
          <p:cNvSpPr txBox="1"/>
          <p:nvPr/>
        </p:nvSpPr>
        <p:spPr>
          <a:xfrm>
            <a:off x="267970" y="645368"/>
            <a:ext cx="4654959" cy="2631490"/>
          </a:xfrm>
          <a:prstGeom prst="rect">
            <a:avLst/>
          </a:prstGeom>
          <a:noFill/>
        </p:spPr>
        <p:txBody>
          <a:bodyPr wrap="square" rtlCol="0">
            <a:spAutoFit/>
          </a:bodyPr>
          <a:lstStyle/>
          <a:p>
            <a:r>
              <a:rPr lang="en-US" sz="1500" dirty="0"/>
              <a:t>You can overwrite EIGRP seed metrics by setting K values with the route map command </a:t>
            </a:r>
            <a:r>
              <a:rPr lang="en-US" sz="1500" b="1" dirty="0"/>
              <a:t>set metric </a:t>
            </a:r>
            <a:r>
              <a:rPr lang="en-US" sz="1500" i="1" dirty="0"/>
              <a:t>bandwidth delay reliability load mtu</a:t>
            </a:r>
            <a:r>
              <a:rPr lang="en-US" sz="1500" dirty="0"/>
              <a:t>. </a:t>
            </a:r>
          </a:p>
          <a:p>
            <a:pPr marL="285750" indent="-285750">
              <a:buFont typeface="Arial" panose="020B0604020202020204" pitchFamily="34" charset="0"/>
              <a:buChar char="•"/>
            </a:pPr>
            <a:r>
              <a:rPr lang="en-US" sz="1500" dirty="0"/>
              <a:t>Example 16-8 shows the configuration without the use of the </a:t>
            </a:r>
            <a:r>
              <a:rPr lang="en-US" sz="1500" b="1" dirty="0"/>
              <a:t>default-metric </a:t>
            </a:r>
            <a:r>
              <a:rPr lang="en-US" sz="1500" dirty="0"/>
              <a:t>command but by setting the EIGRP metric using a route map.</a:t>
            </a:r>
          </a:p>
          <a:p>
            <a:pPr marL="285750" indent="-285750">
              <a:buFont typeface="Arial" panose="020B0604020202020204" pitchFamily="34" charset="0"/>
              <a:buChar char="•"/>
            </a:pPr>
            <a:r>
              <a:rPr lang="en-US" sz="1500" dirty="0"/>
              <a:t>Example 16-9 shows the EIGRP topology table with the locally redistributed routes highlighted.</a:t>
            </a:r>
          </a:p>
          <a:p>
            <a:pPr marL="285750" indent="-285750">
              <a:buFont typeface="Arial" panose="020B0604020202020204" pitchFamily="34" charset="0"/>
              <a:buChar char="•"/>
            </a:pPr>
            <a:r>
              <a:rPr lang="en-US" sz="1500" dirty="0"/>
              <a:t>The redistributed routes are shown in the routing table with D EX and an AD of 170, as shown in Example 16-10.</a:t>
            </a:r>
          </a:p>
        </p:txBody>
      </p:sp>
      <p:pic>
        <p:nvPicPr>
          <p:cNvPr id="5" name="Picture 4"/>
          <p:cNvPicPr>
            <a:picLocks noChangeAspect="1"/>
          </p:cNvPicPr>
          <p:nvPr/>
        </p:nvPicPr>
        <p:blipFill>
          <a:blip r:embed="rId3"/>
          <a:stretch>
            <a:fillRect/>
          </a:stretch>
        </p:blipFill>
        <p:spPr>
          <a:xfrm>
            <a:off x="481398" y="3313841"/>
            <a:ext cx="4228105" cy="1250698"/>
          </a:xfrm>
          <a:prstGeom prst="rect">
            <a:avLst/>
          </a:prstGeom>
        </p:spPr>
      </p:pic>
      <p:pic>
        <p:nvPicPr>
          <p:cNvPr id="6" name="Picture 5"/>
          <p:cNvPicPr>
            <a:picLocks noChangeAspect="1"/>
          </p:cNvPicPr>
          <p:nvPr/>
        </p:nvPicPr>
        <p:blipFill>
          <a:blip r:embed="rId4"/>
          <a:stretch>
            <a:fillRect/>
          </a:stretch>
        </p:blipFill>
        <p:spPr>
          <a:xfrm>
            <a:off x="5294744" y="645368"/>
            <a:ext cx="3476062" cy="1883802"/>
          </a:xfrm>
          <a:prstGeom prst="rect">
            <a:avLst/>
          </a:prstGeom>
        </p:spPr>
      </p:pic>
      <p:pic>
        <p:nvPicPr>
          <p:cNvPr id="7" name="Picture 6"/>
          <p:cNvPicPr>
            <a:picLocks noChangeAspect="1"/>
          </p:cNvPicPr>
          <p:nvPr/>
        </p:nvPicPr>
        <p:blipFill>
          <a:blip r:embed="rId5"/>
          <a:stretch>
            <a:fillRect/>
          </a:stretch>
        </p:blipFill>
        <p:spPr>
          <a:xfrm>
            <a:off x="5294744" y="2583477"/>
            <a:ext cx="3519247" cy="1211064"/>
          </a:xfrm>
          <a:prstGeom prst="rect">
            <a:avLst/>
          </a:prstGeom>
        </p:spPr>
      </p:pic>
      <p:pic>
        <p:nvPicPr>
          <p:cNvPr id="8" name="Picture 7"/>
          <p:cNvPicPr>
            <a:picLocks noChangeAspect="1"/>
          </p:cNvPicPr>
          <p:nvPr/>
        </p:nvPicPr>
        <p:blipFill>
          <a:blip r:embed="rId6"/>
          <a:stretch>
            <a:fillRect/>
          </a:stretch>
        </p:blipFill>
        <p:spPr>
          <a:xfrm>
            <a:off x="5300770" y="3756916"/>
            <a:ext cx="3513221" cy="1006104"/>
          </a:xfrm>
          <a:prstGeom prst="rect">
            <a:avLst/>
          </a:prstGeom>
        </p:spPr>
      </p:pic>
    </p:spTree>
    <p:extLst>
      <p:ext uri="{BB962C8B-B14F-4D97-AF65-F5344CB8AC3E}">
        <p14:creationId xmlns:p14="http://schemas.microsoft.com/office/powerpoint/2010/main" val="3073760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61595"/>
          </a:xfrm>
        </p:spPr>
        <p:txBody>
          <a:bodyPr/>
          <a:lstStyle/>
          <a:p>
            <a:r>
              <a:rPr lang="en-US" sz="1600" dirty="0"/>
              <a:t>Protocol-Specific Configuration</a:t>
            </a:r>
            <a:br>
              <a:rPr lang="en-US" dirty="0">
                <a:solidFill>
                  <a:schemeClr val="accent4">
                    <a:lumMod val="75000"/>
                  </a:schemeClr>
                </a:solidFill>
              </a:rPr>
            </a:br>
            <a:r>
              <a:rPr lang="en-US" sz="2800" dirty="0"/>
              <a:t>EIGRP-to-EIGRP Redistribution</a:t>
            </a:r>
            <a:endParaRPr lang="en-US" sz="2800" dirty="0">
              <a:solidFill>
                <a:schemeClr val="accent4">
                  <a:lumMod val="75000"/>
                </a:schemeClr>
              </a:solidFill>
            </a:endParaRPr>
          </a:p>
        </p:txBody>
      </p:sp>
      <p:sp>
        <p:nvSpPr>
          <p:cNvPr id="4" name="TextBox 3"/>
          <p:cNvSpPr txBox="1"/>
          <p:nvPr/>
        </p:nvSpPr>
        <p:spPr>
          <a:xfrm>
            <a:off x="214467" y="761595"/>
            <a:ext cx="4467536" cy="3970318"/>
          </a:xfrm>
          <a:prstGeom prst="rect">
            <a:avLst/>
          </a:prstGeom>
          <a:noFill/>
        </p:spPr>
        <p:txBody>
          <a:bodyPr wrap="square" rtlCol="0">
            <a:spAutoFit/>
          </a:bodyPr>
          <a:lstStyle/>
          <a:p>
            <a:r>
              <a:rPr lang="en-US" dirty="0"/>
              <a:t>Redistributing routes between EIGRP autonomous systems preserves the path metrics during redistribution. </a:t>
            </a:r>
          </a:p>
          <a:p>
            <a:pPr marL="285750" indent="-285750">
              <a:buFont typeface="Arial" panose="020B0604020202020204" pitchFamily="34" charset="0"/>
              <a:buChar char="•"/>
            </a:pPr>
            <a:r>
              <a:rPr lang="en-US" dirty="0"/>
              <a:t>Figure 16-9 shows a topology that includes multiple EIGRP autonomous systems. </a:t>
            </a:r>
          </a:p>
          <a:p>
            <a:pPr marL="285750" indent="-285750">
              <a:buFont typeface="Arial" panose="020B0604020202020204" pitchFamily="34" charset="0"/>
              <a:buChar char="•"/>
            </a:pPr>
            <a:r>
              <a:rPr lang="en-US" dirty="0"/>
              <a:t>R2 mutually redistributes routes between AS 10 and AS 20, and R3 mutually redistributes routes between AS 20 and AS 30. </a:t>
            </a:r>
          </a:p>
          <a:p>
            <a:pPr marL="285750" indent="-285750">
              <a:buFont typeface="Arial" panose="020B0604020202020204" pitchFamily="34" charset="0"/>
              <a:buChar char="•"/>
            </a:pPr>
            <a:r>
              <a:rPr lang="en-US" dirty="0"/>
              <a:t>R1 advertises the Loopback 0 interface (192.168.1.1/32) into EIGRP AS 10. </a:t>
            </a:r>
          </a:p>
          <a:p>
            <a:pPr marL="285750" indent="-285750">
              <a:buFont typeface="Arial" panose="020B0604020202020204" pitchFamily="34" charset="0"/>
              <a:buChar char="•"/>
            </a:pPr>
            <a:r>
              <a:rPr lang="en-US" dirty="0"/>
              <a:t>R4 advertises the Loopback 0 interface (192.168.4.4/32) into EIGRP AS 30.</a:t>
            </a:r>
            <a:endParaRPr lang="en-US" sz="1500" dirty="0"/>
          </a:p>
        </p:txBody>
      </p:sp>
      <p:pic>
        <p:nvPicPr>
          <p:cNvPr id="10" name="Picture 9"/>
          <p:cNvPicPr>
            <a:picLocks noChangeAspect="1"/>
          </p:cNvPicPr>
          <p:nvPr/>
        </p:nvPicPr>
        <p:blipFill>
          <a:blip r:embed="rId3"/>
          <a:stretch>
            <a:fillRect/>
          </a:stretch>
        </p:blipFill>
        <p:spPr>
          <a:xfrm>
            <a:off x="4682003" y="1981987"/>
            <a:ext cx="4400802" cy="1363554"/>
          </a:xfrm>
          <a:prstGeom prst="rect">
            <a:avLst/>
          </a:prstGeom>
        </p:spPr>
      </p:pic>
    </p:spTree>
    <p:extLst>
      <p:ext uri="{BB962C8B-B14F-4D97-AF65-F5344CB8AC3E}">
        <p14:creationId xmlns:p14="http://schemas.microsoft.com/office/powerpoint/2010/main" val="2073002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591266"/>
          </a:xfrm>
        </p:spPr>
        <p:txBody>
          <a:bodyPr/>
          <a:lstStyle/>
          <a:p>
            <a:r>
              <a:rPr lang="en-US" sz="1600" dirty="0"/>
              <a:t>Protocol-Specific Configuration</a:t>
            </a:r>
            <a:br>
              <a:rPr lang="en-US" dirty="0">
                <a:solidFill>
                  <a:schemeClr val="accent4">
                    <a:lumMod val="75000"/>
                  </a:schemeClr>
                </a:solidFill>
              </a:rPr>
            </a:br>
            <a:r>
              <a:rPr lang="en-US" sz="2800" dirty="0"/>
              <a:t>EIGRP-to-EIGRP Redistribution Configuration</a:t>
            </a:r>
            <a:endParaRPr lang="en-US" sz="2800" dirty="0">
              <a:solidFill>
                <a:schemeClr val="accent4">
                  <a:lumMod val="75000"/>
                </a:schemeClr>
              </a:solidFill>
            </a:endParaRPr>
          </a:p>
        </p:txBody>
      </p:sp>
      <p:sp>
        <p:nvSpPr>
          <p:cNvPr id="4" name="TextBox 3"/>
          <p:cNvSpPr txBox="1"/>
          <p:nvPr/>
        </p:nvSpPr>
        <p:spPr>
          <a:xfrm>
            <a:off x="214467" y="591266"/>
            <a:ext cx="4395033" cy="2308324"/>
          </a:xfrm>
          <a:prstGeom prst="rect">
            <a:avLst/>
          </a:prstGeom>
          <a:noFill/>
        </p:spPr>
        <p:txBody>
          <a:bodyPr wrap="square" rtlCol="0">
            <a:spAutoFit/>
          </a:bodyPr>
          <a:lstStyle/>
          <a:p>
            <a:r>
              <a:rPr lang="en-US" dirty="0"/>
              <a:t>Example 16-11 shows the configurations for R2 and R3. </a:t>
            </a:r>
          </a:p>
          <a:p>
            <a:pPr marL="285750" indent="-285750">
              <a:buFont typeface="Arial" panose="020B0604020202020204" pitchFamily="34" charset="0"/>
              <a:buChar char="•"/>
            </a:pPr>
            <a:r>
              <a:rPr lang="en-US" dirty="0"/>
              <a:t>The default seed metrics do not need to be set because they are maintained between EIGRP ASs. </a:t>
            </a:r>
          </a:p>
          <a:p>
            <a:pPr marL="285750" indent="-285750">
              <a:buFont typeface="Arial" panose="020B0604020202020204" pitchFamily="34" charset="0"/>
              <a:buChar char="•"/>
            </a:pPr>
            <a:r>
              <a:rPr lang="en-US" dirty="0"/>
              <a:t>R2 is using classic configuration mode, and R3 is using EIGRP named configuration mode.</a:t>
            </a:r>
            <a:endParaRPr lang="en-US" sz="1500" dirty="0"/>
          </a:p>
        </p:txBody>
      </p:sp>
      <p:pic>
        <p:nvPicPr>
          <p:cNvPr id="5" name="Picture 4"/>
          <p:cNvPicPr>
            <a:picLocks noChangeAspect="1"/>
          </p:cNvPicPr>
          <p:nvPr/>
        </p:nvPicPr>
        <p:blipFill>
          <a:blip r:embed="rId3"/>
          <a:stretch>
            <a:fillRect/>
          </a:stretch>
        </p:blipFill>
        <p:spPr>
          <a:xfrm>
            <a:off x="4609500" y="591266"/>
            <a:ext cx="4459731" cy="2308324"/>
          </a:xfrm>
          <a:prstGeom prst="rect">
            <a:avLst/>
          </a:prstGeom>
        </p:spPr>
      </p:pic>
      <p:pic>
        <p:nvPicPr>
          <p:cNvPr id="6" name="Picture 5"/>
          <p:cNvPicPr>
            <a:picLocks noChangeAspect="1"/>
          </p:cNvPicPr>
          <p:nvPr/>
        </p:nvPicPr>
        <p:blipFill>
          <a:blip r:embed="rId4"/>
          <a:stretch>
            <a:fillRect/>
          </a:stretch>
        </p:blipFill>
        <p:spPr>
          <a:xfrm>
            <a:off x="4609500" y="2899590"/>
            <a:ext cx="4459731" cy="1193391"/>
          </a:xfrm>
          <a:prstGeom prst="rect">
            <a:avLst/>
          </a:prstGeom>
        </p:spPr>
      </p:pic>
    </p:spTree>
    <p:extLst>
      <p:ext uri="{BB962C8B-B14F-4D97-AF65-F5344CB8AC3E}">
        <p14:creationId xmlns:p14="http://schemas.microsoft.com/office/powerpoint/2010/main" val="914218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591266"/>
          </a:xfrm>
        </p:spPr>
        <p:txBody>
          <a:bodyPr/>
          <a:lstStyle/>
          <a:p>
            <a:r>
              <a:rPr lang="en-US" sz="1600" dirty="0"/>
              <a:t>Protocol-Specific Configuration</a:t>
            </a:r>
            <a:br>
              <a:rPr lang="en-US" dirty="0">
                <a:solidFill>
                  <a:schemeClr val="accent4">
                    <a:lumMod val="75000"/>
                  </a:schemeClr>
                </a:solidFill>
              </a:rPr>
            </a:br>
            <a:r>
              <a:rPr lang="en-US" sz="2800" dirty="0"/>
              <a:t>EIGRP-to-EIGRP Redistribution Verification</a:t>
            </a:r>
            <a:endParaRPr lang="en-US" sz="2800" dirty="0">
              <a:solidFill>
                <a:schemeClr val="accent4">
                  <a:lumMod val="75000"/>
                </a:schemeClr>
              </a:solidFill>
            </a:endParaRPr>
          </a:p>
        </p:txBody>
      </p:sp>
      <p:sp>
        <p:nvSpPr>
          <p:cNvPr id="4" name="TextBox 3"/>
          <p:cNvSpPr txBox="1"/>
          <p:nvPr/>
        </p:nvSpPr>
        <p:spPr>
          <a:xfrm>
            <a:off x="186968" y="687650"/>
            <a:ext cx="3841892" cy="1077218"/>
          </a:xfrm>
          <a:prstGeom prst="rect">
            <a:avLst/>
          </a:prstGeom>
          <a:noFill/>
        </p:spPr>
        <p:txBody>
          <a:bodyPr wrap="square" rtlCol="0">
            <a:spAutoFit/>
          </a:bodyPr>
          <a:lstStyle/>
          <a:p>
            <a:r>
              <a:rPr lang="en-US" sz="1600" dirty="0"/>
              <a:t>Example 16-12 provides verification that R1 has routes learned from AS 20 and AS 30, and R4 has learned routes from AS 10 and AS 20.</a:t>
            </a:r>
          </a:p>
        </p:txBody>
      </p:sp>
      <p:pic>
        <p:nvPicPr>
          <p:cNvPr id="7" name="Picture 6"/>
          <p:cNvPicPr>
            <a:picLocks noChangeAspect="1"/>
          </p:cNvPicPr>
          <p:nvPr/>
        </p:nvPicPr>
        <p:blipFill>
          <a:blip r:embed="rId3"/>
          <a:stretch>
            <a:fillRect/>
          </a:stretch>
        </p:blipFill>
        <p:spPr>
          <a:xfrm>
            <a:off x="4083861" y="688219"/>
            <a:ext cx="4894418" cy="2912269"/>
          </a:xfrm>
          <a:prstGeom prst="rect">
            <a:avLst/>
          </a:prstGeom>
        </p:spPr>
      </p:pic>
    </p:spTree>
    <p:extLst>
      <p:ext uri="{BB962C8B-B14F-4D97-AF65-F5344CB8AC3E}">
        <p14:creationId xmlns:p14="http://schemas.microsoft.com/office/powerpoint/2010/main" val="596858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591266"/>
          </a:xfrm>
        </p:spPr>
        <p:txBody>
          <a:bodyPr/>
          <a:lstStyle/>
          <a:p>
            <a:r>
              <a:rPr lang="en-US" sz="1600" dirty="0"/>
              <a:t>Protocol-Specific Configuration</a:t>
            </a:r>
            <a:br>
              <a:rPr lang="en-US" dirty="0">
                <a:solidFill>
                  <a:schemeClr val="accent4">
                    <a:lumMod val="75000"/>
                  </a:schemeClr>
                </a:solidFill>
              </a:rPr>
            </a:br>
            <a:r>
              <a:rPr lang="en-US" sz="2800" dirty="0"/>
              <a:t>EIGRP-to-EIGRP Redistribution Verification (Cont.)</a:t>
            </a:r>
            <a:endParaRPr lang="en-US" sz="2800" dirty="0">
              <a:solidFill>
                <a:schemeClr val="accent4">
                  <a:lumMod val="75000"/>
                </a:schemeClr>
              </a:solidFill>
            </a:endParaRPr>
          </a:p>
        </p:txBody>
      </p:sp>
      <p:sp>
        <p:nvSpPr>
          <p:cNvPr id="4" name="TextBox 3"/>
          <p:cNvSpPr txBox="1"/>
          <p:nvPr/>
        </p:nvSpPr>
        <p:spPr>
          <a:xfrm>
            <a:off x="186968" y="687650"/>
            <a:ext cx="3841892" cy="3539430"/>
          </a:xfrm>
          <a:prstGeom prst="rect">
            <a:avLst/>
          </a:prstGeom>
          <a:noFill/>
        </p:spPr>
        <p:txBody>
          <a:bodyPr wrap="square" rtlCol="0">
            <a:spAutoFit/>
          </a:bodyPr>
          <a:lstStyle/>
          <a:p>
            <a:r>
              <a:rPr lang="en-US" sz="1600" dirty="0"/>
              <a:t>Example 16-13 shows the EIGRP topology table for the route 192.168.4.4/32 in AS 10 and AS 20. </a:t>
            </a:r>
          </a:p>
          <a:p>
            <a:pPr marL="285750" indent="-285750">
              <a:buFont typeface="Arial" panose="020B0604020202020204" pitchFamily="34" charset="0"/>
              <a:buChar char="•"/>
            </a:pPr>
            <a:r>
              <a:rPr lang="en-US" sz="1600" dirty="0"/>
              <a:t>The EIGRP path metrics for bandwidth, reliability, load, and delay are the same between the autonomous systems. </a:t>
            </a:r>
          </a:p>
          <a:p>
            <a:pPr marL="285750" indent="-285750">
              <a:buFont typeface="Arial" panose="020B0604020202020204" pitchFamily="34" charset="0"/>
              <a:buChar char="•"/>
            </a:pPr>
            <a:r>
              <a:rPr lang="en-US" sz="1600" dirty="0"/>
              <a:t>Notice that the feasible distance (131,072) is the same for both autonomous systems, but the reported distance (RD) is 0 for AS 10 and 130,816 for AS 20. </a:t>
            </a:r>
          </a:p>
          <a:p>
            <a:pPr marL="285750" indent="-285750">
              <a:buFont typeface="Arial" panose="020B0604020202020204" pitchFamily="34" charset="0"/>
              <a:buChar char="•"/>
            </a:pPr>
            <a:r>
              <a:rPr lang="en-US" sz="1600" dirty="0"/>
              <a:t>The RD was reset when it was redistributed into AS 10.</a:t>
            </a:r>
          </a:p>
        </p:txBody>
      </p:sp>
      <p:pic>
        <p:nvPicPr>
          <p:cNvPr id="5" name="Picture 4"/>
          <p:cNvPicPr>
            <a:picLocks noChangeAspect="1"/>
          </p:cNvPicPr>
          <p:nvPr/>
        </p:nvPicPr>
        <p:blipFill>
          <a:blip r:embed="rId3"/>
          <a:stretch>
            <a:fillRect/>
          </a:stretch>
        </p:blipFill>
        <p:spPr>
          <a:xfrm>
            <a:off x="4934500" y="591266"/>
            <a:ext cx="3410988" cy="965374"/>
          </a:xfrm>
          <a:prstGeom prst="rect">
            <a:avLst/>
          </a:prstGeom>
        </p:spPr>
      </p:pic>
      <p:pic>
        <p:nvPicPr>
          <p:cNvPr id="6" name="Picture 5"/>
          <p:cNvPicPr>
            <a:picLocks noChangeAspect="1"/>
          </p:cNvPicPr>
          <p:nvPr/>
        </p:nvPicPr>
        <p:blipFill>
          <a:blip r:embed="rId4"/>
          <a:stretch>
            <a:fillRect/>
          </a:stretch>
        </p:blipFill>
        <p:spPr>
          <a:xfrm>
            <a:off x="4934500" y="1556640"/>
            <a:ext cx="3410988" cy="3086491"/>
          </a:xfrm>
          <a:prstGeom prst="rect">
            <a:avLst/>
          </a:prstGeom>
        </p:spPr>
      </p:pic>
    </p:spTree>
    <p:extLst>
      <p:ext uri="{BB962C8B-B14F-4D97-AF65-F5344CB8AC3E}">
        <p14:creationId xmlns:p14="http://schemas.microsoft.com/office/powerpoint/2010/main" val="883139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591266"/>
          </a:xfrm>
        </p:spPr>
        <p:txBody>
          <a:bodyPr/>
          <a:lstStyle/>
          <a:p>
            <a:r>
              <a:rPr lang="en-US" sz="1600" dirty="0"/>
              <a:t>Protocol-Specific Configuration</a:t>
            </a:r>
            <a:br>
              <a:rPr lang="en-US" dirty="0">
                <a:solidFill>
                  <a:schemeClr val="accent4">
                    <a:lumMod val="75000"/>
                  </a:schemeClr>
                </a:solidFill>
              </a:rPr>
            </a:br>
            <a:r>
              <a:rPr lang="en-US" sz="2800" dirty="0"/>
              <a:t>Destination Specific Behaviors: OSPF</a:t>
            </a:r>
            <a:endParaRPr lang="en-US" sz="2800" dirty="0">
              <a:solidFill>
                <a:schemeClr val="accent4">
                  <a:lumMod val="75000"/>
                </a:schemeClr>
              </a:solidFill>
            </a:endParaRPr>
          </a:p>
        </p:txBody>
      </p:sp>
      <p:sp>
        <p:nvSpPr>
          <p:cNvPr id="4" name="TextBox 3"/>
          <p:cNvSpPr txBox="1"/>
          <p:nvPr/>
        </p:nvSpPr>
        <p:spPr>
          <a:xfrm>
            <a:off x="186968" y="687650"/>
            <a:ext cx="8530770" cy="3785652"/>
          </a:xfrm>
          <a:prstGeom prst="rect">
            <a:avLst/>
          </a:prstGeom>
          <a:noFill/>
        </p:spPr>
        <p:txBody>
          <a:bodyPr wrap="square" rtlCol="0">
            <a:spAutoFit/>
          </a:bodyPr>
          <a:lstStyle/>
          <a:p>
            <a:r>
              <a:rPr lang="en-US" sz="1600" dirty="0"/>
              <a:t>The AD is set to 110 for intra-area, interarea, and external OSPF routes. External OSPF routes are classified as Type 1 or Type 2, with Type 2 as the default setting. </a:t>
            </a:r>
          </a:p>
          <a:p>
            <a:pPr marL="285750" indent="-285750">
              <a:buFont typeface="Arial" panose="020B0604020202020204" pitchFamily="34" charset="0"/>
              <a:buChar char="•"/>
            </a:pPr>
            <a:r>
              <a:rPr lang="en-US" sz="1600" dirty="0"/>
              <a:t>The seed metric is 1 for BGP-sourced routes and 20 for all other protocols. </a:t>
            </a:r>
          </a:p>
          <a:p>
            <a:pPr marL="285750" indent="-285750">
              <a:buFont typeface="Arial" panose="020B0604020202020204" pitchFamily="34" charset="0"/>
              <a:buChar char="•"/>
            </a:pPr>
            <a:r>
              <a:rPr lang="en-US" sz="1600" dirty="0"/>
              <a:t>The exception is that if OSPF redistributes from another OSPF process, the path metric is transferred.</a:t>
            </a:r>
          </a:p>
          <a:p>
            <a:endParaRPr lang="en-US" sz="1600" dirty="0"/>
          </a:p>
          <a:p>
            <a:r>
              <a:rPr lang="en-US" sz="1600" dirty="0"/>
              <a:t>The main differences between Type 1 and Type 2 External OSPF routes follow:</a:t>
            </a:r>
          </a:p>
          <a:p>
            <a:pPr marL="285750" indent="-285750">
              <a:buFont typeface="Arial" panose="020B0604020202020204" pitchFamily="34" charset="0"/>
              <a:buChar char="•"/>
            </a:pPr>
            <a:r>
              <a:rPr lang="en-US" sz="1600" dirty="0"/>
              <a:t>Type 1 routes are preferred over Type 2.</a:t>
            </a:r>
          </a:p>
          <a:p>
            <a:pPr marL="285750" indent="-285750">
              <a:buFont typeface="Arial" panose="020B0604020202020204" pitchFamily="34" charset="0"/>
              <a:buChar char="•"/>
            </a:pPr>
            <a:r>
              <a:rPr lang="en-US" sz="1600" dirty="0"/>
              <a:t>The Type 1 metric equals the redistribution metric plus the total path metric to the autonomous system boundary router (ASBR). In other words, as the LSA propagates away from the originating ASBR, the metric increases.</a:t>
            </a:r>
          </a:p>
          <a:p>
            <a:pPr marL="285750" indent="-285750">
              <a:buFont typeface="Arial" panose="020B0604020202020204" pitchFamily="34" charset="0"/>
              <a:buChar char="•"/>
            </a:pPr>
            <a:r>
              <a:rPr lang="en-US" sz="1600" dirty="0"/>
              <a:t>The Type 2 metric equals only the redistribution metric. The metric is the same for the router next to the ASBR as the router 30 hops away from the originating ASBR. </a:t>
            </a:r>
          </a:p>
          <a:p>
            <a:pPr marL="285750" indent="-285750">
              <a:buFont typeface="Arial" panose="020B0604020202020204" pitchFamily="34" charset="0"/>
              <a:buChar char="•"/>
            </a:pPr>
            <a:r>
              <a:rPr lang="en-US" sz="1600" dirty="0"/>
              <a:t>If two Type 2 paths have exactly the same metric, the lower forwarding cost is preferred. This is the default external metric type used by OSPF.</a:t>
            </a:r>
          </a:p>
        </p:txBody>
      </p:sp>
    </p:spTree>
    <p:extLst>
      <p:ext uri="{BB962C8B-B14F-4D97-AF65-F5344CB8AC3E}">
        <p14:creationId xmlns:p14="http://schemas.microsoft.com/office/powerpoint/2010/main" val="2960043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591266"/>
          </a:xfrm>
        </p:spPr>
        <p:txBody>
          <a:bodyPr/>
          <a:lstStyle/>
          <a:p>
            <a:r>
              <a:rPr lang="en-US" sz="1600" dirty="0"/>
              <a:t>Protocol-Specific Configuration</a:t>
            </a:r>
            <a:br>
              <a:rPr lang="en-US" dirty="0">
                <a:solidFill>
                  <a:schemeClr val="accent4">
                    <a:lumMod val="75000"/>
                  </a:schemeClr>
                </a:solidFill>
              </a:rPr>
            </a:br>
            <a:r>
              <a:rPr lang="en-US" sz="2800" dirty="0"/>
              <a:t>Redistribution into OSPF</a:t>
            </a:r>
            <a:endParaRPr lang="en-US" sz="2800" dirty="0">
              <a:solidFill>
                <a:schemeClr val="accent4">
                  <a:lumMod val="75000"/>
                </a:schemeClr>
              </a:solidFill>
            </a:endParaRPr>
          </a:p>
        </p:txBody>
      </p:sp>
      <p:sp>
        <p:nvSpPr>
          <p:cNvPr id="4" name="TextBox 3"/>
          <p:cNvSpPr txBox="1"/>
          <p:nvPr/>
        </p:nvSpPr>
        <p:spPr>
          <a:xfrm>
            <a:off x="186967" y="687650"/>
            <a:ext cx="8860779" cy="2631490"/>
          </a:xfrm>
          <a:prstGeom prst="rect">
            <a:avLst/>
          </a:prstGeom>
          <a:noFill/>
        </p:spPr>
        <p:txBody>
          <a:bodyPr wrap="square" rtlCol="0">
            <a:spAutoFit/>
          </a:bodyPr>
          <a:lstStyle/>
          <a:p>
            <a:r>
              <a:rPr lang="en-US" sz="1500" dirty="0"/>
              <a:t>For redistribution into OSPF, you use this command:</a:t>
            </a:r>
          </a:p>
          <a:p>
            <a:endParaRPr lang="en-US" sz="1500" b="1" dirty="0"/>
          </a:p>
          <a:p>
            <a:r>
              <a:rPr lang="en-US" sz="1500" b="1" dirty="0"/>
              <a:t>redistribute </a:t>
            </a:r>
            <a:r>
              <a:rPr lang="en-US" sz="1500" i="1" dirty="0"/>
              <a:t>source-protocol </a:t>
            </a:r>
            <a:r>
              <a:rPr lang="en-US" sz="1500" dirty="0"/>
              <a:t>[</a:t>
            </a:r>
            <a:r>
              <a:rPr lang="en-US" sz="1500" b="1" dirty="0"/>
              <a:t>subnets</a:t>
            </a:r>
            <a:r>
              <a:rPr lang="en-US" sz="1500" dirty="0"/>
              <a:t>] [</a:t>
            </a:r>
            <a:r>
              <a:rPr lang="en-US" sz="1500" b="1" dirty="0"/>
              <a:t>metric </a:t>
            </a:r>
            <a:r>
              <a:rPr lang="en-US" sz="1500" i="1" dirty="0"/>
              <a:t>metric</a:t>
            </a:r>
            <a:r>
              <a:rPr lang="en-US" sz="1500" dirty="0"/>
              <a:t>] [</a:t>
            </a:r>
            <a:r>
              <a:rPr lang="en-US" sz="1500" b="1" dirty="0"/>
              <a:t>metric-type </a:t>
            </a:r>
            <a:r>
              <a:rPr lang="en-US" sz="1500" dirty="0"/>
              <a:t>{</a:t>
            </a:r>
            <a:r>
              <a:rPr lang="en-US" sz="1500" b="1" dirty="0"/>
              <a:t>1 </a:t>
            </a:r>
            <a:r>
              <a:rPr lang="en-US" sz="1500" dirty="0"/>
              <a:t>| </a:t>
            </a:r>
            <a:r>
              <a:rPr lang="en-US" sz="1500" b="1" dirty="0"/>
              <a:t>2</a:t>
            </a:r>
            <a:r>
              <a:rPr lang="en-US" sz="1500" dirty="0"/>
              <a:t>}]</a:t>
            </a:r>
          </a:p>
          <a:p>
            <a:r>
              <a:rPr lang="en-US" sz="1500" dirty="0"/>
              <a:t>[</a:t>
            </a:r>
            <a:r>
              <a:rPr lang="en-US" sz="1500" b="1" dirty="0"/>
              <a:t>tag </a:t>
            </a:r>
            <a:r>
              <a:rPr lang="en-US" sz="1500" i="1" dirty="0"/>
              <a:t>0-4294967295</a:t>
            </a:r>
            <a:r>
              <a:rPr lang="en-US" sz="1500" dirty="0"/>
              <a:t>] [</a:t>
            </a:r>
            <a:r>
              <a:rPr lang="en-US" sz="1500" b="1" dirty="0"/>
              <a:t>route-map </a:t>
            </a:r>
            <a:r>
              <a:rPr lang="en-US" sz="1500" i="1" dirty="0"/>
              <a:t>route-map-name</a:t>
            </a:r>
            <a:r>
              <a:rPr lang="en-US" sz="1500" dirty="0"/>
              <a:t>]</a:t>
            </a:r>
          </a:p>
          <a:p>
            <a:endParaRPr lang="en-US" sz="1500" dirty="0"/>
          </a:p>
          <a:p>
            <a:pPr marL="285750" indent="-285750">
              <a:buFont typeface="Arial" panose="020B0604020202020204" pitchFamily="34" charset="0"/>
              <a:buChar char="•"/>
            </a:pPr>
            <a:r>
              <a:rPr lang="en-US" sz="1500" dirty="0"/>
              <a:t>If the optional </a:t>
            </a:r>
            <a:r>
              <a:rPr lang="en-US" sz="1500" b="1" dirty="0"/>
              <a:t>subnets </a:t>
            </a:r>
            <a:r>
              <a:rPr lang="en-US" sz="1500" dirty="0"/>
              <a:t>keyword is not included, only the classful networks are redistributed.</a:t>
            </a:r>
          </a:p>
          <a:p>
            <a:pPr marL="285750" indent="-285750">
              <a:buFont typeface="Arial" panose="020B0604020202020204" pitchFamily="34" charset="0"/>
              <a:buChar char="•"/>
            </a:pPr>
            <a:r>
              <a:rPr lang="en-US" sz="1500" dirty="0"/>
              <a:t>The optional </a:t>
            </a:r>
            <a:r>
              <a:rPr lang="en-US" sz="1500" b="1" dirty="0"/>
              <a:t>tag </a:t>
            </a:r>
            <a:r>
              <a:rPr lang="en-US" sz="1500" dirty="0"/>
              <a:t>keyword allows for a 32-bit route tag to be included on all redistributed routes. </a:t>
            </a:r>
          </a:p>
          <a:p>
            <a:pPr marL="285750" indent="-285750">
              <a:buFont typeface="Arial" panose="020B0604020202020204" pitchFamily="34" charset="0"/>
              <a:buChar char="•"/>
            </a:pPr>
            <a:r>
              <a:rPr lang="en-US" sz="1500" dirty="0"/>
              <a:t>The </a:t>
            </a:r>
            <a:r>
              <a:rPr lang="en-US" sz="1500" b="1" dirty="0"/>
              <a:t>metric </a:t>
            </a:r>
            <a:r>
              <a:rPr lang="en-US" sz="1500" dirty="0"/>
              <a:t>and </a:t>
            </a:r>
            <a:r>
              <a:rPr lang="en-US" sz="1500" b="1" dirty="0"/>
              <a:t>metric-type </a:t>
            </a:r>
            <a:r>
              <a:rPr lang="en-US" sz="1500" dirty="0"/>
              <a:t>keywords can be set during redistribution.</a:t>
            </a:r>
          </a:p>
          <a:p>
            <a:r>
              <a:rPr lang="en-US" sz="1500" dirty="0"/>
              <a:t>Figure 16-10 provides a topology example in which R2 mutually redistributes EIGRP into</a:t>
            </a:r>
          </a:p>
          <a:p>
            <a:r>
              <a:rPr lang="en-US" sz="1500" dirty="0"/>
              <a:t>OSPF and R3 mutually redistributes RIP into OSPF. R1 is advertising the Loopback 0 interface 192.168.1.1/32, and R4 is advertising the Loopback 0 interface 192.168.4.4/32.</a:t>
            </a:r>
          </a:p>
        </p:txBody>
      </p:sp>
      <p:pic>
        <p:nvPicPr>
          <p:cNvPr id="5" name="Picture 4"/>
          <p:cNvPicPr>
            <a:picLocks noChangeAspect="1"/>
          </p:cNvPicPr>
          <p:nvPr/>
        </p:nvPicPr>
        <p:blipFill>
          <a:blip r:embed="rId3"/>
          <a:stretch>
            <a:fillRect/>
          </a:stretch>
        </p:blipFill>
        <p:spPr>
          <a:xfrm>
            <a:off x="1818021" y="3319140"/>
            <a:ext cx="4709445" cy="1448623"/>
          </a:xfrm>
          <a:prstGeom prst="rect">
            <a:avLst/>
          </a:prstGeom>
        </p:spPr>
      </p:pic>
    </p:spTree>
    <p:extLst>
      <p:ext uri="{BB962C8B-B14F-4D97-AF65-F5344CB8AC3E}">
        <p14:creationId xmlns:p14="http://schemas.microsoft.com/office/powerpoint/2010/main" val="1841090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591266"/>
          </a:xfrm>
        </p:spPr>
        <p:txBody>
          <a:bodyPr/>
          <a:lstStyle/>
          <a:p>
            <a:r>
              <a:rPr lang="en-US" sz="1600" dirty="0"/>
              <a:t>Protocol-Specific Configuration</a:t>
            </a:r>
            <a:br>
              <a:rPr lang="en-US" dirty="0">
                <a:solidFill>
                  <a:schemeClr val="accent4">
                    <a:lumMod val="75000"/>
                  </a:schemeClr>
                </a:solidFill>
              </a:rPr>
            </a:br>
            <a:r>
              <a:rPr lang="en-US" sz="2800" dirty="0"/>
              <a:t>Redistribution into OSPF Configuration</a:t>
            </a:r>
            <a:endParaRPr lang="en-US" sz="2800" dirty="0">
              <a:solidFill>
                <a:schemeClr val="accent4">
                  <a:lumMod val="75000"/>
                </a:schemeClr>
              </a:solidFill>
            </a:endParaRPr>
          </a:p>
        </p:txBody>
      </p:sp>
      <p:sp>
        <p:nvSpPr>
          <p:cNvPr id="4" name="TextBox 3"/>
          <p:cNvSpPr txBox="1"/>
          <p:nvPr/>
        </p:nvSpPr>
        <p:spPr>
          <a:xfrm>
            <a:off x="186967" y="687650"/>
            <a:ext cx="8860779" cy="1431161"/>
          </a:xfrm>
          <a:prstGeom prst="rect">
            <a:avLst/>
          </a:prstGeom>
          <a:noFill/>
        </p:spPr>
        <p:txBody>
          <a:bodyPr wrap="square" rtlCol="0">
            <a:spAutoFit/>
          </a:bodyPr>
          <a:lstStyle/>
          <a:p>
            <a:r>
              <a:rPr lang="en-US" dirty="0"/>
              <a:t>Example 16-14 shows the relevant OSPF configuration. Notice that R2 and R3 use different OSPF process numbers but are still able to form an adjacency. The OSPF process numbers are locally significant in linking the OSPF-enabled interfaces to a process, as shown later in this section.</a:t>
            </a:r>
          </a:p>
          <a:p>
            <a:endParaRPr lang="en-US" sz="1500" dirty="0"/>
          </a:p>
        </p:txBody>
      </p:sp>
      <p:pic>
        <p:nvPicPr>
          <p:cNvPr id="6" name="Picture 5"/>
          <p:cNvPicPr>
            <a:picLocks noChangeAspect="1"/>
          </p:cNvPicPr>
          <p:nvPr/>
        </p:nvPicPr>
        <p:blipFill>
          <a:blip r:embed="rId3"/>
          <a:stretch>
            <a:fillRect/>
          </a:stretch>
        </p:blipFill>
        <p:spPr>
          <a:xfrm>
            <a:off x="1474577" y="2215195"/>
            <a:ext cx="5384854" cy="2191800"/>
          </a:xfrm>
          <a:prstGeom prst="rect">
            <a:avLst/>
          </a:prstGeom>
        </p:spPr>
      </p:pic>
    </p:spTree>
    <p:extLst>
      <p:ext uri="{BB962C8B-B14F-4D97-AF65-F5344CB8AC3E}">
        <p14:creationId xmlns:p14="http://schemas.microsoft.com/office/powerpoint/2010/main" val="2482298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591266"/>
          </a:xfrm>
        </p:spPr>
        <p:txBody>
          <a:bodyPr/>
          <a:lstStyle/>
          <a:p>
            <a:r>
              <a:rPr lang="en-US" sz="1600" dirty="0"/>
              <a:t>Protocol-Specific Configuration</a:t>
            </a:r>
            <a:br>
              <a:rPr lang="en-US" dirty="0">
                <a:solidFill>
                  <a:schemeClr val="accent4">
                    <a:lumMod val="75000"/>
                  </a:schemeClr>
                </a:solidFill>
              </a:rPr>
            </a:br>
            <a:r>
              <a:rPr lang="en-US" sz="2800" dirty="0"/>
              <a:t>Redistribution into OSPF LSDB</a:t>
            </a:r>
            <a:endParaRPr lang="en-US" sz="2800" dirty="0">
              <a:solidFill>
                <a:schemeClr val="accent4">
                  <a:lumMod val="75000"/>
                </a:schemeClr>
              </a:solidFill>
            </a:endParaRPr>
          </a:p>
        </p:txBody>
      </p:sp>
      <p:sp>
        <p:nvSpPr>
          <p:cNvPr id="4" name="TextBox 3"/>
          <p:cNvSpPr txBox="1"/>
          <p:nvPr/>
        </p:nvSpPr>
        <p:spPr>
          <a:xfrm>
            <a:off x="186967" y="687650"/>
            <a:ext cx="4000021" cy="3046988"/>
          </a:xfrm>
          <a:prstGeom prst="rect">
            <a:avLst/>
          </a:prstGeom>
          <a:noFill/>
        </p:spPr>
        <p:txBody>
          <a:bodyPr wrap="square" rtlCol="0">
            <a:spAutoFit/>
          </a:bodyPr>
          <a:lstStyle/>
          <a:p>
            <a:r>
              <a:rPr lang="en-US" sz="1600" dirty="0"/>
              <a:t>Example 16-15 shows the Type 5 LSAs for the external networks in the OSPF domain. </a:t>
            </a:r>
          </a:p>
          <a:p>
            <a:pPr marL="285750" indent="-285750">
              <a:buFont typeface="Arial" panose="020B0604020202020204" pitchFamily="34" charset="0"/>
              <a:buChar char="•"/>
            </a:pPr>
            <a:r>
              <a:rPr lang="en-US" sz="1600" dirty="0"/>
              <a:t>This example shows that the routes 10.12.1.0/24, 10.34.1.0/24, 192.168.1.1/32, and 192.168.4.4/32 successfully redistributed into OSPF. </a:t>
            </a:r>
          </a:p>
          <a:p>
            <a:pPr marL="285750" indent="-285750">
              <a:buFont typeface="Arial" panose="020B0604020202020204" pitchFamily="34" charset="0"/>
              <a:buChar char="•"/>
            </a:pPr>
            <a:r>
              <a:rPr lang="en-US" sz="1600" dirty="0"/>
              <a:t>The redistributed networks are Type 2 with a metric of 20.</a:t>
            </a:r>
          </a:p>
          <a:p>
            <a:pPr marL="285750" indent="-285750">
              <a:buFont typeface="Arial" panose="020B0604020202020204" pitchFamily="34" charset="0"/>
              <a:buChar char="•"/>
            </a:pPr>
            <a:r>
              <a:rPr lang="en-US" sz="1600" dirty="0"/>
              <a:t>The redistributed routes appear in the routing table with O E2 for Type 2 and O E1 for Type 1 external routes. </a:t>
            </a:r>
          </a:p>
        </p:txBody>
      </p:sp>
      <p:pic>
        <p:nvPicPr>
          <p:cNvPr id="5" name="Picture 4"/>
          <p:cNvPicPr>
            <a:picLocks noChangeAspect="1"/>
          </p:cNvPicPr>
          <p:nvPr/>
        </p:nvPicPr>
        <p:blipFill>
          <a:blip r:embed="rId3"/>
          <a:stretch>
            <a:fillRect/>
          </a:stretch>
        </p:blipFill>
        <p:spPr>
          <a:xfrm>
            <a:off x="4499563" y="591266"/>
            <a:ext cx="3959741" cy="769095"/>
          </a:xfrm>
          <a:prstGeom prst="rect">
            <a:avLst/>
          </a:prstGeom>
        </p:spPr>
      </p:pic>
      <p:pic>
        <p:nvPicPr>
          <p:cNvPr id="6" name="Picture 5"/>
          <p:cNvPicPr>
            <a:picLocks noChangeAspect="1"/>
          </p:cNvPicPr>
          <p:nvPr/>
        </p:nvPicPr>
        <p:blipFill>
          <a:blip r:embed="rId4"/>
          <a:stretch>
            <a:fillRect/>
          </a:stretch>
        </p:blipFill>
        <p:spPr>
          <a:xfrm>
            <a:off x="4499561" y="1360361"/>
            <a:ext cx="3959743" cy="3200281"/>
          </a:xfrm>
          <a:prstGeom prst="rect">
            <a:avLst/>
          </a:prstGeom>
        </p:spPr>
      </p:pic>
    </p:spTree>
    <p:extLst>
      <p:ext uri="{BB962C8B-B14F-4D97-AF65-F5344CB8AC3E}">
        <p14:creationId xmlns:p14="http://schemas.microsoft.com/office/powerpoint/2010/main" val="818850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627252" cy="1351755"/>
          </a:xfrm>
        </p:spPr>
        <p:txBody>
          <a:bodyPr/>
          <a:lstStyle/>
          <a:p>
            <a:r>
              <a:rPr lang="en-US" sz="4800" dirty="0">
                <a:solidFill>
                  <a:schemeClr val="accent5">
                    <a:lumMod val="40000"/>
                    <a:lumOff val="60000"/>
                  </a:schemeClr>
                </a:solidFill>
              </a:rPr>
              <a:t>Redistribution Overview</a:t>
            </a:r>
            <a:endParaRPr lang="en-US" dirty="0">
              <a:solidFill>
                <a:schemeClr val="accent5">
                  <a:lumMod val="40000"/>
                  <a:lumOff val="60000"/>
                </a:schemeClr>
              </a:solidFill>
            </a:endParaRPr>
          </a:p>
        </p:txBody>
      </p:sp>
      <p:sp>
        <p:nvSpPr>
          <p:cNvPr id="2" name="TextBox 1"/>
          <p:cNvSpPr txBox="1"/>
          <p:nvPr/>
        </p:nvSpPr>
        <p:spPr>
          <a:xfrm>
            <a:off x="337844" y="1789043"/>
            <a:ext cx="8309199" cy="2308324"/>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lumMod val="40000"/>
                    <a:lumOff val="60000"/>
                  </a:schemeClr>
                </a:solidFill>
              </a:rPr>
              <a:t>An organization might use multiple routing protocols, split up the routing domain between multiple instances (processes) of the same routing protocol, or need to merge networks with another organization that uses a different routing protocol. </a:t>
            </a:r>
          </a:p>
          <a:p>
            <a:pPr marL="285750" indent="-285750">
              <a:buFont typeface="Arial" panose="020B0604020202020204" pitchFamily="34" charset="0"/>
              <a:buChar char="•"/>
            </a:pPr>
            <a:r>
              <a:rPr lang="en-US" dirty="0">
                <a:solidFill>
                  <a:schemeClr val="accent5">
                    <a:lumMod val="40000"/>
                    <a:lumOff val="60000"/>
                  </a:schemeClr>
                </a:solidFill>
              </a:rPr>
              <a:t>The routes from one routing protocol process need to be exchanged with a different routing protocol process to provide full connectivity. </a:t>
            </a:r>
          </a:p>
          <a:p>
            <a:pPr marL="285750" indent="-285750">
              <a:buFont typeface="Arial" panose="020B0604020202020204" pitchFamily="34" charset="0"/>
              <a:buChar char="•"/>
            </a:pPr>
            <a:r>
              <a:rPr lang="en-US" dirty="0">
                <a:solidFill>
                  <a:schemeClr val="accent5">
                    <a:lumMod val="40000"/>
                    <a:lumOff val="60000"/>
                  </a:schemeClr>
                </a:solidFill>
              </a:rPr>
              <a:t>Redistribution is used to inject routes from one routing protocol into another routing protocol.</a:t>
            </a:r>
            <a:endParaRPr lang="en-US" sz="1600"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282487357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591266"/>
          </a:xfrm>
        </p:spPr>
        <p:txBody>
          <a:bodyPr/>
          <a:lstStyle/>
          <a:p>
            <a:r>
              <a:rPr lang="en-US" sz="1600" dirty="0"/>
              <a:t>Protocol-Specific Configuration</a:t>
            </a:r>
            <a:br>
              <a:rPr lang="en-US" dirty="0">
                <a:solidFill>
                  <a:schemeClr val="accent4">
                    <a:lumMod val="75000"/>
                  </a:schemeClr>
                </a:solidFill>
              </a:rPr>
            </a:br>
            <a:r>
              <a:rPr lang="en-US" sz="2800" dirty="0"/>
              <a:t>Redistribution into OSPF Verification</a:t>
            </a:r>
            <a:endParaRPr lang="en-US" sz="2800" dirty="0">
              <a:solidFill>
                <a:schemeClr val="accent4">
                  <a:lumMod val="75000"/>
                </a:schemeClr>
              </a:solidFill>
            </a:endParaRPr>
          </a:p>
        </p:txBody>
      </p:sp>
      <p:sp>
        <p:nvSpPr>
          <p:cNvPr id="4" name="TextBox 3"/>
          <p:cNvSpPr txBox="1"/>
          <p:nvPr/>
        </p:nvSpPr>
        <p:spPr>
          <a:xfrm>
            <a:off x="186967" y="687650"/>
            <a:ext cx="3147499" cy="1077218"/>
          </a:xfrm>
          <a:prstGeom prst="rect">
            <a:avLst/>
          </a:prstGeom>
          <a:noFill/>
        </p:spPr>
        <p:txBody>
          <a:bodyPr wrap="square" rtlCol="0">
            <a:spAutoFit/>
          </a:bodyPr>
          <a:lstStyle/>
          <a:p>
            <a:r>
              <a:rPr lang="en-US" sz="1600" dirty="0"/>
              <a:t>In Example 16-16, the routers do not explicitly set a metric type, so all the redistributed routes from the topology are type E2.</a:t>
            </a:r>
          </a:p>
        </p:txBody>
      </p:sp>
      <p:pic>
        <p:nvPicPr>
          <p:cNvPr id="5" name="Picture 4"/>
          <p:cNvPicPr>
            <a:picLocks noChangeAspect="1"/>
          </p:cNvPicPr>
          <p:nvPr/>
        </p:nvPicPr>
        <p:blipFill>
          <a:blip r:embed="rId3"/>
          <a:stretch>
            <a:fillRect/>
          </a:stretch>
        </p:blipFill>
        <p:spPr>
          <a:xfrm>
            <a:off x="3652670" y="591266"/>
            <a:ext cx="5127806" cy="2692098"/>
          </a:xfrm>
          <a:prstGeom prst="rect">
            <a:avLst/>
          </a:prstGeom>
        </p:spPr>
      </p:pic>
      <p:pic>
        <p:nvPicPr>
          <p:cNvPr id="6" name="Picture 5"/>
          <p:cNvPicPr>
            <a:picLocks noChangeAspect="1"/>
          </p:cNvPicPr>
          <p:nvPr/>
        </p:nvPicPr>
        <p:blipFill>
          <a:blip r:embed="rId4"/>
          <a:stretch>
            <a:fillRect/>
          </a:stretch>
        </p:blipFill>
        <p:spPr>
          <a:xfrm>
            <a:off x="3652670" y="3283364"/>
            <a:ext cx="5127806" cy="1547838"/>
          </a:xfrm>
          <a:prstGeom prst="rect">
            <a:avLst/>
          </a:prstGeom>
        </p:spPr>
      </p:pic>
    </p:spTree>
    <p:extLst>
      <p:ext uri="{BB962C8B-B14F-4D97-AF65-F5344CB8AC3E}">
        <p14:creationId xmlns:p14="http://schemas.microsoft.com/office/powerpoint/2010/main" val="244758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87650"/>
          </a:xfrm>
        </p:spPr>
        <p:txBody>
          <a:bodyPr/>
          <a:lstStyle/>
          <a:p>
            <a:r>
              <a:rPr lang="en-US" sz="1600" dirty="0"/>
              <a:t>Protocol-Specific Configuration</a:t>
            </a:r>
            <a:br>
              <a:rPr lang="en-US" dirty="0">
                <a:solidFill>
                  <a:schemeClr val="accent4">
                    <a:lumMod val="75000"/>
                  </a:schemeClr>
                </a:solidFill>
              </a:rPr>
            </a:br>
            <a:r>
              <a:rPr lang="en-US" dirty="0"/>
              <a:t>OSPF-to-OSPF Redistribution</a:t>
            </a:r>
            <a:endParaRPr lang="en-US" sz="2800" dirty="0">
              <a:solidFill>
                <a:schemeClr val="accent4">
                  <a:lumMod val="75000"/>
                </a:schemeClr>
              </a:solidFill>
            </a:endParaRPr>
          </a:p>
        </p:txBody>
      </p:sp>
      <p:sp>
        <p:nvSpPr>
          <p:cNvPr id="4" name="TextBox 3"/>
          <p:cNvSpPr txBox="1"/>
          <p:nvPr/>
        </p:nvSpPr>
        <p:spPr>
          <a:xfrm>
            <a:off x="186966" y="687650"/>
            <a:ext cx="8688901" cy="2308324"/>
          </a:xfrm>
          <a:prstGeom prst="rect">
            <a:avLst/>
          </a:prstGeom>
          <a:noFill/>
        </p:spPr>
        <p:txBody>
          <a:bodyPr wrap="square" rtlCol="0">
            <a:spAutoFit/>
          </a:bodyPr>
          <a:lstStyle/>
          <a:p>
            <a:r>
              <a:rPr lang="en-US" sz="1600" dirty="0"/>
              <a:t>Redistributing routes between OSPF processes preserves the path metric during redistribution, independent of the metric type. </a:t>
            </a:r>
          </a:p>
          <a:p>
            <a:endParaRPr lang="en-US" sz="1600" dirty="0"/>
          </a:p>
          <a:p>
            <a:r>
              <a:rPr lang="en-US" sz="1600" dirty="0"/>
              <a:t>Figure 16-11 shows a topology with multiple OSPF processes and areas. </a:t>
            </a:r>
          </a:p>
          <a:p>
            <a:endParaRPr lang="en-US" sz="1600" dirty="0"/>
          </a:p>
          <a:p>
            <a:r>
              <a:rPr lang="en-US" sz="1600" dirty="0"/>
              <a:t>Although the topology in Figure 16-11 looks discontiguous, OSPF is redistributing the routes between processes. This technique can be used to advertise routes over discontiguous OSPF networks, but it results in the loss of path information as the Type 1, Type 2, and Type 3 LSAs are not propagated through route redistribution.</a:t>
            </a:r>
          </a:p>
        </p:txBody>
      </p:sp>
      <p:pic>
        <p:nvPicPr>
          <p:cNvPr id="2" name="Picture 1"/>
          <p:cNvPicPr>
            <a:picLocks noChangeAspect="1"/>
          </p:cNvPicPr>
          <p:nvPr/>
        </p:nvPicPr>
        <p:blipFill>
          <a:blip r:embed="rId3"/>
          <a:stretch>
            <a:fillRect/>
          </a:stretch>
        </p:blipFill>
        <p:spPr>
          <a:xfrm>
            <a:off x="1477295" y="3092358"/>
            <a:ext cx="5390898" cy="1625524"/>
          </a:xfrm>
          <a:prstGeom prst="rect">
            <a:avLst/>
          </a:prstGeom>
        </p:spPr>
      </p:pic>
    </p:spTree>
    <p:extLst>
      <p:ext uri="{BB962C8B-B14F-4D97-AF65-F5344CB8AC3E}">
        <p14:creationId xmlns:p14="http://schemas.microsoft.com/office/powerpoint/2010/main" val="3930380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87650"/>
          </a:xfrm>
        </p:spPr>
        <p:txBody>
          <a:bodyPr/>
          <a:lstStyle/>
          <a:p>
            <a:r>
              <a:rPr lang="en-US" sz="1600" dirty="0"/>
              <a:t>Protocol-Specific Configuration</a:t>
            </a:r>
            <a:br>
              <a:rPr lang="en-US" dirty="0">
                <a:solidFill>
                  <a:schemeClr val="accent4">
                    <a:lumMod val="75000"/>
                  </a:schemeClr>
                </a:solidFill>
              </a:rPr>
            </a:br>
            <a:r>
              <a:rPr lang="en-US" dirty="0"/>
              <a:t>OSPF-to-OSPF Redistribution (Cont.)</a:t>
            </a:r>
            <a:endParaRPr lang="en-US" sz="2800" dirty="0">
              <a:solidFill>
                <a:schemeClr val="accent4">
                  <a:lumMod val="75000"/>
                </a:schemeClr>
              </a:solidFill>
            </a:endParaRPr>
          </a:p>
        </p:txBody>
      </p:sp>
      <p:sp>
        <p:nvSpPr>
          <p:cNvPr id="4" name="TextBox 3"/>
          <p:cNvSpPr txBox="1"/>
          <p:nvPr/>
        </p:nvSpPr>
        <p:spPr>
          <a:xfrm>
            <a:off x="186966" y="687650"/>
            <a:ext cx="3649389" cy="3785652"/>
          </a:xfrm>
          <a:prstGeom prst="rect">
            <a:avLst/>
          </a:prstGeom>
          <a:noFill/>
        </p:spPr>
        <p:txBody>
          <a:bodyPr wrap="square" rtlCol="0">
            <a:spAutoFit/>
          </a:bodyPr>
          <a:lstStyle/>
          <a:p>
            <a:r>
              <a:rPr lang="en-US" sz="1600" dirty="0"/>
              <a:t>Example 16-17 shows the relevant configurations for R2 and R3. Notice that the metric type is set at the time of redistribution into the destination protocol so that you can see the metric increase as the route travels between the OSPF processes.</a:t>
            </a:r>
          </a:p>
          <a:p>
            <a:endParaRPr lang="en-US" sz="1600" dirty="0"/>
          </a:p>
          <a:p>
            <a:r>
              <a:rPr lang="en-US" sz="1600" dirty="0"/>
              <a:t>Example 16-18 provides verification that R1 has routes learned from OSPF process 3 (R3 and R4) and that R4 has routes learned from OSPF process 1 (R1 and R2). Notice that the metrics have carried over through the redistribution.</a:t>
            </a:r>
          </a:p>
        </p:txBody>
      </p:sp>
      <p:pic>
        <p:nvPicPr>
          <p:cNvPr id="5" name="Picture 4"/>
          <p:cNvPicPr>
            <a:picLocks noChangeAspect="1"/>
          </p:cNvPicPr>
          <p:nvPr/>
        </p:nvPicPr>
        <p:blipFill>
          <a:blip r:embed="rId3"/>
          <a:stretch>
            <a:fillRect/>
          </a:stretch>
        </p:blipFill>
        <p:spPr>
          <a:xfrm>
            <a:off x="4860757" y="687650"/>
            <a:ext cx="3480196" cy="988802"/>
          </a:xfrm>
          <a:prstGeom prst="rect">
            <a:avLst/>
          </a:prstGeom>
        </p:spPr>
      </p:pic>
      <p:pic>
        <p:nvPicPr>
          <p:cNvPr id="6" name="Picture 5"/>
          <p:cNvPicPr>
            <a:picLocks noChangeAspect="1"/>
          </p:cNvPicPr>
          <p:nvPr/>
        </p:nvPicPr>
        <p:blipFill>
          <a:blip r:embed="rId4"/>
          <a:stretch>
            <a:fillRect/>
          </a:stretch>
        </p:blipFill>
        <p:spPr>
          <a:xfrm>
            <a:off x="4860758" y="1588257"/>
            <a:ext cx="3480196" cy="874909"/>
          </a:xfrm>
          <a:prstGeom prst="rect">
            <a:avLst/>
          </a:prstGeom>
        </p:spPr>
      </p:pic>
      <p:pic>
        <p:nvPicPr>
          <p:cNvPr id="7" name="Picture 6"/>
          <p:cNvPicPr>
            <a:picLocks noChangeAspect="1"/>
          </p:cNvPicPr>
          <p:nvPr/>
        </p:nvPicPr>
        <p:blipFill>
          <a:blip r:embed="rId5"/>
          <a:stretch>
            <a:fillRect/>
          </a:stretch>
        </p:blipFill>
        <p:spPr>
          <a:xfrm>
            <a:off x="4860757" y="2653823"/>
            <a:ext cx="3480196" cy="2052671"/>
          </a:xfrm>
          <a:prstGeom prst="rect">
            <a:avLst/>
          </a:prstGeom>
        </p:spPr>
      </p:pic>
    </p:spTree>
    <p:extLst>
      <p:ext uri="{BB962C8B-B14F-4D97-AF65-F5344CB8AC3E}">
        <p14:creationId xmlns:p14="http://schemas.microsoft.com/office/powerpoint/2010/main" val="3545409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5747657" cy="687650"/>
          </a:xfrm>
        </p:spPr>
        <p:txBody>
          <a:bodyPr/>
          <a:lstStyle/>
          <a:p>
            <a:r>
              <a:rPr lang="en-US" sz="1600" dirty="0"/>
              <a:t>Protocol-Specific Configuration</a:t>
            </a:r>
            <a:br>
              <a:rPr lang="en-US" dirty="0">
                <a:solidFill>
                  <a:schemeClr val="accent4">
                    <a:lumMod val="75000"/>
                  </a:schemeClr>
                </a:solidFill>
              </a:rPr>
            </a:br>
            <a:r>
              <a:rPr lang="en-US" dirty="0"/>
              <a:t>OSPF Forwarding Address</a:t>
            </a:r>
            <a:endParaRPr lang="en-US" sz="2800" dirty="0">
              <a:solidFill>
                <a:schemeClr val="accent4">
                  <a:lumMod val="75000"/>
                </a:schemeClr>
              </a:solidFill>
            </a:endParaRPr>
          </a:p>
        </p:txBody>
      </p:sp>
      <p:sp>
        <p:nvSpPr>
          <p:cNvPr id="4" name="TextBox 3"/>
          <p:cNvSpPr txBox="1"/>
          <p:nvPr/>
        </p:nvSpPr>
        <p:spPr>
          <a:xfrm>
            <a:off x="186965" y="687650"/>
            <a:ext cx="5560692" cy="2800767"/>
          </a:xfrm>
          <a:prstGeom prst="rect">
            <a:avLst/>
          </a:prstGeom>
          <a:noFill/>
        </p:spPr>
        <p:txBody>
          <a:bodyPr wrap="square" rtlCol="0">
            <a:spAutoFit/>
          </a:bodyPr>
          <a:lstStyle/>
          <a:p>
            <a:r>
              <a:rPr lang="en-US" sz="1600" dirty="0"/>
              <a:t>OSPF Type 5 LSAs include a field known as the forwarding address that optimizes forwarding traffic when the source uses a shared network segment. </a:t>
            </a:r>
          </a:p>
          <a:p>
            <a:pPr marL="285750" indent="-285750">
              <a:buFont typeface="Arial" panose="020B0604020202020204" pitchFamily="34" charset="0"/>
              <a:buChar char="•"/>
            </a:pPr>
            <a:r>
              <a:rPr lang="en-US" sz="1600" dirty="0"/>
              <a:t>The scenario defined in RFC 2328 is not common but is shown in Figure 16-12. </a:t>
            </a:r>
          </a:p>
          <a:p>
            <a:pPr marL="285750" indent="-285750">
              <a:buFont typeface="Arial" panose="020B0604020202020204" pitchFamily="34" charset="0"/>
              <a:buChar char="•"/>
            </a:pPr>
            <a:r>
              <a:rPr lang="en-US" sz="1600" dirty="0"/>
              <a:t>Example 16-19 shows the Type 5 LSA for the AS 100 route for 192.168.1.1/32.</a:t>
            </a:r>
          </a:p>
          <a:p>
            <a:pPr marL="285750" indent="-285750">
              <a:buFont typeface="Arial" panose="020B0604020202020204" pitchFamily="34" charset="0"/>
              <a:buChar char="•"/>
            </a:pPr>
            <a:r>
              <a:rPr lang="en-US" sz="1600" dirty="0"/>
              <a:t>Network traffic from R3 (and R5) takes the suboptimal route (R3→R5→R4→R2→R1), as shown in Example 16-20. The optimal route would use the directly connected 10.123.1.0/24 network. </a:t>
            </a:r>
          </a:p>
        </p:txBody>
      </p:sp>
      <p:pic>
        <p:nvPicPr>
          <p:cNvPr id="8" name="Picture 7"/>
          <p:cNvPicPr>
            <a:picLocks noChangeAspect="1"/>
          </p:cNvPicPr>
          <p:nvPr/>
        </p:nvPicPr>
        <p:blipFill>
          <a:blip r:embed="rId3"/>
          <a:stretch>
            <a:fillRect/>
          </a:stretch>
        </p:blipFill>
        <p:spPr>
          <a:xfrm>
            <a:off x="5805539" y="61877"/>
            <a:ext cx="3192756" cy="1784093"/>
          </a:xfrm>
          <a:prstGeom prst="rect">
            <a:avLst/>
          </a:prstGeom>
        </p:spPr>
      </p:pic>
      <p:pic>
        <p:nvPicPr>
          <p:cNvPr id="9" name="Picture 8"/>
          <p:cNvPicPr>
            <a:picLocks noChangeAspect="1"/>
          </p:cNvPicPr>
          <p:nvPr/>
        </p:nvPicPr>
        <p:blipFill>
          <a:blip r:embed="rId4"/>
          <a:stretch>
            <a:fillRect/>
          </a:stretch>
        </p:blipFill>
        <p:spPr>
          <a:xfrm>
            <a:off x="5805539" y="1906137"/>
            <a:ext cx="3161387" cy="1426587"/>
          </a:xfrm>
          <a:prstGeom prst="rect">
            <a:avLst/>
          </a:prstGeom>
        </p:spPr>
      </p:pic>
      <p:pic>
        <p:nvPicPr>
          <p:cNvPr id="10" name="Picture 9"/>
          <p:cNvPicPr>
            <a:picLocks noChangeAspect="1"/>
          </p:cNvPicPr>
          <p:nvPr/>
        </p:nvPicPr>
        <p:blipFill>
          <a:blip r:embed="rId5"/>
          <a:stretch>
            <a:fillRect/>
          </a:stretch>
        </p:blipFill>
        <p:spPr>
          <a:xfrm>
            <a:off x="5805540" y="3392891"/>
            <a:ext cx="3161387" cy="796939"/>
          </a:xfrm>
          <a:prstGeom prst="rect">
            <a:avLst/>
          </a:prstGeom>
        </p:spPr>
      </p:pic>
      <p:pic>
        <p:nvPicPr>
          <p:cNvPr id="11" name="Picture 10"/>
          <p:cNvPicPr>
            <a:picLocks noChangeAspect="1"/>
          </p:cNvPicPr>
          <p:nvPr/>
        </p:nvPicPr>
        <p:blipFill>
          <a:blip r:embed="rId6"/>
          <a:stretch>
            <a:fillRect/>
          </a:stretch>
        </p:blipFill>
        <p:spPr>
          <a:xfrm>
            <a:off x="5805540" y="4189830"/>
            <a:ext cx="3161387" cy="596432"/>
          </a:xfrm>
          <a:prstGeom prst="rect">
            <a:avLst/>
          </a:prstGeom>
        </p:spPr>
      </p:pic>
    </p:spTree>
    <p:extLst>
      <p:ext uri="{BB962C8B-B14F-4D97-AF65-F5344CB8AC3E}">
        <p14:creationId xmlns:p14="http://schemas.microsoft.com/office/powerpoint/2010/main" val="1966376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5410773" cy="687650"/>
          </a:xfrm>
        </p:spPr>
        <p:txBody>
          <a:bodyPr/>
          <a:lstStyle/>
          <a:p>
            <a:r>
              <a:rPr lang="en-US" sz="1600" dirty="0"/>
              <a:t>Protocol-Specific Configuration</a:t>
            </a:r>
            <a:br>
              <a:rPr lang="en-US" dirty="0">
                <a:solidFill>
                  <a:schemeClr val="accent4">
                    <a:lumMod val="75000"/>
                  </a:schemeClr>
                </a:solidFill>
              </a:rPr>
            </a:br>
            <a:r>
              <a:rPr lang="en-US" sz="2800" dirty="0"/>
              <a:t>OSPF Forwarding Nondefault </a:t>
            </a:r>
            <a:endParaRPr lang="en-US" sz="2800" dirty="0">
              <a:solidFill>
                <a:schemeClr val="accent4">
                  <a:lumMod val="75000"/>
                </a:schemeClr>
              </a:solidFill>
            </a:endParaRPr>
          </a:p>
        </p:txBody>
      </p:sp>
      <p:sp>
        <p:nvSpPr>
          <p:cNvPr id="4" name="TextBox 3"/>
          <p:cNvSpPr txBox="1"/>
          <p:nvPr/>
        </p:nvSpPr>
        <p:spPr>
          <a:xfrm>
            <a:off x="186965" y="687650"/>
            <a:ext cx="5223808" cy="4031873"/>
          </a:xfrm>
          <a:prstGeom prst="rect">
            <a:avLst/>
          </a:prstGeom>
          <a:noFill/>
        </p:spPr>
        <p:txBody>
          <a:bodyPr wrap="square" rtlCol="0">
            <a:spAutoFit/>
          </a:bodyPr>
          <a:lstStyle/>
          <a:p>
            <a:r>
              <a:rPr lang="en-US" sz="1600" dirty="0"/>
              <a:t>The OSPF forwarding address changes from 0.0.0.0 to the next-hop IP address in the source routing protocol when:</a:t>
            </a:r>
          </a:p>
          <a:p>
            <a:pPr marL="285750" indent="-285750">
              <a:buFont typeface="Arial" panose="020B0604020202020204" pitchFamily="34" charset="0"/>
              <a:buChar char="•"/>
            </a:pPr>
            <a:r>
              <a:rPr lang="en-US" sz="1600" dirty="0"/>
              <a:t>OSPF is enabled on the ASBR’s interface that points to the next-hop IP address.</a:t>
            </a:r>
          </a:p>
          <a:p>
            <a:pPr marL="285750" indent="-285750">
              <a:buFont typeface="Arial" panose="020B0604020202020204" pitchFamily="34" charset="0"/>
              <a:buChar char="•"/>
            </a:pPr>
            <a:r>
              <a:rPr lang="en-US" sz="1600" dirty="0"/>
              <a:t>That interface is not set to passive.</a:t>
            </a:r>
          </a:p>
          <a:p>
            <a:pPr marL="285750" indent="-285750">
              <a:buFont typeface="Arial" panose="020B0604020202020204" pitchFamily="34" charset="0"/>
              <a:buChar char="•"/>
            </a:pPr>
            <a:r>
              <a:rPr lang="en-US" sz="1600" dirty="0"/>
              <a:t>That interface is a broadcast or nonbroadcast OSPF network type.</a:t>
            </a:r>
          </a:p>
          <a:p>
            <a:r>
              <a:rPr lang="en-US" sz="1600" dirty="0"/>
              <a:t>When the forwarding address is set to a value besides 0.0.0.0, the OSPF routers forward traffic only to the forwarding address.</a:t>
            </a:r>
          </a:p>
          <a:p>
            <a:r>
              <a:rPr lang="en-US" sz="1600" dirty="0"/>
              <a:t>Example 16-21 provides the Type 5 LSA for the 192.168.1.1/32 network. Now that OSPF has been enabled on R2’s 10.123.1.2 interface and the interface is a broadcast network type, the forwarding address has changed from 0.0.0.0 to 10.123.1.1.</a:t>
            </a:r>
          </a:p>
        </p:txBody>
      </p:sp>
      <p:pic>
        <p:nvPicPr>
          <p:cNvPr id="12" name="Picture 11"/>
          <p:cNvPicPr>
            <a:picLocks noChangeAspect="1"/>
          </p:cNvPicPr>
          <p:nvPr/>
        </p:nvPicPr>
        <p:blipFill>
          <a:blip r:embed="rId3"/>
          <a:stretch>
            <a:fillRect/>
          </a:stretch>
        </p:blipFill>
        <p:spPr>
          <a:xfrm>
            <a:off x="5410773" y="144379"/>
            <a:ext cx="3595287" cy="2562410"/>
          </a:xfrm>
          <a:prstGeom prst="rect">
            <a:avLst/>
          </a:prstGeom>
        </p:spPr>
      </p:pic>
      <p:pic>
        <p:nvPicPr>
          <p:cNvPr id="13" name="Picture 12"/>
          <p:cNvPicPr>
            <a:picLocks noChangeAspect="1"/>
          </p:cNvPicPr>
          <p:nvPr/>
        </p:nvPicPr>
        <p:blipFill>
          <a:blip r:embed="rId4"/>
          <a:stretch>
            <a:fillRect/>
          </a:stretch>
        </p:blipFill>
        <p:spPr>
          <a:xfrm>
            <a:off x="5410773" y="3066289"/>
            <a:ext cx="3680658" cy="1653234"/>
          </a:xfrm>
          <a:prstGeom prst="rect">
            <a:avLst/>
          </a:prstGeom>
        </p:spPr>
      </p:pic>
    </p:spTree>
    <p:extLst>
      <p:ext uri="{BB962C8B-B14F-4D97-AF65-F5344CB8AC3E}">
        <p14:creationId xmlns:p14="http://schemas.microsoft.com/office/powerpoint/2010/main" val="3242920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868992" cy="687650"/>
          </a:xfrm>
        </p:spPr>
        <p:txBody>
          <a:bodyPr/>
          <a:lstStyle/>
          <a:p>
            <a:r>
              <a:rPr lang="en-US" sz="1600" dirty="0"/>
              <a:t>Protocol-Specific Configuration</a:t>
            </a:r>
            <a:br>
              <a:rPr lang="en-US" dirty="0">
                <a:solidFill>
                  <a:schemeClr val="accent4">
                    <a:lumMod val="75000"/>
                  </a:schemeClr>
                </a:solidFill>
              </a:rPr>
            </a:br>
            <a:r>
              <a:rPr lang="en-US" dirty="0"/>
              <a:t>OSPF Forwarding Address Verification </a:t>
            </a:r>
            <a:endParaRPr lang="en-US" dirty="0">
              <a:solidFill>
                <a:schemeClr val="accent4">
                  <a:lumMod val="75000"/>
                </a:schemeClr>
              </a:solidFill>
            </a:endParaRPr>
          </a:p>
        </p:txBody>
      </p:sp>
      <p:sp>
        <p:nvSpPr>
          <p:cNvPr id="4" name="TextBox 3"/>
          <p:cNvSpPr txBox="1"/>
          <p:nvPr/>
        </p:nvSpPr>
        <p:spPr>
          <a:xfrm>
            <a:off x="186965" y="687650"/>
            <a:ext cx="4385035" cy="4031873"/>
          </a:xfrm>
          <a:prstGeom prst="rect">
            <a:avLst/>
          </a:prstGeom>
          <a:noFill/>
        </p:spPr>
        <p:txBody>
          <a:bodyPr wrap="square" rtlCol="0">
            <a:spAutoFit/>
          </a:bodyPr>
          <a:lstStyle/>
          <a:p>
            <a:r>
              <a:rPr lang="en-US" sz="1600" dirty="0"/>
              <a:t>Example 16-22 verifies that connectivity from R3 and R5 now takes the optimal path to R1 because the forwarding address has changed to 10.123.1.1.</a:t>
            </a:r>
          </a:p>
          <a:p>
            <a:pPr marL="285750" indent="-285750">
              <a:buFont typeface="Arial" panose="020B0604020202020204" pitchFamily="34" charset="0"/>
              <a:buChar char="•"/>
            </a:pPr>
            <a:r>
              <a:rPr lang="en-US" sz="1600" dirty="0"/>
              <a:t>If the Type 5 LSA forwarding address is not a default value, the address must be an intra-area or interarea OSPF route. </a:t>
            </a:r>
          </a:p>
          <a:p>
            <a:pPr marL="285750" indent="-285750">
              <a:buFont typeface="Arial" panose="020B0604020202020204" pitchFamily="34" charset="0"/>
              <a:buChar char="•"/>
            </a:pPr>
            <a:r>
              <a:rPr lang="en-US" sz="1600" dirty="0"/>
              <a:t>If the route does not exist, the LSA is ignored and is not installed into the RIB. </a:t>
            </a:r>
          </a:p>
          <a:p>
            <a:pPr marL="285750" indent="-285750">
              <a:buFont typeface="Arial" panose="020B0604020202020204" pitchFamily="34" charset="0"/>
              <a:buChar char="•"/>
            </a:pPr>
            <a:endParaRPr lang="en-US" sz="1600" b="1" dirty="0"/>
          </a:p>
          <a:p>
            <a:r>
              <a:rPr lang="en-US" sz="1600" dirty="0"/>
              <a:t>The OSPF forwarding address optimizes forwarding toward the destination network, but return traffic is unaffected. In Figure 16-13, outbound traffic from R3 or R5 still exits at R3’s Gi0/0 interface, but return traffic is sent directly to R2.</a:t>
            </a:r>
          </a:p>
        </p:txBody>
      </p:sp>
      <p:pic>
        <p:nvPicPr>
          <p:cNvPr id="6" name="Picture 5"/>
          <p:cNvPicPr>
            <a:picLocks noChangeAspect="1"/>
          </p:cNvPicPr>
          <p:nvPr/>
        </p:nvPicPr>
        <p:blipFill>
          <a:blip r:embed="rId3"/>
          <a:stretch>
            <a:fillRect/>
          </a:stretch>
        </p:blipFill>
        <p:spPr>
          <a:xfrm>
            <a:off x="4572000" y="721667"/>
            <a:ext cx="4536478" cy="1380124"/>
          </a:xfrm>
          <a:prstGeom prst="rect">
            <a:avLst/>
          </a:prstGeom>
        </p:spPr>
      </p:pic>
      <p:pic>
        <p:nvPicPr>
          <p:cNvPr id="7" name="Picture 6"/>
          <p:cNvPicPr>
            <a:picLocks noChangeAspect="1"/>
          </p:cNvPicPr>
          <p:nvPr/>
        </p:nvPicPr>
        <p:blipFill>
          <a:blip r:embed="rId4"/>
          <a:stretch>
            <a:fillRect/>
          </a:stretch>
        </p:blipFill>
        <p:spPr>
          <a:xfrm>
            <a:off x="5042595" y="2101791"/>
            <a:ext cx="3595287" cy="2562410"/>
          </a:xfrm>
          <a:prstGeom prst="rect">
            <a:avLst/>
          </a:prstGeom>
        </p:spPr>
      </p:pic>
    </p:spTree>
    <p:extLst>
      <p:ext uri="{BB962C8B-B14F-4D97-AF65-F5344CB8AC3E}">
        <p14:creationId xmlns:p14="http://schemas.microsoft.com/office/powerpoint/2010/main" val="4201022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591266"/>
          </a:xfrm>
        </p:spPr>
        <p:txBody>
          <a:bodyPr/>
          <a:lstStyle/>
          <a:p>
            <a:r>
              <a:rPr lang="en-US" sz="1600" dirty="0"/>
              <a:t>Protocol-Specific Configuration</a:t>
            </a:r>
            <a:br>
              <a:rPr lang="en-US" dirty="0">
                <a:solidFill>
                  <a:schemeClr val="accent4">
                    <a:lumMod val="75000"/>
                  </a:schemeClr>
                </a:solidFill>
              </a:rPr>
            </a:br>
            <a:r>
              <a:rPr lang="en-US" sz="2800" dirty="0"/>
              <a:t>Redistribution into BGP</a:t>
            </a:r>
            <a:endParaRPr lang="en-US" sz="2800" dirty="0">
              <a:solidFill>
                <a:schemeClr val="accent4">
                  <a:lumMod val="75000"/>
                </a:schemeClr>
              </a:solidFill>
            </a:endParaRPr>
          </a:p>
        </p:txBody>
      </p:sp>
      <p:sp>
        <p:nvSpPr>
          <p:cNvPr id="4" name="TextBox 3"/>
          <p:cNvSpPr txBox="1"/>
          <p:nvPr/>
        </p:nvSpPr>
        <p:spPr>
          <a:xfrm>
            <a:off x="186967" y="687650"/>
            <a:ext cx="8860779" cy="2308324"/>
          </a:xfrm>
          <a:prstGeom prst="rect">
            <a:avLst/>
          </a:prstGeom>
          <a:noFill/>
        </p:spPr>
        <p:txBody>
          <a:bodyPr wrap="square" rtlCol="0">
            <a:spAutoFit/>
          </a:bodyPr>
          <a:lstStyle/>
          <a:p>
            <a:r>
              <a:rPr lang="en-US" sz="1600" dirty="0"/>
              <a:t>Redistributing routes into BGP does not require a seed metric because BGP is a path vector protocol. Redistributed routes have the following BGP attributes set:</a:t>
            </a:r>
          </a:p>
          <a:p>
            <a:pPr marL="285750" indent="-285750">
              <a:buFont typeface="Arial" panose="020B0604020202020204" pitchFamily="34" charset="0"/>
              <a:buChar char="•"/>
            </a:pPr>
            <a:r>
              <a:rPr lang="en-US" sz="1600" dirty="0"/>
              <a:t>The origin is set to incomplete.</a:t>
            </a:r>
          </a:p>
          <a:p>
            <a:pPr marL="285750" indent="-285750">
              <a:buFont typeface="Arial" panose="020B0604020202020204" pitchFamily="34" charset="0"/>
              <a:buChar char="•"/>
            </a:pPr>
            <a:r>
              <a:rPr lang="en-US" sz="1600" dirty="0"/>
              <a:t>The next-hop address is set to the IP address of the source protocol.</a:t>
            </a:r>
          </a:p>
          <a:p>
            <a:pPr marL="285750" indent="-285750">
              <a:buFont typeface="Arial" panose="020B0604020202020204" pitchFamily="34" charset="0"/>
              <a:buChar char="•"/>
            </a:pPr>
            <a:r>
              <a:rPr lang="en-US" sz="1600" dirty="0"/>
              <a:t>The weight is set to 32,768.</a:t>
            </a:r>
          </a:p>
          <a:p>
            <a:pPr marL="285750" indent="-285750">
              <a:buFont typeface="Arial" panose="020B0604020202020204" pitchFamily="34" charset="0"/>
              <a:buChar char="•"/>
            </a:pPr>
            <a:r>
              <a:rPr lang="en-US" sz="1600" dirty="0"/>
              <a:t>The MED is set to the path metric of the source protocol.</a:t>
            </a:r>
          </a:p>
          <a:p>
            <a:endParaRPr lang="en-US" sz="1600" dirty="0"/>
          </a:p>
          <a:p>
            <a:r>
              <a:rPr lang="en-US" sz="1600" dirty="0"/>
              <a:t>Figure 16-14 shows a topology in which R2 mutually redistributes between OSPF and</a:t>
            </a:r>
          </a:p>
          <a:p>
            <a:r>
              <a:rPr lang="en-US" sz="1600" dirty="0"/>
              <a:t>BGP, and R3 mutually redistributes between EIGRP AS 65100 and BGP.</a:t>
            </a:r>
          </a:p>
        </p:txBody>
      </p:sp>
      <p:pic>
        <p:nvPicPr>
          <p:cNvPr id="6" name="Picture 5"/>
          <p:cNvPicPr>
            <a:picLocks noChangeAspect="1"/>
          </p:cNvPicPr>
          <p:nvPr/>
        </p:nvPicPr>
        <p:blipFill>
          <a:blip r:embed="rId3"/>
          <a:stretch>
            <a:fillRect/>
          </a:stretch>
        </p:blipFill>
        <p:spPr>
          <a:xfrm>
            <a:off x="1504474" y="3092358"/>
            <a:ext cx="5336539" cy="1603527"/>
          </a:xfrm>
          <a:prstGeom prst="rect">
            <a:avLst/>
          </a:prstGeom>
        </p:spPr>
      </p:pic>
    </p:spTree>
    <p:extLst>
      <p:ext uri="{BB962C8B-B14F-4D97-AF65-F5344CB8AC3E}">
        <p14:creationId xmlns:p14="http://schemas.microsoft.com/office/powerpoint/2010/main" val="4080928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591266"/>
          </a:xfrm>
        </p:spPr>
        <p:txBody>
          <a:bodyPr/>
          <a:lstStyle/>
          <a:p>
            <a:r>
              <a:rPr lang="en-US" sz="1600" dirty="0"/>
              <a:t>Protocol-Specific Configuration</a:t>
            </a:r>
            <a:br>
              <a:rPr lang="en-US" dirty="0">
                <a:solidFill>
                  <a:schemeClr val="accent4">
                    <a:lumMod val="75000"/>
                  </a:schemeClr>
                </a:solidFill>
              </a:rPr>
            </a:br>
            <a:r>
              <a:rPr lang="en-US" sz="2800" dirty="0"/>
              <a:t>Redistribution into BGP Configuration</a:t>
            </a:r>
            <a:endParaRPr lang="en-US" sz="2800" dirty="0">
              <a:solidFill>
                <a:schemeClr val="accent4">
                  <a:lumMod val="75000"/>
                </a:schemeClr>
              </a:solidFill>
            </a:endParaRPr>
          </a:p>
        </p:txBody>
      </p:sp>
      <p:sp>
        <p:nvSpPr>
          <p:cNvPr id="4" name="TextBox 3"/>
          <p:cNvSpPr txBox="1"/>
          <p:nvPr/>
        </p:nvSpPr>
        <p:spPr>
          <a:xfrm>
            <a:off x="186967" y="687650"/>
            <a:ext cx="4253415" cy="4031873"/>
          </a:xfrm>
          <a:prstGeom prst="rect">
            <a:avLst/>
          </a:prstGeom>
          <a:noFill/>
        </p:spPr>
        <p:txBody>
          <a:bodyPr wrap="square" rtlCol="0">
            <a:spAutoFit/>
          </a:bodyPr>
          <a:lstStyle/>
          <a:p>
            <a:r>
              <a:rPr lang="en-US" sz="1600" dirty="0"/>
              <a:t>Example 16-23 shows R2’s BGP configuration for redistributing OSPF into BGP on R2 and R3’s configuration for redistributing EIGRP into BGP. </a:t>
            </a:r>
          </a:p>
          <a:p>
            <a:pPr marL="285750" indent="-285750">
              <a:buFont typeface="Arial" panose="020B0604020202020204" pitchFamily="34" charset="0"/>
              <a:buChar char="•"/>
            </a:pPr>
            <a:r>
              <a:rPr lang="en-US" sz="1600" dirty="0"/>
              <a:t>R3 has disabled the default IPv4 address family configuration. </a:t>
            </a:r>
          </a:p>
          <a:p>
            <a:pPr marL="285750" indent="-285750">
              <a:buFont typeface="Arial" panose="020B0604020202020204" pitchFamily="34" charset="0"/>
              <a:buChar char="•"/>
            </a:pPr>
            <a:r>
              <a:rPr lang="en-US" sz="1600" dirty="0"/>
              <a:t>Notice that R2 and R3 have used the command </a:t>
            </a:r>
            <a:r>
              <a:rPr lang="en-US" sz="1600" b="1" dirty="0"/>
              <a:t>bgp redistribute-internal</a:t>
            </a:r>
            <a:r>
              <a:rPr lang="en-US" sz="1600" dirty="0"/>
              <a:t>, which allows for any iBGP learned prefixes to be redistributed into OSPF or EIGRP.</a:t>
            </a:r>
          </a:p>
          <a:p>
            <a:r>
              <a:rPr lang="en-US" sz="1600" dirty="0"/>
              <a:t>Example 16-24 shows the BGP table for AS 65100. Notice that the 192.168.1.1/32 and 192.168.4.4/32 networks have been installed into the BGP table. The metric is carried over from the IGP metric during redistribution.</a:t>
            </a:r>
          </a:p>
        </p:txBody>
      </p:sp>
      <p:pic>
        <p:nvPicPr>
          <p:cNvPr id="7" name="Picture 6"/>
          <p:cNvPicPr>
            <a:picLocks noChangeAspect="1"/>
          </p:cNvPicPr>
          <p:nvPr/>
        </p:nvPicPr>
        <p:blipFill>
          <a:blip r:embed="rId3"/>
          <a:stretch>
            <a:fillRect/>
          </a:stretch>
        </p:blipFill>
        <p:spPr>
          <a:xfrm>
            <a:off x="4875393" y="687650"/>
            <a:ext cx="4038707" cy="1308944"/>
          </a:xfrm>
          <a:prstGeom prst="rect">
            <a:avLst/>
          </a:prstGeom>
        </p:spPr>
      </p:pic>
      <p:pic>
        <p:nvPicPr>
          <p:cNvPr id="5" name="Picture 4"/>
          <p:cNvPicPr>
            <a:picLocks noChangeAspect="1"/>
          </p:cNvPicPr>
          <p:nvPr/>
        </p:nvPicPr>
        <p:blipFill>
          <a:blip r:embed="rId4"/>
          <a:stretch>
            <a:fillRect/>
          </a:stretch>
        </p:blipFill>
        <p:spPr>
          <a:xfrm>
            <a:off x="4875393" y="2181762"/>
            <a:ext cx="4038707" cy="2537761"/>
          </a:xfrm>
          <a:prstGeom prst="rect">
            <a:avLst/>
          </a:prstGeom>
        </p:spPr>
      </p:pic>
    </p:spTree>
    <p:extLst>
      <p:ext uri="{BB962C8B-B14F-4D97-AF65-F5344CB8AC3E}">
        <p14:creationId xmlns:p14="http://schemas.microsoft.com/office/powerpoint/2010/main" val="407959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591266"/>
          </a:xfrm>
        </p:spPr>
        <p:txBody>
          <a:bodyPr/>
          <a:lstStyle/>
          <a:p>
            <a:r>
              <a:rPr lang="en-US" sz="1600" dirty="0"/>
              <a:t>Protocol-Specific Configuration</a:t>
            </a:r>
            <a:br>
              <a:rPr lang="en-US" dirty="0">
                <a:solidFill>
                  <a:schemeClr val="accent4">
                    <a:lumMod val="75000"/>
                  </a:schemeClr>
                </a:solidFill>
              </a:rPr>
            </a:br>
            <a:r>
              <a:rPr lang="en-US" sz="2800" dirty="0"/>
              <a:t>Redistribution into BGP Verification</a:t>
            </a:r>
            <a:endParaRPr lang="en-US" sz="2800" dirty="0">
              <a:solidFill>
                <a:schemeClr val="accent4">
                  <a:lumMod val="75000"/>
                </a:schemeClr>
              </a:solidFill>
            </a:endParaRPr>
          </a:p>
        </p:txBody>
      </p:sp>
      <p:sp>
        <p:nvSpPr>
          <p:cNvPr id="4" name="TextBox 3"/>
          <p:cNvSpPr txBox="1"/>
          <p:nvPr/>
        </p:nvSpPr>
        <p:spPr>
          <a:xfrm>
            <a:off x="186967" y="687650"/>
            <a:ext cx="4253415" cy="2554545"/>
          </a:xfrm>
          <a:prstGeom prst="rect">
            <a:avLst/>
          </a:prstGeom>
          <a:noFill/>
        </p:spPr>
        <p:txBody>
          <a:bodyPr wrap="square" rtlCol="0">
            <a:spAutoFit/>
          </a:bodyPr>
          <a:lstStyle/>
          <a:p>
            <a:r>
              <a:rPr lang="en-US" sz="1600" dirty="0"/>
              <a:t>Example 16-25 shows detailed BGP path information for the redistributed routes. The origin is incomplete, and the BGP metric matches the IGP metric at the time of redistribution.</a:t>
            </a:r>
          </a:p>
          <a:p>
            <a:endParaRPr lang="en-US" sz="1600" dirty="0"/>
          </a:p>
          <a:p>
            <a:r>
              <a:rPr lang="en-US" sz="1600" dirty="0"/>
              <a:t>Redistributing routes from OSPF to BGP does not include OSPF external routes by default. </a:t>
            </a:r>
            <a:r>
              <a:rPr lang="en-US" sz="1600" b="1" dirty="0"/>
              <a:t>match external </a:t>
            </a:r>
            <a:r>
              <a:rPr lang="en-US" sz="1600" dirty="0"/>
              <a:t>[</a:t>
            </a:r>
            <a:r>
              <a:rPr lang="en-US" sz="1600" b="1" dirty="0"/>
              <a:t>1 </a:t>
            </a:r>
            <a:r>
              <a:rPr lang="en-US" sz="1600" dirty="0"/>
              <a:t>| </a:t>
            </a:r>
            <a:r>
              <a:rPr lang="en-US" sz="1600" b="1" dirty="0"/>
              <a:t>2</a:t>
            </a:r>
            <a:r>
              <a:rPr lang="en-US" sz="1600" dirty="0"/>
              <a:t>] is required to redistribute OSPF external routes. </a:t>
            </a:r>
          </a:p>
        </p:txBody>
      </p:sp>
      <p:pic>
        <p:nvPicPr>
          <p:cNvPr id="6" name="Picture 5"/>
          <p:cNvPicPr>
            <a:picLocks noChangeAspect="1"/>
          </p:cNvPicPr>
          <p:nvPr/>
        </p:nvPicPr>
        <p:blipFill>
          <a:blip r:embed="rId3"/>
          <a:stretch>
            <a:fillRect/>
          </a:stretch>
        </p:blipFill>
        <p:spPr>
          <a:xfrm>
            <a:off x="4711449" y="687650"/>
            <a:ext cx="4214981" cy="2358058"/>
          </a:xfrm>
          <a:prstGeom prst="rect">
            <a:avLst/>
          </a:prstGeom>
        </p:spPr>
      </p:pic>
    </p:spTree>
    <p:extLst>
      <p:ext uri="{BB962C8B-B14F-4D97-AF65-F5344CB8AC3E}">
        <p14:creationId xmlns:p14="http://schemas.microsoft.com/office/powerpoint/2010/main" val="3839180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495967" cy="1351755"/>
          </a:xfrm>
        </p:spPr>
        <p:txBody>
          <a:bodyPr/>
          <a:lstStyle/>
          <a:p>
            <a:r>
              <a:rPr lang="en-US" sz="4800" dirty="0">
                <a:solidFill>
                  <a:schemeClr val="accent5">
                    <a:lumMod val="40000"/>
                    <a:lumOff val="60000"/>
                  </a:schemeClr>
                </a:solidFill>
              </a:rPr>
              <a:t>Prepare for the Exam</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85937489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Redistribution Overview</a:t>
            </a:r>
            <a:br>
              <a:rPr lang="en-US" dirty="0">
                <a:solidFill>
                  <a:schemeClr val="accent4">
                    <a:lumMod val="75000"/>
                  </a:schemeClr>
                </a:solidFill>
              </a:rPr>
            </a:br>
            <a:r>
              <a:rPr lang="en-US" dirty="0"/>
              <a:t>Multiple Routing Protocol Topology</a:t>
            </a:r>
            <a:endParaRPr lang="en-US" sz="2400" dirty="0">
              <a:solidFill>
                <a:schemeClr val="accent4">
                  <a:lumMod val="75000"/>
                </a:schemeClr>
              </a:solidFill>
            </a:endParaRPr>
          </a:p>
        </p:txBody>
      </p:sp>
      <p:sp>
        <p:nvSpPr>
          <p:cNvPr id="4" name="TextBox 3"/>
          <p:cNvSpPr txBox="1"/>
          <p:nvPr/>
        </p:nvSpPr>
        <p:spPr>
          <a:xfrm>
            <a:off x="160521" y="731837"/>
            <a:ext cx="4573525" cy="4031873"/>
          </a:xfrm>
          <a:prstGeom prst="rect">
            <a:avLst/>
          </a:prstGeom>
          <a:noFill/>
        </p:spPr>
        <p:txBody>
          <a:bodyPr wrap="square" rtlCol="0">
            <a:spAutoFit/>
          </a:bodyPr>
          <a:lstStyle/>
          <a:p>
            <a:r>
              <a:rPr lang="en-US" sz="1600" dirty="0">
                <a:solidFill>
                  <a:srgbClr val="000000"/>
                </a:solidFill>
              </a:rPr>
              <a:t>Figure 16-1 illustrates a network that has multiple routing protocols that are not working together. </a:t>
            </a:r>
          </a:p>
          <a:p>
            <a:pPr marL="285750" indent="-285750">
              <a:buFont typeface="Arial" panose="020B0604020202020204" pitchFamily="34" charset="0"/>
              <a:buChar char="•"/>
            </a:pPr>
            <a:r>
              <a:rPr lang="en-US" sz="1600" dirty="0">
                <a:solidFill>
                  <a:srgbClr val="000000"/>
                </a:solidFill>
              </a:rPr>
              <a:t>R1, R2, and R3 exchange routes using Enhanced Interior Gateway Routing Protocol (EIGRP), and R3, R4, and R5 exchange routes with Open Shortest Path First (OSPF). </a:t>
            </a:r>
          </a:p>
          <a:p>
            <a:pPr marL="285750" indent="-285750">
              <a:buFont typeface="Arial" panose="020B0604020202020204" pitchFamily="34" charset="0"/>
              <a:buChar char="•"/>
            </a:pPr>
            <a:r>
              <a:rPr lang="en-US" sz="1600" dirty="0">
                <a:solidFill>
                  <a:srgbClr val="000000"/>
                </a:solidFill>
              </a:rPr>
              <a:t>R1 and R5 advertise their Loopback 0 interfaces (192.168.1.1/32 and 192.168.5.5/32) into their appropriate routing protocol, but they cannot establish connectivity to each other. </a:t>
            </a:r>
          </a:p>
          <a:p>
            <a:pPr marL="285750" indent="-285750">
              <a:buFont typeface="Arial" panose="020B0604020202020204" pitchFamily="34" charset="0"/>
              <a:buChar char="•"/>
            </a:pPr>
            <a:r>
              <a:rPr lang="en-US" sz="1600" dirty="0">
                <a:solidFill>
                  <a:srgbClr val="000000"/>
                </a:solidFill>
              </a:rPr>
              <a:t>Only R3 can connect to R1 and R5 because it is the only router that participates with both routing protocols and has a complete view of the network.</a:t>
            </a:r>
          </a:p>
        </p:txBody>
      </p:sp>
      <p:pic>
        <p:nvPicPr>
          <p:cNvPr id="5" name="Picture 4"/>
          <p:cNvPicPr>
            <a:picLocks noChangeAspect="1"/>
          </p:cNvPicPr>
          <p:nvPr/>
        </p:nvPicPr>
        <p:blipFill>
          <a:blip r:embed="rId3"/>
          <a:stretch>
            <a:fillRect/>
          </a:stretch>
        </p:blipFill>
        <p:spPr>
          <a:xfrm>
            <a:off x="4734046" y="1661396"/>
            <a:ext cx="4019787" cy="2172754"/>
          </a:xfrm>
          <a:prstGeom prst="rect">
            <a:avLst/>
          </a:prstGeom>
        </p:spPr>
      </p:pic>
    </p:spTree>
    <p:extLst>
      <p:ext uri="{BB962C8B-B14F-4D97-AF65-F5344CB8AC3E}">
        <p14:creationId xmlns:p14="http://schemas.microsoft.com/office/powerpoint/2010/main" val="2551631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Prepare for the Exam</a:t>
            </a:r>
            <a:br>
              <a:rPr lang="en-US" sz="2400" dirty="0"/>
            </a:br>
            <a:r>
              <a:rPr lang="en-US" sz="2400" dirty="0"/>
              <a:t>Key Topics for Chapter 16</a:t>
            </a:r>
          </a:p>
        </p:txBody>
      </p:sp>
      <p:graphicFrame>
        <p:nvGraphicFramePr>
          <p:cNvPr id="2" name="Table 1"/>
          <p:cNvGraphicFramePr>
            <a:graphicFrameLocks noGrp="1"/>
          </p:cNvGraphicFramePr>
          <p:nvPr>
            <p:extLst>
              <p:ext uri="{D42A27DB-BD31-4B8C-83A1-F6EECF244321}">
                <p14:modId xmlns:p14="http://schemas.microsoft.com/office/powerpoint/2010/main" val="3895404352"/>
              </p:ext>
            </p:extLst>
          </p:nvPr>
        </p:nvGraphicFramePr>
        <p:xfrm>
          <a:off x="270112" y="731837"/>
          <a:ext cx="8517834" cy="3181766"/>
        </p:xfrm>
        <a:graphic>
          <a:graphicData uri="http://schemas.openxmlformats.org/drawingml/2006/table">
            <a:tbl>
              <a:tblPr firstRow="1" bandRow="1">
                <a:tableStyleId>{5C22544A-7EE6-4342-B048-85BDC9FD1C3A}</a:tableStyleId>
              </a:tblPr>
              <a:tblGrid>
                <a:gridCol w="4391265">
                  <a:extLst>
                    <a:ext uri="{9D8B030D-6E8A-4147-A177-3AD203B41FA5}">
                      <a16:colId xmlns:a16="http://schemas.microsoft.com/office/drawing/2014/main" val="20000"/>
                    </a:ext>
                  </a:extLst>
                </a:gridCol>
                <a:gridCol w="4126569">
                  <a:extLst>
                    <a:ext uri="{9D8B030D-6E8A-4147-A177-3AD203B41FA5}">
                      <a16:colId xmlns:a16="http://schemas.microsoft.com/office/drawing/2014/main" val="3351741901"/>
                    </a:ext>
                  </a:extLst>
                </a:gridCol>
              </a:tblGrid>
              <a:tr h="370840">
                <a:tc>
                  <a:txBody>
                    <a:bodyPr/>
                    <a:lstStyle/>
                    <a:p>
                      <a:pPr algn="ctr"/>
                      <a:r>
                        <a:rPr lang="en-US" sz="1400" b="1" i="0" u="none" strike="noStrike" kern="1200" baseline="0" dirty="0">
                          <a:solidFill>
                            <a:schemeClr val="lt1"/>
                          </a:solidFill>
                          <a:latin typeface="+mn-lt"/>
                          <a:ea typeface="+mn-ea"/>
                          <a:cs typeface="+mn-cs"/>
                        </a:rPr>
                        <a:t>Description</a:t>
                      </a:r>
                      <a:endParaRPr lang="en-US" dirty="0"/>
                    </a:p>
                  </a:txBody>
                  <a:tcPr/>
                </a:tc>
                <a:tc>
                  <a:txBody>
                    <a:bodyPr/>
                    <a:lstStyle/>
                    <a:p>
                      <a:pPr marL="0" marR="0" indent="0" algn="ctr" defTabSz="685777" rtl="0" eaLnBrk="1" fontAlgn="auto" latinLnBrk="0" hangingPunct="1">
                        <a:lnSpc>
                          <a:spcPct val="100000"/>
                        </a:lnSpc>
                        <a:spcBef>
                          <a:spcPts val="0"/>
                        </a:spcBef>
                        <a:spcAft>
                          <a:spcPts val="0"/>
                        </a:spcAft>
                        <a:buClrTx/>
                        <a:buSzTx/>
                        <a:buFontTx/>
                        <a:buNone/>
                        <a:tabLst/>
                        <a:defRPr/>
                      </a:pPr>
                      <a:r>
                        <a:rPr lang="en-US" sz="1400" b="1" i="0" u="none" strike="noStrike" kern="1200" baseline="0" dirty="0">
                          <a:solidFill>
                            <a:schemeClr val="lt1"/>
                          </a:solidFill>
                          <a:latin typeface="+mn-lt"/>
                          <a:ea typeface="+mn-ea"/>
                          <a:cs typeface="+mn-cs"/>
                        </a:rPr>
                        <a:t>Description</a:t>
                      </a:r>
                      <a:endParaRPr lang="en-US" dirty="0"/>
                    </a:p>
                  </a:txBody>
                  <a:tcPr/>
                </a:tc>
                <a:extLst>
                  <a:ext uri="{0D108BD9-81ED-4DB2-BD59-A6C34878D82A}">
                    <a16:rowId xmlns:a16="http://schemas.microsoft.com/office/drawing/2014/main" val="10000"/>
                  </a:ext>
                </a:extLst>
              </a:tr>
              <a:tr h="370840">
                <a:tc>
                  <a:txBody>
                    <a:bodyPr/>
                    <a:lstStyle/>
                    <a:p>
                      <a:r>
                        <a:rPr lang="en-US" sz="1600" b="0" i="0" u="none" strike="noStrike" kern="1200" baseline="0" dirty="0">
                          <a:solidFill>
                            <a:srgbClr val="000000"/>
                          </a:solidFill>
                          <a:latin typeface="+mn-lt"/>
                          <a:ea typeface="+mn-ea"/>
                          <a:cs typeface="+mn-cs"/>
                        </a:rPr>
                        <a:t>Redistribution terminology</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Destination protocol: EIGRP</a:t>
                      </a:r>
                      <a:endParaRPr lang="en-US" sz="1600"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600" b="0" i="0" u="none" strike="noStrike" kern="1200" baseline="0" dirty="0">
                          <a:solidFill>
                            <a:srgbClr val="000000"/>
                          </a:solidFill>
                          <a:latin typeface="+mn-lt"/>
                          <a:ea typeface="+mn-ea"/>
                          <a:cs typeface="+mn-cs"/>
                        </a:rPr>
                        <a:t>Redistribution is not transitive</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EIGRP seed metrics</a:t>
                      </a:r>
                      <a:endParaRPr lang="en-US" sz="1600" dirty="0">
                        <a:solidFill>
                          <a:srgbClr val="000000"/>
                        </a:solidFill>
                      </a:endParaRPr>
                    </a:p>
                  </a:txBody>
                  <a:tcPr/>
                </a:tc>
                <a:extLst>
                  <a:ext uri="{0D108BD9-81ED-4DB2-BD59-A6C34878D82A}">
                    <a16:rowId xmlns:a16="http://schemas.microsoft.com/office/drawing/2014/main" val="10002"/>
                  </a:ext>
                </a:extLst>
              </a:tr>
              <a:tr h="370840">
                <a:tc>
                  <a:txBody>
                    <a:bodyPr/>
                    <a:lstStyle/>
                    <a:p>
                      <a:r>
                        <a:rPr lang="en-US" sz="1600" b="0" i="0" u="none" strike="noStrike" kern="1200" baseline="0" dirty="0">
                          <a:solidFill>
                            <a:srgbClr val="000000"/>
                          </a:solidFill>
                          <a:latin typeface="+mn-lt"/>
                          <a:ea typeface="+mn-ea"/>
                          <a:cs typeface="+mn-cs"/>
                        </a:rPr>
                        <a:t>Sequential protocol redistribution</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EIGRP-to-EIGRP redistribution</a:t>
                      </a:r>
                      <a:endParaRPr lang="en-US" sz="1600" dirty="0">
                        <a:solidFill>
                          <a:srgbClr val="000000"/>
                        </a:solidFill>
                      </a:endParaRPr>
                    </a:p>
                  </a:txBody>
                  <a:tcPr/>
                </a:tc>
                <a:extLst>
                  <a:ext uri="{0D108BD9-81ED-4DB2-BD59-A6C34878D82A}">
                    <a16:rowId xmlns:a16="http://schemas.microsoft.com/office/drawing/2014/main" val="10003"/>
                  </a:ext>
                </a:extLst>
              </a:tr>
              <a:tr h="341884">
                <a:tc>
                  <a:txBody>
                    <a:bodyPr/>
                    <a:lstStyle/>
                    <a:p>
                      <a:r>
                        <a:rPr lang="en-US" sz="1600" b="0" i="0" u="none" strike="noStrike" kern="1200" baseline="0" dirty="0">
                          <a:solidFill>
                            <a:srgbClr val="000000"/>
                          </a:solidFill>
                          <a:latin typeface="+mn-lt"/>
                          <a:ea typeface="+mn-ea"/>
                          <a:cs typeface="+mn-cs"/>
                        </a:rPr>
                        <a:t>Routes must exist in the RIB</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Destination protocol: OSPF</a:t>
                      </a:r>
                      <a:endParaRPr lang="en-US" sz="1600" dirty="0">
                        <a:solidFill>
                          <a:srgbClr val="000000"/>
                        </a:solidFill>
                      </a:endParaRPr>
                    </a:p>
                  </a:txBody>
                  <a:tcPr/>
                </a:tc>
                <a:extLst>
                  <a:ext uri="{0D108BD9-81ED-4DB2-BD59-A6C34878D82A}">
                    <a16:rowId xmlns:a16="http://schemas.microsoft.com/office/drawing/2014/main" val="10004"/>
                  </a:ext>
                </a:extLst>
              </a:tr>
              <a:tr h="323869">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600" b="0" i="0" u="none" strike="noStrike" kern="1200" baseline="0" dirty="0">
                          <a:solidFill>
                            <a:srgbClr val="000000"/>
                          </a:solidFill>
                          <a:latin typeface="+mn-lt"/>
                          <a:ea typeface="+mn-ea"/>
                          <a:cs typeface="+mn-cs"/>
                        </a:rPr>
                        <a:t>Seed metrics</a:t>
                      </a:r>
                      <a:endParaRPr lang="en-US" sz="1600" b="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OSPF classful and classless redistribution</a:t>
                      </a:r>
                      <a:endParaRPr lang="en-US" sz="1600" dirty="0">
                        <a:solidFill>
                          <a:srgbClr val="000000"/>
                        </a:solidFill>
                      </a:endParaRPr>
                    </a:p>
                  </a:txBody>
                  <a:tcPr/>
                </a:tc>
                <a:extLst>
                  <a:ext uri="{0D108BD9-81ED-4DB2-BD59-A6C34878D82A}">
                    <a16:rowId xmlns:a16="http://schemas.microsoft.com/office/drawing/2014/main" val="3924257755"/>
                  </a:ext>
                </a:extLst>
              </a:tr>
              <a:tr h="0">
                <a:tc>
                  <a:txBody>
                    <a:bodyPr/>
                    <a:lstStyle/>
                    <a:p>
                      <a:r>
                        <a:rPr lang="en-US" sz="1600" b="0" i="0" u="none" strike="noStrike" kern="1200" baseline="0" dirty="0">
                          <a:solidFill>
                            <a:srgbClr val="000000"/>
                          </a:solidFill>
                          <a:latin typeface="+mn-lt"/>
                          <a:ea typeface="+mn-ea"/>
                          <a:cs typeface="+mn-cs"/>
                        </a:rPr>
                        <a:t>Redistribution source protocol chart</a:t>
                      </a:r>
                      <a:endParaRPr lang="en-US" sz="1600" b="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OSPF-to-OSPF redistribution</a:t>
                      </a:r>
                      <a:endParaRPr lang="en-US" sz="1600" dirty="0">
                        <a:solidFill>
                          <a:srgbClr val="000000"/>
                        </a:solidFill>
                      </a:endParaRPr>
                    </a:p>
                  </a:txBody>
                  <a:tcPr/>
                </a:tc>
                <a:extLst>
                  <a:ext uri="{0D108BD9-81ED-4DB2-BD59-A6C34878D82A}">
                    <a16:rowId xmlns:a16="http://schemas.microsoft.com/office/drawing/2014/main" val="10005"/>
                  </a:ext>
                </a:extLst>
              </a:tr>
              <a:tr h="350682">
                <a:tc>
                  <a:txBody>
                    <a:bodyPr/>
                    <a:lstStyle/>
                    <a:p>
                      <a:r>
                        <a:rPr lang="en-US" sz="1600" b="0" i="0" u="none" strike="noStrike" kern="1200" baseline="0" dirty="0">
                          <a:solidFill>
                            <a:srgbClr val="000000"/>
                          </a:solidFill>
                          <a:latin typeface="+mn-lt"/>
                          <a:ea typeface="+mn-ea"/>
                          <a:cs typeface="+mn-cs"/>
                        </a:rPr>
                        <a:t>Source protocol: connected networks</a:t>
                      </a:r>
                      <a:endParaRPr lang="en-US" sz="1600" b="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OSPF forwarding address</a:t>
                      </a:r>
                      <a:endParaRPr lang="en-US" sz="1600" dirty="0">
                        <a:solidFill>
                          <a:srgbClr val="000000"/>
                        </a:solidFill>
                      </a:endParaRPr>
                    </a:p>
                  </a:txBody>
                  <a:tcPr/>
                </a:tc>
                <a:extLst>
                  <a:ext uri="{0D108BD9-81ED-4DB2-BD59-A6C34878D82A}">
                    <a16:rowId xmlns:a16="http://schemas.microsoft.com/office/drawing/2014/main" val="1484092797"/>
                  </a:ext>
                </a:extLst>
              </a:tr>
              <a:tr h="142240">
                <a:tc>
                  <a:txBody>
                    <a:bodyPr/>
                    <a:lstStyle/>
                    <a:p>
                      <a:r>
                        <a:rPr lang="en-US" sz="1600" b="0" i="0" u="none" strike="noStrike" kern="1200" baseline="0" dirty="0">
                          <a:solidFill>
                            <a:srgbClr val="000000"/>
                          </a:solidFill>
                          <a:latin typeface="+mn-lt"/>
                          <a:ea typeface="+mn-ea"/>
                          <a:cs typeface="+mn-cs"/>
                        </a:rPr>
                        <a:t>Source protocol: BGP</a:t>
                      </a:r>
                      <a:endParaRPr lang="en-US" sz="1600" b="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Destination protocol: BGP</a:t>
                      </a:r>
                      <a:endParaRPr lang="en-US" sz="1600" dirty="0">
                        <a:solidFill>
                          <a:srgbClr val="000000"/>
                        </a:solidFill>
                      </a:endParaRPr>
                    </a:p>
                  </a:txBody>
                  <a:tcPr/>
                </a:tc>
                <a:extLst>
                  <a:ext uri="{0D108BD9-81ED-4DB2-BD59-A6C34878D82A}">
                    <a16:rowId xmlns:a16="http://schemas.microsoft.com/office/drawing/2014/main" val="3901144363"/>
                  </a:ext>
                </a:extLst>
              </a:tr>
            </a:tbl>
          </a:graphicData>
        </a:graphic>
      </p:graphicFrame>
    </p:spTree>
    <p:extLst>
      <p:ext uri="{BB962C8B-B14F-4D97-AF65-F5344CB8AC3E}">
        <p14:creationId xmlns:p14="http://schemas.microsoft.com/office/powerpoint/2010/main" val="87559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45959"/>
          </a:xfrm>
        </p:spPr>
        <p:txBody>
          <a:bodyPr/>
          <a:lstStyle/>
          <a:p>
            <a:r>
              <a:rPr lang="en-US" sz="1600" dirty="0"/>
              <a:t>Prepare for the Exam</a:t>
            </a:r>
            <a:br>
              <a:rPr lang="en-US" sz="2400" dirty="0"/>
            </a:br>
            <a:r>
              <a:rPr lang="en-US" sz="2400" dirty="0"/>
              <a:t>Key Terms for Chapter 16</a:t>
            </a:r>
          </a:p>
        </p:txBody>
      </p:sp>
      <p:graphicFrame>
        <p:nvGraphicFramePr>
          <p:cNvPr id="2" name="Table 1"/>
          <p:cNvGraphicFramePr>
            <a:graphicFrameLocks noGrp="1"/>
          </p:cNvGraphicFramePr>
          <p:nvPr>
            <p:extLst>
              <p:ext uri="{D42A27DB-BD31-4B8C-83A1-F6EECF244321}">
                <p14:modId xmlns:p14="http://schemas.microsoft.com/office/powerpoint/2010/main" val="240030853"/>
              </p:ext>
            </p:extLst>
          </p:nvPr>
        </p:nvGraphicFramePr>
        <p:xfrm>
          <a:off x="2246719" y="897286"/>
          <a:ext cx="3852049" cy="2481864"/>
        </p:xfrm>
        <a:graphic>
          <a:graphicData uri="http://schemas.openxmlformats.org/drawingml/2006/table">
            <a:tbl>
              <a:tblPr firstRow="1" bandRow="1">
                <a:tableStyleId>{5C22544A-7EE6-4342-B048-85BDC9FD1C3A}</a:tableStyleId>
              </a:tblPr>
              <a:tblGrid>
                <a:gridCol w="3852049">
                  <a:extLst>
                    <a:ext uri="{9D8B030D-6E8A-4147-A177-3AD203B41FA5}">
                      <a16:colId xmlns:a16="http://schemas.microsoft.com/office/drawing/2014/main" val="20000"/>
                    </a:ext>
                  </a:extLst>
                </a:gridCol>
              </a:tblGrid>
              <a:tr h="413644">
                <a:tc>
                  <a:txBody>
                    <a:bodyPr/>
                    <a:lstStyle/>
                    <a:p>
                      <a:pPr algn="ctr"/>
                      <a:r>
                        <a:rPr lang="en-US" dirty="0"/>
                        <a:t>Terms</a:t>
                      </a:r>
                    </a:p>
                  </a:txBody>
                  <a:tcPr/>
                </a:tc>
                <a:extLst>
                  <a:ext uri="{0D108BD9-81ED-4DB2-BD59-A6C34878D82A}">
                    <a16:rowId xmlns:a16="http://schemas.microsoft.com/office/drawing/2014/main" val="10000"/>
                  </a:ext>
                </a:extLst>
              </a:tr>
              <a:tr h="413644">
                <a:tc>
                  <a:txBody>
                    <a:bodyPr/>
                    <a:lstStyle/>
                    <a:p>
                      <a:r>
                        <a:rPr lang="en-US" sz="1600" b="0" i="0" u="none" strike="noStrike" kern="1200" baseline="0" dirty="0">
                          <a:solidFill>
                            <a:srgbClr val="000000"/>
                          </a:solidFill>
                          <a:latin typeface="+mn-lt"/>
                          <a:ea typeface="+mn-ea"/>
                          <a:cs typeface="+mn-cs"/>
                        </a:rPr>
                        <a:t>destination protocol</a:t>
                      </a:r>
                      <a:endParaRPr lang="en-US" sz="1600" dirty="0">
                        <a:solidFill>
                          <a:srgbClr val="000000"/>
                        </a:solidFill>
                      </a:endParaRPr>
                    </a:p>
                  </a:txBody>
                  <a:tcPr/>
                </a:tc>
                <a:extLst>
                  <a:ext uri="{0D108BD9-81ED-4DB2-BD59-A6C34878D82A}">
                    <a16:rowId xmlns:a16="http://schemas.microsoft.com/office/drawing/2014/main" val="10001"/>
                  </a:ext>
                </a:extLst>
              </a:tr>
              <a:tr h="413644">
                <a:tc>
                  <a:txBody>
                    <a:bodyPr/>
                    <a:lstStyle/>
                    <a:p>
                      <a:r>
                        <a:rPr lang="en-US" sz="1600" b="0" i="0" u="none" strike="noStrike" kern="1200" baseline="0" dirty="0">
                          <a:solidFill>
                            <a:srgbClr val="000000"/>
                          </a:solidFill>
                          <a:latin typeface="+mn-lt"/>
                          <a:ea typeface="+mn-ea"/>
                          <a:cs typeface="+mn-cs"/>
                        </a:rPr>
                        <a:t>mutual redistribution</a:t>
                      </a:r>
                      <a:endParaRPr lang="en-US" sz="1600" dirty="0">
                        <a:solidFill>
                          <a:srgbClr val="000000"/>
                        </a:solidFill>
                      </a:endParaRPr>
                    </a:p>
                  </a:txBody>
                  <a:tcPr/>
                </a:tc>
                <a:extLst>
                  <a:ext uri="{0D108BD9-81ED-4DB2-BD59-A6C34878D82A}">
                    <a16:rowId xmlns:a16="http://schemas.microsoft.com/office/drawing/2014/main" val="10002"/>
                  </a:ext>
                </a:extLst>
              </a:tr>
              <a:tr h="413644">
                <a:tc>
                  <a:txBody>
                    <a:bodyPr/>
                    <a:lstStyle/>
                    <a:p>
                      <a:r>
                        <a:rPr lang="en-US" sz="1600" b="0" i="0" u="none" strike="noStrike" kern="1200" baseline="0" dirty="0">
                          <a:solidFill>
                            <a:srgbClr val="000000"/>
                          </a:solidFill>
                          <a:latin typeface="+mn-lt"/>
                          <a:ea typeface="+mn-ea"/>
                          <a:cs typeface="+mn-cs"/>
                        </a:rPr>
                        <a:t>source protocol</a:t>
                      </a:r>
                      <a:endParaRPr lang="en-US" sz="1600" dirty="0">
                        <a:solidFill>
                          <a:srgbClr val="000000"/>
                        </a:solidFill>
                      </a:endParaRPr>
                    </a:p>
                  </a:txBody>
                  <a:tcPr/>
                </a:tc>
                <a:extLst>
                  <a:ext uri="{0D108BD9-81ED-4DB2-BD59-A6C34878D82A}">
                    <a16:rowId xmlns:a16="http://schemas.microsoft.com/office/drawing/2014/main" val="10003"/>
                  </a:ext>
                </a:extLst>
              </a:tr>
              <a:tr h="413644">
                <a:tc>
                  <a:txBody>
                    <a:bodyPr/>
                    <a:lstStyle/>
                    <a:p>
                      <a:r>
                        <a:rPr lang="en-US" sz="1600" b="0" i="0" u="none" strike="noStrike" kern="1200" baseline="0" dirty="0">
                          <a:solidFill>
                            <a:srgbClr val="000000"/>
                          </a:solidFill>
                          <a:latin typeface="+mn-lt"/>
                          <a:ea typeface="+mn-ea"/>
                          <a:cs typeface="+mn-cs"/>
                        </a:rPr>
                        <a:t>sequential protocol redistribution</a:t>
                      </a:r>
                    </a:p>
                  </a:txBody>
                  <a:tcPr/>
                </a:tc>
                <a:extLst>
                  <a:ext uri="{0D108BD9-81ED-4DB2-BD59-A6C34878D82A}">
                    <a16:rowId xmlns:a16="http://schemas.microsoft.com/office/drawing/2014/main" val="10004"/>
                  </a:ext>
                </a:extLst>
              </a:tr>
              <a:tr h="413644">
                <a:tc>
                  <a:txBody>
                    <a:bodyPr/>
                    <a:lstStyle/>
                    <a:p>
                      <a:r>
                        <a:rPr lang="en-US" sz="1600" b="0" i="0" u="none" strike="noStrike" kern="1200" baseline="0" dirty="0">
                          <a:solidFill>
                            <a:srgbClr val="000000"/>
                          </a:solidFill>
                          <a:latin typeface="+mn-lt"/>
                          <a:ea typeface="+mn-ea"/>
                          <a:cs typeface="+mn-cs"/>
                        </a:rPr>
                        <a:t>seed metric</a:t>
                      </a:r>
                      <a:endParaRPr lang="en-US" sz="1600" dirty="0">
                        <a:solidFill>
                          <a:srgbClr val="000000"/>
                        </a:solidFill>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601916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45959"/>
          </a:xfrm>
        </p:spPr>
        <p:txBody>
          <a:bodyPr/>
          <a:lstStyle/>
          <a:p>
            <a:r>
              <a:rPr lang="en-US" sz="1600" dirty="0"/>
              <a:t>Prepare for the Exam</a:t>
            </a:r>
            <a:br>
              <a:rPr lang="en-US" sz="1600" dirty="0"/>
            </a:br>
            <a:r>
              <a:rPr lang="en-US" sz="2400" dirty="0"/>
              <a:t>Command Reference for Chapter 16</a:t>
            </a:r>
          </a:p>
        </p:txBody>
      </p:sp>
      <p:graphicFrame>
        <p:nvGraphicFramePr>
          <p:cNvPr id="2" name="Table 1"/>
          <p:cNvGraphicFramePr>
            <a:graphicFrameLocks noGrp="1"/>
          </p:cNvGraphicFramePr>
          <p:nvPr>
            <p:extLst>
              <p:ext uri="{D42A27DB-BD31-4B8C-83A1-F6EECF244321}">
                <p14:modId xmlns:p14="http://schemas.microsoft.com/office/powerpoint/2010/main" val="1252984269"/>
              </p:ext>
            </p:extLst>
          </p:nvPr>
        </p:nvGraphicFramePr>
        <p:xfrm>
          <a:off x="578733" y="1094056"/>
          <a:ext cx="8102280" cy="3126364"/>
        </p:xfrm>
        <a:graphic>
          <a:graphicData uri="http://schemas.openxmlformats.org/drawingml/2006/table">
            <a:tbl>
              <a:tblPr firstRow="1" bandRow="1">
                <a:tableStyleId>{5C22544A-7EE6-4342-B048-85BDC9FD1C3A}</a:tableStyleId>
              </a:tblPr>
              <a:tblGrid>
                <a:gridCol w="4051140">
                  <a:extLst>
                    <a:ext uri="{9D8B030D-6E8A-4147-A177-3AD203B41FA5}">
                      <a16:colId xmlns:a16="http://schemas.microsoft.com/office/drawing/2014/main" val="20000"/>
                    </a:ext>
                  </a:extLst>
                </a:gridCol>
                <a:gridCol w="4051140">
                  <a:extLst>
                    <a:ext uri="{9D8B030D-6E8A-4147-A177-3AD203B41FA5}">
                      <a16:colId xmlns:a16="http://schemas.microsoft.com/office/drawing/2014/main" val="1345085105"/>
                    </a:ext>
                  </a:extLst>
                </a:gridCol>
              </a:tblGrid>
              <a:tr h="413644">
                <a:tc gridSpan="2">
                  <a:txBody>
                    <a:bodyPr/>
                    <a:lstStyle/>
                    <a:p>
                      <a:pPr algn="ctr"/>
                      <a:r>
                        <a:rPr lang="en-US" sz="1600" dirty="0"/>
                        <a:t>Terms</a:t>
                      </a:r>
                    </a:p>
                  </a:txBody>
                  <a:tcPr/>
                </a:tc>
                <a:tc hMerge="1">
                  <a:txBody>
                    <a:bodyPr/>
                    <a:lstStyle/>
                    <a:p>
                      <a:endParaRPr lang="en-US"/>
                    </a:p>
                  </a:txBody>
                  <a:tcPr/>
                </a:tc>
                <a:extLst>
                  <a:ext uri="{0D108BD9-81ED-4DB2-BD59-A6C34878D82A}">
                    <a16:rowId xmlns:a16="http://schemas.microsoft.com/office/drawing/2014/main" val="10000"/>
                  </a:ext>
                </a:extLst>
              </a:tr>
              <a:tr h="413644">
                <a:tc>
                  <a:txBody>
                    <a:bodyPr/>
                    <a:lstStyle/>
                    <a:p>
                      <a:r>
                        <a:rPr lang="en-US" sz="1600" b="0" i="0" u="none" strike="noStrike" kern="1200" baseline="0" dirty="0">
                          <a:solidFill>
                            <a:srgbClr val="000000"/>
                          </a:solidFill>
                          <a:latin typeface="+mn-lt"/>
                          <a:ea typeface="+mn-ea"/>
                          <a:cs typeface="+mn-cs"/>
                        </a:rPr>
                        <a:t>Redistribute the source routing protocol</a:t>
                      </a:r>
                    </a:p>
                    <a:p>
                      <a:r>
                        <a:rPr lang="en-US" sz="1600" b="0" i="0" u="none" strike="noStrike" kern="1200" baseline="0" dirty="0">
                          <a:solidFill>
                            <a:srgbClr val="000000"/>
                          </a:solidFill>
                          <a:latin typeface="+mn-lt"/>
                          <a:ea typeface="+mn-ea"/>
                          <a:cs typeface="+mn-cs"/>
                        </a:rPr>
                        <a:t>into a destination routing protocol</a:t>
                      </a:r>
                      <a:endParaRPr lang="en-US" sz="1600" dirty="0">
                        <a:solidFill>
                          <a:srgbClr val="000000"/>
                        </a:solidFill>
                      </a:endParaRPr>
                    </a:p>
                  </a:txBody>
                  <a:tcPr/>
                </a:tc>
                <a:tc>
                  <a:txBody>
                    <a:bodyPr/>
                    <a:lstStyle/>
                    <a:p>
                      <a:r>
                        <a:rPr lang="en-US" sz="1600" b="1" i="0" u="none" strike="noStrike" kern="1200" baseline="0" dirty="0">
                          <a:solidFill>
                            <a:srgbClr val="000000"/>
                          </a:solidFill>
                          <a:latin typeface="+mn-lt"/>
                          <a:ea typeface="+mn-ea"/>
                          <a:cs typeface="+mn-cs"/>
                        </a:rPr>
                        <a:t>redistribute {connected | static</a:t>
                      </a:r>
                    </a:p>
                    <a:p>
                      <a:r>
                        <a:rPr lang="en-US" sz="1600" b="1" i="0" u="none" strike="noStrike" kern="1200" baseline="0" dirty="0">
                          <a:solidFill>
                            <a:srgbClr val="000000"/>
                          </a:solidFill>
                          <a:latin typeface="+mn-lt"/>
                          <a:ea typeface="+mn-ea"/>
                          <a:cs typeface="+mn-cs"/>
                        </a:rPr>
                        <a:t>| eigrp </a:t>
                      </a:r>
                      <a:r>
                        <a:rPr lang="en-US" sz="1600" b="0" i="1" u="none" strike="noStrike" kern="1200" baseline="0" dirty="0">
                          <a:solidFill>
                            <a:srgbClr val="000000"/>
                          </a:solidFill>
                          <a:latin typeface="+mn-lt"/>
                          <a:ea typeface="+mn-ea"/>
                          <a:cs typeface="+mn-cs"/>
                        </a:rPr>
                        <a:t>as-number </a:t>
                      </a:r>
                      <a:r>
                        <a:rPr lang="en-US" sz="1600" b="1" i="0" u="none" strike="noStrike" kern="1200" baseline="0" dirty="0">
                          <a:solidFill>
                            <a:srgbClr val="000000"/>
                          </a:solidFill>
                          <a:latin typeface="+mn-lt"/>
                          <a:ea typeface="+mn-ea"/>
                          <a:cs typeface="+mn-cs"/>
                        </a:rPr>
                        <a:t>| ospf </a:t>
                      </a:r>
                      <a:r>
                        <a:rPr lang="en-US" sz="1600" b="0" i="1" u="none" strike="noStrike" kern="1200" baseline="0" dirty="0">
                          <a:solidFill>
                            <a:srgbClr val="000000"/>
                          </a:solidFill>
                          <a:latin typeface="+mn-lt"/>
                          <a:ea typeface="+mn-ea"/>
                          <a:cs typeface="+mn-cs"/>
                        </a:rPr>
                        <a:t>process-id</a:t>
                      </a:r>
                    </a:p>
                    <a:p>
                      <a:r>
                        <a:rPr lang="en-US" sz="1600" b="1" i="0" u="none" strike="noStrike" kern="1200" baseline="0" dirty="0">
                          <a:solidFill>
                            <a:srgbClr val="000000"/>
                          </a:solidFill>
                          <a:latin typeface="+mn-lt"/>
                          <a:ea typeface="+mn-ea"/>
                          <a:cs typeface="+mn-cs"/>
                        </a:rPr>
                        <a:t>[match {internal | external [1|2]}]</a:t>
                      </a:r>
                    </a:p>
                    <a:p>
                      <a:r>
                        <a:rPr lang="en-US" sz="1600" b="1" i="0" u="none" strike="noStrike" kern="1200" baseline="0" dirty="0">
                          <a:solidFill>
                            <a:srgbClr val="000000"/>
                          </a:solidFill>
                          <a:latin typeface="+mn-lt"/>
                          <a:ea typeface="+mn-ea"/>
                          <a:cs typeface="+mn-cs"/>
                        </a:rPr>
                        <a:t>| bgp </a:t>
                      </a:r>
                      <a:r>
                        <a:rPr lang="en-US" sz="1600" b="0" i="1" u="none" strike="noStrike" kern="1200" baseline="0" dirty="0">
                          <a:solidFill>
                            <a:srgbClr val="000000"/>
                          </a:solidFill>
                          <a:latin typeface="+mn-lt"/>
                          <a:ea typeface="+mn-ea"/>
                          <a:cs typeface="+mn-cs"/>
                        </a:rPr>
                        <a:t>as-number </a:t>
                      </a:r>
                      <a:r>
                        <a:rPr lang="en-US" sz="1600" b="1" i="0" u="none" strike="noStrike" kern="1200" baseline="0" dirty="0">
                          <a:solidFill>
                            <a:srgbClr val="000000"/>
                          </a:solidFill>
                          <a:latin typeface="+mn-lt"/>
                          <a:ea typeface="+mn-ea"/>
                          <a:cs typeface="+mn-cs"/>
                        </a:rPr>
                        <a:t>} [</a:t>
                      </a:r>
                      <a:r>
                        <a:rPr lang="en-US" sz="1600" b="0" i="1" u="none" strike="noStrike" kern="1200" baseline="0" dirty="0">
                          <a:solidFill>
                            <a:srgbClr val="000000"/>
                          </a:solidFill>
                          <a:latin typeface="+mn-lt"/>
                          <a:ea typeface="+mn-ea"/>
                          <a:cs typeface="+mn-cs"/>
                        </a:rPr>
                        <a:t>destinationprotocol-</a:t>
                      </a:r>
                    </a:p>
                    <a:p>
                      <a:r>
                        <a:rPr lang="en-US" sz="1600" b="0" i="1" u="none" strike="noStrike" kern="1200" baseline="0" dirty="0">
                          <a:solidFill>
                            <a:srgbClr val="000000"/>
                          </a:solidFill>
                          <a:latin typeface="+mn-lt"/>
                          <a:ea typeface="+mn-ea"/>
                          <a:cs typeface="+mn-cs"/>
                        </a:rPr>
                        <a:t>options</a:t>
                      </a:r>
                      <a:r>
                        <a:rPr lang="en-US" sz="1600" b="1" i="0" u="none" strike="noStrike" kern="1200" baseline="0" dirty="0">
                          <a:solidFill>
                            <a:srgbClr val="000000"/>
                          </a:solidFill>
                          <a:latin typeface="+mn-lt"/>
                          <a:ea typeface="+mn-ea"/>
                          <a:cs typeface="+mn-cs"/>
                        </a:rPr>
                        <a:t>] [route-map</a:t>
                      </a:r>
                    </a:p>
                    <a:p>
                      <a:r>
                        <a:rPr lang="en-US" sz="1600" b="0" i="1" u="none" strike="noStrike" kern="1200" baseline="0" dirty="0">
                          <a:solidFill>
                            <a:srgbClr val="000000"/>
                          </a:solidFill>
                          <a:latin typeface="+mn-lt"/>
                          <a:ea typeface="+mn-ea"/>
                          <a:cs typeface="+mn-cs"/>
                        </a:rPr>
                        <a:t>route-map-name</a:t>
                      </a:r>
                      <a:r>
                        <a:rPr lang="en-US" sz="1600" b="0" i="0" u="none" strike="noStrike" kern="1200" baseline="0" dirty="0">
                          <a:solidFill>
                            <a:srgbClr val="000000"/>
                          </a:solidFill>
                          <a:latin typeface="+mn-lt"/>
                          <a:ea typeface="+mn-ea"/>
                          <a:cs typeface="+mn-cs"/>
                        </a:rPr>
                        <a:t>]</a:t>
                      </a:r>
                      <a:endParaRPr lang="en-US" sz="1600" dirty="0">
                        <a:solidFill>
                          <a:srgbClr val="000000"/>
                        </a:solidFill>
                      </a:endParaRPr>
                    </a:p>
                  </a:txBody>
                  <a:tcPr/>
                </a:tc>
                <a:extLst>
                  <a:ext uri="{0D108BD9-81ED-4DB2-BD59-A6C34878D82A}">
                    <a16:rowId xmlns:a16="http://schemas.microsoft.com/office/drawing/2014/main" val="10001"/>
                  </a:ext>
                </a:extLst>
              </a:tr>
              <a:tr h="413644">
                <a:tc>
                  <a:txBody>
                    <a:bodyPr/>
                    <a:lstStyle/>
                    <a:p>
                      <a:r>
                        <a:rPr lang="en-US" sz="1600" b="0" i="0" u="none" strike="noStrike" kern="1200" baseline="0" dirty="0">
                          <a:solidFill>
                            <a:srgbClr val="000000"/>
                          </a:solidFill>
                          <a:latin typeface="+mn-lt"/>
                          <a:ea typeface="+mn-ea"/>
                          <a:cs typeface="+mn-cs"/>
                        </a:rPr>
                        <a:t>Set the default EIGRP seed metric for</a:t>
                      </a:r>
                    </a:p>
                    <a:p>
                      <a:r>
                        <a:rPr lang="en-US" sz="1600" b="0" i="0" u="none" strike="noStrike" kern="1200" baseline="0" dirty="0">
                          <a:solidFill>
                            <a:srgbClr val="000000"/>
                          </a:solidFill>
                          <a:latin typeface="+mn-lt"/>
                          <a:ea typeface="+mn-ea"/>
                          <a:cs typeface="+mn-cs"/>
                        </a:rPr>
                        <a:t>redistributed prefixes</a:t>
                      </a:r>
                      <a:endParaRPr lang="en-US" sz="1600" dirty="0">
                        <a:solidFill>
                          <a:srgbClr val="000000"/>
                        </a:solidFill>
                      </a:endParaRPr>
                    </a:p>
                  </a:txBody>
                  <a:tcPr/>
                </a:tc>
                <a:tc>
                  <a:txBody>
                    <a:bodyPr/>
                    <a:lstStyle/>
                    <a:p>
                      <a:r>
                        <a:rPr lang="en-US" sz="1600" b="1" i="0" u="none" strike="noStrike" kern="1200" baseline="0" dirty="0">
                          <a:solidFill>
                            <a:srgbClr val="000000"/>
                          </a:solidFill>
                          <a:latin typeface="+mn-lt"/>
                          <a:ea typeface="+mn-ea"/>
                          <a:cs typeface="+mn-cs"/>
                        </a:rPr>
                        <a:t>default-metric </a:t>
                      </a:r>
                      <a:r>
                        <a:rPr lang="en-US" sz="1600" b="0" i="1" u="none" strike="noStrike" kern="1200" baseline="0" dirty="0">
                          <a:solidFill>
                            <a:srgbClr val="000000"/>
                          </a:solidFill>
                          <a:latin typeface="+mn-lt"/>
                          <a:ea typeface="+mn-ea"/>
                          <a:cs typeface="+mn-cs"/>
                        </a:rPr>
                        <a:t>bandwidth delay</a:t>
                      </a:r>
                    </a:p>
                    <a:p>
                      <a:r>
                        <a:rPr lang="en-US" sz="1600" b="0" i="1" u="none" strike="noStrike" kern="1200" baseline="0" dirty="0">
                          <a:solidFill>
                            <a:srgbClr val="000000"/>
                          </a:solidFill>
                          <a:latin typeface="+mn-lt"/>
                          <a:ea typeface="+mn-ea"/>
                          <a:cs typeface="+mn-cs"/>
                        </a:rPr>
                        <a:t>reliability load mtu</a:t>
                      </a:r>
                      <a:endParaRPr lang="en-US" sz="1600" dirty="0">
                        <a:solidFill>
                          <a:srgbClr val="000000"/>
                        </a:solidFill>
                      </a:endParaRPr>
                    </a:p>
                  </a:txBody>
                  <a:tcPr/>
                </a:tc>
                <a:extLst>
                  <a:ext uri="{0D108BD9-81ED-4DB2-BD59-A6C34878D82A}">
                    <a16:rowId xmlns:a16="http://schemas.microsoft.com/office/drawing/2014/main" val="10002"/>
                  </a:ext>
                </a:extLst>
              </a:tr>
              <a:tr h="413644">
                <a:tc>
                  <a:txBody>
                    <a:bodyPr/>
                    <a:lstStyle/>
                    <a:p>
                      <a:r>
                        <a:rPr lang="en-US" sz="1600" b="0" i="0" u="none" strike="noStrike" kern="1200" baseline="0" dirty="0">
                          <a:solidFill>
                            <a:srgbClr val="000000"/>
                          </a:solidFill>
                          <a:latin typeface="+mn-lt"/>
                          <a:ea typeface="+mn-ea"/>
                          <a:cs typeface="+mn-cs"/>
                        </a:rPr>
                        <a:t>Allow for the redistribution of iBGP</a:t>
                      </a:r>
                    </a:p>
                    <a:p>
                      <a:r>
                        <a:rPr lang="en-US" sz="1600" b="0" i="0" u="none" strike="noStrike" kern="1200" baseline="0" dirty="0">
                          <a:solidFill>
                            <a:srgbClr val="000000"/>
                          </a:solidFill>
                          <a:latin typeface="+mn-lt"/>
                          <a:ea typeface="+mn-ea"/>
                          <a:cs typeface="+mn-cs"/>
                        </a:rPr>
                        <a:t>learned prefixes into an IGP</a:t>
                      </a:r>
                      <a:endParaRPr lang="en-US" sz="1600" dirty="0">
                        <a:solidFill>
                          <a:srgbClr val="000000"/>
                        </a:solidFill>
                      </a:endParaRPr>
                    </a:p>
                  </a:txBody>
                  <a:tcPr/>
                </a:tc>
                <a:tc>
                  <a:txBody>
                    <a:bodyPr/>
                    <a:lstStyle/>
                    <a:p>
                      <a:r>
                        <a:rPr lang="en-US" sz="1600" b="1" i="0" u="none" strike="noStrike" kern="1200" baseline="0" dirty="0">
                          <a:solidFill>
                            <a:srgbClr val="000000"/>
                          </a:solidFill>
                          <a:latin typeface="+mn-lt"/>
                          <a:ea typeface="+mn-ea"/>
                          <a:cs typeface="+mn-cs"/>
                        </a:rPr>
                        <a:t>bgp redistribute-internal</a:t>
                      </a:r>
                      <a:endParaRPr lang="en-US" sz="1600" dirty="0">
                        <a:solidFill>
                          <a:srgbClr val="000000"/>
                        </a:solidFill>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46022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994790165"/>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Redistribution Overview</a:t>
            </a:r>
            <a:br>
              <a:rPr lang="en-US" dirty="0">
                <a:solidFill>
                  <a:schemeClr val="accent4">
                    <a:lumMod val="75000"/>
                  </a:schemeClr>
                </a:solidFill>
              </a:rPr>
            </a:br>
            <a:r>
              <a:rPr lang="en-US" dirty="0">
                <a:solidFill>
                  <a:schemeClr val="accent4">
                    <a:lumMod val="75000"/>
                  </a:schemeClr>
                </a:solidFill>
              </a:rPr>
              <a:t>Mutual </a:t>
            </a:r>
            <a:r>
              <a:rPr lang="en-US" dirty="0"/>
              <a:t>Redistribution Topology</a:t>
            </a:r>
            <a:endParaRPr lang="en-US" sz="2400" dirty="0">
              <a:solidFill>
                <a:schemeClr val="accent4">
                  <a:lumMod val="75000"/>
                </a:schemeClr>
              </a:solidFill>
            </a:endParaRPr>
          </a:p>
        </p:txBody>
      </p:sp>
      <p:sp>
        <p:nvSpPr>
          <p:cNvPr id="4" name="TextBox 3"/>
          <p:cNvSpPr txBox="1"/>
          <p:nvPr/>
        </p:nvSpPr>
        <p:spPr>
          <a:xfrm>
            <a:off x="160521" y="731837"/>
            <a:ext cx="4573525" cy="3693319"/>
          </a:xfrm>
          <a:prstGeom prst="rect">
            <a:avLst/>
          </a:prstGeom>
          <a:noFill/>
        </p:spPr>
        <p:txBody>
          <a:bodyPr wrap="square" rtlCol="0">
            <a:spAutoFit/>
          </a:bodyPr>
          <a:lstStyle/>
          <a:p>
            <a:r>
              <a:rPr lang="en-US" dirty="0"/>
              <a:t>The routes are not automatically redistributed between the routing protocols. </a:t>
            </a:r>
          </a:p>
          <a:p>
            <a:pPr marL="285750" indent="-285750">
              <a:buFont typeface="Arial" panose="020B0604020202020204" pitchFamily="34" charset="0"/>
              <a:buChar char="•"/>
            </a:pPr>
            <a:r>
              <a:rPr lang="en-US" dirty="0"/>
              <a:t>Redistribution must be configured so that EIGRP routes are injected into OSPF and OSPF routes are injected into EIGRP.</a:t>
            </a:r>
          </a:p>
          <a:p>
            <a:r>
              <a:rPr lang="en-US" dirty="0"/>
              <a:t>In Figure 16-2, the R3 router is performing mutual redistribution. </a:t>
            </a:r>
          </a:p>
          <a:p>
            <a:r>
              <a:rPr lang="en-US" dirty="0"/>
              <a:t>The OSPF routes are present in EIGRP as external routes, and the EIGRP routes are present in the OSPF routing domain as external routes (Type 5 link-state advertisements [LSAs]).</a:t>
            </a:r>
            <a:endParaRPr lang="en-US" sz="1600" dirty="0">
              <a:solidFill>
                <a:srgbClr val="000000"/>
              </a:solidFill>
            </a:endParaRPr>
          </a:p>
        </p:txBody>
      </p:sp>
      <p:pic>
        <p:nvPicPr>
          <p:cNvPr id="6" name="Picture 5"/>
          <p:cNvPicPr>
            <a:picLocks noChangeAspect="1"/>
          </p:cNvPicPr>
          <p:nvPr/>
        </p:nvPicPr>
        <p:blipFill>
          <a:blip r:embed="rId3"/>
          <a:stretch>
            <a:fillRect/>
          </a:stretch>
        </p:blipFill>
        <p:spPr>
          <a:xfrm>
            <a:off x="4734046" y="1472292"/>
            <a:ext cx="4258988" cy="2212409"/>
          </a:xfrm>
          <a:prstGeom prst="rect">
            <a:avLst/>
          </a:prstGeom>
        </p:spPr>
      </p:pic>
    </p:spTree>
    <p:extLst>
      <p:ext uri="{BB962C8B-B14F-4D97-AF65-F5344CB8AC3E}">
        <p14:creationId xmlns:p14="http://schemas.microsoft.com/office/powerpoint/2010/main" val="2646806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Redistribution Overview</a:t>
            </a:r>
            <a:br>
              <a:rPr lang="en-US" dirty="0">
                <a:solidFill>
                  <a:schemeClr val="accent4">
                    <a:lumMod val="75000"/>
                  </a:schemeClr>
                </a:solidFill>
              </a:rPr>
            </a:br>
            <a:r>
              <a:rPr lang="en-US" dirty="0"/>
              <a:t>Redistribution Source Protocols</a:t>
            </a:r>
            <a:endParaRPr lang="en-US" sz="2400" dirty="0">
              <a:solidFill>
                <a:schemeClr val="accent4">
                  <a:lumMod val="75000"/>
                </a:schemeClr>
              </a:solidFill>
            </a:endParaRPr>
          </a:p>
        </p:txBody>
      </p:sp>
      <p:sp>
        <p:nvSpPr>
          <p:cNvPr id="4" name="TextBox 3"/>
          <p:cNvSpPr txBox="1"/>
          <p:nvPr/>
        </p:nvSpPr>
        <p:spPr>
          <a:xfrm>
            <a:off x="160521" y="731837"/>
            <a:ext cx="4228599" cy="4031873"/>
          </a:xfrm>
          <a:prstGeom prst="rect">
            <a:avLst/>
          </a:prstGeom>
          <a:noFill/>
        </p:spPr>
        <p:txBody>
          <a:bodyPr wrap="square" rtlCol="0">
            <a:spAutoFit/>
          </a:bodyPr>
          <a:lstStyle/>
          <a:p>
            <a:r>
              <a:rPr lang="en-US" sz="1600" dirty="0"/>
              <a:t>Redistribution always encompasses two routing protocols: </a:t>
            </a:r>
          </a:p>
          <a:p>
            <a:pPr marL="285750" indent="-285750">
              <a:buFont typeface="Arial" panose="020B0604020202020204" pitchFamily="34" charset="0"/>
              <a:buChar char="•"/>
            </a:pPr>
            <a:r>
              <a:rPr lang="en-US" sz="1600" dirty="0"/>
              <a:t>A source protocol and a destination protocol. </a:t>
            </a:r>
          </a:p>
          <a:p>
            <a:pPr marL="285750" indent="-285750">
              <a:buFont typeface="Arial" panose="020B0604020202020204" pitchFamily="34" charset="0"/>
              <a:buChar char="•"/>
            </a:pPr>
            <a:r>
              <a:rPr lang="en-US" sz="1600" dirty="0"/>
              <a:t>The source protocol provides the network prefixes that are to be redistributed, and the destination protocol receives the injected network prefixes. </a:t>
            </a:r>
          </a:p>
          <a:p>
            <a:pPr marL="285750" indent="-285750">
              <a:buFont typeface="Arial" panose="020B0604020202020204" pitchFamily="34" charset="0"/>
              <a:buChar char="•"/>
            </a:pPr>
            <a:r>
              <a:rPr lang="en-US" sz="1600" dirty="0"/>
              <a:t>The redistribution configuration exists under the destination protocol and identifies the source protocol. </a:t>
            </a:r>
          </a:p>
          <a:p>
            <a:pPr marL="285750" indent="-285750">
              <a:buFont typeface="Arial" panose="020B0604020202020204" pitchFamily="34" charset="0"/>
              <a:buChar char="•"/>
            </a:pPr>
            <a:r>
              <a:rPr lang="en-US" sz="1600" dirty="0"/>
              <a:t>Using a route map allows for the filtering or modification of route attributes during the injection into the destination protocol. </a:t>
            </a:r>
          </a:p>
          <a:p>
            <a:r>
              <a:rPr lang="en-US" sz="1600" dirty="0"/>
              <a:t>Table 16-2 provides a list of source protocols for redistribution.</a:t>
            </a:r>
            <a:endParaRPr lang="en-US" sz="1600" dirty="0">
              <a:solidFill>
                <a:srgbClr val="000000"/>
              </a:solidFill>
            </a:endParaRPr>
          </a:p>
        </p:txBody>
      </p:sp>
      <p:pic>
        <p:nvPicPr>
          <p:cNvPr id="5" name="Picture 4"/>
          <p:cNvPicPr>
            <a:picLocks noChangeAspect="1"/>
          </p:cNvPicPr>
          <p:nvPr/>
        </p:nvPicPr>
        <p:blipFill>
          <a:blip r:embed="rId3"/>
          <a:stretch>
            <a:fillRect/>
          </a:stretch>
        </p:blipFill>
        <p:spPr>
          <a:xfrm>
            <a:off x="4389120" y="1712480"/>
            <a:ext cx="4693326" cy="2070585"/>
          </a:xfrm>
          <a:prstGeom prst="rect">
            <a:avLst/>
          </a:prstGeom>
        </p:spPr>
      </p:pic>
    </p:spTree>
    <p:extLst>
      <p:ext uri="{BB962C8B-B14F-4D97-AF65-F5344CB8AC3E}">
        <p14:creationId xmlns:p14="http://schemas.microsoft.com/office/powerpoint/2010/main" val="966227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611892"/>
          </a:xfrm>
        </p:spPr>
        <p:txBody>
          <a:bodyPr/>
          <a:lstStyle/>
          <a:p>
            <a:r>
              <a:rPr lang="en-US" sz="1600" dirty="0"/>
              <a:t>Redistribution Overview</a:t>
            </a:r>
            <a:br>
              <a:rPr lang="en-US" dirty="0">
                <a:solidFill>
                  <a:schemeClr val="accent4">
                    <a:lumMod val="75000"/>
                  </a:schemeClr>
                </a:solidFill>
              </a:rPr>
            </a:br>
            <a:r>
              <a:rPr lang="en-US" dirty="0"/>
              <a:t>Redistribution Is Not Transitive</a:t>
            </a:r>
            <a:endParaRPr lang="en-US" sz="2400" dirty="0">
              <a:solidFill>
                <a:schemeClr val="accent4">
                  <a:lumMod val="75000"/>
                </a:schemeClr>
              </a:solidFill>
            </a:endParaRPr>
          </a:p>
        </p:txBody>
      </p:sp>
      <p:sp>
        <p:nvSpPr>
          <p:cNvPr id="4" name="TextBox 3"/>
          <p:cNvSpPr txBox="1"/>
          <p:nvPr/>
        </p:nvSpPr>
        <p:spPr>
          <a:xfrm>
            <a:off x="78020" y="611893"/>
            <a:ext cx="4370227" cy="4247317"/>
          </a:xfrm>
          <a:prstGeom prst="rect">
            <a:avLst/>
          </a:prstGeom>
          <a:noFill/>
        </p:spPr>
        <p:txBody>
          <a:bodyPr wrap="square" rtlCol="0">
            <a:spAutoFit/>
          </a:bodyPr>
          <a:lstStyle/>
          <a:p>
            <a:r>
              <a:rPr lang="en-US" sz="1500" dirty="0"/>
              <a:t>When redistributing between two or more routing protocols on a single router, redistribution is not transitive. </a:t>
            </a:r>
          </a:p>
          <a:p>
            <a:pPr marL="285750" indent="-285750">
              <a:buFont typeface="Arial" panose="020B0604020202020204" pitchFamily="34" charset="0"/>
              <a:buChar char="•"/>
            </a:pPr>
            <a:r>
              <a:rPr lang="en-US" sz="1500" dirty="0"/>
              <a:t>When a router redistributes protocol 1 into protocol 2, and protocol 2 redistributes into protocol 3, the routes from protocol 1 are not redistributed into protocol 3.</a:t>
            </a:r>
          </a:p>
          <a:p>
            <a:pPr marL="285750" indent="-285750">
              <a:buFont typeface="Arial" panose="020B0604020202020204" pitchFamily="34" charset="0"/>
              <a:buChar char="•"/>
            </a:pPr>
            <a:r>
              <a:rPr lang="en-US" sz="1500" dirty="0"/>
              <a:t>Example 16-1 provides sample logic for EIGRP mutually redistributing into OSPF and OSPF mutually redistributing into BGP.</a:t>
            </a:r>
          </a:p>
          <a:p>
            <a:r>
              <a:rPr lang="en-US" sz="1500" dirty="0"/>
              <a:t>Figure 16-3 illustrates redistribution on the router. </a:t>
            </a:r>
          </a:p>
          <a:p>
            <a:pPr marL="285750" indent="-285750">
              <a:buFont typeface="Arial" panose="020B0604020202020204" pitchFamily="34" charset="0"/>
              <a:buChar char="•"/>
            </a:pPr>
            <a:r>
              <a:rPr lang="en-US" sz="1500" dirty="0"/>
              <a:t>The EIGRP route 172.16.1.0/24 redistributes into OSPF but does not redistribute into BGP. </a:t>
            </a:r>
          </a:p>
          <a:p>
            <a:pPr marL="285750" indent="-285750">
              <a:buFont typeface="Arial" panose="020B0604020202020204" pitchFamily="34" charset="0"/>
              <a:buChar char="•"/>
            </a:pPr>
            <a:r>
              <a:rPr lang="en-US" sz="1500" dirty="0"/>
              <a:t>The BGP route 172.16.3.0/24 redistributes into OSPF but does not redistribute into EIGRP. </a:t>
            </a:r>
          </a:p>
          <a:p>
            <a:pPr marL="285750" indent="-285750">
              <a:buFont typeface="Arial" panose="020B0604020202020204" pitchFamily="34" charset="0"/>
              <a:buChar char="•"/>
            </a:pPr>
            <a:r>
              <a:rPr lang="en-US" sz="1500" dirty="0"/>
              <a:t>The prefix 172.16.2.0/24 redistributes to both EIGRP and BGP.</a:t>
            </a:r>
            <a:endParaRPr lang="en-US" sz="1500" dirty="0">
              <a:solidFill>
                <a:srgbClr val="000000"/>
              </a:solidFill>
            </a:endParaRPr>
          </a:p>
        </p:txBody>
      </p:sp>
      <p:pic>
        <p:nvPicPr>
          <p:cNvPr id="6" name="Picture 5"/>
          <p:cNvPicPr>
            <a:picLocks noChangeAspect="1"/>
          </p:cNvPicPr>
          <p:nvPr/>
        </p:nvPicPr>
        <p:blipFill>
          <a:blip r:embed="rId3"/>
          <a:stretch>
            <a:fillRect/>
          </a:stretch>
        </p:blipFill>
        <p:spPr>
          <a:xfrm>
            <a:off x="4449964" y="731837"/>
            <a:ext cx="4618840" cy="1349992"/>
          </a:xfrm>
          <a:prstGeom prst="rect">
            <a:avLst/>
          </a:prstGeom>
        </p:spPr>
      </p:pic>
      <p:pic>
        <p:nvPicPr>
          <p:cNvPr id="7" name="Picture 6"/>
          <p:cNvPicPr>
            <a:picLocks noChangeAspect="1"/>
          </p:cNvPicPr>
          <p:nvPr/>
        </p:nvPicPr>
        <p:blipFill>
          <a:blip r:embed="rId4"/>
          <a:stretch>
            <a:fillRect/>
          </a:stretch>
        </p:blipFill>
        <p:spPr>
          <a:xfrm>
            <a:off x="4433444" y="2304934"/>
            <a:ext cx="4635359" cy="1737677"/>
          </a:xfrm>
          <a:prstGeom prst="rect">
            <a:avLst/>
          </a:prstGeom>
        </p:spPr>
      </p:pic>
    </p:spTree>
    <p:extLst>
      <p:ext uri="{BB962C8B-B14F-4D97-AF65-F5344CB8AC3E}">
        <p14:creationId xmlns:p14="http://schemas.microsoft.com/office/powerpoint/2010/main" val="2037396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611892"/>
          </a:xfrm>
        </p:spPr>
        <p:txBody>
          <a:bodyPr/>
          <a:lstStyle/>
          <a:p>
            <a:r>
              <a:rPr lang="en-US" sz="1600" dirty="0"/>
              <a:t>Redistribution Overview</a:t>
            </a:r>
            <a:br>
              <a:rPr lang="en-US" dirty="0">
                <a:solidFill>
                  <a:schemeClr val="accent4">
                    <a:lumMod val="75000"/>
                  </a:schemeClr>
                </a:solidFill>
              </a:rPr>
            </a:br>
            <a:r>
              <a:rPr lang="en-US" dirty="0"/>
              <a:t>Redistribution Is Not Transitive (Cont.)</a:t>
            </a:r>
            <a:endParaRPr lang="en-US" sz="2400" dirty="0">
              <a:solidFill>
                <a:schemeClr val="accent4">
                  <a:lumMod val="75000"/>
                </a:schemeClr>
              </a:solidFill>
            </a:endParaRPr>
          </a:p>
        </p:txBody>
      </p:sp>
      <p:sp>
        <p:nvSpPr>
          <p:cNvPr id="4" name="TextBox 3"/>
          <p:cNvSpPr txBox="1"/>
          <p:nvPr/>
        </p:nvSpPr>
        <p:spPr>
          <a:xfrm>
            <a:off x="78020" y="611893"/>
            <a:ext cx="4370227" cy="3293209"/>
          </a:xfrm>
          <a:prstGeom prst="rect">
            <a:avLst/>
          </a:prstGeom>
          <a:noFill/>
        </p:spPr>
        <p:txBody>
          <a:bodyPr wrap="square" rtlCol="0">
            <a:spAutoFit/>
          </a:bodyPr>
          <a:lstStyle/>
          <a:p>
            <a:r>
              <a:rPr lang="en-US" sz="1600" dirty="0"/>
              <a:t>For routes to be exchanged between all three routing protocols, mutual redistribution must be configured between all three protocols, as shown in Example 16-2.</a:t>
            </a:r>
          </a:p>
          <a:p>
            <a:endParaRPr lang="en-US" sz="1600" dirty="0">
              <a:solidFill>
                <a:srgbClr val="000000"/>
              </a:solidFill>
            </a:endParaRPr>
          </a:p>
          <a:p>
            <a:r>
              <a:rPr lang="en-US" sz="1600" dirty="0"/>
              <a:t>Now that all three routing protocols are mutually redistributed, EIGRP’s 172.16.1.0/24 network exists in OSPF and BGP, OSPF’s 172.1.6.2.0/24 network exists in EIGRP and BGP, and BGP’s 172.16.3.0/24 network exists in OSPF and EIGRP. Figure 16-4 illustrates the router processing for all three network prefixes.</a:t>
            </a:r>
            <a:endParaRPr lang="en-US" sz="1600" dirty="0">
              <a:solidFill>
                <a:srgbClr val="000000"/>
              </a:solidFill>
            </a:endParaRPr>
          </a:p>
        </p:txBody>
      </p:sp>
      <p:pic>
        <p:nvPicPr>
          <p:cNvPr id="8" name="Picture 7"/>
          <p:cNvPicPr>
            <a:picLocks noChangeAspect="1"/>
          </p:cNvPicPr>
          <p:nvPr/>
        </p:nvPicPr>
        <p:blipFill>
          <a:blip r:embed="rId3"/>
          <a:stretch>
            <a:fillRect/>
          </a:stretch>
        </p:blipFill>
        <p:spPr>
          <a:xfrm>
            <a:off x="4593086" y="611893"/>
            <a:ext cx="4350806" cy="1556748"/>
          </a:xfrm>
          <a:prstGeom prst="rect">
            <a:avLst/>
          </a:prstGeom>
        </p:spPr>
      </p:pic>
      <p:pic>
        <p:nvPicPr>
          <p:cNvPr id="9" name="Picture 8"/>
          <p:cNvPicPr>
            <a:picLocks noChangeAspect="1"/>
          </p:cNvPicPr>
          <p:nvPr/>
        </p:nvPicPr>
        <p:blipFill>
          <a:blip r:embed="rId4"/>
          <a:stretch>
            <a:fillRect/>
          </a:stretch>
        </p:blipFill>
        <p:spPr>
          <a:xfrm>
            <a:off x="4594585" y="2340522"/>
            <a:ext cx="4349307" cy="2183352"/>
          </a:xfrm>
          <a:prstGeom prst="rect">
            <a:avLst/>
          </a:prstGeom>
        </p:spPr>
      </p:pic>
    </p:spTree>
    <p:extLst>
      <p:ext uri="{BB962C8B-B14F-4D97-AF65-F5344CB8AC3E}">
        <p14:creationId xmlns:p14="http://schemas.microsoft.com/office/powerpoint/2010/main" val="3794712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Redistribution Overview</a:t>
            </a:r>
            <a:br>
              <a:rPr lang="en-US" sz="1600" dirty="0"/>
            </a:br>
            <a:r>
              <a:rPr lang="en-US" dirty="0">
                <a:solidFill>
                  <a:schemeClr val="accent4">
                    <a:lumMod val="75000"/>
                  </a:schemeClr>
                </a:solidFill>
              </a:rPr>
              <a:t>Sequential Protocol Redistribution</a:t>
            </a:r>
            <a:endParaRPr lang="en-US" sz="2400" dirty="0">
              <a:solidFill>
                <a:schemeClr val="accent4">
                  <a:lumMod val="75000"/>
                </a:schemeClr>
              </a:solidFill>
            </a:endParaRPr>
          </a:p>
        </p:txBody>
      </p:sp>
      <p:sp>
        <p:nvSpPr>
          <p:cNvPr id="4" name="TextBox 3"/>
          <p:cNvSpPr txBox="1"/>
          <p:nvPr/>
        </p:nvSpPr>
        <p:spPr>
          <a:xfrm>
            <a:off x="160521" y="731837"/>
            <a:ext cx="8680971" cy="1569660"/>
          </a:xfrm>
          <a:prstGeom prst="rect">
            <a:avLst/>
          </a:prstGeom>
          <a:noFill/>
        </p:spPr>
        <p:txBody>
          <a:bodyPr wrap="square" rtlCol="0">
            <a:spAutoFit/>
          </a:bodyPr>
          <a:lstStyle/>
          <a:p>
            <a:r>
              <a:rPr lang="en-US" sz="1600" dirty="0"/>
              <a:t>Sequential protocol redistribution is redistribution between multiple protocols over a series of routers, as shown in Figure 16-5. </a:t>
            </a:r>
          </a:p>
          <a:p>
            <a:endParaRPr lang="en-US" sz="1600" dirty="0"/>
          </a:p>
          <a:p>
            <a:pPr marL="285750" indent="-285750">
              <a:buFont typeface="Arial" panose="020B0604020202020204" pitchFamily="34" charset="0"/>
              <a:buChar char="•"/>
            </a:pPr>
            <a:r>
              <a:rPr lang="en-US" sz="1600" dirty="0"/>
              <a:t>R2 redistributes the EIGRP 192.168.1.1/32 prefix into BGP, and R4 redistributes the BGP 192.168.1.1/32 prefix into OSPF. </a:t>
            </a:r>
          </a:p>
          <a:p>
            <a:pPr marL="285750" indent="-285750">
              <a:buFont typeface="Arial" panose="020B0604020202020204" pitchFamily="34" charset="0"/>
              <a:buChar char="•"/>
            </a:pPr>
            <a:r>
              <a:rPr lang="en-US" sz="1600" dirty="0"/>
              <a:t>All three routing protocols contain the 192.168.1.1/32 prefix.</a:t>
            </a:r>
            <a:endParaRPr lang="en-US" sz="1600" dirty="0">
              <a:solidFill>
                <a:srgbClr val="000000"/>
              </a:solidFill>
            </a:endParaRPr>
          </a:p>
        </p:txBody>
      </p:sp>
      <p:pic>
        <p:nvPicPr>
          <p:cNvPr id="6" name="Picture 5"/>
          <p:cNvPicPr>
            <a:picLocks noChangeAspect="1"/>
          </p:cNvPicPr>
          <p:nvPr/>
        </p:nvPicPr>
        <p:blipFill>
          <a:blip r:embed="rId3"/>
          <a:stretch>
            <a:fillRect/>
          </a:stretch>
        </p:blipFill>
        <p:spPr>
          <a:xfrm>
            <a:off x="2392564" y="2301497"/>
            <a:ext cx="4204848" cy="2401630"/>
          </a:xfrm>
          <a:prstGeom prst="rect">
            <a:avLst/>
          </a:prstGeom>
        </p:spPr>
      </p:pic>
    </p:spTree>
    <p:extLst>
      <p:ext uri="{BB962C8B-B14F-4D97-AF65-F5344CB8AC3E}">
        <p14:creationId xmlns:p14="http://schemas.microsoft.com/office/powerpoint/2010/main" val="1931347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37858</TotalTime>
  <Words>3556</Words>
  <Application>Microsoft Office PowerPoint</Application>
  <PresentationFormat>On-screen Show (16:9)</PresentationFormat>
  <Paragraphs>304</Paragraphs>
  <Slides>43</Slides>
  <Notes>43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Arial</vt:lpstr>
      <vt:lpstr>Calibri</vt:lpstr>
      <vt:lpstr>CiscoSans ExtraLight</vt:lpstr>
      <vt:lpstr>Default Theme</vt:lpstr>
      <vt:lpstr>Chapter 16: Route Redistribution</vt:lpstr>
      <vt:lpstr>Chapter 16 Content</vt:lpstr>
      <vt:lpstr>Redistribution Overview</vt:lpstr>
      <vt:lpstr>Redistribution Overview Multiple Routing Protocol Topology</vt:lpstr>
      <vt:lpstr>Redistribution Overview Mutual Redistribution Topology</vt:lpstr>
      <vt:lpstr>Redistribution Overview Redistribution Source Protocols</vt:lpstr>
      <vt:lpstr>Redistribution Overview Redistribution Is Not Transitive</vt:lpstr>
      <vt:lpstr>Redistribution Overview Redistribution Is Not Transitive (Cont.)</vt:lpstr>
      <vt:lpstr>Redistribution Overview Sequential Protocol Redistribution</vt:lpstr>
      <vt:lpstr>Redistribution Overview Routes Must Exist in the RIB</vt:lpstr>
      <vt:lpstr>Redistribution Overview Routes Must Exist in the RIB (Cont.)</vt:lpstr>
      <vt:lpstr>Redistribution Overview Seed Metrics</vt:lpstr>
      <vt:lpstr>Protocol-Specific Configuration</vt:lpstr>
      <vt:lpstr>Protocol-Specific Configuration Route Map Match Command</vt:lpstr>
      <vt:lpstr>Protocol-Specific Configuration Route Map Match Set Command</vt:lpstr>
      <vt:lpstr>Protocol-Specific Configuration Source Specific Behaviors: Connected Networks </vt:lpstr>
      <vt:lpstr>Protocol-Specific Configuration Source Specific Behaviors: BGP </vt:lpstr>
      <vt:lpstr>Protocol-Specific Configuration Source Specific Behaviors: BGP (Cont.) </vt:lpstr>
      <vt:lpstr>Protocol-Specific Configuration Destination Specific Behaviors: EIGRP </vt:lpstr>
      <vt:lpstr>Protocol-Specific Configuration Destination Specific Behaviors: EIGRP Topology </vt:lpstr>
      <vt:lpstr>Protocol-Specific Configuration Destination Specific Behaviors: EIGRP Metrics </vt:lpstr>
      <vt:lpstr>Protocol-Specific Configuration EIGRP-to-EIGRP Redistribution</vt:lpstr>
      <vt:lpstr>Protocol-Specific Configuration EIGRP-to-EIGRP Redistribution Configuration</vt:lpstr>
      <vt:lpstr>Protocol-Specific Configuration EIGRP-to-EIGRP Redistribution Verification</vt:lpstr>
      <vt:lpstr>Protocol-Specific Configuration EIGRP-to-EIGRP Redistribution Verification (Cont.)</vt:lpstr>
      <vt:lpstr>Protocol-Specific Configuration Destination Specific Behaviors: OSPF</vt:lpstr>
      <vt:lpstr>Protocol-Specific Configuration Redistribution into OSPF</vt:lpstr>
      <vt:lpstr>Protocol-Specific Configuration Redistribution into OSPF Configuration</vt:lpstr>
      <vt:lpstr>Protocol-Specific Configuration Redistribution into OSPF LSDB</vt:lpstr>
      <vt:lpstr>Protocol-Specific Configuration Redistribution into OSPF Verification</vt:lpstr>
      <vt:lpstr>Protocol-Specific Configuration OSPF-to-OSPF Redistribution</vt:lpstr>
      <vt:lpstr>Protocol-Specific Configuration OSPF-to-OSPF Redistribution (Cont.)</vt:lpstr>
      <vt:lpstr>Protocol-Specific Configuration OSPF Forwarding Address</vt:lpstr>
      <vt:lpstr>Protocol-Specific Configuration OSPF Forwarding Nondefault </vt:lpstr>
      <vt:lpstr>Protocol-Specific Configuration OSPF Forwarding Address Verification </vt:lpstr>
      <vt:lpstr>Protocol-Specific Configuration Redistribution into BGP</vt:lpstr>
      <vt:lpstr>Protocol-Specific Configuration Redistribution into BGP Configuration</vt:lpstr>
      <vt:lpstr>Protocol-Specific Configuration Redistribution into BGP Verification</vt:lpstr>
      <vt:lpstr>Prepare for the Exam</vt:lpstr>
      <vt:lpstr>Prepare for the Exam Key Topics for Chapter 16</vt:lpstr>
      <vt:lpstr>Prepare for the Exam Key Terms for Chapter 16</vt:lpstr>
      <vt:lpstr>Prepare for the Exam Command Reference for Chapter 16</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918</cp:revision>
  <dcterms:created xsi:type="dcterms:W3CDTF">2019-10-18T06:21:22Z</dcterms:created>
  <dcterms:modified xsi:type="dcterms:W3CDTF">2020-03-18T13:10:46Z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