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3"/>
  </p:notesMasterIdLst>
  <p:sldIdLst>
    <p:sldId id="513" r:id="rId2"/>
    <p:sldId id="1103" r:id="rId3"/>
    <p:sldId id="1144" r:id="rId4"/>
    <p:sldId id="1054" r:id="rId5"/>
    <p:sldId id="1167" r:id="rId6"/>
    <p:sldId id="1168" r:id="rId7"/>
    <p:sldId id="1146" r:id="rId8"/>
    <p:sldId id="1169" r:id="rId9"/>
    <p:sldId id="1170" r:id="rId10"/>
    <p:sldId id="1171" r:id="rId11"/>
    <p:sldId id="1172" r:id="rId12"/>
    <p:sldId id="1173" r:id="rId13"/>
    <p:sldId id="1166" r:id="rId14"/>
    <p:sldId id="1174" r:id="rId15"/>
    <p:sldId id="1175" r:id="rId16"/>
    <p:sldId id="1177" r:id="rId17"/>
    <p:sldId id="1178" r:id="rId18"/>
    <p:sldId id="1179" r:id="rId19"/>
    <p:sldId id="1180" r:id="rId20"/>
    <p:sldId id="1181" r:id="rId21"/>
    <p:sldId id="1182" r:id="rId22"/>
    <p:sldId id="1183" r:id="rId23"/>
    <p:sldId id="1184" r:id="rId24"/>
    <p:sldId id="1185" r:id="rId25"/>
    <p:sldId id="1186" r:id="rId26"/>
    <p:sldId id="1158" r:id="rId27"/>
    <p:sldId id="1159" r:id="rId28"/>
    <p:sldId id="1160" r:id="rId29"/>
    <p:sldId id="1161" r:id="rId30"/>
    <p:sldId id="1165" r:id="rId31"/>
    <p:sldId id="291" r:id="rId32"/>
  </p:sldIdLst>
  <p:sldSz cx="9144000" cy="5143500" type="screen16x9"/>
  <p:notesSz cx="6858000" cy="9144000"/>
  <p:custDataLst>
    <p:tags r:id="rId3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31"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 id="5" name="User" initials="U" lastIdx="2" clrIdx="5">
    <p:extLst>
      <p:ext uri="{19B8F6BF-5375-455C-9EA6-DF929625EA0E}">
        <p15:presenceInfo xmlns:p15="http://schemas.microsoft.com/office/powerpoint/2012/main" userId="ca4b5d97ed7ab9c9" providerId="Windows Live"/>
      </p:ext>
    </p:extLst>
  </p:cmAuthor>
  <p:cmAuthor id="6" name="Information Technology Education" initials="ITE" lastIdx="6" clrIdx="6">
    <p:extLst>
      <p:ext uri="{19B8F6BF-5375-455C-9EA6-DF929625EA0E}">
        <p15:presenceInfo xmlns:p15="http://schemas.microsoft.com/office/powerpoint/2012/main" userId="Information Technology Educati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91148" autoAdjust="0"/>
  </p:normalViewPr>
  <p:slideViewPr>
    <p:cSldViewPr snapToGrid="0" showGuides="1">
      <p:cViewPr varScale="1">
        <p:scale>
          <a:sx n="81" d="100"/>
          <a:sy n="81" d="100"/>
        </p:scale>
        <p:origin x="860" y="5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3/18/2020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3046239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1764205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1669679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10861417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Basic Router Configuration</a:t>
            </a:r>
          </a:p>
          <a:p>
            <a:r>
              <a:rPr lang="en-US" dirty="0"/>
              <a:t>10.1 – Configure Initial Router Settings</a:t>
            </a:r>
          </a:p>
          <a:p>
            <a:r>
              <a:rPr lang="en-US" dirty="0"/>
              <a:t>10.1.4 – Packet Tracer – Configure Initial Router Settings</a:t>
            </a:r>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1807531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3242997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925024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2762023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526210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20: Securing DMVPN Tunnels</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752193"/>
            <a:ext cx="2975269" cy="644741"/>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345488" cy="731837"/>
          </a:xfrm>
        </p:spPr>
        <p:txBody>
          <a:bodyPr/>
          <a:lstStyle/>
          <a:p>
            <a:r>
              <a:rPr lang="en-US" sz="1600" dirty="0"/>
              <a:t>IPsec Fundamentals</a:t>
            </a:r>
            <a:br>
              <a:rPr lang="en-US" dirty="0"/>
            </a:br>
            <a:r>
              <a:rPr lang="en-US" sz="2400" dirty="0"/>
              <a:t>Key Management and Security Associations   </a:t>
            </a:r>
          </a:p>
        </p:txBody>
      </p:sp>
      <p:sp>
        <p:nvSpPr>
          <p:cNvPr id="8" name="TextBox 7">
            <a:extLst>
              <a:ext uri="{FF2B5EF4-FFF2-40B4-BE49-F238E27FC236}">
                <a16:creationId xmlns:a16="http://schemas.microsoft.com/office/drawing/2014/main" id="{CE9D3F43-A546-4E83-8468-B2AD3C3C99D5}"/>
              </a:ext>
            </a:extLst>
          </p:cNvPr>
          <p:cNvSpPr txBox="1"/>
          <p:nvPr/>
        </p:nvSpPr>
        <p:spPr>
          <a:xfrm>
            <a:off x="204952" y="731837"/>
            <a:ext cx="8503920" cy="4016484"/>
          </a:xfrm>
          <a:prstGeom prst="rect">
            <a:avLst/>
          </a:prstGeom>
          <a:noFill/>
        </p:spPr>
        <p:txBody>
          <a:bodyPr wrap="square" rtlCol="0">
            <a:spAutoFit/>
          </a:bodyPr>
          <a:lstStyle/>
          <a:p>
            <a:pPr marL="377190" indent="-285750">
              <a:spcAft>
                <a:spcPts val="600"/>
              </a:spcAft>
              <a:buFont typeface="Arial" panose="020B0604020202020204" pitchFamily="34" charset="0"/>
              <a:buChar char="•"/>
            </a:pPr>
            <a:r>
              <a:rPr lang="en-US" sz="1600" b="1" dirty="0"/>
              <a:t>Key Management</a:t>
            </a:r>
            <a:r>
              <a:rPr lang="en-US" sz="1600" dirty="0"/>
              <a:t> – Part of secure encryption is communicating the keys used to encrypt and decrypt traffic that is being transported over the insecure network. The process of generating, distributing, and storing these keys is called key management. IPSec uses Internet Key Exchange (IKE) protocol by default.  IKEv2 provides mutual authentication of each party. IKEv2 introduced support of Extensible Authentication Protocol (EAP) (certificate-based authentication), reduction of bandwidth consumption, Network Address Translation (NAT), and the ability to detect whether a tunnel is still alive.</a:t>
            </a:r>
          </a:p>
          <a:p>
            <a:pPr marL="377190" indent="-285750">
              <a:spcAft>
                <a:spcPts val="600"/>
              </a:spcAft>
              <a:buFont typeface="Arial" panose="020B0604020202020204" pitchFamily="34" charset="0"/>
              <a:buChar char="•"/>
            </a:pPr>
            <a:r>
              <a:rPr lang="en-US" sz="1600" b="1" dirty="0"/>
              <a:t>Security Associations (SAs) </a:t>
            </a:r>
            <a:r>
              <a:rPr lang="en-US" sz="1600" dirty="0"/>
              <a:t>– SAs contain the security parameters that were agreed upon between the two endpoint devices. There are two types of SAs:</a:t>
            </a:r>
          </a:p>
          <a:p>
            <a:pPr marL="834390" lvl="2" indent="-285750">
              <a:spcAft>
                <a:spcPts val="600"/>
              </a:spcAft>
              <a:buFont typeface="Arial" panose="020B0604020202020204" pitchFamily="34" charset="0"/>
              <a:buChar char="•"/>
            </a:pPr>
            <a:r>
              <a:rPr lang="en-US" sz="1600" b="1" dirty="0"/>
              <a:t>IKE SA -</a:t>
            </a:r>
            <a:r>
              <a:rPr lang="en-US" sz="1600" dirty="0"/>
              <a:t> Used for control plane functions like IPsec key management and management of IPsec SAs. Can have one IKE SA between endpoints.</a:t>
            </a:r>
          </a:p>
          <a:p>
            <a:pPr marL="834390" lvl="2" indent="-285750">
              <a:spcAft>
                <a:spcPts val="600"/>
              </a:spcAft>
              <a:buFont typeface="Arial" panose="020B0604020202020204" pitchFamily="34" charset="0"/>
              <a:buChar char="•"/>
            </a:pPr>
            <a:r>
              <a:rPr lang="en-US" sz="1600" b="1" dirty="0"/>
              <a:t>IPsec SA - </a:t>
            </a:r>
            <a:r>
              <a:rPr lang="en-US" sz="1600" dirty="0"/>
              <a:t>Used for data plane functions to secure data transmitted between two different sites. IPsec SAs are unidirectional. They require one inbound and one outbound to exchange network traffic between two sites.</a:t>
            </a:r>
          </a:p>
        </p:txBody>
      </p:sp>
    </p:spTree>
    <p:extLst>
      <p:ext uri="{BB962C8B-B14F-4D97-AF65-F5344CB8AC3E}">
        <p14:creationId xmlns:p14="http://schemas.microsoft.com/office/powerpoint/2010/main" val="109551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345488" cy="731837"/>
          </a:xfrm>
        </p:spPr>
        <p:txBody>
          <a:bodyPr/>
          <a:lstStyle/>
          <a:p>
            <a:r>
              <a:rPr lang="en-US" sz="1600" dirty="0"/>
              <a:t>IPsec Fundamentals</a:t>
            </a:r>
            <a:br>
              <a:rPr lang="en-US" dirty="0"/>
            </a:br>
            <a:r>
              <a:rPr lang="en-US" sz="2400" dirty="0"/>
              <a:t>DMVPN Packet Headers   </a:t>
            </a:r>
          </a:p>
        </p:txBody>
      </p:sp>
      <p:sp>
        <p:nvSpPr>
          <p:cNvPr id="8" name="TextBox 7">
            <a:extLst>
              <a:ext uri="{FF2B5EF4-FFF2-40B4-BE49-F238E27FC236}">
                <a16:creationId xmlns:a16="http://schemas.microsoft.com/office/drawing/2014/main" id="{CE9D3F43-A546-4E83-8468-B2AD3C3C99D5}"/>
              </a:ext>
            </a:extLst>
          </p:cNvPr>
          <p:cNvSpPr txBox="1"/>
          <p:nvPr/>
        </p:nvSpPr>
        <p:spPr>
          <a:xfrm>
            <a:off x="1" y="655239"/>
            <a:ext cx="3917730" cy="4016484"/>
          </a:xfrm>
          <a:prstGeom prst="rect">
            <a:avLst/>
          </a:prstGeom>
          <a:noFill/>
        </p:spPr>
        <p:txBody>
          <a:bodyPr wrap="square" rtlCol="0">
            <a:spAutoFit/>
          </a:bodyPr>
          <a:lstStyle/>
          <a:p>
            <a:pPr marL="91440">
              <a:spcAft>
                <a:spcPts val="600"/>
              </a:spcAft>
            </a:pPr>
            <a:r>
              <a:rPr lang="en-US" sz="1600" b="1" dirty="0"/>
              <a:t>ESP Modes - </a:t>
            </a:r>
            <a:r>
              <a:rPr lang="en-US" sz="1600" dirty="0"/>
              <a:t>Traditional IPsec provides two ESP modes of packet protection:</a:t>
            </a:r>
            <a:endParaRPr lang="en-US" sz="1600" b="1" dirty="0"/>
          </a:p>
          <a:p>
            <a:pPr marL="377190" indent="-285750">
              <a:spcAft>
                <a:spcPts val="600"/>
              </a:spcAft>
              <a:buFont typeface="Arial" panose="020B0604020202020204" pitchFamily="34" charset="0"/>
              <a:buChar char="•"/>
            </a:pPr>
            <a:r>
              <a:rPr lang="en-US" sz="1600" b="1" dirty="0"/>
              <a:t>Tunnel Mode</a:t>
            </a:r>
            <a:r>
              <a:rPr lang="en-US" sz="1600" dirty="0"/>
              <a:t> – Encrypts the entire original packet and adds a new set of IPsec headers. These new headers are used to route the packet and also to provide overlay functions.</a:t>
            </a:r>
          </a:p>
          <a:p>
            <a:pPr marL="377190" indent="-285750">
              <a:spcAft>
                <a:spcPts val="600"/>
              </a:spcAft>
              <a:buFont typeface="Arial" panose="020B0604020202020204" pitchFamily="34" charset="0"/>
              <a:buChar char="•"/>
            </a:pPr>
            <a:r>
              <a:rPr lang="en-US" sz="1600" b="1" dirty="0"/>
              <a:t>Transport Mode </a:t>
            </a:r>
            <a:r>
              <a:rPr lang="en-US" sz="1600" dirty="0"/>
              <a:t>– Encrypts and authenticates only the packet payload. This mode does not provide overlay functions and routes based on the original IP headers.</a:t>
            </a:r>
          </a:p>
          <a:p>
            <a:pPr marL="91440">
              <a:spcAft>
                <a:spcPts val="600"/>
              </a:spcAft>
            </a:pPr>
            <a:r>
              <a:rPr lang="en-US" sz="1600" dirty="0"/>
              <a:t>Figure 20-3 shows an original packet, an IPsec packet in transport mode, and an IPsec packet in tunnel mode. </a:t>
            </a:r>
          </a:p>
        </p:txBody>
      </p:sp>
      <p:pic>
        <p:nvPicPr>
          <p:cNvPr id="2" name="Picture 1">
            <a:extLst>
              <a:ext uri="{FF2B5EF4-FFF2-40B4-BE49-F238E27FC236}">
                <a16:creationId xmlns:a16="http://schemas.microsoft.com/office/drawing/2014/main" id="{926FADEC-4279-44F8-8A3E-4EDB2A91FE26}"/>
              </a:ext>
            </a:extLst>
          </p:cNvPr>
          <p:cNvPicPr>
            <a:picLocks noChangeAspect="1"/>
          </p:cNvPicPr>
          <p:nvPr/>
        </p:nvPicPr>
        <p:blipFill>
          <a:blip r:embed="rId2"/>
          <a:stretch>
            <a:fillRect/>
          </a:stretch>
        </p:blipFill>
        <p:spPr>
          <a:xfrm>
            <a:off x="4019464" y="651399"/>
            <a:ext cx="4708043" cy="4100763"/>
          </a:xfrm>
          <a:prstGeom prst="rect">
            <a:avLst/>
          </a:prstGeom>
        </p:spPr>
      </p:pic>
    </p:spTree>
    <p:extLst>
      <p:ext uri="{BB962C8B-B14F-4D97-AF65-F5344CB8AC3E}">
        <p14:creationId xmlns:p14="http://schemas.microsoft.com/office/powerpoint/2010/main" val="351863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345488" cy="731837"/>
          </a:xfrm>
        </p:spPr>
        <p:txBody>
          <a:bodyPr/>
          <a:lstStyle/>
          <a:p>
            <a:r>
              <a:rPr lang="en-US" sz="1600" dirty="0"/>
              <a:t>IPsec Fundamentals</a:t>
            </a:r>
            <a:br>
              <a:rPr lang="en-US" dirty="0"/>
            </a:br>
            <a:r>
              <a:rPr lang="en-US" sz="2400" dirty="0"/>
              <a:t>ESP Modes   </a:t>
            </a:r>
          </a:p>
        </p:txBody>
      </p:sp>
      <p:sp>
        <p:nvSpPr>
          <p:cNvPr id="3" name="TextBox 2">
            <a:extLst>
              <a:ext uri="{FF2B5EF4-FFF2-40B4-BE49-F238E27FC236}">
                <a16:creationId xmlns:a16="http://schemas.microsoft.com/office/drawing/2014/main" id="{5E69E371-37DA-4B47-A185-6A7E6D47C0C6}"/>
              </a:ext>
            </a:extLst>
          </p:cNvPr>
          <p:cNvSpPr txBox="1"/>
          <p:nvPr/>
        </p:nvSpPr>
        <p:spPr>
          <a:xfrm>
            <a:off x="79200" y="594360"/>
            <a:ext cx="8856000" cy="4124206"/>
          </a:xfrm>
          <a:prstGeom prst="rect">
            <a:avLst/>
          </a:prstGeom>
          <a:noFill/>
        </p:spPr>
        <p:txBody>
          <a:bodyPr wrap="square" rtlCol="0">
            <a:spAutoFit/>
          </a:bodyPr>
          <a:lstStyle/>
          <a:p>
            <a:pPr marL="377190" indent="-285750">
              <a:spcAft>
                <a:spcPts val="600"/>
              </a:spcAft>
              <a:buFont typeface="Arial" panose="020B0604020202020204" pitchFamily="34" charset="0"/>
              <a:buChar char="•"/>
            </a:pPr>
            <a:r>
              <a:rPr lang="en-US" sz="1400" b="1" dirty="0"/>
              <a:t>DMVPN Without IPsec </a:t>
            </a:r>
            <a:r>
              <a:rPr lang="en-US" sz="1400" dirty="0"/>
              <a:t>- In unencrypted DMVPN packets, the original packets have GRE flags added to them. Then the new GRE IP header is added for routing the packets on the transport (underlay) network. The GRE IP header adds an extra 20 bytes of overhead, and the GRE flags add an extra 4 bytes. These packets use the protocol field of GRE (47).</a:t>
            </a:r>
          </a:p>
          <a:p>
            <a:pPr marL="377190" indent="-285750">
              <a:spcAft>
                <a:spcPts val="600"/>
              </a:spcAft>
              <a:buFont typeface="Arial" panose="020B0604020202020204" pitchFamily="34" charset="0"/>
              <a:buChar char="•"/>
            </a:pPr>
            <a:r>
              <a:rPr lang="en-US" sz="1400" b="1" dirty="0"/>
              <a:t>DMVPN with IPsec in Transport Mode </a:t>
            </a:r>
            <a:r>
              <a:rPr lang="en-US" sz="1400" dirty="0"/>
              <a:t>- For encrypted DMVPN packets that use ESP transport mode, the original packets have the GRE flags added, then that portion of the packets is encrypted. A signature for the encrypted payload is added, and then a GRE IP header is added for routing the packets on the transport network. The GRE IP header adds an extra 20 bytes of overhead, the GRE flags add an extra 4 bytes, and depending on the encryption mechanism, a varying number of bytes are added for the encrypted signature. These packets use the protocol field of ESP (50).</a:t>
            </a:r>
          </a:p>
          <a:p>
            <a:pPr marL="377190" indent="-285750">
              <a:spcAft>
                <a:spcPts val="600"/>
              </a:spcAft>
              <a:buFont typeface="Arial" panose="020B0604020202020204" pitchFamily="34" charset="0"/>
              <a:buChar char="•"/>
            </a:pPr>
            <a:r>
              <a:rPr lang="en-US" sz="1400" b="1" dirty="0"/>
              <a:t>DMVPN with IPsec in Tunnel Mode </a:t>
            </a:r>
            <a:r>
              <a:rPr lang="en-US" sz="1400" dirty="0"/>
              <a:t>- For encrypted DMVPN packets that use ESP tunnel mode, the original packets have GRE flags added to them, and then a new GRE IP header is added for routing the packets on the transport network. That portion of the packets is encrypted, a signature for the encrypted payload is added, and a new IPsec IP header is added for routing the packets on the transport network. The GRE IP header adds an extra 20 bytes of overhead, the GRE flags add an extra 4 bytes, the IPsec IP header adds an extra 20 bytes, and depending on the encryption mechanism, a varying number of bytes are added for the encrypted signature. These packets use the IP protocol field of ESP (50). IPsec tunnel mode for DMVPN does not add value, transport mode should be used for encrypted DMVPN tunnels.</a:t>
            </a:r>
          </a:p>
        </p:txBody>
      </p:sp>
    </p:spTree>
    <p:extLst>
      <p:ext uri="{BB962C8B-B14F-4D97-AF65-F5344CB8AC3E}">
        <p14:creationId xmlns:p14="http://schemas.microsoft.com/office/powerpoint/2010/main" val="142515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IPsec Tunnel Protection</a:t>
            </a:r>
          </a:p>
        </p:txBody>
      </p:sp>
      <p:sp>
        <p:nvSpPr>
          <p:cNvPr id="5" name="TextBox 4">
            <a:extLst>
              <a:ext uri="{FF2B5EF4-FFF2-40B4-BE49-F238E27FC236}">
                <a16:creationId xmlns:a16="http://schemas.microsoft.com/office/drawing/2014/main" id="{813A7C11-7145-4214-836E-28322E59D39C}"/>
              </a:ext>
            </a:extLst>
          </p:cNvPr>
          <p:cNvSpPr txBox="1"/>
          <p:nvPr/>
        </p:nvSpPr>
        <p:spPr>
          <a:xfrm>
            <a:off x="457200" y="2110740"/>
            <a:ext cx="8161020"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Enabling IPsec protection on a DMVPN network requires that all devices have IPsec protection enabled.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If some routers have IPsec enabled and others do not, devices with mismatched settings will not be able to establish connections on the tunnel interfaces.</a:t>
            </a:r>
          </a:p>
        </p:txBody>
      </p:sp>
    </p:spTree>
    <p:custDataLst>
      <p:tags r:id="rId1"/>
    </p:custDataLst>
    <p:extLst>
      <p:ext uri="{BB962C8B-B14F-4D97-AF65-F5344CB8AC3E}">
        <p14:creationId xmlns:p14="http://schemas.microsoft.com/office/powerpoint/2010/main" val="515574507"/>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345488" cy="731837"/>
          </a:xfrm>
        </p:spPr>
        <p:txBody>
          <a:bodyPr/>
          <a:lstStyle/>
          <a:p>
            <a:r>
              <a:rPr lang="en-US" sz="1600" dirty="0"/>
              <a:t>IPsec Tunnel Protection</a:t>
            </a:r>
            <a:br>
              <a:rPr lang="en-US" dirty="0"/>
            </a:br>
            <a:r>
              <a:rPr lang="en-US" sz="2400" dirty="0"/>
              <a:t>Pre-Shared Key Authentication   </a:t>
            </a:r>
          </a:p>
        </p:txBody>
      </p:sp>
      <p:sp>
        <p:nvSpPr>
          <p:cNvPr id="8" name="TextBox 7">
            <a:extLst>
              <a:ext uri="{FF2B5EF4-FFF2-40B4-BE49-F238E27FC236}">
                <a16:creationId xmlns:a16="http://schemas.microsoft.com/office/drawing/2014/main" id="{CE9D3F43-A546-4E83-8468-B2AD3C3C99D5}"/>
              </a:ext>
            </a:extLst>
          </p:cNvPr>
          <p:cNvSpPr txBox="1"/>
          <p:nvPr/>
        </p:nvSpPr>
        <p:spPr>
          <a:xfrm>
            <a:off x="228600" y="906780"/>
            <a:ext cx="3933000" cy="304698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The first scenario for deploying IPsec tunnel protection is with the use of static Pre-Shared Key, which involves the creation of the following:</a:t>
            </a:r>
          </a:p>
          <a:p>
            <a:pPr marL="742950" lvl="1" indent="-285750">
              <a:buFont typeface="Arial" panose="020B0604020202020204" pitchFamily="34" charset="0"/>
              <a:buChar char="•"/>
            </a:pPr>
            <a:r>
              <a:rPr lang="en-US" sz="1600" dirty="0">
                <a:solidFill>
                  <a:srgbClr val="000000"/>
                </a:solidFill>
              </a:rPr>
              <a:t>IKEv2 keyring</a:t>
            </a:r>
          </a:p>
          <a:p>
            <a:pPr marL="742950" lvl="1" indent="-285750">
              <a:buFont typeface="Arial" panose="020B0604020202020204" pitchFamily="34" charset="0"/>
              <a:buChar char="•"/>
            </a:pPr>
            <a:r>
              <a:rPr lang="en-US" sz="1600" dirty="0">
                <a:solidFill>
                  <a:srgbClr val="000000"/>
                </a:solidFill>
              </a:rPr>
              <a:t>IKEv2 profile</a:t>
            </a:r>
          </a:p>
          <a:p>
            <a:pPr marL="742950" lvl="1" indent="-285750">
              <a:buFont typeface="Arial" panose="020B0604020202020204" pitchFamily="34" charset="0"/>
              <a:buChar char="•"/>
            </a:pPr>
            <a:r>
              <a:rPr lang="en-US" sz="1600" dirty="0">
                <a:solidFill>
                  <a:srgbClr val="000000"/>
                </a:solidFill>
              </a:rPr>
              <a:t>IPsec transform set</a:t>
            </a:r>
          </a:p>
          <a:p>
            <a:pPr marL="742950" lvl="1" indent="-285750">
              <a:buFont typeface="Arial" panose="020B0604020202020204" pitchFamily="34" charset="0"/>
              <a:buChar char="•"/>
            </a:pPr>
            <a:r>
              <a:rPr lang="en-US" sz="1600" dirty="0">
                <a:solidFill>
                  <a:srgbClr val="000000"/>
                </a:solidFill>
              </a:rPr>
              <a:t>IPsec profile</a:t>
            </a:r>
          </a:p>
          <a:p>
            <a:pPr marL="285750" indent="-285750">
              <a:buFont typeface="Arial" panose="020B0604020202020204" pitchFamily="34" charset="0"/>
              <a:buChar char="•"/>
            </a:pPr>
            <a:endParaRPr lang="en-US" sz="1600" b="1" dirty="0">
              <a:solidFill>
                <a:srgbClr val="000000"/>
              </a:solidFill>
            </a:endParaRPr>
          </a:p>
          <a:p>
            <a:pPr marL="285750" indent="-285750">
              <a:buFont typeface="Arial" panose="020B0604020202020204" pitchFamily="34" charset="0"/>
              <a:buChar char="•"/>
            </a:pPr>
            <a:r>
              <a:rPr lang="en-US" sz="1600" dirty="0">
                <a:solidFill>
                  <a:srgbClr val="000000"/>
                </a:solidFill>
              </a:rPr>
              <a:t>In this section, emphasis is on the DMVPN routers that are attached to the internet, as shown in Figure 20-4.  </a:t>
            </a:r>
          </a:p>
        </p:txBody>
      </p:sp>
      <p:pic>
        <p:nvPicPr>
          <p:cNvPr id="3" name="Picture 2">
            <a:extLst>
              <a:ext uri="{FF2B5EF4-FFF2-40B4-BE49-F238E27FC236}">
                <a16:creationId xmlns:a16="http://schemas.microsoft.com/office/drawing/2014/main" id="{A39F1268-C78C-46A6-BC4E-CA09B66F9331}"/>
              </a:ext>
            </a:extLst>
          </p:cNvPr>
          <p:cNvPicPr>
            <a:picLocks noChangeAspect="1"/>
          </p:cNvPicPr>
          <p:nvPr/>
        </p:nvPicPr>
        <p:blipFill>
          <a:blip r:embed="rId2"/>
          <a:stretch>
            <a:fillRect/>
          </a:stretch>
        </p:blipFill>
        <p:spPr>
          <a:xfrm>
            <a:off x="4421148" y="586740"/>
            <a:ext cx="4134253" cy="4168140"/>
          </a:xfrm>
          <a:prstGeom prst="rect">
            <a:avLst/>
          </a:prstGeom>
        </p:spPr>
      </p:pic>
    </p:spTree>
    <p:extLst>
      <p:ext uri="{BB962C8B-B14F-4D97-AF65-F5344CB8AC3E}">
        <p14:creationId xmlns:p14="http://schemas.microsoft.com/office/powerpoint/2010/main" val="2532831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345488" cy="731837"/>
          </a:xfrm>
        </p:spPr>
        <p:txBody>
          <a:bodyPr/>
          <a:lstStyle/>
          <a:p>
            <a:r>
              <a:rPr lang="en-US" sz="1600" dirty="0"/>
              <a:t>IPsec Tunnel Protection</a:t>
            </a:r>
            <a:br>
              <a:rPr lang="en-US" dirty="0"/>
            </a:br>
            <a:r>
              <a:rPr lang="en-US" sz="2400" dirty="0"/>
              <a:t>IKEv2 Keyring   </a:t>
            </a:r>
          </a:p>
        </p:txBody>
      </p:sp>
      <p:sp>
        <p:nvSpPr>
          <p:cNvPr id="8" name="TextBox 7">
            <a:extLst>
              <a:ext uri="{FF2B5EF4-FFF2-40B4-BE49-F238E27FC236}">
                <a16:creationId xmlns:a16="http://schemas.microsoft.com/office/drawing/2014/main" id="{CE9D3F43-A546-4E83-8468-B2AD3C3C99D5}"/>
              </a:ext>
            </a:extLst>
          </p:cNvPr>
          <p:cNvSpPr txBox="1"/>
          <p:nvPr/>
        </p:nvSpPr>
        <p:spPr>
          <a:xfrm>
            <a:off x="135900" y="616637"/>
            <a:ext cx="8907780" cy="2785378"/>
          </a:xfrm>
          <a:prstGeom prst="rect">
            <a:avLst/>
          </a:prstGeom>
          <a:noFill/>
        </p:spPr>
        <p:txBody>
          <a:bodyPr wrap="square" rtlCol="0">
            <a:spAutoFit/>
          </a:bodyPr>
          <a:lstStyle/>
          <a:p>
            <a:pPr>
              <a:spcAft>
                <a:spcPts val="600"/>
              </a:spcAft>
            </a:pPr>
            <a:r>
              <a:rPr lang="en-US" sz="1500" dirty="0">
                <a:solidFill>
                  <a:srgbClr val="000000"/>
                </a:solidFill>
              </a:rPr>
              <a:t>The IKEv2 keyring is a repository of the pre-shared keys and is created with the following steps:</a:t>
            </a:r>
          </a:p>
          <a:p>
            <a:pPr>
              <a:spcAft>
                <a:spcPts val="600"/>
              </a:spcAft>
            </a:pPr>
            <a:r>
              <a:rPr lang="en-US" sz="1500" b="1" dirty="0">
                <a:solidFill>
                  <a:srgbClr val="000000"/>
                </a:solidFill>
              </a:rPr>
              <a:t>Step 1</a:t>
            </a:r>
            <a:r>
              <a:rPr lang="en-US" sz="1500" dirty="0">
                <a:solidFill>
                  <a:srgbClr val="000000"/>
                </a:solidFill>
              </a:rPr>
              <a:t>. Create the keyring with the command </a:t>
            </a:r>
            <a:r>
              <a:rPr lang="en-US" sz="1500" b="1" dirty="0">
                <a:solidFill>
                  <a:srgbClr val="000000"/>
                </a:solidFill>
              </a:rPr>
              <a:t>crypto ikev2 keyring </a:t>
            </a:r>
            <a:r>
              <a:rPr lang="en-US" sz="1500" i="1" dirty="0">
                <a:solidFill>
                  <a:srgbClr val="000000"/>
                </a:solidFill>
              </a:rPr>
              <a:t>keyring-name</a:t>
            </a:r>
            <a:r>
              <a:rPr lang="en-US" sz="1500" dirty="0">
                <a:solidFill>
                  <a:srgbClr val="000000"/>
                </a:solidFill>
              </a:rPr>
              <a:t>.</a:t>
            </a:r>
          </a:p>
          <a:p>
            <a:pPr>
              <a:spcAft>
                <a:spcPts val="600"/>
              </a:spcAft>
            </a:pPr>
            <a:r>
              <a:rPr lang="en-US" sz="1500" b="1" dirty="0">
                <a:solidFill>
                  <a:srgbClr val="000000"/>
                </a:solidFill>
              </a:rPr>
              <a:t>Step 2</a:t>
            </a:r>
            <a:r>
              <a:rPr lang="en-US" sz="1500" dirty="0">
                <a:solidFill>
                  <a:srgbClr val="000000"/>
                </a:solidFill>
              </a:rPr>
              <a:t>. Create the peer with the command </a:t>
            </a:r>
            <a:r>
              <a:rPr lang="en-US" sz="1500" b="1" dirty="0">
                <a:solidFill>
                  <a:srgbClr val="000000"/>
                </a:solidFill>
              </a:rPr>
              <a:t>peer</a:t>
            </a:r>
            <a:r>
              <a:rPr lang="en-US" sz="1500" dirty="0">
                <a:solidFill>
                  <a:srgbClr val="000000"/>
                </a:solidFill>
              </a:rPr>
              <a:t> </a:t>
            </a:r>
            <a:r>
              <a:rPr lang="en-US" sz="1500" i="1" dirty="0">
                <a:solidFill>
                  <a:srgbClr val="000000"/>
                </a:solidFill>
              </a:rPr>
              <a:t>peer-name</a:t>
            </a:r>
            <a:r>
              <a:rPr lang="en-US" sz="1500" dirty="0">
                <a:solidFill>
                  <a:srgbClr val="000000"/>
                </a:solidFill>
              </a:rPr>
              <a:t>. Multiple peers can exist in a keyring. Each peer has a matching qualifier and can use a different password.</a:t>
            </a:r>
          </a:p>
          <a:p>
            <a:pPr>
              <a:spcAft>
                <a:spcPts val="600"/>
              </a:spcAft>
            </a:pPr>
            <a:r>
              <a:rPr lang="en-US" sz="1500" b="1" dirty="0">
                <a:solidFill>
                  <a:srgbClr val="000000"/>
                </a:solidFill>
              </a:rPr>
              <a:t>Step 3</a:t>
            </a:r>
            <a:r>
              <a:rPr lang="en-US" sz="1500" dirty="0">
                <a:solidFill>
                  <a:srgbClr val="000000"/>
                </a:solidFill>
              </a:rPr>
              <a:t>. Identify the IP address so that the appropriate peer configuration is used, based on the remote device’s IP address. The command </a:t>
            </a:r>
            <a:r>
              <a:rPr lang="en-US" sz="1500" b="1" dirty="0">
                <a:solidFill>
                  <a:srgbClr val="000000"/>
                </a:solidFill>
              </a:rPr>
              <a:t>address</a:t>
            </a:r>
            <a:r>
              <a:rPr lang="en-US" sz="1500" dirty="0">
                <a:solidFill>
                  <a:srgbClr val="000000"/>
                </a:solidFill>
              </a:rPr>
              <a:t> </a:t>
            </a:r>
            <a:r>
              <a:rPr lang="en-US" sz="1500" i="1" dirty="0">
                <a:solidFill>
                  <a:srgbClr val="000000"/>
                </a:solidFill>
              </a:rPr>
              <a:t>network subnet-mask </a:t>
            </a:r>
            <a:r>
              <a:rPr lang="en-US" sz="1500" dirty="0">
                <a:solidFill>
                  <a:srgbClr val="000000"/>
                </a:solidFill>
              </a:rPr>
              <a:t>defines the IP address range.</a:t>
            </a:r>
          </a:p>
          <a:p>
            <a:pPr>
              <a:spcAft>
                <a:spcPts val="600"/>
              </a:spcAft>
            </a:pPr>
            <a:r>
              <a:rPr lang="en-US" sz="1500" b="1" dirty="0">
                <a:solidFill>
                  <a:srgbClr val="000000"/>
                </a:solidFill>
              </a:rPr>
              <a:t>Step 4</a:t>
            </a:r>
            <a:r>
              <a:rPr lang="en-US" sz="1500" dirty="0">
                <a:solidFill>
                  <a:srgbClr val="000000"/>
                </a:solidFill>
              </a:rPr>
              <a:t>. Define the pre-shared key with the command </a:t>
            </a:r>
            <a:r>
              <a:rPr lang="en-US" sz="1500" b="1" dirty="0">
                <a:solidFill>
                  <a:srgbClr val="000000"/>
                </a:solidFill>
              </a:rPr>
              <a:t>pre-shared-key</a:t>
            </a:r>
            <a:r>
              <a:rPr lang="en-US" sz="1500" dirty="0">
                <a:solidFill>
                  <a:srgbClr val="000000"/>
                </a:solidFill>
              </a:rPr>
              <a:t> </a:t>
            </a:r>
            <a:r>
              <a:rPr lang="en-US" sz="1500" i="1" dirty="0">
                <a:solidFill>
                  <a:srgbClr val="000000"/>
                </a:solidFill>
              </a:rPr>
              <a:t>secure-key</a:t>
            </a:r>
            <a:r>
              <a:rPr lang="en-US" sz="1500" dirty="0">
                <a:solidFill>
                  <a:srgbClr val="000000"/>
                </a:solidFill>
              </a:rPr>
              <a:t>. Generally a long and alphanumeric password is used for increased security.</a:t>
            </a:r>
          </a:p>
          <a:p>
            <a:endParaRPr lang="en-US" sz="1500" dirty="0">
              <a:solidFill>
                <a:srgbClr val="000000"/>
              </a:solidFill>
            </a:endParaRPr>
          </a:p>
          <a:p>
            <a:pPr algn="ctr"/>
            <a:r>
              <a:rPr lang="en-US" sz="1500" dirty="0">
                <a:solidFill>
                  <a:srgbClr val="000000"/>
                </a:solidFill>
              </a:rPr>
              <a:t>Example 20-1 demonstrates a simple keyring that is used to secure the DMVPN routers on the internet.</a:t>
            </a:r>
          </a:p>
        </p:txBody>
      </p:sp>
      <p:pic>
        <p:nvPicPr>
          <p:cNvPr id="2" name="Picture 1">
            <a:extLst>
              <a:ext uri="{FF2B5EF4-FFF2-40B4-BE49-F238E27FC236}">
                <a16:creationId xmlns:a16="http://schemas.microsoft.com/office/drawing/2014/main" id="{390DC669-35CB-40B1-ACC3-D0346C8CB41B}"/>
              </a:ext>
            </a:extLst>
          </p:cNvPr>
          <p:cNvPicPr>
            <a:picLocks noChangeAspect="1"/>
          </p:cNvPicPr>
          <p:nvPr/>
        </p:nvPicPr>
        <p:blipFill>
          <a:blip r:embed="rId2"/>
          <a:stretch>
            <a:fillRect/>
          </a:stretch>
        </p:blipFill>
        <p:spPr>
          <a:xfrm>
            <a:off x="996786" y="3342423"/>
            <a:ext cx="6932462" cy="1352457"/>
          </a:xfrm>
          <a:prstGeom prst="rect">
            <a:avLst/>
          </a:prstGeom>
        </p:spPr>
      </p:pic>
    </p:spTree>
    <p:extLst>
      <p:ext uri="{BB962C8B-B14F-4D97-AF65-F5344CB8AC3E}">
        <p14:creationId xmlns:p14="http://schemas.microsoft.com/office/powerpoint/2010/main" val="329626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345488" cy="731837"/>
          </a:xfrm>
        </p:spPr>
        <p:txBody>
          <a:bodyPr/>
          <a:lstStyle/>
          <a:p>
            <a:r>
              <a:rPr lang="en-US" sz="1600" dirty="0"/>
              <a:t>IPsec Tunnel Protection</a:t>
            </a:r>
            <a:br>
              <a:rPr lang="en-US" dirty="0"/>
            </a:br>
            <a:r>
              <a:rPr lang="en-US" sz="2400" dirty="0"/>
              <a:t>IKEv2 Profile  </a:t>
            </a:r>
          </a:p>
        </p:txBody>
      </p:sp>
      <p:sp>
        <p:nvSpPr>
          <p:cNvPr id="8" name="TextBox 7">
            <a:extLst>
              <a:ext uri="{FF2B5EF4-FFF2-40B4-BE49-F238E27FC236}">
                <a16:creationId xmlns:a16="http://schemas.microsoft.com/office/drawing/2014/main" id="{CE9D3F43-A546-4E83-8468-B2AD3C3C99D5}"/>
              </a:ext>
            </a:extLst>
          </p:cNvPr>
          <p:cNvSpPr txBox="1"/>
          <p:nvPr/>
        </p:nvSpPr>
        <p:spPr>
          <a:xfrm>
            <a:off x="118110" y="587057"/>
            <a:ext cx="9025890" cy="4093428"/>
          </a:xfrm>
          <a:prstGeom prst="rect">
            <a:avLst/>
          </a:prstGeom>
          <a:noFill/>
        </p:spPr>
        <p:txBody>
          <a:bodyPr wrap="square" rtlCol="0">
            <a:spAutoFit/>
          </a:bodyPr>
          <a:lstStyle/>
          <a:p>
            <a:pPr>
              <a:spcAft>
                <a:spcPts val="600"/>
              </a:spcAft>
            </a:pPr>
            <a:r>
              <a:rPr lang="en-US" sz="1500" dirty="0">
                <a:solidFill>
                  <a:srgbClr val="000000"/>
                </a:solidFill>
              </a:rPr>
              <a:t>The IKEv2 profile is a collection of nonnegotiable security parameters used during the IKE security association: </a:t>
            </a:r>
          </a:p>
          <a:p>
            <a:pPr>
              <a:spcAft>
                <a:spcPts val="600"/>
              </a:spcAft>
            </a:pPr>
            <a:r>
              <a:rPr lang="en-US" sz="1500" b="1" dirty="0">
                <a:solidFill>
                  <a:srgbClr val="000000"/>
                </a:solidFill>
              </a:rPr>
              <a:t>Step 1</a:t>
            </a:r>
            <a:r>
              <a:rPr lang="en-US" sz="1500" dirty="0">
                <a:solidFill>
                  <a:srgbClr val="000000"/>
                </a:solidFill>
              </a:rPr>
              <a:t>. Define the IKEv2 profile by using the command </a:t>
            </a:r>
            <a:r>
              <a:rPr lang="en-US" sz="1500" b="1" dirty="0">
                <a:solidFill>
                  <a:srgbClr val="000000"/>
                </a:solidFill>
              </a:rPr>
              <a:t>crypto ikev2 profile </a:t>
            </a:r>
            <a:r>
              <a:rPr lang="en-US" sz="1500" i="1" dirty="0">
                <a:solidFill>
                  <a:srgbClr val="000000"/>
                </a:solidFill>
              </a:rPr>
              <a:t>ike-profile-name</a:t>
            </a:r>
            <a:r>
              <a:rPr lang="en-US" sz="1500" dirty="0">
                <a:solidFill>
                  <a:srgbClr val="000000"/>
                </a:solidFill>
              </a:rPr>
              <a:t>.</a:t>
            </a:r>
          </a:p>
          <a:p>
            <a:pPr>
              <a:spcAft>
                <a:spcPts val="600"/>
              </a:spcAft>
            </a:pPr>
            <a:r>
              <a:rPr lang="en-US" sz="1500" b="1" dirty="0">
                <a:solidFill>
                  <a:srgbClr val="000000"/>
                </a:solidFill>
              </a:rPr>
              <a:t>Step 2</a:t>
            </a:r>
            <a:r>
              <a:rPr lang="en-US" sz="1500" dirty="0">
                <a:solidFill>
                  <a:srgbClr val="000000"/>
                </a:solidFill>
              </a:rPr>
              <a:t>. Define the peer IP address with the command </a:t>
            </a:r>
            <a:r>
              <a:rPr lang="en-US" sz="1500" b="1" dirty="0">
                <a:solidFill>
                  <a:srgbClr val="000000"/>
                </a:solidFill>
              </a:rPr>
              <a:t>match identity remote address </a:t>
            </a:r>
            <a:r>
              <a:rPr lang="en-US" sz="1500" i="1" dirty="0">
                <a:solidFill>
                  <a:srgbClr val="000000"/>
                </a:solidFill>
              </a:rPr>
              <a:t>ip-address</a:t>
            </a:r>
            <a:r>
              <a:rPr lang="en-US" sz="1500" dirty="0">
                <a:solidFill>
                  <a:srgbClr val="000000"/>
                </a:solidFill>
              </a:rPr>
              <a:t>. </a:t>
            </a:r>
          </a:p>
          <a:p>
            <a:pPr>
              <a:spcAft>
                <a:spcPts val="600"/>
              </a:spcAft>
            </a:pPr>
            <a:r>
              <a:rPr lang="en-US" sz="1500" b="1" dirty="0">
                <a:solidFill>
                  <a:srgbClr val="000000"/>
                </a:solidFill>
              </a:rPr>
              <a:t>Step 3</a:t>
            </a:r>
            <a:r>
              <a:rPr lang="en-US" sz="1500" dirty="0">
                <a:solidFill>
                  <a:srgbClr val="000000"/>
                </a:solidFill>
              </a:rPr>
              <a:t>. Optionally set the local router’s identity based on an IP address by using the command </a:t>
            </a:r>
            <a:r>
              <a:rPr lang="en-US" sz="1500" b="1" dirty="0">
                <a:solidFill>
                  <a:srgbClr val="000000"/>
                </a:solidFill>
              </a:rPr>
              <a:t>identity local </a:t>
            </a:r>
            <a:r>
              <a:rPr lang="en-US" sz="1500" dirty="0">
                <a:solidFill>
                  <a:srgbClr val="000000"/>
                </a:solidFill>
              </a:rPr>
              <a:t>address </a:t>
            </a:r>
            <a:r>
              <a:rPr lang="en-US" sz="1500" i="1" dirty="0">
                <a:solidFill>
                  <a:srgbClr val="000000"/>
                </a:solidFill>
              </a:rPr>
              <a:t>ip-address</a:t>
            </a:r>
            <a:r>
              <a:rPr lang="en-US" sz="1500" dirty="0">
                <a:solidFill>
                  <a:srgbClr val="000000"/>
                </a:solidFill>
              </a:rPr>
              <a:t>. </a:t>
            </a:r>
          </a:p>
          <a:p>
            <a:pPr>
              <a:spcAft>
                <a:spcPts val="600"/>
              </a:spcAft>
            </a:pPr>
            <a:r>
              <a:rPr lang="en-US" sz="1500" b="1" dirty="0">
                <a:solidFill>
                  <a:srgbClr val="000000"/>
                </a:solidFill>
              </a:rPr>
              <a:t>Step 4</a:t>
            </a:r>
            <a:r>
              <a:rPr lang="en-US" sz="1500" dirty="0">
                <a:solidFill>
                  <a:srgbClr val="000000"/>
                </a:solidFill>
              </a:rPr>
              <a:t>. If Front Door VRF (FVRF) is used on the DMVPN tunnel, associate the FVRF instance with the IKEv2 profile with the command </a:t>
            </a:r>
            <a:r>
              <a:rPr lang="en-US" sz="1500" b="1" dirty="0">
                <a:solidFill>
                  <a:srgbClr val="000000"/>
                </a:solidFill>
              </a:rPr>
              <a:t>match fvrf </a:t>
            </a:r>
            <a:r>
              <a:rPr lang="en-US" sz="1500" dirty="0">
                <a:solidFill>
                  <a:srgbClr val="000000"/>
                </a:solidFill>
              </a:rPr>
              <a:t>{</a:t>
            </a:r>
            <a:r>
              <a:rPr lang="en-US" sz="1500" i="1" dirty="0">
                <a:solidFill>
                  <a:srgbClr val="000000"/>
                </a:solidFill>
              </a:rPr>
              <a:t>vrf-name</a:t>
            </a:r>
            <a:r>
              <a:rPr lang="en-US" sz="1500" dirty="0">
                <a:solidFill>
                  <a:srgbClr val="000000"/>
                </a:solidFill>
              </a:rPr>
              <a:t> | </a:t>
            </a:r>
            <a:r>
              <a:rPr lang="en-US" sz="1500" b="1" dirty="0">
                <a:solidFill>
                  <a:srgbClr val="000000"/>
                </a:solidFill>
              </a:rPr>
              <a:t>any</a:t>
            </a:r>
            <a:r>
              <a:rPr lang="en-US" sz="1500" dirty="0">
                <a:solidFill>
                  <a:srgbClr val="000000"/>
                </a:solidFill>
              </a:rPr>
              <a:t>}. </a:t>
            </a:r>
          </a:p>
          <a:p>
            <a:pPr>
              <a:spcAft>
                <a:spcPts val="600"/>
              </a:spcAft>
            </a:pPr>
            <a:r>
              <a:rPr lang="en-US" sz="1500" b="1" dirty="0">
                <a:solidFill>
                  <a:srgbClr val="000000"/>
                </a:solidFill>
              </a:rPr>
              <a:t>Step 5</a:t>
            </a:r>
            <a:r>
              <a:rPr lang="en-US" sz="1500" dirty="0">
                <a:solidFill>
                  <a:srgbClr val="000000"/>
                </a:solidFill>
              </a:rPr>
              <a:t>. Define the authentication method for connection requests received by remote peers by using the command </a:t>
            </a:r>
            <a:r>
              <a:rPr lang="en-US" sz="1500" b="1" dirty="0">
                <a:solidFill>
                  <a:srgbClr val="000000"/>
                </a:solidFill>
              </a:rPr>
              <a:t>authentication local </a:t>
            </a:r>
            <a:r>
              <a:rPr lang="en-US" sz="1500" dirty="0">
                <a:solidFill>
                  <a:srgbClr val="000000"/>
                </a:solidFill>
              </a:rPr>
              <a:t>{</a:t>
            </a:r>
            <a:r>
              <a:rPr lang="en-US" sz="1500" b="1" dirty="0">
                <a:solidFill>
                  <a:srgbClr val="000000"/>
                </a:solidFill>
              </a:rPr>
              <a:t>pre-share</a:t>
            </a:r>
            <a:r>
              <a:rPr lang="en-US" sz="1500" dirty="0">
                <a:solidFill>
                  <a:srgbClr val="000000"/>
                </a:solidFill>
              </a:rPr>
              <a:t> | </a:t>
            </a:r>
            <a:r>
              <a:rPr lang="en-US" sz="1500" b="1" dirty="0">
                <a:solidFill>
                  <a:srgbClr val="000000"/>
                </a:solidFill>
              </a:rPr>
              <a:t>rsa-sig</a:t>
            </a:r>
            <a:r>
              <a:rPr lang="en-US" sz="1500" dirty="0">
                <a:solidFill>
                  <a:srgbClr val="000000"/>
                </a:solidFill>
              </a:rPr>
              <a:t>}.  The </a:t>
            </a:r>
            <a:r>
              <a:rPr lang="en-US" sz="1500" b="1" dirty="0">
                <a:solidFill>
                  <a:srgbClr val="000000"/>
                </a:solidFill>
              </a:rPr>
              <a:t>pre-share</a:t>
            </a:r>
            <a:r>
              <a:rPr lang="en-US" sz="1500" dirty="0">
                <a:solidFill>
                  <a:srgbClr val="000000"/>
                </a:solidFill>
              </a:rPr>
              <a:t> keyword is used for static keys, and </a:t>
            </a:r>
            <a:r>
              <a:rPr lang="en-US" sz="1500" b="1" dirty="0">
                <a:solidFill>
                  <a:srgbClr val="000000"/>
                </a:solidFill>
              </a:rPr>
              <a:t>rsa-sig</a:t>
            </a:r>
            <a:r>
              <a:rPr lang="en-US" sz="1500" dirty="0">
                <a:solidFill>
                  <a:srgbClr val="000000"/>
                </a:solidFill>
              </a:rPr>
              <a:t> is used for certificate-based authentication.</a:t>
            </a:r>
          </a:p>
          <a:p>
            <a:pPr>
              <a:spcAft>
                <a:spcPts val="600"/>
              </a:spcAft>
            </a:pPr>
            <a:r>
              <a:rPr lang="en-US" sz="1500" b="1" dirty="0">
                <a:solidFill>
                  <a:srgbClr val="000000"/>
                </a:solidFill>
              </a:rPr>
              <a:t>Step 6</a:t>
            </a:r>
            <a:r>
              <a:rPr lang="en-US" sz="1500" dirty="0">
                <a:solidFill>
                  <a:srgbClr val="000000"/>
                </a:solidFill>
              </a:rPr>
              <a:t>. Define the authentication method for connection requests sent to remote peers by using the command </a:t>
            </a:r>
            <a:r>
              <a:rPr lang="en-US" sz="1500" b="1" dirty="0">
                <a:solidFill>
                  <a:srgbClr val="000000"/>
                </a:solidFill>
              </a:rPr>
              <a:t>authentication remote </a:t>
            </a:r>
            <a:r>
              <a:rPr lang="en-US" sz="1500" dirty="0">
                <a:solidFill>
                  <a:srgbClr val="000000"/>
                </a:solidFill>
              </a:rPr>
              <a:t>{</a:t>
            </a:r>
            <a:r>
              <a:rPr lang="en-US" sz="1500" b="1" dirty="0">
                <a:solidFill>
                  <a:srgbClr val="000000"/>
                </a:solidFill>
              </a:rPr>
              <a:t>pre-share</a:t>
            </a:r>
            <a:r>
              <a:rPr lang="en-US" sz="1500" dirty="0">
                <a:solidFill>
                  <a:srgbClr val="000000"/>
                </a:solidFill>
              </a:rPr>
              <a:t> | </a:t>
            </a:r>
            <a:r>
              <a:rPr lang="en-US" sz="1500" b="1" dirty="0">
                <a:solidFill>
                  <a:srgbClr val="000000"/>
                </a:solidFill>
              </a:rPr>
              <a:t>rsa-sig</a:t>
            </a:r>
            <a:r>
              <a:rPr lang="en-US" sz="1500" dirty="0">
                <a:solidFill>
                  <a:srgbClr val="000000"/>
                </a:solidFill>
              </a:rPr>
              <a:t>}. </a:t>
            </a:r>
          </a:p>
          <a:p>
            <a:pPr>
              <a:spcAft>
                <a:spcPts val="600"/>
              </a:spcAft>
            </a:pPr>
            <a:r>
              <a:rPr lang="en-US" sz="1500" b="1" dirty="0">
                <a:solidFill>
                  <a:srgbClr val="000000"/>
                </a:solidFill>
              </a:rPr>
              <a:t>Step 7</a:t>
            </a:r>
            <a:r>
              <a:rPr lang="en-US" sz="1500" dirty="0">
                <a:solidFill>
                  <a:srgbClr val="000000"/>
                </a:solidFill>
              </a:rPr>
              <a:t>. For pre-shared authentication, associate the IKEv2 keyring with the IKEv2 profile by using the command </a:t>
            </a:r>
            <a:r>
              <a:rPr lang="en-US" sz="1500" b="1" dirty="0">
                <a:solidFill>
                  <a:srgbClr val="000000"/>
                </a:solidFill>
              </a:rPr>
              <a:t>keyring local </a:t>
            </a:r>
            <a:r>
              <a:rPr lang="en-US" sz="1500" i="1" dirty="0">
                <a:solidFill>
                  <a:srgbClr val="000000"/>
                </a:solidFill>
              </a:rPr>
              <a:t>keyring-name</a:t>
            </a:r>
            <a:r>
              <a:rPr lang="en-US" sz="1500" dirty="0">
                <a:solidFill>
                  <a:srgbClr val="000000"/>
                </a:solidFill>
              </a:rPr>
              <a:t>.</a:t>
            </a:r>
          </a:p>
        </p:txBody>
      </p:sp>
    </p:spTree>
    <p:extLst>
      <p:ext uri="{BB962C8B-B14F-4D97-AF65-F5344CB8AC3E}">
        <p14:creationId xmlns:p14="http://schemas.microsoft.com/office/powerpoint/2010/main" val="3338821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345488" cy="731837"/>
          </a:xfrm>
        </p:spPr>
        <p:txBody>
          <a:bodyPr/>
          <a:lstStyle/>
          <a:p>
            <a:r>
              <a:rPr lang="en-US" sz="1600" dirty="0"/>
              <a:t>IPsec Tunnel Protection</a:t>
            </a:r>
            <a:br>
              <a:rPr lang="en-US" dirty="0"/>
            </a:br>
            <a:r>
              <a:rPr lang="en-US" sz="2400" dirty="0"/>
              <a:t>IKEv2 Profile (Cont.) </a:t>
            </a:r>
          </a:p>
        </p:txBody>
      </p:sp>
      <p:sp>
        <p:nvSpPr>
          <p:cNvPr id="8" name="TextBox 7">
            <a:extLst>
              <a:ext uri="{FF2B5EF4-FFF2-40B4-BE49-F238E27FC236}">
                <a16:creationId xmlns:a16="http://schemas.microsoft.com/office/drawing/2014/main" id="{CE9D3F43-A546-4E83-8468-B2AD3C3C99D5}"/>
              </a:ext>
            </a:extLst>
          </p:cNvPr>
          <p:cNvSpPr txBox="1"/>
          <p:nvPr/>
        </p:nvSpPr>
        <p:spPr>
          <a:xfrm>
            <a:off x="125730" y="731837"/>
            <a:ext cx="3145294" cy="2585323"/>
          </a:xfrm>
          <a:prstGeom prst="rect">
            <a:avLst/>
          </a:prstGeom>
          <a:noFill/>
        </p:spPr>
        <p:txBody>
          <a:bodyPr wrap="square" rtlCol="0">
            <a:spAutoFit/>
          </a:bodyPr>
          <a:lstStyle/>
          <a:p>
            <a:r>
              <a:rPr lang="en-US" dirty="0">
                <a:solidFill>
                  <a:srgbClr val="000000"/>
                </a:solidFill>
              </a:rPr>
              <a:t>The IKEv2 profile settings are displayed with the command </a:t>
            </a:r>
            <a:r>
              <a:rPr lang="en-US" b="1" dirty="0">
                <a:solidFill>
                  <a:srgbClr val="000000"/>
                </a:solidFill>
              </a:rPr>
              <a:t>show crypto ikev2 profile</a:t>
            </a:r>
            <a:r>
              <a:rPr lang="en-US" dirty="0">
                <a:solidFill>
                  <a:srgbClr val="000000"/>
                </a:solidFill>
              </a:rPr>
              <a:t>, as shown in Example 20-3. Notice that the authentication, FVRF, IKE keyring, and identity IP address are displayed along with the IKE lifetime.</a:t>
            </a:r>
          </a:p>
        </p:txBody>
      </p:sp>
      <p:pic>
        <p:nvPicPr>
          <p:cNvPr id="2" name="Picture 1">
            <a:extLst>
              <a:ext uri="{FF2B5EF4-FFF2-40B4-BE49-F238E27FC236}">
                <a16:creationId xmlns:a16="http://schemas.microsoft.com/office/drawing/2014/main" id="{2C083F78-0168-4FA9-9849-1574148BCCE2}"/>
              </a:ext>
            </a:extLst>
          </p:cNvPr>
          <p:cNvPicPr>
            <a:picLocks noChangeAspect="1"/>
          </p:cNvPicPr>
          <p:nvPr/>
        </p:nvPicPr>
        <p:blipFill>
          <a:blip r:embed="rId2"/>
          <a:stretch>
            <a:fillRect/>
          </a:stretch>
        </p:blipFill>
        <p:spPr>
          <a:xfrm>
            <a:off x="4007838" y="533400"/>
            <a:ext cx="4616056" cy="4259580"/>
          </a:xfrm>
          <a:prstGeom prst="rect">
            <a:avLst/>
          </a:prstGeom>
        </p:spPr>
      </p:pic>
    </p:spTree>
    <p:extLst>
      <p:ext uri="{BB962C8B-B14F-4D97-AF65-F5344CB8AC3E}">
        <p14:creationId xmlns:p14="http://schemas.microsoft.com/office/powerpoint/2010/main" val="1820172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345488" cy="731837"/>
          </a:xfrm>
        </p:spPr>
        <p:txBody>
          <a:bodyPr/>
          <a:lstStyle/>
          <a:p>
            <a:r>
              <a:rPr lang="en-US" sz="1600" dirty="0"/>
              <a:t>IPsec Tunnel Protection</a:t>
            </a:r>
            <a:br>
              <a:rPr lang="en-US" dirty="0"/>
            </a:br>
            <a:r>
              <a:rPr lang="en-US" sz="2400" dirty="0"/>
              <a:t>IPsec Transform Set   </a:t>
            </a:r>
          </a:p>
        </p:txBody>
      </p:sp>
      <p:sp>
        <p:nvSpPr>
          <p:cNvPr id="8" name="TextBox 7">
            <a:extLst>
              <a:ext uri="{FF2B5EF4-FFF2-40B4-BE49-F238E27FC236}">
                <a16:creationId xmlns:a16="http://schemas.microsoft.com/office/drawing/2014/main" id="{CE9D3F43-A546-4E83-8468-B2AD3C3C99D5}"/>
              </a:ext>
            </a:extLst>
          </p:cNvPr>
          <p:cNvSpPr txBox="1"/>
          <p:nvPr/>
        </p:nvSpPr>
        <p:spPr>
          <a:xfrm>
            <a:off x="114300" y="731837"/>
            <a:ext cx="8907780" cy="1323439"/>
          </a:xfrm>
          <a:prstGeom prst="rect">
            <a:avLst/>
          </a:prstGeom>
          <a:noFill/>
        </p:spPr>
        <p:txBody>
          <a:bodyPr wrap="square" rtlCol="0">
            <a:spAutoFit/>
          </a:bodyPr>
          <a:lstStyle/>
          <a:p>
            <a:pPr>
              <a:spcAft>
                <a:spcPts val="600"/>
              </a:spcAft>
            </a:pPr>
            <a:r>
              <a:rPr lang="en-US" sz="1400" dirty="0">
                <a:solidFill>
                  <a:srgbClr val="000000"/>
                </a:solidFill>
              </a:rPr>
              <a:t>The transform set identifies the security protocols (such as ESP) for encrypting traffic. It specifies the protocol ESP or authentication header that is used to authenticate the data:</a:t>
            </a:r>
          </a:p>
          <a:p>
            <a:pPr>
              <a:spcAft>
                <a:spcPts val="600"/>
              </a:spcAft>
            </a:pPr>
            <a:r>
              <a:rPr lang="en-US" sz="1400" b="1" dirty="0">
                <a:solidFill>
                  <a:srgbClr val="000000"/>
                </a:solidFill>
              </a:rPr>
              <a:t>Step 1</a:t>
            </a:r>
            <a:r>
              <a:rPr lang="en-US" sz="1400" dirty="0">
                <a:solidFill>
                  <a:srgbClr val="000000"/>
                </a:solidFill>
              </a:rPr>
              <a:t>. Create the transform set and identify the transforms by using the command </a:t>
            </a:r>
            <a:r>
              <a:rPr lang="en-US" sz="1400" b="1" dirty="0">
                <a:solidFill>
                  <a:srgbClr val="000000"/>
                </a:solidFill>
              </a:rPr>
              <a:t>crypto ipsec transform-set </a:t>
            </a:r>
            <a:r>
              <a:rPr lang="en-US" sz="1400" i="1" dirty="0">
                <a:solidFill>
                  <a:srgbClr val="000000"/>
                </a:solidFill>
              </a:rPr>
              <a:t>transform-set-name</a:t>
            </a:r>
            <a:r>
              <a:rPr lang="en-US" sz="1400" dirty="0">
                <a:solidFill>
                  <a:srgbClr val="000000"/>
                </a:solidFill>
              </a:rPr>
              <a:t> [</a:t>
            </a:r>
            <a:r>
              <a:rPr lang="en-US" sz="1400" i="1" dirty="0">
                <a:solidFill>
                  <a:srgbClr val="000000"/>
                </a:solidFill>
              </a:rPr>
              <a:t>esp-encryption-name</a:t>
            </a:r>
            <a:r>
              <a:rPr lang="en-US" sz="1400" dirty="0">
                <a:solidFill>
                  <a:srgbClr val="000000"/>
                </a:solidFill>
              </a:rPr>
              <a:t>] [</a:t>
            </a:r>
            <a:r>
              <a:rPr lang="en-US" sz="1400" i="1" dirty="0">
                <a:solidFill>
                  <a:srgbClr val="000000"/>
                </a:solidFill>
              </a:rPr>
              <a:t>esp-authentication-name</a:t>
            </a:r>
            <a:r>
              <a:rPr lang="en-US" sz="1400" dirty="0">
                <a:solidFill>
                  <a:srgbClr val="000000"/>
                </a:solidFill>
              </a:rPr>
              <a:t>] [</a:t>
            </a:r>
            <a:r>
              <a:rPr lang="en-US" sz="1400" i="1" dirty="0">
                <a:solidFill>
                  <a:srgbClr val="000000"/>
                </a:solidFill>
              </a:rPr>
              <a:t>ah-authentication-name</a:t>
            </a:r>
            <a:r>
              <a:rPr lang="en-US" sz="1400" dirty="0">
                <a:solidFill>
                  <a:srgbClr val="000000"/>
                </a:solidFill>
              </a:rPr>
              <a:t>].</a:t>
            </a:r>
          </a:p>
          <a:p>
            <a:pPr>
              <a:spcAft>
                <a:spcPts val="600"/>
              </a:spcAft>
            </a:pPr>
            <a:r>
              <a:rPr lang="en-US" sz="1400" b="1" dirty="0">
                <a:solidFill>
                  <a:srgbClr val="000000"/>
                </a:solidFill>
              </a:rPr>
              <a:t>Step 2</a:t>
            </a:r>
            <a:r>
              <a:rPr lang="en-US" sz="1400" dirty="0">
                <a:solidFill>
                  <a:srgbClr val="000000"/>
                </a:solidFill>
              </a:rPr>
              <a:t>. Configure the ESP mode by using the command </a:t>
            </a:r>
            <a:r>
              <a:rPr lang="en-US" sz="1400" b="1" dirty="0">
                <a:solidFill>
                  <a:srgbClr val="000000"/>
                </a:solidFill>
              </a:rPr>
              <a:t>mode</a:t>
            </a:r>
            <a:r>
              <a:rPr lang="en-US" sz="1400" dirty="0">
                <a:solidFill>
                  <a:srgbClr val="000000"/>
                </a:solidFill>
              </a:rPr>
              <a:t> {</a:t>
            </a:r>
            <a:r>
              <a:rPr lang="en-US" sz="1400" b="1" dirty="0">
                <a:solidFill>
                  <a:srgbClr val="000000"/>
                </a:solidFill>
              </a:rPr>
              <a:t>transport</a:t>
            </a:r>
            <a:r>
              <a:rPr lang="en-US" sz="1400" dirty="0">
                <a:solidFill>
                  <a:srgbClr val="000000"/>
                </a:solidFill>
              </a:rPr>
              <a:t> | </a:t>
            </a:r>
            <a:r>
              <a:rPr lang="en-US" sz="1400" b="1" dirty="0">
                <a:solidFill>
                  <a:srgbClr val="000000"/>
                </a:solidFill>
              </a:rPr>
              <a:t>tunnel</a:t>
            </a:r>
            <a:r>
              <a:rPr lang="en-US" sz="1400" dirty="0">
                <a:solidFill>
                  <a:srgbClr val="000000"/>
                </a:solidFill>
              </a:rPr>
              <a:t>}.</a:t>
            </a:r>
          </a:p>
        </p:txBody>
      </p:sp>
      <p:pic>
        <p:nvPicPr>
          <p:cNvPr id="3" name="Picture 2">
            <a:extLst>
              <a:ext uri="{FF2B5EF4-FFF2-40B4-BE49-F238E27FC236}">
                <a16:creationId xmlns:a16="http://schemas.microsoft.com/office/drawing/2014/main" id="{0C897FB5-3590-4481-A18A-3FC251BDCCDE}"/>
              </a:ext>
            </a:extLst>
          </p:cNvPr>
          <p:cNvPicPr>
            <a:picLocks noChangeAspect="1"/>
          </p:cNvPicPr>
          <p:nvPr/>
        </p:nvPicPr>
        <p:blipFill>
          <a:blip r:embed="rId2"/>
          <a:stretch>
            <a:fillRect/>
          </a:stretch>
        </p:blipFill>
        <p:spPr>
          <a:xfrm>
            <a:off x="1579721" y="2055276"/>
            <a:ext cx="5976937" cy="2722398"/>
          </a:xfrm>
          <a:prstGeom prst="rect">
            <a:avLst/>
          </a:prstGeom>
        </p:spPr>
      </p:pic>
    </p:spTree>
    <p:extLst>
      <p:ext uri="{BB962C8B-B14F-4D97-AF65-F5344CB8AC3E}">
        <p14:creationId xmlns:p14="http://schemas.microsoft.com/office/powerpoint/2010/main" val="2932573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345488" cy="731837"/>
          </a:xfrm>
        </p:spPr>
        <p:txBody>
          <a:bodyPr/>
          <a:lstStyle/>
          <a:p>
            <a:r>
              <a:rPr lang="en-US" sz="1600" dirty="0"/>
              <a:t>IPsec Tunnel Protection</a:t>
            </a:r>
            <a:br>
              <a:rPr lang="en-US" dirty="0"/>
            </a:br>
            <a:r>
              <a:rPr lang="en-US" sz="2400" dirty="0"/>
              <a:t>IPsec Profile   </a:t>
            </a:r>
          </a:p>
        </p:txBody>
      </p:sp>
      <p:sp>
        <p:nvSpPr>
          <p:cNvPr id="8" name="TextBox 7">
            <a:extLst>
              <a:ext uri="{FF2B5EF4-FFF2-40B4-BE49-F238E27FC236}">
                <a16:creationId xmlns:a16="http://schemas.microsoft.com/office/drawing/2014/main" id="{CE9D3F43-A546-4E83-8468-B2AD3C3C99D5}"/>
              </a:ext>
            </a:extLst>
          </p:cNvPr>
          <p:cNvSpPr txBox="1"/>
          <p:nvPr/>
        </p:nvSpPr>
        <p:spPr>
          <a:xfrm>
            <a:off x="183044" y="825476"/>
            <a:ext cx="3989700" cy="3031599"/>
          </a:xfrm>
          <a:prstGeom prst="rect">
            <a:avLst/>
          </a:prstGeom>
          <a:noFill/>
        </p:spPr>
        <p:txBody>
          <a:bodyPr wrap="square" rtlCol="0">
            <a:spAutoFit/>
          </a:bodyPr>
          <a:lstStyle/>
          <a:p>
            <a:pPr>
              <a:spcAft>
                <a:spcPts val="600"/>
              </a:spcAft>
            </a:pPr>
            <a:r>
              <a:rPr lang="en-US" sz="1600" dirty="0">
                <a:solidFill>
                  <a:srgbClr val="000000"/>
                </a:solidFill>
              </a:rPr>
              <a:t>The IPsec profile combines the IPsec transform set and the IKEv2 profile:</a:t>
            </a:r>
          </a:p>
          <a:p>
            <a:pPr>
              <a:spcAft>
                <a:spcPts val="600"/>
              </a:spcAft>
            </a:pPr>
            <a:r>
              <a:rPr lang="en-US" sz="1600" b="1" dirty="0">
                <a:solidFill>
                  <a:srgbClr val="000000"/>
                </a:solidFill>
              </a:rPr>
              <a:t>Step 1</a:t>
            </a:r>
            <a:r>
              <a:rPr lang="en-US" sz="1600" dirty="0">
                <a:solidFill>
                  <a:srgbClr val="000000"/>
                </a:solidFill>
              </a:rPr>
              <a:t>. Create the IPsec profile by using the command </a:t>
            </a:r>
            <a:r>
              <a:rPr lang="en-US" sz="1600" b="1" dirty="0">
                <a:solidFill>
                  <a:srgbClr val="000000"/>
                </a:solidFill>
              </a:rPr>
              <a:t>crypto ipsec profile </a:t>
            </a:r>
            <a:r>
              <a:rPr lang="en-US" sz="1600" i="1" dirty="0">
                <a:solidFill>
                  <a:srgbClr val="000000"/>
                </a:solidFill>
              </a:rPr>
              <a:t>profile-name</a:t>
            </a:r>
            <a:r>
              <a:rPr lang="en-US" sz="1600" dirty="0">
                <a:solidFill>
                  <a:srgbClr val="000000"/>
                </a:solidFill>
              </a:rPr>
              <a:t>. </a:t>
            </a:r>
          </a:p>
          <a:p>
            <a:pPr>
              <a:spcAft>
                <a:spcPts val="600"/>
              </a:spcAft>
            </a:pPr>
            <a:r>
              <a:rPr lang="en-US" sz="1600" b="1" dirty="0">
                <a:solidFill>
                  <a:srgbClr val="000000"/>
                </a:solidFill>
              </a:rPr>
              <a:t>Step 2</a:t>
            </a:r>
            <a:r>
              <a:rPr lang="en-US" sz="1600" dirty="0">
                <a:solidFill>
                  <a:srgbClr val="000000"/>
                </a:solidFill>
              </a:rPr>
              <a:t>. Specify the transform set by using the command </a:t>
            </a:r>
            <a:r>
              <a:rPr lang="en-US" sz="1600" b="1" dirty="0">
                <a:solidFill>
                  <a:srgbClr val="000000"/>
                </a:solidFill>
              </a:rPr>
              <a:t>set transform-set </a:t>
            </a:r>
            <a:r>
              <a:rPr lang="en-US" sz="1600" i="1" dirty="0">
                <a:solidFill>
                  <a:srgbClr val="000000"/>
                </a:solidFill>
              </a:rPr>
              <a:t>transform-set-name.</a:t>
            </a:r>
          </a:p>
          <a:p>
            <a:pPr>
              <a:spcAft>
                <a:spcPts val="600"/>
              </a:spcAft>
            </a:pPr>
            <a:r>
              <a:rPr lang="en-US" sz="1600" b="1" dirty="0">
                <a:solidFill>
                  <a:srgbClr val="000000"/>
                </a:solidFill>
              </a:rPr>
              <a:t>Step 3</a:t>
            </a:r>
            <a:r>
              <a:rPr lang="en-US" sz="1600" dirty="0">
                <a:solidFill>
                  <a:srgbClr val="000000"/>
                </a:solidFill>
              </a:rPr>
              <a:t>. Specify the IKEv2 profile by using the command </a:t>
            </a:r>
            <a:r>
              <a:rPr lang="en-US" sz="1600" b="1" dirty="0">
                <a:solidFill>
                  <a:srgbClr val="000000"/>
                </a:solidFill>
              </a:rPr>
              <a:t>set ikev2-profile </a:t>
            </a:r>
            <a:r>
              <a:rPr lang="en-US" sz="1600" i="1" dirty="0">
                <a:solidFill>
                  <a:srgbClr val="000000"/>
                </a:solidFill>
              </a:rPr>
              <a:t>ike-profile-name</a:t>
            </a:r>
            <a:r>
              <a:rPr lang="en-US" sz="1600" dirty="0">
                <a:solidFill>
                  <a:srgbClr val="000000"/>
                </a:solidFill>
              </a:rPr>
              <a:t>.</a:t>
            </a:r>
          </a:p>
        </p:txBody>
      </p:sp>
      <p:pic>
        <p:nvPicPr>
          <p:cNvPr id="2" name="Picture 1">
            <a:extLst>
              <a:ext uri="{FF2B5EF4-FFF2-40B4-BE49-F238E27FC236}">
                <a16:creationId xmlns:a16="http://schemas.microsoft.com/office/drawing/2014/main" id="{AE57098B-0F19-4B57-BE54-A315CADD35E9}"/>
              </a:ext>
            </a:extLst>
          </p:cNvPr>
          <p:cNvPicPr>
            <a:picLocks noChangeAspect="1"/>
          </p:cNvPicPr>
          <p:nvPr/>
        </p:nvPicPr>
        <p:blipFill>
          <a:blip r:embed="rId2"/>
          <a:stretch>
            <a:fillRect/>
          </a:stretch>
        </p:blipFill>
        <p:spPr>
          <a:xfrm>
            <a:off x="4275900" y="825476"/>
            <a:ext cx="4733922" cy="1312924"/>
          </a:xfrm>
          <a:prstGeom prst="rect">
            <a:avLst/>
          </a:prstGeom>
        </p:spPr>
      </p:pic>
      <p:pic>
        <p:nvPicPr>
          <p:cNvPr id="4" name="Picture 3">
            <a:extLst>
              <a:ext uri="{FF2B5EF4-FFF2-40B4-BE49-F238E27FC236}">
                <a16:creationId xmlns:a16="http://schemas.microsoft.com/office/drawing/2014/main" id="{7C2686EF-2F67-4596-874E-520841867256}"/>
              </a:ext>
            </a:extLst>
          </p:cNvPr>
          <p:cNvPicPr>
            <a:picLocks noChangeAspect="1"/>
          </p:cNvPicPr>
          <p:nvPr/>
        </p:nvPicPr>
        <p:blipFill>
          <a:blip r:embed="rId3"/>
          <a:stretch>
            <a:fillRect/>
          </a:stretch>
        </p:blipFill>
        <p:spPr>
          <a:xfrm>
            <a:off x="4275900" y="2361623"/>
            <a:ext cx="4740478" cy="1843177"/>
          </a:xfrm>
          <a:prstGeom prst="rect">
            <a:avLst/>
          </a:prstGeom>
        </p:spPr>
      </p:pic>
    </p:spTree>
    <p:extLst>
      <p:ext uri="{BB962C8B-B14F-4D97-AF65-F5344CB8AC3E}">
        <p14:creationId xmlns:p14="http://schemas.microsoft.com/office/powerpoint/2010/main" val="169874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20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81246" y="855418"/>
            <a:ext cx="7815004" cy="2478331"/>
          </a:xfrm>
        </p:spPr>
        <p:txBody>
          <a:bodyPr/>
          <a:lstStyle/>
          <a:p>
            <a:pPr marL="0" indent="0" algn="l" defTabSz="684213" fontAlgn="base">
              <a:spcBef>
                <a:spcPts val="600"/>
              </a:spcBef>
              <a:spcAft>
                <a:spcPts val="600"/>
              </a:spcAft>
              <a:buClr>
                <a:schemeClr val="tx2"/>
              </a:buClr>
              <a:buSzPct val="90000"/>
            </a:pPr>
            <a:r>
              <a:rPr lang="en-US" sz="1800" b="1" dirty="0">
                <a:solidFill>
                  <a:srgbClr val="000000"/>
                </a:solidFill>
              </a:rPr>
              <a:t>This chapter covers the following content: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Elements of Secure Transport -</a:t>
            </a:r>
            <a:r>
              <a:rPr lang="en-US" sz="1800" dirty="0">
                <a:solidFill>
                  <a:srgbClr val="000000"/>
                </a:solidFill>
              </a:rPr>
              <a:t> This section explains the need for data integrity, data confidentiality, and data availability.</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IPsec Fundamentals -</a:t>
            </a:r>
            <a:r>
              <a:rPr lang="en-US" sz="1800" dirty="0">
                <a:solidFill>
                  <a:srgbClr val="000000"/>
                </a:solidFill>
              </a:rPr>
              <a:t> This section explains the core concepts involved with IP security encryption.</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IPsec Tunnel Protection -</a:t>
            </a:r>
            <a:r>
              <a:rPr lang="en-US" sz="1800" dirty="0">
                <a:solidFill>
                  <a:srgbClr val="000000"/>
                </a:solidFill>
              </a:rPr>
              <a:t> This section explains how IPsec protection integrates with DMVPN tunnels.</a:t>
            </a: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800" dirty="0">
              <a:solidFill>
                <a:srgbClr val="000000"/>
              </a:solidFill>
            </a:endParaRPr>
          </a:p>
        </p:txBody>
      </p:sp>
    </p:spTree>
    <p:extLst>
      <p:ext uri="{BB962C8B-B14F-4D97-AF65-F5344CB8AC3E}">
        <p14:creationId xmlns:p14="http://schemas.microsoft.com/office/powerpoint/2010/main" val="1090195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740140" cy="731837"/>
          </a:xfrm>
        </p:spPr>
        <p:txBody>
          <a:bodyPr/>
          <a:lstStyle/>
          <a:p>
            <a:r>
              <a:rPr lang="en-US" sz="1600" dirty="0"/>
              <a:t>IPsec Tunnel Protection</a:t>
            </a:r>
            <a:br>
              <a:rPr lang="en-US" dirty="0"/>
            </a:br>
            <a:r>
              <a:rPr lang="en-US" sz="2400" dirty="0"/>
              <a:t>Encrypt the Tunnel Interface/IPsec Packet Replay Protection  </a:t>
            </a:r>
          </a:p>
        </p:txBody>
      </p:sp>
      <p:sp>
        <p:nvSpPr>
          <p:cNvPr id="8" name="TextBox 7">
            <a:extLst>
              <a:ext uri="{FF2B5EF4-FFF2-40B4-BE49-F238E27FC236}">
                <a16:creationId xmlns:a16="http://schemas.microsoft.com/office/drawing/2014/main" id="{CE9D3F43-A546-4E83-8468-B2AD3C3C99D5}"/>
              </a:ext>
            </a:extLst>
          </p:cNvPr>
          <p:cNvSpPr txBox="1"/>
          <p:nvPr/>
        </p:nvSpPr>
        <p:spPr>
          <a:xfrm>
            <a:off x="114300" y="731837"/>
            <a:ext cx="8907780" cy="4001095"/>
          </a:xfrm>
          <a:prstGeom prst="rect">
            <a:avLst/>
          </a:prstGeom>
          <a:noFill/>
        </p:spPr>
        <p:txBody>
          <a:bodyPr wrap="square" rtlCol="0">
            <a:spAutoFit/>
          </a:bodyPr>
          <a:lstStyle/>
          <a:p>
            <a:pPr marL="377190" indent="-285750">
              <a:spcAft>
                <a:spcPts val="600"/>
              </a:spcAft>
              <a:buFont typeface="Arial" panose="020B0604020202020204" pitchFamily="34" charset="0"/>
              <a:buChar char="•"/>
            </a:pPr>
            <a:r>
              <a:rPr lang="en-US" sz="1500" dirty="0">
                <a:solidFill>
                  <a:srgbClr val="000000"/>
                </a:solidFill>
              </a:rPr>
              <a:t>When all the required IPsec components have been configured, the IPsec profile is associated to the DMVPN tunnel interface with the command </a:t>
            </a:r>
            <a:r>
              <a:rPr lang="en-US" sz="1500" b="1" dirty="0">
                <a:solidFill>
                  <a:srgbClr val="000000"/>
                </a:solidFill>
              </a:rPr>
              <a:t>tunnel protection ipsec profile </a:t>
            </a:r>
            <a:r>
              <a:rPr lang="en-US" sz="1500" i="1" dirty="0">
                <a:solidFill>
                  <a:srgbClr val="000000"/>
                </a:solidFill>
              </a:rPr>
              <a:t>profile-name</a:t>
            </a:r>
            <a:r>
              <a:rPr lang="en-US" sz="1500" dirty="0">
                <a:solidFill>
                  <a:srgbClr val="000000"/>
                </a:solidFill>
              </a:rPr>
              <a:t> [</a:t>
            </a:r>
            <a:r>
              <a:rPr lang="en-US" sz="1500" b="1" dirty="0">
                <a:solidFill>
                  <a:srgbClr val="000000"/>
                </a:solidFill>
              </a:rPr>
              <a:t>shared</a:t>
            </a:r>
            <a:r>
              <a:rPr lang="en-US" sz="1500" dirty="0">
                <a:solidFill>
                  <a:srgbClr val="000000"/>
                </a:solidFill>
              </a:rPr>
              <a:t>]. The </a:t>
            </a:r>
            <a:r>
              <a:rPr lang="en-US" sz="1500" b="1" dirty="0">
                <a:solidFill>
                  <a:srgbClr val="000000"/>
                </a:solidFill>
              </a:rPr>
              <a:t>shared</a:t>
            </a:r>
            <a:r>
              <a:rPr lang="en-US" sz="1500" dirty="0">
                <a:solidFill>
                  <a:srgbClr val="000000"/>
                </a:solidFill>
              </a:rPr>
              <a:t> keyword is required for routers that terminate multiple encrypted DMVPN tunnels on the same transport interface. The command shares the IPsec security association database (SADB) among multiple DMVPN tunnels.</a:t>
            </a:r>
          </a:p>
          <a:p>
            <a:pPr marL="377190" indent="-285750">
              <a:spcAft>
                <a:spcPts val="600"/>
              </a:spcAft>
              <a:buFont typeface="Arial" panose="020B0604020202020204" pitchFamily="34" charset="0"/>
              <a:buChar char="•"/>
            </a:pPr>
            <a:r>
              <a:rPr lang="en-US" sz="1500" dirty="0">
                <a:solidFill>
                  <a:srgbClr val="000000"/>
                </a:solidFill>
              </a:rPr>
              <a:t>Cisco IPsec includes an anti-replay mechanism that prevents intruders from duplicating encrypted packets. A unique sequence number is assigned to each encrypted packet. When a router decrypts the IPsec packets, it keeps track of the packets it has received. The IPsec anti-replay service rejects (discards) duplicate packets or old packets. The router maintains a sequence number window size (default of 64 packets). The minimum sequence number is the highest sequence number for a packet minus the window size. A packet is considered of age when the sequence number is between the minimum sequence number and the highest sequence number.</a:t>
            </a:r>
          </a:p>
          <a:p>
            <a:pPr marL="377190" indent="-285750">
              <a:spcAft>
                <a:spcPts val="600"/>
              </a:spcAft>
              <a:buFont typeface="Arial" panose="020B0604020202020204" pitchFamily="34" charset="0"/>
              <a:buChar char="•"/>
            </a:pPr>
            <a:r>
              <a:rPr lang="en-US" sz="1500" dirty="0">
                <a:solidFill>
                  <a:srgbClr val="000000"/>
                </a:solidFill>
              </a:rPr>
              <a:t>The window size is increased globally with the command </a:t>
            </a:r>
            <a:r>
              <a:rPr lang="en-US" sz="1500" b="1" dirty="0">
                <a:solidFill>
                  <a:srgbClr val="000000"/>
                </a:solidFill>
              </a:rPr>
              <a:t>crypto ipsec security-association replay window-size </a:t>
            </a:r>
            <a:r>
              <a:rPr lang="en-US" sz="1500" i="1" dirty="0">
                <a:solidFill>
                  <a:srgbClr val="000000"/>
                </a:solidFill>
              </a:rPr>
              <a:t>window-size</a:t>
            </a:r>
            <a:r>
              <a:rPr lang="en-US" sz="1500" dirty="0">
                <a:solidFill>
                  <a:srgbClr val="000000"/>
                </a:solidFill>
              </a:rPr>
              <a:t>. Cisco recommends using the largest window size possible for the platform, which is 1024.</a:t>
            </a:r>
          </a:p>
          <a:p>
            <a:pPr marL="285750" indent="-285750">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4069858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740140" cy="731837"/>
          </a:xfrm>
        </p:spPr>
        <p:txBody>
          <a:bodyPr/>
          <a:lstStyle/>
          <a:p>
            <a:r>
              <a:rPr lang="en-US" sz="1600" dirty="0"/>
              <a:t>IPsec Tunnel Protection</a:t>
            </a:r>
            <a:br>
              <a:rPr lang="en-US" dirty="0"/>
            </a:br>
            <a:r>
              <a:rPr lang="en-US" sz="2400" dirty="0"/>
              <a:t>Dead Peer Detection/NAT Keepalives  </a:t>
            </a:r>
          </a:p>
        </p:txBody>
      </p:sp>
      <p:sp>
        <p:nvSpPr>
          <p:cNvPr id="8" name="TextBox 7">
            <a:extLst>
              <a:ext uri="{FF2B5EF4-FFF2-40B4-BE49-F238E27FC236}">
                <a16:creationId xmlns:a16="http://schemas.microsoft.com/office/drawing/2014/main" id="{CE9D3F43-A546-4E83-8468-B2AD3C3C99D5}"/>
              </a:ext>
            </a:extLst>
          </p:cNvPr>
          <p:cNvSpPr txBox="1"/>
          <p:nvPr/>
        </p:nvSpPr>
        <p:spPr>
          <a:xfrm>
            <a:off x="114300" y="731837"/>
            <a:ext cx="8684100" cy="3370153"/>
          </a:xfrm>
          <a:prstGeom prst="rect">
            <a:avLst/>
          </a:prstGeom>
          <a:noFill/>
        </p:spPr>
        <p:txBody>
          <a:bodyPr wrap="square" rtlCol="0">
            <a:spAutoFit/>
          </a:bodyPr>
          <a:lstStyle/>
          <a:p>
            <a:pPr marL="377190" indent="-285750">
              <a:spcAft>
                <a:spcPts val="600"/>
              </a:spcAft>
              <a:buFont typeface="Arial" panose="020B0604020202020204" pitchFamily="34" charset="0"/>
              <a:buChar char="•"/>
            </a:pPr>
            <a:r>
              <a:rPr lang="en-US" sz="1600" dirty="0">
                <a:solidFill>
                  <a:srgbClr val="000000"/>
                </a:solidFill>
              </a:rPr>
              <a:t>Dead Peer Detection (DPD) helps detect the loss of connectivity to a remote IPsec peer. When DPD is enabled in on-demand mode, the two routers check for connectivity only when traffic needs to be sent to the IPsec peer and the peer’s active status is not certain. The router sends a DPD R-U-THERE request to query the status of the remote peer. If the remote router does not respond to the R-U-THERE request, the requesting router starts to transmit additional R-U-THERE messages every retry interval for a maximum of five retries. After that, the peer is declared dead. DPD is configured with the command </a:t>
            </a:r>
            <a:r>
              <a:rPr lang="en-US" sz="1600" b="1" dirty="0">
                <a:solidFill>
                  <a:srgbClr val="000000"/>
                </a:solidFill>
              </a:rPr>
              <a:t>crypto ikev2 dpd </a:t>
            </a:r>
            <a:r>
              <a:rPr lang="en-US" sz="1600" dirty="0">
                <a:solidFill>
                  <a:srgbClr val="000000"/>
                </a:solidFill>
              </a:rPr>
              <a:t>[</a:t>
            </a:r>
            <a:r>
              <a:rPr lang="en-US" sz="1600" i="1" dirty="0">
                <a:solidFill>
                  <a:srgbClr val="000000"/>
                </a:solidFill>
              </a:rPr>
              <a:t>interval-time</a:t>
            </a:r>
            <a:r>
              <a:rPr lang="en-US" sz="1600" dirty="0">
                <a:solidFill>
                  <a:srgbClr val="000000"/>
                </a:solidFill>
              </a:rPr>
              <a:t>] [</a:t>
            </a:r>
            <a:r>
              <a:rPr lang="en-US" sz="1600" i="1" dirty="0">
                <a:solidFill>
                  <a:srgbClr val="000000"/>
                </a:solidFill>
              </a:rPr>
              <a:t>retry-time</a:t>
            </a:r>
            <a:r>
              <a:rPr lang="en-US" sz="1600" dirty="0">
                <a:solidFill>
                  <a:srgbClr val="000000"/>
                </a:solidFill>
              </a:rPr>
              <a:t>] </a:t>
            </a:r>
            <a:r>
              <a:rPr lang="en-US" sz="1600" b="1" dirty="0">
                <a:solidFill>
                  <a:srgbClr val="000000"/>
                </a:solidFill>
              </a:rPr>
              <a:t>on-demand</a:t>
            </a:r>
            <a:r>
              <a:rPr lang="en-US" sz="1600" dirty="0">
                <a:solidFill>
                  <a:srgbClr val="000000"/>
                </a:solidFill>
              </a:rPr>
              <a:t> in the IKEv2 profile. </a:t>
            </a:r>
          </a:p>
          <a:p>
            <a:pPr marL="377190" indent="-285750">
              <a:spcAft>
                <a:spcPts val="600"/>
              </a:spcAft>
              <a:buFont typeface="Arial" panose="020B0604020202020204" pitchFamily="34" charset="0"/>
              <a:buChar char="•"/>
            </a:pPr>
            <a:r>
              <a:rPr lang="en-US" sz="1600" dirty="0">
                <a:solidFill>
                  <a:srgbClr val="000000"/>
                </a:solidFill>
              </a:rPr>
              <a:t>NAT keepalives keep the dynamic NAT mapping alive during a connection between two peers. A NAT keepalive is a UDP packet that contains an unencrypted payload of 1 byte. When DPD is used to detect peer status, NAT keepalives are sent if the IPsec entity has not transmitted or received a packet within a specified time period. NAT keepalives are enabled with the command </a:t>
            </a:r>
            <a:r>
              <a:rPr lang="en-US" sz="1600" b="1" dirty="0">
                <a:solidFill>
                  <a:srgbClr val="000000"/>
                </a:solidFill>
              </a:rPr>
              <a:t>crypto isakmp nat keepalive </a:t>
            </a:r>
            <a:r>
              <a:rPr lang="en-US" sz="1600" i="1" dirty="0">
                <a:solidFill>
                  <a:srgbClr val="000000"/>
                </a:solidFill>
              </a:rPr>
              <a:t>seconds</a:t>
            </a:r>
            <a:r>
              <a:rPr lang="en-US" sz="1600" dirty="0">
                <a:solidFill>
                  <a:srgbClr val="000000"/>
                </a:solidFill>
              </a:rPr>
              <a:t>.</a:t>
            </a:r>
          </a:p>
        </p:txBody>
      </p:sp>
    </p:spTree>
    <p:extLst>
      <p:ext uri="{BB962C8B-B14F-4D97-AF65-F5344CB8AC3E}">
        <p14:creationId xmlns:p14="http://schemas.microsoft.com/office/powerpoint/2010/main" val="474875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740140" cy="731837"/>
          </a:xfrm>
        </p:spPr>
        <p:txBody>
          <a:bodyPr/>
          <a:lstStyle/>
          <a:p>
            <a:r>
              <a:rPr lang="en-US" sz="1600" dirty="0"/>
              <a:t>IPsec Tunnel Protection</a:t>
            </a:r>
            <a:br>
              <a:rPr lang="en-US" dirty="0"/>
            </a:br>
            <a:r>
              <a:rPr lang="en-US" sz="2400" dirty="0"/>
              <a:t>IPsec DMVPN Configuration with Pre-Shared Authentication  </a:t>
            </a:r>
          </a:p>
        </p:txBody>
      </p:sp>
      <p:sp>
        <p:nvSpPr>
          <p:cNvPr id="8" name="TextBox 7">
            <a:extLst>
              <a:ext uri="{FF2B5EF4-FFF2-40B4-BE49-F238E27FC236}">
                <a16:creationId xmlns:a16="http://schemas.microsoft.com/office/drawing/2014/main" id="{CE9D3F43-A546-4E83-8468-B2AD3C3C99D5}"/>
              </a:ext>
            </a:extLst>
          </p:cNvPr>
          <p:cNvSpPr txBox="1"/>
          <p:nvPr/>
        </p:nvSpPr>
        <p:spPr>
          <a:xfrm>
            <a:off x="121500" y="602237"/>
            <a:ext cx="8907780" cy="523220"/>
          </a:xfrm>
          <a:prstGeom prst="rect">
            <a:avLst/>
          </a:prstGeom>
          <a:noFill/>
        </p:spPr>
        <p:txBody>
          <a:bodyPr wrap="square" rtlCol="0">
            <a:spAutoFit/>
          </a:bodyPr>
          <a:lstStyle/>
          <a:p>
            <a:r>
              <a:rPr lang="en-US" sz="1400" dirty="0">
                <a:solidFill>
                  <a:srgbClr val="000000"/>
                </a:solidFill>
              </a:rPr>
              <a:t>Example 20-9 displays the complete configuration to enable IPsec protection on the internet</a:t>
            </a:r>
          </a:p>
          <a:p>
            <a:r>
              <a:rPr lang="en-US" sz="1400" dirty="0">
                <a:solidFill>
                  <a:srgbClr val="000000"/>
                </a:solidFill>
              </a:rPr>
              <a:t>DMVPN tunnel on R12, R31, and R41 with all the settings from this section.</a:t>
            </a:r>
          </a:p>
        </p:txBody>
      </p:sp>
      <p:pic>
        <p:nvPicPr>
          <p:cNvPr id="2" name="Picture 1">
            <a:extLst>
              <a:ext uri="{FF2B5EF4-FFF2-40B4-BE49-F238E27FC236}">
                <a16:creationId xmlns:a16="http://schemas.microsoft.com/office/drawing/2014/main" id="{10357E50-30D5-4FFC-A56A-13DA0F1685EA}"/>
              </a:ext>
            </a:extLst>
          </p:cNvPr>
          <p:cNvPicPr>
            <a:picLocks noChangeAspect="1"/>
          </p:cNvPicPr>
          <p:nvPr/>
        </p:nvPicPr>
        <p:blipFill>
          <a:blip r:embed="rId2"/>
          <a:stretch>
            <a:fillRect/>
          </a:stretch>
        </p:blipFill>
        <p:spPr>
          <a:xfrm>
            <a:off x="667885" y="1125457"/>
            <a:ext cx="3702185" cy="3432143"/>
          </a:xfrm>
          <a:prstGeom prst="rect">
            <a:avLst/>
          </a:prstGeom>
          <a:ln>
            <a:solidFill>
              <a:srgbClr val="000000"/>
            </a:solidFill>
          </a:ln>
        </p:spPr>
      </p:pic>
      <p:grpSp>
        <p:nvGrpSpPr>
          <p:cNvPr id="6" name="Group 5"/>
          <p:cNvGrpSpPr/>
          <p:nvPr/>
        </p:nvGrpSpPr>
        <p:grpSpPr>
          <a:xfrm>
            <a:off x="4652884" y="1125457"/>
            <a:ext cx="3759553" cy="3619343"/>
            <a:chOff x="4676167" y="1305358"/>
            <a:chExt cx="3687553" cy="3489743"/>
          </a:xfrm>
        </p:grpSpPr>
        <p:pic>
          <p:nvPicPr>
            <p:cNvPr id="3" name="Picture 2">
              <a:extLst>
                <a:ext uri="{FF2B5EF4-FFF2-40B4-BE49-F238E27FC236}">
                  <a16:creationId xmlns:a16="http://schemas.microsoft.com/office/drawing/2014/main" id="{42732420-A32D-498B-B624-26F14E6F5944}"/>
                </a:ext>
              </a:extLst>
            </p:cNvPr>
            <p:cNvPicPr>
              <a:picLocks noChangeAspect="1"/>
            </p:cNvPicPr>
            <p:nvPr/>
          </p:nvPicPr>
          <p:blipFill>
            <a:blip r:embed="rId3"/>
            <a:stretch>
              <a:fillRect/>
            </a:stretch>
          </p:blipFill>
          <p:spPr>
            <a:xfrm>
              <a:off x="4676167" y="1305358"/>
              <a:ext cx="3687553" cy="1982153"/>
            </a:xfrm>
            <a:prstGeom prst="rect">
              <a:avLst/>
            </a:prstGeom>
          </p:spPr>
        </p:pic>
        <p:pic>
          <p:nvPicPr>
            <p:cNvPr id="4" name="Picture 3">
              <a:extLst>
                <a:ext uri="{FF2B5EF4-FFF2-40B4-BE49-F238E27FC236}">
                  <a16:creationId xmlns:a16="http://schemas.microsoft.com/office/drawing/2014/main" id="{A0D099D9-C4DF-40AF-8D82-89A3F0697D54}"/>
                </a:ext>
              </a:extLst>
            </p:cNvPr>
            <p:cNvPicPr>
              <a:picLocks noChangeAspect="1"/>
            </p:cNvPicPr>
            <p:nvPr/>
          </p:nvPicPr>
          <p:blipFill>
            <a:blip r:embed="rId4"/>
            <a:stretch>
              <a:fillRect/>
            </a:stretch>
          </p:blipFill>
          <p:spPr>
            <a:xfrm>
              <a:off x="4676167" y="3281850"/>
              <a:ext cx="3687553" cy="1513251"/>
            </a:xfrm>
            <a:prstGeom prst="rect">
              <a:avLst/>
            </a:prstGeom>
          </p:spPr>
        </p:pic>
      </p:grpSp>
      <p:sp>
        <p:nvSpPr>
          <p:cNvPr id="5" name="Rectangle 4"/>
          <p:cNvSpPr/>
          <p:nvPr/>
        </p:nvSpPr>
        <p:spPr>
          <a:xfrm>
            <a:off x="4805768" y="1305358"/>
            <a:ext cx="3687553" cy="343944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4652883" y="1125457"/>
            <a:ext cx="3759553" cy="3619343"/>
          </a:xfrm>
          <a:prstGeom prst="rect">
            <a:avLst/>
          </a:prstGeom>
          <a:noFill/>
          <a:ln w="3175">
            <a:solidFill>
              <a:schemeClr val="tx1">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39234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740140" cy="731837"/>
          </a:xfrm>
        </p:spPr>
        <p:txBody>
          <a:bodyPr/>
          <a:lstStyle/>
          <a:p>
            <a:r>
              <a:rPr lang="en-US" sz="1600" dirty="0"/>
              <a:t>IPsec Tunnel Protection</a:t>
            </a:r>
            <a:br>
              <a:rPr lang="en-US" dirty="0"/>
            </a:br>
            <a:r>
              <a:rPr lang="en-US" sz="2400" dirty="0"/>
              <a:t>Verification of Encryption on DMVPN Tunnels  </a:t>
            </a:r>
          </a:p>
        </p:txBody>
      </p:sp>
      <p:sp>
        <p:nvSpPr>
          <p:cNvPr id="8" name="TextBox 7">
            <a:extLst>
              <a:ext uri="{FF2B5EF4-FFF2-40B4-BE49-F238E27FC236}">
                <a16:creationId xmlns:a16="http://schemas.microsoft.com/office/drawing/2014/main" id="{CE9D3F43-A546-4E83-8468-B2AD3C3C99D5}"/>
              </a:ext>
            </a:extLst>
          </p:cNvPr>
          <p:cNvSpPr txBox="1"/>
          <p:nvPr/>
        </p:nvSpPr>
        <p:spPr>
          <a:xfrm>
            <a:off x="0" y="731837"/>
            <a:ext cx="4702500" cy="3862596"/>
          </a:xfrm>
          <a:prstGeom prst="rect">
            <a:avLst/>
          </a:prstGeom>
          <a:noFill/>
        </p:spPr>
        <p:txBody>
          <a:bodyPr wrap="square" rtlCol="0">
            <a:spAutoFit/>
          </a:bodyPr>
          <a:lstStyle/>
          <a:p>
            <a:pPr>
              <a:spcAft>
                <a:spcPts val="600"/>
              </a:spcAft>
            </a:pPr>
            <a:r>
              <a:rPr lang="en-US" sz="1600" dirty="0">
                <a:solidFill>
                  <a:schemeClr val="tx1">
                    <a:lumMod val="75000"/>
                  </a:schemeClr>
                </a:solidFill>
              </a:rPr>
              <a:t>When the DMVPN tunnels have been configured for IPsec protection, verify the status. The command </a:t>
            </a:r>
            <a:r>
              <a:rPr lang="en-US" sz="1600" b="1" dirty="0">
                <a:solidFill>
                  <a:schemeClr val="tx1">
                    <a:lumMod val="75000"/>
                  </a:schemeClr>
                </a:solidFill>
              </a:rPr>
              <a:t>show dmvpn detail</a:t>
            </a:r>
            <a:r>
              <a:rPr lang="en-US" sz="1600" dirty="0">
                <a:solidFill>
                  <a:schemeClr val="tx1">
                    <a:lumMod val="75000"/>
                  </a:schemeClr>
                </a:solidFill>
              </a:rPr>
              <a:t> provides the relevant IPsec information. Example 20-10 demonstrates the command on R31. The output lists the status of the DMVPN tunnel, the underlay IP addresses, and packet counts. Examining the packet counts can help to verify that network traffic is being transmitted out of a DMVPN tunnel or received on a DMVPN tunnel. </a:t>
            </a:r>
          </a:p>
          <a:p>
            <a:pPr>
              <a:spcAft>
                <a:spcPts val="600"/>
              </a:spcAft>
            </a:pPr>
            <a:r>
              <a:rPr lang="en-US" sz="1600" dirty="0">
                <a:solidFill>
                  <a:schemeClr val="tx1">
                    <a:lumMod val="75000"/>
                  </a:schemeClr>
                </a:solidFill>
              </a:rPr>
              <a:t>The command </a:t>
            </a:r>
            <a:r>
              <a:rPr lang="en-US" sz="1600" b="1" dirty="0">
                <a:solidFill>
                  <a:schemeClr val="tx1">
                    <a:lumMod val="75000"/>
                  </a:schemeClr>
                </a:solidFill>
              </a:rPr>
              <a:t>show crypto ipsec sa </a:t>
            </a:r>
            <a:r>
              <a:rPr lang="en-US" sz="1600" dirty="0">
                <a:solidFill>
                  <a:schemeClr val="tx1">
                    <a:lumMod val="75000"/>
                  </a:schemeClr>
                </a:solidFill>
              </a:rPr>
              <a:t>provides additional information that is not included in the output of the command </a:t>
            </a:r>
            <a:r>
              <a:rPr lang="en-US" sz="1600" b="1" dirty="0">
                <a:solidFill>
                  <a:schemeClr val="tx1">
                    <a:lumMod val="75000"/>
                  </a:schemeClr>
                </a:solidFill>
              </a:rPr>
              <a:t>show dmvpn detail</a:t>
            </a:r>
            <a:r>
              <a:rPr lang="en-US" sz="1600" dirty="0">
                <a:solidFill>
                  <a:schemeClr val="tx1">
                    <a:lumMod val="75000"/>
                  </a:schemeClr>
                </a:solidFill>
              </a:rPr>
              <a:t>, such as the path MTU, tunnel mode and replay detection.</a:t>
            </a:r>
          </a:p>
        </p:txBody>
      </p:sp>
      <p:pic>
        <p:nvPicPr>
          <p:cNvPr id="5" name="Picture 4">
            <a:extLst>
              <a:ext uri="{FF2B5EF4-FFF2-40B4-BE49-F238E27FC236}">
                <a16:creationId xmlns:a16="http://schemas.microsoft.com/office/drawing/2014/main" id="{5387BCAD-2E7E-4064-8F20-485632DE5836}"/>
              </a:ext>
            </a:extLst>
          </p:cNvPr>
          <p:cNvPicPr>
            <a:picLocks noChangeAspect="1"/>
          </p:cNvPicPr>
          <p:nvPr/>
        </p:nvPicPr>
        <p:blipFill>
          <a:blip r:embed="rId2"/>
          <a:stretch>
            <a:fillRect/>
          </a:stretch>
        </p:blipFill>
        <p:spPr>
          <a:xfrm>
            <a:off x="4809600" y="885725"/>
            <a:ext cx="4112615" cy="3133036"/>
          </a:xfrm>
          <a:prstGeom prst="rect">
            <a:avLst/>
          </a:prstGeom>
        </p:spPr>
      </p:pic>
    </p:spTree>
    <p:extLst>
      <p:ext uri="{BB962C8B-B14F-4D97-AF65-F5344CB8AC3E}">
        <p14:creationId xmlns:p14="http://schemas.microsoft.com/office/powerpoint/2010/main" val="2684123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740140" cy="731837"/>
          </a:xfrm>
        </p:spPr>
        <p:txBody>
          <a:bodyPr/>
          <a:lstStyle/>
          <a:p>
            <a:r>
              <a:rPr lang="en-US" sz="1600" dirty="0"/>
              <a:t>IPsec Tunnel Protection</a:t>
            </a:r>
            <a:br>
              <a:rPr lang="en-US" dirty="0"/>
            </a:br>
            <a:r>
              <a:rPr lang="en-US" sz="2400" dirty="0"/>
              <a:t>IKEv2 Protection  </a:t>
            </a:r>
          </a:p>
        </p:txBody>
      </p:sp>
      <p:sp>
        <p:nvSpPr>
          <p:cNvPr id="2" name="TextBox 1">
            <a:extLst>
              <a:ext uri="{FF2B5EF4-FFF2-40B4-BE49-F238E27FC236}">
                <a16:creationId xmlns:a16="http://schemas.microsoft.com/office/drawing/2014/main" id="{89BE5C6C-5280-4363-A5BA-4C03E0C23875}"/>
              </a:ext>
            </a:extLst>
          </p:cNvPr>
          <p:cNvSpPr txBox="1"/>
          <p:nvPr/>
        </p:nvSpPr>
        <p:spPr>
          <a:xfrm>
            <a:off x="76199" y="588407"/>
            <a:ext cx="8996856" cy="4093428"/>
          </a:xfrm>
          <a:prstGeom prst="rect">
            <a:avLst/>
          </a:prstGeom>
          <a:noFill/>
        </p:spPr>
        <p:txBody>
          <a:bodyPr wrap="square" rtlCol="0">
            <a:spAutoFit/>
          </a:bodyPr>
          <a:lstStyle/>
          <a:p>
            <a:pPr marL="91440">
              <a:spcAft>
                <a:spcPts val="600"/>
              </a:spcAft>
            </a:pPr>
            <a:r>
              <a:rPr lang="en-US" sz="1500" dirty="0"/>
              <a:t>IKEv2 was developed, in part, to protect routers from various IKE intrusion methods. Primarily, it limits the number of packets required to process IKE establishment. During high CPU utilization, a session that has started may not complete because other sessions are consuming limited CPU resources. Problems can occur when the number of expected sessions is different from the number of sessions that can be established. Limiting the number of sessions that can be in negotiation minimizes the CPU resources needed so that the expected number of established sessions can be obtained.</a:t>
            </a:r>
          </a:p>
          <a:p>
            <a:pPr marL="91440">
              <a:spcAft>
                <a:spcPts val="600"/>
              </a:spcAft>
            </a:pPr>
            <a:r>
              <a:rPr lang="en-US" sz="1500" dirty="0"/>
              <a:t>The command </a:t>
            </a:r>
            <a:r>
              <a:rPr lang="en-US" sz="1500" b="1" dirty="0"/>
              <a:t>crypto ikev2 limit </a:t>
            </a:r>
            <a:r>
              <a:rPr lang="en-US" sz="1500" dirty="0"/>
              <a:t>{</a:t>
            </a:r>
            <a:r>
              <a:rPr lang="en-US" sz="1500" b="1" dirty="0"/>
              <a:t>max-in-negotiation-sa</a:t>
            </a:r>
            <a:r>
              <a:rPr lang="en-US" sz="1500" dirty="0"/>
              <a:t> </a:t>
            </a:r>
            <a:r>
              <a:rPr lang="en-US" sz="1500" i="1" dirty="0"/>
              <a:t>limit</a:t>
            </a:r>
            <a:r>
              <a:rPr lang="en-US" sz="1500" dirty="0"/>
              <a:t> | </a:t>
            </a:r>
            <a:r>
              <a:rPr lang="en-US" sz="1500" b="1" dirty="0"/>
              <a:t>max-sa</a:t>
            </a:r>
            <a:r>
              <a:rPr lang="en-US" sz="1500" dirty="0"/>
              <a:t> </a:t>
            </a:r>
            <a:r>
              <a:rPr lang="en-US" sz="1500" i="1" dirty="0"/>
              <a:t>limit</a:t>
            </a:r>
            <a:r>
              <a:rPr lang="en-US" sz="1500" dirty="0"/>
              <a:t>} [</a:t>
            </a:r>
            <a:r>
              <a:rPr lang="en-US" sz="1500" b="1" dirty="0"/>
              <a:t>outgoing</a:t>
            </a:r>
            <a:r>
              <a:rPr lang="en-US" sz="1500" dirty="0"/>
              <a:t>] limits the number of sessions being established or that are allowed to be established:</a:t>
            </a:r>
          </a:p>
          <a:p>
            <a:pPr marL="377190" lvl="1" indent="-285750">
              <a:spcAft>
                <a:spcPts val="600"/>
              </a:spcAft>
              <a:buFont typeface="Arial" panose="020B0604020202020204" pitchFamily="34" charset="0"/>
              <a:buChar char="•"/>
            </a:pPr>
            <a:r>
              <a:rPr lang="en-US" sz="1500" dirty="0"/>
              <a:t>The </a:t>
            </a:r>
            <a:r>
              <a:rPr lang="en-US" sz="1500" b="1" dirty="0"/>
              <a:t>max-sa</a:t>
            </a:r>
            <a:r>
              <a:rPr lang="en-US" sz="1500" dirty="0"/>
              <a:t> keyword limits the total count of SAs that a router can establish under normal conditions. You set the value to double the number of ongoing sessions in order to achieve renegotiation.</a:t>
            </a:r>
          </a:p>
          <a:p>
            <a:pPr marL="377190" lvl="1" indent="-285750">
              <a:spcAft>
                <a:spcPts val="600"/>
              </a:spcAft>
              <a:buFont typeface="Arial" panose="020B0604020202020204" pitchFamily="34" charset="0"/>
              <a:buChar char="•"/>
            </a:pPr>
            <a:r>
              <a:rPr lang="en-US" sz="1500" dirty="0"/>
              <a:t>To limit the number of SAs being negotiated at one time, you can use the </a:t>
            </a:r>
            <a:r>
              <a:rPr lang="en-US" sz="1500" b="1" dirty="0"/>
              <a:t>max-in-negotiation-sa</a:t>
            </a:r>
            <a:r>
              <a:rPr lang="en-US" sz="1500" dirty="0"/>
              <a:t> keyword.</a:t>
            </a:r>
          </a:p>
          <a:p>
            <a:pPr marL="377190" lvl="1" indent="-285750">
              <a:spcAft>
                <a:spcPts val="600"/>
              </a:spcAft>
              <a:buFont typeface="Arial" panose="020B0604020202020204" pitchFamily="34" charset="0"/>
              <a:buChar char="•"/>
            </a:pPr>
            <a:r>
              <a:rPr lang="en-US" sz="1500" dirty="0"/>
              <a:t>To protect IKE from half-open sessions, a cookie can be used to validate that sessions are valid IKEv2 sessions and not denial-of-service intrusions. The command </a:t>
            </a:r>
            <a:r>
              <a:rPr lang="en-US" sz="1500" b="1" dirty="0"/>
              <a:t>crypto ikev2 cookie-challenge </a:t>
            </a:r>
            <a:r>
              <a:rPr lang="en-US" sz="1500" i="1" dirty="0"/>
              <a:t>challenge-number</a:t>
            </a:r>
            <a:r>
              <a:rPr lang="en-US" sz="1500" dirty="0"/>
              <a:t> defines the threshold of half-open SAs before issuing an IKEv2 cookie challenge.</a:t>
            </a:r>
          </a:p>
        </p:txBody>
      </p:sp>
    </p:spTree>
    <p:extLst>
      <p:ext uri="{BB962C8B-B14F-4D97-AF65-F5344CB8AC3E}">
        <p14:creationId xmlns:p14="http://schemas.microsoft.com/office/powerpoint/2010/main" val="2768237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740140" cy="731837"/>
          </a:xfrm>
        </p:spPr>
        <p:txBody>
          <a:bodyPr/>
          <a:lstStyle/>
          <a:p>
            <a:r>
              <a:rPr lang="en-US" sz="1600" dirty="0"/>
              <a:t>IPsec Tunnel Protection</a:t>
            </a:r>
            <a:br>
              <a:rPr lang="en-US" dirty="0"/>
            </a:br>
            <a:r>
              <a:rPr lang="en-US" sz="2400" dirty="0"/>
              <a:t>IKEv2 Protection (Cont.) </a:t>
            </a:r>
          </a:p>
        </p:txBody>
      </p:sp>
      <p:sp>
        <p:nvSpPr>
          <p:cNvPr id="2" name="TextBox 1">
            <a:extLst>
              <a:ext uri="{FF2B5EF4-FFF2-40B4-BE49-F238E27FC236}">
                <a16:creationId xmlns:a16="http://schemas.microsoft.com/office/drawing/2014/main" id="{89BE5C6C-5280-4363-A5BA-4C03E0C23875}"/>
              </a:ext>
            </a:extLst>
          </p:cNvPr>
          <p:cNvSpPr txBox="1"/>
          <p:nvPr/>
        </p:nvSpPr>
        <p:spPr>
          <a:xfrm>
            <a:off x="125760" y="731837"/>
            <a:ext cx="3164640" cy="3939540"/>
          </a:xfrm>
          <a:prstGeom prst="rect">
            <a:avLst/>
          </a:prstGeom>
          <a:noFill/>
        </p:spPr>
        <p:txBody>
          <a:bodyPr wrap="square" rtlCol="0">
            <a:spAutoFit/>
          </a:bodyPr>
          <a:lstStyle/>
          <a:p>
            <a:pPr>
              <a:spcAft>
                <a:spcPts val="600"/>
              </a:spcAft>
            </a:pPr>
            <a:r>
              <a:rPr lang="en-US" sz="1600" dirty="0"/>
              <a:t>In Example 20-12, R41 limits the number of SAs to 10, limits the number in negotiation to 6, and sets an IKEv2 cookie challenge for sessions above 4. R41 has 1 static session to the hub router (R11) and is limited to 9 additional sessions that all use the IKEv2 cookie  challenge.</a:t>
            </a:r>
          </a:p>
          <a:p>
            <a:pPr>
              <a:spcAft>
                <a:spcPts val="600"/>
              </a:spcAft>
            </a:pPr>
            <a:r>
              <a:rPr lang="en-US" sz="1600" dirty="0"/>
              <a:t>The command </a:t>
            </a:r>
            <a:r>
              <a:rPr lang="en-US" sz="1600" b="1" dirty="0"/>
              <a:t>show crypto ikev2 stats </a:t>
            </a:r>
            <a:r>
              <a:rPr lang="en-US" sz="1600" dirty="0"/>
              <a:t>displays the SA restrictions and shows that the four sessions are currently established to the four DMVPN hub routers.</a:t>
            </a:r>
          </a:p>
        </p:txBody>
      </p:sp>
      <p:pic>
        <p:nvPicPr>
          <p:cNvPr id="3" name="Picture 2">
            <a:extLst>
              <a:ext uri="{FF2B5EF4-FFF2-40B4-BE49-F238E27FC236}">
                <a16:creationId xmlns:a16="http://schemas.microsoft.com/office/drawing/2014/main" id="{B4FD6118-CD27-43CD-B674-14CD1D2CDA48}"/>
              </a:ext>
            </a:extLst>
          </p:cNvPr>
          <p:cNvPicPr>
            <a:picLocks noChangeAspect="1"/>
          </p:cNvPicPr>
          <p:nvPr/>
        </p:nvPicPr>
        <p:blipFill>
          <a:blip r:embed="rId3"/>
          <a:stretch>
            <a:fillRect/>
          </a:stretch>
        </p:blipFill>
        <p:spPr>
          <a:xfrm>
            <a:off x="3627885" y="928230"/>
            <a:ext cx="5169232" cy="3506969"/>
          </a:xfrm>
          <a:prstGeom prst="rect">
            <a:avLst/>
          </a:prstGeom>
        </p:spPr>
      </p:pic>
    </p:spTree>
    <p:extLst>
      <p:ext uri="{BB962C8B-B14F-4D97-AF65-F5344CB8AC3E}">
        <p14:creationId xmlns:p14="http://schemas.microsoft.com/office/powerpoint/2010/main" val="3575043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Prepare for the Exam</a:t>
            </a:r>
          </a:p>
        </p:txBody>
      </p:sp>
    </p:spTree>
    <p:custDataLst>
      <p:tags r:id="rId1"/>
    </p:custDataLst>
    <p:extLst>
      <p:ext uri="{BB962C8B-B14F-4D97-AF65-F5344CB8AC3E}">
        <p14:creationId xmlns:p14="http://schemas.microsoft.com/office/powerpoint/2010/main" val="454545097"/>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20</a:t>
            </a:r>
          </a:p>
        </p:txBody>
      </p:sp>
      <p:graphicFrame>
        <p:nvGraphicFramePr>
          <p:cNvPr id="2" name="Table 1"/>
          <p:cNvGraphicFramePr>
            <a:graphicFrameLocks noGrp="1"/>
          </p:cNvGraphicFramePr>
          <p:nvPr>
            <p:extLst>
              <p:ext uri="{D42A27DB-BD31-4B8C-83A1-F6EECF244321}">
                <p14:modId xmlns:p14="http://schemas.microsoft.com/office/powerpoint/2010/main" val="3272823839"/>
              </p:ext>
            </p:extLst>
          </p:nvPr>
        </p:nvGraphicFramePr>
        <p:xfrm>
          <a:off x="564000" y="1203590"/>
          <a:ext cx="8115300" cy="2433320"/>
        </p:xfrm>
        <a:graphic>
          <a:graphicData uri="http://schemas.openxmlformats.org/drawingml/2006/table">
            <a:tbl>
              <a:tblPr firstRow="1" bandRow="1">
                <a:tableStyleId>{5C22544A-7EE6-4342-B048-85BDC9FD1C3A}</a:tableStyleId>
              </a:tblPr>
              <a:tblGrid>
                <a:gridCol w="4057650">
                  <a:extLst>
                    <a:ext uri="{9D8B030D-6E8A-4147-A177-3AD203B41FA5}">
                      <a16:colId xmlns:a16="http://schemas.microsoft.com/office/drawing/2014/main" val="1451595926"/>
                    </a:ext>
                  </a:extLst>
                </a:gridCol>
                <a:gridCol w="4057650">
                  <a:extLst>
                    <a:ext uri="{9D8B030D-6E8A-4147-A177-3AD203B41FA5}">
                      <a16:colId xmlns:a16="http://schemas.microsoft.com/office/drawing/2014/main" val="1561570958"/>
                    </a:ext>
                  </a:extLst>
                </a:gridCol>
              </a:tblGrid>
              <a:tr h="370840">
                <a:tc gridSpan="2">
                  <a:txBody>
                    <a:bodyPr/>
                    <a:lstStyle/>
                    <a:p>
                      <a:r>
                        <a:rPr lang="en-US" sz="1600" b="1" i="0" u="none" strike="noStrike" baseline="0" dirty="0">
                          <a:solidFill>
                            <a:srgbClr val="FFFFFF"/>
                          </a:solidFill>
                          <a:latin typeface="Cisco-Bold"/>
                        </a:rPr>
                        <a:t>Description</a:t>
                      </a:r>
                      <a:endParaRPr lang="en-US" sz="1600" dirty="0"/>
                    </a:p>
                  </a:txBody>
                  <a:tcPr/>
                </a:tc>
                <a:tc hMerge="1">
                  <a:txBody>
                    <a:bodyPr/>
                    <a:lstStyle/>
                    <a:p>
                      <a:endParaRPr lang="en-US" sz="1600" dirty="0"/>
                    </a:p>
                  </a:txBody>
                  <a:tcPr/>
                </a:tc>
                <a:extLst>
                  <a:ext uri="{0D108BD9-81ED-4DB2-BD59-A6C34878D82A}">
                    <a16:rowId xmlns:a16="http://schemas.microsoft.com/office/drawing/2014/main" val="3585919831"/>
                  </a:ext>
                </a:extLst>
              </a:tr>
              <a:tr h="370840">
                <a:tc>
                  <a:txBody>
                    <a:bodyPr/>
                    <a:lstStyle/>
                    <a:p>
                      <a:r>
                        <a:rPr lang="en-US" sz="1600" dirty="0"/>
                        <a:t>Data security terms</a:t>
                      </a:r>
                    </a:p>
                  </a:txBody>
                  <a:tcPr/>
                </a:tc>
                <a:tc>
                  <a:txBody>
                    <a:bodyPr/>
                    <a:lstStyle/>
                    <a:p>
                      <a:r>
                        <a:rPr lang="en-US" sz="1600" dirty="0"/>
                        <a:t>IPsec transform set</a:t>
                      </a:r>
                    </a:p>
                  </a:txBody>
                  <a:tcPr/>
                </a:tc>
                <a:extLst>
                  <a:ext uri="{0D108BD9-81ED-4DB2-BD59-A6C34878D82A}">
                    <a16:rowId xmlns:a16="http://schemas.microsoft.com/office/drawing/2014/main" val="1848938057"/>
                  </a:ext>
                </a:extLst>
              </a:tr>
              <a:tr h="370840">
                <a:tc>
                  <a:txBody>
                    <a:bodyPr/>
                    <a:lstStyle/>
                    <a:p>
                      <a:r>
                        <a:rPr lang="en-US" sz="1600" dirty="0"/>
                        <a:t>Security associations</a:t>
                      </a:r>
                    </a:p>
                  </a:txBody>
                  <a:tcPr/>
                </a:tc>
                <a:tc>
                  <a:txBody>
                    <a:bodyPr/>
                    <a:lstStyle/>
                    <a:p>
                      <a:r>
                        <a:rPr lang="en-US" sz="1600" dirty="0"/>
                        <a:t>Encrypting the tunnel interface</a:t>
                      </a:r>
                    </a:p>
                  </a:txBody>
                  <a:tcPr/>
                </a:tc>
                <a:extLst>
                  <a:ext uri="{0D108BD9-81ED-4DB2-BD59-A6C34878D82A}">
                    <a16:rowId xmlns:a16="http://schemas.microsoft.com/office/drawing/2014/main" val="3452927939"/>
                  </a:ext>
                </a:extLst>
              </a:tr>
              <a:tr h="370840">
                <a:tc>
                  <a:txBody>
                    <a:bodyPr/>
                    <a:lstStyle/>
                    <a:p>
                      <a:r>
                        <a:rPr lang="en-US" sz="1600" dirty="0"/>
                        <a:t>ESP modes</a:t>
                      </a:r>
                    </a:p>
                  </a:txBody>
                  <a:tcPr/>
                </a:tc>
                <a:tc>
                  <a:txBody>
                    <a:bodyPr/>
                    <a:lstStyle/>
                    <a:p>
                      <a:r>
                        <a:rPr lang="en-US" sz="1600" dirty="0"/>
                        <a:t>IPsec packet replay protection</a:t>
                      </a:r>
                    </a:p>
                  </a:txBody>
                  <a:tcPr/>
                </a:tc>
                <a:extLst>
                  <a:ext uri="{0D108BD9-81ED-4DB2-BD59-A6C34878D82A}">
                    <a16:rowId xmlns:a16="http://schemas.microsoft.com/office/drawing/2014/main" val="2843811788"/>
                  </a:ext>
                </a:extLst>
              </a:tr>
              <a:tr h="370840">
                <a:tc>
                  <a:txBody>
                    <a:bodyPr/>
                    <a:lstStyle/>
                    <a:p>
                      <a:r>
                        <a:rPr lang="en-US" sz="1600" dirty="0"/>
                        <a:t>IKEv2 keyring</a:t>
                      </a:r>
                    </a:p>
                  </a:txBody>
                  <a:tcPr/>
                </a:tc>
                <a:tc>
                  <a:txBody>
                    <a:bodyPr/>
                    <a:lstStyle/>
                    <a:p>
                      <a:r>
                        <a:rPr lang="en-US" sz="1600" dirty="0"/>
                        <a:t>Verification of encryption on DMVPN tunnels</a:t>
                      </a:r>
                    </a:p>
                  </a:txBody>
                  <a:tcPr/>
                </a:tc>
                <a:extLst>
                  <a:ext uri="{0D108BD9-81ED-4DB2-BD59-A6C34878D82A}">
                    <a16:rowId xmlns:a16="http://schemas.microsoft.com/office/drawing/2014/main" val="3877641594"/>
                  </a:ext>
                </a:extLst>
              </a:tr>
              <a:tr h="370840">
                <a:tc>
                  <a:txBody>
                    <a:bodyPr/>
                    <a:lstStyle/>
                    <a:p>
                      <a:r>
                        <a:rPr lang="en-US" sz="1600" dirty="0"/>
                        <a:t>IKEv2 profile</a:t>
                      </a:r>
                    </a:p>
                  </a:txBody>
                  <a:tcPr/>
                </a:tc>
                <a:tc>
                  <a:txBody>
                    <a:bodyPr/>
                    <a:lstStyle/>
                    <a:p>
                      <a:r>
                        <a:rPr lang="en-US" sz="1600" dirty="0"/>
                        <a:t>IKEv2 protection</a:t>
                      </a:r>
                    </a:p>
                  </a:txBody>
                  <a:tcPr/>
                </a:tc>
                <a:extLst>
                  <a:ext uri="{0D108BD9-81ED-4DB2-BD59-A6C34878D82A}">
                    <a16:rowId xmlns:a16="http://schemas.microsoft.com/office/drawing/2014/main" val="2359316111"/>
                  </a:ext>
                </a:extLst>
              </a:tr>
            </a:tbl>
          </a:graphicData>
        </a:graphic>
      </p:graphicFrame>
    </p:spTree>
    <p:extLst>
      <p:ext uri="{BB962C8B-B14F-4D97-AF65-F5344CB8AC3E}">
        <p14:creationId xmlns:p14="http://schemas.microsoft.com/office/powerpoint/2010/main" val="89097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Terms for Chapter 20</a:t>
            </a:r>
          </a:p>
        </p:txBody>
      </p:sp>
      <p:graphicFrame>
        <p:nvGraphicFramePr>
          <p:cNvPr id="2" name="Table 1"/>
          <p:cNvGraphicFramePr>
            <a:graphicFrameLocks noGrp="1"/>
          </p:cNvGraphicFramePr>
          <p:nvPr>
            <p:extLst>
              <p:ext uri="{D42A27DB-BD31-4B8C-83A1-F6EECF244321}">
                <p14:modId xmlns:p14="http://schemas.microsoft.com/office/powerpoint/2010/main" val="294973849"/>
              </p:ext>
            </p:extLst>
          </p:nvPr>
        </p:nvGraphicFramePr>
        <p:xfrm>
          <a:off x="2493761" y="836611"/>
          <a:ext cx="4207565" cy="3601720"/>
        </p:xfrm>
        <a:graphic>
          <a:graphicData uri="http://schemas.openxmlformats.org/drawingml/2006/table">
            <a:tbl>
              <a:tblPr firstRow="1" bandRow="1">
                <a:tableStyleId>{5C22544A-7EE6-4342-B048-85BDC9FD1C3A}</a:tableStyleId>
              </a:tblPr>
              <a:tblGrid>
                <a:gridCol w="4207565">
                  <a:extLst>
                    <a:ext uri="{9D8B030D-6E8A-4147-A177-3AD203B41FA5}">
                      <a16:colId xmlns:a16="http://schemas.microsoft.com/office/drawing/2014/main" val="3133942819"/>
                    </a:ext>
                  </a:extLst>
                </a:gridCol>
              </a:tblGrid>
              <a:tr h="370840">
                <a:tc>
                  <a:txBody>
                    <a:bodyPr/>
                    <a:lstStyle/>
                    <a:p>
                      <a:r>
                        <a:rPr lang="en-US" sz="1600" dirty="0"/>
                        <a:t>Key Terms</a:t>
                      </a:r>
                    </a:p>
                  </a:txBody>
                  <a:tcPr/>
                </a:tc>
                <a:extLst>
                  <a:ext uri="{0D108BD9-81ED-4DB2-BD59-A6C34878D82A}">
                    <a16:rowId xmlns:a16="http://schemas.microsoft.com/office/drawing/2014/main" val="2640803396"/>
                  </a:ext>
                </a:extLst>
              </a:tr>
              <a:tr h="370840">
                <a:tc>
                  <a:txBody>
                    <a:bodyPr/>
                    <a:lstStyle/>
                    <a:p>
                      <a:r>
                        <a:rPr lang="en-US" sz="1600" dirty="0"/>
                        <a:t>Authentication Header (AH) protocol</a:t>
                      </a:r>
                    </a:p>
                  </a:txBody>
                  <a:tcPr/>
                </a:tc>
                <a:extLst>
                  <a:ext uri="{0D108BD9-81ED-4DB2-BD59-A6C34878D82A}">
                    <a16:rowId xmlns:a16="http://schemas.microsoft.com/office/drawing/2014/main" val="3303805005"/>
                  </a:ext>
                </a:extLst>
              </a:tr>
              <a:tr h="370840">
                <a:tc>
                  <a:txBody>
                    <a:bodyPr/>
                    <a:lstStyle/>
                    <a:p>
                      <a:r>
                        <a:rPr lang="en-US" sz="1600" dirty="0"/>
                        <a:t>Encapsulating Security Payload (ESP)</a:t>
                      </a:r>
                    </a:p>
                  </a:txBody>
                  <a:tcPr/>
                </a:tc>
                <a:extLst>
                  <a:ext uri="{0D108BD9-81ED-4DB2-BD59-A6C34878D82A}">
                    <a16:rowId xmlns:a16="http://schemas.microsoft.com/office/drawing/2014/main" val="1860627843"/>
                  </a:ext>
                </a:extLst>
              </a:tr>
              <a:tr h="370840">
                <a:tc>
                  <a:txBody>
                    <a:bodyPr/>
                    <a:lstStyle/>
                    <a:p>
                      <a:r>
                        <a:rPr lang="en-US" sz="1600" dirty="0"/>
                        <a:t>Data confidentiality</a:t>
                      </a:r>
                    </a:p>
                  </a:txBody>
                  <a:tcPr/>
                </a:tc>
                <a:extLst>
                  <a:ext uri="{0D108BD9-81ED-4DB2-BD59-A6C34878D82A}">
                    <a16:rowId xmlns:a16="http://schemas.microsoft.com/office/drawing/2014/main" val="2206863053"/>
                  </a:ext>
                </a:extLst>
              </a:tr>
              <a:tr h="370840">
                <a:tc>
                  <a:txBody>
                    <a:bodyPr/>
                    <a:lstStyle/>
                    <a:p>
                      <a:r>
                        <a:rPr lang="en-US" sz="1600" dirty="0"/>
                        <a:t>Data integrity</a:t>
                      </a:r>
                    </a:p>
                  </a:txBody>
                  <a:tcPr/>
                </a:tc>
                <a:extLst>
                  <a:ext uri="{0D108BD9-81ED-4DB2-BD59-A6C34878D82A}">
                    <a16:rowId xmlns:a16="http://schemas.microsoft.com/office/drawing/2014/main" val="1924228875"/>
                  </a:ext>
                </a:extLst>
              </a:tr>
              <a:tr h="370840">
                <a:tc>
                  <a:txBody>
                    <a:bodyPr/>
                    <a:lstStyle/>
                    <a:p>
                      <a:r>
                        <a:rPr lang="en-US" sz="1600" dirty="0"/>
                        <a:t>Data availability</a:t>
                      </a:r>
                    </a:p>
                  </a:txBody>
                  <a:tcPr/>
                </a:tc>
                <a:extLst>
                  <a:ext uri="{0D108BD9-81ED-4DB2-BD59-A6C34878D82A}">
                    <a16:rowId xmlns:a16="http://schemas.microsoft.com/office/drawing/2014/main" val="844532499"/>
                  </a:ext>
                </a:extLst>
              </a:tr>
              <a:tr h="370840">
                <a:tc>
                  <a:txBody>
                    <a:bodyPr/>
                    <a:lstStyle/>
                    <a:p>
                      <a:r>
                        <a:rPr lang="en-US" sz="1600" dirty="0"/>
                        <a:t>Origin authentication</a:t>
                      </a:r>
                    </a:p>
                  </a:txBody>
                  <a:tcPr/>
                </a:tc>
                <a:extLst>
                  <a:ext uri="{0D108BD9-81ED-4DB2-BD59-A6C34878D82A}">
                    <a16:rowId xmlns:a16="http://schemas.microsoft.com/office/drawing/2014/main" val="543536334"/>
                  </a:ext>
                </a:extLst>
              </a:tr>
              <a:tr h="185420">
                <a:tc>
                  <a:txBody>
                    <a:bodyPr/>
                    <a:lstStyle/>
                    <a:p>
                      <a:r>
                        <a:rPr lang="en-US" sz="1600" dirty="0"/>
                        <a:t>Replay detection</a:t>
                      </a:r>
                    </a:p>
                  </a:txBody>
                  <a:tcPr/>
                </a:tc>
                <a:extLst>
                  <a:ext uri="{0D108BD9-81ED-4DB2-BD59-A6C34878D82A}">
                    <a16:rowId xmlns:a16="http://schemas.microsoft.com/office/drawing/2014/main" val="1936916576"/>
                  </a:ext>
                </a:extLst>
              </a:tr>
              <a:tr h="185420">
                <a:tc>
                  <a:txBody>
                    <a:bodyPr/>
                    <a:lstStyle/>
                    <a:p>
                      <a:r>
                        <a:rPr lang="en-US" sz="1600" dirty="0"/>
                        <a:t>Periodic rekey</a:t>
                      </a:r>
                    </a:p>
                  </a:txBody>
                  <a:tcPr/>
                </a:tc>
                <a:extLst>
                  <a:ext uri="{0D108BD9-81ED-4DB2-BD59-A6C34878D82A}">
                    <a16:rowId xmlns:a16="http://schemas.microsoft.com/office/drawing/2014/main" val="1040528287"/>
                  </a:ext>
                </a:extLst>
              </a:tr>
              <a:tr h="185420">
                <a:tc>
                  <a:txBody>
                    <a:bodyPr/>
                    <a:lstStyle/>
                    <a:p>
                      <a:r>
                        <a:rPr lang="en-US" sz="1600" dirty="0"/>
                        <a:t>Security association (SA)</a:t>
                      </a:r>
                    </a:p>
                  </a:txBody>
                  <a:tcPr/>
                </a:tc>
                <a:extLst>
                  <a:ext uri="{0D108BD9-81ED-4DB2-BD59-A6C34878D82A}">
                    <a16:rowId xmlns:a16="http://schemas.microsoft.com/office/drawing/2014/main" val="3222381216"/>
                  </a:ext>
                </a:extLst>
              </a:tr>
            </a:tbl>
          </a:graphicData>
        </a:graphic>
      </p:graphicFrame>
    </p:spTree>
    <p:extLst>
      <p:ext uri="{BB962C8B-B14F-4D97-AF65-F5344CB8AC3E}">
        <p14:creationId xmlns:p14="http://schemas.microsoft.com/office/powerpoint/2010/main" val="2957681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20</a:t>
            </a:r>
          </a:p>
        </p:txBody>
      </p:sp>
      <p:graphicFrame>
        <p:nvGraphicFramePr>
          <p:cNvPr id="2" name="Table 1"/>
          <p:cNvGraphicFramePr>
            <a:graphicFrameLocks noGrp="1"/>
          </p:cNvGraphicFramePr>
          <p:nvPr>
            <p:extLst>
              <p:ext uri="{D42A27DB-BD31-4B8C-83A1-F6EECF244321}">
                <p14:modId xmlns:p14="http://schemas.microsoft.com/office/powerpoint/2010/main" val="260571754"/>
              </p:ext>
            </p:extLst>
          </p:nvPr>
        </p:nvGraphicFramePr>
        <p:xfrm>
          <a:off x="121205" y="836611"/>
          <a:ext cx="8613914" cy="3632200"/>
        </p:xfrm>
        <a:graphic>
          <a:graphicData uri="http://schemas.openxmlformats.org/drawingml/2006/table">
            <a:tbl>
              <a:tblPr firstRow="1" bandRow="1">
                <a:tableStyleId>{5C22544A-7EE6-4342-B048-85BDC9FD1C3A}</a:tableStyleId>
              </a:tblPr>
              <a:tblGrid>
                <a:gridCol w="3925015">
                  <a:extLst>
                    <a:ext uri="{9D8B030D-6E8A-4147-A177-3AD203B41FA5}">
                      <a16:colId xmlns:a16="http://schemas.microsoft.com/office/drawing/2014/main" val="3409650697"/>
                    </a:ext>
                  </a:extLst>
                </a:gridCol>
                <a:gridCol w="4688899">
                  <a:extLst>
                    <a:ext uri="{9D8B030D-6E8A-4147-A177-3AD203B41FA5}">
                      <a16:colId xmlns:a16="http://schemas.microsoft.com/office/drawing/2014/main" val="2847699745"/>
                    </a:ext>
                  </a:extLst>
                </a:gridCol>
              </a:tblGrid>
              <a:tr h="370840">
                <a:tc>
                  <a:txBody>
                    <a:bodyPr/>
                    <a:lstStyle/>
                    <a:p>
                      <a:r>
                        <a:rPr lang="en-US" sz="1600" dirty="0"/>
                        <a:t>Task</a:t>
                      </a:r>
                    </a:p>
                  </a:txBody>
                  <a:tcPr/>
                </a:tc>
                <a:tc>
                  <a:txBody>
                    <a:bodyPr/>
                    <a:lstStyle/>
                    <a:p>
                      <a:r>
                        <a:rPr lang="en-US" sz="1600" dirty="0"/>
                        <a:t>Command Syntax</a:t>
                      </a:r>
                    </a:p>
                  </a:txBody>
                  <a:tcPr/>
                </a:tc>
                <a:extLst>
                  <a:ext uri="{0D108BD9-81ED-4DB2-BD59-A6C34878D82A}">
                    <a16:rowId xmlns:a16="http://schemas.microsoft.com/office/drawing/2014/main" val="2881915533"/>
                  </a:ext>
                </a:extLst>
              </a:tr>
              <a:tr h="370840">
                <a:tc>
                  <a:txBody>
                    <a:bodyPr/>
                    <a:lstStyle/>
                    <a:p>
                      <a:r>
                        <a:rPr lang="en-US" sz="1400" dirty="0"/>
                        <a:t>Configure an IKEv2 keyring </a:t>
                      </a:r>
                    </a:p>
                  </a:txBody>
                  <a:tcPr/>
                </a:tc>
                <a:tc>
                  <a:txBody>
                    <a:bodyPr/>
                    <a:lstStyle/>
                    <a:p>
                      <a:r>
                        <a:rPr lang="en-US" sz="1400" b="1" dirty="0"/>
                        <a:t>crypto ikev2 keyring </a:t>
                      </a:r>
                      <a:r>
                        <a:rPr lang="en-US" sz="1400" b="0" i="1" dirty="0"/>
                        <a:t>keyring-name </a:t>
                      </a:r>
                    </a:p>
                    <a:p>
                      <a:r>
                        <a:rPr lang="en-US" sz="1400" b="1" i="0" u="none" dirty="0"/>
                        <a:t>peer</a:t>
                      </a:r>
                      <a:r>
                        <a:rPr lang="en-US" sz="1400" b="1" i="1" dirty="0"/>
                        <a:t> </a:t>
                      </a:r>
                      <a:r>
                        <a:rPr lang="en-US" sz="1400" b="0" i="1" dirty="0"/>
                        <a:t>peer-name </a:t>
                      </a:r>
                    </a:p>
                    <a:p>
                      <a:r>
                        <a:rPr lang="en-US" sz="1400" b="1" i="0" dirty="0"/>
                        <a:t>address </a:t>
                      </a:r>
                      <a:r>
                        <a:rPr lang="en-US" sz="1400" b="0" i="1" dirty="0"/>
                        <a:t>network subnet-mask </a:t>
                      </a:r>
                    </a:p>
                    <a:p>
                      <a:r>
                        <a:rPr lang="en-US" sz="1400" b="1" i="0" dirty="0"/>
                        <a:t>pre-shared-key </a:t>
                      </a:r>
                      <a:r>
                        <a:rPr lang="en-US" sz="1400" b="0" i="1" dirty="0"/>
                        <a:t>secure-key</a:t>
                      </a:r>
                      <a:endParaRPr lang="en-US" sz="1400" b="1" dirty="0"/>
                    </a:p>
                  </a:txBody>
                  <a:tcPr/>
                </a:tc>
                <a:extLst>
                  <a:ext uri="{0D108BD9-81ED-4DB2-BD59-A6C34878D82A}">
                    <a16:rowId xmlns:a16="http://schemas.microsoft.com/office/drawing/2014/main" val="3700197108"/>
                  </a:ext>
                </a:extLst>
              </a:tr>
              <a:tr h="370840">
                <a:tc>
                  <a:txBody>
                    <a:bodyPr/>
                    <a:lstStyle/>
                    <a:p>
                      <a:r>
                        <a:rPr lang="en-US" sz="1400" dirty="0"/>
                        <a:t>Configure an IKEv2 profile</a:t>
                      </a:r>
                    </a:p>
                  </a:txBody>
                  <a:tcPr/>
                </a:tc>
                <a:tc>
                  <a:txBody>
                    <a:bodyPr/>
                    <a:lstStyle/>
                    <a:p>
                      <a:r>
                        <a:rPr lang="en-US" sz="1400" b="1" dirty="0"/>
                        <a:t>crypto ikev2 profile </a:t>
                      </a:r>
                      <a:r>
                        <a:rPr lang="en-US" sz="1400" i="1" dirty="0"/>
                        <a:t>ike-profile-name</a:t>
                      </a:r>
                    </a:p>
                    <a:p>
                      <a:r>
                        <a:rPr lang="en-US" sz="1400" b="1" i="0" dirty="0"/>
                        <a:t>match identity remote address </a:t>
                      </a:r>
                      <a:r>
                        <a:rPr lang="en-US" sz="1400" i="1" dirty="0"/>
                        <a:t>ip-address</a:t>
                      </a:r>
                    </a:p>
                    <a:p>
                      <a:r>
                        <a:rPr lang="en-US" sz="1400" b="1" i="0" dirty="0"/>
                        <a:t>match fvrf </a:t>
                      </a:r>
                      <a:r>
                        <a:rPr lang="en-US" sz="1400" i="1" dirty="0"/>
                        <a:t>{vrf-name | any}</a:t>
                      </a:r>
                    </a:p>
                    <a:p>
                      <a:r>
                        <a:rPr lang="en-US" sz="1400" b="1" i="0" dirty="0"/>
                        <a:t>authentication local pre-share</a:t>
                      </a:r>
                    </a:p>
                    <a:p>
                      <a:r>
                        <a:rPr lang="en-US" sz="1400" b="1" i="0" dirty="0"/>
                        <a:t>authentication remote pre-share</a:t>
                      </a:r>
                    </a:p>
                    <a:p>
                      <a:r>
                        <a:rPr lang="en-US" sz="1400" b="1" i="0" dirty="0"/>
                        <a:t>keyring local </a:t>
                      </a:r>
                      <a:r>
                        <a:rPr lang="en-US" sz="1400" b="0" i="1" dirty="0"/>
                        <a:t>keyring-name</a:t>
                      </a:r>
                      <a:endParaRPr lang="en-US" sz="1400" b="0" i="0" dirty="0"/>
                    </a:p>
                  </a:txBody>
                  <a:tcPr/>
                </a:tc>
                <a:extLst>
                  <a:ext uri="{0D108BD9-81ED-4DB2-BD59-A6C34878D82A}">
                    <a16:rowId xmlns:a16="http://schemas.microsoft.com/office/drawing/2014/main" val="39194219"/>
                  </a:ext>
                </a:extLst>
              </a:tr>
              <a:tr h="370840">
                <a:tc>
                  <a:txBody>
                    <a:bodyPr/>
                    <a:lstStyle/>
                    <a:p>
                      <a:r>
                        <a:rPr lang="en-US" sz="1400" dirty="0"/>
                        <a:t>Configure an IPsec transform set </a:t>
                      </a:r>
                    </a:p>
                  </a:txBody>
                  <a:tcPr/>
                </a:tc>
                <a:tc>
                  <a:txBody>
                    <a:bodyPr/>
                    <a:lstStyle/>
                    <a:p>
                      <a:r>
                        <a:rPr lang="en-US" sz="1400" b="1" dirty="0"/>
                        <a:t>crypto ipsec transform-set </a:t>
                      </a:r>
                      <a:r>
                        <a:rPr lang="en-US" sz="1400" i="1" dirty="0"/>
                        <a:t>transform-set-name [esp-encryption-name]</a:t>
                      </a:r>
                      <a:r>
                        <a:rPr lang="en-US" sz="1400" dirty="0"/>
                        <a:t> </a:t>
                      </a:r>
                      <a:r>
                        <a:rPr lang="en-US" sz="1400" i="1" dirty="0"/>
                        <a:t>[esp-authentication-name] [ah-authentication-name]</a:t>
                      </a:r>
                    </a:p>
                    <a:p>
                      <a:r>
                        <a:rPr lang="en-US" sz="1400" b="1" dirty="0"/>
                        <a:t>mode</a:t>
                      </a:r>
                      <a:r>
                        <a:rPr lang="en-US" sz="1400" dirty="0"/>
                        <a:t> {</a:t>
                      </a:r>
                      <a:r>
                        <a:rPr lang="en-US" sz="1400" b="1" dirty="0"/>
                        <a:t>transport</a:t>
                      </a:r>
                      <a:r>
                        <a:rPr lang="en-US" sz="1400" dirty="0"/>
                        <a:t> | </a:t>
                      </a:r>
                      <a:r>
                        <a:rPr lang="en-US" sz="1400" b="1" dirty="0"/>
                        <a:t>tunnel</a:t>
                      </a:r>
                      <a:r>
                        <a:rPr lang="en-US" sz="1400" dirty="0"/>
                        <a:t>} </a:t>
                      </a:r>
                    </a:p>
                  </a:txBody>
                  <a:tcPr/>
                </a:tc>
                <a:extLst>
                  <a:ext uri="{0D108BD9-81ED-4DB2-BD59-A6C34878D82A}">
                    <a16:rowId xmlns:a16="http://schemas.microsoft.com/office/drawing/2014/main" val="328649326"/>
                  </a:ext>
                </a:extLst>
              </a:tr>
            </a:tbl>
          </a:graphicData>
        </a:graphic>
      </p:graphicFrame>
    </p:spTree>
    <p:extLst>
      <p:ext uri="{BB962C8B-B14F-4D97-AF65-F5344CB8AC3E}">
        <p14:creationId xmlns:p14="http://schemas.microsoft.com/office/powerpoint/2010/main" val="170325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66895" y="647700"/>
            <a:ext cx="7598042" cy="1399379"/>
          </a:xfrm>
        </p:spPr>
        <p:txBody>
          <a:bodyPr/>
          <a:lstStyle/>
          <a:p>
            <a:r>
              <a:rPr lang="en-US" sz="3600" dirty="0">
                <a:solidFill>
                  <a:schemeClr val="accent5">
                    <a:lumMod val="40000"/>
                    <a:lumOff val="60000"/>
                  </a:schemeClr>
                </a:solidFill>
              </a:rPr>
              <a:t>Elements of Secure Transport  </a:t>
            </a:r>
          </a:p>
        </p:txBody>
      </p:sp>
      <p:sp>
        <p:nvSpPr>
          <p:cNvPr id="4" name="TextBox 3">
            <a:extLst>
              <a:ext uri="{FF2B5EF4-FFF2-40B4-BE49-F238E27FC236}">
                <a16:creationId xmlns:a16="http://schemas.microsoft.com/office/drawing/2014/main" id="{E2BFA70F-DC0C-41D5-868E-C8FBC661D58F}"/>
              </a:ext>
            </a:extLst>
          </p:cNvPr>
          <p:cNvSpPr txBox="1"/>
          <p:nvPr/>
        </p:nvSpPr>
        <p:spPr>
          <a:xfrm>
            <a:off x="438151" y="2162175"/>
            <a:ext cx="8277832"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A properly designed network provides data confidentiality, integrity, and availability.</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Without these components, a business might lose potential customers if the customers do not think that their information is secure.</a:t>
            </a:r>
          </a:p>
        </p:txBody>
      </p:sp>
    </p:spTree>
    <p:custDataLst>
      <p:tags r:id="rId1"/>
    </p:custDataLst>
    <p:extLst>
      <p:ext uri="{BB962C8B-B14F-4D97-AF65-F5344CB8AC3E}">
        <p14:creationId xmlns:p14="http://schemas.microsoft.com/office/powerpoint/2010/main" val="727403309"/>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20 (Cont.)</a:t>
            </a:r>
          </a:p>
        </p:txBody>
      </p:sp>
      <p:graphicFrame>
        <p:nvGraphicFramePr>
          <p:cNvPr id="2" name="Table 1"/>
          <p:cNvGraphicFramePr>
            <a:graphicFrameLocks noGrp="1"/>
          </p:cNvGraphicFramePr>
          <p:nvPr>
            <p:extLst>
              <p:ext uri="{D42A27DB-BD31-4B8C-83A1-F6EECF244321}">
                <p14:modId xmlns:p14="http://schemas.microsoft.com/office/powerpoint/2010/main" val="3152593475"/>
              </p:ext>
            </p:extLst>
          </p:nvPr>
        </p:nvGraphicFramePr>
        <p:xfrm>
          <a:off x="121205" y="836611"/>
          <a:ext cx="8613914" cy="3103880"/>
        </p:xfrm>
        <a:graphic>
          <a:graphicData uri="http://schemas.openxmlformats.org/drawingml/2006/table">
            <a:tbl>
              <a:tblPr firstRow="1" bandRow="1">
                <a:tableStyleId>{5C22544A-7EE6-4342-B048-85BDC9FD1C3A}</a:tableStyleId>
              </a:tblPr>
              <a:tblGrid>
                <a:gridCol w="3925015">
                  <a:extLst>
                    <a:ext uri="{9D8B030D-6E8A-4147-A177-3AD203B41FA5}">
                      <a16:colId xmlns:a16="http://schemas.microsoft.com/office/drawing/2014/main" val="3409650697"/>
                    </a:ext>
                  </a:extLst>
                </a:gridCol>
                <a:gridCol w="4688899">
                  <a:extLst>
                    <a:ext uri="{9D8B030D-6E8A-4147-A177-3AD203B41FA5}">
                      <a16:colId xmlns:a16="http://schemas.microsoft.com/office/drawing/2014/main" val="2847699745"/>
                    </a:ext>
                  </a:extLst>
                </a:gridCol>
              </a:tblGrid>
              <a:tr h="370840">
                <a:tc>
                  <a:txBody>
                    <a:bodyPr/>
                    <a:lstStyle/>
                    <a:p>
                      <a:r>
                        <a:rPr lang="en-US" sz="1600" dirty="0"/>
                        <a:t>Task</a:t>
                      </a:r>
                    </a:p>
                  </a:txBody>
                  <a:tcPr/>
                </a:tc>
                <a:tc>
                  <a:txBody>
                    <a:bodyPr/>
                    <a:lstStyle/>
                    <a:p>
                      <a:r>
                        <a:rPr lang="en-US" sz="1600" dirty="0"/>
                        <a:t>Command Syntax</a:t>
                      </a:r>
                    </a:p>
                  </a:txBody>
                  <a:tcPr/>
                </a:tc>
                <a:extLst>
                  <a:ext uri="{0D108BD9-81ED-4DB2-BD59-A6C34878D82A}">
                    <a16:rowId xmlns:a16="http://schemas.microsoft.com/office/drawing/2014/main" val="2881915533"/>
                  </a:ext>
                </a:extLst>
              </a:tr>
              <a:tr h="370840">
                <a:tc>
                  <a:txBody>
                    <a:bodyPr/>
                    <a:lstStyle/>
                    <a:p>
                      <a:r>
                        <a:rPr lang="en-US" sz="1400" dirty="0"/>
                        <a:t>Configure an IPsec profile </a:t>
                      </a:r>
                    </a:p>
                  </a:txBody>
                  <a:tcPr/>
                </a:tc>
                <a:tc>
                  <a:txBody>
                    <a:bodyPr/>
                    <a:lstStyle/>
                    <a:p>
                      <a:r>
                        <a:rPr lang="nn-NO" sz="1400" b="1" dirty="0"/>
                        <a:t>crypto ipsec profile </a:t>
                      </a:r>
                      <a:r>
                        <a:rPr lang="nn-NO" sz="1400" b="0" i="1" dirty="0"/>
                        <a:t>profile-name</a:t>
                      </a:r>
                    </a:p>
                    <a:p>
                      <a:r>
                        <a:rPr lang="nn-NO" sz="1400" b="1" dirty="0"/>
                        <a:t>set transform-set transform-set-name</a:t>
                      </a:r>
                    </a:p>
                    <a:p>
                      <a:r>
                        <a:rPr lang="nn-NO" sz="1400" b="1" dirty="0"/>
                        <a:t>set ikev2-profile </a:t>
                      </a:r>
                      <a:r>
                        <a:rPr lang="nn-NO" sz="1400" b="0" i="1" dirty="0"/>
                        <a:t>ike-profile-name</a:t>
                      </a:r>
                      <a:endParaRPr lang="en-US" sz="1400" b="0" i="1" dirty="0"/>
                    </a:p>
                  </a:txBody>
                  <a:tcPr/>
                </a:tc>
                <a:extLst>
                  <a:ext uri="{0D108BD9-81ED-4DB2-BD59-A6C34878D82A}">
                    <a16:rowId xmlns:a16="http://schemas.microsoft.com/office/drawing/2014/main" val="3700197108"/>
                  </a:ext>
                </a:extLst>
              </a:tr>
              <a:tr h="370840">
                <a:tc>
                  <a:txBody>
                    <a:bodyPr/>
                    <a:lstStyle/>
                    <a:p>
                      <a:r>
                        <a:rPr lang="en-US" sz="1400" dirty="0"/>
                        <a:t>Encrypt the DMVPN tunnel interface </a:t>
                      </a:r>
                    </a:p>
                  </a:txBody>
                  <a:tcPr/>
                </a:tc>
                <a:tc>
                  <a:txBody>
                    <a:bodyPr/>
                    <a:lstStyle/>
                    <a:p>
                      <a:r>
                        <a:rPr lang="en-US" sz="1400" b="1" i="0" dirty="0"/>
                        <a:t>tunnel protection ipsec profile profile-name </a:t>
                      </a:r>
                      <a:r>
                        <a:rPr lang="en-US" sz="1400" b="0" i="0" dirty="0"/>
                        <a:t>[</a:t>
                      </a:r>
                      <a:r>
                        <a:rPr lang="en-US" sz="1400" b="1" i="0" dirty="0"/>
                        <a:t>shared</a:t>
                      </a:r>
                      <a:r>
                        <a:rPr lang="en-US" sz="1400" b="0" i="0" dirty="0"/>
                        <a:t>] </a:t>
                      </a:r>
                    </a:p>
                  </a:txBody>
                  <a:tcPr/>
                </a:tc>
                <a:extLst>
                  <a:ext uri="{0D108BD9-81ED-4DB2-BD59-A6C34878D82A}">
                    <a16:rowId xmlns:a16="http://schemas.microsoft.com/office/drawing/2014/main" val="39194219"/>
                  </a:ext>
                </a:extLst>
              </a:tr>
              <a:tr h="370840">
                <a:tc>
                  <a:txBody>
                    <a:bodyPr/>
                    <a:lstStyle/>
                    <a:p>
                      <a:r>
                        <a:rPr lang="en-US" sz="1400" dirty="0"/>
                        <a:t>Modify the default IPsec replay window size</a:t>
                      </a:r>
                    </a:p>
                  </a:txBody>
                  <a:tcPr/>
                </a:tc>
                <a:tc>
                  <a:txBody>
                    <a:bodyPr/>
                    <a:lstStyle/>
                    <a:p>
                      <a:r>
                        <a:rPr lang="en-US" sz="1400" b="1" dirty="0"/>
                        <a:t>crypto ipsec security-association replay window-size </a:t>
                      </a:r>
                      <a:r>
                        <a:rPr lang="en-US" sz="1400" b="0" i="1" dirty="0"/>
                        <a:t>window-size</a:t>
                      </a:r>
                      <a:r>
                        <a:rPr lang="en-US" sz="1400" b="1" dirty="0"/>
                        <a:t> </a:t>
                      </a:r>
                    </a:p>
                  </a:txBody>
                  <a:tcPr/>
                </a:tc>
                <a:extLst>
                  <a:ext uri="{0D108BD9-81ED-4DB2-BD59-A6C34878D82A}">
                    <a16:rowId xmlns:a16="http://schemas.microsoft.com/office/drawing/2014/main" val="328649326"/>
                  </a:ext>
                </a:extLst>
              </a:tr>
              <a:tr h="370840">
                <a:tc>
                  <a:txBody>
                    <a:bodyPr/>
                    <a:lstStyle/>
                    <a:p>
                      <a:r>
                        <a:rPr lang="en-US" sz="1400" dirty="0"/>
                        <a:t>Enable IPsec NAT keepalives </a:t>
                      </a:r>
                    </a:p>
                  </a:txBody>
                  <a:tcPr/>
                </a:tc>
                <a:tc>
                  <a:txBody>
                    <a:bodyPr/>
                    <a:lstStyle/>
                    <a:p>
                      <a:r>
                        <a:rPr lang="en-US" sz="1400" b="1" dirty="0"/>
                        <a:t>crypto isakmp nat keepalive </a:t>
                      </a:r>
                      <a:r>
                        <a:rPr lang="en-US" sz="1400" b="0" i="1" dirty="0"/>
                        <a:t>seconds</a:t>
                      </a:r>
                      <a:r>
                        <a:rPr lang="en-US" sz="1400" b="0" dirty="0"/>
                        <a:t> </a:t>
                      </a:r>
                    </a:p>
                  </a:txBody>
                  <a:tcPr/>
                </a:tc>
                <a:extLst>
                  <a:ext uri="{0D108BD9-81ED-4DB2-BD59-A6C34878D82A}">
                    <a16:rowId xmlns:a16="http://schemas.microsoft.com/office/drawing/2014/main" val="2328708935"/>
                  </a:ext>
                </a:extLst>
              </a:tr>
              <a:tr h="370840">
                <a:tc>
                  <a:txBody>
                    <a:bodyPr/>
                    <a:lstStyle/>
                    <a:p>
                      <a:r>
                        <a:rPr lang="en-US" sz="1400" dirty="0"/>
                        <a:t>Display the IKEv2 profile </a:t>
                      </a:r>
                    </a:p>
                  </a:txBody>
                  <a:tcPr/>
                </a:tc>
                <a:tc>
                  <a:txBody>
                    <a:bodyPr/>
                    <a:lstStyle/>
                    <a:p>
                      <a:r>
                        <a:rPr lang="en-US" sz="1400" b="1" dirty="0"/>
                        <a:t>show crypto ikev2 profile </a:t>
                      </a:r>
                    </a:p>
                  </a:txBody>
                  <a:tcPr/>
                </a:tc>
                <a:extLst>
                  <a:ext uri="{0D108BD9-81ED-4DB2-BD59-A6C34878D82A}">
                    <a16:rowId xmlns:a16="http://schemas.microsoft.com/office/drawing/2014/main" val="3748828802"/>
                  </a:ext>
                </a:extLst>
              </a:tr>
              <a:tr h="370840">
                <a:tc>
                  <a:txBody>
                    <a:bodyPr/>
                    <a:lstStyle/>
                    <a:p>
                      <a:r>
                        <a:rPr lang="en-US" sz="1400" dirty="0"/>
                        <a:t>Display the IPsec profile </a:t>
                      </a:r>
                    </a:p>
                  </a:txBody>
                  <a:tcPr/>
                </a:tc>
                <a:tc>
                  <a:txBody>
                    <a:bodyPr/>
                    <a:lstStyle/>
                    <a:p>
                      <a:r>
                        <a:rPr lang="en-US" sz="1400" b="1" dirty="0"/>
                        <a:t>show crypto ipsec profile</a:t>
                      </a:r>
                    </a:p>
                  </a:txBody>
                  <a:tcPr/>
                </a:tc>
                <a:extLst>
                  <a:ext uri="{0D108BD9-81ED-4DB2-BD59-A6C34878D82A}">
                    <a16:rowId xmlns:a16="http://schemas.microsoft.com/office/drawing/2014/main" val="644067929"/>
                  </a:ext>
                </a:extLst>
              </a:tr>
            </a:tbl>
          </a:graphicData>
        </a:graphic>
      </p:graphicFrame>
    </p:spTree>
    <p:extLst>
      <p:ext uri="{BB962C8B-B14F-4D97-AF65-F5344CB8AC3E}">
        <p14:creationId xmlns:p14="http://schemas.microsoft.com/office/powerpoint/2010/main" val="702605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Elements of Secure Transport</a:t>
            </a:r>
            <a:br>
              <a:rPr lang="en-US" dirty="0"/>
            </a:br>
            <a:r>
              <a:rPr lang="en-US" sz="2400" dirty="0"/>
              <a:t>Data Terms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19367" y="855420"/>
            <a:ext cx="8118458" cy="2764080"/>
          </a:xfrm>
        </p:spPr>
        <p:txBody>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Data confidentiality </a:t>
            </a:r>
            <a:r>
              <a:rPr lang="en-US" sz="1800" dirty="0">
                <a:solidFill>
                  <a:srgbClr val="000000"/>
                </a:solidFill>
              </a:rPr>
              <a:t>- Ensuring that data is viewable only by authorized users. Data confidentiality is maintained through encryption.</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Data integrity </a:t>
            </a:r>
            <a:r>
              <a:rPr lang="en-US" sz="1800" dirty="0">
                <a:solidFill>
                  <a:srgbClr val="000000"/>
                </a:solidFill>
              </a:rPr>
              <a:t>- Ensuring that data is modified only by authorized users. Information is valuable only if it is accurate. Inaccurate data can result in an unanticipated cost. Data integrity is maintained by using an encrypted digital signature, which is typically a checksum.</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Data availability </a:t>
            </a:r>
            <a:r>
              <a:rPr lang="en-US" sz="1800" dirty="0">
                <a:solidFill>
                  <a:srgbClr val="000000"/>
                </a:solidFill>
              </a:rPr>
              <a:t>- Ensuring that the network is always available allows for the secure transport of the data. Redundancy and proper design ensure data availability.</a:t>
            </a:r>
            <a:r>
              <a:rPr lang="en-US" sz="1600" dirty="0"/>
              <a:t> encryption. </a:t>
            </a:r>
            <a:endParaRPr lang="en-US" sz="1600" dirty="0">
              <a:solidFill>
                <a:srgbClr val="000000"/>
              </a:solidFill>
            </a:endParaRPr>
          </a:p>
          <a:p>
            <a:pPr marL="0" indent="0" algn="l" defTabSz="684213" fontAlgn="base">
              <a:spcBef>
                <a:spcPts val="600"/>
              </a:spcBef>
              <a:spcAft>
                <a:spcPts val="600"/>
              </a:spcAft>
              <a:buClr>
                <a:schemeClr val="tx2"/>
              </a:buClr>
              <a:buSzPct val="90000"/>
            </a:pPr>
            <a:r>
              <a:rPr lang="en-US" sz="1600" dirty="0"/>
              <a:t>Data confidentiality: Ensuring that data is viewable only by authorized users. Data confidentiality is maintained through encryption. </a:t>
            </a:r>
            <a:endParaRPr lang="en-US" sz="1600" dirty="0">
              <a:solidFill>
                <a:srgbClr val="000000"/>
              </a:solidFill>
            </a:endParaRPr>
          </a:p>
        </p:txBody>
      </p:sp>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Elements of Secure Transport</a:t>
            </a:r>
            <a:br>
              <a:rPr lang="en-US" dirty="0"/>
            </a:br>
            <a:r>
              <a:rPr lang="en-US" sz="2400" dirty="0"/>
              <a:t>Typical WAN Network</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19367" y="855420"/>
            <a:ext cx="2613393" cy="2764080"/>
          </a:xfrm>
        </p:spPr>
        <p:txBody>
          <a:bodyPr/>
          <a:lstStyle/>
          <a:p>
            <a:pPr marL="0" indent="0" algn="l" defTabSz="684213" fontAlgn="base">
              <a:spcBef>
                <a:spcPts val="600"/>
              </a:spcBef>
              <a:spcAft>
                <a:spcPts val="600"/>
              </a:spcAft>
              <a:buClr>
                <a:schemeClr val="tx2"/>
              </a:buClr>
              <a:buSzPct val="90000"/>
            </a:pPr>
            <a:r>
              <a:rPr lang="en-US" sz="1600" dirty="0">
                <a:solidFill>
                  <a:srgbClr val="000000"/>
                </a:solidFill>
              </a:rPr>
              <a:t>Figure 20-1 shows the traditional approach to securing data on a network. The entire controlled infrastructure (enterprise and SP) is assumed to be safe. Traffic is encrypted only when exposed to the public internet.</a:t>
            </a:r>
          </a:p>
          <a:p>
            <a:pPr marL="0" indent="0" algn="l" defTabSz="684213" fontAlgn="base">
              <a:spcBef>
                <a:spcPts val="600"/>
              </a:spcBef>
              <a:spcAft>
                <a:spcPts val="600"/>
              </a:spcAft>
              <a:buClr>
                <a:schemeClr val="tx2"/>
              </a:buClr>
              <a:buSzPct val="90000"/>
            </a:pPr>
            <a:r>
              <a:rPr lang="en-US" sz="1600" dirty="0">
                <a:solidFill>
                  <a:schemeClr val="tx1"/>
                </a:solidFill>
              </a:rPr>
              <a:t> </a:t>
            </a:r>
          </a:p>
        </p:txBody>
      </p:sp>
      <p:pic>
        <p:nvPicPr>
          <p:cNvPr id="2" name="Picture 1">
            <a:extLst>
              <a:ext uri="{FF2B5EF4-FFF2-40B4-BE49-F238E27FC236}">
                <a16:creationId xmlns:a16="http://schemas.microsoft.com/office/drawing/2014/main" id="{32139D69-DEF9-4F92-926B-A312E1BAECBB}"/>
              </a:ext>
            </a:extLst>
          </p:cNvPr>
          <p:cNvPicPr>
            <a:picLocks noChangeAspect="1"/>
          </p:cNvPicPr>
          <p:nvPr/>
        </p:nvPicPr>
        <p:blipFill>
          <a:blip r:embed="rId3"/>
          <a:stretch>
            <a:fillRect/>
          </a:stretch>
        </p:blipFill>
        <p:spPr>
          <a:xfrm>
            <a:off x="3131342" y="855420"/>
            <a:ext cx="5444583" cy="3000375"/>
          </a:xfrm>
          <a:prstGeom prst="rect">
            <a:avLst/>
          </a:prstGeom>
        </p:spPr>
      </p:pic>
    </p:spTree>
    <p:extLst>
      <p:ext uri="{BB962C8B-B14F-4D97-AF65-F5344CB8AC3E}">
        <p14:creationId xmlns:p14="http://schemas.microsoft.com/office/powerpoint/2010/main" val="3726994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Elements of Secure Transport</a:t>
            </a:r>
            <a:br>
              <a:rPr lang="en-US" dirty="0"/>
            </a:br>
            <a:r>
              <a:rPr lang="en-US" sz="2400" dirty="0"/>
              <a:t>Internet as a WAN Transport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80292" y="634703"/>
            <a:ext cx="3097924" cy="3663240"/>
          </a:xfrm>
        </p:spPr>
        <p:txBody>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In Figure 20-2, the internet is used as the transport for the WAN. The internet does not provide controlled access and cannot guarantee data integrity or data confidentiality.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Data confidentiality and integrity are maintained by adding IPsec encryption to the DMVPN tunnel that uses the internet as a transport. IPsec is a set of industry standards defined in RFC 2401 to secure IP-based network traffic.</a:t>
            </a:r>
          </a:p>
        </p:txBody>
      </p:sp>
      <p:pic>
        <p:nvPicPr>
          <p:cNvPr id="5" name="Picture 4">
            <a:extLst>
              <a:ext uri="{FF2B5EF4-FFF2-40B4-BE49-F238E27FC236}">
                <a16:creationId xmlns:a16="http://schemas.microsoft.com/office/drawing/2014/main" id="{7493EC54-FFB3-4B2B-B950-4515744EFFFE}"/>
              </a:ext>
            </a:extLst>
          </p:cNvPr>
          <p:cNvPicPr>
            <a:picLocks noChangeAspect="1"/>
          </p:cNvPicPr>
          <p:nvPr/>
        </p:nvPicPr>
        <p:blipFill>
          <a:blip r:embed="rId3"/>
          <a:stretch>
            <a:fillRect/>
          </a:stretch>
        </p:blipFill>
        <p:spPr>
          <a:xfrm>
            <a:off x="3258508" y="731837"/>
            <a:ext cx="5592122" cy="3117533"/>
          </a:xfrm>
          <a:prstGeom prst="rect">
            <a:avLst/>
          </a:prstGeom>
        </p:spPr>
      </p:pic>
    </p:spTree>
    <p:extLst>
      <p:ext uri="{BB962C8B-B14F-4D97-AF65-F5344CB8AC3E}">
        <p14:creationId xmlns:p14="http://schemas.microsoft.com/office/powerpoint/2010/main" val="983133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IPsec Fundamentals</a:t>
            </a:r>
          </a:p>
        </p:txBody>
      </p:sp>
      <p:sp>
        <p:nvSpPr>
          <p:cNvPr id="5" name="TextBox 4">
            <a:extLst>
              <a:ext uri="{FF2B5EF4-FFF2-40B4-BE49-F238E27FC236}">
                <a16:creationId xmlns:a16="http://schemas.microsoft.com/office/drawing/2014/main" id="{F5B4A2F7-AA23-4930-ADFE-10BAD2D82E85}"/>
              </a:ext>
            </a:extLst>
          </p:cNvPr>
          <p:cNvSpPr txBox="1"/>
          <p:nvPr/>
        </p:nvSpPr>
        <p:spPr>
          <a:xfrm>
            <a:off x="359275" y="2065020"/>
            <a:ext cx="8159885"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DMVPN tunnels are not encrypted by default, but they can be encrypted by using IPsec.</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IPsec provides encryption through cryptographically based security.</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The IPsec security architecture is composed of the following independent components: security protocols, security associations, and key management. </a:t>
            </a:r>
          </a:p>
        </p:txBody>
      </p:sp>
    </p:spTree>
    <p:custDataLst>
      <p:tags r:id="rId1"/>
    </p:custDataLst>
    <p:extLst>
      <p:ext uri="{BB962C8B-B14F-4D97-AF65-F5344CB8AC3E}">
        <p14:creationId xmlns:p14="http://schemas.microsoft.com/office/powerpoint/2010/main" val="4211335590"/>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IPsec Fundamentals</a:t>
            </a:r>
            <a:br>
              <a:rPr lang="en-US" dirty="0"/>
            </a:br>
            <a:r>
              <a:rPr lang="en-US" sz="2400" dirty="0"/>
              <a:t>IPsec with DMVPN Tunnels  </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04952" y="625156"/>
            <a:ext cx="8426277" cy="4144963"/>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When IPsec is integrated with DMVPN tunnels, the encrypted DMVPN tunnels provide a secure overlay network over any transport with the following functions: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b="1" dirty="0">
                <a:solidFill>
                  <a:srgbClr val="000000"/>
                </a:solidFill>
              </a:rPr>
              <a:t>Origin authentication </a:t>
            </a:r>
            <a:r>
              <a:rPr lang="en-US" sz="1500" dirty="0">
                <a:solidFill>
                  <a:srgbClr val="000000"/>
                </a:solidFill>
              </a:rPr>
              <a:t>- Authentication of origin is accomplished by Pre-Shared Key (static) or through certificate-based authentication (dynamic).</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b="1" dirty="0">
                <a:solidFill>
                  <a:srgbClr val="000000"/>
                </a:solidFill>
              </a:rPr>
              <a:t>Data confidentiality </a:t>
            </a:r>
            <a:r>
              <a:rPr lang="en-US" sz="1500" dirty="0">
                <a:solidFill>
                  <a:srgbClr val="000000"/>
                </a:solidFill>
              </a:rPr>
              <a:t>- Ensuring that data is viewable only by authorized users. Data confidentiality is maintained through encryption. A variety of encryption algorithms are used to preserve confidentiality.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b="1" dirty="0">
                <a:solidFill>
                  <a:srgbClr val="000000"/>
                </a:solidFill>
              </a:rPr>
              <a:t>Data integrity </a:t>
            </a:r>
            <a:r>
              <a:rPr lang="en-US" sz="1500" dirty="0">
                <a:solidFill>
                  <a:srgbClr val="000000"/>
                </a:solidFill>
              </a:rPr>
              <a:t>- Hashing algorithms ensure that packets are not modified in transit.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b="1" dirty="0">
                <a:solidFill>
                  <a:srgbClr val="000000"/>
                </a:solidFill>
              </a:rPr>
              <a:t>Replay detection </a:t>
            </a:r>
            <a:r>
              <a:rPr lang="en-US" sz="1500" dirty="0">
                <a:solidFill>
                  <a:srgbClr val="000000"/>
                </a:solidFill>
              </a:rPr>
              <a:t>- This provides protection against hackers trying to capture and insert network traffic.</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b="1" dirty="0">
                <a:solidFill>
                  <a:srgbClr val="000000"/>
                </a:solidFill>
              </a:rPr>
              <a:t>Periodic rekey </a:t>
            </a:r>
            <a:r>
              <a:rPr lang="en-US" sz="1500" dirty="0">
                <a:solidFill>
                  <a:srgbClr val="000000"/>
                </a:solidFill>
              </a:rPr>
              <a:t>- New security keys are created between endpoints every specified time interval or within a specific volume of traffic.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b="1" dirty="0">
                <a:solidFill>
                  <a:srgbClr val="000000"/>
                </a:solidFill>
              </a:rPr>
              <a:t>Perfect forward secrecy </a:t>
            </a:r>
            <a:r>
              <a:rPr lang="en-US" sz="1500" dirty="0">
                <a:solidFill>
                  <a:srgbClr val="000000"/>
                </a:solidFill>
              </a:rPr>
              <a:t>- Each session key is derived independently of the previous key. A compromise of one key does not mean compromise of future keys.</a:t>
            </a:r>
          </a:p>
        </p:txBody>
      </p:sp>
    </p:spTree>
    <p:extLst>
      <p:ext uri="{BB962C8B-B14F-4D97-AF65-F5344CB8AC3E}">
        <p14:creationId xmlns:p14="http://schemas.microsoft.com/office/powerpoint/2010/main" val="1180856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246A182-8B84-44F6-8D3F-9030B3649CDD}"/>
              </a:ext>
            </a:extLst>
          </p:cNvPr>
          <p:cNvSpPr>
            <a:spLocks noGrp="1"/>
          </p:cNvSpPr>
          <p:nvPr>
            <p:ph type="title"/>
          </p:nvPr>
        </p:nvSpPr>
        <p:spPr>
          <a:xfrm>
            <a:off x="0" y="0"/>
            <a:ext cx="8345488" cy="731837"/>
          </a:xfrm>
        </p:spPr>
        <p:txBody>
          <a:bodyPr/>
          <a:lstStyle/>
          <a:p>
            <a:r>
              <a:rPr lang="en-US" sz="1600" dirty="0"/>
              <a:t>IPsec Fundamentals</a:t>
            </a:r>
            <a:br>
              <a:rPr lang="en-US" dirty="0"/>
            </a:br>
            <a:r>
              <a:rPr lang="en-US" sz="2400" dirty="0"/>
              <a:t>Security Protocols  </a:t>
            </a:r>
          </a:p>
        </p:txBody>
      </p:sp>
      <p:sp>
        <p:nvSpPr>
          <p:cNvPr id="8" name="TextBox 7">
            <a:extLst>
              <a:ext uri="{FF2B5EF4-FFF2-40B4-BE49-F238E27FC236}">
                <a16:creationId xmlns:a16="http://schemas.microsoft.com/office/drawing/2014/main" id="{CE9D3F43-A546-4E83-8468-B2AD3C3C99D5}"/>
              </a:ext>
            </a:extLst>
          </p:cNvPr>
          <p:cNvSpPr txBox="1"/>
          <p:nvPr/>
        </p:nvSpPr>
        <p:spPr>
          <a:xfrm>
            <a:off x="228600" y="906780"/>
            <a:ext cx="8503920" cy="3293209"/>
          </a:xfrm>
          <a:prstGeom prst="rect">
            <a:avLst/>
          </a:prstGeom>
          <a:noFill/>
        </p:spPr>
        <p:txBody>
          <a:bodyPr wrap="square" rtlCol="0">
            <a:spAutoFit/>
          </a:bodyPr>
          <a:lstStyle/>
          <a:p>
            <a:r>
              <a:rPr lang="en-US" sz="1600" dirty="0">
                <a:latin typeface="CiscoSerif-Regular"/>
              </a:rPr>
              <a:t>IPsec uses two protocols to provide data integrity and confidentiality. The protocols can be</a:t>
            </a:r>
          </a:p>
          <a:p>
            <a:r>
              <a:rPr lang="en-US" sz="1600" dirty="0">
                <a:latin typeface="CiscoSerif-Regular"/>
              </a:rPr>
              <a:t>applied individually or combined based on need.</a:t>
            </a:r>
          </a:p>
          <a:p>
            <a:endParaRPr lang="en-US" sz="1600" b="1" dirty="0"/>
          </a:p>
          <a:p>
            <a:pPr marL="285750" indent="-285750">
              <a:buFont typeface="Arial" panose="020B0604020202020204" pitchFamily="34" charset="0"/>
              <a:buChar char="•"/>
            </a:pPr>
            <a:r>
              <a:rPr lang="en-US" sz="1600" b="1" dirty="0"/>
              <a:t>Authentication Header</a:t>
            </a:r>
            <a:r>
              <a:rPr lang="en-US" sz="1600" dirty="0"/>
              <a:t> - The IP authentication header provides data integrity, authentication, and protection from hackers replaying packets. It uses protocol number 51 (located in the IP header) to create a digital signature to ensure that the packet has not been modified during transport.</a:t>
            </a:r>
          </a:p>
          <a:p>
            <a:endParaRPr lang="en-US" sz="1600" dirty="0"/>
          </a:p>
          <a:p>
            <a:pPr marL="285750" indent="-285750">
              <a:buFont typeface="Arial" panose="020B0604020202020204" pitchFamily="34" charset="0"/>
              <a:buChar char="•"/>
            </a:pPr>
            <a:r>
              <a:rPr lang="en-US" sz="1600" b="1" dirty="0"/>
              <a:t>Encapsulating Security Payload (ESP) </a:t>
            </a:r>
            <a:r>
              <a:rPr lang="en-US" sz="1600" dirty="0"/>
              <a:t>- The Encapsulating Security Payload (ESP) provides data confidentiality, authentication, and protection from hackers replaying packets. Typically, payload refers to the actual data minus any headers, but in the context of ESP, the payload is the portion of the original packet that is encapsulated in the IPsec headers. ESP uses the protocol number 50 located in the IP header.</a:t>
            </a:r>
          </a:p>
        </p:txBody>
      </p:sp>
    </p:spTree>
    <p:extLst>
      <p:ext uri="{BB962C8B-B14F-4D97-AF65-F5344CB8AC3E}">
        <p14:creationId xmlns:p14="http://schemas.microsoft.com/office/powerpoint/2010/main" val="534407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20182</TotalTime>
  <Words>3128</Words>
  <Application>Microsoft Office PowerPoint</Application>
  <PresentationFormat>On-screen Show (16:9)</PresentationFormat>
  <Paragraphs>194</Paragraphs>
  <Slides>31</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Cisco-Bold</vt:lpstr>
      <vt:lpstr>CiscoSans ExtraLight</vt:lpstr>
      <vt:lpstr>CiscoSerif-Regular</vt:lpstr>
      <vt:lpstr>Default Theme</vt:lpstr>
      <vt:lpstr>Chapter 20: Securing DMVPN Tunnels</vt:lpstr>
      <vt:lpstr>Chapter 20 Content</vt:lpstr>
      <vt:lpstr>Elements of Secure Transport  </vt:lpstr>
      <vt:lpstr>Elements of Secure Transport Data Terms</vt:lpstr>
      <vt:lpstr>Elements of Secure Transport Typical WAN Network</vt:lpstr>
      <vt:lpstr>Elements of Secure Transport Internet as a WAN Transport</vt:lpstr>
      <vt:lpstr>IPsec Fundamentals</vt:lpstr>
      <vt:lpstr>IPsec Fundamentals IPsec with DMVPN Tunnels  </vt:lpstr>
      <vt:lpstr>IPsec Fundamentals Security Protocols  </vt:lpstr>
      <vt:lpstr>IPsec Fundamentals Key Management and Security Associations   </vt:lpstr>
      <vt:lpstr>IPsec Fundamentals DMVPN Packet Headers   </vt:lpstr>
      <vt:lpstr>IPsec Fundamentals ESP Modes   </vt:lpstr>
      <vt:lpstr>IPsec Tunnel Protection</vt:lpstr>
      <vt:lpstr>IPsec Tunnel Protection Pre-Shared Key Authentication   </vt:lpstr>
      <vt:lpstr>IPsec Tunnel Protection IKEv2 Keyring   </vt:lpstr>
      <vt:lpstr>IPsec Tunnel Protection IKEv2 Profile  </vt:lpstr>
      <vt:lpstr>IPsec Tunnel Protection IKEv2 Profile (Cont.) </vt:lpstr>
      <vt:lpstr>IPsec Tunnel Protection IPsec Transform Set   </vt:lpstr>
      <vt:lpstr>IPsec Tunnel Protection IPsec Profile   </vt:lpstr>
      <vt:lpstr>IPsec Tunnel Protection Encrypt the Tunnel Interface/IPsec Packet Replay Protection  </vt:lpstr>
      <vt:lpstr>IPsec Tunnel Protection Dead Peer Detection/NAT Keepalives  </vt:lpstr>
      <vt:lpstr>IPsec Tunnel Protection IPsec DMVPN Configuration with Pre-Shared Authentication  </vt:lpstr>
      <vt:lpstr>IPsec Tunnel Protection Verification of Encryption on DMVPN Tunnels  </vt:lpstr>
      <vt:lpstr>IPsec Tunnel Protection IKEv2 Protection  </vt:lpstr>
      <vt:lpstr>IPsec Tunnel Protection IKEv2 Protection (Cont.) </vt:lpstr>
      <vt:lpstr>Prepare for the Exam</vt:lpstr>
      <vt:lpstr>Prepare for the Exam Key Topics for Chapter 20</vt:lpstr>
      <vt:lpstr>Prepare for the Exam Key Terms for Chapter 20</vt:lpstr>
      <vt:lpstr>Prepare for the Exam Command Reference for Chapter 20</vt:lpstr>
      <vt:lpstr>Prepare for the Exam Command Reference for Chapter 20 (Cont.)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389</cp:revision>
  <dcterms:created xsi:type="dcterms:W3CDTF">2019-10-18T06:21:22Z</dcterms:created>
  <dcterms:modified xsi:type="dcterms:W3CDTF">2020-03-18T13:46:26Z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