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5.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6.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7.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8.xml" ContentType="application/vnd.openxmlformats-officedocument.presentationml.tags+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36"/>
  </p:notesMasterIdLst>
  <p:sldIdLst>
    <p:sldId id="513" r:id="rId2"/>
    <p:sldId id="1207" r:id="rId3"/>
    <p:sldId id="1206" r:id="rId4"/>
    <p:sldId id="1336" r:id="rId5"/>
    <p:sldId id="1428" r:id="rId6"/>
    <p:sldId id="1450" r:id="rId7"/>
    <p:sldId id="1451" r:id="rId8"/>
    <p:sldId id="1452" r:id="rId9"/>
    <p:sldId id="1453" r:id="rId10"/>
    <p:sldId id="1446" r:id="rId11"/>
    <p:sldId id="1430" r:id="rId12"/>
    <p:sldId id="1431" r:id="rId13"/>
    <p:sldId id="1447" r:id="rId14"/>
    <p:sldId id="1433" r:id="rId15"/>
    <p:sldId id="1434" r:id="rId16"/>
    <p:sldId id="1435" r:id="rId17"/>
    <p:sldId id="1436" r:id="rId18"/>
    <p:sldId id="1437" r:id="rId19"/>
    <p:sldId id="1439" r:id="rId20"/>
    <p:sldId id="1440" r:id="rId21"/>
    <p:sldId id="1441" r:id="rId22"/>
    <p:sldId id="1442" r:id="rId23"/>
    <p:sldId id="1443" r:id="rId24"/>
    <p:sldId id="1445" r:id="rId25"/>
    <p:sldId id="1449" r:id="rId26"/>
    <p:sldId id="1448" r:id="rId27"/>
    <p:sldId id="1381" r:id="rId28"/>
    <p:sldId id="1454" r:id="rId29"/>
    <p:sldId id="1254" r:id="rId30"/>
    <p:sldId id="1250" r:id="rId31"/>
    <p:sldId id="1251" r:id="rId32"/>
    <p:sldId id="1252" r:id="rId33"/>
    <p:sldId id="1455" r:id="rId34"/>
    <p:sldId id="1253" r:id="rId35"/>
  </p:sldIdLst>
  <p:sldSz cx="9144000" cy="5143500" type="screen16x9"/>
  <p:notesSz cx="6858000" cy="9144000"/>
  <p:custDataLst>
    <p:tags r:id="rId37"/>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7" name="Jane Gibbons -X (jagibbon - UNICON INC at Cisco)" initials="JG-(-UIaC" lastIdx="3" clrIdx="7">
    <p:extLst>
      <p:ext uri="{19B8F6BF-5375-455C-9EA6-DF929625EA0E}">
        <p15:presenceInfo xmlns:p15="http://schemas.microsoft.com/office/powerpoint/2012/main" userId="S::jagibbon@cisco.com::6c22a3d5-1ec6-41bb-bccc-597d33cd3bb7" providerId="AD"/>
      </p:ext>
    </p:extLst>
  </p:cmAuthor>
  <p:cmAuthor id="1" name="Jane Gibbons -X (jagibbon - DEL ORO CONSULTING INC at Cisco)" initials="JG-(-DOCIaC" lastIdx="28" clrIdx="1"/>
  <p:cmAuthor id="8" name="Information Technology Education" initials="ITE" lastIdx="5" clrIdx="8">
    <p:extLst>
      <p:ext uri="{19B8F6BF-5375-455C-9EA6-DF929625EA0E}">
        <p15:presenceInfo xmlns:p15="http://schemas.microsoft.com/office/powerpoint/2012/main" userId="Information Technology Education" providerId="None"/>
      </p:ext>
    </p:extLst>
  </p:cmAuthor>
  <p:cmAuthor id="2" name="Bob Vachon" initials="BV" lastIdx="24" clrIdx="2"/>
  <p:cmAuthor id="3" name="Sue Livingston -X (suliving - UNICON INC at Cisco)" initials="SL-(-UIaC" lastIdx="16" clrIdx="3"/>
  <p:cmAuthor id="4" name="jagibbon" initials="jmg" lastIdx="8" clrIdx="4"/>
  <p:cmAuthor id="5" name="Stephanie Harvey" initials="SH" lastIdx="2" clrIdx="5">
    <p:extLst>
      <p:ext uri="{19B8F6BF-5375-455C-9EA6-DF929625EA0E}">
        <p15:presenceInfo xmlns:p15="http://schemas.microsoft.com/office/powerpoint/2012/main" userId="Stephanie Harvey" providerId="None"/>
      </p:ext>
    </p:extLst>
  </p:cmAuthor>
  <p:cmAuthor id="6" name="Stiles, Steve" initials="SS" lastIdx="7" clrIdx="6">
    <p:extLst>
      <p:ext uri="{19B8F6BF-5375-455C-9EA6-DF929625EA0E}">
        <p15:presenceInfo xmlns:p15="http://schemas.microsoft.com/office/powerpoint/2012/main" userId="S-1-5-21-2000478354-179605362-1606980848-19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DE8C3"/>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75" autoAdjust="0"/>
    <p:restoredTop sz="86657" autoAdjust="0"/>
  </p:normalViewPr>
  <p:slideViewPr>
    <p:cSldViewPr snapToGrid="0" showGuides="1">
      <p:cViewPr varScale="1">
        <p:scale>
          <a:sx n="85" d="100"/>
          <a:sy n="85" d="100"/>
        </p:scale>
        <p:origin x="64" y="116"/>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12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3/10/2020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411022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68597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7929741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469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65278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87272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01169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38518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3972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a:t>
            </a:fld>
            <a:endParaRPr lang="en-US" dirty="0"/>
          </a:p>
        </p:txBody>
      </p:sp>
    </p:spTree>
    <p:extLst>
      <p:ext uri="{BB962C8B-B14F-4D97-AF65-F5344CB8AC3E}">
        <p14:creationId xmlns:p14="http://schemas.microsoft.com/office/powerpoint/2010/main" val="3521304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45986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98043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06060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49117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379716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8897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34323809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29237542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12973819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22988750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35983220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11669679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203063916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23573986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44428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14380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17782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49975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31" r:id="rId13"/>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0.xml"/><Relationship Id="rId1" Type="http://schemas.openxmlformats.org/officeDocument/2006/relationships/tags" Target="../tags/tag8.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Chapter 22: Infrastructure Security </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6" y="3809526"/>
            <a:ext cx="2677563" cy="902174"/>
          </a:xfrm>
        </p:spPr>
        <p:txBody>
          <a:bodyPr/>
          <a:lstStyle/>
          <a:p>
            <a:r>
              <a:rPr lang="en-US" dirty="0">
                <a:solidFill>
                  <a:schemeClr val="accent5">
                    <a:lumMod val="40000"/>
                    <a:lumOff val="60000"/>
                  </a:schemeClr>
                </a:solidFill>
              </a:rPr>
              <a:t>CCNP Enterprise: Advanced Routing</a:t>
            </a:r>
            <a:endParaRPr lang="en-US" dirty="0"/>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8627252" cy="1351755"/>
          </a:xfrm>
        </p:spPr>
        <p:txBody>
          <a:bodyPr/>
          <a:lstStyle/>
          <a:p>
            <a:r>
              <a:rPr lang="en-US" sz="4400" dirty="0">
                <a:solidFill>
                  <a:schemeClr val="accent5">
                    <a:lumMod val="40000"/>
                    <a:lumOff val="60000"/>
                  </a:schemeClr>
                </a:solidFill>
              </a:rPr>
              <a:t>Troubleshooting Unicast Reverse Path Forwarding (uRPF)</a:t>
            </a:r>
            <a:endParaRPr lang="en-US" sz="4200" dirty="0">
              <a:solidFill>
                <a:schemeClr val="accent5">
                  <a:lumMod val="40000"/>
                  <a:lumOff val="60000"/>
                </a:schemeClr>
              </a:solidFill>
            </a:endParaRPr>
          </a:p>
        </p:txBody>
      </p:sp>
      <p:sp>
        <p:nvSpPr>
          <p:cNvPr id="2" name="TextBox 1"/>
          <p:cNvSpPr txBox="1"/>
          <p:nvPr/>
        </p:nvSpPr>
        <p:spPr>
          <a:xfrm>
            <a:off x="337844" y="1789043"/>
            <a:ext cx="8309199" cy="2031325"/>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5">
                    <a:lumMod val="40000"/>
                    <a:lumOff val="60000"/>
                  </a:schemeClr>
                </a:solidFill>
              </a:rPr>
              <a:t>uRPF is a security feature that helps limit or even eliminate spoofed IP packets on a network. This is accomplished by examining the source IP address of an ingress packet and determining whether it is valid. If it is valid, the packet will be forwarded. If it is not valid, the packet will be discarded. </a:t>
            </a:r>
          </a:p>
          <a:p>
            <a:endParaRPr lang="en-US" dirty="0">
              <a:solidFill>
                <a:schemeClr val="accent5">
                  <a:lumMod val="40000"/>
                  <a:lumOff val="60000"/>
                </a:schemeClr>
              </a:solidFill>
            </a:endParaRPr>
          </a:p>
          <a:p>
            <a:pPr marL="285750" indent="-285750">
              <a:buFont typeface="Arial" panose="020B0604020202020204" pitchFamily="34" charset="0"/>
              <a:buChar char="•"/>
            </a:pPr>
            <a:r>
              <a:rPr lang="en-US" dirty="0">
                <a:solidFill>
                  <a:schemeClr val="accent5">
                    <a:lumMod val="40000"/>
                    <a:lumOff val="60000"/>
                  </a:schemeClr>
                </a:solidFill>
              </a:rPr>
              <a:t>CEF (Cisco Express Forwarding) must be enabled on the IOS device for uRPF to work.</a:t>
            </a:r>
          </a:p>
        </p:txBody>
      </p:sp>
    </p:spTree>
    <p:custDataLst>
      <p:tags r:id="rId1"/>
    </p:custDataLst>
    <p:extLst>
      <p:ext uri="{BB962C8B-B14F-4D97-AF65-F5344CB8AC3E}">
        <p14:creationId xmlns:p14="http://schemas.microsoft.com/office/powerpoint/2010/main" val="2077628944"/>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213360"/>
            <a:ext cx="9144000" cy="731837"/>
          </a:xfrm>
        </p:spPr>
        <p:txBody>
          <a:bodyPr/>
          <a:lstStyle/>
          <a:p>
            <a:r>
              <a:rPr lang="en-US" sz="1600" dirty="0">
                <a:solidFill>
                  <a:schemeClr val="accent4">
                    <a:lumMod val="75000"/>
                  </a:schemeClr>
                </a:solidFill>
              </a:rPr>
              <a:t>Troubleshooting Unicast Reverse Path Forwarding (uRPF)</a:t>
            </a:r>
            <a:br>
              <a:rPr lang="en-US" dirty="0">
                <a:solidFill>
                  <a:schemeClr val="accent4">
                    <a:lumMod val="75000"/>
                  </a:schemeClr>
                </a:solidFill>
              </a:rPr>
            </a:br>
            <a:r>
              <a:rPr lang="en-US" sz="2800" dirty="0">
                <a:solidFill>
                  <a:schemeClr val="accent4">
                    <a:lumMod val="75000"/>
                  </a:schemeClr>
                </a:solidFill>
              </a:rPr>
              <a:t>Troubleshooting Unicast Reverse Path Forwarding (uRPF)</a:t>
            </a:r>
          </a:p>
        </p:txBody>
      </p:sp>
      <p:sp>
        <p:nvSpPr>
          <p:cNvPr id="7" name="Rectangle 6">
            <a:extLst>
              <a:ext uri="{FF2B5EF4-FFF2-40B4-BE49-F238E27FC236}">
                <a16:creationId xmlns:a16="http://schemas.microsoft.com/office/drawing/2014/main" id="{6A3BB224-55B8-43FE-8ADB-9388B5E62CE4}"/>
              </a:ext>
            </a:extLst>
          </p:cNvPr>
          <p:cNvSpPr/>
          <p:nvPr/>
        </p:nvSpPr>
        <p:spPr>
          <a:xfrm>
            <a:off x="85249" y="1139070"/>
            <a:ext cx="8382000" cy="3323987"/>
          </a:xfrm>
          <a:prstGeom prst="rect">
            <a:avLst/>
          </a:prstGeom>
        </p:spPr>
        <p:txBody>
          <a:bodyPr wrap="square">
            <a:spAutoFit/>
          </a:bodyPr>
          <a:lstStyle/>
          <a:p>
            <a:r>
              <a:rPr lang="en-US" sz="1600" dirty="0"/>
              <a:t>uRPF can operate in three different modes. The mode you choose determines how the packet is identified as being valid or not valid:</a:t>
            </a:r>
          </a:p>
          <a:p>
            <a:pPr marL="285750" indent="-285750">
              <a:buFont typeface="Arial" panose="020B0604020202020204" pitchFamily="34" charset="0"/>
              <a:buChar char="•"/>
            </a:pPr>
            <a:r>
              <a:rPr lang="en-US" sz="1600" b="1" dirty="0"/>
              <a:t>Strict – </a:t>
            </a:r>
            <a:r>
              <a:rPr lang="en-US" sz="1600" dirty="0"/>
              <a:t>The router reviews the source IP address of the packet and notes the ingress interface. It then looks at the routing table to identify the interface (other than a default route) that would be used to reach the source IP address of the packet. </a:t>
            </a:r>
          </a:p>
          <a:p>
            <a:pPr marL="285750" indent="-285750">
              <a:buFont typeface="Arial" panose="020B0604020202020204" pitchFamily="34" charset="0"/>
              <a:buChar char="•"/>
            </a:pPr>
            <a:r>
              <a:rPr lang="en-US" sz="1600" b="1" dirty="0"/>
              <a:t>Loose – </a:t>
            </a:r>
            <a:r>
              <a:rPr lang="en-US" sz="1600" dirty="0"/>
              <a:t>The router reviews only the source IP address of the packet. It then looks in the routing table to identify whether there is any interface (other than a default route) that can be used to reach the source IP address listed in the packet. If there is and it is not the default route, the packet is valid and is forwarded. If not, the packet is discarded.</a:t>
            </a:r>
          </a:p>
          <a:p>
            <a:pPr marL="285750" indent="-285750">
              <a:buFont typeface="Arial" panose="020B0604020202020204" pitchFamily="34" charset="0"/>
              <a:buChar char="•"/>
            </a:pPr>
            <a:r>
              <a:rPr lang="en-US" sz="1600" b="1" dirty="0"/>
              <a:t>VRF - </a:t>
            </a:r>
            <a:r>
              <a:rPr lang="en-US" sz="1600" dirty="0"/>
              <a:t>VRF mode is the same as loose mode; however, it only examines interfaces that are in the same VRF as the interface on which the packet was received.</a:t>
            </a:r>
          </a:p>
          <a:p>
            <a:r>
              <a:rPr lang="en-US" dirty="0"/>
              <a:t> </a:t>
            </a:r>
          </a:p>
        </p:txBody>
      </p:sp>
    </p:spTree>
    <p:extLst>
      <p:ext uri="{BB962C8B-B14F-4D97-AF65-F5344CB8AC3E}">
        <p14:creationId xmlns:p14="http://schemas.microsoft.com/office/powerpoint/2010/main" val="2947872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213360"/>
            <a:ext cx="9144000" cy="731837"/>
          </a:xfrm>
        </p:spPr>
        <p:txBody>
          <a:bodyPr/>
          <a:lstStyle/>
          <a:p>
            <a:r>
              <a:rPr lang="en-US" sz="1600" dirty="0">
                <a:solidFill>
                  <a:schemeClr val="accent4">
                    <a:lumMod val="75000"/>
                  </a:schemeClr>
                </a:solidFill>
              </a:rPr>
              <a:t>Troubleshooting Unicast Reverse Path Forwarding (uRPF)</a:t>
            </a:r>
            <a:br>
              <a:rPr lang="en-US" dirty="0">
                <a:solidFill>
                  <a:schemeClr val="accent4">
                    <a:lumMod val="75000"/>
                  </a:schemeClr>
                </a:solidFill>
              </a:rPr>
            </a:br>
            <a:r>
              <a:rPr lang="en-US" sz="2800" dirty="0">
                <a:solidFill>
                  <a:schemeClr val="accent4">
                    <a:lumMod val="75000"/>
                  </a:schemeClr>
                </a:solidFill>
              </a:rPr>
              <a:t>Troubleshooting Unicast Reverse Path Forwarding (uRPF) Modes (Cont.)</a:t>
            </a:r>
          </a:p>
        </p:txBody>
      </p:sp>
      <p:sp>
        <p:nvSpPr>
          <p:cNvPr id="2" name="Rectangle 1">
            <a:extLst>
              <a:ext uri="{FF2B5EF4-FFF2-40B4-BE49-F238E27FC236}">
                <a16:creationId xmlns:a16="http://schemas.microsoft.com/office/drawing/2014/main" id="{52FA3924-A8D2-4029-BCDA-00EB5C32522E}"/>
              </a:ext>
            </a:extLst>
          </p:cNvPr>
          <p:cNvSpPr/>
          <p:nvPr/>
        </p:nvSpPr>
        <p:spPr>
          <a:xfrm>
            <a:off x="174784" y="1029752"/>
            <a:ext cx="8904561" cy="3600986"/>
          </a:xfrm>
          <a:prstGeom prst="rect">
            <a:avLst/>
          </a:prstGeom>
        </p:spPr>
        <p:txBody>
          <a:bodyPr wrap="square">
            <a:spAutoFit/>
          </a:bodyPr>
          <a:lstStyle/>
          <a:p>
            <a:pPr>
              <a:spcAft>
                <a:spcPts val="600"/>
              </a:spcAft>
            </a:pPr>
            <a:r>
              <a:rPr lang="en-US" sz="1600" dirty="0"/>
              <a:t>Because uRPF is configured on an interface-by-interface basis with the </a:t>
            </a:r>
            <a:r>
              <a:rPr lang="en-US" sz="1600" b="1" dirty="0"/>
              <a:t>command ip verify unicast source reachable-via {rx | any} [allow-default] [allow-self-ping] </a:t>
            </a:r>
            <a:r>
              <a:rPr lang="en-US" sz="1600" i="1" dirty="0"/>
              <a:t>[list</a:t>
            </a:r>
            <a:r>
              <a:rPr lang="en-US" sz="1600" dirty="0"/>
              <a:t>], choosing the correct mode is important. (</a:t>
            </a:r>
            <a:r>
              <a:rPr lang="en-US" sz="1600" b="1" dirty="0"/>
              <a:t>rx </a:t>
            </a:r>
            <a:r>
              <a:rPr lang="en-US" sz="1600" dirty="0"/>
              <a:t>is for strict mode, and </a:t>
            </a:r>
            <a:r>
              <a:rPr lang="en-US" sz="1600" b="1" dirty="0"/>
              <a:t>any</a:t>
            </a:r>
            <a:r>
              <a:rPr lang="en-US" sz="1600" dirty="0"/>
              <a:t> is for loose mode.) Choosing the wrong mode can cause dropping of valid packets because of symmetric versus asymmetric routing.</a:t>
            </a:r>
          </a:p>
          <a:p>
            <a:pPr>
              <a:spcAft>
                <a:spcPts val="600"/>
              </a:spcAft>
            </a:pPr>
            <a:r>
              <a:rPr lang="en-US" sz="1600" dirty="0"/>
              <a:t>You use the </a:t>
            </a:r>
            <a:r>
              <a:rPr lang="en-US" sz="1600" b="1" dirty="0"/>
              <a:t>allow-default</a:t>
            </a:r>
            <a:r>
              <a:rPr lang="en-US" sz="1600" dirty="0"/>
              <a:t> option when the return path is associated with an interface that is chosen based on a default route. By default, it is discarded. However, in cases where you need to override this behavior, you use the </a:t>
            </a:r>
            <a:r>
              <a:rPr lang="en-US" sz="1600" b="1" dirty="0"/>
              <a:t>allow-default</a:t>
            </a:r>
            <a:r>
              <a:rPr lang="en-US" sz="1600" dirty="0"/>
              <a:t> option in the command.</a:t>
            </a:r>
          </a:p>
          <a:p>
            <a:pPr>
              <a:spcAft>
                <a:spcPts val="600"/>
              </a:spcAft>
            </a:pPr>
            <a:r>
              <a:rPr lang="en-US" sz="1600" dirty="0"/>
              <a:t>Another consideration is the</a:t>
            </a:r>
            <a:r>
              <a:rPr lang="en-US" sz="1600" i="1" dirty="0"/>
              <a:t> list </a:t>
            </a:r>
            <a:r>
              <a:rPr lang="en-US" sz="1600" dirty="0"/>
              <a:t>option, which allows you to attach an ACL that identifies which packets are subject to a uRPF check and which ones are not. </a:t>
            </a:r>
          </a:p>
          <a:p>
            <a:pPr>
              <a:spcAft>
                <a:spcPts val="600"/>
              </a:spcAft>
            </a:pPr>
            <a:r>
              <a:rPr lang="en-US" sz="1600" dirty="0"/>
              <a:t>Pings from the router to one of its own IP addresses are blocked by uRPF. To self ping, use the </a:t>
            </a:r>
            <a:r>
              <a:rPr lang="en-US" sz="1600" b="1" dirty="0"/>
              <a:t>allow-self-ping</a:t>
            </a:r>
            <a:r>
              <a:rPr lang="en-US" sz="1600" dirty="0"/>
              <a:t> option. </a:t>
            </a:r>
          </a:p>
          <a:p>
            <a:pPr>
              <a:spcAft>
                <a:spcPts val="600"/>
              </a:spcAft>
            </a:pPr>
            <a:r>
              <a:rPr lang="en-US" sz="1600" dirty="0"/>
              <a:t>Use the </a:t>
            </a:r>
            <a:r>
              <a:rPr lang="en-US" sz="1600" b="1" dirty="0"/>
              <a:t>show cef interface </a:t>
            </a:r>
            <a:r>
              <a:rPr lang="en-US" sz="1600" i="1" dirty="0"/>
              <a:t>interface_name interface number </a:t>
            </a:r>
            <a:r>
              <a:rPr lang="en-US" sz="1600" dirty="0"/>
              <a:t>command in privileged EXEC mode to verify that uRPF and CEF are enabled on an interface. </a:t>
            </a:r>
          </a:p>
        </p:txBody>
      </p:sp>
    </p:spTree>
    <p:extLst>
      <p:ext uri="{BB962C8B-B14F-4D97-AF65-F5344CB8AC3E}">
        <p14:creationId xmlns:p14="http://schemas.microsoft.com/office/powerpoint/2010/main" val="3523340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8627252" cy="1351755"/>
          </a:xfrm>
        </p:spPr>
        <p:txBody>
          <a:bodyPr/>
          <a:lstStyle/>
          <a:p>
            <a:r>
              <a:rPr lang="en-US" sz="4400" dirty="0">
                <a:solidFill>
                  <a:schemeClr val="accent5">
                    <a:lumMod val="40000"/>
                    <a:lumOff val="60000"/>
                  </a:schemeClr>
                </a:solidFill>
              </a:rPr>
              <a:t>Troubleshooting Control Plane Policing (CoPP)</a:t>
            </a:r>
            <a:endParaRPr lang="en-US" sz="4200" dirty="0">
              <a:solidFill>
                <a:schemeClr val="accent5">
                  <a:lumMod val="40000"/>
                  <a:lumOff val="60000"/>
                </a:schemeClr>
              </a:solidFill>
            </a:endParaRPr>
          </a:p>
        </p:txBody>
      </p:sp>
      <p:sp>
        <p:nvSpPr>
          <p:cNvPr id="2" name="TextBox 1"/>
          <p:cNvSpPr txBox="1"/>
          <p:nvPr/>
        </p:nvSpPr>
        <p:spPr>
          <a:xfrm>
            <a:off x="337844" y="1789043"/>
            <a:ext cx="8309199" cy="2800767"/>
          </a:xfrm>
          <a:prstGeom prst="rect">
            <a:avLst/>
          </a:prstGeom>
          <a:noFill/>
        </p:spPr>
        <p:txBody>
          <a:bodyPr wrap="square" rtlCol="0">
            <a:spAutoFit/>
          </a:bodyPr>
          <a:lstStyle/>
          <a:p>
            <a:r>
              <a:rPr lang="en-US" sz="1600" dirty="0">
                <a:solidFill>
                  <a:schemeClr val="accent5">
                    <a:lumMod val="40000"/>
                    <a:lumOff val="60000"/>
                  </a:schemeClr>
                </a:solidFill>
              </a:rPr>
              <a:t>CoPP varies based on IOS version and platform version. Therefore, this section covers the general elements that apply to all versions.</a:t>
            </a:r>
          </a:p>
          <a:p>
            <a:endParaRPr lang="en-US" sz="1600" dirty="0">
              <a:solidFill>
                <a:schemeClr val="accent5">
                  <a:lumMod val="40000"/>
                  <a:lumOff val="60000"/>
                </a:schemeClr>
              </a:solidFill>
            </a:endParaRPr>
          </a:p>
          <a:p>
            <a:r>
              <a:rPr lang="en-US" sz="1600" dirty="0">
                <a:solidFill>
                  <a:schemeClr val="accent5">
                    <a:lumMod val="40000"/>
                    <a:lumOff val="60000"/>
                  </a:schemeClr>
                </a:solidFill>
              </a:rPr>
              <a:t>When configuring CoPP, you need to do the following:</a:t>
            </a:r>
          </a:p>
          <a:p>
            <a:pPr marL="285750" indent="-285750">
              <a:buFont typeface="Arial" panose="020B0604020202020204" pitchFamily="34" charset="0"/>
              <a:buChar char="•"/>
            </a:pPr>
            <a:r>
              <a:rPr lang="en-US" sz="1600" dirty="0">
                <a:solidFill>
                  <a:schemeClr val="accent5">
                    <a:lumMod val="40000"/>
                    <a:lumOff val="60000"/>
                  </a:schemeClr>
                </a:solidFill>
              </a:rPr>
              <a:t> Create ACLs to identify the traffic.</a:t>
            </a:r>
          </a:p>
          <a:p>
            <a:pPr marL="285750" indent="-285750">
              <a:buFont typeface="Arial" panose="020B0604020202020204" pitchFamily="34" charset="0"/>
              <a:buChar char="•"/>
            </a:pPr>
            <a:r>
              <a:rPr lang="en-US" sz="1600" dirty="0">
                <a:solidFill>
                  <a:schemeClr val="accent5">
                    <a:lumMod val="40000"/>
                    <a:lumOff val="60000"/>
                  </a:schemeClr>
                </a:solidFill>
              </a:rPr>
              <a:t> Create class maps to define a traffic class.</a:t>
            </a:r>
          </a:p>
          <a:p>
            <a:pPr marL="285750" indent="-285750">
              <a:buFont typeface="Arial" panose="020B0604020202020204" pitchFamily="34" charset="0"/>
              <a:buChar char="•"/>
            </a:pPr>
            <a:r>
              <a:rPr lang="en-US" sz="1600" dirty="0">
                <a:solidFill>
                  <a:schemeClr val="accent5">
                    <a:lumMod val="40000"/>
                    <a:lumOff val="60000"/>
                  </a:schemeClr>
                </a:solidFill>
              </a:rPr>
              <a:t> Create policy maps to define a service policy.</a:t>
            </a:r>
          </a:p>
          <a:p>
            <a:pPr marL="285750" indent="-285750">
              <a:buFont typeface="Arial" panose="020B0604020202020204" pitchFamily="34" charset="0"/>
              <a:buChar char="•"/>
            </a:pPr>
            <a:r>
              <a:rPr lang="en-US" sz="1600" dirty="0">
                <a:solidFill>
                  <a:schemeClr val="accent5">
                    <a:lumMod val="40000"/>
                    <a:lumOff val="60000"/>
                  </a:schemeClr>
                </a:solidFill>
              </a:rPr>
              <a:t> Apply the service policy to the control plane.</a:t>
            </a:r>
          </a:p>
          <a:p>
            <a:endParaRPr lang="en-US" sz="1600" dirty="0">
              <a:solidFill>
                <a:schemeClr val="accent5">
                  <a:lumMod val="40000"/>
                  <a:lumOff val="60000"/>
                </a:schemeClr>
              </a:solidFill>
            </a:endParaRPr>
          </a:p>
          <a:p>
            <a:r>
              <a:rPr lang="en-US" sz="1600" dirty="0">
                <a:solidFill>
                  <a:schemeClr val="accent5">
                    <a:lumMod val="40000"/>
                    <a:lumOff val="60000"/>
                  </a:schemeClr>
                </a:solidFill>
              </a:rPr>
              <a:t>When troubleshooting, look for issues in the ACLs, the class maps, the policy maps, and the application of the service policy. </a:t>
            </a:r>
          </a:p>
        </p:txBody>
      </p:sp>
    </p:spTree>
    <p:custDataLst>
      <p:tags r:id="rId1"/>
    </p:custDataLst>
    <p:extLst>
      <p:ext uri="{BB962C8B-B14F-4D97-AF65-F5344CB8AC3E}">
        <p14:creationId xmlns:p14="http://schemas.microsoft.com/office/powerpoint/2010/main" val="1176945186"/>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70882"/>
            <a:ext cx="9144000" cy="766744"/>
          </a:xfrm>
        </p:spPr>
        <p:txBody>
          <a:bodyPr/>
          <a:lstStyle/>
          <a:p>
            <a:r>
              <a:rPr lang="en-US" sz="1600" dirty="0">
                <a:solidFill>
                  <a:schemeClr val="accent4">
                    <a:lumMod val="75000"/>
                  </a:schemeClr>
                </a:solidFill>
              </a:rPr>
              <a:t>Troubleshooting Control Plane Policing (CoPP)</a:t>
            </a:r>
            <a:br>
              <a:rPr lang="en-US" dirty="0">
                <a:solidFill>
                  <a:schemeClr val="accent4">
                    <a:lumMod val="75000"/>
                  </a:schemeClr>
                </a:solidFill>
              </a:rPr>
            </a:br>
            <a:r>
              <a:rPr lang="en-US" sz="2800" dirty="0">
                <a:solidFill>
                  <a:schemeClr val="accent4">
                    <a:lumMod val="75000"/>
                  </a:schemeClr>
                </a:solidFill>
              </a:rPr>
              <a:t>Creating ACLs to Identify the Traffic</a:t>
            </a:r>
          </a:p>
        </p:txBody>
      </p:sp>
      <p:sp>
        <p:nvSpPr>
          <p:cNvPr id="2" name="Rectangle 1">
            <a:extLst>
              <a:ext uri="{FF2B5EF4-FFF2-40B4-BE49-F238E27FC236}">
                <a16:creationId xmlns:a16="http://schemas.microsoft.com/office/drawing/2014/main" id="{52FA3924-A8D2-4029-BCDA-00EB5C32522E}"/>
              </a:ext>
            </a:extLst>
          </p:cNvPr>
          <p:cNvSpPr/>
          <p:nvPr/>
        </p:nvSpPr>
        <p:spPr>
          <a:xfrm>
            <a:off x="174784" y="945197"/>
            <a:ext cx="3525679" cy="3323987"/>
          </a:xfrm>
          <a:prstGeom prst="rect">
            <a:avLst/>
          </a:prstGeom>
        </p:spPr>
        <p:txBody>
          <a:bodyPr wrap="square">
            <a:spAutoFit/>
          </a:bodyPr>
          <a:lstStyle/>
          <a:p>
            <a:r>
              <a:rPr lang="en-US" sz="1500" dirty="0">
                <a:solidFill>
                  <a:srgbClr val="000000"/>
                </a:solidFill>
              </a:rPr>
              <a:t>ACLs are used with CoPP for identifying traffic. When the traffic is matched, it becomes the object of the policy action. So, defining the ACLs is the most critical step of the CoPP process as it is the foundation of CoPP. If the ACL is not created correctly, the traffic will not be matched, and therefore the policies will not be correctly applied.</a:t>
            </a:r>
          </a:p>
          <a:p>
            <a:endParaRPr lang="en-US" sz="1500" dirty="0">
              <a:solidFill>
                <a:srgbClr val="000000"/>
              </a:solidFill>
            </a:endParaRPr>
          </a:p>
          <a:p>
            <a:r>
              <a:rPr lang="en-US" sz="1500" dirty="0">
                <a:solidFill>
                  <a:srgbClr val="000000"/>
                </a:solidFill>
              </a:rPr>
              <a:t>Example 22-2 shows three ACLs defined. Each ACL was created with a specific purpose in mind. </a:t>
            </a:r>
          </a:p>
        </p:txBody>
      </p:sp>
      <p:grpSp>
        <p:nvGrpSpPr>
          <p:cNvPr id="6" name="Group 5"/>
          <p:cNvGrpSpPr/>
          <p:nvPr/>
        </p:nvGrpSpPr>
        <p:grpSpPr>
          <a:xfrm>
            <a:off x="3768437" y="945197"/>
            <a:ext cx="5210016" cy="3868882"/>
            <a:chOff x="3593783" y="837625"/>
            <a:chExt cx="5375433" cy="4305875"/>
          </a:xfrm>
        </p:grpSpPr>
        <p:pic>
          <p:nvPicPr>
            <p:cNvPr id="4" name="Picture 3">
              <a:extLst>
                <a:ext uri="{FF2B5EF4-FFF2-40B4-BE49-F238E27FC236}">
                  <a16:creationId xmlns:a16="http://schemas.microsoft.com/office/drawing/2014/main" id="{3045D2E1-1F45-4F6F-8AF6-4D3A2BDA8850}"/>
                </a:ext>
              </a:extLst>
            </p:cNvPr>
            <p:cNvPicPr>
              <a:picLocks noChangeAspect="1"/>
            </p:cNvPicPr>
            <p:nvPr/>
          </p:nvPicPr>
          <p:blipFill>
            <a:blip r:embed="rId3"/>
            <a:stretch>
              <a:fillRect/>
            </a:stretch>
          </p:blipFill>
          <p:spPr>
            <a:xfrm>
              <a:off x="3593783" y="837625"/>
              <a:ext cx="5375433" cy="1991935"/>
            </a:xfrm>
            <a:prstGeom prst="rect">
              <a:avLst/>
            </a:prstGeom>
          </p:spPr>
        </p:pic>
        <p:pic>
          <p:nvPicPr>
            <p:cNvPr id="5" name="Picture 4">
              <a:extLst>
                <a:ext uri="{FF2B5EF4-FFF2-40B4-BE49-F238E27FC236}">
                  <a16:creationId xmlns:a16="http://schemas.microsoft.com/office/drawing/2014/main" id="{ECA498DE-3F51-47D8-BDA9-8602EDF3CD22}"/>
                </a:ext>
              </a:extLst>
            </p:cNvPr>
            <p:cNvPicPr>
              <a:picLocks noChangeAspect="1"/>
            </p:cNvPicPr>
            <p:nvPr/>
          </p:nvPicPr>
          <p:blipFill>
            <a:blip r:embed="rId4"/>
            <a:stretch>
              <a:fillRect/>
            </a:stretch>
          </p:blipFill>
          <p:spPr>
            <a:xfrm>
              <a:off x="3647123" y="2759098"/>
              <a:ext cx="5322093" cy="2384402"/>
            </a:xfrm>
            <a:prstGeom prst="rect">
              <a:avLst/>
            </a:prstGeom>
          </p:spPr>
        </p:pic>
      </p:grpSp>
    </p:spTree>
    <p:extLst>
      <p:ext uri="{BB962C8B-B14F-4D97-AF65-F5344CB8AC3E}">
        <p14:creationId xmlns:p14="http://schemas.microsoft.com/office/powerpoint/2010/main" val="2401364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83354"/>
            <a:ext cx="9144000" cy="731837"/>
          </a:xfrm>
        </p:spPr>
        <p:txBody>
          <a:bodyPr/>
          <a:lstStyle/>
          <a:p>
            <a:r>
              <a:rPr lang="en-US" sz="1600" dirty="0">
                <a:solidFill>
                  <a:schemeClr val="accent4">
                    <a:lumMod val="75000"/>
                  </a:schemeClr>
                </a:solidFill>
              </a:rPr>
              <a:t>Troubleshooting Control Plane Policing (CoPP)</a:t>
            </a:r>
            <a:br>
              <a:rPr lang="en-US" dirty="0">
                <a:solidFill>
                  <a:schemeClr val="accent4">
                    <a:lumMod val="75000"/>
                  </a:schemeClr>
                </a:solidFill>
              </a:rPr>
            </a:br>
            <a:r>
              <a:rPr lang="en-US" sz="2800" dirty="0">
                <a:solidFill>
                  <a:schemeClr val="accent4">
                    <a:lumMod val="75000"/>
                  </a:schemeClr>
                </a:solidFill>
              </a:rPr>
              <a:t>Troubleshooting ACLs for CoPP</a:t>
            </a:r>
          </a:p>
        </p:txBody>
      </p:sp>
      <p:sp>
        <p:nvSpPr>
          <p:cNvPr id="2" name="Rectangle 1">
            <a:extLst>
              <a:ext uri="{FF2B5EF4-FFF2-40B4-BE49-F238E27FC236}">
                <a16:creationId xmlns:a16="http://schemas.microsoft.com/office/drawing/2014/main" id="{52FA3924-A8D2-4029-BCDA-00EB5C32522E}"/>
              </a:ext>
            </a:extLst>
          </p:cNvPr>
          <p:cNvSpPr/>
          <p:nvPr/>
        </p:nvSpPr>
        <p:spPr>
          <a:xfrm>
            <a:off x="0" y="815191"/>
            <a:ext cx="9144000" cy="4247317"/>
          </a:xfrm>
          <a:prstGeom prst="rect">
            <a:avLst/>
          </a:prstGeom>
        </p:spPr>
        <p:txBody>
          <a:bodyPr wrap="square">
            <a:spAutoFit/>
          </a:bodyPr>
          <a:lstStyle/>
          <a:p>
            <a:r>
              <a:rPr lang="en-US" sz="1500" dirty="0"/>
              <a:t>When troubleshooting ACLs for CoPP, focus on the following:</a:t>
            </a:r>
          </a:p>
          <a:p>
            <a:pPr marL="285750" indent="-285750">
              <a:buFont typeface="Arial" panose="020B0604020202020204" pitchFamily="34" charset="0"/>
              <a:buChar char="•"/>
            </a:pPr>
            <a:r>
              <a:rPr lang="en-US" sz="1500" b="1" dirty="0"/>
              <a:t>Grouping - </a:t>
            </a:r>
            <a:r>
              <a:rPr lang="en-US" sz="1500" dirty="0"/>
              <a:t>When grouping traffic types together, ensure that they are grouped based on function within the network. If you mix and match various protocols, the policies you apply later may not work for the type of traffic in question.</a:t>
            </a:r>
          </a:p>
          <a:p>
            <a:pPr marL="285750" indent="-285750">
              <a:buFont typeface="Arial" panose="020B0604020202020204" pitchFamily="34" charset="0"/>
              <a:buChar char="•"/>
            </a:pPr>
            <a:r>
              <a:rPr lang="en-US" sz="1500" b="1" dirty="0"/>
              <a:t>Action - </a:t>
            </a:r>
            <a:r>
              <a:rPr lang="en-US" sz="1500" dirty="0"/>
              <a:t>With ACLs, you can specify a permit or deny action. For CoPP, permit means to match the traffic and apply the policy. Deny means to exclude that traffic from the class and move on to the next class. </a:t>
            </a:r>
          </a:p>
          <a:p>
            <a:pPr marL="285750" indent="-285750">
              <a:buFont typeface="Arial" panose="020B0604020202020204" pitchFamily="34" charset="0"/>
              <a:buChar char="•"/>
            </a:pPr>
            <a:r>
              <a:rPr lang="en-US" sz="1500" b="1" dirty="0"/>
              <a:t>Protocol - </a:t>
            </a:r>
            <a:r>
              <a:rPr lang="en-US" sz="1500" dirty="0"/>
              <a:t>In an ACL, you can define a protocol that you want to match. If the wrong protocol is specified in the ACL, then the wrong type of traffic will be matched in the class. So, when troubleshooting, verify that the correct protocol is being specified in the ACL.</a:t>
            </a:r>
          </a:p>
          <a:p>
            <a:pPr marL="285750" indent="-285750">
              <a:buFont typeface="Arial" panose="020B0604020202020204" pitchFamily="34" charset="0"/>
              <a:buChar char="•"/>
            </a:pPr>
            <a:r>
              <a:rPr lang="en-US" sz="1500" b="1" dirty="0"/>
              <a:t>Source and destination - </a:t>
            </a:r>
            <a:r>
              <a:rPr lang="en-US" sz="1500" dirty="0"/>
              <a:t>Because ACLs allow you to specify source and destination addresses, you can be granular with your CoPP policies and match only if the traffic is from a specific source or destination. Therefore, it is imperative that the ACLs have the correct source and destination IP addresses applied, or the traffic will not be matched when it should be. </a:t>
            </a:r>
          </a:p>
          <a:p>
            <a:pPr marL="285750" indent="-285750">
              <a:buFont typeface="Arial" panose="020B0604020202020204" pitchFamily="34" charset="0"/>
              <a:buChar char="•"/>
            </a:pPr>
            <a:r>
              <a:rPr lang="en-US" sz="1500" b="1" dirty="0"/>
              <a:t>Operators and ports - </a:t>
            </a:r>
            <a:r>
              <a:rPr lang="en-US" sz="1500" dirty="0"/>
              <a:t>ACLs allow you to define operators such as greater-than, less-than, and equal-to and port numbers such as 179, 21, 22, 23, 80, and 443.  Do not use the log or log-input keywords with CoPP ACLs, as logging can cause unexpected results with CoPP functionality.</a:t>
            </a:r>
          </a:p>
          <a:p>
            <a:r>
              <a:rPr lang="en-US" sz="1500" dirty="0"/>
              <a:t> </a:t>
            </a:r>
          </a:p>
        </p:txBody>
      </p:sp>
    </p:spTree>
    <p:extLst>
      <p:ext uri="{BB962C8B-B14F-4D97-AF65-F5344CB8AC3E}">
        <p14:creationId xmlns:p14="http://schemas.microsoft.com/office/powerpoint/2010/main" val="1108005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83354"/>
            <a:ext cx="9144000" cy="731837"/>
          </a:xfrm>
        </p:spPr>
        <p:txBody>
          <a:bodyPr/>
          <a:lstStyle/>
          <a:p>
            <a:r>
              <a:rPr lang="en-US" sz="1600" dirty="0">
                <a:solidFill>
                  <a:schemeClr val="accent4">
                    <a:lumMod val="75000"/>
                  </a:schemeClr>
                </a:solidFill>
              </a:rPr>
              <a:t>Troubleshooting Control Plane Policing (CoPP)</a:t>
            </a:r>
            <a:br>
              <a:rPr lang="en-US" dirty="0">
                <a:solidFill>
                  <a:schemeClr val="accent4">
                    <a:lumMod val="75000"/>
                  </a:schemeClr>
                </a:solidFill>
              </a:rPr>
            </a:br>
            <a:r>
              <a:rPr lang="en-US" sz="2800" dirty="0">
                <a:solidFill>
                  <a:schemeClr val="accent4">
                    <a:lumMod val="75000"/>
                  </a:schemeClr>
                </a:solidFill>
              </a:rPr>
              <a:t>Verifying ACLs</a:t>
            </a:r>
          </a:p>
        </p:txBody>
      </p:sp>
      <p:sp>
        <p:nvSpPr>
          <p:cNvPr id="2" name="Rectangle 1">
            <a:extLst>
              <a:ext uri="{FF2B5EF4-FFF2-40B4-BE49-F238E27FC236}">
                <a16:creationId xmlns:a16="http://schemas.microsoft.com/office/drawing/2014/main" id="{52FA3924-A8D2-4029-BCDA-00EB5C32522E}"/>
              </a:ext>
            </a:extLst>
          </p:cNvPr>
          <p:cNvSpPr/>
          <p:nvPr/>
        </p:nvSpPr>
        <p:spPr>
          <a:xfrm>
            <a:off x="178338" y="1043791"/>
            <a:ext cx="2850356" cy="1015663"/>
          </a:xfrm>
          <a:prstGeom prst="rect">
            <a:avLst/>
          </a:prstGeom>
        </p:spPr>
        <p:txBody>
          <a:bodyPr wrap="square">
            <a:spAutoFit/>
          </a:bodyPr>
          <a:lstStyle/>
          <a:p>
            <a:r>
              <a:rPr lang="en-US" sz="1500" dirty="0">
                <a:solidFill>
                  <a:srgbClr val="000000"/>
                </a:solidFill>
              </a:rPr>
              <a:t>You can verify ACLs by using the show access-lists command, as shown in Example 22-3. </a:t>
            </a:r>
          </a:p>
        </p:txBody>
      </p:sp>
      <p:pic>
        <p:nvPicPr>
          <p:cNvPr id="4" name="Picture 3">
            <a:extLst>
              <a:ext uri="{FF2B5EF4-FFF2-40B4-BE49-F238E27FC236}">
                <a16:creationId xmlns:a16="http://schemas.microsoft.com/office/drawing/2014/main" id="{897EEAC3-F285-469E-8B1D-C8931171443C}"/>
              </a:ext>
            </a:extLst>
          </p:cNvPr>
          <p:cNvPicPr>
            <a:picLocks noChangeAspect="1"/>
          </p:cNvPicPr>
          <p:nvPr/>
        </p:nvPicPr>
        <p:blipFill>
          <a:blip r:embed="rId3"/>
          <a:stretch>
            <a:fillRect/>
          </a:stretch>
        </p:blipFill>
        <p:spPr>
          <a:xfrm>
            <a:off x="3321973" y="711150"/>
            <a:ext cx="5586669" cy="3982293"/>
          </a:xfrm>
          <a:prstGeom prst="rect">
            <a:avLst/>
          </a:prstGeom>
        </p:spPr>
      </p:pic>
    </p:spTree>
    <p:extLst>
      <p:ext uri="{BB962C8B-B14F-4D97-AF65-F5344CB8AC3E}">
        <p14:creationId xmlns:p14="http://schemas.microsoft.com/office/powerpoint/2010/main" val="960766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83354"/>
            <a:ext cx="9144000" cy="731837"/>
          </a:xfrm>
        </p:spPr>
        <p:txBody>
          <a:bodyPr/>
          <a:lstStyle/>
          <a:p>
            <a:r>
              <a:rPr lang="en-US" sz="1600" dirty="0">
                <a:solidFill>
                  <a:schemeClr val="accent4">
                    <a:lumMod val="75000"/>
                  </a:schemeClr>
                </a:solidFill>
              </a:rPr>
              <a:t>Troubleshooting Control Plane Policing (CoPP)</a:t>
            </a:r>
            <a:br>
              <a:rPr lang="en-US" dirty="0">
                <a:solidFill>
                  <a:schemeClr val="accent4">
                    <a:lumMod val="75000"/>
                  </a:schemeClr>
                </a:solidFill>
              </a:rPr>
            </a:br>
            <a:r>
              <a:rPr lang="en-US" sz="2800" dirty="0">
                <a:solidFill>
                  <a:schemeClr val="accent4">
                    <a:lumMod val="75000"/>
                  </a:schemeClr>
                </a:solidFill>
              </a:rPr>
              <a:t>Creating Class Maps to Define a Traffic Class</a:t>
            </a:r>
          </a:p>
        </p:txBody>
      </p:sp>
      <p:sp>
        <p:nvSpPr>
          <p:cNvPr id="2" name="Rectangle 1">
            <a:extLst>
              <a:ext uri="{FF2B5EF4-FFF2-40B4-BE49-F238E27FC236}">
                <a16:creationId xmlns:a16="http://schemas.microsoft.com/office/drawing/2014/main" id="{52FA3924-A8D2-4029-BCDA-00EB5C32522E}"/>
              </a:ext>
            </a:extLst>
          </p:cNvPr>
          <p:cNvSpPr/>
          <p:nvPr/>
        </p:nvSpPr>
        <p:spPr>
          <a:xfrm>
            <a:off x="0" y="815191"/>
            <a:ext cx="9144000" cy="1708160"/>
          </a:xfrm>
          <a:prstGeom prst="rect">
            <a:avLst/>
          </a:prstGeom>
        </p:spPr>
        <p:txBody>
          <a:bodyPr wrap="square">
            <a:spAutoFit/>
          </a:bodyPr>
          <a:lstStyle/>
          <a:p>
            <a:r>
              <a:rPr lang="en-US" sz="1500" dirty="0">
                <a:solidFill>
                  <a:srgbClr val="000000"/>
                </a:solidFill>
              </a:rPr>
              <a:t>Class maps are used to define a traffic class that is composed of three different elements:</a:t>
            </a:r>
          </a:p>
          <a:p>
            <a:pPr marL="285750" indent="-285750">
              <a:buFont typeface="Arial" panose="020B0604020202020204" pitchFamily="34" charset="0"/>
              <a:buChar char="•"/>
            </a:pPr>
            <a:r>
              <a:rPr lang="en-US" sz="1500" dirty="0">
                <a:solidFill>
                  <a:srgbClr val="000000"/>
                </a:solidFill>
              </a:rPr>
              <a:t>There is a name.</a:t>
            </a:r>
          </a:p>
          <a:p>
            <a:pPr marL="285750" indent="-285750">
              <a:buFont typeface="Arial" panose="020B0604020202020204" pitchFamily="34" charset="0"/>
              <a:buChar char="•"/>
            </a:pPr>
            <a:r>
              <a:rPr lang="en-US" sz="1500" dirty="0">
                <a:solidFill>
                  <a:srgbClr val="000000"/>
                </a:solidFill>
              </a:rPr>
              <a:t>One or more match commands are used to identify the packets that are part of the class.</a:t>
            </a:r>
          </a:p>
          <a:p>
            <a:pPr marL="285750" indent="-285750">
              <a:buFont typeface="Arial" panose="020B0604020202020204" pitchFamily="34" charset="0"/>
              <a:buChar char="•"/>
            </a:pPr>
            <a:r>
              <a:rPr lang="en-US" sz="1500" dirty="0">
                <a:solidFill>
                  <a:srgbClr val="000000"/>
                </a:solidFill>
              </a:rPr>
              <a:t>There are instructions on how the match commands will be evaluated.  </a:t>
            </a:r>
          </a:p>
          <a:p>
            <a:pPr marL="285750" indent="-285750">
              <a:buFont typeface="Arial" panose="020B0604020202020204" pitchFamily="34" charset="0"/>
              <a:buChar char="•"/>
            </a:pPr>
            <a:endParaRPr lang="en-US" sz="1500" dirty="0">
              <a:solidFill>
                <a:srgbClr val="000000"/>
              </a:solidFill>
            </a:endParaRPr>
          </a:p>
          <a:p>
            <a:r>
              <a:rPr lang="en-US" sz="1500" dirty="0">
                <a:solidFill>
                  <a:srgbClr val="000000"/>
                </a:solidFill>
              </a:rPr>
              <a:t>As shown in Example 22-4, the name of the first class map listed is COPP-ICMP-CLASSMAP-EXAMPLE, with the instructions to match all. </a:t>
            </a:r>
          </a:p>
        </p:txBody>
      </p:sp>
      <p:sp>
        <p:nvSpPr>
          <p:cNvPr id="5" name="Rectangle 4">
            <a:extLst>
              <a:ext uri="{FF2B5EF4-FFF2-40B4-BE49-F238E27FC236}">
                <a16:creationId xmlns:a16="http://schemas.microsoft.com/office/drawing/2014/main" id="{50B1F91E-FE5B-4099-BE89-7904BCA87462}"/>
              </a:ext>
            </a:extLst>
          </p:cNvPr>
          <p:cNvSpPr/>
          <p:nvPr/>
        </p:nvSpPr>
        <p:spPr>
          <a:xfrm>
            <a:off x="4857750" y="2823924"/>
            <a:ext cx="4450556" cy="1384995"/>
          </a:xfrm>
          <a:prstGeom prst="rect">
            <a:avLst/>
          </a:prstGeom>
        </p:spPr>
        <p:txBody>
          <a:bodyPr wrap="square">
            <a:spAutoFit/>
          </a:bodyPr>
          <a:lstStyle/>
          <a:p>
            <a:r>
              <a:rPr lang="en-US" sz="1400" dirty="0">
                <a:solidFill>
                  <a:srgbClr val="000000"/>
                </a:solidFill>
              </a:rPr>
              <a:t>The syntax of a class map is as follows:</a:t>
            </a:r>
          </a:p>
          <a:p>
            <a:endParaRPr lang="en-US" sz="1400" dirty="0">
              <a:solidFill>
                <a:srgbClr val="000000"/>
              </a:solidFill>
            </a:endParaRPr>
          </a:p>
          <a:p>
            <a:r>
              <a:rPr lang="en-US" sz="1400" dirty="0">
                <a:solidFill>
                  <a:srgbClr val="000000"/>
                </a:solidFill>
              </a:rPr>
              <a:t>router(config)# </a:t>
            </a:r>
            <a:r>
              <a:rPr lang="en-US" sz="1400" b="1" dirty="0">
                <a:solidFill>
                  <a:srgbClr val="000000"/>
                </a:solidFill>
              </a:rPr>
              <a:t>class-map [match-any | match-all] </a:t>
            </a:r>
            <a:r>
              <a:rPr lang="en-US" sz="1400" i="1" dirty="0">
                <a:solidFill>
                  <a:srgbClr val="000000"/>
                </a:solidFill>
              </a:rPr>
              <a:t>class-name</a:t>
            </a:r>
          </a:p>
          <a:p>
            <a:r>
              <a:rPr lang="en-US" sz="1400" dirty="0">
                <a:solidFill>
                  <a:srgbClr val="000000"/>
                </a:solidFill>
              </a:rPr>
              <a:t>router(config-cmap)# </a:t>
            </a:r>
            <a:r>
              <a:rPr lang="en-US" sz="1400" b="1" dirty="0">
                <a:solidFill>
                  <a:srgbClr val="000000"/>
                </a:solidFill>
              </a:rPr>
              <a:t>match [access-group | protocol | ip prec | ip dscp]</a:t>
            </a:r>
          </a:p>
        </p:txBody>
      </p:sp>
      <p:pic>
        <p:nvPicPr>
          <p:cNvPr id="4" name="Picture 3">
            <a:extLst>
              <a:ext uri="{FF2B5EF4-FFF2-40B4-BE49-F238E27FC236}">
                <a16:creationId xmlns:a16="http://schemas.microsoft.com/office/drawing/2014/main" id="{F73802F7-9FEF-40B1-9154-FA5FC195C587}"/>
              </a:ext>
            </a:extLst>
          </p:cNvPr>
          <p:cNvPicPr>
            <a:picLocks noChangeAspect="1"/>
          </p:cNvPicPr>
          <p:nvPr/>
        </p:nvPicPr>
        <p:blipFill>
          <a:blip r:embed="rId3"/>
          <a:stretch>
            <a:fillRect/>
          </a:stretch>
        </p:blipFill>
        <p:spPr>
          <a:xfrm>
            <a:off x="178593" y="2571750"/>
            <a:ext cx="4679157" cy="2135615"/>
          </a:xfrm>
          <a:prstGeom prst="rect">
            <a:avLst/>
          </a:prstGeom>
        </p:spPr>
      </p:pic>
    </p:spTree>
    <p:extLst>
      <p:ext uri="{BB962C8B-B14F-4D97-AF65-F5344CB8AC3E}">
        <p14:creationId xmlns:p14="http://schemas.microsoft.com/office/powerpoint/2010/main" val="4166202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83354"/>
            <a:ext cx="9144000" cy="731837"/>
          </a:xfrm>
        </p:spPr>
        <p:txBody>
          <a:bodyPr/>
          <a:lstStyle/>
          <a:p>
            <a:r>
              <a:rPr lang="en-US" sz="1600" dirty="0">
                <a:solidFill>
                  <a:schemeClr val="accent4">
                    <a:lumMod val="75000"/>
                  </a:schemeClr>
                </a:solidFill>
              </a:rPr>
              <a:t>Troubleshooting Control Plane Policing (CoPP)</a:t>
            </a:r>
            <a:br>
              <a:rPr lang="en-US" dirty="0">
                <a:solidFill>
                  <a:schemeClr val="accent4">
                    <a:lumMod val="75000"/>
                  </a:schemeClr>
                </a:solidFill>
              </a:rPr>
            </a:br>
            <a:r>
              <a:rPr lang="en-US" sz="2800" dirty="0">
                <a:solidFill>
                  <a:schemeClr val="accent4">
                    <a:lumMod val="75000"/>
                  </a:schemeClr>
                </a:solidFill>
              </a:rPr>
              <a:t>Troubleshooting Class Maps</a:t>
            </a:r>
          </a:p>
        </p:txBody>
      </p:sp>
      <p:sp>
        <p:nvSpPr>
          <p:cNvPr id="2" name="Rectangle 1">
            <a:extLst>
              <a:ext uri="{FF2B5EF4-FFF2-40B4-BE49-F238E27FC236}">
                <a16:creationId xmlns:a16="http://schemas.microsoft.com/office/drawing/2014/main" id="{52FA3924-A8D2-4029-BCDA-00EB5C32522E}"/>
              </a:ext>
            </a:extLst>
          </p:cNvPr>
          <p:cNvSpPr/>
          <p:nvPr/>
        </p:nvSpPr>
        <p:spPr>
          <a:xfrm>
            <a:off x="0" y="815191"/>
            <a:ext cx="9144000" cy="3708708"/>
          </a:xfrm>
          <a:prstGeom prst="rect">
            <a:avLst/>
          </a:prstGeom>
        </p:spPr>
        <p:txBody>
          <a:bodyPr wrap="square">
            <a:spAutoFit/>
          </a:bodyPr>
          <a:lstStyle/>
          <a:p>
            <a:r>
              <a:rPr lang="en-US" sz="1500" dirty="0">
                <a:solidFill>
                  <a:srgbClr val="000000"/>
                </a:solidFill>
              </a:rPr>
              <a:t>When troubleshooting class maps, focus on the following:</a:t>
            </a:r>
          </a:p>
          <a:p>
            <a:pPr marL="377190" indent="-285750">
              <a:spcAft>
                <a:spcPts val="600"/>
              </a:spcAft>
              <a:buFont typeface="Arial" panose="020B0604020202020204" pitchFamily="34" charset="0"/>
              <a:buChar char="•"/>
            </a:pPr>
            <a:r>
              <a:rPr lang="en-US" sz="1500" b="1" dirty="0">
                <a:solidFill>
                  <a:srgbClr val="000000"/>
                </a:solidFill>
              </a:rPr>
              <a:t>Access group - </a:t>
            </a:r>
            <a:r>
              <a:rPr lang="en-US" sz="1500" dirty="0">
                <a:solidFill>
                  <a:srgbClr val="000000"/>
                </a:solidFill>
              </a:rPr>
              <a:t>The ACL in the class map is responsible for defining the interesting traffic (packets) that must be matched. If matched, the packets are classified as being members of the class, and the correct service policy applies. </a:t>
            </a:r>
          </a:p>
          <a:p>
            <a:pPr marL="377190" indent="-285750">
              <a:spcAft>
                <a:spcPts val="600"/>
              </a:spcAft>
              <a:buFont typeface="Arial" panose="020B0604020202020204" pitchFamily="34" charset="0"/>
              <a:buChar char="•"/>
            </a:pPr>
            <a:r>
              <a:rPr lang="en-US" sz="1500" b="1" dirty="0">
                <a:solidFill>
                  <a:srgbClr val="000000"/>
                </a:solidFill>
              </a:rPr>
              <a:t>Instruction - </a:t>
            </a:r>
            <a:r>
              <a:rPr lang="en-US" sz="1500" dirty="0">
                <a:solidFill>
                  <a:srgbClr val="000000"/>
                </a:solidFill>
              </a:rPr>
              <a:t>A class map may contain one of two instructions: </a:t>
            </a:r>
            <a:r>
              <a:rPr lang="en-US" sz="1500" b="1" dirty="0">
                <a:solidFill>
                  <a:srgbClr val="000000"/>
                </a:solidFill>
              </a:rPr>
              <a:t>match-any</a:t>
            </a:r>
            <a:r>
              <a:rPr lang="en-US" sz="1500" dirty="0">
                <a:solidFill>
                  <a:srgbClr val="000000"/>
                </a:solidFill>
              </a:rPr>
              <a:t> or </a:t>
            </a:r>
            <a:r>
              <a:rPr lang="en-US" sz="1500" b="1" dirty="0">
                <a:solidFill>
                  <a:srgbClr val="000000"/>
                </a:solidFill>
              </a:rPr>
              <a:t>match-all</a:t>
            </a:r>
            <a:r>
              <a:rPr lang="en-US" sz="1500" dirty="0">
                <a:solidFill>
                  <a:srgbClr val="000000"/>
                </a:solidFill>
              </a:rPr>
              <a:t>. Using the correct instruction is important only if you have multiple </a:t>
            </a:r>
            <a:r>
              <a:rPr lang="en-US" sz="1500" b="1" dirty="0">
                <a:solidFill>
                  <a:srgbClr val="000000"/>
                </a:solidFill>
              </a:rPr>
              <a:t>match</a:t>
            </a:r>
            <a:r>
              <a:rPr lang="en-US" sz="1500" dirty="0">
                <a:solidFill>
                  <a:srgbClr val="000000"/>
                </a:solidFill>
              </a:rPr>
              <a:t> commands in the class map. If you have only one </a:t>
            </a:r>
            <a:r>
              <a:rPr lang="en-US" sz="1500" b="1" dirty="0">
                <a:solidFill>
                  <a:srgbClr val="000000"/>
                </a:solidFill>
              </a:rPr>
              <a:t>match</a:t>
            </a:r>
            <a:r>
              <a:rPr lang="en-US" sz="1500" dirty="0">
                <a:solidFill>
                  <a:srgbClr val="000000"/>
                </a:solidFill>
              </a:rPr>
              <a:t> command in the class map, the instruction does not matter. </a:t>
            </a:r>
          </a:p>
          <a:p>
            <a:pPr marL="377190" indent="-285750">
              <a:spcAft>
                <a:spcPts val="600"/>
              </a:spcAft>
              <a:buFont typeface="Arial" panose="020B0604020202020204" pitchFamily="34" charset="0"/>
              <a:buChar char="•"/>
            </a:pPr>
            <a:r>
              <a:rPr lang="en-US" sz="1500" b="1" dirty="0">
                <a:solidFill>
                  <a:srgbClr val="000000"/>
                </a:solidFill>
              </a:rPr>
              <a:t>Protocol - </a:t>
            </a:r>
            <a:r>
              <a:rPr lang="en-US" sz="1500" dirty="0">
                <a:solidFill>
                  <a:srgbClr val="000000"/>
                </a:solidFill>
              </a:rPr>
              <a:t>If you choose not to use an ACL for matching, you can use the built-in protocol options of the </a:t>
            </a:r>
            <a:r>
              <a:rPr lang="en-US" sz="1500" b="1" dirty="0">
                <a:solidFill>
                  <a:srgbClr val="000000"/>
                </a:solidFill>
              </a:rPr>
              <a:t>match</a:t>
            </a:r>
            <a:r>
              <a:rPr lang="en-US" sz="1500" dirty="0">
                <a:solidFill>
                  <a:srgbClr val="000000"/>
                </a:solidFill>
              </a:rPr>
              <a:t> command. When using the </a:t>
            </a:r>
            <a:r>
              <a:rPr lang="en-US" sz="1500" b="1" dirty="0">
                <a:solidFill>
                  <a:srgbClr val="000000"/>
                </a:solidFill>
              </a:rPr>
              <a:t>protocol</a:t>
            </a:r>
            <a:r>
              <a:rPr lang="en-US" sz="1500" dirty="0">
                <a:solidFill>
                  <a:srgbClr val="000000"/>
                </a:solidFill>
              </a:rPr>
              <a:t> option, you must ensure that the correct protocol has been specified. </a:t>
            </a:r>
          </a:p>
          <a:p>
            <a:pPr marL="377190" indent="-285750">
              <a:spcAft>
                <a:spcPts val="600"/>
              </a:spcAft>
              <a:buFont typeface="Arial" panose="020B0604020202020204" pitchFamily="34" charset="0"/>
              <a:buChar char="•"/>
            </a:pPr>
            <a:r>
              <a:rPr lang="en-US" sz="1500" b="1" dirty="0">
                <a:solidFill>
                  <a:srgbClr val="000000"/>
                </a:solidFill>
              </a:rPr>
              <a:t>IP PREC/IP DSCP - </a:t>
            </a:r>
            <a:r>
              <a:rPr lang="en-US" sz="1500" dirty="0">
                <a:solidFill>
                  <a:srgbClr val="000000"/>
                </a:solidFill>
              </a:rPr>
              <a:t>If you only need to match based on IP precedence or IP DSCP (Differentiated Services Code Point) values, you can use the </a:t>
            </a:r>
            <a:r>
              <a:rPr lang="en-US" sz="1500" b="1" dirty="0">
                <a:solidFill>
                  <a:srgbClr val="000000"/>
                </a:solidFill>
              </a:rPr>
              <a:t>ip prec </a:t>
            </a:r>
            <a:r>
              <a:rPr lang="en-US" sz="1500" dirty="0">
                <a:solidFill>
                  <a:srgbClr val="000000"/>
                </a:solidFill>
              </a:rPr>
              <a:t>or </a:t>
            </a:r>
            <a:r>
              <a:rPr lang="en-US" sz="1500" b="1" dirty="0">
                <a:solidFill>
                  <a:srgbClr val="000000"/>
                </a:solidFill>
              </a:rPr>
              <a:t>ip dscp </a:t>
            </a:r>
            <a:r>
              <a:rPr lang="en-US" sz="1500" dirty="0">
                <a:solidFill>
                  <a:srgbClr val="000000"/>
                </a:solidFill>
              </a:rPr>
              <a:t>options of the match command. </a:t>
            </a:r>
          </a:p>
          <a:p>
            <a:pPr marL="377190" indent="-285750">
              <a:spcAft>
                <a:spcPts val="600"/>
              </a:spcAft>
              <a:buFont typeface="Arial" panose="020B0604020202020204" pitchFamily="34" charset="0"/>
              <a:buChar char="•"/>
            </a:pPr>
            <a:r>
              <a:rPr lang="en-US" sz="1500" b="1" dirty="0">
                <a:solidFill>
                  <a:srgbClr val="000000"/>
                </a:solidFill>
              </a:rPr>
              <a:t>Case - </a:t>
            </a:r>
            <a:r>
              <a:rPr lang="en-US" sz="1500" dirty="0">
                <a:solidFill>
                  <a:srgbClr val="000000"/>
                </a:solidFill>
              </a:rPr>
              <a:t>ACL names are case sensitive. </a:t>
            </a:r>
          </a:p>
          <a:p>
            <a:pPr marL="377190" indent="-285750">
              <a:spcAft>
                <a:spcPts val="600"/>
              </a:spcAft>
              <a:buFont typeface="Arial" panose="020B0604020202020204" pitchFamily="34" charset="0"/>
              <a:buChar char="•"/>
            </a:pPr>
            <a:endParaRPr lang="en-US" sz="1500" dirty="0"/>
          </a:p>
        </p:txBody>
      </p:sp>
    </p:spTree>
    <p:extLst>
      <p:ext uri="{BB962C8B-B14F-4D97-AF65-F5344CB8AC3E}">
        <p14:creationId xmlns:p14="http://schemas.microsoft.com/office/powerpoint/2010/main" val="2277512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83354"/>
            <a:ext cx="9144000" cy="731837"/>
          </a:xfrm>
        </p:spPr>
        <p:txBody>
          <a:bodyPr/>
          <a:lstStyle/>
          <a:p>
            <a:r>
              <a:rPr lang="en-US" sz="1600" dirty="0">
                <a:solidFill>
                  <a:schemeClr val="accent4">
                    <a:lumMod val="75000"/>
                  </a:schemeClr>
                </a:solidFill>
              </a:rPr>
              <a:t>Troubleshooting Control Plane Policing (CoPP)</a:t>
            </a:r>
            <a:br>
              <a:rPr lang="en-US" dirty="0">
                <a:solidFill>
                  <a:schemeClr val="accent4">
                    <a:lumMod val="75000"/>
                  </a:schemeClr>
                </a:solidFill>
              </a:rPr>
            </a:br>
            <a:r>
              <a:rPr lang="en-US" sz="2800" dirty="0">
                <a:solidFill>
                  <a:schemeClr val="accent4">
                    <a:lumMod val="75000"/>
                  </a:schemeClr>
                </a:solidFill>
              </a:rPr>
              <a:t>Verifying Class Maps</a:t>
            </a:r>
          </a:p>
        </p:txBody>
      </p:sp>
      <p:sp>
        <p:nvSpPr>
          <p:cNvPr id="2" name="Rectangle 1">
            <a:extLst>
              <a:ext uri="{FF2B5EF4-FFF2-40B4-BE49-F238E27FC236}">
                <a16:creationId xmlns:a16="http://schemas.microsoft.com/office/drawing/2014/main" id="{52FA3924-A8D2-4029-BCDA-00EB5C32522E}"/>
              </a:ext>
            </a:extLst>
          </p:cNvPr>
          <p:cNvSpPr/>
          <p:nvPr/>
        </p:nvSpPr>
        <p:spPr>
          <a:xfrm>
            <a:off x="0" y="815191"/>
            <a:ext cx="9144000" cy="553998"/>
          </a:xfrm>
          <a:prstGeom prst="rect">
            <a:avLst/>
          </a:prstGeom>
        </p:spPr>
        <p:txBody>
          <a:bodyPr wrap="square">
            <a:spAutoFit/>
          </a:bodyPr>
          <a:lstStyle/>
          <a:p>
            <a:r>
              <a:rPr lang="en-US" sz="1500" dirty="0">
                <a:solidFill>
                  <a:srgbClr val="000000"/>
                </a:solidFill>
              </a:rPr>
              <a:t>To verify all configured class maps, use the </a:t>
            </a:r>
            <a:r>
              <a:rPr lang="en-US" sz="1500" b="1" dirty="0">
                <a:solidFill>
                  <a:srgbClr val="000000"/>
                </a:solidFill>
              </a:rPr>
              <a:t>show class-map </a:t>
            </a:r>
            <a:r>
              <a:rPr lang="en-US" sz="1500" dirty="0">
                <a:solidFill>
                  <a:srgbClr val="000000"/>
                </a:solidFill>
              </a:rPr>
              <a:t>command, as shown in Example 22-6.</a:t>
            </a:r>
          </a:p>
          <a:p>
            <a:endParaRPr lang="en-US" sz="1500" dirty="0"/>
          </a:p>
        </p:txBody>
      </p:sp>
      <p:pic>
        <p:nvPicPr>
          <p:cNvPr id="4" name="Picture 3">
            <a:extLst>
              <a:ext uri="{FF2B5EF4-FFF2-40B4-BE49-F238E27FC236}">
                <a16:creationId xmlns:a16="http://schemas.microsoft.com/office/drawing/2014/main" id="{5A3F8049-5A5D-43D9-BE4B-979164868F8A}"/>
              </a:ext>
            </a:extLst>
          </p:cNvPr>
          <p:cNvPicPr>
            <a:picLocks noChangeAspect="1"/>
          </p:cNvPicPr>
          <p:nvPr/>
        </p:nvPicPr>
        <p:blipFill>
          <a:blip r:embed="rId3"/>
          <a:stretch>
            <a:fillRect/>
          </a:stretch>
        </p:blipFill>
        <p:spPr>
          <a:xfrm>
            <a:off x="655320" y="1318536"/>
            <a:ext cx="7157324" cy="3342477"/>
          </a:xfrm>
          <a:prstGeom prst="rect">
            <a:avLst/>
          </a:prstGeom>
        </p:spPr>
      </p:pic>
    </p:spTree>
    <p:extLst>
      <p:ext uri="{BB962C8B-B14F-4D97-AF65-F5344CB8AC3E}">
        <p14:creationId xmlns:p14="http://schemas.microsoft.com/office/powerpoint/2010/main" val="1719979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2400" dirty="0"/>
              <a:t>Chapter 22 Content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82166" y="731837"/>
            <a:ext cx="8779668" cy="3642810"/>
          </a:xfrm>
        </p:spPr>
        <p:txBody>
          <a:bodyPr/>
          <a:lstStyle/>
          <a:p>
            <a:pPr marL="0" indent="0" algn="l" defTabSz="684213" fontAlgn="base">
              <a:spcBef>
                <a:spcPts val="600"/>
              </a:spcBef>
              <a:spcAft>
                <a:spcPts val="600"/>
              </a:spcAft>
              <a:buClr>
                <a:schemeClr val="tx2"/>
              </a:buClr>
              <a:buSzPct val="90000"/>
            </a:pPr>
            <a:r>
              <a:rPr lang="en-US" sz="1600" b="1" dirty="0">
                <a:solidFill>
                  <a:srgbClr val="000000"/>
                </a:solidFill>
              </a:rPr>
              <a:t>This chapter covers the following content:</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b="1" dirty="0">
                <a:solidFill>
                  <a:srgbClr val="000000"/>
                </a:solidFill>
              </a:rPr>
              <a:t>Cisco IOS AAA Troubleshooting - </a:t>
            </a:r>
            <a:r>
              <a:rPr lang="en-US" sz="1600" dirty="0">
                <a:solidFill>
                  <a:srgbClr val="000000"/>
                </a:solidFill>
              </a:rPr>
              <a:t>This section explains how to identify and troubleshoot issues related to AAA using the local database, a RADIUS server, and a TACACS+ server.</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b="1" dirty="0">
                <a:solidFill>
                  <a:srgbClr val="000000"/>
                </a:solidFill>
              </a:rPr>
              <a:t>Troubleshooting Unicast Reverse Path Forwarding (uRPF) - </a:t>
            </a:r>
            <a:r>
              <a:rPr lang="en-US" sz="1600" dirty="0">
                <a:solidFill>
                  <a:srgbClr val="000000"/>
                </a:solidFill>
              </a:rPr>
              <a:t>This section explores what to look for when having issues with uRPF.</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b="1" dirty="0">
                <a:solidFill>
                  <a:srgbClr val="000000"/>
                </a:solidFill>
              </a:rPr>
              <a:t>Troubleshooting Control Plane Policing (CoPP) - </a:t>
            </a:r>
            <a:r>
              <a:rPr lang="en-US" sz="1600" dirty="0">
                <a:solidFill>
                  <a:srgbClr val="000000"/>
                </a:solidFill>
              </a:rPr>
              <a:t>This section examines CoPP and the items you should be considering when troubleshooting issues related to CoPP.</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600" b="1" dirty="0">
                <a:solidFill>
                  <a:srgbClr val="000000"/>
                </a:solidFill>
              </a:rPr>
              <a:t>IPv6 First-Hop Security - </a:t>
            </a:r>
            <a:r>
              <a:rPr lang="en-US" sz="1600" dirty="0">
                <a:solidFill>
                  <a:srgbClr val="000000"/>
                </a:solidFill>
              </a:rPr>
              <a:t>This section describes IPv6 First-Hop Security features, such as RA Guard, DHCP Guard, ND inspection/snooping, and Source Guard.</a:t>
            </a:r>
          </a:p>
        </p:txBody>
      </p:sp>
    </p:spTree>
    <p:extLst>
      <p:ext uri="{BB962C8B-B14F-4D97-AF65-F5344CB8AC3E}">
        <p14:creationId xmlns:p14="http://schemas.microsoft.com/office/powerpoint/2010/main" val="41278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83354"/>
            <a:ext cx="9144000" cy="731837"/>
          </a:xfrm>
        </p:spPr>
        <p:txBody>
          <a:bodyPr/>
          <a:lstStyle/>
          <a:p>
            <a:r>
              <a:rPr lang="en-US" sz="1600" dirty="0">
                <a:solidFill>
                  <a:schemeClr val="accent4">
                    <a:lumMod val="75000"/>
                  </a:schemeClr>
                </a:solidFill>
              </a:rPr>
              <a:t>Troubleshooting Control Plane Policing (CoPP)</a:t>
            </a:r>
            <a:br>
              <a:rPr lang="en-US" dirty="0">
                <a:solidFill>
                  <a:schemeClr val="accent4">
                    <a:lumMod val="75000"/>
                  </a:schemeClr>
                </a:solidFill>
              </a:rPr>
            </a:br>
            <a:r>
              <a:rPr lang="en-US" sz="2800" dirty="0">
                <a:solidFill>
                  <a:schemeClr val="accent4">
                    <a:lumMod val="75000"/>
                  </a:schemeClr>
                </a:solidFill>
              </a:rPr>
              <a:t>Creating Policy Maps to Define a Service Policy</a:t>
            </a:r>
          </a:p>
        </p:txBody>
      </p:sp>
      <p:sp>
        <p:nvSpPr>
          <p:cNvPr id="2" name="Rectangle 1">
            <a:extLst>
              <a:ext uri="{FF2B5EF4-FFF2-40B4-BE49-F238E27FC236}">
                <a16:creationId xmlns:a16="http://schemas.microsoft.com/office/drawing/2014/main" id="{52FA3924-A8D2-4029-BCDA-00EB5C32522E}"/>
              </a:ext>
            </a:extLst>
          </p:cNvPr>
          <p:cNvSpPr/>
          <p:nvPr/>
        </p:nvSpPr>
        <p:spPr>
          <a:xfrm>
            <a:off x="0" y="815191"/>
            <a:ext cx="9144000" cy="1061829"/>
          </a:xfrm>
          <a:prstGeom prst="rect">
            <a:avLst/>
          </a:prstGeom>
        </p:spPr>
        <p:txBody>
          <a:bodyPr wrap="square">
            <a:spAutoFit/>
          </a:bodyPr>
          <a:lstStyle/>
          <a:p>
            <a:r>
              <a:rPr lang="en-US" sz="1600" dirty="0">
                <a:solidFill>
                  <a:srgbClr val="000000"/>
                </a:solidFill>
              </a:rPr>
              <a:t>Policy maps are used with CoPP to associate the traffic class (as defined by the class map) with one or more policies, resulting in a service policy. The three elements are a name, a traffic class, and a policy</a:t>
            </a:r>
            <a:r>
              <a:rPr lang="en-US" sz="1500" dirty="0">
                <a:solidFill>
                  <a:srgbClr val="000000"/>
                </a:solidFill>
              </a:rPr>
              <a:t>.</a:t>
            </a:r>
          </a:p>
          <a:p>
            <a:endParaRPr lang="en-US" sz="1500" dirty="0"/>
          </a:p>
        </p:txBody>
      </p:sp>
      <p:sp>
        <p:nvSpPr>
          <p:cNvPr id="5" name="Rectangle 4">
            <a:extLst>
              <a:ext uri="{FF2B5EF4-FFF2-40B4-BE49-F238E27FC236}">
                <a16:creationId xmlns:a16="http://schemas.microsoft.com/office/drawing/2014/main" id="{7439B427-D284-43A3-80F1-84321D803BBF}"/>
              </a:ext>
            </a:extLst>
          </p:cNvPr>
          <p:cNvSpPr/>
          <p:nvPr/>
        </p:nvSpPr>
        <p:spPr>
          <a:xfrm>
            <a:off x="0" y="1741735"/>
            <a:ext cx="4400550" cy="2877711"/>
          </a:xfrm>
          <a:prstGeom prst="rect">
            <a:avLst/>
          </a:prstGeom>
        </p:spPr>
        <p:txBody>
          <a:bodyPr wrap="square">
            <a:spAutoFit/>
          </a:bodyPr>
          <a:lstStyle/>
          <a:p>
            <a:r>
              <a:rPr lang="en-US" sz="1500" dirty="0">
                <a:solidFill>
                  <a:srgbClr val="000000"/>
                </a:solidFill>
              </a:rPr>
              <a:t>In Example 22-7, there is a policy map named COPP-POLICYMAP-EXAMPLE that identifies multiple classes and the policy that is applied if the traffic matches. </a:t>
            </a:r>
          </a:p>
          <a:p>
            <a:r>
              <a:rPr lang="en-US" sz="1500" dirty="0">
                <a:solidFill>
                  <a:srgbClr val="000000"/>
                </a:solidFill>
              </a:rPr>
              <a:t>The syntax used when creating a policy map for CoPP is as follows:</a:t>
            </a:r>
          </a:p>
          <a:p>
            <a:r>
              <a:rPr lang="en-US" sz="1500" dirty="0">
                <a:solidFill>
                  <a:srgbClr val="000000"/>
                </a:solidFill>
              </a:rPr>
              <a:t>router(config)# </a:t>
            </a:r>
            <a:r>
              <a:rPr lang="en-US" sz="1500" b="1" dirty="0">
                <a:solidFill>
                  <a:srgbClr val="000000"/>
                </a:solidFill>
              </a:rPr>
              <a:t>policy-map</a:t>
            </a:r>
            <a:r>
              <a:rPr lang="en-US" sz="1500" dirty="0">
                <a:solidFill>
                  <a:srgbClr val="000000"/>
                </a:solidFill>
              </a:rPr>
              <a:t> </a:t>
            </a:r>
            <a:r>
              <a:rPr lang="en-US" sz="1500" i="1" dirty="0">
                <a:solidFill>
                  <a:srgbClr val="000000"/>
                </a:solidFill>
              </a:rPr>
              <a:t>service_policy_name</a:t>
            </a:r>
          </a:p>
          <a:p>
            <a:r>
              <a:rPr lang="en-US" sz="1500" dirty="0">
                <a:solidFill>
                  <a:srgbClr val="000000"/>
                </a:solidFill>
              </a:rPr>
              <a:t>router(config-pmap)# </a:t>
            </a:r>
            <a:r>
              <a:rPr lang="en-US" sz="1500" b="1" dirty="0">
                <a:solidFill>
                  <a:srgbClr val="000000"/>
                </a:solidFill>
              </a:rPr>
              <a:t>class</a:t>
            </a:r>
            <a:r>
              <a:rPr lang="en-US" sz="1500" dirty="0">
                <a:solidFill>
                  <a:srgbClr val="000000"/>
                </a:solidFill>
              </a:rPr>
              <a:t> </a:t>
            </a:r>
            <a:r>
              <a:rPr lang="en-US" sz="1500" i="1" dirty="0">
                <a:solidFill>
                  <a:srgbClr val="000000"/>
                </a:solidFill>
              </a:rPr>
              <a:t>traffic_class_name</a:t>
            </a:r>
          </a:p>
          <a:p>
            <a:r>
              <a:rPr lang="en-US" sz="1500" dirty="0">
                <a:solidFill>
                  <a:srgbClr val="000000"/>
                </a:solidFill>
              </a:rPr>
              <a:t>router(config-pmap-c)# </a:t>
            </a:r>
            <a:r>
              <a:rPr lang="en-US" sz="1500" b="1" dirty="0">
                <a:solidFill>
                  <a:srgbClr val="000000"/>
                </a:solidFill>
              </a:rPr>
              <a:t>police [cir | rate] conform-action [transmit | drop] exceed-action [transmit | drop]</a:t>
            </a:r>
          </a:p>
          <a:p>
            <a:endParaRPr lang="en-US" sz="1600" dirty="0"/>
          </a:p>
        </p:txBody>
      </p:sp>
      <p:pic>
        <p:nvPicPr>
          <p:cNvPr id="6" name="Picture 5">
            <a:extLst>
              <a:ext uri="{FF2B5EF4-FFF2-40B4-BE49-F238E27FC236}">
                <a16:creationId xmlns:a16="http://schemas.microsoft.com/office/drawing/2014/main" id="{C8CCFBEC-A7B6-429C-B2A4-7F82451F9CB5}"/>
              </a:ext>
            </a:extLst>
          </p:cNvPr>
          <p:cNvPicPr>
            <a:picLocks noChangeAspect="1"/>
          </p:cNvPicPr>
          <p:nvPr/>
        </p:nvPicPr>
        <p:blipFill>
          <a:blip r:embed="rId3"/>
          <a:stretch>
            <a:fillRect/>
          </a:stretch>
        </p:blipFill>
        <p:spPr>
          <a:xfrm>
            <a:off x="4297680" y="1547028"/>
            <a:ext cx="4709635" cy="2937064"/>
          </a:xfrm>
          <a:prstGeom prst="rect">
            <a:avLst/>
          </a:prstGeom>
        </p:spPr>
      </p:pic>
    </p:spTree>
    <p:extLst>
      <p:ext uri="{BB962C8B-B14F-4D97-AF65-F5344CB8AC3E}">
        <p14:creationId xmlns:p14="http://schemas.microsoft.com/office/powerpoint/2010/main" val="3786715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83354"/>
            <a:ext cx="9144000" cy="731837"/>
          </a:xfrm>
        </p:spPr>
        <p:txBody>
          <a:bodyPr/>
          <a:lstStyle/>
          <a:p>
            <a:r>
              <a:rPr lang="en-US" sz="1600" dirty="0">
                <a:solidFill>
                  <a:schemeClr val="accent4">
                    <a:lumMod val="75000"/>
                  </a:schemeClr>
                </a:solidFill>
              </a:rPr>
              <a:t>Troubleshooting Control Plane Policing (CoPP)</a:t>
            </a:r>
            <a:br>
              <a:rPr lang="en-US" dirty="0">
                <a:solidFill>
                  <a:schemeClr val="accent4">
                    <a:lumMod val="75000"/>
                  </a:schemeClr>
                </a:solidFill>
              </a:rPr>
            </a:br>
            <a:r>
              <a:rPr lang="en-US" sz="2800" dirty="0">
                <a:solidFill>
                  <a:schemeClr val="accent4">
                    <a:lumMod val="75000"/>
                  </a:schemeClr>
                </a:solidFill>
              </a:rPr>
              <a:t>Troubleshooting Policy Maps</a:t>
            </a:r>
          </a:p>
        </p:txBody>
      </p:sp>
      <p:sp>
        <p:nvSpPr>
          <p:cNvPr id="2" name="Rectangle 1">
            <a:extLst>
              <a:ext uri="{FF2B5EF4-FFF2-40B4-BE49-F238E27FC236}">
                <a16:creationId xmlns:a16="http://schemas.microsoft.com/office/drawing/2014/main" id="{52FA3924-A8D2-4029-BCDA-00EB5C32522E}"/>
              </a:ext>
            </a:extLst>
          </p:cNvPr>
          <p:cNvSpPr/>
          <p:nvPr/>
        </p:nvSpPr>
        <p:spPr>
          <a:xfrm>
            <a:off x="0" y="713591"/>
            <a:ext cx="9144000" cy="4416594"/>
          </a:xfrm>
          <a:prstGeom prst="rect">
            <a:avLst/>
          </a:prstGeom>
        </p:spPr>
        <p:txBody>
          <a:bodyPr wrap="square">
            <a:spAutoFit/>
          </a:bodyPr>
          <a:lstStyle/>
          <a:p>
            <a:r>
              <a:rPr lang="en-US" sz="1500" dirty="0">
                <a:solidFill>
                  <a:srgbClr val="000000"/>
                </a:solidFill>
              </a:rPr>
              <a:t>When troubleshooting policy maps, consider the following:</a:t>
            </a:r>
          </a:p>
          <a:p>
            <a:pPr marL="377190" indent="-285750">
              <a:spcAft>
                <a:spcPts val="600"/>
              </a:spcAft>
              <a:buFont typeface="Arial" panose="020B0604020202020204" pitchFamily="34" charset="0"/>
              <a:buChar char="•"/>
            </a:pPr>
            <a:r>
              <a:rPr lang="en-US" sz="1500" b="1" dirty="0">
                <a:solidFill>
                  <a:srgbClr val="000000"/>
                </a:solidFill>
              </a:rPr>
              <a:t>Order of operations - </a:t>
            </a:r>
            <a:r>
              <a:rPr lang="en-US" sz="1500" dirty="0">
                <a:solidFill>
                  <a:srgbClr val="000000"/>
                </a:solidFill>
              </a:rPr>
              <a:t>Policy maps are processed from the top down. If there is more than one class specified, the first class listed is evaluated first, then the second, then the third, and so on down the list until you reach the default class at the end. If at any point the traffic matches any of the classes from the top down, the evaluation stops and the policy along with its actions is applied to the traffic. </a:t>
            </a:r>
          </a:p>
          <a:p>
            <a:pPr marL="377190" indent="-285750">
              <a:spcAft>
                <a:spcPts val="600"/>
              </a:spcAft>
              <a:buFont typeface="Arial" panose="020B0604020202020204" pitchFamily="34" charset="0"/>
              <a:buChar char="•"/>
            </a:pPr>
            <a:r>
              <a:rPr lang="en-US" sz="1500" b="1" dirty="0">
                <a:solidFill>
                  <a:srgbClr val="000000"/>
                </a:solidFill>
              </a:rPr>
              <a:t>Class map </a:t>
            </a:r>
            <a:r>
              <a:rPr lang="en-US" sz="1500" dirty="0">
                <a:solidFill>
                  <a:srgbClr val="000000"/>
                </a:solidFill>
              </a:rPr>
              <a:t>- If the class map has been applied properly, you still need to check that the class map has been constructed properly and you need to ensure that the ACLs are being crafted correctly for the desired outcome.</a:t>
            </a:r>
          </a:p>
          <a:p>
            <a:pPr marL="377190" indent="-285750">
              <a:spcAft>
                <a:spcPts val="600"/>
              </a:spcAft>
              <a:buFont typeface="Arial" panose="020B0604020202020204" pitchFamily="34" charset="0"/>
              <a:buChar char="•"/>
            </a:pPr>
            <a:r>
              <a:rPr lang="en-US" sz="1500" b="1" dirty="0">
                <a:solidFill>
                  <a:srgbClr val="000000"/>
                </a:solidFill>
              </a:rPr>
              <a:t>Policy - </a:t>
            </a:r>
            <a:r>
              <a:rPr lang="en-US" sz="1500" dirty="0">
                <a:solidFill>
                  <a:srgbClr val="000000"/>
                </a:solidFill>
              </a:rPr>
              <a:t>In the policy, make sure the correct CIR (in bits per second) has been applied or the correct RATE (in packets per second) has been applied. For conform-action, you can either transmit or drop. For the exceed-action, you can either transmit or drop. </a:t>
            </a:r>
          </a:p>
          <a:p>
            <a:pPr marL="377190" indent="-285750">
              <a:spcAft>
                <a:spcPts val="600"/>
              </a:spcAft>
              <a:buFont typeface="Arial" panose="020B0604020202020204" pitchFamily="34" charset="0"/>
              <a:buChar char="•"/>
            </a:pPr>
            <a:r>
              <a:rPr lang="en-US" sz="1500" b="1" dirty="0">
                <a:solidFill>
                  <a:srgbClr val="000000"/>
                </a:solidFill>
              </a:rPr>
              <a:t>Default class </a:t>
            </a:r>
            <a:r>
              <a:rPr lang="en-US" sz="1500" dirty="0">
                <a:solidFill>
                  <a:srgbClr val="000000"/>
                </a:solidFill>
              </a:rPr>
              <a:t>- If a packet does not match any of the defined classes, it is subject to the conditions laid out in the default class. </a:t>
            </a:r>
          </a:p>
          <a:p>
            <a:pPr marL="377190" indent="-285750">
              <a:spcAft>
                <a:spcPts val="600"/>
              </a:spcAft>
              <a:buFont typeface="Arial" panose="020B0604020202020204" pitchFamily="34" charset="0"/>
              <a:buChar char="•"/>
            </a:pPr>
            <a:r>
              <a:rPr lang="en-US" sz="1500" b="1" dirty="0">
                <a:solidFill>
                  <a:srgbClr val="000000"/>
                </a:solidFill>
              </a:rPr>
              <a:t>Case - </a:t>
            </a:r>
            <a:r>
              <a:rPr lang="en-US" sz="1500" dirty="0">
                <a:solidFill>
                  <a:srgbClr val="000000"/>
                </a:solidFill>
              </a:rPr>
              <a:t>Class map names are case sensitive. When specifying the class map in the policy map, double-check to make sure the name matches exactly.</a:t>
            </a:r>
          </a:p>
          <a:p>
            <a:endParaRPr lang="en-US" sz="1600" dirty="0"/>
          </a:p>
          <a:p>
            <a:endParaRPr lang="en-US" sz="1500" dirty="0"/>
          </a:p>
        </p:txBody>
      </p:sp>
    </p:spTree>
    <p:extLst>
      <p:ext uri="{BB962C8B-B14F-4D97-AF65-F5344CB8AC3E}">
        <p14:creationId xmlns:p14="http://schemas.microsoft.com/office/powerpoint/2010/main" val="2194613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83354"/>
            <a:ext cx="9144000" cy="731837"/>
          </a:xfrm>
        </p:spPr>
        <p:txBody>
          <a:bodyPr/>
          <a:lstStyle/>
          <a:p>
            <a:r>
              <a:rPr lang="en-US" sz="1600" dirty="0">
                <a:solidFill>
                  <a:schemeClr val="accent4">
                    <a:lumMod val="75000"/>
                  </a:schemeClr>
                </a:solidFill>
              </a:rPr>
              <a:t>Troubleshooting Control Plane Policing (CoPP)</a:t>
            </a:r>
            <a:br>
              <a:rPr lang="en-US" dirty="0">
                <a:solidFill>
                  <a:schemeClr val="accent4">
                    <a:lumMod val="75000"/>
                  </a:schemeClr>
                </a:solidFill>
              </a:rPr>
            </a:br>
            <a:r>
              <a:rPr lang="en-US" sz="2800" dirty="0">
                <a:solidFill>
                  <a:schemeClr val="accent4">
                    <a:lumMod val="75000"/>
                  </a:schemeClr>
                </a:solidFill>
              </a:rPr>
              <a:t>Verify Policy Maps</a:t>
            </a:r>
          </a:p>
        </p:txBody>
      </p:sp>
      <p:sp>
        <p:nvSpPr>
          <p:cNvPr id="2" name="Rectangle 1">
            <a:extLst>
              <a:ext uri="{FF2B5EF4-FFF2-40B4-BE49-F238E27FC236}">
                <a16:creationId xmlns:a16="http://schemas.microsoft.com/office/drawing/2014/main" id="{52FA3924-A8D2-4029-BCDA-00EB5C32522E}"/>
              </a:ext>
            </a:extLst>
          </p:cNvPr>
          <p:cNvSpPr/>
          <p:nvPr/>
        </p:nvSpPr>
        <p:spPr>
          <a:xfrm>
            <a:off x="0" y="815191"/>
            <a:ext cx="9144000" cy="553998"/>
          </a:xfrm>
          <a:prstGeom prst="rect">
            <a:avLst/>
          </a:prstGeom>
        </p:spPr>
        <p:txBody>
          <a:bodyPr wrap="square">
            <a:spAutoFit/>
          </a:bodyPr>
          <a:lstStyle/>
          <a:p>
            <a:r>
              <a:rPr lang="en-US" sz="1500" dirty="0">
                <a:solidFill>
                  <a:srgbClr val="000000"/>
                </a:solidFill>
              </a:rPr>
              <a:t>To verify all configured policy maps, use the command show policy-map, as shown in Example 22-8. </a:t>
            </a:r>
            <a:endParaRPr lang="en-US" sz="1600" dirty="0">
              <a:solidFill>
                <a:srgbClr val="000000"/>
              </a:solidFill>
            </a:endParaRPr>
          </a:p>
          <a:p>
            <a:endParaRPr lang="en-US" sz="1500" dirty="0"/>
          </a:p>
        </p:txBody>
      </p:sp>
      <p:pic>
        <p:nvPicPr>
          <p:cNvPr id="4" name="Picture 3">
            <a:extLst>
              <a:ext uri="{FF2B5EF4-FFF2-40B4-BE49-F238E27FC236}">
                <a16:creationId xmlns:a16="http://schemas.microsoft.com/office/drawing/2014/main" id="{585670E7-962E-4954-8A54-0C570E793FFB}"/>
              </a:ext>
            </a:extLst>
          </p:cNvPr>
          <p:cNvPicPr>
            <a:picLocks noChangeAspect="1"/>
          </p:cNvPicPr>
          <p:nvPr/>
        </p:nvPicPr>
        <p:blipFill>
          <a:blip r:embed="rId3"/>
          <a:stretch>
            <a:fillRect/>
          </a:stretch>
        </p:blipFill>
        <p:spPr>
          <a:xfrm>
            <a:off x="1458965" y="1369189"/>
            <a:ext cx="5286375" cy="3479183"/>
          </a:xfrm>
          <a:prstGeom prst="rect">
            <a:avLst/>
          </a:prstGeom>
        </p:spPr>
      </p:pic>
    </p:spTree>
    <p:extLst>
      <p:ext uri="{BB962C8B-B14F-4D97-AF65-F5344CB8AC3E}">
        <p14:creationId xmlns:p14="http://schemas.microsoft.com/office/powerpoint/2010/main" val="2200652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83354"/>
            <a:ext cx="9144000" cy="731837"/>
          </a:xfrm>
        </p:spPr>
        <p:txBody>
          <a:bodyPr/>
          <a:lstStyle/>
          <a:p>
            <a:r>
              <a:rPr lang="en-US" sz="1600" dirty="0">
                <a:solidFill>
                  <a:schemeClr val="accent4">
                    <a:lumMod val="75000"/>
                  </a:schemeClr>
                </a:solidFill>
              </a:rPr>
              <a:t>Troubleshooting Control Plane Policing (CoPP)</a:t>
            </a:r>
            <a:br>
              <a:rPr lang="en-US" dirty="0">
                <a:solidFill>
                  <a:schemeClr val="accent4">
                    <a:lumMod val="75000"/>
                  </a:schemeClr>
                </a:solidFill>
              </a:rPr>
            </a:br>
            <a:r>
              <a:rPr lang="en-US" sz="2800" dirty="0">
                <a:solidFill>
                  <a:schemeClr val="accent4">
                    <a:lumMod val="75000"/>
                  </a:schemeClr>
                </a:solidFill>
              </a:rPr>
              <a:t>Verify the Service Policy to the Control Plane</a:t>
            </a:r>
          </a:p>
        </p:txBody>
      </p:sp>
      <p:sp>
        <p:nvSpPr>
          <p:cNvPr id="5" name="Rectangle 4">
            <a:extLst>
              <a:ext uri="{FF2B5EF4-FFF2-40B4-BE49-F238E27FC236}">
                <a16:creationId xmlns:a16="http://schemas.microsoft.com/office/drawing/2014/main" id="{3EB22D0D-7727-4736-8690-20149A670A5E}"/>
              </a:ext>
            </a:extLst>
          </p:cNvPr>
          <p:cNvSpPr/>
          <p:nvPr/>
        </p:nvSpPr>
        <p:spPr>
          <a:xfrm>
            <a:off x="53340" y="1323022"/>
            <a:ext cx="3864768" cy="1200329"/>
          </a:xfrm>
          <a:prstGeom prst="rect">
            <a:avLst/>
          </a:prstGeom>
        </p:spPr>
        <p:txBody>
          <a:bodyPr wrap="square">
            <a:spAutoFit/>
          </a:bodyPr>
          <a:lstStyle/>
          <a:p>
            <a:r>
              <a:rPr lang="en-US" dirty="0">
                <a:solidFill>
                  <a:srgbClr val="000000"/>
                </a:solidFill>
              </a:rPr>
              <a:t>The service policy (as specified in the policy map) needs to be attached to the correct interface (see Example 22-9). </a:t>
            </a:r>
          </a:p>
        </p:txBody>
      </p:sp>
      <p:pic>
        <p:nvPicPr>
          <p:cNvPr id="6" name="Picture 5">
            <a:extLst>
              <a:ext uri="{FF2B5EF4-FFF2-40B4-BE49-F238E27FC236}">
                <a16:creationId xmlns:a16="http://schemas.microsoft.com/office/drawing/2014/main" id="{126D569B-E965-4830-9695-3C79103364DB}"/>
              </a:ext>
            </a:extLst>
          </p:cNvPr>
          <p:cNvPicPr>
            <a:picLocks noChangeAspect="1"/>
          </p:cNvPicPr>
          <p:nvPr/>
        </p:nvPicPr>
        <p:blipFill>
          <a:blip r:embed="rId3"/>
          <a:stretch>
            <a:fillRect/>
          </a:stretch>
        </p:blipFill>
        <p:spPr>
          <a:xfrm>
            <a:off x="3864768" y="1369189"/>
            <a:ext cx="5029200" cy="1604328"/>
          </a:xfrm>
          <a:prstGeom prst="rect">
            <a:avLst/>
          </a:prstGeom>
        </p:spPr>
      </p:pic>
    </p:spTree>
    <p:extLst>
      <p:ext uri="{BB962C8B-B14F-4D97-AF65-F5344CB8AC3E}">
        <p14:creationId xmlns:p14="http://schemas.microsoft.com/office/powerpoint/2010/main" val="794265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83354"/>
            <a:ext cx="9144000" cy="731837"/>
          </a:xfrm>
        </p:spPr>
        <p:txBody>
          <a:bodyPr/>
          <a:lstStyle/>
          <a:p>
            <a:r>
              <a:rPr lang="en-US" sz="1600" dirty="0">
                <a:solidFill>
                  <a:schemeClr val="accent4">
                    <a:lumMod val="75000"/>
                  </a:schemeClr>
                </a:solidFill>
              </a:rPr>
              <a:t>Troubleshooting Control Plane Policing (CoPP)</a:t>
            </a:r>
            <a:br>
              <a:rPr lang="en-US" dirty="0">
                <a:solidFill>
                  <a:schemeClr val="accent4">
                    <a:lumMod val="75000"/>
                  </a:schemeClr>
                </a:solidFill>
              </a:rPr>
            </a:br>
            <a:r>
              <a:rPr lang="en-US" sz="2800" dirty="0">
                <a:solidFill>
                  <a:schemeClr val="accent4">
                    <a:lumMod val="75000"/>
                  </a:schemeClr>
                </a:solidFill>
              </a:rPr>
              <a:t>Troubleshooting the Application of the Service Policy</a:t>
            </a:r>
          </a:p>
        </p:txBody>
      </p:sp>
      <p:sp>
        <p:nvSpPr>
          <p:cNvPr id="2" name="Rectangle 1">
            <a:extLst>
              <a:ext uri="{FF2B5EF4-FFF2-40B4-BE49-F238E27FC236}">
                <a16:creationId xmlns:a16="http://schemas.microsoft.com/office/drawing/2014/main" id="{52FA3924-A8D2-4029-BCDA-00EB5C32522E}"/>
              </a:ext>
            </a:extLst>
          </p:cNvPr>
          <p:cNvSpPr/>
          <p:nvPr/>
        </p:nvSpPr>
        <p:spPr>
          <a:xfrm>
            <a:off x="0" y="815191"/>
            <a:ext cx="9144000" cy="4016484"/>
          </a:xfrm>
          <a:prstGeom prst="rect">
            <a:avLst/>
          </a:prstGeom>
        </p:spPr>
        <p:txBody>
          <a:bodyPr wrap="square">
            <a:spAutoFit/>
          </a:bodyPr>
          <a:lstStyle/>
          <a:p>
            <a:r>
              <a:rPr lang="en-US" sz="1600" dirty="0">
                <a:solidFill>
                  <a:srgbClr val="000000"/>
                </a:solidFill>
              </a:rPr>
              <a:t>When troubleshooting the application of the service policy, consider the following:</a:t>
            </a:r>
          </a:p>
          <a:p>
            <a:endParaRPr lang="en-US" sz="1600" dirty="0">
              <a:solidFill>
                <a:srgbClr val="000000"/>
              </a:solidFill>
            </a:endParaRPr>
          </a:p>
          <a:p>
            <a:r>
              <a:rPr lang="en-US" sz="1600" b="1" dirty="0">
                <a:solidFill>
                  <a:srgbClr val="000000"/>
                </a:solidFill>
              </a:rPr>
              <a:t>The correct interface - </a:t>
            </a:r>
            <a:r>
              <a:rPr lang="en-US" sz="1600" dirty="0">
                <a:solidFill>
                  <a:srgbClr val="000000"/>
                </a:solidFill>
              </a:rPr>
              <a:t>There is only one interface to which you can apply CoPP, the control plane interface, so this one is easy to troubleshoot: It is either applied or not applied. You can verify this with the </a:t>
            </a:r>
            <a:r>
              <a:rPr lang="en-US" sz="1600" b="1" dirty="0">
                <a:solidFill>
                  <a:srgbClr val="000000"/>
                </a:solidFill>
              </a:rPr>
              <a:t>show policy-map control-plane </a:t>
            </a:r>
            <a:r>
              <a:rPr lang="en-US" sz="1600" dirty="0">
                <a:solidFill>
                  <a:srgbClr val="000000"/>
                </a:solidFill>
              </a:rPr>
              <a:t>[</a:t>
            </a:r>
            <a:r>
              <a:rPr lang="en-US" sz="1600" b="1" dirty="0">
                <a:solidFill>
                  <a:srgbClr val="000000"/>
                </a:solidFill>
              </a:rPr>
              <a:t>input</a:t>
            </a:r>
            <a:r>
              <a:rPr lang="en-US" sz="1600" dirty="0">
                <a:solidFill>
                  <a:srgbClr val="000000"/>
                </a:solidFill>
              </a:rPr>
              <a:t> | </a:t>
            </a:r>
            <a:r>
              <a:rPr lang="en-US" sz="1600" b="1" dirty="0">
                <a:solidFill>
                  <a:srgbClr val="000000"/>
                </a:solidFill>
              </a:rPr>
              <a:t>output</a:t>
            </a:r>
            <a:r>
              <a:rPr lang="en-US" sz="1600" dirty="0">
                <a:solidFill>
                  <a:srgbClr val="000000"/>
                </a:solidFill>
              </a:rPr>
              <a:t>] command.</a:t>
            </a:r>
          </a:p>
          <a:p>
            <a:endParaRPr lang="en-US" sz="1600" dirty="0">
              <a:solidFill>
                <a:srgbClr val="000000"/>
              </a:solidFill>
            </a:endParaRPr>
          </a:p>
          <a:p>
            <a:r>
              <a:rPr lang="en-US" sz="1600" b="1" dirty="0">
                <a:solidFill>
                  <a:srgbClr val="000000"/>
                </a:solidFill>
              </a:rPr>
              <a:t>Direction - </a:t>
            </a:r>
            <a:r>
              <a:rPr lang="en-US" sz="1600" dirty="0">
                <a:solidFill>
                  <a:srgbClr val="000000"/>
                </a:solidFill>
              </a:rPr>
              <a:t>CoPP can be applied to packets entering or leaving the control plane interface. Therefore, the correct direction (input/output) needs to be specified. Direction can be verified with the output of </a:t>
            </a:r>
            <a:r>
              <a:rPr lang="en-US" sz="1600" b="1" dirty="0">
                <a:solidFill>
                  <a:srgbClr val="000000"/>
                </a:solidFill>
              </a:rPr>
              <a:t>show policy-map control-plane</a:t>
            </a:r>
            <a:r>
              <a:rPr lang="en-US" sz="1600" dirty="0">
                <a:solidFill>
                  <a:srgbClr val="000000"/>
                </a:solidFill>
              </a:rPr>
              <a:t>. </a:t>
            </a:r>
          </a:p>
          <a:p>
            <a:endParaRPr lang="en-US" sz="1600" dirty="0">
              <a:solidFill>
                <a:srgbClr val="000000"/>
              </a:solidFill>
            </a:endParaRPr>
          </a:p>
          <a:p>
            <a:r>
              <a:rPr lang="en-US" sz="1600" b="1" dirty="0">
                <a:solidFill>
                  <a:srgbClr val="000000"/>
                </a:solidFill>
              </a:rPr>
              <a:t>Case - </a:t>
            </a:r>
            <a:r>
              <a:rPr lang="en-US" sz="1600" dirty="0">
                <a:solidFill>
                  <a:srgbClr val="000000"/>
                </a:solidFill>
              </a:rPr>
              <a:t>Policy map names are case sensitive. When attaching a policy map to the control plane interface, double-check to make sure the names match exactly.</a:t>
            </a:r>
          </a:p>
          <a:p>
            <a:endParaRPr lang="en-US" sz="1600" dirty="0">
              <a:solidFill>
                <a:srgbClr val="000000"/>
              </a:solidFill>
            </a:endParaRPr>
          </a:p>
          <a:p>
            <a:r>
              <a:rPr lang="en-US" sz="1600" dirty="0">
                <a:solidFill>
                  <a:srgbClr val="000000"/>
                </a:solidFill>
              </a:rPr>
              <a:t>In addition, the output of the </a:t>
            </a:r>
            <a:r>
              <a:rPr lang="en-US" sz="1600" b="1" dirty="0">
                <a:solidFill>
                  <a:srgbClr val="000000"/>
                </a:solidFill>
              </a:rPr>
              <a:t>show policy-map control-plane </a:t>
            </a:r>
            <a:r>
              <a:rPr lang="en-US" sz="1600" dirty="0">
                <a:solidFill>
                  <a:srgbClr val="000000"/>
                </a:solidFill>
              </a:rPr>
              <a:t>command provides you with a large amount of information in one section that can assist you with your troubleshooting efforts. </a:t>
            </a:r>
          </a:p>
          <a:p>
            <a:endParaRPr lang="en-US" sz="1500" dirty="0"/>
          </a:p>
        </p:txBody>
      </p:sp>
    </p:spTree>
    <p:extLst>
      <p:ext uri="{BB962C8B-B14F-4D97-AF65-F5344CB8AC3E}">
        <p14:creationId xmlns:p14="http://schemas.microsoft.com/office/powerpoint/2010/main" val="4264064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83354"/>
            <a:ext cx="9144000" cy="731837"/>
          </a:xfrm>
        </p:spPr>
        <p:txBody>
          <a:bodyPr/>
          <a:lstStyle/>
          <a:p>
            <a:r>
              <a:rPr lang="en-US" sz="1600" dirty="0">
                <a:solidFill>
                  <a:schemeClr val="accent4">
                    <a:lumMod val="75000"/>
                  </a:schemeClr>
                </a:solidFill>
              </a:rPr>
              <a:t>Troubleshooting Control Plane Policing (CoPP)</a:t>
            </a:r>
            <a:br>
              <a:rPr lang="en-US" dirty="0">
                <a:solidFill>
                  <a:schemeClr val="accent4">
                    <a:lumMod val="75000"/>
                  </a:schemeClr>
                </a:solidFill>
              </a:rPr>
            </a:br>
            <a:r>
              <a:rPr lang="en-US" sz="2800" dirty="0">
                <a:solidFill>
                  <a:schemeClr val="accent4">
                    <a:lumMod val="75000"/>
                  </a:schemeClr>
                </a:solidFill>
              </a:rPr>
              <a:t>CoPP Summary</a:t>
            </a:r>
          </a:p>
        </p:txBody>
      </p:sp>
      <p:sp>
        <p:nvSpPr>
          <p:cNvPr id="2" name="Rectangle 1">
            <a:extLst>
              <a:ext uri="{FF2B5EF4-FFF2-40B4-BE49-F238E27FC236}">
                <a16:creationId xmlns:a16="http://schemas.microsoft.com/office/drawing/2014/main" id="{52FA3924-A8D2-4029-BCDA-00EB5C32522E}"/>
              </a:ext>
            </a:extLst>
          </p:cNvPr>
          <p:cNvSpPr/>
          <p:nvPr/>
        </p:nvSpPr>
        <p:spPr>
          <a:xfrm>
            <a:off x="0" y="673298"/>
            <a:ext cx="9144000" cy="4478149"/>
          </a:xfrm>
          <a:prstGeom prst="rect">
            <a:avLst/>
          </a:prstGeom>
        </p:spPr>
        <p:txBody>
          <a:bodyPr wrap="square">
            <a:spAutoFit/>
          </a:bodyPr>
          <a:lstStyle/>
          <a:p>
            <a:r>
              <a:rPr lang="en-US" sz="1450" dirty="0">
                <a:solidFill>
                  <a:srgbClr val="000000"/>
                </a:solidFill>
              </a:rPr>
              <a:t>When troubleshooting CoPP, consider the following steps:</a:t>
            </a:r>
          </a:p>
          <a:p>
            <a:endParaRPr lang="en-US" sz="1450" dirty="0">
              <a:solidFill>
                <a:srgbClr val="000000"/>
              </a:solidFill>
            </a:endParaRPr>
          </a:p>
          <a:p>
            <a:r>
              <a:rPr lang="en-US" sz="1450" b="1" dirty="0">
                <a:solidFill>
                  <a:srgbClr val="000000"/>
                </a:solidFill>
              </a:rPr>
              <a:t>Step 1. </a:t>
            </a:r>
            <a:r>
              <a:rPr lang="en-US" sz="1450" dirty="0">
                <a:solidFill>
                  <a:srgbClr val="000000"/>
                </a:solidFill>
              </a:rPr>
              <a:t>Verify that the service policy is applied and in the correct direction by using the </a:t>
            </a:r>
            <a:r>
              <a:rPr lang="en-US" sz="1450" b="1" dirty="0">
                <a:solidFill>
                  <a:srgbClr val="000000"/>
                </a:solidFill>
              </a:rPr>
              <a:t>show policy-map control-plane</a:t>
            </a:r>
            <a:r>
              <a:rPr lang="en-US" sz="1450" dirty="0">
                <a:solidFill>
                  <a:srgbClr val="000000"/>
                </a:solidFill>
              </a:rPr>
              <a:t> command. If it is not, fix the issue. If it is, move on to step 2. </a:t>
            </a:r>
          </a:p>
          <a:p>
            <a:endParaRPr lang="en-US" sz="1450" dirty="0">
              <a:solidFill>
                <a:srgbClr val="000000"/>
              </a:solidFill>
            </a:endParaRPr>
          </a:p>
          <a:p>
            <a:r>
              <a:rPr lang="en-US" sz="1450" b="1" dirty="0">
                <a:solidFill>
                  <a:srgbClr val="000000"/>
                </a:solidFill>
              </a:rPr>
              <a:t>Step 2. </a:t>
            </a:r>
            <a:r>
              <a:rPr lang="en-US" sz="1450" dirty="0">
                <a:solidFill>
                  <a:srgbClr val="000000"/>
                </a:solidFill>
              </a:rPr>
              <a:t>Verify that the policy map is configured correctly with either the </a:t>
            </a:r>
            <a:r>
              <a:rPr lang="en-US" sz="1450" b="1" dirty="0">
                <a:solidFill>
                  <a:srgbClr val="000000"/>
                </a:solidFill>
              </a:rPr>
              <a:t>show policy-map control-plane </a:t>
            </a:r>
            <a:r>
              <a:rPr lang="en-US" sz="1450" dirty="0">
                <a:solidFill>
                  <a:srgbClr val="000000"/>
                </a:solidFill>
              </a:rPr>
              <a:t>command</a:t>
            </a:r>
            <a:r>
              <a:rPr lang="en-US" sz="1450" b="1" dirty="0">
                <a:solidFill>
                  <a:srgbClr val="000000"/>
                </a:solidFill>
              </a:rPr>
              <a:t> </a:t>
            </a:r>
            <a:r>
              <a:rPr lang="en-US" sz="1450" dirty="0">
                <a:solidFill>
                  <a:srgbClr val="000000"/>
                </a:solidFill>
              </a:rPr>
              <a:t>or the </a:t>
            </a:r>
            <a:r>
              <a:rPr lang="en-US" sz="1450" b="1" dirty="0">
                <a:solidFill>
                  <a:srgbClr val="000000"/>
                </a:solidFill>
              </a:rPr>
              <a:t>show policy-map </a:t>
            </a:r>
            <a:r>
              <a:rPr lang="en-US" sz="1450" dirty="0">
                <a:solidFill>
                  <a:srgbClr val="000000"/>
                </a:solidFill>
              </a:rPr>
              <a:t>command. Check that the correct class-map, rate/cir, conform-action, and exceed-action options have been applied. Also ensure that the classes are defined in the correct order, based on top-down processing. If not, fix the issues. If everything is correct, move on to step 3.</a:t>
            </a:r>
          </a:p>
          <a:p>
            <a:endParaRPr lang="en-US" sz="1450" dirty="0">
              <a:solidFill>
                <a:srgbClr val="000000"/>
              </a:solidFill>
            </a:endParaRPr>
          </a:p>
          <a:p>
            <a:r>
              <a:rPr lang="en-US" sz="1450" b="1" dirty="0">
                <a:solidFill>
                  <a:srgbClr val="000000"/>
                </a:solidFill>
              </a:rPr>
              <a:t>Step 3. </a:t>
            </a:r>
            <a:r>
              <a:rPr lang="en-US" sz="1450" dirty="0">
                <a:solidFill>
                  <a:srgbClr val="000000"/>
                </a:solidFill>
              </a:rPr>
              <a:t>Verify that the class map is configured correctly by using the </a:t>
            </a:r>
            <a:r>
              <a:rPr lang="en-US" sz="1450" b="1" dirty="0">
                <a:solidFill>
                  <a:srgbClr val="000000"/>
                </a:solidFill>
              </a:rPr>
              <a:t>show class-map </a:t>
            </a:r>
            <a:r>
              <a:rPr lang="en-US" sz="1450" dirty="0">
                <a:solidFill>
                  <a:srgbClr val="000000"/>
                </a:solidFill>
              </a:rPr>
              <a:t>command. Verify that the correct instructions (</a:t>
            </a:r>
            <a:r>
              <a:rPr lang="en-US" sz="1450" b="1" dirty="0">
                <a:solidFill>
                  <a:srgbClr val="000000"/>
                </a:solidFill>
              </a:rPr>
              <a:t>match-any, match-all</a:t>
            </a:r>
            <a:r>
              <a:rPr lang="en-US" sz="1450" dirty="0">
                <a:solidFill>
                  <a:srgbClr val="000000"/>
                </a:solidFill>
              </a:rPr>
              <a:t>) are applied, along with the correct ACL, protocol, IP precedence, or IP DSCP values. If not, fix the issues. If everything is correct, move on to step 4. </a:t>
            </a:r>
          </a:p>
          <a:p>
            <a:endParaRPr lang="en-US" sz="1450" dirty="0">
              <a:solidFill>
                <a:srgbClr val="000000"/>
              </a:solidFill>
            </a:endParaRPr>
          </a:p>
          <a:p>
            <a:r>
              <a:rPr lang="en-US" sz="1450" b="1" dirty="0">
                <a:solidFill>
                  <a:srgbClr val="000000"/>
                </a:solidFill>
              </a:rPr>
              <a:t>Step 4. </a:t>
            </a:r>
            <a:r>
              <a:rPr lang="en-US" sz="1450" dirty="0">
                <a:solidFill>
                  <a:srgbClr val="000000"/>
                </a:solidFill>
              </a:rPr>
              <a:t>Verify that the ACLs have been configured correctly for the types of traffic you want to match by using the </a:t>
            </a:r>
            <a:r>
              <a:rPr lang="en-US" sz="1450" b="1" dirty="0">
                <a:solidFill>
                  <a:srgbClr val="000000"/>
                </a:solidFill>
              </a:rPr>
              <a:t>show access-list </a:t>
            </a:r>
            <a:r>
              <a:rPr lang="en-US" sz="1450" dirty="0">
                <a:solidFill>
                  <a:srgbClr val="000000"/>
                </a:solidFill>
              </a:rPr>
              <a:t>command. This requires you to verify the action (permit, deny), protocol, addresses, operators, port numbers, and anything else you can use to identify interesting traffic. If you find any issues, fix them.</a:t>
            </a:r>
          </a:p>
          <a:p>
            <a:endParaRPr lang="en-US" sz="1500" dirty="0"/>
          </a:p>
        </p:txBody>
      </p:sp>
    </p:spTree>
    <p:extLst>
      <p:ext uri="{BB962C8B-B14F-4D97-AF65-F5344CB8AC3E}">
        <p14:creationId xmlns:p14="http://schemas.microsoft.com/office/powerpoint/2010/main" val="2761547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8627252" cy="1351755"/>
          </a:xfrm>
        </p:spPr>
        <p:txBody>
          <a:bodyPr/>
          <a:lstStyle/>
          <a:p>
            <a:r>
              <a:rPr lang="en-US" sz="4400" dirty="0">
                <a:solidFill>
                  <a:schemeClr val="accent5">
                    <a:lumMod val="40000"/>
                    <a:lumOff val="60000"/>
                  </a:schemeClr>
                </a:solidFill>
              </a:rPr>
              <a:t>IPv6 First-Hop Security</a:t>
            </a:r>
            <a:endParaRPr lang="en-US" sz="4200" dirty="0">
              <a:solidFill>
                <a:schemeClr val="accent5">
                  <a:lumMod val="40000"/>
                  <a:lumOff val="60000"/>
                </a:schemeClr>
              </a:solidFill>
            </a:endParaRPr>
          </a:p>
        </p:txBody>
      </p:sp>
      <p:sp>
        <p:nvSpPr>
          <p:cNvPr id="2" name="TextBox 1"/>
          <p:cNvSpPr txBox="1"/>
          <p:nvPr/>
        </p:nvSpPr>
        <p:spPr>
          <a:xfrm>
            <a:off x="337844" y="1789043"/>
            <a:ext cx="8309199" cy="830997"/>
          </a:xfrm>
          <a:prstGeom prst="rect">
            <a:avLst/>
          </a:prstGeom>
          <a:noFill/>
        </p:spPr>
        <p:txBody>
          <a:bodyPr wrap="square" rtlCol="0">
            <a:spAutoFit/>
          </a:bodyPr>
          <a:lstStyle/>
          <a:p>
            <a:r>
              <a:rPr lang="en-US" sz="1600" dirty="0">
                <a:solidFill>
                  <a:schemeClr val="accent5">
                    <a:lumMod val="40000"/>
                    <a:lumOff val="60000"/>
                  </a:schemeClr>
                </a:solidFill>
              </a:rPr>
              <a:t>This section focuses on providing you with information that will assist you in describing RA Guard, DHCPv6 Guard, the binding table, IPv6 ND inspection/snooping, and Source Guard. </a:t>
            </a:r>
          </a:p>
        </p:txBody>
      </p:sp>
    </p:spTree>
    <p:custDataLst>
      <p:tags r:id="rId1"/>
    </p:custDataLst>
    <p:extLst>
      <p:ext uri="{BB962C8B-B14F-4D97-AF65-F5344CB8AC3E}">
        <p14:creationId xmlns:p14="http://schemas.microsoft.com/office/powerpoint/2010/main" val="507897373"/>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IPv6 First-Hop Security</a:t>
            </a:r>
            <a:br>
              <a:rPr lang="en-US" dirty="0">
                <a:solidFill>
                  <a:schemeClr val="accent4">
                    <a:lumMod val="75000"/>
                  </a:schemeClr>
                </a:solidFill>
              </a:rPr>
            </a:br>
            <a:r>
              <a:rPr lang="en-US" dirty="0">
                <a:solidFill>
                  <a:schemeClr val="accent4">
                    <a:lumMod val="75000"/>
                  </a:schemeClr>
                </a:solidFill>
              </a:rPr>
              <a:t>IPv6 First Hop Security</a:t>
            </a:r>
            <a:endParaRPr lang="en-US" sz="2400" dirty="0">
              <a:solidFill>
                <a:schemeClr val="accent4">
                  <a:lumMod val="75000"/>
                </a:schemeClr>
              </a:solidFill>
            </a:endParaRPr>
          </a:p>
        </p:txBody>
      </p:sp>
      <p:sp>
        <p:nvSpPr>
          <p:cNvPr id="4" name="TextBox 3"/>
          <p:cNvSpPr txBox="1"/>
          <p:nvPr/>
        </p:nvSpPr>
        <p:spPr>
          <a:xfrm>
            <a:off x="119270" y="636105"/>
            <a:ext cx="8935278" cy="4031873"/>
          </a:xfrm>
          <a:prstGeom prst="rect">
            <a:avLst/>
          </a:prstGeom>
          <a:noFill/>
        </p:spPr>
        <p:txBody>
          <a:bodyPr wrap="square" rtlCol="0">
            <a:spAutoFit/>
          </a:bodyPr>
          <a:lstStyle/>
          <a:p>
            <a:r>
              <a:rPr lang="en-US" sz="1600" b="1" dirty="0">
                <a:solidFill>
                  <a:srgbClr val="000000"/>
                </a:solidFill>
              </a:rPr>
              <a:t>Router Advertisement (RA) Guard - </a:t>
            </a:r>
            <a:r>
              <a:rPr lang="en-US" sz="1600" dirty="0">
                <a:solidFill>
                  <a:srgbClr val="000000"/>
                </a:solidFill>
              </a:rPr>
              <a:t>RA Guard is a feature that analyzes RAs and can filter out unwanted RAs from unauthorized devices. It is possible that some RAs will be unwanted or “rogue”, meaning you wouldn’t want them on the network. You can use RA Guard to block or reject these unwanted RA messages. RA Guard requires a policy to be configured in RA Guard policy configuration mode, and RA Guard is enabled on an interface-by-interface basis by applying the policy to the interface with the </a:t>
            </a:r>
            <a:r>
              <a:rPr lang="en-US" sz="1600" b="1" dirty="0">
                <a:solidFill>
                  <a:srgbClr val="000000"/>
                </a:solidFill>
              </a:rPr>
              <a:t>ipv6 nd raguard attach-policy </a:t>
            </a:r>
            <a:r>
              <a:rPr lang="en-US" sz="1600" dirty="0">
                <a:solidFill>
                  <a:srgbClr val="000000"/>
                </a:solidFill>
              </a:rPr>
              <a:t>[</a:t>
            </a:r>
            <a:r>
              <a:rPr lang="en-US" sz="1600" i="1" dirty="0">
                <a:solidFill>
                  <a:srgbClr val="000000"/>
                </a:solidFill>
              </a:rPr>
              <a:t>policy-name</a:t>
            </a:r>
            <a:r>
              <a:rPr lang="en-US" sz="1600" dirty="0">
                <a:solidFill>
                  <a:srgbClr val="000000"/>
                </a:solidFill>
              </a:rPr>
              <a:t> [</a:t>
            </a:r>
            <a:r>
              <a:rPr lang="en-US" sz="1600" b="1" dirty="0">
                <a:solidFill>
                  <a:srgbClr val="000000"/>
                </a:solidFill>
              </a:rPr>
              <a:t>vlan {add | except | none | remove | all} </a:t>
            </a:r>
            <a:r>
              <a:rPr lang="en-US" sz="1600" i="1" dirty="0">
                <a:solidFill>
                  <a:srgbClr val="000000"/>
                </a:solidFill>
              </a:rPr>
              <a:t>vlan [vlan1, vlan2, vlan3</a:t>
            </a:r>
            <a:r>
              <a:rPr lang="en-US" sz="1600" dirty="0">
                <a:solidFill>
                  <a:srgbClr val="000000"/>
                </a:solidFill>
              </a:rPr>
              <a:t>...]]] command. </a:t>
            </a:r>
          </a:p>
          <a:p>
            <a:endParaRPr lang="en-US" sz="1600" dirty="0">
              <a:solidFill>
                <a:srgbClr val="000000"/>
              </a:solidFill>
            </a:endParaRPr>
          </a:p>
          <a:p>
            <a:r>
              <a:rPr lang="en-US" sz="1600" b="1" dirty="0">
                <a:solidFill>
                  <a:srgbClr val="000000"/>
                </a:solidFill>
              </a:rPr>
              <a:t>DHCPv6 Guard - </a:t>
            </a:r>
            <a:r>
              <a:rPr lang="en-US" sz="1600" dirty="0">
                <a:solidFill>
                  <a:srgbClr val="000000"/>
                </a:solidFill>
              </a:rPr>
              <a:t>DHCPv6 Guard is a feature very similar to DHCP snooping for IPv4. It is designed to ensure that rogue DHCPv6 servers are not able to hand out addresses to clients, redirect client traffic, or starve out the DHCPv6 server and cause a DoS attack. For IPv6, DHCPv6 Guard can block reply and advertisement messages that come from unauthorized DHCPv6 servers and relay agents. DHCPv6 Guard requires a policy to be configured in DHCP Guard configuration mode, and DHCPv6 Guard is enabled on an interface-by-interface basis by applying the policy to the interface with the </a:t>
            </a:r>
            <a:r>
              <a:rPr lang="en-US" sz="1600" b="1" dirty="0">
                <a:solidFill>
                  <a:srgbClr val="000000"/>
                </a:solidFill>
              </a:rPr>
              <a:t>ipv6 dhcp guard attach-policy </a:t>
            </a:r>
            <a:r>
              <a:rPr lang="en-US" sz="1600" dirty="0">
                <a:solidFill>
                  <a:srgbClr val="000000"/>
                </a:solidFill>
              </a:rPr>
              <a:t>[</a:t>
            </a:r>
            <a:r>
              <a:rPr lang="en-US" sz="1600" i="1" dirty="0">
                <a:solidFill>
                  <a:srgbClr val="000000"/>
                </a:solidFill>
              </a:rPr>
              <a:t>policy-name</a:t>
            </a:r>
            <a:r>
              <a:rPr lang="en-US" sz="1600" dirty="0">
                <a:solidFill>
                  <a:srgbClr val="000000"/>
                </a:solidFill>
              </a:rPr>
              <a:t> [</a:t>
            </a:r>
            <a:r>
              <a:rPr lang="en-US" sz="1600" b="1" dirty="0">
                <a:solidFill>
                  <a:srgbClr val="000000"/>
                </a:solidFill>
              </a:rPr>
              <a:t>vlan {add | except | none | remove | all</a:t>
            </a:r>
            <a:r>
              <a:rPr lang="en-US" sz="1600" dirty="0">
                <a:solidFill>
                  <a:srgbClr val="000000"/>
                </a:solidFill>
              </a:rPr>
              <a:t>} </a:t>
            </a:r>
            <a:r>
              <a:rPr lang="en-US" sz="1600" i="1" dirty="0">
                <a:solidFill>
                  <a:srgbClr val="000000"/>
                </a:solidFill>
              </a:rPr>
              <a:t>vlan [vlan1, vlan2, vlan3</a:t>
            </a:r>
            <a:r>
              <a:rPr lang="en-US" sz="1600" dirty="0">
                <a:solidFill>
                  <a:srgbClr val="000000"/>
                </a:solidFill>
              </a:rPr>
              <a:t>...]]] command. </a:t>
            </a:r>
          </a:p>
        </p:txBody>
      </p:sp>
    </p:spTree>
    <p:extLst>
      <p:ext uri="{BB962C8B-B14F-4D97-AF65-F5344CB8AC3E}">
        <p14:creationId xmlns:p14="http://schemas.microsoft.com/office/powerpoint/2010/main" val="251839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IPv6 First-Hop Security</a:t>
            </a:r>
            <a:br>
              <a:rPr lang="en-US" dirty="0">
                <a:solidFill>
                  <a:schemeClr val="accent4">
                    <a:lumMod val="75000"/>
                  </a:schemeClr>
                </a:solidFill>
              </a:rPr>
            </a:br>
            <a:r>
              <a:rPr lang="en-US" dirty="0">
                <a:solidFill>
                  <a:schemeClr val="accent4">
                    <a:lumMod val="75000"/>
                  </a:schemeClr>
                </a:solidFill>
              </a:rPr>
              <a:t>IPv6 First Hop Security (Cont.)</a:t>
            </a:r>
            <a:endParaRPr lang="en-US" sz="2400" dirty="0">
              <a:solidFill>
                <a:schemeClr val="accent4">
                  <a:lumMod val="75000"/>
                </a:schemeClr>
              </a:solidFill>
            </a:endParaRPr>
          </a:p>
        </p:txBody>
      </p:sp>
      <p:sp>
        <p:nvSpPr>
          <p:cNvPr id="4" name="TextBox 3"/>
          <p:cNvSpPr txBox="1"/>
          <p:nvPr/>
        </p:nvSpPr>
        <p:spPr>
          <a:xfrm>
            <a:off x="119270" y="636105"/>
            <a:ext cx="8935278" cy="4031873"/>
          </a:xfrm>
          <a:prstGeom prst="rect">
            <a:avLst/>
          </a:prstGeom>
          <a:noFill/>
        </p:spPr>
        <p:txBody>
          <a:bodyPr wrap="square" rtlCol="0">
            <a:spAutoFit/>
          </a:bodyPr>
          <a:lstStyle/>
          <a:p>
            <a:r>
              <a:rPr lang="en-US" sz="1600" b="1" dirty="0">
                <a:solidFill>
                  <a:srgbClr val="000000"/>
                </a:solidFill>
              </a:rPr>
              <a:t>Binding Table - </a:t>
            </a:r>
            <a:r>
              <a:rPr lang="en-US" sz="1600" dirty="0">
                <a:solidFill>
                  <a:srgbClr val="000000"/>
                </a:solidFill>
              </a:rPr>
              <a:t>The binding table is a database that lists IPv6 neighbors that are connected to a device. It contains information such as the link-layer address, the IPv4 or IPv6 address, and the prefix binding. Other IPv6 First-Hop Security features use the information in this table to prevent snooping and redirect attacks. </a:t>
            </a:r>
          </a:p>
          <a:p>
            <a:endParaRPr lang="en-US" sz="1600" dirty="0">
              <a:solidFill>
                <a:srgbClr val="000000"/>
              </a:solidFill>
            </a:endParaRPr>
          </a:p>
          <a:p>
            <a:r>
              <a:rPr lang="en-US" sz="1600" b="1" dirty="0">
                <a:solidFill>
                  <a:srgbClr val="000000"/>
                </a:solidFill>
              </a:rPr>
              <a:t>IPv6 Neighbor Discovery Inspection/IPv6 Snooping - </a:t>
            </a:r>
            <a:r>
              <a:rPr lang="en-US" sz="1600" dirty="0">
                <a:solidFill>
                  <a:srgbClr val="000000"/>
                </a:solidFill>
              </a:rPr>
              <a:t>IPv6 neighbor discovery inspection/snooping is a feature that learns and populates the binding table for stateless autoconfiguration addresses. It analyzes ND messages and places valid bindings in the binding table and drops all messages that do not have valid bindings. A valid ND message is one where the IPv6-to-MAC mapping can be verified. </a:t>
            </a:r>
          </a:p>
          <a:p>
            <a:endParaRPr lang="en-US" sz="1600" dirty="0">
              <a:solidFill>
                <a:srgbClr val="000000"/>
              </a:solidFill>
            </a:endParaRPr>
          </a:p>
          <a:p>
            <a:r>
              <a:rPr lang="en-US" sz="1600" b="1" dirty="0">
                <a:solidFill>
                  <a:srgbClr val="000000"/>
                </a:solidFill>
              </a:rPr>
              <a:t>Source Guard – </a:t>
            </a:r>
            <a:r>
              <a:rPr lang="en-US" sz="1600" dirty="0">
                <a:solidFill>
                  <a:srgbClr val="000000"/>
                </a:solidFill>
              </a:rPr>
              <a:t>IPv6 Source Guard is a Layer 2 snooping interface feature for validating the source of IPv6 traffic. If the traffic arriving on an interface is from an unknown source, IPv6 Source Guard can block it. For traffic to be from a known source, the source must be in the binding table. The source is either learned using ND inspection or IPv6 address gleaning and placed in the binding table.</a:t>
            </a:r>
          </a:p>
        </p:txBody>
      </p:sp>
    </p:spTree>
    <p:extLst>
      <p:ext uri="{BB962C8B-B14F-4D97-AF65-F5344CB8AC3E}">
        <p14:creationId xmlns:p14="http://schemas.microsoft.com/office/powerpoint/2010/main" val="2379563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4" y="466724"/>
            <a:ext cx="8495967" cy="1351755"/>
          </a:xfrm>
        </p:spPr>
        <p:txBody>
          <a:bodyPr/>
          <a:lstStyle/>
          <a:p>
            <a:r>
              <a:rPr lang="en-US" sz="4800" dirty="0">
                <a:solidFill>
                  <a:schemeClr val="accent5">
                    <a:lumMod val="40000"/>
                    <a:lumOff val="60000"/>
                  </a:schemeClr>
                </a:solidFill>
              </a:rPr>
              <a:t>Prepare for the Exam</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859374897"/>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2"/>
            <a:ext cx="8627252" cy="1033464"/>
          </a:xfrm>
        </p:spPr>
        <p:txBody>
          <a:bodyPr/>
          <a:lstStyle/>
          <a:p>
            <a:r>
              <a:rPr lang="en-US" sz="4200" dirty="0">
                <a:solidFill>
                  <a:schemeClr val="accent5">
                    <a:lumMod val="40000"/>
                    <a:lumOff val="60000"/>
                  </a:schemeClr>
                </a:solidFill>
              </a:rPr>
              <a:t>Cisco IOS AAA Troubleshooting</a:t>
            </a:r>
          </a:p>
        </p:txBody>
      </p:sp>
      <p:sp>
        <p:nvSpPr>
          <p:cNvPr id="2" name="TextBox 1"/>
          <p:cNvSpPr txBox="1"/>
          <p:nvPr/>
        </p:nvSpPr>
        <p:spPr>
          <a:xfrm>
            <a:off x="417400" y="1424711"/>
            <a:ext cx="8309199" cy="3139321"/>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5">
                    <a:lumMod val="40000"/>
                    <a:lumOff val="60000"/>
                  </a:schemeClr>
                </a:solidFill>
              </a:rPr>
              <a:t>AAA is a framework that provides authentication, authorization, and accounting when securing the management plane. </a:t>
            </a:r>
          </a:p>
          <a:p>
            <a:pPr marL="285750" indent="-285750">
              <a:buFont typeface="Arial" panose="020B0604020202020204" pitchFamily="34" charset="0"/>
              <a:buChar char="•"/>
            </a:pPr>
            <a:r>
              <a:rPr lang="en-US" dirty="0">
                <a:solidFill>
                  <a:schemeClr val="accent5">
                    <a:lumMod val="40000"/>
                    <a:lumOff val="60000"/>
                  </a:schemeClr>
                </a:solidFill>
              </a:rPr>
              <a:t>The first A in AAA stands for authentication, which is about identifying and verifying the user based on something she knows, something she has, or something she is. </a:t>
            </a:r>
          </a:p>
          <a:p>
            <a:pPr marL="285750" indent="-285750">
              <a:buFont typeface="Arial" panose="020B0604020202020204" pitchFamily="34" charset="0"/>
              <a:buChar char="•"/>
            </a:pPr>
            <a:r>
              <a:rPr lang="en-US" dirty="0">
                <a:solidFill>
                  <a:schemeClr val="accent5">
                    <a:lumMod val="40000"/>
                    <a:lumOff val="60000"/>
                  </a:schemeClr>
                </a:solidFill>
              </a:rPr>
              <a:t>The second A in AAA stands for authorization, which is about determining and controlling what the authenticated user is permitted to do. </a:t>
            </a:r>
          </a:p>
          <a:p>
            <a:pPr marL="285750" indent="-285750">
              <a:buFont typeface="Arial" panose="020B0604020202020204" pitchFamily="34" charset="0"/>
              <a:buChar char="•"/>
            </a:pPr>
            <a:r>
              <a:rPr lang="en-US" dirty="0">
                <a:solidFill>
                  <a:schemeClr val="accent5">
                    <a:lumMod val="40000"/>
                    <a:lumOff val="60000"/>
                  </a:schemeClr>
                </a:solidFill>
              </a:rPr>
              <a:t>The final A in AAA stands for accounting, which is about collecting information to be used for billing, auditing, and reporting.</a:t>
            </a:r>
          </a:p>
          <a:p>
            <a:pPr marL="285750" indent="-285750">
              <a:buFont typeface="Arial" panose="020B0604020202020204" pitchFamily="34" charset="0"/>
              <a:buChar char="•"/>
            </a:pPr>
            <a:r>
              <a:rPr lang="en-US" dirty="0">
                <a:solidFill>
                  <a:schemeClr val="accent5">
                    <a:lumMod val="40000"/>
                    <a:lumOff val="60000"/>
                  </a:schemeClr>
                </a:solidFill>
              </a:rPr>
              <a:t>This section examines AAA, using the local database, a RADIUS server, and a TACACS+ server.</a:t>
            </a:r>
          </a:p>
        </p:txBody>
      </p:sp>
    </p:spTree>
    <p:custDataLst>
      <p:tags r:id="rId1"/>
    </p:custDataLst>
    <p:extLst>
      <p:ext uri="{BB962C8B-B14F-4D97-AF65-F5344CB8AC3E}">
        <p14:creationId xmlns:p14="http://schemas.microsoft.com/office/powerpoint/2010/main" val="2824873573"/>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Key Topics for Chapter 22</a:t>
            </a:r>
          </a:p>
        </p:txBody>
      </p:sp>
      <p:graphicFrame>
        <p:nvGraphicFramePr>
          <p:cNvPr id="2" name="Table 1"/>
          <p:cNvGraphicFramePr>
            <a:graphicFrameLocks noGrp="1"/>
          </p:cNvGraphicFramePr>
          <p:nvPr>
            <p:extLst>
              <p:ext uri="{D42A27DB-BD31-4B8C-83A1-F6EECF244321}">
                <p14:modId xmlns:p14="http://schemas.microsoft.com/office/powerpoint/2010/main" val="3603212794"/>
              </p:ext>
            </p:extLst>
          </p:nvPr>
        </p:nvGraphicFramePr>
        <p:xfrm>
          <a:off x="377688" y="836611"/>
          <a:ext cx="8517834" cy="2387600"/>
        </p:xfrm>
        <a:graphic>
          <a:graphicData uri="http://schemas.openxmlformats.org/drawingml/2006/table">
            <a:tbl>
              <a:tblPr firstRow="1" bandRow="1">
                <a:tableStyleId>{5C22544A-7EE6-4342-B048-85BDC9FD1C3A}</a:tableStyleId>
              </a:tblPr>
              <a:tblGrid>
                <a:gridCol w="4258917">
                  <a:extLst>
                    <a:ext uri="{9D8B030D-6E8A-4147-A177-3AD203B41FA5}">
                      <a16:colId xmlns:a16="http://schemas.microsoft.com/office/drawing/2014/main" val="20000"/>
                    </a:ext>
                  </a:extLst>
                </a:gridCol>
                <a:gridCol w="4258917">
                  <a:extLst>
                    <a:ext uri="{9D8B030D-6E8A-4147-A177-3AD203B41FA5}">
                      <a16:colId xmlns:a16="http://schemas.microsoft.com/office/drawing/2014/main" val="3351741901"/>
                    </a:ext>
                  </a:extLst>
                </a:gridCol>
              </a:tblGrid>
              <a:tr h="370840">
                <a:tc>
                  <a:txBody>
                    <a:bodyPr/>
                    <a:lstStyle/>
                    <a:p>
                      <a:r>
                        <a:rPr lang="en-US" sz="1400" b="1" i="0" u="none" strike="noStrike" kern="1200" baseline="0" dirty="0">
                          <a:solidFill>
                            <a:schemeClr val="lt1"/>
                          </a:solidFill>
                          <a:latin typeface="+mn-lt"/>
                          <a:ea typeface="+mn-ea"/>
                          <a:cs typeface="+mn-cs"/>
                        </a:rPr>
                        <a:t>Description</a:t>
                      </a:r>
                      <a:endParaRPr lang="en-US" dirty="0"/>
                    </a:p>
                  </a:txBody>
                  <a:tcPr/>
                </a:tc>
                <a:tc>
                  <a:txBody>
                    <a:bodyPr/>
                    <a:lstStyle/>
                    <a:p>
                      <a:endParaRPr lang="en-US" dirty="0"/>
                    </a:p>
                  </a:txBody>
                  <a:tcPr/>
                </a:tc>
                <a:extLst>
                  <a:ext uri="{0D108BD9-81ED-4DB2-BD59-A6C34878D82A}">
                    <a16:rowId xmlns:a16="http://schemas.microsoft.com/office/drawing/2014/main" val="10000"/>
                  </a:ext>
                </a:extLst>
              </a:tr>
              <a:tr h="370840">
                <a:tc>
                  <a:txBody>
                    <a:bodyPr/>
                    <a:lstStyle/>
                    <a:p>
                      <a:r>
                        <a:rPr lang="en-US" sz="1500" b="0" i="0" u="none" strike="noStrike" kern="1200" baseline="0" dirty="0">
                          <a:solidFill>
                            <a:srgbClr val="000000"/>
                          </a:solidFill>
                          <a:latin typeface="+mn-lt"/>
                          <a:ea typeface="+mn-ea"/>
                          <a:cs typeface="+mn-cs"/>
                        </a:rPr>
                        <a:t>Troubleshooting AAA issues</a:t>
                      </a:r>
                      <a:endParaRPr lang="en-US" sz="1500" dirty="0">
                        <a:solidFill>
                          <a:srgbClr val="000000"/>
                        </a:solidFill>
                      </a:endParaRPr>
                    </a:p>
                  </a:txBody>
                  <a:tcPr/>
                </a:tc>
                <a:tc>
                  <a:txBody>
                    <a:bodyPr/>
                    <a:lstStyle/>
                    <a:p>
                      <a:r>
                        <a:rPr lang="en-US" sz="1500" dirty="0">
                          <a:solidFill>
                            <a:srgbClr val="000000"/>
                          </a:solidFill>
                        </a:rPr>
                        <a:t>Troubleshooting class map issues related to CoPP</a:t>
                      </a:r>
                    </a:p>
                  </a:txBody>
                  <a:tcPr/>
                </a:tc>
                <a:extLst>
                  <a:ext uri="{0D108BD9-81ED-4DB2-BD59-A6C34878D82A}">
                    <a16:rowId xmlns:a16="http://schemas.microsoft.com/office/drawing/2014/main" val="10001"/>
                  </a:ext>
                </a:extLst>
              </a:tr>
              <a:tr h="370840">
                <a:tc>
                  <a:txBody>
                    <a:bodyPr/>
                    <a:lstStyle/>
                    <a:p>
                      <a:r>
                        <a:rPr lang="en-US" sz="1500" dirty="0">
                          <a:solidFill>
                            <a:srgbClr val="000000"/>
                          </a:solidFill>
                        </a:rPr>
                        <a:t>Using uRPF strict versus loose mode to avoid issues</a:t>
                      </a:r>
                    </a:p>
                  </a:txBody>
                  <a:tcPr/>
                </a:tc>
                <a:tc>
                  <a:txBody>
                    <a:bodyPr/>
                    <a:lstStyle/>
                    <a:p>
                      <a:r>
                        <a:rPr lang="en-US" sz="1500" dirty="0">
                          <a:solidFill>
                            <a:srgbClr val="000000"/>
                          </a:solidFill>
                        </a:rPr>
                        <a:t>Troubleshooting policy map issues related to CoPP</a:t>
                      </a:r>
                    </a:p>
                  </a:txBody>
                  <a:tcPr/>
                </a:tc>
                <a:extLst>
                  <a:ext uri="{0D108BD9-81ED-4DB2-BD59-A6C34878D82A}">
                    <a16:rowId xmlns:a16="http://schemas.microsoft.com/office/drawing/2014/main" val="10002"/>
                  </a:ext>
                </a:extLst>
              </a:tr>
              <a:tr h="370840">
                <a:tc>
                  <a:txBody>
                    <a:bodyPr/>
                    <a:lstStyle/>
                    <a:p>
                      <a:r>
                        <a:rPr lang="en-US" sz="1500" dirty="0">
                          <a:solidFill>
                            <a:srgbClr val="000000"/>
                          </a:solidFill>
                        </a:rPr>
                        <a:t>Using the </a:t>
                      </a:r>
                      <a:r>
                        <a:rPr lang="en-US" sz="1500" b="1" dirty="0">
                          <a:solidFill>
                            <a:srgbClr val="000000"/>
                          </a:solidFill>
                        </a:rPr>
                        <a:t>allow-default </a:t>
                      </a:r>
                      <a:r>
                        <a:rPr lang="en-US" sz="1500" dirty="0">
                          <a:solidFill>
                            <a:srgbClr val="000000"/>
                          </a:solidFill>
                        </a:rPr>
                        <a:t>option with uRPF</a:t>
                      </a:r>
                    </a:p>
                  </a:txBody>
                  <a:tcPr/>
                </a:tc>
                <a:tc>
                  <a:txBody>
                    <a:bodyPr/>
                    <a:lstStyle/>
                    <a:p>
                      <a:r>
                        <a:rPr lang="en-US" sz="1500" dirty="0">
                          <a:solidFill>
                            <a:srgbClr val="000000"/>
                          </a:solidFill>
                        </a:rPr>
                        <a:t>Output of the </a:t>
                      </a:r>
                      <a:r>
                        <a:rPr lang="en-US" sz="1500" b="1" dirty="0">
                          <a:solidFill>
                            <a:srgbClr val="000000"/>
                          </a:solidFill>
                        </a:rPr>
                        <a:t>show policy-map control-plane </a:t>
                      </a:r>
                      <a:r>
                        <a:rPr lang="en-US" sz="1500" dirty="0">
                          <a:solidFill>
                            <a:srgbClr val="000000"/>
                          </a:solidFill>
                        </a:rPr>
                        <a:t>command</a:t>
                      </a:r>
                    </a:p>
                  </a:txBody>
                  <a:tcPr/>
                </a:tc>
                <a:extLst>
                  <a:ext uri="{0D108BD9-81ED-4DB2-BD59-A6C34878D82A}">
                    <a16:rowId xmlns:a16="http://schemas.microsoft.com/office/drawing/2014/main" val="10003"/>
                  </a:ext>
                </a:extLst>
              </a:tr>
              <a:tr h="370840">
                <a:tc>
                  <a:txBody>
                    <a:bodyPr/>
                    <a:lstStyle/>
                    <a:p>
                      <a:r>
                        <a:rPr lang="en-US" sz="1500" dirty="0">
                          <a:solidFill>
                            <a:srgbClr val="000000"/>
                          </a:solidFill>
                        </a:rPr>
                        <a:t>Troubleshooting ACL issues related to CoPP </a:t>
                      </a:r>
                    </a:p>
                  </a:txBody>
                  <a:tcPr/>
                </a:tc>
                <a:tc>
                  <a:txBody>
                    <a:bodyPr/>
                    <a:lstStyle/>
                    <a:p>
                      <a:r>
                        <a:rPr lang="en-US" sz="1500" dirty="0">
                          <a:solidFill>
                            <a:srgbClr val="000000"/>
                          </a:solidFill>
                        </a:rPr>
                        <a:t>IPv6 First-Hop Security </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875591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45959"/>
          </a:xfrm>
        </p:spPr>
        <p:txBody>
          <a:bodyPr/>
          <a:lstStyle/>
          <a:p>
            <a:r>
              <a:rPr lang="en-US" sz="1600" dirty="0"/>
              <a:t>Prepare for the Exam</a:t>
            </a:r>
            <a:br>
              <a:rPr lang="en-US" sz="2400" dirty="0"/>
            </a:br>
            <a:r>
              <a:rPr lang="en-US" sz="2400" dirty="0"/>
              <a:t>Key Terms for Chapter 22</a:t>
            </a:r>
          </a:p>
        </p:txBody>
      </p:sp>
      <p:graphicFrame>
        <p:nvGraphicFramePr>
          <p:cNvPr id="2" name="Table 1"/>
          <p:cNvGraphicFramePr>
            <a:graphicFrameLocks noGrp="1"/>
          </p:cNvGraphicFramePr>
          <p:nvPr>
            <p:extLst>
              <p:ext uri="{D42A27DB-BD31-4B8C-83A1-F6EECF244321}">
                <p14:modId xmlns:p14="http://schemas.microsoft.com/office/powerpoint/2010/main" val="1566851022"/>
              </p:ext>
            </p:extLst>
          </p:nvPr>
        </p:nvGraphicFramePr>
        <p:xfrm>
          <a:off x="1546156" y="745959"/>
          <a:ext cx="5615609" cy="3722796"/>
        </p:xfrm>
        <a:graphic>
          <a:graphicData uri="http://schemas.openxmlformats.org/drawingml/2006/table">
            <a:tbl>
              <a:tblPr firstRow="1" bandRow="1">
                <a:tableStyleId>{5C22544A-7EE6-4342-B048-85BDC9FD1C3A}</a:tableStyleId>
              </a:tblPr>
              <a:tblGrid>
                <a:gridCol w="2677449">
                  <a:extLst>
                    <a:ext uri="{9D8B030D-6E8A-4147-A177-3AD203B41FA5}">
                      <a16:colId xmlns:a16="http://schemas.microsoft.com/office/drawing/2014/main" val="20000"/>
                    </a:ext>
                  </a:extLst>
                </a:gridCol>
                <a:gridCol w="2938160">
                  <a:extLst>
                    <a:ext uri="{9D8B030D-6E8A-4147-A177-3AD203B41FA5}">
                      <a16:colId xmlns:a16="http://schemas.microsoft.com/office/drawing/2014/main" val="3777475585"/>
                    </a:ext>
                  </a:extLst>
                </a:gridCol>
              </a:tblGrid>
              <a:tr h="413644">
                <a:tc gridSpan="2">
                  <a:txBody>
                    <a:bodyPr/>
                    <a:lstStyle/>
                    <a:p>
                      <a:r>
                        <a:rPr lang="en-US" dirty="0"/>
                        <a:t>Terms</a:t>
                      </a:r>
                    </a:p>
                  </a:txBody>
                  <a:tcPr/>
                </a:tc>
                <a:tc hMerge="1">
                  <a:txBody>
                    <a:bodyPr/>
                    <a:lstStyle/>
                    <a:p>
                      <a:endParaRPr lang="en-US" dirty="0"/>
                    </a:p>
                  </a:txBody>
                  <a:tcPr/>
                </a:tc>
                <a:extLst>
                  <a:ext uri="{0D108BD9-81ED-4DB2-BD59-A6C34878D82A}">
                    <a16:rowId xmlns:a16="http://schemas.microsoft.com/office/drawing/2014/main" val="10000"/>
                  </a:ext>
                </a:extLst>
              </a:tr>
              <a:tr h="413644">
                <a:tc>
                  <a:txBody>
                    <a:bodyPr/>
                    <a:lstStyle/>
                    <a:p>
                      <a:r>
                        <a:rPr lang="en-US" sz="1600" dirty="0">
                          <a:solidFill>
                            <a:srgbClr val="000000"/>
                          </a:solidFill>
                        </a:rPr>
                        <a:t>AAA</a:t>
                      </a:r>
                    </a:p>
                  </a:txBody>
                  <a:tcPr/>
                </a:tc>
                <a:tc>
                  <a:txBody>
                    <a:bodyPr/>
                    <a:lstStyle/>
                    <a:p>
                      <a:r>
                        <a:rPr lang="en-US" sz="1600" dirty="0">
                          <a:solidFill>
                            <a:srgbClr val="000000"/>
                          </a:solidFill>
                        </a:rPr>
                        <a:t>class map</a:t>
                      </a:r>
                    </a:p>
                  </a:txBody>
                  <a:tcPr/>
                </a:tc>
                <a:extLst>
                  <a:ext uri="{0D108BD9-81ED-4DB2-BD59-A6C34878D82A}">
                    <a16:rowId xmlns:a16="http://schemas.microsoft.com/office/drawing/2014/main" val="10001"/>
                  </a:ext>
                </a:extLst>
              </a:tr>
              <a:tr h="413644">
                <a:tc>
                  <a:txBody>
                    <a:bodyPr/>
                    <a:lstStyle/>
                    <a:p>
                      <a:r>
                        <a:rPr lang="en-US" sz="1600" dirty="0">
                          <a:solidFill>
                            <a:srgbClr val="000000"/>
                          </a:solidFill>
                        </a:rPr>
                        <a:t>method list</a:t>
                      </a:r>
                    </a:p>
                  </a:txBody>
                  <a:tcPr/>
                </a:tc>
                <a:tc>
                  <a:txBody>
                    <a:bodyPr/>
                    <a:lstStyle/>
                    <a:p>
                      <a:r>
                        <a:rPr lang="en-US" sz="1600" dirty="0">
                          <a:solidFill>
                            <a:srgbClr val="000000"/>
                          </a:solidFill>
                        </a:rPr>
                        <a:t>policy map</a:t>
                      </a:r>
                    </a:p>
                  </a:txBody>
                  <a:tcPr/>
                </a:tc>
                <a:extLst>
                  <a:ext uri="{0D108BD9-81ED-4DB2-BD59-A6C34878D82A}">
                    <a16:rowId xmlns:a16="http://schemas.microsoft.com/office/drawing/2014/main" val="10002"/>
                  </a:ext>
                </a:extLst>
              </a:tr>
              <a:tr h="413644">
                <a:tc>
                  <a:txBody>
                    <a:bodyPr/>
                    <a:lstStyle/>
                    <a:p>
                      <a:r>
                        <a:rPr lang="en-US" sz="1600" dirty="0">
                          <a:solidFill>
                            <a:srgbClr val="000000"/>
                          </a:solidFill>
                        </a:rPr>
                        <a:t>RADIUS</a:t>
                      </a:r>
                    </a:p>
                  </a:txBody>
                  <a:tcPr/>
                </a:tc>
                <a:tc>
                  <a:txBody>
                    <a:bodyPr/>
                    <a:lstStyle/>
                    <a:p>
                      <a:r>
                        <a:rPr lang="en-US" sz="1600" dirty="0">
                          <a:solidFill>
                            <a:srgbClr val="000000"/>
                          </a:solidFill>
                        </a:rPr>
                        <a:t>ACL</a:t>
                      </a:r>
                    </a:p>
                  </a:txBody>
                  <a:tcPr/>
                </a:tc>
                <a:extLst>
                  <a:ext uri="{0D108BD9-81ED-4DB2-BD59-A6C34878D82A}">
                    <a16:rowId xmlns:a16="http://schemas.microsoft.com/office/drawing/2014/main" val="10003"/>
                  </a:ext>
                </a:extLst>
              </a:tr>
              <a:tr h="413644">
                <a:tc>
                  <a:txBody>
                    <a:bodyPr/>
                    <a:lstStyle/>
                    <a:p>
                      <a:r>
                        <a:rPr lang="en-US" sz="1600" dirty="0">
                          <a:solidFill>
                            <a:srgbClr val="000000"/>
                          </a:solidFill>
                        </a:rPr>
                        <a:t>TACACS+, </a:t>
                      </a:r>
                      <a:endParaRPr lang="en-US" sz="1600" b="0" i="0" u="none" strike="noStrike" kern="1200" baseline="0" dirty="0">
                        <a:solidFill>
                          <a:srgbClr val="000000"/>
                        </a:solidFill>
                        <a:latin typeface="+mn-lt"/>
                        <a:ea typeface="+mn-ea"/>
                        <a:cs typeface="+mn-cs"/>
                      </a:endParaRPr>
                    </a:p>
                  </a:txBody>
                  <a:tcPr/>
                </a:tc>
                <a:tc>
                  <a:txBody>
                    <a:bodyPr/>
                    <a:lstStyle/>
                    <a:p>
                      <a:r>
                        <a:rPr lang="en-US" sz="1600" dirty="0">
                          <a:solidFill>
                            <a:srgbClr val="000000"/>
                          </a:solidFill>
                        </a:rPr>
                        <a:t>access control list</a:t>
                      </a:r>
                      <a:endParaRPr lang="en-US" sz="1600" b="0" i="0" u="none" strike="noStrike" kern="1200" baseline="0" dirty="0">
                        <a:solidFill>
                          <a:srgbClr val="000000"/>
                        </a:solidFill>
                        <a:latin typeface="+mn-lt"/>
                        <a:ea typeface="+mn-ea"/>
                        <a:cs typeface="+mn-cs"/>
                      </a:endParaRPr>
                    </a:p>
                  </a:txBody>
                  <a:tcPr/>
                </a:tc>
                <a:extLst>
                  <a:ext uri="{0D108BD9-81ED-4DB2-BD59-A6C34878D82A}">
                    <a16:rowId xmlns:a16="http://schemas.microsoft.com/office/drawing/2014/main" val="10004"/>
                  </a:ext>
                </a:extLst>
              </a:tr>
              <a:tr h="413644">
                <a:tc>
                  <a:txBody>
                    <a:bodyPr/>
                    <a:lstStyle/>
                    <a:p>
                      <a:r>
                        <a:rPr lang="en-US" sz="1600" dirty="0">
                          <a:solidFill>
                            <a:srgbClr val="000000"/>
                          </a:solidFill>
                        </a:rPr>
                        <a:t>uRPF</a:t>
                      </a:r>
                    </a:p>
                  </a:txBody>
                  <a:tcPr/>
                </a:tc>
                <a:tc>
                  <a:txBody>
                    <a:bodyPr/>
                    <a:lstStyle/>
                    <a:p>
                      <a:r>
                        <a:rPr lang="en-US" sz="1600" dirty="0">
                          <a:solidFill>
                            <a:srgbClr val="000000"/>
                          </a:solidFill>
                        </a:rPr>
                        <a:t>RA Guard</a:t>
                      </a:r>
                    </a:p>
                  </a:txBody>
                  <a:tcPr/>
                </a:tc>
                <a:extLst>
                  <a:ext uri="{0D108BD9-81ED-4DB2-BD59-A6C34878D82A}">
                    <a16:rowId xmlns:a16="http://schemas.microsoft.com/office/drawing/2014/main" val="10005"/>
                  </a:ext>
                </a:extLst>
              </a:tr>
              <a:tr h="413644">
                <a:tc>
                  <a:txBody>
                    <a:bodyPr/>
                    <a:lstStyle/>
                    <a:p>
                      <a:r>
                        <a:rPr lang="en-US" sz="1600" dirty="0">
                          <a:solidFill>
                            <a:srgbClr val="000000"/>
                          </a:solidFill>
                        </a:rPr>
                        <a:t>CoPP</a:t>
                      </a:r>
                    </a:p>
                  </a:txBody>
                  <a:tcPr/>
                </a:tc>
                <a:tc>
                  <a:txBody>
                    <a:bodyPr/>
                    <a:lstStyle/>
                    <a:p>
                      <a:r>
                        <a:rPr lang="en-US" sz="1600" dirty="0">
                          <a:solidFill>
                            <a:srgbClr val="000000"/>
                          </a:solidFill>
                        </a:rPr>
                        <a:t>DHCPv6 Guard</a:t>
                      </a:r>
                    </a:p>
                  </a:txBody>
                  <a:tcPr/>
                </a:tc>
                <a:extLst>
                  <a:ext uri="{0D108BD9-81ED-4DB2-BD59-A6C34878D82A}">
                    <a16:rowId xmlns:a16="http://schemas.microsoft.com/office/drawing/2014/main" val="10006"/>
                  </a:ext>
                </a:extLst>
              </a:tr>
              <a:tr h="413644">
                <a:tc>
                  <a:txBody>
                    <a:bodyPr/>
                    <a:lstStyle/>
                    <a:p>
                      <a:r>
                        <a:rPr lang="en-US" sz="1600" dirty="0">
                          <a:solidFill>
                            <a:srgbClr val="000000"/>
                          </a:solidFill>
                        </a:rPr>
                        <a:t>IPv6 neighbor discovery</a:t>
                      </a:r>
                    </a:p>
                  </a:txBody>
                  <a:tcPr/>
                </a:tc>
                <a:tc>
                  <a:txBody>
                    <a:bodyPr/>
                    <a:lstStyle/>
                    <a:p>
                      <a:r>
                        <a:rPr lang="en-US" sz="1600" dirty="0">
                          <a:solidFill>
                            <a:srgbClr val="000000"/>
                          </a:solidFill>
                        </a:rPr>
                        <a:t>IPv6 snooping </a:t>
                      </a:r>
                    </a:p>
                  </a:txBody>
                  <a:tcPr/>
                </a:tc>
                <a:extLst>
                  <a:ext uri="{0D108BD9-81ED-4DB2-BD59-A6C34878D82A}">
                    <a16:rowId xmlns:a16="http://schemas.microsoft.com/office/drawing/2014/main" val="421207158"/>
                  </a:ext>
                </a:extLst>
              </a:tr>
              <a:tr h="413644">
                <a:tc>
                  <a:txBody>
                    <a:bodyPr/>
                    <a:lstStyle/>
                    <a:p>
                      <a:r>
                        <a:rPr lang="en-US" sz="1600" dirty="0">
                          <a:solidFill>
                            <a:srgbClr val="000000"/>
                          </a:solidFill>
                        </a:rPr>
                        <a:t>Source Guard </a:t>
                      </a:r>
                    </a:p>
                  </a:txBody>
                  <a:tcPr/>
                </a:tc>
                <a:tc>
                  <a:txBody>
                    <a:bodyPr/>
                    <a:lstStyle/>
                    <a:p>
                      <a:endParaRPr lang="en-US" sz="1600" dirty="0">
                        <a:solidFill>
                          <a:srgbClr val="000000"/>
                        </a:solidFill>
                      </a:endParaRPr>
                    </a:p>
                  </a:txBody>
                  <a:tcPr/>
                </a:tc>
                <a:extLst>
                  <a:ext uri="{0D108BD9-81ED-4DB2-BD59-A6C34878D82A}">
                    <a16:rowId xmlns:a16="http://schemas.microsoft.com/office/drawing/2014/main" val="1499443904"/>
                  </a:ext>
                </a:extLst>
              </a:tr>
            </a:tbl>
          </a:graphicData>
        </a:graphic>
      </p:graphicFrame>
    </p:spTree>
    <p:extLst>
      <p:ext uri="{BB962C8B-B14F-4D97-AF65-F5344CB8AC3E}">
        <p14:creationId xmlns:p14="http://schemas.microsoft.com/office/powerpoint/2010/main" val="2601916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22</a:t>
            </a:r>
          </a:p>
        </p:txBody>
      </p:sp>
      <p:graphicFrame>
        <p:nvGraphicFramePr>
          <p:cNvPr id="2" name="Table 1"/>
          <p:cNvGraphicFramePr>
            <a:graphicFrameLocks noGrp="1"/>
          </p:cNvGraphicFramePr>
          <p:nvPr>
            <p:extLst>
              <p:ext uri="{D42A27DB-BD31-4B8C-83A1-F6EECF244321}">
                <p14:modId xmlns:p14="http://schemas.microsoft.com/office/powerpoint/2010/main" val="325807681"/>
              </p:ext>
            </p:extLst>
          </p:nvPr>
        </p:nvGraphicFramePr>
        <p:xfrm>
          <a:off x="92869" y="726342"/>
          <a:ext cx="8604739" cy="3919318"/>
        </p:xfrm>
        <a:graphic>
          <a:graphicData uri="http://schemas.openxmlformats.org/drawingml/2006/table">
            <a:tbl>
              <a:tblPr firstRow="1" bandRow="1">
                <a:tableStyleId>{5C22544A-7EE6-4342-B048-85BDC9FD1C3A}</a:tableStyleId>
              </a:tblPr>
              <a:tblGrid>
                <a:gridCol w="4281958">
                  <a:extLst>
                    <a:ext uri="{9D8B030D-6E8A-4147-A177-3AD203B41FA5}">
                      <a16:colId xmlns:a16="http://schemas.microsoft.com/office/drawing/2014/main" val="20000"/>
                    </a:ext>
                  </a:extLst>
                </a:gridCol>
                <a:gridCol w="4322781">
                  <a:extLst>
                    <a:ext uri="{9D8B030D-6E8A-4147-A177-3AD203B41FA5}">
                      <a16:colId xmlns:a16="http://schemas.microsoft.com/office/drawing/2014/main" val="20001"/>
                    </a:ext>
                  </a:extLst>
                </a:gridCol>
              </a:tblGrid>
              <a:tr h="378558">
                <a:tc>
                  <a:txBody>
                    <a:bodyPr/>
                    <a:lstStyle/>
                    <a:p>
                      <a:r>
                        <a:rPr lang="en-US" sz="1400"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sz="1400" dirty="0"/>
                    </a:p>
                  </a:txBody>
                  <a:tcPr/>
                </a:tc>
                <a:extLst>
                  <a:ext uri="{0D108BD9-81ED-4DB2-BD59-A6C34878D82A}">
                    <a16:rowId xmlns:a16="http://schemas.microsoft.com/office/drawing/2014/main" val="10000"/>
                  </a:ext>
                </a:extLst>
              </a:tr>
              <a:tr h="370840">
                <a:tc>
                  <a:txBody>
                    <a:bodyPr/>
                    <a:lstStyle/>
                    <a:p>
                      <a:r>
                        <a:rPr lang="en-US" sz="1300" b="0" i="0" u="none" strike="noStrike" kern="1200" baseline="0" dirty="0">
                          <a:solidFill>
                            <a:srgbClr val="000000"/>
                          </a:solidFill>
                          <a:latin typeface="+mn-lt"/>
                          <a:ea typeface="+mn-ea"/>
                          <a:cs typeface="+mn-cs"/>
                        </a:rPr>
                        <a:t>Display the configuration of the local usernames and passwords on the device, the AAA commands that have been configured, and the vty line configuration </a:t>
                      </a:r>
                      <a:endParaRPr lang="en-US" sz="1300" dirty="0">
                        <a:solidFill>
                          <a:srgbClr val="000000"/>
                        </a:solidFill>
                        <a:latin typeface="+mn-lt"/>
                      </a:endParaRP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i="0" u="none" strike="noStrike" kern="1200" baseline="0" dirty="0">
                          <a:solidFill>
                            <a:srgbClr val="000000"/>
                          </a:solidFill>
                          <a:latin typeface="+mn-lt"/>
                          <a:ea typeface="+mn-ea"/>
                          <a:cs typeface="+mn-cs"/>
                        </a:rPr>
                        <a:t>show run | section username | aaa | line vty</a:t>
                      </a:r>
                      <a:endParaRPr lang="en-US" sz="1400" b="1" dirty="0">
                        <a:solidFill>
                          <a:srgbClr val="000000"/>
                        </a:solidFill>
                        <a:latin typeface="+mn-lt"/>
                      </a:endParaRPr>
                    </a:p>
                  </a:txBody>
                  <a:tcPr/>
                </a:tc>
                <a:extLst>
                  <a:ext uri="{0D108BD9-81ED-4DB2-BD59-A6C34878D82A}">
                    <a16:rowId xmlns:a16="http://schemas.microsoft.com/office/drawing/2014/main" val="10001"/>
                  </a:ext>
                </a:extLst>
              </a:tr>
              <a:tr h="370840">
                <a:tc>
                  <a:txBody>
                    <a:bodyPr/>
                    <a:lstStyle/>
                    <a:p>
                      <a:pPr algn="l"/>
                      <a:r>
                        <a:rPr lang="en-US" sz="1300" dirty="0">
                          <a:solidFill>
                            <a:srgbClr val="000000"/>
                          </a:solidFill>
                          <a:latin typeface="+mn-lt"/>
                        </a:rPr>
                        <a:t>Display the authentication process in real time</a:t>
                      </a:r>
                    </a:p>
                  </a:txBody>
                  <a:tcPr/>
                </a:tc>
                <a:tc>
                  <a:txBody>
                    <a:bodyPr/>
                    <a:lstStyle/>
                    <a:p>
                      <a:pPr algn="l"/>
                      <a:r>
                        <a:rPr lang="en-US" sz="1400" b="1" dirty="0">
                          <a:solidFill>
                            <a:srgbClr val="000000"/>
                          </a:solidFill>
                          <a:latin typeface="+mn-lt"/>
                        </a:rPr>
                        <a:t>debug aaa authentication</a:t>
                      </a:r>
                    </a:p>
                  </a:txBody>
                  <a:tcPr/>
                </a:tc>
                <a:extLst>
                  <a:ext uri="{0D108BD9-81ED-4DB2-BD59-A6C34878D82A}">
                    <a16:rowId xmlns:a16="http://schemas.microsoft.com/office/drawing/2014/main" val="10002"/>
                  </a:ext>
                </a:extLst>
              </a:tr>
              <a:tr h="370840">
                <a:tc>
                  <a:txBody>
                    <a:bodyPr/>
                    <a:lstStyle/>
                    <a:p>
                      <a:pPr algn="l"/>
                      <a:r>
                        <a:rPr lang="en-US" sz="1300" dirty="0">
                          <a:solidFill>
                            <a:srgbClr val="000000"/>
                          </a:solidFill>
                          <a:latin typeface="+mn-lt"/>
                        </a:rPr>
                        <a:t>Display the RADIUS authentication process in real time</a:t>
                      </a:r>
                    </a:p>
                  </a:txBody>
                  <a:tcPr/>
                </a:tc>
                <a:tc>
                  <a:txBody>
                    <a:bodyPr/>
                    <a:lstStyle/>
                    <a:p>
                      <a:r>
                        <a:rPr lang="en-US" sz="1400" b="1" dirty="0">
                          <a:solidFill>
                            <a:srgbClr val="000000"/>
                          </a:solidFill>
                          <a:latin typeface="+mn-lt"/>
                        </a:rPr>
                        <a:t>debug radius authentication</a:t>
                      </a:r>
                      <a:endParaRPr lang="en-US" sz="1400" b="1" i="1" dirty="0">
                        <a:solidFill>
                          <a:srgbClr val="000000"/>
                        </a:solidFill>
                        <a:latin typeface="+mn-lt"/>
                      </a:endParaRPr>
                    </a:p>
                  </a:txBody>
                  <a:tcPr/>
                </a:tc>
                <a:extLst>
                  <a:ext uri="{0D108BD9-81ED-4DB2-BD59-A6C34878D82A}">
                    <a16:rowId xmlns:a16="http://schemas.microsoft.com/office/drawing/2014/main" val="10003"/>
                  </a:ext>
                </a:extLst>
              </a:tr>
              <a:tr h="370840">
                <a:tc>
                  <a:txBody>
                    <a:bodyPr/>
                    <a:lstStyle/>
                    <a:p>
                      <a:r>
                        <a:rPr lang="en-US" sz="1300" dirty="0">
                          <a:solidFill>
                            <a:srgbClr val="000000"/>
                          </a:solidFill>
                          <a:latin typeface="+mn-lt"/>
                        </a:rPr>
                        <a:t>Display the local authentication process in real time</a:t>
                      </a:r>
                    </a:p>
                  </a:txBody>
                  <a:tcPr/>
                </a:tc>
                <a:tc>
                  <a:txBody>
                    <a:bodyPr/>
                    <a:lstStyle/>
                    <a:p>
                      <a:r>
                        <a:rPr lang="en-US" sz="1400" b="1" dirty="0">
                          <a:solidFill>
                            <a:srgbClr val="000000"/>
                          </a:solidFill>
                          <a:latin typeface="+mn-lt"/>
                        </a:rPr>
                        <a:t>debug aaa protocol local</a:t>
                      </a:r>
                      <a:endParaRPr lang="en-US" sz="1400" b="1" i="1" dirty="0">
                        <a:solidFill>
                          <a:srgbClr val="000000"/>
                        </a:solidFill>
                        <a:latin typeface="+mn-lt"/>
                      </a:endParaRPr>
                    </a:p>
                  </a:txBody>
                  <a:tcPr/>
                </a:tc>
                <a:extLst>
                  <a:ext uri="{0D108BD9-81ED-4DB2-BD59-A6C34878D82A}">
                    <a16:rowId xmlns:a16="http://schemas.microsoft.com/office/drawing/2014/main" val="10004"/>
                  </a:ext>
                </a:extLst>
              </a:tr>
              <a:tr h="370840">
                <a:tc>
                  <a:txBody>
                    <a:bodyPr/>
                    <a:lstStyle/>
                    <a:p>
                      <a:r>
                        <a:rPr lang="en-US" sz="1300" dirty="0">
                          <a:solidFill>
                            <a:srgbClr val="000000"/>
                          </a:solidFill>
                          <a:latin typeface="+mn-lt"/>
                        </a:rPr>
                        <a:t>Enable AAA services on the router</a:t>
                      </a:r>
                    </a:p>
                  </a:txBody>
                  <a:tcPr/>
                </a:tc>
                <a:tc>
                  <a:txBody>
                    <a:bodyPr/>
                    <a:lstStyle/>
                    <a:p>
                      <a:r>
                        <a:rPr lang="en-US" sz="1400" b="1" i="0" dirty="0">
                          <a:solidFill>
                            <a:srgbClr val="000000"/>
                          </a:solidFill>
                          <a:latin typeface="+mn-lt"/>
                        </a:rPr>
                        <a:t>aaa new-model</a:t>
                      </a:r>
                    </a:p>
                  </a:txBody>
                  <a:tcPr/>
                </a:tc>
                <a:extLst>
                  <a:ext uri="{0D108BD9-81ED-4DB2-BD59-A6C34878D82A}">
                    <a16:rowId xmlns:a16="http://schemas.microsoft.com/office/drawing/2014/main" val="2628957479"/>
                  </a:ext>
                </a:extLst>
              </a:tr>
              <a:tr h="370840">
                <a:tc>
                  <a:txBody>
                    <a:bodyPr/>
                    <a:lstStyle/>
                    <a:p>
                      <a:r>
                        <a:rPr lang="en-US" sz="1300" dirty="0">
                          <a:solidFill>
                            <a:srgbClr val="000000"/>
                          </a:solidFill>
                          <a:latin typeface="+mn-lt"/>
                        </a:rPr>
                        <a:t>Create a username and password in the local username and password database</a:t>
                      </a:r>
                    </a:p>
                  </a:txBody>
                  <a:tcPr/>
                </a:tc>
                <a:tc>
                  <a:txBody>
                    <a:bodyPr/>
                    <a:lstStyle/>
                    <a:p>
                      <a:r>
                        <a:rPr lang="en-US" sz="1400" b="1" i="0" dirty="0">
                          <a:solidFill>
                            <a:srgbClr val="000000"/>
                          </a:solidFill>
                          <a:latin typeface="+mn-lt"/>
                        </a:rPr>
                        <a:t>username</a:t>
                      </a:r>
                      <a:r>
                        <a:rPr lang="en-US" sz="1400" b="1" i="1" dirty="0">
                          <a:solidFill>
                            <a:srgbClr val="000000"/>
                          </a:solidFill>
                          <a:latin typeface="+mn-lt"/>
                        </a:rPr>
                        <a:t> </a:t>
                      </a:r>
                      <a:r>
                        <a:rPr lang="en-US" sz="1400" b="0" i="1" dirty="0">
                          <a:solidFill>
                            <a:srgbClr val="000000"/>
                          </a:solidFill>
                          <a:latin typeface="+mn-lt"/>
                        </a:rPr>
                        <a:t>name</a:t>
                      </a:r>
                      <a:r>
                        <a:rPr lang="en-US" sz="1400" b="1" i="1" dirty="0">
                          <a:solidFill>
                            <a:srgbClr val="000000"/>
                          </a:solidFill>
                          <a:latin typeface="+mn-lt"/>
                        </a:rPr>
                        <a:t> </a:t>
                      </a:r>
                      <a:r>
                        <a:rPr lang="en-US" sz="1400" b="1" i="0" dirty="0">
                          <a:solidFill>
                            <a:srgbClr val="000000"/>
                          </a:solidFill>
                          <a:latin typeface="+mn-lt"/>
                        </a:rPr>
                        <a:t>password</a:t>
                      </a:r>
                      <a:r>
                        <a:rPr lang="en-US" sz="1400" b="1" i="1" dirty="0">
                          <a:solidFill>
                            <a:srgbClr val="000000"/>
                          </a:solidFill>
                          <a:latin typeface="+mn-lt"/>
                        </a:rPr>
                        <a:t> </a:t>
                      </a:r>
                      <a:r>
                        <a:rPr lang="en-US" sz="1400" b="0" i="1" dirty="0">
                          <a:solidFill>
                            <a:srgbClr val="000000"/>
                          </a:solidFill>
                          <a:latin typeface="+mn-lt"/>
                        </a:rPr>
                        <a:t>password</a:t>
                      </a:r>
                    </a:p>
                  </a:txBody>
                  <a:tcPr/>
                </a:tc>
                <a:extLst>
                  <a:ext uri="{0D108BD9-81ED-4DB2-BD59-A6C34878D82A}">
                    <a16:rowId xmlns:a16="http://schemas.microsoft.com/office/drawing/2014/main" val="2651692986"/>
                  </a:ext>
                </a:extLst>
              </a:tr>
              <a:tr h="370840">
                <a:tc>
                  <a:txBody>
                    <a:bodyPr/>
                    <a:lstStyle/>
                    <a:p>
                      <a:r>
                        <a:rPr lang="en-US" sz="1300" dirty="0">
                          <a:solidFill>
                            <a:srgbClr val="000000"/>
                          </a:solidFill>
                          <a:latin typeface="+mn-lt"/>
                        </a:rPr>
                        <a:t>Create a method list for AAA login purposes using a group of AAA servers for authentication with fallback to the local username and password database if the servers are not reachable</a:t>
                      </a:r>
                    </a:p>
                  </a:txBody>
                  <a:tcPr/>
                </a:tc>
                <a:tc>
                  <a:txBody>
                    <a:bodyPr/>
                    <a:lstStyle/>
                    <a:p>
                      <a:r>
                        <a:rPr lang="en-US" sz="1400" b="1" i="0" dirty="0">
                          <a:solidFill>
                            <a:srgbClr val="000000"/>
                          </a:solidFill>
                          <a:latin typeface="+mn-lt"/>
                        </a:rPr>
                        <a:t>aaa authentication login </a:t>
                      </a:r>
                      <a:r>
                        <a:rPr lang="en-US" sz="1400" b="0" i="1" dirty="0">
                          <a:solidFill>
                            <a:srgbClr val="000000"/>
                          </a:solidFill>
                          <a:latin typeface="+mn-lt"/>
                        </a:rPr>
                        <a:t>method-list-name</a:t>
                      </a:r>
                      <a:r>
                        <a:rPr lang="en-US" sz="1400" b="1" i="1" dirty="0">
                          <a:solidFill>
                            <a:srgbClr val="000000"/>
                          </a:solidFill>
                          <a:latin typeface="+mn-lt"/>
                        </a:rPr>
                        <a:t> </a:t>
                      </a:r>
                      <a:r>
                        <a:rPr lang="en-US" sz="1400" b="1" i="0" dirty="0">
                          <a:solidFill>
                            <a:srgbClr val="000000"/>
                          </a:solidFill>
                          <a:latin typeface="+mn-lt"/>
                        </a:rPr>
                        <a:t>group</a:t>
                      </a:r>
                      <a:r>
                        <a:rPr lang="en-US" sz="1400" b="1" i="1" dirty="0">
                          <a:solidFill>
                            <a:srgbClr val="000000"/>
                          </a:solidFill>
                          <a:latin typeface="+mn-lt"/>
                        </a:rPr>
                        <a:t> </a:t>
                      </a:r>
                      <a:r>
                        <a:rPr lang="en-US" sz="1400" b="0" i="1" dirty="0">
                          <a:solidFill>
                            <a:srgbClr val="000000"/>
                          </a:solidFill>
                          <a:latin typeface="+mn-lt"/>
                        </a:rPr>
                        <a:t>server-group</a:t>
                      </a:r>
                      <a:r>
                        <a:rPr lang="en-US" sz="1400" b="1" i="1" dirty="0">
                          <a:solidFill>
                            <a:srgbClr val="000000"/>
                          </a:solidFill>
                          <a:latin typeface="+mn-lt"/>
                        </a:rPr>
                        <a:t> </a:t>
                      </a:r>
                      <a:r>
                        <a:rPr lang="en-US" sz="1400" b="1" i="0" dirty="0">
                          <a:solidFill>
                            <a:srgbClr val="000000"/>
                          </a:solidFill>
                          <a:latin typeface="+mn-lt"/>
                        </a:rPr>
                        <a:t>local</a:t>
                      </a:r>
                    </a:p>
                  </a:txBody>
                  <a:tcPr/>
                </a:tc>
                <a:extLst>
                  <a:ext uri="{0D108BD9-81ED-4DB2-BD59-A6C34878D82A}">
                    <a16:rowId xmlns:a16="http://schemas.microsoft.com/office/drawing/2014/main" val="1816926622"/>
                  </a:ext>
                </a:extLst>
              </a:tr>
            </a:tbl>
          </a:graphicData>
        </a:graphic>
      </p:graphicFrame>
    </p:spTree>
    <p:extLst>
      <p:ext uri="{BB962C8B-B14F-4D97-AF65-F5344CB8AC3E}">
        <p14:creationId xmlns:p14="http://schemas.microsoft.com/office/powerpoint/2010/main" val="1825728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22 (Cont.)</a:t>
            </a:r>
          </a:p>
        </p:txBody>
      </p:sp>
      <p:graphicFrame>
        <p:nvGraphicFramePr>
          <p:cNvPr id="2" name="Table 1"/>
          <p:cNvGraphicFramePr>
            <a:graphicFrameLocks noGrp="1"/>
          </p:cNvGraphicFramePr>
          <p:nvPr>
            <p:extLst>
              <p:ext uri="{D42A27DB-BD31-4B8C-83A1-F6EECF244321}">
                <p14:modId xmlns:p14="http://schemas.microsoft.com/office/powerpoint/2010/main" val="1025129714"/>
              </p:ext>
            </p:extLst>
          </p:nvPr>
        </p:nvGraphicFramePr>
        <p:xfrm>
          <a:off x="107156" y="708929"/>
          <a:ext cx="8751094" cy="4046318"/>
        </p:xfrm>
        <a:graphic>
          <a:graphicData uri="http://schemas.openxmlformats.org/drawingml/2006/table">
            <a:tbl>
              <a:tblPr firstRow="1" bandRow="1">
                <a:tableStyleId>{5C22544A-7EE6-4342-B048-85BDC9FD1C3A}</a:tableStyleId>
              </a:tblPr>
              <a:tblGrid>
                <a:gridCol w="4354788">
                  <a:extLst>
                    <a:ext uri="{9D8B030D-6E8A-4147-A177-3AD203B41FA5}">
                      <a16:colId xmlns:a16="http://schemas.microsoft.com/office/drawing/2014/main" val="20000"/>
                    </a:ext>
                  </a:extLst>
                </a:gridCol>
                <a:gridCol w="4396306">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400" dirty="0">
                          <a:solidFill>
                            <a:srgbClr val="000000"/>
                          </a:solidFill>
                          <a:latin typeface="+mn-lt"/>
                        </a:rPr>
                        <a:t>Apply an AAA method list to a vty or console line in line configuration mode</a:t>
                      </a:r>
                    </a:p>
                    <a:p>
                      <a:endParaRPr lang="en-US" sz="1400" dirty="0">
                        <a:solidFill>
                          <a:srgbClr val="000000"/>
                        </a:solidFill>
                        <a:latin typeface="+mn-lt"/>
                      </a:endParaRP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dirty="0">
                          <a:solidFill>
                            <a:srgbClr val="000000"/>
                          </a:solidFill>
                          <a:latin typeface="+mn-lt"/>
                        </a:rPr>
                        <a:t>login authentication </a:t>
                      </a:r>
                      <a:r>
                        <a:rPr lang="en-US" sz="1400" b="0" i="1" dirty="0">
                          <a:solidFill>
                            <a:srgbClr val="000000"/>
                          </a:solidFill>
                          <a:latin typeface="+mn-lt"/>
                        </a:rPr>
                        <a:t>method-list-name</a:t>
                      </a:r>
                    </a:p>
                    <a:p>
                      <a:pPr marL="0" marR="0" lvl="0" indent="0" algn="l" defTabSz="685777" rtl="0" eaLnBrk="1" fontAlgn="auto" latinLnBrk="0" hangingPunct="1">
                        <a:lnSpc>
                          <a:spcPct val="100000"/>
                        </a:lnSpc>
                        <a:spcBef>
                          <a:spcPts val="0"/>
                        </a:spcBef>
                        <a:spcAft>
                          <a:spcPts val="0"/>
                        </a:spcAft>
                        <a:buClrTx/>
                        <a:buSzTx/>
                        <a:buFontTx/>
                        <a:buNone/>
                        <a:tabLst/>
                        <a:defRPr/>
                      </a:pPr>
                      <a:endParaRPr lang="en-US" sz="1400" b="1" dirty="0">
                        <a:solidFill>
                          <a:srgbClr val="000000"/>
                        </a:solidFill>
                        <a:latin typeface="+mn-lt"/>
                      </a:endParaRPr>
                    </a:p>
                  </a:txBody>
                  <a:tcPr/>
                </a:tc>
                <a:extLst>
                  <a:ext uri="{0D108BD9-81ED-4DB2-BD59-A6C34878D82A}">
                    <a16:rowId xmlns:a16="http://schemas.microsoft.com/office/drawing/2014/main" val="10001"/>
                  </a:ext>
                </a:extLst>
              </a:tr>
              <a:tr h="370840">
                <a:tc>
                  <a:txBody>
                    <a:bodyPr/>
                    <a:lstStyle/>
                    <a:p>
                      <a:pPr algn="l"/>
                      <a:r>
                        <a:rPr lang="en-US" sz="1400" dirty="0">
                          <a:solidFill>
                            <a:srgbClr val="000000"/>
                          </a:solidFill>
                          <a:latin typeface="+mn-lt"/>
                        </a:rPr>
                        <a:t>Configure uRPF on an interface in interface configuration mode</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dirty="0">
                          <a:solidFill>
                            <a:srgbClr val="000000"/>
                          </a:solidFill>
                          <a:latin typeface="+mn-lt"/>
                        </a:rPr>
                        <a:t>ip verify unicast source reachablevia </a:t>
                      </a:r>
                      <a:r>
                        <a:rPr lang="en-US" sz="1400" dirty="0">
                          <a:solidFill>
                            <a:srgbClr val="000000"/>
                          </a:solidFill>
                          <a:latin typeface="+mn-lt"/>
                        </a:rPr>
                        <a:t>{rx | any} [allow-default] [allowself-ping] [</a:t>
                      </a:r>
                      <a:r>
                        <a:rPr lang="en-US" sz="1400" i="1" dirty="0">
                          <a:solidFill>
                            <a:srgbClr val="000000"/>
                          </a:solidFill>
                          <a:latin typeface="+mn-lt"/>
                        </a:rPr>
                        <a:t>list</a:t>
                      </a:r>
                      <a:r>
                        <a:rPr lang="en-US" sz="1400" dirty="0">
                          <a:solidFill>
                            <a:srgbClr val="000000"/>
                          </a:solidFill>
                          <a:latin typeface="+mn-lt"/>
                        </a:rPr>
                        <a:t>]</a:t>
                      </a:r>
                    </a:p>
                    <a:p>
                      <a:pPr algn="l"/>
                      <a:endParaRPr lang="en-US" sz="1400" b="1" dirty="0">
                        <a:solidFill>
                          <a:srgbClr val="000000"/>
                        </a:solidFill>
                        <a:latin typeface="+mn-lt"/>
                      </a:endParaRPr>
                    </a:p>
                  </a:txBody>
                  <a:tcPr/>
                </a:tc>
                <a:extLst>
                  <a:ext uri="{0D108BD9-81ED-4DB2-BD59-A6C34878D82A}">
                    <a16:rowId xmlns:a16="http://schemas.microsoft.com/office/drawing/2014/main" val="10002"/>
                  </a:ext>
                </a:extLst>
              </a:tr>
              <a:tr h="370840">
                <a:tc>
                  <a:txBody>
                    <a:bodyPr/>
                    <a:lstStyle/>
                    <a:p>
                      <a:pPr algn="l"/>
                      <a:r>
                        <a:rPr lang="en-US" sz="1400" dirty="0">
                          <a:solidFill>
                            <a:srgbClr val="000000"/>
                          </a:solidFill>
                          <a:latin typeface="+mn-lt"/>
                        </a:rPr>
                        <a:t>Display all configured ACLs on the router</a:t>
                      </a:r>
                    </a:p>
                  </a:txBody>
                  <a:tcPr/>
                </a:tc>
                <a:tc>
                  <a:txBody>
                    <a:bodyPr/>
                    <a:lstStyle/>
                    <a:p>
                      <a:r>
                        <a:rPr lang="en-US" sz="1400" b="1" i="0" dirty="0">
                          <a:solidFill>
                            <a:srgbClr val="000000"/>
                          </a:solidFill>
                          <a:latin typeface="+mn-lt"/>
                        </a:rPr>
                        <a:t>show access-lists</a:t>
                      </a:r>
                    </a:p>
                  </a:txBody>
                  <a:tcPr/>
                </a:tc>
                <a:extLst>
                  <a:ext uri="{0D108BD9-81ED-4DB2-BD59-A6C34878D82A}">
                    <a16:rowId xmlns:a16="http://schemas.microsoft.com/office/drawing/2014/main" val="10003"/>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latin typeface="+mn-lt"/>
                        </a:rPr>
                        <a:t>Display all configured class maps on the router</a:t>
                      </a:r>
                    </a:p>
                    <a:p>
                      <a:endParaRPr lang="en-US" sz="1400" dirty="0">
                        <a:solidFill>
                          <a:srgbClr val="000000"/>
                        </a:solidFill>
                        <a:latin typeface="+mn-lt"/>
                      </a:endParaRPr>
                    </a:p>
                  </a:txBody>
                  <a:tcPr/>
                </a:tc>
                <a:tc>
                  <a:txBody>
                    <a:bodyPr/>
                    <a:lstStyle/>
                    <a:p>
                      <a:r>
                        <a:rPr lang="en-US" sz="1600" b="1" i="0" dirty="0">
                          <a:solidFill>
                            <a:srgbClr val="000000"/>
                          </a:solidFill>
                          <a:latin typeface="+mn-lt"/>
                        </a:rPr>
                        <a:t>show class-map</a:t>
                      </a:r>
                    </a:p>
                  </a:txBody>
                  <a:tcPr/>
                </a:tc>
                <a:extLst>
                  <a:ext uri="{0D108BD9-81ED-4DB2-BD59-A6C34878D82A}">
                    <a16:rowId xmlns:a16="http://schemas.microsoft.com/office/drawing/2014/main" val="10004"/>
                  </a:ext>
                </a:extLst>
              </a:tr>
              <a:tr h="370840">
                <a:tc>
                  <a:txBody>
                    <a:bodyPr/>
                    <a:lstStyle/>
                    <a:p>
                      <a:r>
                        <a:rPr lang="en-US" sz="1400" dirty="0">
                          <a:solidFill>
                            <a:srgbClr val="000000"/>
                          </a:solidFill>
                          <a:latin typeface="+mn-lt"/>
                        </a:rPr>
                        <a:t>Display all configured policy maps on the router</a:t>
                      </a:r>
                    </a:p>
                  </a:txBody>
                  <a:tcPr/>
                </a:tc>
                <a:tc>
                  <a:txBody>
                    <a:bodyPr/>
                    <a:lstStyle/>
                    <a:p>
                      <a:r>
                        <a:rPr lang="en-US" sz="1600" b="1" i="0" dirty="0">
                          <a:solidFill>
                            <a:srgbClr val="000000"/>
                          </a:solidFill>
                          <a:latin typeface="+mn-lt"/>
                        </a:rPr>
                        <a:t>show policy-map</a:t>
                      </a:r>
                    </a:p>
                  </a:txBody>
                  <a:tcPr/>
                </a:tc>
                <a:extLst>
                  <a:ext uri="{0D108BD9-81ED-4DB2-BD59-A6C34878D82A}">
                    <a16:rowId xmlns:a16="http://schemas.microsoft.com/office/drawing/2014/main" val="2628957479"/>
                  </a:ext>
                </a:extLst>
              </a:tr>
              <a:tr h="370840">
                <a:tc>
                  <a:txBody>
                    <a:bodyPr/>
                    <a:lstStyle/>
                    <a:p>
                      <a:r>
                        <a:rPr lang="en-US" sz="1400" dirty="0">
                          <a:solidFill>
                            <a:srgbClr val="000000"/>
                          </a:solidFill>
                          <a:latin typeface="+mn-lt"/>
                        </a:rPr>
                        <a:t>Verify the applied policy map, the class maps in the order in which they will be applied, the match conditions of the class maps, and the policies that are applied to the traffic that is matched</a:t>
                      </a:r>
                    </a:p>
                  </a:txBody>
                  <a:tcPr/>
                </a:tc>
                <a:tc>
                  <a:txBody>
                    <a:bodyPr/>
                    <a:lstStyle/>
                    <a:p>
                      <a:r>
                        <a:rPr lang="en-US" sz="1600" b="1" i="0" dirty="0">
                          <a:solidFill>
                            <a:srgbClr val="000000"/>
                          </a:solidFill>
                          <a:latin typeface="+mn-lt"/>
                        </a:rPr>
                        <a:t>show policy-map control-plane</a:t>
                      </a:r>
                    </a:p>
                  </a:txBody>
                  <a:tcPr/>
                </a:tc>
                <a:extLst>
                  <a:ext uri="{0D108BD9-81ED-4DB2-BD59-A6C34878D82A}">
                    <a16:rowId xmlns:a16="http://schemas.microsoft.com/office/drawing/2014/main" val="2651692986"/>
                  </a:ext>
                </a:extLst>
              </a:tr>
            </a:tbl>
          </a:graphicData>
        </a:graphic>
      </p:graphicFrame>
    </p:spTree>
    <p:extLst>
      <p:ext uri="{BB962C8B-B14F-4D97-AF65-F5344CB8AC3E}">
        <p14:creationId xmlns:p14="http://schemas.microsoft.com/office/powerpoint/2010/main" val="2646522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994790165"/>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41913"/>
            <a:ext cx="8345488" cy="671388"/>
          </a:xfrm>
        </p:spPr>
        <p:txBody>
          <a:bodyPr/>
          <a:lstStyle/>
          <a:p>
            <a:r>
              <a:rPr lang="en-US" sz="1600" dirty="0">
                <a:solidFill>
                  <a:schemeClr val="accent5">
                    <a:lumMod val="50000"/>
                  </a:schemeClr>
                </a:solidFill>
              </a:rPr>
              <a:t>Cisco IOS AAA Troubleshooting</a:t>
            </a:r>
            <a:br>
              <a:rPr lang="en-US" sz="1600" dirty="0">
                <a:solidFill>
                  <a:schemeClr val="accent5">
                    <a:lumMod val="50000"/>
                  </a:schemeClr>
                </a:solidFill>
              </a:rPr>
            </a:br>
            <a:r>
              <a:rPr lang="en-US" sz="2400" dirty="0">
                <a:solidFill>
                  <a:schemeClr val="accent5">
                    <a:lumMod val="50000"/>
                  </a:schemeClr>
                </a:solidFill>
              </a:rPr>
              <a:t>Cisco IOS AAA Basics</a:t>
            </a:r>
            <a:br>
              <a:rPr lang="en-US" dirty="0">
                <a:solidFill>
                  <a:schemeClr val="accent4">
                    <a:lumMod val="75000"/>
                  </a:schemeClr>
                </a:solidFill>
              </a:rPr>
            </a:br>
            <a:endParaRPr lang="en-US" sz="2400" dirty="0">
              <a:solidFill>
                <a:schemeClr val="accent4">
                  <a:lumMod val="75000"/>
                </a:schemeClr>
              </a:solidFill>
            </a:endParaRPr>
          </a:p>
        </p:txBody>
      </p:sp>
      <p:sp>
        <p:nvSpPr>
          <p:cNvPr id="4" name="TextBox 3"/>
          <p:cNvSpPr txBox="1"/>
          <p:nvPr/>
        </p:nvSpPr>
        <p:spPr>
          <a:xfrm>
            <a:off x="104361" y="671388"/>
            <a:ext cx="8935278" cy="646331"/>
          </a:xfrm>
          <a:prstGeom prst="rect">
            <a:avLst/>
          </a:prstGeom>
          <a:noFill/>
        </p:spPr>
        <p:txBody>
          <a:bodyPr wrap="square" rtlCol="0">
            <a:spAutoFit/>
          </a:bodyPr>
          <a:lstStyle/>
          <a:p>
            <a:pPr>
              <a:spcBef>
                <a:spcPts val="600"/>
              </a:spcBef>
            </a:pPr>
            <a:r>
              <a:rPr lang="en-US" dirty="0">
                <a:solidFill>
                  <a:srgbClr val="000000"/>
                </a:solidFill>
                <a:latin typeface="+mn-lt"/>
              </a:rPr>
              <a:t>This section examines AAA, using the local database, a RADIUS server, and a TACACS+ server.</a:t>
            </a:r>
          </a:p>
        </p:txBody>
      </p:sp>
      <p:sp>
        <p:nvSpPr>
          <p:cNvPr id="2" name="Rectangle 1">
            <a:extLst>
              <a:ext uri="{FF2B5EF4-FFF2-40B4-BE49-F238E27FC236}">
                <a16:creationId xmlns:a16="http://schemas.microsoft.com/office/drawing/2014/main" id="{AE6E2F90-1532-4BAB-B472-404B648E5228}"/>
              </a:ext>
            </a:extLst>
          </p:cNvPr>
          <p:cNvSpPr/>
          <p:nvPr/>
        </p:nvSpPr>
        <p:spPr>
          <a:xfrm>
            <a:off x="108811" y="1409491"/>
            <a:ext cx="3624730" cy="2862322"/>
          </a:xfrm>
          <a:prstGeom prst="rect">
            <a:avLst/>
          </a:prstGeom>
        </p:spPr>
        <p:txBody>
          <a:bodyPr wrap="square">
            <a:spAutoFit/>
          </a:bodyPr>
          <a:lstStyle/>
          <a:p>
            <a:r>
              <a:rPr lang="en-US" dirty="0">
                <a:solidFill>
                  <a:srgbClr val="000000"/>
                </a:solidFill>
              </a:rPr>
              <a:t>Example 22-1 provides a sample Cisco IOS AAA configuration for management access to the vty lines and the console port. The </a:t>
            </a:r>
            <a:r>
              <a:rPr lang="en-US" b="1" dirty="0">
                <a:solidFill>
                  <a:srgbClr val="000000"/>
                </a:solidFill>
              </a:rPr>
              <a:t>aaa new-model </a:t>
            </a:r>
            <a:r>
              <a:rPr lang="en-US" dirty="0">
                <a:solidFill>
                  <a:srgbClr val="000000"/>
                </a:solidFill>
              </a:rPr>
              <a:t>command</a:t>
            </a:r>
            <a:r>
              <a:rPr lang="en-US" b="1" dirty="0">
                <a:solidFill>
                  <a:srgbClr val="000000"/>
                </a:solidFill>
              </a:rPr>
              <a:t> </a:t>
            </a:r>
            <a:r>
              <a:rPr lang="en-US" dirty="0">
                <a:solidFill>
                  <a:srgbClr val="000000"/>
                </a:solidFill>
              </a:rPr>
              <a:t>is used to enable AAA services on the router. By default, AAA is disabled. AAA commands are not available on Cisco IOS products until you enable AAA.</a:t>
            </a:r>
          </a:p>
        </p:txBody>
      </p:sp>
      <p:grpSp>
        <p:nvGrpSpPr>
          <p:cNvPr id="7" name="Group 6"/>
          <p:cNvGrpSpPr/>
          <p:nvPr/>
        </p:nvGrpSpPr>
        <p:grpSpPr>
          <a:xfrm>
            <a:off x="4089600" y="1195201"/>
            <a:ext cx="4593980" cy="3376800"/>
            <a:chOff x="4201414" y="1254523"/>
            <a:chExt cx="4482166" cy="3317477"/>
          </a:xfrm>
        </p:grpSpPr>
        <p:pic>
          <p:nvPicPr>
            <p:cNvPr id="5" name="Picture 4">
              <a:extLst>
                <a:ext uri="{FF2B5EF4-FFF2-40B4-BE49-F238E27FC236}">
                  <a16:creationId xmlns:a16="http://schemas.microsoft.com/office/drawing/2014/main" id="{2B10D914-3397-4DD6-9E3E-2C310E2FC4C3}"/>
                </a:ext>
              </a:extLst>
            </p:cNvPr>
            <p:cNvPicPr>
              <a:picLocks noChangeAspect="1"/>
            </p:cNvPicPr>
            <p:nvPr/>
          </p:nvPicPr>
          <p:blipFill>
            <a:blip r:embed="rId3"/>
            <a:stretch>
              <a:fillRect/>
            </a:stretch>
          </p:blipFill>
          <p:spPr>
            <a:xfrm>
              <a:off x="4201414" y="1254523"/>
              <a:ext cx="4482166" cy="2634453"/>
            </a:xfrm>
            <a:prstGeom prst="rect">
              <a:avLst/>
            </a:prstGeom>
          </p:spPr>
        </p:pic>
        <p:pic>
          <p:nvPicPr>
            <p:cNvPr id="6" name="Picture 5">
              <a:extLst>
                <a:ext uri="{FF2B5EF4-FFF2-40B4-BE49-F238E27FC236}">
                  <a16:creationId xmlns:a16="http://schemas.microsoft.com/office/drawing/2014/main" id="{48DF74FB-040D-4C24-A74F-9667C8D4ACFE}"/>
                </a:ext>
              </a:extLst>
            </p:cNvPr>
            <p:cNvPicPr>
              <a:picLocks noChangeAspect="1"/>
            </p:cNvPicPr>
            <p:nvPr/>
          </p:nvPicPr>
          <p:blipFill>
            <a:blip r:embed="rId4"/>
            <a:stretch>
              <a:fillRect/>
            </a:stretch>
          </p:blipFill>
          <p:spPr>
            <a:xfrm>
              <a:off x="4282227" y="3574890"/>
              <a:ext cx="4361552" cy="997110"/>
            </a:xfrm>
            <a:prstGeom prst="rect">
              <a:avLst/>
            </a:prstGeom>
          </p:spPr>
        </p:pic>
      </p:grpSp>
    </p:spTree>
    <p:extLst>
      <p:ext uri="{BB962C8B-B14F-4D97-AF65-F5344CB8AC3E}">
        <p14:creationId xmlns:p14="http://schemas.microsoft.com/office/powerpoint/2010/main" val="2551631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5">
                    <a:lumMod val="50000"/>
                  </a:schemeClr>
                </a:solidFill>
              </a:rPr>
              <a:t>Cisco IOS AAA Troubleshooting</a:t>
            </a:r>
            <a:br>
              <a:rPr lang="en-US" dirty="0">
                <a:solidFill>
                  <a:schemeClr val="accent4">
                    <a:lumMod val="75000"/>
                  </a:schemeClr>
                </a:solidFill>
              </a:rPr>
            </a:br>
            <a:r>
              <a:rPr lang="en-US" sz="2400" dirty="0">
                <a:solidFill>
                  <a:schemeClr val="accent5">
                    <a:lumMod val="50000"/>
                  </a:schemeClr>
                </a:solidFill>
              </a:rPr>
              <a:t>Cisco IOS AAA Commands</a:t>
            </a:r>
            <a:endParaRPr lang="en-US" sz="2400" dirty="0">
              <a:solidFill>
                <a:schemeClr val="accent4">
                  <a:lumMod val="75000"/>
                </a:schemeClr>
              </a:solidFill>
            </a:endParaRPr>
          </a:p>
        </p:txBody>
      </p:sp>
      <p:sp>
        <p:nvSpPr>
          <p:cNvPr id="2" name="Rectangle 1">
            <a:extLst>
              <a:ext uri="{FF2B5EF4-FFF2-40B4-BE49-F238E27FC236}">
                <a16:creationId xmlns:a16="http://schemas.microsoft.com/office/drawing/2014/main" id="{AE6E2F90-1532-4BAB-B472-404B648E5228}"/>
              </a:ext>
            </a:extLst>
          </p:cNvPr>
          <p:cNvSpPr/>
          <p:nvPr/>
        </p:nvSpPr>
        <p:spPr>
          <a:xfrm>
            <a:off x="0" y="816561"/>
            <a:ext cx="8758238" cy="3924151"/>
          </a:xfrm>
          <a:prstGeom prst="rect">
            <a:avLst/>
          </a:prstGeom>
        </p:spPr>
        <p:txBody>
          <a:bodyPr wrap="square">
            <a:spAutoFit/>
          </a:bodyPr>
          <a:lstStyle/>
          <a:p>
            <a:pPr marL="91440">
              <a:spcAft>
                <a:spcPts val="600"/>
              </a:spcAft>
            </a:pPr>
            <a:r>
              <a:rPr lang="en-US" sz="1600" dirty="0"/>
              <a:t>Refer back to Figure 22-1.</a:t>
            </a:r>
          </a:p>
          <a:p>
            <a:pPr marL="377190" indent="-285750">
              <a:spcAft>
                <a:spcPts val="600"/>
              </a:spcAft>
              <a:buFont typeface="Arial" panose="020B0604020202020204" pitchFamily="34" charset="0"/>
              <a:buChar char="•"/>
            </a:pPr>
            <a:r>
              <a:rPr lang="en-US" sz="1600" dirty="0"/>
              <a:t>The </a:t>
            </a:r>
            <a:r>
              <a:rPr lang="en-US" sz="1600" b="1" dirty="0"/>
              <a:t>username admin password 0 letmein </a:t>
            </a:r>
            <a:r>
              <a:rPr lang="en-US" sz="1600" dirty="0"/>
              <a:t>command is used in this case to create the username admin and the password letmein, which will be stored in the local username and password database.</a:t>
            </a:r>
          </a:p>
          <a:p>
            <a:pPr marL="377190" indent="-285750">
              <a:spcAft>
                <a:spcPts val="600"/>
              </a:spcAft>
              <a:buFont typeface="Arial" panose="020B0604020202020204" pitchFamily="34" charset="0"/>
              <a:buChar char="•"/>
            </a:pPr>
            <a:r>
              <a:rPr lang="en-US" sz="1600" dirty="0"/>
              <a:t>The </a:t>
            </a:r>
            <a:r>
              <a:rPr lang="en-US" sz="1600" b="1" dirty="0"/>
              <a:t>tacacs server TACSRV1 </a:t>
            </a:r>
            <a:r>
              <a:rPr lang="en-US" sz="1600" dirty="0"/>
              <a:t>command is used to provide the settings needed to connect to a TACACS+ server.</a:t>
            </a:r>
          </a:p>
          <a:p>
            <a:pPr marL="377190" indent="-285750">
              <a:spcAft>
                <a:spcPts val="600"/>
              </a:spcAft>
              <a:buFont typeface="Arial" panose="020B0604020202020204" pitchFamily="34" charset="0"/>
              <a:buChar char="•"/>
            </a:pPr>
            <a:r>
              <a:rPr lang="en-US" sz="1600" dirty="0"/>
              <a:t>The </a:t>
            </a:r>
            <a:r>
              <a:rPr lang="en-US" sz="1600" b="1" dirty="0"/>
              <a:t>radius server RADSRV1 </a:t>
            </a:r>
            <a:r>
              <a:rPr lang="en-US" sz="1600" dirty="0"/>
              <a:t>command is used to provide the settings needed to connect to a RADIUS server.</a:t>
            </a:r>
          </a:p>
          <a:p>
            <a:pPr marL="377190" indent="-285750">
              <a:spcAft>
                <a:spcPts val="600"/>
              </a:spcAft>
              <a:buFont typeface="Arial" panose="020B0604020202020204" pitchFamily="34" charset="0"/>
              <a:buChar char="•"/>
            </a:pPr>
            <a:r>
              <a:rPr lang="en-US" sz="1600" dirty="0"/>
              <a:t>The </a:t>
            </a:r>
            <a:r>
              <a:rPr lang="en-US" sz="1600" b="1" dirty="0"/>
              <a:t>aaa group server radius RADIUSMETHOD </a:t>
            </a:r>
            <a:r>
              <a:rPr lang="en-US" sz="1600" dirty="0"/>
              <a:t>command is used to group one or more RADIUS servers that will be used together within a distinct list or method and to specify any common settings that will be used.</a:t>
            </a:r>
          </a:p>
          <a:p>
            <a:pPr marL="377190" indent="-285750">
              <a:spcAft>
                <a:spcPts val="600"/>
              </a:spcAft>
              <a:buFont typeface="Arial" panose="020B0604020202020204" pitchFamily="34" charset="0"/>
              <a:buChar char="•"/>
            </a:pPr>
            <a:r>
              <a:rPr lang="en-US" sz="1600" dirty="0"/>
              <a:t>The </a:t>
            </a:r>
            <a:r>
              <a:rPr lang="en-US" sz="1600" b="1" dirty="0"/>
              <a:t>aaa group server tacacs+ TACACSMETHOD </a:t>
            </a:r>
            <a:r>
              <a:rPr lang="en-US" sz="1600" dirty="0"/>
              <a:t>command is used to group one or more TACACS servers that will be used together within a distinct list or method and to specify any common settings that will be used.</a:t>
            </a:r>
          </a:p>
        </p:txBody>
      </p:sp>
    </p:spTree>
    <p:extLst>
      <p:ext uri="{BB962C8B-B14F-4D97-AF65-F5344CB8AC3E}">
        <p14:creationId xmlns:p14="http://schemas.microsoft.com/office/powerpoint/2010/main" val="19779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5">
                    <a:lumMod val="50000"/>
                  </a:schemeClr>
                </a:solidFill>
              </a:rPr>
              <a:t>Cisco IOS AAA Troubleshooting</a:t>
            </a:r>
            <a:br>
              <a:rPr lang="en-US" dirty="0">
                <a:solidFill>
                  <a:schemeClr val="accent4">
                    <a:lumMod val="75000"/>
                  </a:schemeClr>
                </a:solidFill>
              </a:rPr>
            </a:br>
            <a:r>
              <a:rPr lang="en-US" sz="2400" dirty="0">
                <a:solidFill>
                  <a:schemeClr val="accent5">
                    <a:lumMod val="50000"/>
                  </a:schemeClr>
                </a:solidFill>
              </a:rPr>
              <a:t>Cisco IOS AAA Commands (Cont.)</a:t>
            </a:r>
            <a:endParaRPr lang="en-US" sz="2400" dirty="0">
              <a:solidFill>
                <a:schemeClr val="accent4">
                  <a:lumMod val="75000"/>
                </a:schemeClr>
              </a:solidFill>
            </a:endParaRPr>
          </a:p>
        </p:txBody>
      </p:sp>
      <p:sp>
        <p:nvSpPr>
          <p:cNvPr id="2" name="Rectangle 1">
            <a:extLst>
              <a:ext uri="{FF2B5EF4-FFF2-40B4-BE49-F238E27FC236}">
                <a16:creationId xmlns:a16="http://schemas.microsoft.com/office/drawing/2014/main" id="{AE6E2F90-1532-4BAB-B472-404B648E5228}"/>
              </a:ext>
            </a:extLst>
          </p:cNvPr>
          <p:cNvSpPr/>
          <p:nvPr/>
        </p:nvSpPr>
        <p:spPr>
          <a:xfrm>
            <a:off x="0" y="816561"/>
            <a:ext cx="8758238" cy="3847207"/>
          </a:xfrm>
          <a:prstGeom prst="rect">
            <a:avLst/>
          </a:prstGeom>
        </p:spPr>
        <p:txBody>
          <a:bodyPr wrap="square">
            <a:spAutoFit/>
          </a:bodyPr>
          <a:lstStyle/>
          <a:p>
            <a:pPr>
              <a:spcAft>
                <a:spcPts val="600"/>
              </a:spcAft>
            </a:pPr>
            <a:r>
              <a:rPr lang="en-US" sz="1600" dirty="0"/>
              <a:t>Refer back to Figure 22-1.</a:t>
            </a:r>
          </a:p>
          <a:p>
            <a:pPr marL="571500" indent="-285750">
              <a:spcAft>
                <a:spcPts val="600"/>
              </a:spcAft>
              <a:buFont typeface="Arial" panose="020B0604020202020204" pitchFamily="34" charset="0"/>
              <a:buChar char="•"/>
            </a:pPr>
            <a:r>
              <a:rPr lang="en-US" sz="1600" dirty="0"/>
              <a:t>The </a:t>
            </a:r>
            <a:r>
              <a:rPr lang="en-US" sz="1600" b="1" dirty="0"/>
              <a:t>aaa authentication login VTY_ACCESS group RADIUSMETHOD local</a:t>
            </a:r>
            <a:r>
              <a:rPr lang="en-US" sz="1600" dirty="0"/>
              <a:t> command creates a AAA method list called VTY_ACCESS for login authentication. The first method that will be used is the group of servers in the RADIUSMETHOD group and if the RADIUS servers are not available, and the second method that will be used is the local username and password database.</a:t>
            </a:r>
          </a:p>
          <a:p>
            <a:pPr marL="571500" indent="-285750">
              <a:spcAft>
                <a:spcPts val="600"/>
              </a:spcAft>
              <a:buFont typeface="Arial" panose="020B0604020202020204" pitchFamily="34" charset="0"/>
              <a:buChar char="•"/>
            </a:pPr>
            <a:r>
              <a:rPr lang="en-US" sz="1600" dirty="0"/>
              <a:t>The </a:t>
            </a:r>
            <a:r>
              <a:rPr lang="en-US" sz="1600" b="1" dirty="0"/>
              <a:t>aaa authentication login CONSOLE_ACCESS group TACACSMETHOD local</a:t>
            </a:r>
            <a:r>
              <a:rPr lang="en-US" sz="1600" dirty="0"/>
              <a:t> command creates a AAA method list called CONSOLE_ACCESS for login authentication.</a:t>
            </a:r>
          </a:p>
          <a:p>
            <a:pPr marL="571500" indent="-285750">
              <a:spcAft>
                <a:spcPts val="600"/>
              </a:spcAft>
              <a:buFont typeface="Arial" panose="020B0604020202020204" pitchFamily="34" charset="0"/>
              <a:buChar char="•"/>
            </a:pPr>
            <a:r>
              <a:rPr lang="en-US" sz="1600" dirty="0"/>
              <a:t>The command </a:t>
            </a:r>
            <a:r>
              <a:rPr lang="en-US" sz="1600" b="1" dirty="0"/>
              <a:t>login authentication CONSOLE_ACCESS </a:t>
            </a:r>
            <a:r>
              <a:rPr lang="en-US" sz="1600" dirty="0"/>
              <a:t>in line con 0 configuration mode configures the console port to use the AAA method list called  CONSOLE_ACCESS for authenticating to the console port.</a:t>
            </a:r>
          </a:p>
          <a:p>
            <a:pPr marL="571500" indent="-285750">
              <a:spcAft>
                <a:spcPts val="600"/>
              </a:spcAft>
              <a:buFont typeface="Arial" panose="020B0604020202020204" pitchFamily="34" charset="0"/>
              <a:buChar char="•"/>
            </a:pPr>
            <a:r>
              <a:rPr lang="en-US" sz="1600" dirty="0"/>
              <a:t>The </a:t>
            </a:r>
            <a:r>
              <a:rPr lang="en-US" sz="1600" b="1" dirty="0"/>
              <a:t>command login authentication VTY_ACCESS </a:t>
            </a:r>
            <a:r>
              <a:rPr lang="en-US" sz="1600" dirty="0"/>
              <a:t>in line vty 0 4 configuration mode configures the vty lines to use the AAA method list called VTY_ACCESS for authenticating vty access, such as Telnet and SSH connections.</a:t>
            </a:r>
          </a:p>
        </p:txBody>
      </p:sp>
    </p:spTree>
    <p:extLst>
      <p:ext uri="{BB962C8B-B14F-4D97-AF65-F5344CB8AC3E}">
        <p14:creationId xmlns:p14="http://schemas.microsoft.com/office/powerpoint/2010/main" val="2192526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5">
                    <a:lumMod val="50000"/>
                  </a:schemeClr>
                </a:solidFill>
              </a:rPr>
              <a:t>Cisco IOS AAA Troubleshooting</a:t>
            </a:r>
            <a:br>
              <a:rPr lang="en-US" dirty="0">
                <a:solidFill>
                  <a:schemeClr val="accent4">
                    <a:lumMod val="75000"/>
                  </a:schemeClr>
                </a:solidFill>
              </a:rPr>
            </a:br>
            <a:r>
              <a:rPr lang="en-US" sz="2400" dirty="0">
                <a:solidFill>
                  <a:schemeClr val="accent5">
                    <a:lumMod val="50000"/>
                  </a:schemeClr>
                </a:solidFill>
              </a:rPr>
              <a:t>Verifying/Troubleshooting Cisco IOS AAA Configuration</a:t>
            </a:r>
            <a:endParaRPr lang="en-US" sz="2400" dirty="0">
              <a:solidFill>
                <a:schemeClr val="accent4">
                  <a:lumMod val="75000"/>
                </a:schemeClr>
              </a:solidFill>
            </a:endParaRPr>
          </a:p>
        </p:txBody>
      </p:sp>
      <p:sp>
        <p:nvSpPr>
          <p:cNvPr id="6" name="Rectangle 5">
            <a:extLst>
              <a:ext uri="{FF2B5EF4-FFF2-40B4-BE49-F238E27FC236}">
                <a16:creationId xmlns:a16="http://schemas.microsoft.com/office/drawing/2014/main" id="{8FACF28A-8E2C-4214-9EA6-AE228DDC723B}"/>
              </a:ext>
            </a:extLst>
          </p:cNvPr>
          <p:cNvSpPr/>
          <p:nvPr/>
        </p:nvSpPr>
        <p:spPr>
          <a:xfrm>
            <a:off x="57150" y="799607"/>
            <a:ext cx="4572000" cy="3770263"/>
          </a:xfrm>
          <a:prstGeom prst="rect">
            <a:avLst/>
          </a:prstGeom>
        </p:spPr>
        <p:txBody>
          <a:bodyPr>
            <a:spAutoFit/>
          </a:bodyPr>
          <a:lstStyle/>
          <a:p>
            <a:pPr marL="91440">
              <a:spcAft>
                <a:spcPts val="600"/>
              </a:spcAft>
            </a:pPr>
            <a:r>
              <a:rPr lang="en-US" sz="1600" dirty="0"/>
              <a:t>Using Example 22-1, consider the following when troubleshooting Cisco IOS AAA authentication:</a:t>
            </a:r>
          </a:p>
          <a:p>
            <a:pPr marL="377190" indent="-285750">
              <a:spcAft>
                <a:spcPts val="600"/>
              </a:spcAft>
              <a:buFont typeface="Arial" panose="020B0604020202020204" pitchFamily="34" charset="0"/>
              <a:buChar char="•"/>
            </a:pPr>
            <a:r>
              <a:rPr lang="en-US" sz="1600" b="1" dirty="0"/>
              <a:t>AAA needs to be enabled </a:t>
            </a:r>
            <a:r>
              <a:rPr lang="en-US" sz="1600" dirty="0"/>
              <a:t>- AAA is disabled by default on Cisco routers and switches. To enable AAA, use the </a:t>
            </a:r>
            <a:r>
              <a:rPr lang="en-US" sz="1600" b="1" dirty="0"/>
              <a:t>aaa new-model </a:t>
            </a:r>
            <a:r>
              <a:rPr lang="en-US" sz="1600" dirty="0"/>
              <a:t>command.</a:t>
            </a:r>
          </a:p>
          <a:p>
            <a:pPr marL="377190" indent="-285750">
              <a:spcAft>
                <a:spcPts val="600"/>
              </a:spcAft>
              <a:buFont typeface="Arial" panose="020B0604020202020204" pitchFamily="34" charset="0"/>
              <a:buChar char="•"/>
            </a:pPr>
            <a:r>
              <a:rPr lang="en-US" sz="1600" b="1" dirty="0"/>
              <a:t>AAA relies on the local username and password database or an AAA server such as RADIUS or TACACS+</a:t>
            </a:r>
          </a:p>
          <a:p>
            <a:pPr marL="377190" indent="-285750">
              <a:spcAft>
                <a:spcPts val="600"/>
              </a:spcAft>
              <a:buFont typeface="Arial" panose="020B0604020202020204" pitchFamily="34" charset="0"/>
              <a:buChar char="•"/>
            </a:pPr>
            <a:r>
              <a:rPr lang="en-US" sz="1600" b="1" dirty="0"/>
              <a:t>A method list defines the authentication methods - </a:t>
            </a:r>
            <a:r>
              <a:rPr lang="en-US" sz="1600" dirty="0"/>
              <a:t>When no method list exists, the vty lines use the local username and password database by default.</a:t>
            </a:r>
          </a:p>
        </p:txBody>
      </p:sp>
      <p:pic>
        <p:nvPicPr>
          <p:cNvPr id="4" name="Picture 3">
            <a:extLst>
              <a:ext uri="{FF2B5EF4-FFF2-40B4-BE49-F238E27FC236}">
                <a16:creationId xmlns:a16="http://schemas.microsoft.com/office/drawing/2014/main" id="{F58ED7EC-2207-4FBB-9D75-9F68ADA2CBF8}"/>
              </a:ext>
            </a:extLst>
          </p:cNvPr>
          <p:cNvPicPr>
            <a:picLocks noChangeAspect="1"/>
          </p:cNvPicPr>
          <p:nvPr/>
        </p:nvPicPr>
        <p:blipFill>
          <a:blip r:embed="rId3"/>
          <a:stretch>
            <a:fillRect/>
          </a:stretch>
        </p:blipFill>
        <p:spPr>
          <a:xfrm>
            <a:off x="4572000" y="885825"/>
            <a:ext cx="4223199" cy="2571750"/>
          </a:xfrm>
          <a:prstGeom prst="rect">
            <a:avLst/>
          </a:prstGeom>
        </p:spPr>
      </p:pic>
      <p:pic>
        <p:nvPicPr>
          <p:cNvPr id="5" name="Picture 4">
            <a:extLst>
              <a:ext uri="{FF2B5EF4-FFF2-40B4-BE49-F238E27FC236}">
                <a16:creationId xmlns:a16="http://schemas.microsoft.com/office/drawing/2014/main" id="{6EABDCF6-6BAE-4C01-99AD-A82E8AF2FABF}"/>
              </a:ext>
            </a:extLst>
          </p:cNvPr>
          <p:cNvPicPr>
            <a:picLocks noChangeAspect="1"/>
          </p:cNvPicPr>
          <p:nvPr/>
        </p:nvPicPr>
        <p:blipFill>
          <a:blip r:embed="rId4"/>
          <a:stretch>
            <a:fillRect/>
          </a:stretch>
        </p:blipFill>
        <p:spPr>
          <a:xfrm>
            <a:off x="4610762" y="3386016"/>
            <a:ext cx="4213012" cy="948384"/>
          </a:xfrm>
          <a:prstGeom prst="rect">
            <a:avLst/>
          </a:prstGeom>
        </p:spPr>
      </p:pic>
    </p:spTree>
    <p:extLst>
      <p:ext uri="{BB962C8B-B14F-4D97-AF65-F5344CB8AC3E}">
        <p14:creationId xmlns:p14="http://schemas.microsoft.com/office/powerpoint/2010/main" val="2727919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733600" cy="731837"/>
          </a:xfrm>
        </p:spPr>
        <p:txBody>
          <a:bodyPr/>
          <a:lstStyle/>
          <a:p>
            <a:r>
              <a:rPr lang="en-US" sz="1600" dirty="0">
                <a:solidFill>
                  <a:schemeClr val="accent5">
                    <a:lumMod val="50000"/>
                  </a:schemeClr>
                </a:solidFill>
              </a:rPr>
              <a:t>Cisco IOS AAA Troubleshooting</a:t>
            </a:r>
            <a:br>
              <a:rPr lang="en-US" dirty="0">
                <a:solidFill>
                  <a:schemeClr val="accent4">
                    <a:lumMod val="75000"/>
                  </a:schemeClr>
                </a:solidFill>
              </a:rPr>
            </a:br>
            <a:r>
              <a:rPr lang="en-US" sz="2400" dirty="0">
                <a:solidFill>
                  <a:schemeClr val="accent5">
                    <a:lumMod val="50000"/>
                  </a:schemeClr>
                </a:solidFill>
              </a:rPr>
              <a:t>Verifying/Troubleshooting Cisco IOS AAA Configuration (Cont.)</a:t>
            </a:r>
            <a:endParaRPr lang="en-US" sz="2400" dirty="0">
              <a:solidFill>
                <a:schemeClr val="accent4">
                  <a:lumMod val="75000"/>
                </a:schemeClr>
              </a:solidFill>
            </a:endParaRPr>
          </a:p>
        </p:txBody>
      </p:sp>
      <p:sp>
        <p:nvSpPr>
          <p:cNvPr id="6" name="Rectangle 5">
            <a:extLst>
              <a:ext uri="{FF2B5EF4-FFF2-40B4-BE49-F238E27FC236}">
                <a16:creationId xmlns:a16="http://schemas.microsoft.com/office/drawing/2014/main" id="{8FACF28A-8E2C-4214-9EA6-AE228DDC723B}"/>
              </a:ext>
            </a:extLst>
          </p:cNvPr>
          <p:cNvSpPr/>
          <p:nvPr/>
        </p:nvSpPr>
        <p:spPr>
          <a:xfrm>
            <a:off x="0" y="573018"/>
            <a:ext cx="4629150" cy="4493538"/>
          </a:xfrm>
          <a:prstGeom prst="rect">
            <a:avLst/>
          </a:prstGeom>
        </p:spPr>
        <p:txBody>
          <a:bodyPr wrap="square">
            <a:spAutoFit/>
          </a:bodyPr>
          <a:lstStyle/>
          <a:p>
            <a:pPr marL="285750" indent="-285750">
              <a:buFont typeface="Arial" panose="020B0604020202020204" pitchFamily="34" charset="0"/>
              <a:buChar char="•"/>
            </a:pPr>
            <a:r>
              <a:rPr lang="en-US" sz="1500" b="1" dirty="0"/>
              <a:t>Method list service is incorrect </a:t>
            </a:r>
            <a:r>
              <a:rPr lang="en-US" sz="1500" dirty="0"/>
              <a:t>– The method list service must match the service for which you are creating the list.</a:t>
            </a:r>
          </a:p>
          <a:p>
            <a:pPr marL="285750" indent="-285750">
              <a:spcAft>
                <a:spcPts val="600"/>
              </a:spcAft>
              <a:buFont typeface="Arial" panose="020B0604020202020204" pitchFamily="34" charset="0"/>
              <a:buChar char="•"/>
            </a:pPr>
            <a:r>
              <a:rPr lang="en-US" sz="1500" b="1" dirty="0"/>
              <a:t>AAA method lists are applied to the lines - </a:t>
            </a:r>
            <a:r>
              <a:rPr lang="en-US" sz="1500" dirty="0"/>
              <a:t>The method list that will be used to define how authentication will occur for the vty lines or console line needs to be applied with the </a:t>
            </a:r>
            <a:r>
              <a:rPr lang="en-US" sz="1500" b="1" dirty="0"/>
              <a:t>login authentication {default </a:t>
            </a:r>
            <a:r>
              <a:rPr lang="en-US" sz="1500" dirty="0"/>
              <a:t>| </a:t>
            </a:r>
            <a:r>
              <a:rPr lang="en-US" sz="1500" i="1" dirty="0"/>
              <a:t>list_name</a:t>
            </a:r>
            <a:r>
              <a:rPr lang="en-US" sz="1500" dirty="0"/>
              <a:t>} command.</a:t>
            </a:r>
          </a:p>
          <a:p>
            <a:pPr marL="285750" indent="-285750">
              <a:spcAft>
                <a:spcPts val="600"/>
              </a:spcAft>
              <a:buFont typeface="Arial" panose="020B0604020202020204" pitchFamily="34" charset="0"/>
              <a:buChar char="•"/>
            </a:pPr>
            <a:r>
              <a:rPr lang="en-US" sz="1500" b="1" dirty="0"/>
              <a:t>The router needs to be able to reach the AAA server - </a:t>
            </a:r>
            <a:r>
              <a:rPr lang="en-US" sz="1500" dirty="0"/>
              <a:t>Use the </a:t>
            </a:r>
            <a:r>
              <a:rPr lang="en-US" sz="1500" b="1" dirty="0"/>
              <a:t>test aaa </a:t>
            </a:r>
            <a:r>
              <a:rPr lang="en-US" sz="1500" dirty="0"/>
              <a:t>command on the router or use Telnet to reach the authentication port number of the AAA server to verify connectivity.</a:t>
            </a:r>
          </a:p>
          <a:p>
            <a:pPr marL="285750" indent="-285750">
              <a:spcAft>
                <a:spcPts val="600"/>
              </a:spcAft>
              <a:buFont typeface="Arial" panose="020B0604020202020204" pitchFamily="34" charset="0"/>
              <a:buChar char="•"/>
            </a:pPr>
            <a:r>
              <a:rPr lang="en-US" sz="1500" b="1" dirty="0"/>
              <a:t>The router needs to be configured with the correct pre-shared key -  </a:t>
            </a:r>
            <a:r>
              <a:rPr lang="en-US" sz="1500" dirty="0"/>
              <a:t>Ensure that the router and the AAA server are configured with the same pre-shared key.</a:t>
            </a:r>
          </a:p>
          <a:p>
            <a:endParaRPr lang="en-US" sz="1600" dirty="0"/>
          </a:p>
        </p:txBody>
      </p:sp>
      <p:grpSp>
        <p:nvGrpSpPr>
          <p:cNvPr id="2" name="Group 1"/>
          <p:cNvGrpSpPr/>
          <p:nvPr/>
        </p:nvGrpSpPr>
        <p:grpSpPr>
          <a:xfrm>
            <a:off x="4587562" y="907425"/>
            <a:ext cx="4254596" cy="3419774"/>
            <a:chOff x="4587562" y="907425"/>
            <a:chExt cx="4254596" cy="3419774"/>
          </a:xfrm>
        </p:grpSpPr>
        <p:pic>
          <p:nvPicPr>
            <p:cNvPr id="4" name="Picture 3">
              <a:extLst>
                <a:ext uri="{FF2B5EF4-FFF2-40B4-BE49-F238E27FC236}">
                  <a16:creationId xmlns:a16="http://schemas.microsoft.com/office/drawing/2014/main" id="{F58ED7EC-2207-4FBB-9D75-9F68ADA2CBF8}"/>
                </a:ext>
              </a:extLst>
            </p:cNvPr>
            <p:cNvPicPr>
              <a:picLocks noChangeAspect="1"/>
            </p:cNvPicPr>
            <p:nvPr/>
          </p:nvPicPr>
          <p:blipFill>
            <a:blip r:embed="rId3"/>
            <a:stretch>
              <a:fillRect/>
            </a:stretch>
          </p:blipFill>
          <p:spPr>
            <a:xfrm>
              <a:off x="4587562" y="907425"/>
              <a:ext cx="4232438" cy="2577376"/>
            </a:xfrm>
            <a:prstGeom prst="rect">
              <a:avLst/>
            </a:prstGeom>
          </p:spPr>
        </p:pic>
        <p:pic>
          <p:nvPicPr>
            <p:cNvPr id="5" name="Picture 4">
              <a:extLst>
                <a:ext uri="{FF2B5EF4-FFF2-40B4-BE49-F238E27FC236}">
                  <a16:creationId xmlns:a16="http://schemas.microsoft.com/office/drawing/2014/main" id="{6EABDCF6-6BAE-4C01-99AD-A82E8AF2FABF}"/>
                </a:ext>
              </a:extLst>
            </p:cNvPr>
            <p:cNvPicPr>
              <a:picLocks noChangeAspect="1"/>
            </p:cNvPicPr>
            <p:nvPr/>
          </p:nvPicPr>
          <p:blipFill>
            <a:blip r:embed="rId4"/>
            <a:stretch>
              <a:fillRect/>
            </a:stretch>
          </p:blipFill>
          <p:spPr>
            <a:xfrm>
              <a:off x="4629150" y="3378816"/>
              <a:ext cx="4213008" cy="948383"/>
            </a:xfrm>
            <a:prstGeom prst="rect">
              <a:avLst/>
            </a:prstGeom>
          </p:spPr>
        </p:pic>
      </p:grpSp>
    </p:spTree>
    <p:extLst>
      <p:ext uri="{BB962C8B-B14F-4D97-AF65-F5344CB8AC3E}">
        <p14:creationId xmlns:p14="http://schemas.microsoft.com/office/powerpoint/2010/main" val="406346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9022556" cy="731837"/>
          </a:xfrm>
        </p:spPr>
        <p:txBody>
          <a:bodyPr/>
          <a:lstStyle/>
          <a:p>
            <a:r>
              <a:rPr lang="en-US" sz="1600" dirty="0">
                <a:solidFill>
                  <a:schemeClr val="accent5">
                    <a:lumMod val="50000"/>
                  </a:schemeClr>
                </a:solidFill>
              </a:rPr>
              <a:t>Cisco IOS AAA Troubleshooting</a:t>
            </a:r>
            <a:br>
              <a:rPr lang="en-US" dirty="0">
                <a:solidFill>
                  <a:schemeClr val="accent4">
                    <a:lumMod val="75000"/>
                  </a:schemeClr>
                </a:solidFill>
              </a:rPr>
            </a:br>
            <a:r>
              <a:rPr lang="en-US" sz="2400" dirty="0">
                <a:solidFill>
                  <a:schemeClr val="accent5">
                    <a:lumMod val="50000"/>
                  </a:schemeClr>
                </a:solidFill>
              </a:rPr>
              <a:t>Verifying/Troubleshooting Cisco IOS AAA Configuration (Cont.)</a:t>
            </a:r>
            <a:endParaRPr lang="en-US" sz="2400" dirty="0">
              <a:solidFill>
                <a:schemeClr val="accent4">
                  <a:lumMod val="75000"/>
                </a:schemeClr>
              </a:solidFill>
            </a:endParaRPr>
          </a:p>
        </p:txBody>
      </p:sp>
      <p:sp>
        <p:nvSpPr>
          <p:cNvPr id="6" name="Rectangle 5">
            <a:extLst>
              <a:ext uri="{FF2B5EF4-FFF2-40B4-BE49-F238E27FC236}">
                <a16:creationId xmlns:a16="http://schemas.microsoft.com/office/drawing/2014/main" id="{8FACF28A-8E2C-4214-9EA6-AE228DDC723B}"/>
              </a:ext>
            </a:extLst>
          </p:cNvPr>
          <p:cNvSpPr/>
          <p:nvPr/>
        </p:nvSpPr>
        <p:spPr>
          <a:xfrm>
            <a:off x="18753" y="638968"/>
            <a:ext cx="5281910" cy="4278094"/>
          </a:xfrm>
          <a:prstGeom prst="rect">
            <a:avLst/>
          </a:prstGeom>
        </p:spPr>
        <p:txBody>
          <a:bodyPr wrap="square">
            <a:spAutoFit/>
          </a:bodyPr>
          <a:lstStyle/>
          <a:p>
            <a:pPr marL="377190" indent="-285750">
              <a:spcAft>
                <a:spcPts val="600"/>
              </a:spcAft>
              <a:buFont typeface="Arial" panose="020B0604020202020204" pitchFamily="34" charset="0"/>
              <a:buChar char="•"/>
            </a:pPr>
            <a:r>
              <a:rPr lang="en-US" sz="1450" b="1" dirty="0"/>
              <a:t>The correct authenticating and accounting ports need to be configured - </a:t>
            </a:r>
            <a:r>
              <a:rPr lang="en-US" sz="1450" dirty="0"/>
              <a:t>RADIUS uses ports 1812 or 1645 (Cisco default) for authentication and 1813 or 1646 (Cisco default) for accounting.</a:t>
            </a:r>
          </a:p>
          <a:p>
            <a:pPr marL="377190" indent="-285750">
              <a:spcAft>
                <a:spcPts val="600"/>
              </a:spcAft>
              <a:buFont typeface="Arial" panose="020B0604020202020204" pitchFamily="34" charset="0"/>
              <a:buChar char="•"/>
            </a:pPr>
            <a:r>
              <a:rPr lang="en-US" sz="1450" b="1" dirty="0"/>
              <a:t>Usernames and passwords need to be configured on the AAA server.</a:t>
            </a:r>
          </a:p>
          <a:p>
            <a:pPr marL="377190" indent="-285750">
              <a:spcAft>
                <a:spcPts val="600"/>
              </a:spcAft>
              <a:buFont typeface="Arial" panose="020B0604020202020204" pitchFamily="34" charset="0"/>
              <a:buChar char="•"/>
            </a:pPr>
            <a:r>
              <a:rPr lang="en-US" sz="1450" b="1" dirty="0"/>
              <a:t>The AAA server group needs to have the correct AAA server IP addresses </a:t>
            </a:r>
          </a:p>
          <a:p>
            <a:pPr marL="377190" indent="-285750">
              <a:spcAft>
                <a:spcPts val="600"/>
              </a:spcAft>
              <a:buFont typeface="Arial" panose="020B0604020202020204" pitchFamily="34" charset="0"/>
              <a:buChar char="•"/>
            </a:pPr>
            <a:r>
              <a:rPr lang="en-US" sz="1450" b="1" dirty="0"/>
              <a:t>User can authenticate but can’t execute any commands</a:t>
            </a:r>
          </a:p>
          <a:p>
            <a:pPr marL="377190" indent="-285750">
              <a:spcAft>
                <a:spcPts val="600"/>
              </a:spcAft>
              <a:buFont typeface="Arial" panose="020B0604020202020204" pitchFamily="34" charset="0"/>
              <a:buChar char="•"/>
            </a:pPr>
            <a:r>
              <a:rPr lang="en-US" sz="1450" b="1" dirty="0"/>
              <a:t>IP address of client configured on AAA server.</a:t>
            </a:r>
          </a:p>
          <a:p>
            <a:pPr marL="377190" indent="-285750">
              <a:spcAft>
                <a:spcPts val="600"/>
              </a:spcAft>
              <a:buFont typeface="Arial" panose="020B0604020202020204" pitchFamily="34" charset="0"/>
              <a:buChar char="•"/>
            </a:pPr>
            <a:r>
              <a:rPr lang="en-US" sz="1450" dirty="0"/>
              <a:t>These commands can be used in real-time to verify the operation of the various AAA authentication processes:</a:t>
            </a:r>
          </a:p>
          <a:p>
            <a:pPr marL="91440">
              <a:spcAft>
                <a:spcPts val="0"/>
              </a:spcAft>
            </a:pPr>
            <a:r>
              <a:rPr lang="en-US" sz="1450" b="1" dirty="0"/>
              <a:t>	</a:t>
            </a:r>
            <a:r>
              <a:rPr lang="en-US" sz="1200" b="1" dirty="0"/>
              <a:t>debug aaa authentication </a:t>
            </a:r>
          </a:p>
          <a:p>
            <a:pPr marL="91440">
              <a:spcAft>
                <a:spcPts val="0"/>
              </a:spcAft>
            </a:pPr>
            <a:r>
              <a:rPr lang="en-US" sz="1200" b="1" dirty="0"/>
              <a:t>	debug radius authentication</a:t>
            </a:r>
          </a:p>
          <a:p>
            <a:pPr marL="91440">
              <a:spcAft>
                <a:spcPts val="0"/>
              </a:spcAft>
            </a:pPr>
            <a:r>
              <a:rPr lang="en-US" sz="1200" b="1" dirty="0"/>
              <a:t>	debug tacacs authentication</a:t>
            </a:r>
          </a:p>
          <a:p>
            <a:pPr marL="91440">
              <a:spcAft>
                <a:spcPts val="0"/>
              </a:spcAft>
            </a:pPr>
            <a:r>
              <a:rPr lang="en-US" sz="1200" b="1" dirty="0"/>
              <a:t>	debug aaa protocol local</a:t>
            </a:r>
          </a:p>
        </p:txBody>
      </p:sp>
      <p:grpSp>
        <p:nvGrpSpPr>
          <p:cNvPr id="7" name="Group 6"/>
          <p:cNvGrpSpPr/>
          <p:nvPr/>
        </p:nvGrpSpPr>
        <p:grpSpPr>
          <a:xfrm>
            <a:off x="5193506" y="1000125"/>
            <a:ext cx="3829050" cy="3327074"/>
            <a:chOff x="4587562" y="907425"/>
            <a:chExt cx="4254596" cy="3419774"/>
          </a:xfrm>
        </p:grpSpPr>
        <p:pic>
          <p:nvPicPr>
            <p:cNvPr id="8" name="Picture 7">
              <a:extLst>
                <a:ext uri="{FF2B5EF4-FFF2-40B4-BE49-F238E27FC236}">
                  <a16:creationId xmlns:a16="http://schemas.microsoft.com/office/drawing/2014/main" id="{F58ED7EC-2207-4FBB-9D75-9F68ADA2CBF8}"/>
                </a:ext>
              </a:extLst>
            </p:cNvPr>
            <p:cNvPicPr>
              <a:picLocks noChangeAspect="1"/>
            </p:cNvPicPr>
            <p:nvPr/>
          </p:nvPicPr>
          <p:blipFill>
            <a:blip r:embed="rId3"/>
            <a:stretch>
              <a:fillRect/>
            </a:stretch>
          </p:blipFill>
          <p:spPr>
            <a:xfrm>
              <a:off x="4587562" y="907425"/>
              <a:ext cx="4232438" cy="2577376"/>
            </a:xfrm>
            <a:prstGeom prst="rect">
              <a:avLst/>
            </a:prstGeom>
          </p:spPr>
        </p:pic>
        <p:pic>
          <p:nvPicPr>
            <p:cNvPr id="9" name="Picture 8">
              <a:extLst>
                <a:ext uri="{FF2B5EF4-FFF2-40B4-BE49-F238E27FC236}">
                  <a16:creationId xmlns:a16="http://schemas.microsoft.com/office/drawing/2014/main" id="{6EABDCF6-6BAE-4C01-99AD-A82E8AF2FABF}"/>
                </a:ext>
              </a:extLst>
            </p:cNvPr>
            <p:cNvPicPr>
              <a:picLocks noChangeAspect="1"/>
            </p:cNvPicPr>
            <p:nvPr/>
          </p:nvPicPr>
          <p:blipFill>
            <a:blip r:embed="rId4"/>
            <a:stretch>
              <a:fillRect/>
            </a:stretch>
          </p:blipFill>
          <p:spPr>
            <a:xfrm>
              <a:off x="4629150" y="3378816"/>
              <a:ext cx="4213008" cy="948383"/>
            </a:xfrm>
            <a:prstGeom prst="rect">
              <a:avLst/>
            </a:prstGeom>
          </p:spPr>
        </p:pic>
      </p:grpSp>
    </p:spTree>
    <p:extLst>
      <p:ext uri="{BB962C8B-B14F-4D97-AF65-F5344CB8AC3E}">
        <p14:creationId xmlns:p14="http://schemas.microsoft.com/office/powerpoint/2010/main" val="2948104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35296</TotalTime>
  <Words>4110</Words>
  <Application>Microsoft Office PowerPoint</Application>
  <PresentationFormat>On-screen Show (16:9)</PresentationFormat>
  <Paragraphs>237</Paragraphs>
  <Slides>34</Slides>
  <Notes>34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Calibri</vt:lpstr>
      <vt:lpstr>CiscoSans ExtraLight</vt:lpstr>
      <vt:lpstr>Default Theme</vt:lpstr>
      <vt:lpstr>Chapter 22: Infrastructure Security </vt:lpstr>
      <vt:lpstr>Chapter 22 Content</vt:lpstr>
      <vt:lpstr>Cisco IOS AAA Troubleshooting</vt:lpstr>
      <vt:lpstr>Cisco IOS AAA Troubleshooting Cisco IOS AAA Basics </vt:lpstr>
      <vt:lpstr>Cisco IOS AAA Troubleshooting Cisco IOS AAA Commands</vt:lpstr>
      <vt:lpstr>Cisco IOS AAA Troubleshooting Cisco IOS AAA Commands (Cont.)</vt:lpstr>
      <vt:lpstr>Cisco IOS AAA Troubleshooting Verifying/Troubleshooting Cisco IOS AAA Configuration</vt:lpstr>
      <vt:lpstr>Cisco IOS AAA Troubleshooting Verifying/Troubleshooting Cisco IOS AAA Configuration (Cont.)</vt:lpstr>
      <vt:lpstr>Cisco IOS AAA Troubleshooting Verifying/Troubleshooting Cisco IOS AAA Configuration (Cont.)</vt:lpstr>
      <vt:lpstr>Troubleshooting Unicast Reverse Path Forwarding (uRPF)</vt:lpstr>
      <vt:lpstr>Troubleshooting Unicast Reverse Path Forwarding (uRPF) Troubleshooting Unicast Reverse Path Forwarding (uRPF)</vt:lpstr>
      <vt:lpstr>Troubleshooting Unicast Reverse Path Forwarding (uRPF) Troubleshooting Unicast Reverse Path Forwarding (uRPF) Modes (Cont.)</vt:lpstr>
      <vt:lpstr>Troubleshooting Control Plane Policing (CoPP)</vt:lpstr>
      <vt:lpstr>Troubleshooting Control Plane Policing (CoPP) Creating ACLs to Identify the Traffic</vt:lpstr>
      <vt:lpstr>Troubleshooting Control Plane Policing (CoPP) Troubleshooting ACLs for CoPP</vt:lpstr>
      <vt:lpstr>Troubleshooting Control Plane Policing (CoPP) Verifying ACLs</vt:lpstr>
      <vt:lpstr>Troubleshooting Control Plane Policing (CoPP) Creating Class Maps to Define a Traffic Class</vt:lpstr>
      <vt:lpstr>Troubleshooting Control Plane Policing (CoPP) Troubleshooting Class Maps</vt:lpstr>
      <vt:lpstr>Troubleshooting Control Plane Policing (CoPP) Verifying Class Maps</vt:lpstr>
      <vt:lpstr>Troubleshooting Control Plane Policing (CoPP) Creating Policy Maps to Define a Service Policy</vt:lpstr>
      <vt:lpstr>Troubleshooting Control Plane Policing (CoPP) Troubleshooting Policy Maps</vt:lpstr>
      <vt:lpstr>Troubleshooting Control Plane Policing (CoPP) Verify Policy Maps</vt:lpstr>
      <vt:lpstr>Troubleshooting Control Plane Policing (CoPP) Verify the Service Policy to the Control Plane</vt:lpstr>
      <vt:lpstr>Troubleshooting Control Plane Policing (CoPP) Troubleshooting the Application of the Service Policy</vt:lpstr>
      <vt:lpstr>Troubleshooting Control Plane Policing (CoPP) CoPP Summary</vt:lpstr>
      <vt:lpstr>IPv6 First-Hop Security</vt:lpstr>
      <vt:lpstr>IPv6 First-Hop Security IPv6 First Hop Security</vt:lpstr>
      <vt:lpstr>IPv6 First-Hop Security IPv6 First Hop Security (Cont.)</vt:lpstr>
      <vt:lpstr>Prepare for the Exam</vt:lpstr>
      <vt:lpstr>Prepare for the Exam Key Topics for Chapter 22</vt:lpstr>
      <vt:lpstr>Prepare for the Exam Key Terms for Chapter 22</vt:lpstr>
      <vt:lpstr>Prepare for the Exam Command Reference for Chapter 22</vt:lpstr>
      <vt:lpstr>Prepare for the Exam Command Reference for Chapter 22 (Cont.)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Sue Livingston -X (suliving - UNICON INC at Cisco)</cp:lastModifiedBy>
  <cp:revision>799</cp:revision>
  <dcterms:created xsi:type="dcterms:W3CDTF">2019-10-18T06:21:22Z</dcterms:created>
  <dcterms:modified xsi:type="dcterms:W3CDTF">2020-03-10T14:02:18Z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