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0.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9"/>
  </p:notesMasterIdLst>
  <p:sldIdLst>
    <p:sldId id="513" r:id="rId2"/>
    <p:sldId id="1207" r:id="rId3"/>
    <p:sldId id="1206" r:id="rId4"/>
    <p:sldId id="1336" r:id="rId5"/>
    <p:sldId id="1572" r:id="rId6"/>
    <p:sldId id="1573" r:id="rId7"/>
    <p:sldId id="1574" r:id="rId8"/>
    <p:sldId id="1575" r:id="rId9"/>
    <p:sldId id="1581" r:id="rId10"/>
    <p:sldId id="1582" r:id="rId11"/>
    <p:sldId id="1583" r:id="rId12"/>
    <p:sldId id="1584" r:id="rId13"/>
    <p:sldId id="1585" r:id="rId14"/>
    <p:sldId id="1586" r:id="rId15"/>
    <p:sldId id="1587" r:id="rId16"/>
    <p:sldId id="1588" r:id="rId17"/>
    <p:sldId id="1589" r:id="rId18"/>
    <p:sldId id="1590" r:id="rId19"/>
    <p:sldId id="1591" r:id="rId20"/>
    <p:sldId id="1592" r:id="rId21"/>
    <p:sldId id="1593" r:id="rId22"/>
    <p:sldId id="1503" r:id="rId23"/>
    <p:sldId id="1594" r:id="rId24"/>
    <p:sldId id="1595" r:id="rId25"/>
    <p:sldId id="1596" r:id="rId26"/>
    <p:sldId id="1597" r:id="rId27"/>
    <p:sldId id="1598" r:id="rId28"/>
    <p:sldId id="1599" r:id="rId29"/>
    <p:sldId id="1600" r:id="rId30"/>
    <p:sldId id="1601" r:id="rId31"/>
    <p:sldId id="1602" r:id="rId32"/>
    <p:sldId id="1604" r:id="rId33"/>
    <p:sldId id="1605" r:id="rId34"/>
    <p:sldId id="1580" r:id="rId35"/>
    <p:sldId id="1606" r:id="rId36"/>
    <p:sldId id="1607" r:id="rId37"/>
    <p:sldId id="1615" r:id="rId38"/>
    <p:sldId id="1608" r:id="rId39"/>
    <p:sldId id="1609" r:id="rId40"/>
    <p:sldId id="1610" r:id="rId41"/>
    <p:sldId id="1333" r:id="rId42"/>
    <p:sldId id="1611" r:id="rId43"/>
    <p:sldId id="1612" r:id="rId44"/>
    <p:sldId id="1613" r:id="rId45"/>
    <p:sldId id="1614" r:id="rId46"/>
    <p:sldId id="1335" r:id="rId47"/>
    <p:sldId id="1404" r:id="rId48"/>
    <p:sldId id="1576" r:id="rId49"/>
    <p:sldId id="1577" r:id="rId50"/>
    <p:sldId id="1579" r:id="rId51"/>
    <p:sldId id="1578" r:id="rId52"/>
    <p:sldId id="1254" r:id="rId53"/>
    <p:sldId id="1250" r:id="rId54"/>
    <p:sldId id="1616" r:id="rId55"/>
    <p:sldId id="1251" r:id="rId56"/>
    <p:sldId id="1252" r:id="rId57"/>
    <p:sldId id="1253" r:id="rId58"/>
  </p:sldIdLst>
  <p:sldSz cx="9144000" cy="5143500" type="screen16x9"/>
  <p:notesSz cx="6858000" cy="9144000"/>
  <p:custDataLst>
    <p:tags r:id="rId6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3"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2"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7"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971" autoAdjust="0"/>
    <p:restoredTop sz="86657" autoAdjust="0"/>
  </p:normalViewPr>
  <p:slideViewPr>
    <p:cSldViewPr snapToGrid="0" showGuides="1">
      <p:cViewPr varScale="1">
        <p:scale>
          <a:sx n="84" d="100"/>
          <a:sy n="84" d="100"/>
        </p:scale>
        <p:origin x="76" y="140"/>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3/17/2020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4060430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839847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1498450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28513758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41676379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1166967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57</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2357398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285105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818620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3780514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2737370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4200154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4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5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86994" y="827315"/>
            <a:ext cx="7045084" cy="1666626"/>
          </a:xfrm>
        </p:spPr>
        <p:txBody>
          <a:bodyPr/>
          <a:lstStyle/>
          <a:p>
            <a:r>
              <a:rPr lang="en-US" dirty="0">
                <a:solidFill>
                  <a:schemeClr val="accent5">
                    <a:lumMod val="40000"/>
                    <a:lumOff val="60000"/>
                  </a:schemeClr>
                </a:solidFill>
              </a:rPr>
              <a:t>Chapter 14: Troubleshooting BGP</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2677563"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56" y="731838"/>
            <a:ext cx="8710864" cy="1007586"/>
          </a:xfrm>
        </p:spPr>
        <p:txBody>
          <a:bodyPr/>
          <a:lstStyle/>
          <a:p>
            <a:pPr marL="91440" lvl="0" indent="0" algn="l">
              <a:spcBef>
                <a:spcPts val="0"/>
              </a:spcBef>
              <a:spcAft>
                <a:spcPts val="600"/>
              </a:spcAft>
            </a:pPr>
            <a:r>
              <a:rPr lang="en-US" sz="1500" dirty="0">
                <a:solidFill>
                  <a:srgbClr val="000000"/>
                </a:solidFill>
              </a:rPr>
              <a:t>To form a BGP peering, you use the </a:t>
            </a:r>
            <a:r>
              <a:rPr lang="en-US" sz="1500" b="1" dirty="0">
                <a:solidFill>
                  <a:srgbClr val="000000"/>
                </a:solidFill>
              </a:rPr>
              <a:t>neighbor ip_address remote-as as_number </a:t>
            </a:r>
            <a:r>
              <a:rPr lang="en-US" sz="1500" dirty="0">
                <a:solidFill>
                  <a:srgbClr val="000000"/>
                </a:solidFill>
              </a:rPr>
              <a:t>command in BGP configuration mode. Example 14-8 displays two </a:t>
            </a:r>
            <a:r>
              <a:rPr lang="en-US" sz="1500" b="1" dirty="0">
                <a:solidFill>
                  <a:srgbClr val="000000"/>
                </a:solidFill>
              </a:rPr>
              <a:t>neighbor remote-as </a:t>
            </a:r>
            <a:r>
              <a:rPr lang="en-US" sz="1500" dirty="0">
                <a:solidFill>
                  <a:srgbClr val="000000"/>
                </a:solidFill>
              </a:rPr>
              <a:t>commands on R2. The </a:t>
            </a:r>
            <a:r>
              <a:rPr lang="en-US" sz="1500" b="1" dirty="0">
                <a:solidFill>
                  <a:srgbClr val="000000"/>
                </a:solidFill>
              </a:rPr>
              <a:t>neighbor 5.5.5.5 remote-as 65502 </a:t>
            </a:r>
            <a:r>
              <a:rPr lang="en-US" sz="1500" dirty="0">
                <a:solidFill>
                  <a:srgbClr val="000000"/>
                </a:solidFill>
              </a:rPr>
              <a:t>command forms an iBGP peering, and </a:t>
            </a:r>
            <a:r>
              <a:rPr lang="en-US" sz="1500" b="1" dirty="0">
                <a:solidFill>
                  <a:srgbClr val="000000"/>
                </a:solidFill>
              </a:rPr>
              <a:t>neighbor  10.1.12.1 remote-as 65501</a:t>
            </a:r>
            <a:r>
              <a:rPr lang="en-US" sz="1500" dirty="0">
                <a:solidFill>
                  <a:srgbClr val="000000"/>
                </a:solidFill>
              </a:rPr>
              <a:t> forms an eBGP peering.</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573359" cy="731838"/>
          </a:xfrm>
        </p:spPr>
        <p:txBody>
          <a:bodyPr/>
          <a:lstStyle/>
          <a:p>
            <a:r>
              <a:rPr lang="en-US" sz="1600" dirty="0"/>
              <a:t>Troubleshooting BGP Neighbor Adjacencies</a:t>
            </a:r>
            <a:br>
              <a:rPr lang="en-US" dirty="0">
                <a:solidFill>
                  <a:schemeClr val="accent4">
                    <a:lumMod val="75000"/>
                  </a:schemeClr>
                </a:solidFill>
              </a:rPr>
            </a:br>
            <a:r>
              <a:rPr lang="en-US" dirty="0"/>
              <a:t>Incorrect Neighbor Statement</a:t>
            </a:r>
            <a:endParaRPr lang="en-US" sz="2400" dirty="0">
              <a:solidFill>
                <a:schemeClr val="accent4">
                  <a:lumMod val="75000"/>
                </a:schemeClr>
              </a:solidFill>
            </a:endParaRPr>
          </a:p>
        </p:txBody>
      </p:sp>
      <p:sp>
        <p:nvSpPr>
          <p:cNvPr id="6" name="TextBox 5"/>
          <p:cNvSpPr txBox="1"/>
          <p:nvPr/>
        </p:nvSpPr>
        <p:spPr>
          <a:xfrm>
            <a:off x="302509" y="1794423"/>
            <a:ext cx="3843230" cy="2215991"/>
          </a:xfrm>
          <a:prstGeom prst="rect">
            <a:avLst/>
          </a:prstGeom>
          <a:noFill/>
        </p:spPr>
        <p:txBody>
          <a:bodyPr wrap="square" rtlCol="0">
            <a:spAutoFit/>
          </a:bodyPr>
          <a:lstStyle/>
          <a:p>
            <a:r>
              <a:rPr lang="en-US" sz="1500" dirty="0">
                <a:solidFill>
                  <a:srgbClr val="000000"/>
                </a:solidFill>
              </a:rPr>
              <a:t>There are two very important parts to this command: the address of the peer with which you form the peering and the autonomous system that the peer is in. If you make a mistake with either of these, you see either the Active or Idle state. You can verify the state of the TCP session on the routers by using the </a:t>
            </a:r>
            <a:r>
              <a:rPr lang="en-US" sz="1500" b="1" dirty="0">
                <a:solidFill>
                  <a:srgbClr val="000000"/>
                </a:solidFill>
              </a:rPr>
              <a:t>show tcp brief all </a:t>
            </a:r>
            <a:r>
              <a:rPr lang="en-US" sz="1500" dirty="0">
                <a:solidFill>
                  <a:srgbClr val="000000"/>
                </a:solidFill>
              </a:rPr>
              <a:t>command, shown in Example 14-9</a:t>
            </a:r>
            <a:r>
              <a:rPr lang="en-US" dirty="0">
                <a:solidFill>
                  <a:srgbClr val="000000"/>
                </a:solidFill>
              </a:rPr>
              <a:t>.</a:t>
            </a:r>
          </a:p>
        </p:txBody>
      </p:sp>
      <p:pic>
        <p:nvPicPr>
          <p:cNvPr id="3" name="Picture 2"/>
          <p:cNvPicPr>
            <a:picLocks noChangeAspect="1"/>
          </p:cNvPicPr>
          <p:nvPr/>
        </p:nvPicPr>
        <p:blipFill>
          <a:blip r:embed="rId2"/>
          <a:stretch>
            <a:fillRect/>
          </a:stretch>
        </p:blipFill>
        <p:spPr>
          <a:xfrm>
            <a:off x="4229549" y="1946719"/>
            <a:ext cx="4723333" cy="1250061"/>
          </a:xfrm>
          <a:prstGeom prst="rect">
            <a:avLst/>
          </a:prstGeom>
        </p:spPr>
      </p:pic>
      <p:pic>
        <p:nvPicPr>
          <p:cNvPr id="7" name="Picture 6"/>
          <p:cNvPicPr>
            <a:picLocks noChangeAspect="1"/>
          </p:cNvPicPr>
          <p:nvPr/>
        </p:nvPicPr>
        <p:blipFill>
          <a:blip r:embed="rId3"/>
          <a:stretch>
            <a:fillRect/>
          </a:stretch>
        </p:blipFill>
        <p:spPr>
          <a:xfrm>
            <a:off x="4229549" y="3532588"/>
            <a:ext cx="4715071" cy="955651"/>
          </a:xfrm>
          <a:prstGeom prst="rect">
            <a:avLst/>
          </a:prstGeom>
        </p:spPr>
      </p:pic>
    </p:spTree>
    <p:extLst>
      <p:ext uri="{BB962C8B-B14F-4D97-AF65-F5344CB8AC3E}">
        <p14:creationId xmlns:p14="http://schemas.microsoft.com/office/powerpoint/2010/main" val="2310967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752" y="676837"/>
            <a:ext cx="9027122" cy="2142564"/>
          </a:xfrm>
        </p:spPr>
        <p:txBody>
          <a:bodyPr/>
          <a:lstStyle/>
          <a:p>
            <a:pPr marL="91440" lvl="0" indent="0" algn="l">
              <a:spcBef>
                <a:spcPts val="0"/>
              </a:spcBef>
              <a:spcAft>
                <a:spcPts val="600"/>
              </a:spcAft>
            </a:pPr>
            <a:r>
              <a:rPr lang="en-US" sz="1500" dirty="0">
                <a:solidFill>
                  <a:srgbClr val="000000"/>
                </a:solidFill>
              </a:rPr>
              <a:t>In a redundant topology, a BGP router has multiple active IP addresses configured across its various interfaces. Figure 14-1 shows two BGP autonomous systems. Notice that R2, R3, and R4 could form a BGP peering with each other, using any physical interface, because of the multiple paths.</a:t>
            </a:r>
          </a:p>
          <a:p>
            <a:pPr marL="91440" lvl="0" indent="0" algn="l">
              <a:spcBef>
                <a:spcPts val="0"/>
              </a:spcBef>
              <a:spcAft>
                <a:spcPts val="600"/>
              </a:spcAft>
            </a:pPr>
            <a:r>
              <a:rPr lang="en-US" sz="1500" dirty="0">
                <a:solidFill>
                  <a:srgbClr val="000000"/>
                </a:solidFill>
              </a:rPr>
              <a:t>When you issue the </a:t>
            </a:r>
            <a:r>
              <a:rPr lang="en-US" sz="1500" b="1" dirty="0">
                <a:solidFill>
                  <a:srgbClr val="000000"/>
                </a:solidFill>
              </a:rPr>
              <a:t>neighbor </a:t>
            </a:r>
            <a:r>
              <a:rPr lang="en-US" sz="1500" i="1" dirty="0">
                <a:solidFill>
                  <a:srgbClr val="000000"/>
                </a:solidFill>
              </a:rPr>
              <a:t>ip_address </a:t>
            </a:r>
            <a:r>
              <a:rPr lang="en-US" sz="1500" b="1" dirty="0">
                <a:solidFill>
                  <a:srgbClr val="000000"/>
                </a:solidFill>
              </a:rPr>
              <a:t>remote-as </a:t>
            </a:r>
            <a:r>
              <a:rPr lang="en-US" sz="1500" i="1" dirty="0">
                <a:solidFill>
                  <a:srgbClr val="000000"/>
                </a:solidFill>
              </a:rPr>
              <a:t>as_number </a:t>
            </a:r>
            <a:r>
              <a:rPr lang="en-US" sz="1500" dirty="0">
                <a:solidFill>
                  <a:srgbClr val="000000"/>
                </a:solidFill>
              </a:rPr>
              <a:t>command on a router, the address specified is used by the router to determine whether the BGP open message came from a router it should establish a BGP peering with. The BGP open message has a source IP address, and the source IP address is compared with the address in the local </a:t>
            </a:r>
            <a:r>
              <a:rPr lang="en-US" sz="1500" b="1" dirty="0">
                <a:solidFill>
                  <a:srgbClr val="000000"/>
                </a:solidFill>
              </a:rPr>
              <a:t>neighbor </a:t>
            </a:r>
            <a:r>
              <a:rPr lang="en-US" sz="1500" i="1" dirty="0">
                <a:solidFill>
                  <a:srgbClr val="000000"/>
                </a:solidFill>
              </a:rPr>
              <a:t>ip_address </a:t>
            </a:r>
            <a:r>
              <a:rPr lang="en-US" sz="1500" b="1" dirty="0">
                <a:solidFill>
                  <a:srgbClr val="000000"/>
                </a:solidFill>
              </a:rPr>
              <a:t>remote-as </a:t>
            </a:r>
            <a:r>
              <a:rPr lang="en-US" sz="1500" i="1" dirty="0">
                <a:solidFill>
                  <a:srgbClr val="000000"/>
                </a:solidFill>
              </a:rPr>
              <a:t>as_number </a:t>
            </a:r>
            <a:r>
              <a:rPr lang="en-US" sz="1500" dirty="0">
                <a:solidFill>
                  <a:srgbClr val="000000"/>
                </a:solidFill>
              </a:rPr>
              <a:t>command. If they match, a BGP peering is formed; if not, no BGP peering is formed. By default, the source address is based on the exit interface of the router sending the BGP open message.</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573359" cy="731838"/>
          </a:xfrm>
        </p:spPr>
        <p:txBody>
          <a:bodyPr/>
          <a:lstStyle/>
          <a:p>
            <a:r>
              <a:rPr lang="en-US" sz="1600" dirty="0"/>
              <a:t>Troubleshooting BGP Neighbor Adjacencies</a:t>
            </a:r>
            <a:br>
              <a:rPr lang="en-US" dirty="0">
                <a:solidFill>
                  <a:schemeClr val="accent4">
                    <a:lumMod val="75000"/>
                  </a:schemeClr>
                </a:solidFill>
              </a:rPr>
            </a:br>
            <a:r>
              <a:rPr lang="en-US" dirty="0"/>
              <a:t>BGP Packets Sourced from Wrong IP Address</a:t>
            </a:r>
            <a:endParaRPr lang="en-US" sz="2400" dirty="0">
              <a:solidFill>
                <a:schemeClr val="accent4">
                  <a:lumMod val="75000"/>
                </a:schemeClr>
              </a:solidFill>
            </a:endParaRPr>
          </a:p>
        </p:txBody>
      </p:sp>
      <p:pic>
        <p:nvPicPr>
          <p:cNvPr id="5" name="Picture 4"/>
          <p:cNvPicPr>
            <a:picLocks noChangeAspect="1"/>
          </p:cNvPicPr>
          <p:nvPr/>
        </p:nvPicPr>
        <p:blipFill>
          <a:blip r:embed="rId2"/>
          <a:stretch>
            <a:fillRect/>
          </a:stretch>
        </p:blipFill>
        <p:spPr>
          <a:xfrm>
            <a:off x="2327249" y="2977845"/>
            <a:ext cx="3918857" cy="1762783"/>
          </a:xfrm>
          <a:prstGeom prst="rect">
            <a:avLst/>
          </a:prstGeom>
        </p:spPr>
      </p:pic>
    </p:spTree>
    <p:extLst>
      <p:ext uri="{BB962C8B-B14F-4D97-AF65-F5344CB8AC3E}">
        <p14:creationId xmlns:p14="http://schemas.microsoft.com/office/powerpoint/2010/main" val="122295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4884" y="731837"/>
            <a:ext cx="3131649" cy="3933825"/>
          </a:xfrm>
        </p:spPr>
        <p:txBody>
          <a:bodyPr/>
          <a:lstStyle/>
          <a:p>
            <a:pPr marL="91440" lvl="0" indent="0" algn="l">
              <a:spcBef>
                <a:spcPts val="0"/>
              </a:spcBef>
              <a:spcAft>
                <a:spcPts val="600"/>
              </a:spcAft>
            </a:pPr>
            <a:r>
              <a:rPr lang="en-US" sz="1500" dirty="0">
                <a:solidFill>
                  <a:srgbClr val="000000"/>
                </a:solidFill>
              </a:rPr>
              <a:t>To control the IP address that is used when sending BGP messages, you use the </a:t>
            </a:r>
            <a:r>
              <a:rPr lang="en-US" sz="1500" b="1" dirty="0">
                <a:solidFill>
                  <a:srgbClr val="000000"/>
                </a:solidFill>
              </a:rPr>
              <a:t>neighbor </a:t>
            </a:r>
            <a:r>
              <a:rPr lang="en-US" sz="1500" i="1" dirty="0">
                <a:solidFill>
                  <a:srgbClr val="000000"/>
                </a:solidFill>
              </a:rPr>
              <a:t>ip_address</a:t>
            </a:r>
            <a:r>
              <a:rPr lang="en-US" sz="1500" b="1" dirty="0">
                <a:solidFill>
                  <a:srgbClr val="000000"/>
                </a:solidFill>
              </a:rPr>
              <a:t> update-source </a:t>
            </a:r>
            <a:r>
              <a:rPr lang="en-US" sz="1500" i="1" dirty="0">
                <a:solidFill>
                  <a:srgbClr val="000000"/>
                </a:solidFill>
              </a:rPr>
              <a:t>interface_type interface_number</a:t>
            </a:r>
            <a:r>
              <a:rPr lang="en-US" sz="1500" dirty="0">
                <a:solidFill>
                  <a:srgbClr val="000000"/>
                </a:solidFill>
              </a:rPr>
              <a:t> command. </a:t>
            </a:r>
          </a:p>
          <a:p>
            <a:pPr marL="91440" lvl="0" indent="0" algn="l">
              <a:spcBef>
                <a:spcPts val="0"/>
              </a:spcBef>
              <a:spcAft>
                <a:spcPts val="600"/>
              </a:spcAft>
            </a:pPr>
            <a:endParaRPr lang="en-US" sz="1500" dirty="0">
              <a:solidFill>
                <a:srgbClr val="000000"/>
              </a:solidFill>
            </a:endParaRPr>
          </a:p>
          <a:p>
            <a:pPr marL="91440" lvl="0" indent="0" algn="l">
              <a:spcBef>
                <a:spcPts val="0"/>
              </a:spcBef>
              <a:spcAft>
                <a:spcPts val="600"/>
              </a:spcAft>
            </a:pPr>
            <a:r>
              <a:rPr lang="en-US" sz="1500" dirty="0">
                <a:solidFill>
                  <a:srgbClr val="000000"/>
                </a:solidFill>
              </a:rPr>
              <a:t>Example 14-10 shows the output of </a:t>
            </a:r>
            <a:r>
              <a:rPr lang="en-US" sz="1500" b="1" dirty="0">
                <a:solidFill>
                  <a:srgbClr val="000000"/>
                </a:solidFill>
              </a:rPr>
              <a:t>show run | section router bgp</a:t>
            </a:r>
            <a:r>
              <a:rPr lang="en-US" sz="1500" dirty="0">
                <a:solidFill>
                  <a:srgbClr val="000000"/>
                </a:solidFill>
              </a:rPr>
              <a:t> on R2.</a:t>
            </a:r>
          </a:p>
          <a:p>
            <a:pPr marL="91440" lvl="0" indent="0" algn="l">
              <a:spcBef>
                <a:spcPts val="0"/>
              </a:spcBef>
              <a:spcAft>
                <a:spcPts val="600"/>
              </a:spcAft>
            </a:pPr>
            <a:endParaRPr lang="en-US" sz="1500" dirty="0">
              <a:solidFill>
                <a:srgbClr val="000000"/>
              </a:solidFill>
            </a:endParaRPr>
          </a:p>
          <a:p>
            <a:pPr marL="91440" lvl="0" indent="0" algn="l">
              <a:spcBef>
                <a:spcPts val="0"/>
              </a:spcBef>
              <a:spcAft>
                <a:spcPts val="600"/>
              </a:spcAft>
            </a:pPr>
            <a:r>
              <a:rPr lang="en-US" sz="1500" dirty="0">
                <a:solidFill>
                  <a:srgbClr val="000000"/>
                </a:solidFill>
              </a:rPr>
              <a:t>Example 14-11 shows the appropriate configuration on R4 to ensure that a BGP peering is successful.</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Neighbor Adjacencies</a:t>
            </a:r>
            <a:br>
              <a:rPr lang="en-US" dirty="0">
                <a:solidFill>
                  <a:schemeClr val="accent4">
                    <a:lumMod val="75000"/>
                  </a:schemeClr>
                </a:solidFill>
              </a:rPr>
            </a:br>
            <a:r>
              <a:rPr lang="en-US" sz="2950" dirty="0"/>
              <a:t>BGP Packets Sourced from Wrong IP Address (Cont.)</a:t>
            </a:r>
            <a:endParaRPr lang="en-US" sz="2950" dirty="0">
              <a:solidFill>
                <a:schemeClr val="accent4">
                  <a:lumMod val="75000"/>
                </a:schemeClr>
              </a:solidFill>
            </a:endParaRPr>
          </a:p>
        </p:txBody>
      </p:sp>
      <p:pic>
        <p:nvPicPr>
          <p:cNvPr id="3" name="Picture 2"/>
          <p:cNvPicPr>
            <a:picLocks noChangeAspect="1"/>
          </p:cNvPicPr>
          <p:nvPr/>
        </p:nvPicPr>
        <p:blipFill>
          <a:blip r:embed="rId2"/>
          <a:stretch>
            <a:fillRect/>
          </a:stretch>
        </p:blipFill>
        <p:spPr>
          <a:xfrm>
            <a:off x="3261418" y="731838"/>
            <a:ext cx="5715000" cy="3933825"/>
          </a:xfrm>
          <a:prstGeom prst="rect">
            <a:avLst/>
          </a:prstGeom>
        </p:spPr>
      </p:pic>
    </p:spTree>
    <p:extLst>
      <p:ext uri="{BB962C8B-B14F-4D97-AF65-F5344CB8AC3E}">
        <p14:creationId xmlns:p14="http://schemas.microsoft.com/office/powerpoint/2010/main" val="2256520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38" y="731839"/>
            <a:ext cx="3098419" cy="3861932"/>
          </a:xfrm>
        </p:spPr>
        <p:txBody>
          <a:bodyPr/>
          <a:lstStyle/>
          <a:p>
            <a:pPr marL="91440" lvl="0" indent="0" algn="l">
              <a:spcBef>
                <a:spcPts val="0"/>
              </a:spcBef>
              <a:spcAft>
                <a:spcPts val="600"/>
              </a:spcAft>
            </a:pPr>
            <a:r>
              <a:rPr lang="en-US" sz="1500" dirty="0">
                <a:solidFill>
                  <a:srgbClr val="000000"/>
                </a:solidFill>
              </a:rPr>
              <a:t>BGP uses TCP port 179 to establish TCP sessions. If an access control list (ACL) is blocking TCP port 179 anywhere in the path between the routers attempting to form a BGP peering, the peering does not happen. </a:t>
            </a:r>
          </a:p>
          <a:p>
            <a:pPr marL="91440" lvl="0" indent="0" algn="l">
              <a:spcBef>
                <a:spcPts val="0"/>
              </a:spcBef>
              <a:spcAft>
                <a:spcPts val="600"/>
              </a:spcAft>
            </a:pPr>
            <a:endParaRPr lang="en-US" sz="1500" dirty="0">
              <a:solidFill>
                <a:srgbClr val="000000"/>
              </a:solidFill>
            </a:endParaRPr>
          </a:p>
          <a:p>
            <a:pPr marL="91440" lvl="0" indent="0" algn="l">
              <a:spcBef>
                <a:spcPts val="0"/>
              </a:spcBef>
              <a:spcAft>
                <a:spcPts val="600"/>
              </a:spcAft>
            </a:pPr>
            <a:r>
              <a:rPr lang="en-US" sz="1500" dirty="0">
                <a:solidFill>
                  <a:srgbClr val="000000"/>
                </a:solidFill>
              </a:rPr>
              <a:t>At the bottom of Example 14-12, the state is Idle on R5 because the TCP session cannot be established with the neighbor at 2.2.2.2 because R4 is denying TCP traffic related to port 179.</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Neighbor Adjacencies</a:t>
            </a:r>
            <a:br>
              <a:rPr lang="en-US" dirty="0">
                <a:solidFill>
                  <a:schemeClr val="accent4">
                    <a:lumMod val="75000"/>
                  </a:schemeClr>
                </a:solidFill>
              </a:rPr>
            </a:br>
            <a:r>
              <a:rPr lang="en-US" dirty="0">
                <a:solidFill>
                  <a:schemeClr val="accent4">
                    <a:lumMod val="75000"/>
                  </a:schemeClr>
                </a:solidFill>
              </a:rPr>
              <a:t>ACLs</a:t>
            </a:r>
            <a:endParaRPr lang="en-US" sz="2800" dirty="0">
              <a:solidFill>
                <a:schemeClr val="accent4">
                  <a:lumMod val="75000"/>
                </a:schemeClr>
              </a:solidFill>
            </a:endParaRPr>
          </a:p>
        </p:txBody>
      </p:sp>
      <p:pic>
        <p:nvPicPr>
          <p:cNvPr id="5" name="Picture 4"/>
          <p:cNvPicPr>
            <a:picLocks noChangeAspect="1"/>
          </p:cNvPicPr>
          <p:nvPr/>
        </p:nvPicPr>
        <p:blipFill>
          <a:blip r:embed="rId2"/>
          <a:stretch>
            <a:fillRect/>
          </a:stretch>
        </p:blipFill>
        <p:spPr>
          <a:xfrm>
            <a:off x="3313412" y="934017"/>
            <a:ext cx="5772150" cy="3457575"/>
          </a:xfrm>
          <a:prstGeom prst="rect">
            <a:avLst/>
          </a:prstGeom>
        </p:spPr>
      </p:pic>
    </p:spTree>
    <p:extLst>
      <p:ext uri="{BB962C8B-B14F-4D97-AF65-F5344CB8AC3E}">
        <p14:creationId xmlns:p14="http://schemas.microsoft.com/office/powerpoint/2010/main" val="1719902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38" y="731839"/>
            <a:ext cx="8982434" cy="1413219"/>
          </a:xfrm>
        </p:spPr>
        <p:txBody>
          <a:bodyPr/>
          <a:lstStyle/>
          <a:p>
            <a:pPr marL="91440" lvl="0" indent="0" algn="l">
              <a:spcBef>
                <a:spcPts val="0"/>
              </a:spcBef>
              <a:spcAft>
                <a:spcPts val="600"/>
              </a:spcAft>
            </a:pPr>
            <a:r>
              <a:rPr lang="en-US" sz="1450" dirty="0">
                <a:solidFill>
                  <a:srgbClr val="000000"/>
                </a:solidFill>
              </a:rPr>
              <a:t>BGP sessions are server/client relationships. One router is using port 179 (server), and the other router is using an ephemeral port (client). By default, both routers try to establish a TCP session using the three-way handshake because both routers send a TCP syn packet sourced from an ephemeral port and destined to port 179.</a:t>
            </a:r>
            <a:r>
              <a:rPr lang="en-US" sz="1450" dirty="0">
                <a:solidFill>
                  <a:schemeClr val="tx1">
                    <a:lumMod val="50000"/>
                  </a:schemeClr>
                </a:solidFill>
              </a:rPr>
              <a:t> When both routers respond with an ACK to the request on port 179, two BGP sessions are created.  This situation is called a BGP connection collision and the router with the higher BGP RID becomes the server. </a:t>
            </a:r>
            <a:endParaRPr lang="en-US" sz="1450" dirty="0">
              <a:solidFill>
                <a:srgbClr val="000000"/>
              </a:solidFill>
            </a:endParaRP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Neighbor Adjacencies</a:t>
            </a:r>
            <a:br>
              <a:rPr lang="en-US" dirty="0">
                <a:solidFill>
                  <a:schemeClr val="accent4">
                    <a:lumMod val="75000"/>
                  </a:schemeClr>
                </a:solidFill>
              </a:rPr>
            </a:br>
            <a:r>
              <a:rPr lang="en-US" dirty="0">
                <a:solidFill>
                  <a:schemeClr val="accent4">
                    <a:lumMod val="75000"/>
                  </a:schemeClr>
                </a:solidFill>
              </a:rPr>
              <a:t>ACLs (Cont.)</a:t>
            </a:r>
            <a:endParaRPr lang="en-US" sz="2800" dirty="0">
              <a:solidFill>
                <a:schemeClr val="accent4">
                  <a:lumMod val="75000"/>
                </a:schemeClr>
              </a:solidFill>
            </a:endParaRPr>
          </a:p>
        </p:txBody>
      </p:sp>
      <p:sp>
        <p:nvSpPr>
          <p:cNvPr id="6" name="TextBox 5"/>
          <p:cNvSpPr txBox="1"/>
          <p:nvPr/>
        </p:nvSpPr>
        <p:spPr>
          <a:xfrm>
            <a:off x="58438" y="2145058"/>
            <a:ext cx="4156052" cy="2700739"/>
          </a:xfrm>
          <a:prstGeom prst="rect">
            <a:avLst/>
          </a:prstGeom>
          <a:noFill/>
        </p:spPr>
        <p:txBody>
          <a:bodyPr wrap="square" rtlCol="0">
            <a:spAutoFit/>
          </a:bodyPr>
          <a:lstStyle/>
          <a:p>
            <a:pPr marL="91440" lvl="0">
              <a:spcBef>
                <a:spcPts val="0"/>
              </a:spcBef>
              <a:spcAft>
                <a:spcPts val="600"/>
              </a:spcAft>
            </a:pPr>
            <a:r>
              <a:rPr lang="en-US" sz="1450" dirty="0">
                <a:solidFill>
                  <a:schemeClr val="tx1">
                    <a:lumMod val="50000"/>
                  </a:schemeClr>
                </a:solidFill>
              </a:rPr>
              <a:t>To avoid BGP connection collisions, control the server and client roles right from the start by using the </a:t>
            </a:r>
            <a:r>
              <a:rPr lang="en-US" sz="1450" b="1" dirty="0">
                <a:solidFill>
                  <a:schemeClr val="tx1">
                    <a:lumMod val="50000"/>
                  </a:schemeClr>
                </a:solidFill>
              </a:rPr>
              <a:t>neighbor </a:t>
            </a:r>
            <a:r>
              <a:rPr lang="en-US" sz="1450" i="1" dirty="0">
                <a:solidFill>
                  <a:schemeClr val="tx1">
                    <a:lumMod val="50000"/>
                  </a:schemeClr>
                </a:solidFill>
              </a:rPr>
              <a:t>ip_address</a:t>
            </a:r>
            <a:r>
              <a:rPr lang="en-US" sz="1450" b="1" dirty="0">
                <a:solidFill>
                  <a:schemeClr val="tx1">
                    <a:lumMod val="50000"/>
                  </a:schemeClr>
                </a:solidFill>
              </a:rPr>
              <a:t> transport connection-mode {active | passive} </a:t>
            </a:r>
            <a:r>
              <a:rPr lang="en-US" sz="1450" dirty="0">
                <a:solidFill>
                  <a:schemeClr val="tx1">
                    <a:lumMod val="50000"/>
                  </a:schemeClr>
                </a:solidFill>
              </a:rPr>
              <a:t>command.  In this command, active means client, passive means server.</a:t>
            </a:r>
          </a:p>
          <a:p>
            <a:pPr marL="91440">
              <a:spcBef>
                <a:spcPts val="0"/>
              </a:spcBef>
              <a:spcAft>
                <a:spcPts val="600"/>
              </a:spcAft>
            </a:pPr>
            <a:r>
              <a:rPr lang="en-US" sz="1450" dirty="0">
                <a:solidFill>
                  <a:schemeClr val="tx1">
                    <a:lumMod val="50000"/>
                  </a:schemeClr>
                </a:solidFill>
              </a:rPr>
              <a:t>In Example 14-13, the command </a:t>
            </a:r>
            <a:r>
              <a:rPr lang="en-US" sz="1450" b="1" dirty="0">
                <a:solidFill>
                  <a:schemeClr val="tx1">
                    <a:lumMod val="50000"/>
                  </a:schemeClr>
                </a:solidFill>
              </a:rPr>
              <a:t>show bgp ipv4 unicast neighbors | i ^BGP neighbor|Local port|Foreign port </a:t>
            </a:r>
            <a:r>
              <a:rPr lang="en-US" sz="1450" dirty="0">
                <a:solidFill>
                  <a:schemeClr val="tx1">
                    <a:lumMod val="50000"/>
                  </a:schemeClr>
                </a:solidFill>
              </a:rPr>
              <a:t>is used to display R2’s neighbors along with the local port number and the foreign port number.</a:t>
            </a:r>
          </a:p>
        </p:txBody>
      </p:sp>
      <p:pic>
        <p:nvPicPr>
          <p:cNvPr id="3" name="Picture 2"/>
          <p:cNvPicPr>
            <a:picLocks noChangeAspect="1"/>
          </p:cNvPicPr>
          <p:nvPr/>
        </p:nvPicPr>
        <p:blipFill>
          <a:blip r:embed="rId2"/>
          <a:stretch>
            <a:fillRect/>
          </a:stretch>
        </p:blipFill>
        <p:spPr>
          <a:xfrm>
            <a:off x="4135339" y="2145058"/>
            <a:ext cx="4905533" cy="2334018"/>
          </a:xfrm>
          <a:prstGeom prst="rect">
            <a:avLst/>
          </a:prstGeom>
        </p:spPr>
      </p:pic>
    </p:spTree>
    <p:extLst>
      <p:ext uri="{BB962C8B-B14F-4D97-AF65-F5344CB8AC3E}">
        <p14:creationId xmlns:p14="http://schemas.microsoft.com/office/powerpoint/2010/main" val="3784614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38" y="731839"/>
            <a:ext cx="8982434" cy="1468221"/>
          </a:xfrm>
        </p:spPr>
        <p:txBody>
          <a:bodyPr/>
          <a:lstStyle/>
          <a:p>
            <a:pPr marL="91440" lvl="0" indent="0" algn="l">
              <a:spcBef>
                <a:spcPts val="0"/>
              </a:spcBef>
              <a:spcAft>
                <a:spcPts val="600"/>
              </a:spcAft>
            </a:pPr>
            <a:r>
              <a:rPr lang="en-US" sz="1500" dirty="0">
                <a:solidFill>
                  <a:srgbClr val="000000"/>
                </a:solidFill>
              </a:rPr>
              <a:t>By default, an eBGP peering occurs between directly connected routers. With an iBGP peering, the routers can be up to 255 router hops from each other and still form a peering. Example 14-14 shows the output of </a:t>
            </a:r>
            <a:r>
              <a:rPr lang="en-US" sz="1500" b="1" dirty="0">
                <a:solidFill>
                  <a:srgbClr val="000000"/>
                </a:solidFill>
              </a:rPr>
              <a:t>show bgp ipv4 unicast neighbors | include BGP neighbor|TTL</a:t>
            </a:r>
            <a:r>
              <a:rPr lang="en-US" sz="1500" dirty="0">
                <a:solidFill>
                  <a:srgbClr val="000000"/>
                </a:solidFill>
              </a:rPr>
              <a:t>, which indicates that the eBGP neighbor at 10.1.12.1 must be reachable in 1 router hop, and the iBGP neighbor at 5.5.5.5 can be up to 255 hops away. If the TTL is not large enough to support the distance required to form a BGP peering, the packet is discarded and no neighbor relationship is formed.</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Neighbor Adjacencies</a:t>
            </a:r>
            <a:br>
              <a:rPr lang="en-US" dirty="0">
                <a:solidFill>
                  <a:schemeClr val="accent4">
                    <a:lumMod val="75000"/>
                  </a:schemeClr>
                </a:solidFill>
              </a:rPr>
            </a:br>
            <a:r>
              <a:rPr lang="en-US" dirty="0">
                <a:solidFill>
                  <a:schemeClr val="accent4">
                    <a:lumMod val="75000"/>
                  </a:schemeClr>
                </a:solidFill>
              </a:rPr>
              <a:t>The TTL of the BGP Packet Expires</a:t>
            </a:r>
            <a:endParaRPr lang="en-US" sz="2800" dirty="0">
              <a:solidFill>
                <a:schemeClr val="accent4">
                  <a:lumMod val="75000"/>
                </a:schemeClr>
              </a:solidFill>
            </a:endParaRPr>
          </a:p>
        </p:txBody>
      </p:sp>
      <p:pic>
        <p:nvPicPr>
          <p:cNvPr id="5" name="Picture 4"/>
          <p:cNvPicPr>
            <a:picLocks noChangeAspect="1"/>
          </p:cNvPicPr>
          <p:nvPr/>
        </p:nvPicPr>
        <p:blipFill>
          <a:blip r:embed="rId2"/>
          <a:stretch>
            <a:fillRect/>
          </a:stretch>
        </p:blipFill>
        <p:spPr>
          <a:xfrm>
            <a:off x="1692155" y="2469803"/>
            <a:ext cx="5715000" cy="1400175"/>
          </a:xfrm>
          <a:prstGeom prst="rect">
            <a:avLst/>
          </a:prstGeom>
        </p:spPr>
      </p:pic>
    </p:spTree>
    <p:extLst>
      <p:ext uri="{BB962C8B-B14F-4D97-AF65-F5344CB8AC3E}">
        <p14:creationId xmlns:p14="http://schemas.microsoft.com/office/powerpoint/2010/main" val="3528857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38" y="731839"/>
            <a:ext cx="8982434" cy="1468221"/>
          </a:xfrm>
        </p:spPr>
        <p:txBody>
          <a:bodyPr/>
          <a:lstStyle/>
          <a:p>
            <a:pPr marL="91440" lvl="0" indent="0" algn="l">
              <a:spcBef>
                <a:spcPts val="0"/>
              </a:spcBef>
              <a:spcAft>
                <a:spcPts val="600"/>
              </a:spcAft>
            </a:pPr>
            <a:r>
              <a:rPr lang="en-US" sz="1500" dirty="0">
                <a:solidFill>
                  <a:srgbClr val="000000"/>
                </a:solidFill>
              </a:rPr>
              <a:t>Example 14-15 shows the configuration of R1 and R2. Notice that R1 is peering with R2, using the neighbor address 2.2.2.2 (R2 loopback) and the source address of Loopback 0 (1.1.1.1). R2 is peering with R1 using the neighbor address 1.1.1.1 (R1 loopback) and source address of Loopback 0 (2.2.2.2). Note that these loopback interfaces are not directly connected (one hop away), and because it is an eBGP neighbor relationship, you can expect the peering to fail.</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Neighbor Adjacencies</a:t>
            </a:r>
            <a:br>
              <a:rPr lang="en-US" dirty="0">
                <a:solidFill>
                  <a:schemeClr val="accent4">
                    <a:lumMod val="75000"/>
                  </a:schemeClr>
                </a:solidFill>
              </a:rPr>
            </a:br>
            <a:r>
              <a:rPr lang="en-US" dirty="0">
                <a:solidFill>
                  <a:schemeClr val="accent4">
                    <a:lumMod val="75000"/>
                  </a:schemeClr>
                </a:solidFill>
              </a:rPr>
              <a:t>The TTL of the BGP Packet Expires (Cont.)</a:t>
            </a:r>
            <a:endParaRPr lang="en-US" sz="2800" dirty="0">
              <a:solidFill>
                <a:schemeClr val="accent4">
                  <a:lumMod val="75000"/>
                </a:schemeClr>
              </a:solidFill>
            </a:endParaRPr>
          </a:p>
        </p:txBody>
      </p:sp>
      <p:pic>
        <p:nvPicPr>
          <p:cNvPr id="3" name="Picture 2"/>
          <p:cNvPicPr>
            <a:picLocks noChangeAspect="1"/>
          </p:cNvPicPr>
          <p:nvPr/>
        </p:nvPicPr>
        <p:blipFill>
          <a:blip r:embed="rId2"/>
          <a:stretch>
            <a:fillRect/>
          </a:stretch>
        </p:blipFill>
        <p:spPr>
          <a:xfrm>
            <a:off x="2214930" y="2189684"/>
            <a:ext cx="4714139" cy="2447574"/>
          </a:xfrm>
          <a:prstGeom prst="rect">
            <a:avLst/>
          </a:prstGeom>
        </p:spPr>
      </p:pic>
    </p:spTree>
    <p:extLst>
      <p:ext uri="{BB962C8B-B14F-4D97-AF65-F5344CB8AC3E}">
        <p14:creationId xmlns:p14="http://schemas.microsoft.com/office/powerpoint/2010/main" val="1793025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38" y="731839"/>
            <a:ext cx="8982434" cy="1468221"/>
          </a:xfrm>
        </p:spPr>
        <p:txBody>
          <a:bodyPr/>
          <a:lstStyle/>
          <a:p>
            <a:pPr marL="91440" lvl="0" indent="0" algn="l">
              <a:spcBef>
                <a:spcPts val="0"/>
              </a:spcBef>
              <a:spcAft>
                <a:spcPts val="600"/>
              </a:spcAft>
            </a:pPr>
            <a:r>
              <a:rPr lang="en-US" sz="1500" dirty="0">
                <a:solidFill>
                  <a:srgbClr val="000000"/>
                </a:solidFill>
              </a:rPr>
              <a:t>Example 14-15 shows the configuration of R1 and R2. Notice that R1 is peering with R2, using the neighbor address 2.2.2.2 (R2 loopback) and the source address of Loopback 0 (1.1.1.1). R2 is peering with R1 using the neighbor address 1.1.1.1 (R1 loopback) and source address of Loopback 0 (2.2.2.2). Note that these loopback interfaces are not directly connected (one hop away), and because it is an eBGP neighbor relationship, you can expect the peering to fail.</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Neighbor Adjacencies</a:t>
            </a:r>
            <a:br>
              <a:rPr lang="en-US" dirty="0">
                <a:solidFill>
                  <a:schemeClr val="accent4">
                    <a:lumMod val="75000"/>
                  </a:schemeClr>
                </a:solidFill>
              </a:rPr>
            </a:br>
            <a:r>
              <a:rPr lang="en-US" dirty="0">
                <a:solidFill>
                  <a:schemeClr val="accent4">
                    <a:lumMod val="75000"/>
                  </a:schemeClr>
                </a:solidFill>
              </a:rPr>
              <a:t>The TTL of the BGP Packet Expires (Cont.)</a:t>
            </a:r>
            <a:endParaRPr lang="en-US" sz="2800" dirty="0">
              <a:solidFill>
                <a:schemeClr val="accent4">
                  <a:lumMod val="75000"/>
                </a:schemeClr>
              </a:solidFill>
            </a:endParaRPr>
          </a:p>
        </p:txBody>
      </p:sp>
      <p:sp>
        <p:nvSpPr>
          <p:cNvPr id="5" name="TextBox 4"/>
          <p:cNvSpPr txBox="1"/>
          <p:nvPr/>
        </p:nvSpPr>
        <p:spPr>
          <a:xfrm>
            <a:off x="144379" y="1937955"/>
            <a:ext cx="3671350" cy="2169825"/>
          </a:xfrm>
          <a:prstGeom prst="rect">
            <a:avLst/>
          </a:prstGeom>
          <a:noFill/>
        </p:spPr>
        <p:txBody>
          <a:bodyPr wrap="square" rtlCol="0">
            <a:spAutoFit/>
          </a:bodyPr>
          <a:lstStyle/>
          <a:p>
            <a:r>
              <a:rPr lang="en-US" sz="1500" dirty="0">
                <a:solidFill>
                  <a:schemeClr val="tx1">
                    <a:lumMod val="50000"/>
                  </a:schemeClr>
                </a:solidFill>
              </a:rPr>
              <a:t>To solve this issue with eBGP  neighbors, you can modify the TTL of eBGP packets by using the neighbor ip_address ebgp-multihop [TTL] command. In this case, 2 would be enough to solve the issue. Therefore, on R1, you can type </a:t>
            </a:r>
            <a:r>
              <a:rPr lang="en-US" sz="1500" b="1" dirty="0">
                <a:solidFill>
                  <a:schemeClr val="tx1">
                    <a:lumMod val="50000"/>
                  </a:schemeClr>
                </a:solidFill>
              </a:rPr>
              <a:t>neighbor 2.2.2.2 ebgp-multihop 2</a:t>
            </a:r>
            <a:r>
              <a:rPr lang="en-US" sz="1500" dirty="0">
                <a:solidFill>
                  <a:schemeClr val="tx1">
                    <a:lumMod val="50000"/>
                  </a:schemeClr>
                </a:solidFill>
              </a:rPr>
              <a:t>, and on R2, you can type </a:t>
            </a:r>
            <a:r>
              <a:rPr lang="en-US" sz="1500" b="1" dirty="0">
                <a:solidFill>
                  <a:schemeClr val="tx1">
                    <a:lumMod val="50000"/>
                  </a:schemeClr>
                </a:solidFill>
              </a:rPr>
              <a:t>neighbor 1.1.1.1 ebgp-multihop 2</a:t>
            </a:r>
            <a:r>
              <a:rPr lang="en-US" sz="1500" dirty="0">
                <a:solidFill>
                  <a:schemeClr val="tx1">
                    <a:lumMod val="50000"/>
                  </a:schemeClr>
                </a:solidFill>
              </a:rPr>
              <a:t>.</a:t>
            </a:r>
          </a:p>
        </p:txBody>
      </p:sp>
      <p:pic>
        <p:nvPicPr>
          <p:cNvPr id="3" name="Picture 2"/>
          <p:cNvPicPr>
            <a:picLocks noChangeAspect="1"/>
          </p:cNvPicPr>
          <p:nvPr/>
        </p:nvPicPr>
        <p:blipFill>
          <a:blip r:embed="rId2"/>
          <a:stretch>
            <a:fillRect/>
          </a:stretch>
        </p:blipFill>
        <p:spPr>
          <a:xfrm>
            <a:off x="3749163" y="2032452"/>
            <a:ext cx="5291709" cy="2747448"/>
          </a:xfrm>
          <a:prstGeom prst="rect">
            <a:avLst/>
          </a:prstGeom>
        </p:spPr>
      </p:pic>
    </p:spTree>
    <p:extLst>
      <p:ext uri="{BB962C8B-B14F-4D97-AF65-F5344CB8AC3E}">
        <p14:creationId xmlns:p14="http://schemas.microsoft.com/office/powerpoint/2010/main" val="1736712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38" y="731839"/>
            <a:ext cx="8982434" cy="1468221"/>
          </a:xfrm>
        </p:spPr>
        <p:txBody>
          <a:bodyPr/>
          <a:lstStyle/>
          <a:p>
            <a:pPr marL="91440" lvl="0" indent="0" algn="l">
              <a:spcBef>
                <a:spcPts val="0"/>
              </a:spcBef>
              <a:spcAft>
                <a:spcPts val="600"/>
              </a:spcAft>
            </a:pPr>
            <a:r>
              <a:rPr lang="en-US" sz="1500" dirty="0">
                <a:solidFill>
                  <a:srgbClr val="000000"/>
                </a:solidFill>
              </a:rPr>
              <a:t>BGP supports Message Digest 5 (MD5) authentication between peers. As is typical with authentication, if any of the parameters do not match, a peering does not form, as shown in Example 14-18.</a:t>
            </a:r>
          </a:p>
          <a:p>
            <a:pPr marL="91440" lvl="0" indent="0" algn="l">
              <a:spcBef>
                <a:spcPts val="0"/>
              </a:spcBef>
              <a:spcAft>
                <a:spcPts val="600"/>
              </a:spcAft>
            </a:pPr>
            <a:r>
              <a:rPr lang="en-US" sz="1500" dirty="0">
                <a:solidFill>
                  <a:srgbClr val="000000"/>
                </a:solidFill>
              </a:rPr>
              <a:t>A BGP authentication mismatch generates a syslog message like the following from the TCP facility:</a:t>
            </a:r>
          </a:p>
          <a:p>
            <a:pPr marL="91440" lvl="0" indent="0" algn="l">
              <a:spcBef>
                <a:spcPts val="0"/>
              </a:spcBef>
              <a:spcAft>
                <a:spcPts val="600"/>
              </a:spcAft>
            </a:pPr>
            <a:r>
              <a:rPr lang="en-US" sz="1400" dirty="0">
                <a:solidFill>
                  <a:srgbClr val="000000"/>
                </a:solidFill>
                <a:latin typeface="Lucida Console" panose="020B0609040504020204" pitchFamily="49" charset="0"/>
              </a:rPr>
              <a:t>%TCP-6-BADAUTH: No MD5 digest from 2.2.2.2(179) to 1.1.1.1(45577) tableid – 0</a:t>
            </a:r>
          </a:p>
          <a:p>
            <a:pPr marL="91440" lvl="0" indent="0" algn="l">
              <a:spcBef>
                <a:spcPts val="0"/>
              </a:spcBef>
              <a:spcAft>
                <a:spcPts val="600"/>
              </a:spcAft>
            </a:pPr>
            <a:endParaRPr lang="en-US" sz="1450" dirty="0">
              <a:solidFill>
                <a:srgbClr val="000000"/>
              </a:solidFill>
            </a:endParaRP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Neighbor Adjacencies</a:t>
            </a:r>
            <a:br>
              <a:rPr lang="en-US" dirty="0">
                <a:solidFill>
                  <a:schemeClr val="accent4">
                    <a:lumMod val="75000"/>
                  </a:schemeClr>
                </a:solidFill>
              </a:rPr>
            </a:br>
            <a:r>
              <a:rPr lang="en-US" dirty="0">
                <a:solidFill>
                  <a:schemeClr val="accent4">
                    <a:lumMod val="75000"/>
                  </a:schemeClr>
                </a:solidFill>
              </a:rPr>
              <a:t>Mismatched Authentication</a:t>
            </a:r>
            <a:endParaRPr lang="en-US" sz="2800" dirty="0">
              <a:solidFill>
                <a:schemeClr val="accent4">
                  <a:lumMod val="75000"/>
                </a:schemeClr>
              </a:solidFill>
            </a:endParaRPr>
          </a:p>
        </p:txBody>
      </p:sp>
      <p:pic>
        <p:nvPicPr>
          <p:cNvPr id="6" name="Picture 5"/>
          <p:cNvPicPr>
            <a:picLocks noChangeAspect="1"/>
          </p:cNvPicPr>
          <p:nvPr/>
        </p:nvPicPr>
        <p:blipFill>
          <a:blip r:embed="rId2"/>
          <a:stretch>
            <a:fillRect/>
          </a:stretch>
        </p:blipFill>
        <p:spPr>
          <a:xfrm>
            <a:off x="1695449" y="2200060"/>
            <a:ext cx="5753100" cy="1685925"/>
          </a:xfrm>
          <a:prstGeom prst="rect">
            <a:avLst/>
          </a:prstGeom>
        </p:spPr>
      </p:pic>
    </p:spTree>
    <p:extLst>
      <p:ext uri="{BB962C8B-B14F-4D97-AF65-F5344CB8AC3E}">
        <p14:creationId xmlns:p14="http://schemas.microsoft.com/office/powerpoint/2010/main" val="1242974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38" y="731839"/>
            <a:ext cx="8982434" cy="4012041"/>
          </a:xfrm>
        </p:spPr>
        <p:txBody>
          <a:bodyPr/>
          <a:lstStyle/>
          <a:p>
            <a:pPr marL="91440" lvl="0" indent="0" algn="l">
              <a:spcBef>
                <a:spcPts val="0"/>
              </a:spcBef>
              <a:spcAft>
                <a:spcPts val="600"/>
              </a:spcAft>
            </a:pPr>
            <a:r>
              <a:rPr lang="en-US" sz="1600" dirty="0">
                <a:solidFill>
                  <a:srgbClr val="000000"/>
                </a:solidFill>
              </a:rPr>
              <a:t>When troubleshooting peer group issues, you need to look for the following possible culprits:</a:t>
            </a:r>
          </a:p>
          <a:p>
            <a:pPr marL="377190" lvl="0" indent="-285750" algn="l">
              <a:spcBef>
                <a:spcPts val="0"/>
              </a:spcBef>
              <a:spcAft>
                <a:spcPts val="600"/>
              </a:spcAft>
              <a:buFont typeface="Arial" panose="020B0604020202020204" pitchFamily="34" charset="0"/>
              <a:buChar char="•"/>
            </a:pPr>
            <a:r>
              <a:rPr lang="en-US" sz="1600" b="1" dirty="0">
                <a:solidFill>
                  <a:srgbClr val="000000"/>
                </a:solidFill>
              </a:rPr>
              <a:t>You forgot to associate the neighbor ip address with the peer group - </a:t>
            </a:r>
            <a:r>
              <a:rPr lang="en-US" sz="1600" dirty="0">
                <a:solidFill>
                  <a:srgbClr val="000000"/>
                </a:solidFill>
              </a:rPr>
              <a:t>After the peer group is created, you need to use the </a:t>
            </a:r>
            <a:r>
              <a:rPr lang="en-US" sz="1600" b="1" dirty="0">
                <a:solidFill>
                  <a:srgbClr val="000000"/>
                </a:solidFill>
              </a:rPr>
              <a:t>neighbor </a:t>
            </a:r>
            <a:r>
              <a:rPr lang="en-US" sz="1600" i="1" dirty="0">
                <a:solidFill>
                  <a:srgbClr val="000000"/>
                </a:solidFill>
              </a:rPr>
              <a:t>ip_address</a:t>
            </a:r>
            <a:r>
              <a:rPr lang="en-US" sz="1600" b="1" dirty="0">
                <a:solidFill>
                  <a:srgbClr val="000000"/>
                </a:solidFill>
              </a:rPr>
              <a:t> peer-group </a:t>
            </a:r>
            <a:r>
              <a:rPr lang="en-US" sz="1600" i="1" dirty="0">
                <a:solidFill>
                  <a:srgbClr val="000000"/>
                </a:solidFill>
              </a:rPr>
              <a:t>peer_group_ name </a:t>
            </a:r>
            <a:r>
              <a:rPr lang="en-US" sz="1600" dirty="0">
                <a:solidFill>
                  <a:srgbClr val="000000"/>
                </a:solidFill>
              </a:rPr>
              <a:t>command to associate the neighbor with the configurations in the peer group.</a:t>
            </a:r>
          </a:p>
          <a:p>
            <a:pPr marL="377190" lvl="0" indent="-285750" algn="l">
              <a:spcBef>
                <a:spcPts val="0"/>
              </a:spcBef>
              <a:spcAft>
                <a:spcPts val="600"/>
              </a:spcAft>
              <a:buFont typeface="Arial" panose="020B0604020202020204" pitchFamily="34" charset="0"/>
              <a:buChar char="•"/>
            </a:pPr>
            <a:r>
              <a:rPr lang="en-US" sz="1600" b="1" dirty="0">
                <a:solidFill>
                  <a:srgbClr val="000000"/>
                </a:solidFill>
              </a:rPr>
              <a:t>The peer group is not configured correctly - </a:t>
            </a:r>
            <a:r>
              <a:rPr lang="en-US" sz="1600" dirty="0">
                <a:solidFill>
                  <a:srgbClr val="000000"/>
                </a:solidFill>
              </a:rPr>
              <a:t>It is possible that you overlooked the fact that what works for one neighbor might not work for the other. </a:t>
            </a:r>
          </a:p>
          <a:p>
            <a:pPr marL="377190" lvl="0" indent="-285750" algn="l">
              <a:spcBef>
                <a:spcPts val="0"/>
              </a:spcBef>
              <a:spcAft>
                <a:spcPts val="600"/>
              </a:spcAft>
              <a:buFont typeface="Arial" panose="020B0604020202020204" pitchFamily="34" charset="0"/>
              <a:buChar char="•"/>
            </a:pPr>
            <a:r>
              <a:rPr lang="en-US" sz="1600" b="1" dirty="0">
                <a:solidFill>
                  <a:srgbClr val="000000"/>
                </a:solidFill>
              </a:rPr>
              <a:t>The route filter applied to the group is not appropriate for all the peers -  </a:t>
            </a:r>
            <a:r>
              <a:rPr lang="en-US" sz="1600" dirty="0">
                <a:solidFill>
                  <a:srgbClr val="000000"/>
                </a:solidFill>
              </a:rPr>
              <a:t>Be careful with filters and make sure they produce the desired results for all neighbors in the peer group.</a:t>
            </a:r>
          </a:p>
          <a:p>
            <a:pPr marL="377190" lvl="0" indent="-285750" algn="l">
              <a:spcBef>
                <a:spcPts val="0"/>
              </a:spcBef>
              <a:spcAft>
                <a:spcPts val="600"/>
              </a:spcAft>
              <a:buFont typeface="Arial" panose="020B0604020202020204" pitchFamily="34" charset="0"/>
              <a:buChar char="•"/>
            </a:pPr>
            <a:r>
              <a:rPr lang="en-US" sz="1600" b="1" dirty="0">
                <a:solidFill>
                  <a:srgbClr val="000000"/>
                </a:solidFill>
              </a:rPr>
              <a:t>Order of operations produces undesired results - </a:t>
            </a:r>
            <a:r>
              <a:rPr lang="en-US" sz="1600" dirty="0">
                <a:solidFill>
                  <a:srgbClr val="000000"/>
                </a:solidFill>
              </a:rPr>
              <a:t>If there are conflicting entries between the peer group and a specific neighbor statement, the neighbor statement wins.</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Neighbor Adjacencies</a:t>
            </a:r>
            <a:br>
              <a:rPr lang="en-US" dirty="0">
                <a:solidFill>
                  <a:schemeClr val="accent4">
                    <a:lumMod val="75000"/>
                  </a:schemeClr>
                </a:solidFill>
              </a:rPr>
            </a:br>
            <a:r>
              <a:rPr lang="en-US" dirty="0">
                <a:solidFill>
                  <a:schemeClr val="accent4">
                    <a:lumMod val="75000"/>
                  </a:schemeClr>
                </a:solidFill>
              </a:rPr>
              <a:t>Misconfigured Peer Groups</a:t>
            </a:r>
            <a:endParaRPr lang="en-US" sz="2800" dirty="0">
              <a:solidFill>
                <a:schemeClr val="accent4">
                  <a:lumMod val="75000"/>
                </a:schemeClr>
              </a:solidFill>
            </a:endParaRPr>
          </a:p>
        </p:txBody>
      </p:sp>
    </p:spTree>
    <p:extLst>
      <p:ext uri="{BB962C8B-B14F-4D97-AF65-F5344CB8AC3E}">
        <p14:creationId xmlns:p14="http://schemas.microsoft.com/office/powerpoint/2010/main" val="3194343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14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0" y="536265"/>
            <a:ext cx="9082124" cy="3838382"/>
          </a:xfrm>
        </p:spPr>
        <p:txBody>
          <a:bodyPr/>
          <a:lstStyle/>
          <a:p>
            <a:pPr algn="l"/>
            <a:r>
              <a:rPr lang="en-US" sz="1600" b="1" dirty="0">
                <a:solidFill>
                  <a:srgbClr val="000000"/>
                </a:solidFill>
              </a:rPr>
              <a:t>This chapter covers the following content:</a:t>
            </a:r>
          </a:p>
          <a:p>
            <a:pPr marL="377190" indent="-285750" algn="l">
              <a:spcBef>
                <a:spcPts val="0"/>
              </a:spcBef>
              <a:spcAft>
                <a:spcPts val="600"/>
              </a:spcAft>
              <a:buFont typeface="Arial" panose="020B0604020202020204" pitchFamily="34" charset="0"/>
              <a:buChar char="•"/>
            </a:pPr>
            <a:r>
              <a:rPr lang="en-US" sz="1500" b="1" dirty="0">
                <a:solidFill>
                  <a:srgbClr val="000000"/>
                </a:solidFill>
              </a:rPr>
              <a:t>Troubleshooting BGP Neighbor Adjacencies - </a:t>
            </a:r>
            <a:r>
              <a:rPr lang="en-US" sz="1500" dirty="0">
                <a:solidFill>
                  <a:srgbClr val="000000"/>
                </a:solidFill>
              </a:rPr>
              <a:t>This section examines issues that may prevent a BGP neighbor relationship from forming and how to recognize and troubleshoot these issues. This section focuses primarily on IPv4 unicast BGP, the same issues arise with IPv6 unicast BGP.</a:t>
            </a:r>
          </a:p>
          <a:p>
            <a:pPr marL="377190" indent="-285750" algn="l">
              <a:spcBef>
                <a:spcPts val="0"/>
              </a:spcBef>
              <a:spcAft>
                <a:spcPts val="600"/>
              </a:spcAft>
              <a:buFont typeface="Arial" panose="020B0604020202020204" pitchFamily="34" charset="0"/>
              <a:buChar char="•"/>
            </a:pPr>
            <a:r>
              <a:rPr lang="en-US" sz="1500" b="1" dirty="0">
                <a:solidFill>
                  <a:srgbClr val="000000"/>
                </a:solidFill>
              </a:rPr>
              <a:t>Troubleshooting BGP Routes - </a:t>
            </a:r>
            <a:r>
              <a:rPr lang="en-US" sz="1500" dirty="0">
                <a:solidFill>
                  <a:srgbClr val="000000"/>
                </a:solidFill>
              </a:rPr>
              <a:t>This section focuses on issues that may prevent BGP routes from being learned or advertised and how to recognize and troubleshoot these issues. This section focuses mostly on IPv4 unicast BGP, the same issues arise with IPv6 unicast BGP routes as well.</a:t>
            </a:r>
          </a:p>
          <a:p>
            <a:pPr marL="377190" indent="-285750" algn="l">
              <a:spcBef>
                <a:spcPts val="0"/>
              </a:spcBef>
              <a:spcAft>
                <a:spcPts val="600"/>
              </a:spcAft>
              <a:buFont typeface="Arial" panose="020B0604020202020204" pitchFamily="34" charset="0"/>
              <a:buChar char="•"/>
            </a:pPr>
            <a:r>
              <a:rPr lang="en-US" sz="1500" b="1" dirty="0">
                <a:solidFill>
                  <a:srgbClr val="000000"/>
                </a:solidFill>
              </a:rPr>
              <a:t>Troubleshooting BGP Path Selection - </a:t>
            </a:r>
            <a:r>
              <a:rPr lang="en-US" sz="1500" dirty="0">
                <a:solidFill>
                  <a:srgbClr val="000000"/>
                </a:solidFill>
              </a:rPr>
              <a:t>This section explains how BGP determines the best path to reach a destination network and the importance of understanding how this process works for troubleshooting purposes.</a:t>
            </a:r>
          </a:p>
          <a:p>
            <a:pPr marL="377190" indent="-285750" algn="l">
              <a:spcBef>
                <a:spcPts val="0"/>
              </a:spcBef>
              <a:spcAft>
                <a:spcPts val="600"/>
              </a:spcAft>
              <a:buFont typeface="Arial" panose="020B0604020202020204" pitchFamily="34" charset="0"/>
              <a:buChar char="•"/>
            </a:pPr>
            <a:r>
              <a:rPr lang="en-US" sz="1500" b="1" dirty="0">
                <a:solidFill>
                  <a:srgbClr val="000000"/>
                </a:solidFill>
              </a:rPr>
              <a:t>Troubleshooting BGP for IPv6 - </a:t>
            </a:r>
            <a:r>
              <a:rPr lang="en-US" sz="1500" dirty="0">
                <a:solidFill>
                  <a:srgbClr val="000000"/>
                </a:solidFill>
              </a:rPr>
              <a:t>This section discusses the methods used to successfully troubleshoot additional issues related to BGP for IPv6 that are not seen with BGP for IPv4.</a:t>
            </a:r>
          </a:p>
          <a:p>
            <a:pPr marL="377190" indent="-285750" algn="l">
              <a:spcBef>
                <a:spcPts val="0"/>
              </a:spcBef>
              <a:spcAft>
                <a:spcPts val="600"/>
              </a:spcAft>
              <a:buFont typeface="Arial" panose="020B0604020202020204" pitchFamily="34" charset="0"/>
              <a:buChar char="•"/>
            </a:pPr>
            <a:r>
              <a:rPr lang="en-US" sz="1500" b="1" dirty="0">
                <a:solidFill>
                  <a:srgbClr val="000000"/>
                </a:solidFill>
              </a:rPr>
              <a:t>BGP Trouble Tickets - </a:t>
            </a:r>
            <a:r>
              <a:rPr lang="en-US" sz="1500" dirty="0">
                <a:solidFill>
                  <a:srgbClr val="000000"/>
                </a:solidFill>
              </a:rPr>
              <a:t>This section presents trouble tickets that demonstrate how to use a structured troubleshooting process to solve a reported problem.</a:t>
            </a:r>
          </a:p>
          <a:p>
            <a:pPr marL="377190" indent="-285750" algn="l">
              <a:spcBef>
                <a:spcPts val="0"/>
              </a:spcBef>
              <a:spcAft>
                <a:spcPts val="600"/>
              </a:spcAft>
              <a:buFont typeface="Arial" panose="020B0604020202020204" pitchFamily="34" charset="0"/>
              <a:buChar char="•"/>
            </a:pPr>
            <a:r>
              <a:rPr lang="en-US" sz="1500" b="1" dirty="0">
                <a:solidFill>
                  <a:srgbClr val="000000"/>
                </a:solidFill>
              </a:rPr>
              <a:t>MP-BGP Trouble Tickets - </a:t>
            </a:r>
            <a:r>
              <a:rPr lang="en-US" sz="1500" dirty="0">
                <a:solidFill>
                  <a:srgbClr val="000000"/>
                </a:solidFill>
              </a:rPr>
              <a:t>This section presents a trouble ticket that demonstrates how to use a structured troubleshooting process to solve a reported problem.</a:t>
            </a:r>
            <a:endParaRPr lang="en-US" sz="1500" b="1" dirty="0">
              <a:solidFill>
                <a:srgbClr val="000000"/>
              </a:solidFill>
            </a:endParaRPr>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38" y="632517"/>
            <a:ext cx="8982434" cy="4111363"/>
          </a:xfrm>
        </p:spPr>
        <p:txBody>
          <a:bodyPr/>
          <a:lstStyle/>
          <a:p>
            <a:pPr marL="91440" lvl="0" indent="0" algn="l">
              <a:spcBef>
                <a:spcPts val="0"/>
              </a:spcBef>
              <a:spcAft>
                <a:spcPts val="600"/>
              </a:spcAft>
            </a:pPr>
            <a:r>
              <a:rPr lang="en-US" sz="1500" dirty="0">
                <a:solidFill>
                  <a:srgbClr val="000000"/>
                </a:solidFill>
              </a:rPr>
              <a:t>BGP timers do not have to match. This is because BGP uses the lowest timers set between the two neighbors. Notice in Example 14-20 that R3 is configured with a minimum hold time of 90 seconds; if a neighbor is using more aggressive timers, those timers will not be used. The situation is far worse than the timers simply not being used. The neighbor relationship does not form at all. </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Neighbor Adjacencies</a:t>
            </a:r>
            <a:br>
              <a:rPr lang="en-US" dirty="0">
                <a:solidFill>
                  <a:schemeClr val="accent4">
                    <a:lumMod val="75000"/>
                  </a:schemeClr>
                </a:solidFill>
              </a:rPr>
            </a:br>
            <a:r>
              <a:rPr lang="en-US" dirty="0">
                <a:solidFill>
                  <a:schemeClr val="accent4">
                    <a:lumMod val="75000"/>
                  </a:schemeClr>
                </a:solidFill>
              </a:rPr>
              <a:t>Timers</a:t>
            </a:r>
            <a:endParaRPr lang="en-US" sz="2800" dirty="0">
              <a:solidFill>
                <a:schemeClr val="accent4">
                  <a:lumMod val="75000"/>
                </a:schemeClr>
              </a:solidFill>
            </a:endParaRPr>
          </a:p>
        </p:txBody>
      </p:sp>
      <p:pic>
        <p:nvPicPr>
          <p:cNvPr id="3" name="Picture 2"/>
          <p:cNvPicPr>
            <a:picLocks noChangeAspect="1"/>
          </p:cNvPicPr>
          <p:nvPr/>
        </p:nvPicPr>
        <p:blipFill>
          <a:blip r:embed="rId2"/>
          <a:stretch>
            <a:fillRect/>
          </a:stretch>
        </p:blipFill>
        <p:spPr>
          <a:xfrm>
            <a:off x="1695449" y="1910156"/>
            <a:ext cx="5753100" cy="1790700"/>
          </a:xfrm>
          <a:prstGeom prst="rect">
            <a:avLst/>
          </a:prstGeom>
        </p:spPr>
      </p:pic>
    </p:spTree>
    <p:extLst>
      <p:ext uri="{BB962C8B-B14F-4D97-AF65-F5344CB8AC3E}">
        <p14:creationId xmlns:p14="http://schemas.microsoft.com/office/powerpoint/2010/main" val="4007627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38" y="632517"/>
            <a:ext cx="8982434" cy="4111363"/>
          </a:xfrm>
        </p:spPr>
        <p:txBody>
          <a:bodyPr/>
          <a:lstStyle/>
          <a:p>
            <a:pPr marL="91440" lvl="0" indent="0" algn="l">
              <a:spcBef>
                <a:spcPts val="0"/>
              </a:spcBef>
              <a:spcAft>
                <a:spcPts val="600"/>
              </a:spcAft>
            </a:pPr>
            <a:r>
              <a:rPr lang="en-US" sz="1500" dirty="0">
                <a:solidFill>
                  <a:srgbClr val="000000"/>
                </a:solidFill>
              </a:rPr>
              <a:t>Refer to Example 14-21. In this case, R1 has a hello interval set to 10 and hold time set to 30. R3 has the minimum hold time set to 90 seconds. Therefore, R3 does not agree with the 30-second hold time set by R1, and the neighbor relationship fails. You can see in the output that a BGP notification states that the hold time is not acceptable.</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Neighbor Adjacencies</a:t>
            </a:r>
            <a:br>
              <a:rPr lang="en-US" dirty="0">
                <a:solidFill>
                  <a:schemeClr val="accent4">
                    <a:lumMod val="75000"/>
                  </a:schemeClr>
                </a:solidFill>
              </a:rPr>
            </a:br>
            <a:r>
              <a:rPr lang="en-US" dirty="0">
                <a:solidFill>
                  <a:schemeClr val="accent4">
                    <a:lumMod val="75000"/>
                  </a:schemeClr>
                </a:solidFill>
              </a:rPr>
              <a:t>Timers (Cont.)</a:t>
            </a:r>
            <a:endParaRPr lang="en-US" sz="2800" dirty="0">
              <a:solidFill>
                <a:schemeClr val="accent4">
                  <a:lumMod val="75000"/>
                </a:schemeClr>
              </a:solidFill>
            </a:endParaRPr>
          </a:p>
        </p:txBody>
      </p:sp>
      <p:pic>
        <p:nvPicPr>
          <p:cNvPr id="3" name="Picture 2"/>
          <p:cNvPicPr>
            <a:picLocks noChangeAspect="1"/>
          </p:cNvPicPr>
          <p:nvPr/>
        </p:nvPicPr>
        <p:blipFill>
          <a:blip r:embed="rId2"/>
          <a:stretch>
            <a:fillRect/>
          </a:stretch>
        </p:blipFill>
        <p:spPr>
          <a:xfrm>
            <a:off x="2336470" y="1693741"/>
            <a:ext cx="4471057" cy="3050139"/>
          </a:xfrm>
          <a:prstGeom prst="rect">
            <a:avLst/>
          </a:prstGeom>
        </p:spPr>
      </p:pic>
    </p:spTree>
    <p:extLst>
      <p:ext uri="{BB962C8B-B14F-4D97-AF65-F5344CB8AC3E}">
        <p14:creationId xmlns:p14="http://schemas.microsoft.com/office/powerpoint/2010/main" val="4225740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800" dirty="0">
                <a:solidFill>
                  <a:schemeClr val="accent5">
                    <a:lumMod val="40000"/>
                    <a:lumOff val="60000"/>
                  </a:schemeClr>
                </a:solidFill>
              </a:rPr>
              <a:t>Troubleshooting BGP Routes</a:t>
            </a:r>
            <a:endParaRPr lang="en-US" dirty="0">
              <a:solidFill>
                <a:schemeClr val="accent5">
                  <a:lumMod val="40000"/>
                  <a:lumOff val="60000"/>
                </a:schemeClr>
              </a:solidFill>
            </a:endParaRPr>
          </a:p>
        </p:txBody>
      </p:sp>
      <p:sp>
        <p:nvSpPr>
          <p:cNvPr id="2" name="TextBox 1"/>
          <p:cNvSpPr txBox="1"/>
          <p:nvPr/>
        </p:nvSpPr>
        <p:spPr>
          <a:xfrm>
            <a:off x="337844" y="1789043"/>
            <a:ext cx="8309199" cy="1154162"/>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1600" dirty="0">
                <a:solidFill>
                  <a:schemeClr val="accent5">
                    <a:lumMod val="40000"/>
                    <a:lumOff val="60000"/>
                  </a:schemeClr>
                </a:solidFill>
              </a:rPr>
              <a:t>After a BGP adjacency is formed, BGP routers exchange their BGP routes with each other. For various reasons, BGP routes might be missing from either the BGP table or the routing table.</a:t>
            </a:r>
          </a:p>
          <a:p>
            <a:pPr marL="285750" indent="-285750">
              <a:spcAft>
                <a:spcPts val="600"/>
              </a:spcAft>
              <a:buFont typeface="Arial" panose="020B0604020202020204" pitchFamily="34" charset="0"/>
              <a:buChar char="•"/>
            </a:pPr>
            <a:r>
              <a:rPr lang="en-US" sz="1600" dirty="0">
                <a:solidFill>
                  <a:schemeClr val="accent5">
                    <a:lumMod val="40000"/>
                    <a:lumOff val="60000"/>
                  </a:schemeClr>
                </a:solidFill>
              </a:rPr>
              <a:t>This section explains those reasons and how to identify and troubleshoot them.</a:t>
            </a:r>
          </a:p>
        </p:txBody>
      </p:sp>
    </p:spTree>
    <p:custDataLst>
      <p:tags r:id="rId1"/>
    </p:custDataLst>
    <p:extLst>
      <p:ext uri="{BB962C8B-B14F-4D97-AF65-F5344CB8AC3E}">
        <p14:creationId xmlns:p14="http://schemas.microsoft.com/office/powerpoint/2010/main" val="402034011"/>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25022"/>
            <a:ext cx="8982434" cy="4111363"/>
          </a:xfrm>
        </p:spPr>
        <p:txBody>
          <a:bodyPr/>
          <a:lstStyle/>
          <a:p>
            <a:pPr marL="91440" lvl="0" indent="0" algn="l">
              <a:spcBef>
                <a:spcPts val="0"/>
              </a:spcBef>
              <a:spcAft>
                <a:spcPts val="600"/>
              </a:spcAft>
            </a:pPr>
            <a:r>
              <a:rPr lang="en-US" sz="1600" dirty="0">
                <a:solidFill>
                  <a:srgbClr val="000000"/>
                </a:solidFill>
              </a:rPr>
              <a:t>Some common reasons BGP routes might be missing from either the BGP table or the routing table:</a:t>
            </a:r>
          </a:p>
          <a:p>
            <a:pPr marL="377190" lvl="0" indent="-285750" algn="l">
              <a:spcBef>
                <a:spcPts val="0"/>
              </a:spcBef>
              <a:spcAft>
                <a:spcPts val="600"/>
              </a:spcAft>
              <a:buFont typeface="Arial" panose="020B0604020202020204" pitchFamily="34" charset="0"/>
              <a:buChar char="•"/>
            </a:pPr>
            <a:r>
              <a:rPr lang="en-US" sz="1600" b="1" dirty="0">
                <a:solidFill>
                  <a:srgbClr val="000000"/>
                </a:solidFill>
              </a:rPr>
              <a:t>Missing or bad network mask command - </a:t>
            </a:r>
            <a:r>
              <a:rPr lang="en-US" sz="1600" dirty="0">
                <a:solidFill>
                  <a:srgbClr val="000000"/>
                </a:solidFill>
              </a:rPr>
              <a:t>An accurate network command is needed to advertise routes.</a:t>
            </a:r>
          </a:p>
          <a:p>
            <a:pPr marL="377190" lvl="0" indent="-285750" algn="l">
              <a:spcBef>
                <a:spcPts val="0"/>
              </a:spcBef>
              <a:spcAft>
                <a:spcPts val="600"/>
              </a:spcAft>
              <a:buFont typeface="Arial" panose="020B0604020202020204" pitchFamily="34" charset="0"/>
              <a:buChar char="•"/>
            </a:pPr>
            <a:r>
              <a:rPr lang="en-US" sz="1600" b="1" dirty="0">
                <a:solidFill>
                  <a:srgbClr val="000000"/>
                </a:solidFill>
              </a:rPr>
              <a:t>Next-hop router not reachable - </a:t>
            </a:r>
            <a:r>
              <a:rPr lang="en-US" sz="1600" dirty="0">
                <a:solidFill>
                  <a:srgbClr val="000000"/>
                </a:solidFill>
              </a:rPr>
              <a:t>To use a BGP route, the next hop must be reachable.</a:t>
            </a:r>
          </a:p>
          <a:p>
            <a:pPr marL="377190" lvl="0" indent="-285750" algn="l">
              <a:spcBef>
                <a:spcPts val="0"/>
              </a:spcBef>
              <a:spcAft>
                <a:spcPts val="600"/>
              </a:spcAft>
              <a:buFont typeface="Arial" panose="020B0604020202020204" pitchFamily="34" charset="0"/>
              <a:buChar char="•"/>
            </a:pPr>
            <a:r>
              <a:rPr lang="en-US" sz="1600" b="1" dirty="0">
                <a:solidFill>
                  <a:srgbClr val="000000"/>
                </a:solidFill>
              </a:rPr>
              <a:t>BGP split-horizon rule - </a:t>
            </a:r>
            <a:r>
              <a:rPr lang="en-US" sz="1600" dirty="0">
                <a:solidFill>
                  <a:srgbClr val="000000"/>
                </a:solidFill>
              </a:rPr>
              <a:t>A router that learns BGP routes through an iBGP peering does not share those routes with another iBGP peer.</a:t>
            </a:r>
          </a:p>
          <a:p>
            <a:pPr marL="377190" lvl="0" indent="-285750" algn="l">
              <a:spcBef>
                <a:spcPts val="0"/>
              </a:spcBef>
              <a:spcAft>
                <a:spcPts val="600"/>
              </a:spcAft>
              <a:buFont typeface="Arial" panose="020B0604020202020204" pitchFamily="34" charset="0"/>
              <a:buChar char="•"/>
            </a:pPr>
            <a:r>
              <a:rPr lang="en-US" sz="1600" b="1" dirty="0">
                <a:solidFill>
                  <a:srgbClr val="000000"/>
                </a:solidFill>
              </a:rPr>
              <a:t>Better source of information - </a:t>
            </a:r>
            <a:r>
              <a:rPr lang="en-US" sz="1600" dirty="0">
                <a:solidFill>
                  <a:srgbClr val="000000"/>
                </a:solidFill>
              </a:rPr>
              <a:t>If exactly the same network is learned from a more reliable source, it is used instead of the BGP-learned information.</a:t>
            </a:r>
          </a:p>
          <a:p>
            <a:pPr marL="377190" lvl="0" indent="-285750" algn="l">
              <a:spcBef>
                <a:spcPts val="0"/>
              </a:spcBef>
              <a:spcAft>
                <a:spcPts val="600"/>
              </a:spcAft>
              <a:buFont typeface="Arial" panose="020B0604020202020204" pitchFamily="34" charset="0"/>
              <a:buChar char="•"/>
            </a:pPr>
            <a:r>
              <a:rPr lang="en-US" sz="1600" b="1" dirty="0">
                <a:solidFill>
                  <a:srgbClr val="000000"/>
                </a:solidFill>
              </a:rPr>
              <a:t>Route filtering - </a:t>
            </a:r>
            <a:r>
              <a:rPr lang="en-US" sz="1600" dirty="0">
                <a:solidFill>
                  <a:srgbClr val="000000"/>
                </a:solidFill>
              </a:rPr>
              <a:t>A filter might be preventing a route from being shared with neighbors or learned from neighbors.</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Missing Routes</a:t>
            </a:r>
            <a:endParaRPr lang="en-US" sz="2800" dirty="0">
              <a:solidFill>
                <a:schemeClr val="accent4">
                  <a:lumMod val="75000"/>
                </a:schemeClr>
              </a:solidFill>
            </a:endParaRPr>
          </a:p>
        </p:txBody>
      </p:sp>
    </p:spTree>
    <p:extLst>
      <p:ext uri="{BB962C8B-B14F-4D97-AF65-F5344CB8AC3E}">
        <p14:creationId xmlns:p14="http://schemas.microsoft.com/office/powerpoint/2010/main" val="349888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31839"/>
            <a:ext cx="8982434" cy="787578"/>
          </a:xfrm>
        </p:spPr>
        <p:txBody>
          <a:bodyPr/>
          <a:lstStyle/>
          <a:p>
            <a:pPr marL="91440" lvl="0" indent="0" algn="l">
              <a:spcBef>
                <a:spcPts val="0"/>
              </a:spcBef>
              <a:spcAft>
                <a:spcPts val="600"/>
              </a:spcAft>
            </a:pPr>
            <a:r>
              <a:rPr lang="en-US" sz="1600" dirty="0">
                <a:solidFill>
                  <a:srgbClr val="000000"/>
                </a:solidFill>
              </a:rPr>
              <a:t>To verify the IPv4 unicast BGP-learned routes or routes locally injected into the BGP table, you use the </a:t>
            </a:r>
            <a:r>
              <a:rPr lang="en-US" sz="1600" b="1" dirty="0">
                <a:solidFill>
                  <a:srgbClr val="000000"/>
                </a:solidFill>
              </a:rPr>
              <a:t>show bgp ipv4 unicast </a:t>
            </a:r>
            <a:r>
              <a:rPr lang="en-US" sz="1600" dirty="0">
                <a:solidFill>
                  <a:srgbClr val="000000"/>
                </a:solidFill>
              </a:rPr>
              <a:t>command as shown in Example 14-22. Routes appear in this table for the following reasons:</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Missing Routes (Cont.)</a:t>
            </a:r>
            <a:endParaRPr lang="en-US" sz="2800" dirty="0">
              <a:solidFill>
                <a:schemeClr val="accent4">
                  <a:lumMod val="75000"/>
                </a:schemeClr>
              </a:solidFill>
            </a:endParaRPr>
          </a:p>
        </p:txBody>
      </p:sp>
      <p:sp>
        <p:nvSpPr>
          <p:cNvPr id="5" name="TextBox 4"/>
          <p:cNvSpPr txBox="1"/>
          <p:nvPr/>
        </p:nvSpPr>
        <p:spPr>
          <a:xfrm>
            <a:off x="0" y="1519416"/>
            <a:ext cx="3829479" cy="2985433"/>
          </a:xfrm>
          <a:prstGeom prst="rect">
            <a:avLst/>
          </a:prstGeom>
          <a:noFill/>
        </p:spPr>
        <p:txBody>
          <a:bodyPr wrap="square" rtlCol="0">
            <a:spAutoFit/>
          </a:bodyPr>
          <a:lstStyle/>
          <a:p>
            <a:pPr marL="377190" lvl="0" indent="-285750">
              <a:spcBef>
                <a:spcPts val="0"/>
              </a:spcBef>
              <a:spcAft>
                <a:spcPts val="600"/>
              </a:spcAft>
              <a:buFont typeface="Arial" panose="020B0604020202020204" pitchFamily="34" charset="0"/>
              <a:buChar char="•"/>
            </a:pPr>
            <a:r>
              <a:rPr lang="en-US" sz="1500" dirty="0">
                <a:solidFill>
                  <a:srgbClr val="000000"/>
                </a:solidFill>
              </a:rPr>
              <a:t>Another BGP router advertises them to the local router.</a:t>
            </a:r>
          </a:p>
          <a:p>
            <a:pPr marL="377190" lvl="0" indent="-285750">
              <a:spcBef>
                <a:spcPts val="0"/>
              </a:spcBef>
              <a:spcAft>
                <a:spcPts val="600"/>
              </a:spcAft>
              <a:buFont typeface="Arial" panose="020B0604020202020204" pitchFamily="34" charset="0"/>
              <a:buChar char="•"/>
            </a:pPr>
            <a:r>
              <a:rPr lang="en-US" sz="1500" dirty="0">
                <a:solidFill>
                  <a:srgbClr val="000000"/>
                </a:solidFill>
              </a:rPr>
              <a:t>The </a:t>
            </a:r>
            <a:r>
              <a:rPr lang="en-US" sz="1500" b="1" dirty="0">
                <a:solidFill>
                  <a:srgbClr val="000000"/>
                </a:solidFill>
              </a:rPr>
              <a:t>network mask </a:t>
            </a:r>
            <a:r>
              <a:rPr lang="en-US" sz="1500" dirty="0">
                <a:solidFill>
                  <a:srgbClr val="000000"/>
                </a:solidFill>
              </a:rPr>
              <a:t>command matches a route in the local routing table.</a:t>
            </a:r>
          </a:p>
          <a:p>
            <a:pPr marL="377190" lvl="0" indent="-285750">
              <a:spcBef>
                <a:spcPts val="0"/>
              </a:spcBef>
              <a:spcAft>
                <a:spcPts val="600"/>
              </a:spcAft>
              <a:buFont typeface="Arial" panose="020B0604020202020204" pitchFamily="34" charset="0"/>
              <a:buChar char="•"/>
            </a:pPr>
            <a:r>
              <a:rPr lang="en-US" sz="1500" dirty="0">
                <a:solidFill>
                  <a:srgbClr val="000000"/>
                </a:solidFill>
              </a:rPr>
              <a:t>A </a:t>
            </a:r>
            <a:r>
              <a:rPr lang="en-US" sz="1500" b="1" dirty="0">
                <a:solidFill>
                  <a:srgbClr val="000000"/>
                </a:solidFill>
              </a:rPr>
              <a:t>redistribute</a:t>
            </a:r>
            <a:r>
              <a:rPr lang="en-US" sz="1500" dirty="0">
                <a:solidFill>
                  <a:srgbClr val="000000"/>
                </a:solidFill>
              </a:rPr>
              <a:t> command is used to import the route from another local source.</a:t>
            </a:r>
          </a:p>
          <a:p>
            <a:pPr marL="377190" indent="-285750">
              <a:spcBef>
                <a:spcPts val="0"/>
              </a:spcBef>
              <a:spcAft>
                <a:spcPts val="600"/>
              </a:spcAft>
              <a:buFont typeface="Arial" panose="020B0604020202020204" pitchFamily="34" charset="0"/>
              <a:buChar char="•"/>
            </a:pPr>
            <a:r>
              <a:rPr lang="en-US" sz="1500" dirty="0">
                <a:solidFill>
                  <a:srgbClr val="000000"/>
                </a:solidFill>
              </a:rPr>
              <a:t>The </a:t>
            </a:r>
            <a:r>
              <a:rPr lang="en-US" sz="1500" b="1" dirty="0">
                <a:solidFill>
                  <a:srgbClr val="000000"/>
                </a:solidFill>
              </a:rPr>
              <a:t>summary-address</a:t>
            </a:r>
            <a:r>
              <a:rPr lang="en-US" sz="1500" dirty="0">
                <a:solidFill>
                  <a:srgbClr val="000000"/>
                </a:solidFill>
              </a:rPr>
              <a:t> command is used to create a summary route.</a:t>
            </a:r>
          </a:p>
          <a:p>
            <a:pPr marL="377190" lvl="0" indent="-285750">
              <a:spcBef>
                <a:spcPts val="0"/>
              </a:spcBef>
              <a:spcAft>
                <a:spcPts val="600"/>
              </a:spcAft>
              <a:buFont typeface="Arial" panose="020B0604020202020204" pitchFamily="34" charset="0"/>
              <a:buChar char="•"/>
            </a:pPr>
            <a:endParaRPr lang="en-US" dirty="0"/>
          </a:p>
        </p:txBody>
      </p:sp>
      <p:pic>
        <p:nvPicPr>
          <p:cNvPr id="6" name="Picture 5"/>
          <p:cNvPicPr>
            <a:picLocks noChangeAspect="1"/>
          </p:cNvPicPr>
          <p:nvPr/>
        </p:nvPicPr>
        <p:blipFill>
          <a:blip r:embed="rId2"/>
          <a:stretch>
            <a:fillRect/>
          </a:stretch>
        </p:blipFill>
        <p:spPr>
          <a:xfrm>
            <a:off x="4049486" y="1519416"/>
            <a:ext cx="4582585" cy="3124141"/>
          </a:xfrm>
          <a:prstGeom prst="rect">
            <a:avLst/>
          </a:prstGeom>
        </p:spPr>
      </p:pic>
    </p:spTree>
    <p:extLst>
      <p:ext uri="{BB962C8B-B14F-4D97-AF65-F5344CB8AC3E}">
        <p14:creationId xmlns:p14="http://schemas.microsoft.com/office/powerpoint/2010/main" val="4076645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31838"/>
            <a:ext cx="8982434" cy="1161907"/>
          </a:xfrm>
        </p:spPr>
        <p:txBody>
          <a:bodyPr/>
          <a:lstStyle/>
          <a:p>
            <a:pPr marL="91440" lvl="0" indent="0" algn="l">
              <a:spcBef>
                <a:spcPts val="0"/>
              </a:spcBef>
              <a:spcAft>
                <a:spcPts val="600"/>
              </a:spcAft>
            </a:pPr>
            <a:r>
              <a:rPr lang="en-US" sz="1600" dirty="0">
                <a:solidFill>
                  <a:srgbClr val="000000"/>
                </a:solidFill>
              </a:rPr>
              <a:t>To display the routing table, you use the </a:t>
            </a:r>
            <a:r>
              <a:rPr lang="en-US" sz="1600" b="1" dirty="0">
                <a:solidFill>
                  <a:srgbClr val="000000"/>
                </a:solidFill>
              </a:rPr>
              <a:t>show ip route </a:t>
            </a:r>
            <a:r>
              <a:rPr lang="en-US" sz="1600" dirty="0">
                <a:solidFill>
                  <a:srgbClr val="000000"/>
                </a:solidFill>
              </a:rPr>
              <a:t>command. To view only the BGP routes, you issue the command </a:t>
            </a:r>
            <a:r>
              <a:rPr lang="en-US" sz="1600" b="1" dirty="0">
                <a:solidFill>
                  <a:srgbClr val="000000"/>
                </a:solidFill>
              </a:rPr>
              <a:t>show ip route bgp</a:t>
            </a:r>
            <a:r>
              <a:rPr lang="en-US" sz="1600" dirty="0">
                <a:solidFill>
                  <a:srgbClr val="000000"/>
                </a:solidFill>
              </a:rPr>
              <a:t>, as shown in Example 14-23. All BGP routes appear with the code B at the beginning of each entry.</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Missing Routes (Cont.)</a:t>
            </a:r>
            <a:endParaRPr lang="en-US" sz="2800" dirty="0">
              <a:solidFill>
                <a:schemeClr val="accent4">
                  <a:lumMod val="75000"/>
                </a:schemeClr>
              </a:solidFill>
            </a:endParaRPr>
          </a:p>
        </p:txBody>
      </p:sp>
      <p:pic>
        <p:nvPicPr>
          <p:cNvPr id="3" name="Picture 2"/>
          <p:cNvPicPr>
            <a:picLocks noChangeAspect="1"/>
          </p:cNvPicPr>
          <p:nvPr/>
        </p:nvPicPr>
        <p:blipFill>
          <a:blip r:embed="rId2"/>
          <a:stretch>
            <a:fillRect/>
          </a:stretch>
        </p:blipFill>
        <p:spPr>
          <a:xfrm>
            <a:off x="1628954" y="1893745"/>
            <a:ext cx="5724525" cy="2619375"/>
          </a:xfrm>
          <a:prstGeom prst="rect">
            <a:avLst/>
          </a:prstGeom>
        </p:spPr>
      </p:pic>
    </p:spTree>
    <p:extLst>
      <p:ext uri="{BB962C8B-B14F-4D97-AF65-F5344CB8AC3E}">
        <p14:creationId xmlns:p14="http://schemas.microsoft.com/office/powerpoint/2010/main" val="3681716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44179"/>
            <a:ext cx="4015110" cy="3750785"/>
          </a:xfrm>
        </p:spPr>
        <p:txBody>
          <a:bodyPr/>
          <a:lstStyle/>
          <a:p>
            <a:pPr marL="91440" lvl="0" indent="0" algn="l">
              <a:spcBef>
                <a:spcPts val="0"/>
              </a:spcBef>
              <a:spcAft>
                <a:spcPts val="600"/>
              </a:spcAft>
            </a:pPr>
            <a:r>
              <a:rPr lang="en-US" sz="1500" dirty="0">
                <a:solidFill>
                  <a:srgbClr val="000000"/>
                </a:solidFill>
              </a:rPr>
              <a:t>The </a:t>
            </a:r>
            <a:r>
              <a:rPr lang="en-US" sz="1500" b="1" dirty="0">
                <a:solidFill>
                  <a:srgbClr val="000000"/>
                </a:solidFill>
              </a:rPr>
              <a:t>network mask </a:t>
            </a:r>
            <a:r>
              <a:rPr lang="en-US" sz="1500" dirty="0">
                <a:solidFill>
                  <a:srgbClr val="000000"/>
                </a:solidFill>
              </a:rPr>
              <a:t>command is used to advertise routes into BGP. If you only remember one thing about this command, remember that it is extremely picky:</a:t>
            </a:r>
          </a:p>
          <a:p>
            <a:pPr marL="377190" lvl="0" indent="-285750" algn="l">
              <a:spcBef>
                <a:spcPts val="0"/>
              </a:spcBef>
              <a:spcAft>
                <a:spcPts val="600"/>
              </a:spcAft>
              <a:buFont typeface="Arial" panose="020B0604020202020204" pitchFamily="34" charset="0"/>
              <a:buChar char="•"/>
            </a:pPr>
            <a:r>
              <a:rPr lang="en-US" sz="1500" dirty="0">
                <a:solidFill>
                  <a:srgbClr val="000000"/>
                </a:solidFill>
              </a:rPr>
              <a:t>The network/prefix you want to advertise with BGP must be in the routing table from some other source (connected, static, or some other routing protocol).</a:t>
            </a:r>
          </a:p>
          <a:p>
            <a:pPr marL="377190" lvl="0" indent="-285750" algn="l">
              <a:spcBef>
                <a:spcPts val="0"/>
              </a:spcBef>
              <a:spcAft>
                <a:spcPts val="600"/>
              </a:spcAft>
              <a:buFont typeface="Arial" panose="020B0604020202020204" pitchFamily="34" charset="0"/>
              <a:buChar char="•"/>
            </a:pPr>
            <a:r>
              <a:rPr lang="en-US" sz="1500" dirty="0">
                <a:solidFill>
                  <a:srgbClr val="000000"/>
                </a:solidFill>
              </a:rPr>
              <a:t>The network mask command must be a perfect match to the network/prefix listed in the routing table.</a:t>
            </a:r>
          </a:p>
          <a:p>
            <a:pPr marL="377190" lvl="0" indent="-285750" algn="l">
              <a:spcBef>
                <a:spcPts val="0"/>
              </a:spcBef>
              <a:spcAft>
                <a:spcPts val="600"/>
              </a:spcAft>
              <a:buFont typeface="Arial" panose="020B0604020202020204" pitchFamily="34" charset="0"/>
              <a:buChar char="•"/>
            </a:pPr>
            <a:r>
              <a:rPr lang="en-US" sz="1500" dirty="0">
                <a:solidFill>
                  <a:srgbClr val="000000"/>
                </a:solidFill>
              </a:rPr>
              <a:t>It is important that you be able to recognize a bad or missing network mask command as being the reason for missing routes.</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Bad or Missing Network Mask</a:t>
            </a:r>
            <a:endParaRPr lang="en-US" sz="2800" dirty="0">
              <a:solidFill>
                <a:schemeClr val="accent4">
                  <a:lumMod val="75000"/>
                </a:schemeClr>
              </a:solidFill>
            </a:endParaRPr>
          </a:p>
        </p:txBody>
      </p:sp>
      <p:pic>
        <p:nvPicPr>
          <p:cNvPr id="5" name="Picture 4"/>
          <p:cNvPicPr>
            <a:picLocks noChangeAspect="1"/>
          </p:cNvPicPr>
          <p:nvPr/>
        </p:nvPicPr>
        <p:blipFill>
          <a:blip r:embed="rId2"/>
          <a:stretch>
            <a:fillRect/>
          </a:stretch>
        </p:blipFill>
        <p:spPr>
          <a:xfrm>
            <a:off x="4441372" y="746900"/>
            <a:ext cx="4232250" cy="3960585"/>
          </a:xfrm>
          <a:prstGeom prst="rect">
            <a:avLst/>
          </a:prstGeom>
        </p:spPr>
      </p:pic>
    </p:spTree>
    <p:extLst>
      <p:ext uri="{BB962C8B-B14F-4D97-AF65-F5344CB8AC3E}">
        <p14:creationId xmlns:p14="http://schemas.microsoft.com/office/powerpoint/2010/main" val="1566124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 y="804912"/>
            <a:ext cx="8525233" cy="775238"/>
          </a:xfrm>
        </p:spPr>
        <p:txBody>
          <a:bodyPr/>
          <a:lstStyle/>
          <a:p>
            <a:pPr marL="91440" lvl="0" indent="0" algn="l">
              <a:spcBef>
                <a:spcPts val="0"/>
              </a:spcBef>
              <a:spcAft>
                <a:spcPts val="600"/>
              </a:spcAft>
            </a:pPr>
            <a:r>
              <a:rPr lang="en-US" sz="1500" dirty="0">
                <a:solidFill>
                  <a:srgbClr val="000000"/>
                </a:solidFill>
              </a:rPr>
              <a:t>For a BGP router to install a BGP route in the routing table, it must be able to reach the next-hop address listed for the network. A ping 1.1.1.1 command issued on router R5 fails, proving that the next hop to the 10.1.1.0/26 is not reachable.</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Next-Hop Router Not Reachable</a:t>
            </a:r>
            <a:endParaRPr lang="en-US" sz="2800" dirty="0">
              <a:solidFill>
                <a:schemeClr val="accent4">
                  <a:lumMod val="75000"/>
                </a:schemeClr>
              </a:solidFill>
            </a:endParaRPr>
          </a:p>
        </p:txBody>
      </p:sp>
      <p:sp>
        <p:nvSpPr>
          <p:cNvPr id="7" name="TextBox 6"/>
          <p:cNvSpPr txBox="1"/>
          <p:nvPr/>
        </p:nvSpPr>
        <p:spPr>
          <a:xfrm>
            <a:off x="64346" y="1580150"/>
            <a:ext cx="4507653" cy="3093154"/>
          </a:xfrm>
          <a:prstGeom prst="rect">
            <a:avLst/>
          </a:prstGeom>
          <a:noFill/>
        </p:spPr>
        <p:txBody>
          <a:bodyPr wrap="square" rtlCol="0">
            <a:spAutoFit/>
          </a:bodyPr>
          <a:lstStyle/>
          <a:p>
            <a:r>
              <a:rPr lang="en-US" sz="1500" dirty="0">
                <a:solidFill>
                  <a:schemeClr val="tx1">
                    <a:lumMod val="50000"/>
                  </a:schemeClr>
                </a:solidFill>
              </a:rPr>
              <a:t>There are many different ways to solve this problem. The key is to train R5 about how to get to the next hop. The following are a few examples:</a:t>
            </a:r>
          </a:p>
          <a:p>
            <a:pPr marL="285750" indent="-285750">
              <a:buFont typeface="Arial" panose="020B0604020202020204" pitchFamily="34" charset="0"/>
              <a:buChar char="•"/>
            </a:pPr>
            <a:r>
              <a:rPr lang="en-US" sz="1500" dirty="0">
                <a:solidFill>
                  <a:schemeClr val="tx1">
                    <a:lumMod val="50000"/>
                  </a:schemeClr>
                </a:solidFill>
              </a:rPr>
              <a:t>Create a static default route on R2 and R3 and advertise it into the Interior Gateway Protocol (IGP) routing protocol.</a:t>
            </a:r>
          </a:p>
          <a:p>
            <a:pPr marL="285750" indent="-285750">
              <a:buFont typeface="Arial" panose="020B0604020202020204" pitchFamily="34" charset="0"/>
              <a:buChar char="•"/>
            </a:pPr>
            <a:r>
              <a:rPr lang="en-US" sz="1500" dirty="0">
                <a:solidFill>
                  <a:schemeClr val="tx1">
                    <a:lumMod val="50000"/>
                  </a:schemeClr>
                </a:solidFill>
              </a:rPr>
              <a:t>Create a static default route on R5.</a:t>
            </a:r>
          </a:p>
          <a:p>
            <a:pPr marL="285750" indent="-285750">
              <a:buFont typeface="Arial" panose="020B0604020202020204" pitchFamily="34" charset="0"/>
              <a:buChar char="•"/>
            </a:pPr>
            <a:r>
              <a:rPr lang="en-US" sz="1500" dirty="0">
                <a:solidFill>
                  <a:schemeClr val="tx1">
                    <a:lumMod val="50000"/>
                  </a:schemeClr>
                </a:solidFill>
              </a:rPr>
              <a:t>Create a static route on R5.</a:t>
            </a:r>
          </a:p>
          <a:p>
            <a:pPr marL="285750" indent="-285750">
              <a:buFont typeface="Arial" panose="020B0604020202020204" pitchFamily="34" charset="0"/>
              <a:buChar char="•"/>
            </a:pPr>
            <a:r>
              <a:rPr lang="en-US" sz="1500" dirty="0">
                <a:solidFill>
                  <a:schemeClr val="tx1">
                    <a:lumMod val="50000"/>
                  </a:schemeClr>
                </a:solidFill>
              </a:rPr>
              <a:t>Advertise the next-hop address into the IGP routing protocol.</a:t>
            </a:r>
          </a:p>
          <a:p>
            <a:pPr marL="285750" indent="-285750">
              <a:buFont typeface="Arial" panose="020B0604020202020204" pitchFamily="34" charset="0"/>
              <a:buChar char="•"/>
            </a:pPr>
            <a:r>
              <a:rPr lang="en-US" sz="1500" dirty="0">
                <a:solidFill>
                  <a:schemeClr val="tx1">
                    <a:lumMod val="50000"/>
                  </a:schemeClr>
                </a:solidFill>
              </a:rPr>
              <a:t>In addition, BGP has a built-in option. It is the </a:t>
            </a:r>
            <a:r>
              <a:rPr lang="en-US" sz="1500" b="1" dirty="0">
                <a:solidFill>
                  <a:schemeClr val="tx1">
                    <a:lumMod val="50000"/>
                  </a:schemeClr>
                </a:solidFill>
              </a:rPr>
              <a:t>neighbor  </a:t>
            </a:r>
            <a:r>
              <a:rPr lang="en-US" sz="1500" i="1" dirty="0">
                <a:solidFill>
                  <a:schemeClr val="tx1">
                    <a:lumMod val="50000"/>
                  </a:schemeClr>
                </a:solidFill>
              </a:rPr>
              <a:t>ip_address</a:t>
            </a:r>
            <a:r>
              <a:rPr lang="en-US" sz="1500" b="1" dirty="0">
                <a:solidFill>
                  <a:schemeClr val="tx1">
                    <a:lumMod val="50000"/>
                  </a:schemeClr>
                </a:solidFill>
              </a:rPr>
              <a:t> next-hop-self </a:t>
            </a:r>
            <a:r>
              <a:rPr lang="en-US" sz="1500" dirty="0">
                <a:solidFill>
                  <a:schemeClr val="tx1">
                    <a:lumMod val="50000"/>
                  </a:schemeClr>
                </a:solidFill>
              </a:rPr>
              <a:t>command.</a:t>
            </a:r>
          </a:p>
        </p:txBody>
      </p:sp>
      <p:pic>
        <p:nvPicPr>
          <p:cNvPr id="6" name="Picture 5"/>
          <p:cNvPicPr>
            <a:picLocks noChangeAspect="1"/>
          </p:cNvPicPr>
          <p:nvPr/>
        </p:nvPicPr>
        <p:blipFill>
          <a:blip r:embed="rId2"/>
          <a:stretch>
            <a:fillRect/>
          </a:stretch>
        </p:blipFill>
        <p:spPr>
          <a:xfrm>
            <a:off x="4767945" y="1848853"/>
            <a:ext cx="3963722" cy="2070716"/>
          </a:xfrm>
          <a:prstGeom prst="rect">
            <a:avLst/>
          </a:prstGeom>
        </p:spPr>
      </p:pic>
    </p:spTree>
    <p:extLst>
      <p:ext uri="{BB962C8B-B14F-4D97-AF65-F5344CB8AC3E}">
        <p14:creationId xmlns:p14="http://schemas.microsoft.com/office/powerpoint/2010/main" val="359159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 y="744180"/>
            <a:ext cx="8944621" cy="1650211"/>
          </a:xfrm>
        </p:spPr>
        <p:txBody>
          <a:bodyPr/>
          <a:lstStyle/>
          <a:p>
            <a:pPr marL="91440" lvl="0" indent="0" algn="l">
              <a:spcBef>
                <a:spcPts val="0"/>
              </a:spcBef>
              <a:spcAft>
                <a:spcPts val="600"/>
              </a:spcAft>
            </a:pPr>
            <a:r>
              <a:rPr lang="en-US" sz="1500" dirty="0">
                <a:solidFill>
                  <a:srgbClr val="000000"/>
                </a:solidFill>
              </a:rPr>
              <a:t>The BGP split-horizon rule states that a BGP router that receives a BGP route from an iBGP peering shall not advertise that route to another router that is an iBGP peer. For R5 to learn about the 10.1.1.0/26 network, it has to be an iBGP peer with the router that learned about the route from an eBGP peer or it has to be a peer with a route reflector.</a:t>
            </a:r>
          </a:p>
          <a:p>
            <a:pPr marL="91440" lvl="0" indent="0" algn="l">
              <a:spcBef>
                <a:spcPts val="0"/>
              </a:spcBef>
              <a:spcAft>
                <a:spcPts val="600"/>
              </a:spcAft>
            </a:pPr>
            <a:r>
              <a:rPr lang="en-US" sz="1500" dirty="0">
                <a:solidFill>
                  <a:srgbClr val="000000"/>
                </a:solidFill>
              </a:rPr>
              <a:t>Figure 14-5 indicates what the iBGP peerings should be to ensure that both R4 and R5 learn about 10.1.1.0/26 (as well as the other networks). This setup also ensures that redundancy is optimized in the BGP AS.</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BGP Split-Horizon Rule</a:t>
            </a:r>
            <a:endParaRPr lang="en-US" sz="2800" dirty="0">
              <a:solidFill>
                <a:schemeClr val="accent4">
                  <a:lumMod val="75000"/>
                </a:schemeClr>
              </a:solidFill>
            </a:endParaRPr>
          </a:p>
        </p:txBody>
      </p:sp>
      <p:pic>
        <p:nvPicPr>
          <p:cNvPr id="3" name="Picture 2"/>
          <p:cNvPicPr>
            <a:picLocks noChangeAspect="1"/>
          </p:cNvPicPr>
          <p:nvPr/>
        </p:nvPicPr>
        <p:blipFill>
          <a:blip r:embed="rId2"/>
          <a:stretch>
            <a:fillRect/>
          </a:stretch>
        </p:blipFill>
        <p:spPr>
          <a:xfrm>
            <a:off x="2177144" y="2571750"/>
            <a:ext cx="4339532" cy="2194996"/>
          </a:xfrm>
          <a:prstGeom prst="rect">
            <a:avLst/>
          </a:prstGeom>
        </p:spPr>
      </p:pic>
    </p:spTree>
    <p:extLst>
      <p:ext uri="{BB962C8B-B14F-4D97-AF65-F5344CB8AC3E}">
        <p14:creationId xmlns:p14="http://schemas.microsoft.com/office/powerpoint/2010/main" val="3682493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20952"/>
            <a:ext cx="4888259" cy="3807195"/>
          </a:xfrm>
        </p:spPr>
        <p:txBody>
          <a:bodyPr/>
          <a:lstStyle/>
          <a:p>
            <a:pPr marL="91440" lvl="0" indent="0" algn="l">
              <a:spcBef>
                <a:spcPts val="0"/>
              </a:spcBef>
              <a:spcAft>
                <a:spcPts val="600"/>
              </a:spcAft>
            </a:pPr>
            <a:r>
              <a:rPr lang="en-US" sz="1500" dirty="0">
                <a:solidFill>
                  <a:srgbClr val="000000"/>
                </a:solidFill>
              </a:rPr>
              <a:t>Example 14-30 shows the output of the IPv4 unicast BGP table on R5, using the </a:t>
            </a:r>
            <a:r>
              <a:rPr lang="en-US" sz="1500" b="1" dirty="0">
                <a:solidFill>
                  <a:srgbClr val="000000"/>
                </a:solidFill>
              </a:rPr>
              <a:t>show bgp ipv4 unicast </a:t>
            </a:r>
            <a:r>
              <a:rPr lang="en-US" sz="1500" dirty="0">
                <a:solidFill>
                  <a:srgbClr val="000000"/>
                </a:solidFill>
              </a:rPr>
              <a:t>command. </a:t>
            </a:r>
          </a:p>
          <a:p>
            <a:pPr marL="91440" lvl="0" indent="0" algn="l">
              <a:spcBef>
                <a:spcPts val="0"/>
              </a:spcBef>
              <a:spcAft>
                <a:spcPts val="600"/>
              </a:spcAft>
            </a:pPr>
            <a:endParaRPr lang="en-US" sz="1500" dirty="0">
              <a:solidFill>
                <a:srgbClr val="000000"/>
              </a:solidFill>
            </a:endParaRPr>
          </a:p>
          <a:p>
            <a:pPr marL="91440" lvl="0" indent="0" algn="l">
              <a:spcBef>
                <a:spcPts val="0"/>
              </a:spcBef>
              <a:spcAft>
                <a:spcPts val="600"/>
              </a:spcAft>
            </a:pPr>
            <a:r>
              <a:rPr lang="en-US" sz="1500" dirty="0">
                <a:solidFill>
                  <a:srgbClr val="000000"/>
                </a:solidFill>
              </a:rPr>
              <a:t>In the table, notice that the 10.1.5.0/24, 10.1.12.0/24, and 10.1.13.0/24 networks are best (installed in routing table), as indicated by the &gt; symbol; however, they are not valid. They are listed as having a Routing Information Base (RIB) failure, as indicated by the </a:t>
            </a:r>
            <a:r>
              <a:rPr lang="en-US" sz="1500" i="1" dirty="0">
                <a:solidFill>
                  <a:srgbClr val="000000"/>
                </a:solidFill>
              </a:rPr>
              <a:t>r</a:t>
            </a:r>
            <a:r>
              <a:rPr lang="en-US" sz="1500" dirty="0">
                <a:solidFill>
                  <a:srgbClr val="000000"/>
                </a:solidFill>
              </a:rPr>
              <a:t>. </a:t>
            </a:r>
          </a:p>
          <a:p>
            <a:pPr marL="91440" lvl="0" indent="0" algn="l">
              <a:spcBef>
                <a:spcPts val="0"/>
              </a:spcBef>
              <a:spcAft>
                <a:spcPts val="600"/>
              </a:spcAft>
            </a:pPr>
            <a:endParaRPr lang="en-US" sz="1500" dirty="0">
              <a:solidFill>
                <a:srgbClr val="000000"/>
              </a:solidFill>
            </a:endParaRPr>
          </a:p>
          <a:p>
            <a:pPr marL="91440" lvl="0" indent="0" algn="l">
              <a:spcBef>
                <a:spcPts val="0"/>
              </a:spcBef>
              <a:spcAft>
                <a:spcPts val="600"/>
              </a:spcAft>
            </a:pPr>
            <a:r>
              <a:rPr lang="en-US" sz="1500" dirty="0">
                <a:solidFill>
                  <a:srgbClr val="000000"/>
                </a:solidFill>
              </a:rPr>
              <a:t>A RIB failure means that the BGP route was not able to be installed in the routing table; however, you can clearly see that the route is in the routing table because of the &gt; symbol. In this case, the route in the routing table is from a better source.</a:t>
            </a:r>
          </a:p>
          <a:p>
            <a:pPr marL="91440" lvl="0" indent="0" algn="l">
              <a:spcBef>
                <a:spcPts val="0"/>
              </a:spcBef>
              <a:spcAft>
                <a:spcPts val="600"/>
              </a:spcAft>
            </a:pPr>
            <a:endParaRPr lang="en-US" sz="1500" dirty="0">
              <a:solidFill>
                <a:srgbClr val="000000"/>
              </a:solidFill>
            </a:endParaRP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Better Source of Information</a:t>
            </a:r>
            <a:endParaRPr lang="en-US" sz="2800" dirty="0">
              <a:solidFill>
                <a:schemeClr val="accent4">
                  <a:lumMod val="75000"/>
                </a:schemeClr>
              </a:solidFill>
            </a:endParaRPr>
          </a:p>
        </p:txBody>
      </p:sp>
      <p:pic>
        <p:nvPicPr>
          <p:cNvPr id="5" name="Picture 4"/>
          <p:cNvPicPr>
            <a:picLocks noChangeAspect="1"/>
          </p:cNvPicPr>
          <p:nvPr/>
        </p:nvPicPr>
        <p:blipFill>
          <a:blip r:embed="rId2"/>
          <a:stretch>
            <a:fillRect/>
          </a:stretch>
        </p:blipFill>
        <p:spPr>
          <a:xfrm>
            <a:off x="4967156" y="731838"/>
            <a:ext cx="4046924" cy="3743909"/>
          </a:xfrm>
          <a:prstGeom prst="rect">
            <a:avLst/>
          </a:prstGeom>
        </p:spPr>
      </p:pic>
    </p:spTree>
    <p:extLst>
      <p:ext uri="{BB962C8B-B14F-4D97-AF65-F5344CB8AC3E}">
        <p14:creationId xmlns:p14="http://schemas.microsoft.com/office/powerpoint/2010/main" val="3685711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400" dirty="0">
                <a:solidFill>
                  <a:schemeClr val="accent5">
                    <a:lumMod val="40000"/>
                    <a:lumOff val="60000"/>
                  </a:schemeClr>
                </a:solidFill>
              </a:rPr>
              <a:t>Troubleshooting BGP Neighbor Adjacencies</a:t>
            </a:r>
          </a:p>
        </p:txBody>
      </p:sp>
      <p:sp>
        <p:nvSpPr>
          <p:cNvPr id="2" name="TextBox 1"/>
          <p:cNvSpPr txBox="1"/>
          <p:nvPr/>
        </p:nvSpPr>
        <p:spPr>
          <a:xfrm>
            <a:off x="337844" y="1789043"/>
            <a:ext cx="8309199" cy="1877437"/>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rPr>
              <a:t>With BGP, you need to establish neighbor adjacencies manually, unlike EIGRP and OSPF, where the neighbor adjacencies form dynamically.</a:t>
            </a:r>
          </a:p>
          <a:p>
            <a:pPr marL="285750" indent="-285750">
              <a:buFont typeface="Arial" panose="020B0604020202020204" pitchFamily="34" charset="0"/>
              <a:buChar char="•"/>
            </a:pPr>
            <a:r>
              <a:rPr lang="en-US" sz="1600" dirty="0">
                <a:solidFill>
                  <a:schemeClr val="accent5">
                    <a:lumMod val="40000"/>
                    <a:lumOff val="60000"/>
                  </a:schemeClr>
                </a:solidFill>
              </a:rPr>
              <a:t>BGP configurations are prone to human error, which means a greater effort is often needed during troubleshooting.</a:t>
            </a:r>
          </a:p>
          <a:p>
            <a:pPr marL="285750" indent="-285750">
              <a:buFont typeface="Arial" panose="020B0604020202020204" pitchFamily="34" charset="0"/>
              <a:buChar char="•"/>
            </a:pPr>
            <a:r>
              <a:rPr lang="en-US" sz="1600" dirty="0">
                <a:solidFill>
                  <a:schemeClr val="accent5">
                    <a:lumMod val="40000"/>
                    <a:lumOff val="60000"/>
                  </a:schemeClr>
                </a:solidFill>
              </a:rPr>
              <a:t>There are two flavors of BGP:  Internal BGP (iBGP) and External BGP (eBGP). Understanding the differences between the two and the issues relating to each of them is important for troubleshooting.</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 y="944969"/>
            <a:ext cx="4076986" cy="1509472"/>
          </a:xfrm>
        </p:spPr>
        <p:txBody>
          <a:bodyPr/>
          <a:lstStyle/>
          <a:p>
            <a:pPr marL="91440" lvl="0" indent="0" algn="l">
              <a:spcBef>
                <a:spcPts val="0"/>
              </a:spcBef>
              <a:spcAft>
                <a:spcPts val="600"/>
              </a:spcAft>
            </a:pPr>
            <a:r>
              <a:rPr lang="en-US" sz="1500" dirty="0">
                <a:solidFill>
                  <a:srgbClr val="000000"/>
                </a:solidFill>
              </a:rPr>
              <a:t>With regard to the 10.1.12.0/24 network, the output of </a:t>
            </a:r>
            <a:r>
              <a:rPr lang="en-US" sz="1500" b="1" dirty="0">
                <a:solidFill>
                  <a:srgbClr val="000000"/>
                </a:solidFill>
              </a:rPr>
              <a:t>show bgp ipv4 unicast 10.1.12.0 </a:t>
            </a:r>
            <a:r>
              <a:rPr lang="en-US" sz="1500" dirty="0">
                <a:solidFill>
                  <a:srgbClr val="000000"/>
                </a:solidFill>
              </a:rPr>
              <a:t>in Example 14-32 indicates that it was learned from R2 and R3 using iBGP (internal), which has an AD of 200, much higher than EIGRP’s AD.</a:t>
            </a:r>
          </a:p>
          <a:p>
            <a:pPr marL="91440" lvl="0" indent="0" algn="l">
              <a:spcBef>
                <a:spcPts val="0"/>
              </a:spcBef>
              <a:spcAft>
                <a:spcPts val="600"/>
              </a:spcAft>
            </a:pPr>
            <a:r>
              <a:rPr lang="en-US" sz="1500" dirty="0">
                <a:solidFill>
                  <a:srgbClr val="000000"/>
                </a:solidFill>
              </a:rPr>
              <a:t>You can verify why a route is experiencing a RIB failure by using the </a:t>
            </a:r>
            <a:r>
              <a:rPr lang="en-US" sz="1500" b="1" dirty="0">
                <a:solidFill>
                  <a:srgbClr val="000000"/>
                </a:solidFill>
              </a:rPr>
              <a:t>show bgp ipv4 unicast rib-failure </a:t>
            </a:r>
            <a:r>
              <a:rPr lang="en-US" sz="1500" dirty="0">
                <a:solidFill>
                  <a:srgbClr val="000000"/>
                </a:solidFill>
              </a:rPr>
              <a:t>command, as shown in Example 14-33. In this example, all three RIB failures are due to the BGP route having a higher AD.</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Better Source of Information (Cont.)</a:t>
            </a:r>
            <a:endParaRPr lang="en-US" sz="2800" dirty="0">
              <a:solidFill>
                <a:schemeClr val="accent4">
                  <a:lumMod val="75000"/>
                </a:schemeClr>
              </a:solidFill>
            </a:endParaRPr>
          </a:p>
        </p:txBody>
      </p:sp>
      <p:pic>
        <p:nvPicPr>
          <p:cNvPr id="6" name="Picture 5"/>
          <p:cNvPicPr>
            <a:picLocks noChangeAspect="1"/>
          </p:cNvPicPr>
          <p:nvPr/>
        </p:nvPicPr>
        <p:blipFill>
          <a:blip r:embed="rId2"/>
          <a:stretch>
            <a:fillRect/>
          </a:stretch>
        </p:blipFill>
        <p:spPr>
          <a:xfrm>
            <a:off x="4146351" y="935617"/>
            <a:ext cx="4746827" cy="2416998"/>
          </a:xfrm>
          <a:prstGeom prst="rect">
            <a:avLst/>
          </a:prstGeom>
        </p:spPr>
      </p:pic>
      <p:pic>
        <p:nvPicPr>
          <p:cNvPr id="7" name="Picture 6"/>
          <p:cNvPicPr>
            <a:picLocks noChangeAspect="1"/>
          </p:cNvPicPr>
          <p:nvPr/>
        </p:nvPicPr>
        <p:blipFill>
          <a:blip r:embed="rId3"/>
          <a:stretch>
            <a:fillRect/>
          </a:stretch>
        </p:blipFill>
        <p:spPr>
          <a:xfrm>
            <a:off x="4146351" y="3616134"/>
            <a:ext cx="4752830" cy="1096807"/>
          </a:xfrm>
          <a:prstGeom prst="rect">
            <a:avLst/>
          </a:prstGeom>
        </p:spPr>
      </p:pic>
    </p:spTree>
    <p:extLst>
      <p:ext uri="{BB962C8B-B14F-4D97-AF65-F5344CB8AC3E}">
        <p14:creationId xmlns:p14="http://schemas.microsoft.com/office/powerpoint/2010/main" val="290218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1436" y="733311"/>
            <a:ext cx="4764506" cy="3676877"/>
          </a:xfrm>
        </p:spPr>
        <p:txBody>
          <a:bodyPr/>
          <a:lstStyle/>
          <a:p>
            <a:pPr marL="91440" lvl="0" indent="0" algn="l">
              <a:spcBef>
                <a:spcPts val="0"/>
              </a:spcBef>
              <a:spcAft>
                <a:spcPts val="600"/>
              </a:spcAft>
            </a:pPr>
            <a:r>
              <a:rPr lang="en-US" sz="1500" dirty="0">
                <a:solidFill>
                  <a:srgbClr val="000000"/>
                </a:solidFill>
              </a:rPr>
              <a:t>When troubleshooting missing routes, you want to be able to determine whether a route filter is applied and whether it is the cause of the missing routes.</a:t>
            </a:r>
          </a:p>
          <a:p>
            <a:pPr marL="91440" lvl="0" indent="0" algn="l">
              <a:spcBef>
                <a:spcPts val="0"/>
              </a:spcBef>
              <a:spcAft>
                <a:spcPts val="600"/>
              </a:spcAft>
            </a:pPr>
            <a:endParaRPr lang="en-US" sz="1500" dirty="0">
              <a:solidFill>
                <a:srgbClr val="000000"/>
              </a:solidFill>
            </a:endParaRPr>
          </a:p>
          <a:p>
            <a:pPr marL="91440" lvl="0" indent="0" algn="l">
              <a:spcBef>
                <a:spcPts val="0"/>
              </a:spcBef>
              <a:spcAft>
                <a:spcPts val="600"/>
              </a:spcAft>
            </a:pPr>
            <a:r>
              <a:rPr lang="en-US" sz="1500" dirty="0">
                <a:solidFill>
                  <a:srgbClr val="000000"/>
                </a:solidFill>
              </a:rPr>
              <a:t>When a route is missing from the BGP table, check to see whether the route is being advertised before filters are applied.</a:t>
            </a:r>
          </a:p>
          <a:p>
            <a:pPr marL="91440" lvl="0" indent="0" algn="l">
              <a:spcBef>
                <a:spcPts val="0"/>
              </a:spcBef>
              <a:spcAft>
                <a:spcPts val="600"/>
              </a:spcAft>
            </a:pPr>
            <a:endParaRPr lang="en-US" sz="1500" dirty="0">
              <a:solidFill>
                <a:srgbClr val="000000"/>
              </a:solidFill>
            </a:endParaRPr>
          </a:p>
          <a:p>
            <a:pPr marL="91440" lvl="0" indent="0" algn="l">
              <a:spcBef>
                <a:spcPts val="0"/>
              </a:spcBef>
              <a:spcAft>
                <a:spcPts val="600"/>
              </a:spcAft>
            </a:pPr>
            <a:r>
              <a:rPr lang="en-US" sz="1500" dirty="0">
                <a:solidFill>
                  <a:srgbClr val="000000"/>
                </a:solidFill>
              </a:rPr>
              <a:t>As shown in Example 14-36, which displays the output of the </a:t>
            </a:r>
            <a:r>
              <a:rPr lang="en-US" sz="1500" b="1" dirty="0">
                <a:solidFill>
                  <a:srgbClr val="000000"/>
                </a:solidFill>
              </a:rPr>
              <a:t>show bgp ipv4 unicast neighbors </a:t>
            </a:r>
            <a:r>
              <a:rPr lang="en-US" sz="1500" i="1" dirty="0">
                <a:solidFill>
                  <a:srgbClr val="000000"/>
                </a:solidFill>
              </a:rPr>
              <a:t>ip_address</a:t>
            </a:r>
            <a:r>
              <a:rPr lang="en-US" sz="1500" b="1" dirty="0">
                <a:solidFill>
                  <a:srgbClr val="000000"/>
                </a:solidFill>
              </a:rPr>
              <a:t> advertised routes </a:t>
            </a:r>
            <a:r>
              <a:rPr lang="en-US" sz="1500" dirty="0">
                <a:solidFill>
                  <a:srgbClr val="000000"/>
                </a:solidFill>
              </a:rPr>
              <a:t>command, R2 and R3 are advertising the 10.1.13.0/24 network to R5.</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Route Filtering</a:t>
            </a:r>
            <a:endParaRPr lang="en-US" sz="2800" dirty="0">
              <a:solidFill>
                <a:schemeClr val="accent4">
                  <a:lumMod val="75000"/>
                </a:schemeClr>
              </a:solidFill>
            </a:endParaRPr>
          </a:p>
        </p:txBody>
      </p:sp>
      <p:pic>
        <p:nvPicPr>
          <p:cNvPr id="3" name="Picture 2"/>
          <p:cNvPicPr>
            <a:picLocks noChangeAspect="1"/>
          </p:cNvPicPr>
          <p:nvPr/>
        </p:nvPicPr>
        <p:blipFill>
          <a:blip r:embed="rId2"/>
          <a:stretch>
            <a:fillRect/>
          </a:stretch>
        </p:blipFill>
        <p:spPr>
          <a:xfrm>
            <a:off x="5424524" y="300916"/>
            <a:ext cx="3270894" cy="4471323"/>
          </a:xfrm>
          <a:prstGeom prst="rect">
            <a:avLst/>
          </a:prstGeom>
        </p:spPr>
      </p:pic>
    </p:spTree>
    <p:extLst>
      <p:ext uri="{BB962C8B-B14F-4D97-AF65-F5344CB8AC3E}">
        <p14:creationId xmlns:p14="http://schemas.microsoft.com/office/powerpoint/2010/main" val="1227285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 y="731838"/>
            <a:ext cx="8937745" cy="731839"/>
          </a:xfrm>
        </p:spPr>
        <p:txBody>
          <a:bodyPr/>
          <a:lstStyle/>
          <a:p>
            <a:pPr marL="91440" lvl="0" indent="0" algn="l">
              <a:spcBef>
                <a:spcPts val="0"/>
              </a:spcBef>
              <a:spcAft>
                <a:spcPts val="600"/>
              </a:spcAft>
            </a:pPr>
            <a:r>
              <a:rPr lang="en-US" sz="1500" dirty="0">
                <a:solidFill>
                  <a:srgbClr val="000000"/>
                </a:solidFill>
              </a:rPr>
              <a:t>The </a:t>
            </a:r>
            <a:r>
              <a:rPr lang="en-US" sz="1500" b="1" dirty="0">
                <a:solidFill>
                  <a:srgbClr val="000000"/>
                </a:solidFill>
              </a:rPr>
              <a:t>show ip protocols </a:t>
            </a:r>
            <a:r>
              <a:rPr lang="en-US" sz="1500" dirty="0">
                <a:solidFill>
                  <a:srgbClr val="000000"/>
                </a:solidFill>
              </a:rPr>
              <a:t>command, as shown in Example 14-37, displays the incoming filter applied to the BGP autonomous system. It is a distribute list using the prefix list called FILTER_10.1.13.0/24. The prefix list is denying 10.1.13.0/24 and permitting all other routes. </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Route Filtering (Cont.)</a:t>
            </a:r>
            <a:endParaRPr lang="en-US" sz="2800" dirty="0">
              <a:solidFill>
                <a:schemeClr val="accent4">
                  <a:lumMod val="75000"/>
                </a:schemeClr>
              </a:solidFill>
            </a:endParaRPr>
          </a:p>
        </p:txBody>
      </p:sp>
      <p:sp>
        <p:nvSpPr>
          <p:cNvPr id="7" name="TextBox 6"/>
          <p:cNvSpPr txBox="1"/>
          <p:nvPr/>
        </p:nvSpPr>
        <p:spPr>
          <a:xfrm>
            <a:off x="61877" y="1554315"/>
            <a:ext cx="4673409" cy="3031599"/>
          </a:xfrm>
          <a:prstGeom prst="rect">
            <a:avLst/>
          </a:prstGeom>
          <a:noFill/>
        </p:spPr>
        <p:txBody>
          <a:bodyPr wrap="square" rtlCol="0">
            <a:spAutoFit/>
          </a:bodyPr>
          <a:lstStyle/>
          <a:p>
            <a:r>
              <a:rPr lang="en-US" sz="1500" dirty="0">
                <a:solidFill>
                  <a:srgbClr val="000000"/>
                </a:solidFill>
              </a:rPr>
              <a:t>This example focuses on a filter that applies to the entire BGP process. No matter which router the route 10.1.13.0/24 is received from, it is denied. You can apply a filter directly to a neighbor by using any one of the following commands:</a:t>
            </a:r>
          </a:p>
          <a:p>
            <a:pPr marL="285750" indent="-285750">
              <a:buFont typeface="Arial" panose="020B0604020202020204" pitchFamily="34" charset="0"/>
              <a:buChar char="•"/>
            </a:pPr>
            <a:r>
              <a:rPr lang="en-US" sz="1450" b="1" dirty="0">
                <a:solidFill>
                  <a:srgbClr val="000000"/>
                </a:solidFill>
              </a:rPr>
              <a:t>neighbor </a:t>
            </a:r>
            <a:r>
              <a:rPr lang="en-US" sz="1450" i="1" dirty="0">
                <a:solidFill>
                  <a:srgbClr val="000000"/>
                </a:solidFill>
              </a:rPr>
              <a:t>ip_address</a:t>
            </a:r>
            <a:r>
              <a:rPr lang="en-US" sz="1450" b="1" dirty="0">
                <a:solidFill>
                  <a:srgbClr val="000000"/>
                </a:solidFill>
              </a:rPr>
              <a:t> distribute-list  </a:t>
            </a:r>
            <a:r>
              <a:rPr lang="en-US" sz="1450" i="1" dirty="0">
                <a:solidFill>
                  <a:srgbClr val="000000"/>
                </a:solidFill>
              </a:rPr>
              <a:t>access_list_number</a:t>
            </a:r>
            <a:r>
              <a:rPr lang="en-US" sz="1450" b="1" dirty="0">
                <a:solidFill>
                  <a:srgbClr val="000000"/>
                </a:solidFill>
              </a:rPr>
              <a:t> {in | out}</a:t>
            </a:r>
          </a:p>
          <a:p>
            <a:pPr marL="285750" indent="-285750">
              <a:buFont typeface="Arial" panose="020B0604020202020204" pitchFamily="34" charset="0"/>
              <a:buChar char="•"/>
            </a:pPr>
            <a:r>
              <a:rPr lang="en-US" sz="1450" b="1" dirty="0">
                <a:solidFill>
                  <a:srgbClr val="000000"/>
                </a:solidFill>
              </a:rPr>
              <a:t>neighbor </a:t>
            </a:r>
            <a:r>
              <a:rPr lang="en-US" sz="1450" i="1" dirty="0">
                <a:solidFill>
                  <a:srgbClr val="000000"/>
                </a:solidFill>
              </a:rPr>
              <a:t>ip_address</a:t>
            </a:r>
            <a:r>
              <a:rPr lang="en-US" sz="1450" b="1" dirty="0">
                <a:solidFill>
                  <a:srgbClr val="000000"/>
                </a:solidFill>
              </a:rPr>
              <a:t> prefix-list </a:t>
            </a:r>
            <a:r>
              <a:rPr lang="en-US" sz="1450" i="1" dirty="0">
                <a:solidFill>
                  <a:srgbClr val="000000"/>
                </a:solidFill>
              </a:rPr>
              <a:t>prefix_list_name</a:t>
            </a:r>
            <a:r>
              <a:rPr lang="en-US" sz="1450" b="1" dirty="0">
                <a:solidFill>
                  <a:srgbClr val="000000"/>
                </a:solidFill>
              </a:rPr>
              <a:t> {in | out}</a:t>
            </a:r>
          </a:p>
          <a:p>
            <a:pPr marL="285750" indent="-285750">
              <a:buFont typeface="Arial" panose="020B0604020202020204" pitchFamily="34" charset="0"/>
              <a:buChar char="•"/>
            </a:pPr>
            <a:r>
              <a:rPr lang="en-US" sz="1450" b="1" dirty="0">
                <a:solidFill>
                  <a:srgbClr val="000000"/>
                </a:solidFill>
              </a:rPr>
              <a:t>neighbor </a:t>
            </a:r>
            <a:r>
              <a:rPr lang="en-US" sz="1450" i="1" dirty="0">
                <a:solidFill>
                  <a:srgbClr val="000000"/>
                </a:solidFill>
              </a:rPr>
              <a:t>ip_address</a:t>
            </a:r>
            <a:r>
              <a:rPr lang="en-US" sz="1450" b="1" dirty="0">
                <a:solidFill>
                  <a:srgbClr val="000000"/>
                </a:solidFill>
              </a:rPr>
              <a:t> route-map </a:t>
            </a:r>
            <a:r>
              <a:rPr lang="en-US" sz="1450" i="1" dirty="0">
                <a:solidFill>
                  <a:srgbClr val="000000"/>
                </a:solidFill>
              </a:rPr>
              <a:t>map_name</a:t>
            </a:r>
            <a:r>
              <a:rPr lang="en-US" sz="1450" b="1" dirty="0">
                <a:solidFill>
                  <a:srgbClr val="000000"/>
                </a:solidFill>
              </a:rPr>
              <a:t> {in | out}</a:t>
            </a:r>
          </a:p>
          <a:p>
            <a:pPr marL="285750" indent="-285750">
              <a:buFont typeface="Arial" panose="020B0604020202020204" pitchFamily="34" charset="0"/>
              <a:buChar char="•"/>
            </a:pPr>
            <a:r>
              <a:rPr lang="en-US" sz="1450" b="1" dirty="0">
                <a:solidFill>
                  <a:srgbClr val="000000"/>
                </a:solidFill>
              </a:rPr>
              <a:t>neighbor </a:t>
            </a:r>
            <a:r>
              <a:rPr lang="en-US" sz="1450" i="1" dirty="0">
                <a:solidFill>
                  <a:srgbClr val="000000"/>
                </a:solidFill>
              </a:rPr>
              <a:t>ip_address</a:t>
            </a:r>
            <a:r>
              <a:rPr lang="en-US" sz="1450" b="1" dirty="0">
                <a:solidFill>
                  <a:srgbClr val="000000"/>
                </a:solidFill>
              </a:rPr>
              <a:t> filter-list </a:t>
            </a:r>
            <a:r>
              <a:rPr lang="en-US" sz="1450" i="1" dirty="0">
                <a:solidFill>
                  <a:srgbClr val="000000"/>
                </a:solidFill>
              </a:rPr>
              <a:t>access_list_number</a:t>
            </a:r>
            <a:r>
              <a:rPr lang="en-US" sz="1450" b="1" dirty="0">
                <a:solidFill>
                  <a:srgbClr val="000000"/>
                </a:solidFill>
              </a:rPr>
              <a:t> {in | out}</a:t>
            </a:r>
          </a:p>
        </p:txBody>
      </p:sp>
      <p:pic>
        <p:nvPicPr>
          <p:cNvPr id="5" name="Picture 4"/>
          <p:cNvPicPr>
            <a:picLocks noChangeAspect="1"/>
          </p:cNvPicPr>
          <p:nvPr/>
        </p:nvPicPr>
        <p:blipFill>
          <a:blip r:embed="rId2"/>
          <a:stretch>
            <a:fillRect/>
          </a:stretch>
        </p:blipFill>
        <p:spPr>
          <a:xfrm>
            <a:off x="4860758" y="1554315"/>
            <a:ext cx="3999282" cy="3212983"/>
          </a:xfrm>
          <a:prstGeom prst="rect">
            <a:avLst/>
          </a:prstGeom>
        </p:spPr>
      </p:pic>
    </p:spTree>
    <p:extLst>
      <p:ext uri="{BB962C8B-B14F-4D97-AF65-F5344CB8AC3E}">
        <p14:creationId xmlns:p14="http://schemas.microsoft.com/office/powerpoint/2010/main" val="92363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 y="731838"/>
            <a:ext cx="8937745" cy="567573"/>
          </a:xfrm>
        </p:spPr>
        <p:txBody>
          <a:bodyPr/>
          <a:lstStyle/>
          <a:p>
            <a:pPr marL="91440" lvl="0" indent="0" algn="l">
              <a:spcBef>
                <a:spcPts val="0"/>
              </a:spcBef>
              <a:spcAft>
                <a:spcPts val="600"/>
              </a:spcAft>
            </a:pPr>
            <a:r>
              <a:rPr lang="en-US" sz="1500" dirty="0">
                <a:solidFill>
                  <a:srgbClr val="000000"/>
                </a:solidFill>
              </a:rPr>
              <a:t>In Example 14-38, an inbound distribute list is applied directly to the neighbor 2.2.2.2, as shown in the </a:t>
            </a:r>
            <a:r>
              <a:rPr lang="en-US" sz="1500" b="1" dirty="0">
                <a:solidFill>
                  <a:srgbClr val="000000"/>
                </a:solidFill>
              </a:rPr>
              <a:t>show ip protocols </a:t>
            </a:r>
            <a:r>
              <a:rPr lang="en-US" sz="1500" dirty="0">
                <a:solidFill>
                  <a:srgbClr val="000000"/>
                </a:solidFill>
              </a:rPr>
              <a:t>output. Notice that only the first six characters of the ACL are identified.</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Routes</a:t>
            </a:r>
            <a:br>
              <a:rPr lang="en-US" dirty="0">
                <a:solidFill>
                  <a:schemeClr val="accent4">
                    <a:lumMod val="75000"/>
                  </a:schemeClr>
                </a:solidFill>
              </a:rPr>
            </a:br>
            <a:r>
              <a:rPr lang="en-US" dirty="0">
                <a:solidFill>
                  <a:schemeClr val="accent4">
                    <a:lumMod val="75000"/>
                  </a:schemeClr>
                </a:solidFill>
              </a:rPr>
              <a:t>Route Filtering (Cont.)</a:t>
            </a:r>
            <a:endParaRPr lang="en-US" sz="2800" dirty="0">
              <a:solidFill>
                <a:schemeClr val="accent4">
                  <a:lumMod val="75000"/>
                </a:schemeClr>
              </a:solidFill>
            </a:endParaRPr>
          </a:p>
        </p:txBody>
      </p:sp>
      <p:sp>
        <p:nvSpPr>
          <p:cNvPr id="6" name="TextBox 5"/>
          <p:cNvSpPr txBox="1"/>
          <p:nvPr/>
        </p:nvSpPr>
        <p:spPr>
          <a:xfrm>
            <a:off x="79387" y="1354412"/>
            <a:ext cx="4526634" cy="3093154"/>
          </a:xfrm>
          <a:prstGeom prst="rect">
            <a:avLst/>
          </a:prstGeom>
          <a:noFill/>
        </p:spPr>
        <p:txBody>
          <a:bodyPr wrap="square" rtlCol="0">
            <a:spAutoFit/>
          </a:bodyPr>
          <a:lstStyle/>
          <a:p>
            <a:r>
              <a:rPr lang="en-US" sz="1500" dirty="0">
                <a:solidFill>
                  <a:srgbClr val="000000"/>
                </a:solidFill>
              </a:rPr>
              <a:t>You can apply a route map, a prefix list, and a filter list directly to the neighbor command. The filter list appears under the FiltIn and FiltOut columns in the output of </a:t>
            </a:r>
            <a:r>
              <a:rPr lang="en-US" sz="1500" b="1" dirty="0">
                <a:solidFill>
                  <a:srgbClr val="000000"/>
                </a:solidFill>
              </a:rPr>
              <a:t>show ip protocols</a:t>
            </a:r>
            <a:r>
              <a:rPr lang="en-US" sz="1500" dirty="0">
                <a:solidFill>
                  <a:srgbClr val="000000"/>
                </a:solidFill>
              </a:rPr>
              <a:t>, and the route map appears under the RouteMap column in the </a:t>
            </a:r>
            <a:r>
              <a:rPr lang="en-US" sz="1500" b="1" dirty="0">
                <a:solidFill>
                  <a:srgbClr val="000000"/>
                </a:solidFill>
              </a:rPr>
              <a:t>show</a:t>
            </a:r>
          </a:p>
          <a:p>
            <a:r>
              <a:rPr lang="en-US" sz="1500" b="1" dirty="0">
                <a:solidFill>
                  <a:srgbClr val="000000"/>
                </a:solidFill>
              </a:rPr>
              <a:t>ip protocols output</a:t>
            </a:r>
            <a:r>
              <a:rPr lang="en-US" sz="1500" dirty="0">
                <a:solidFill>
                  <a:srgbClr val="000000"/>
                </a:solidFill>
              </a:rPr>
              <a:t>. If the prefix list is applied directly to a neighbor statement, it does not</a:t>
            </a:r>
          </a:p>
          <a:p>
            <a:r>
              <a:rPr lang="en-US" sz="1500" dirty="0">
                <a:solidFill>
                  <a:srgbClr val="000000"/>
                </a:solidFill>
              </a:rPr>
              <a:t>appear in the output of </a:t>
            </a:r>
            <a:r>
              <a:rPr lang="en-US" sz="1500" b="1" dirty="0">
                <a:solidFill>
                  <a:srgbClr val="000000"/>
                </a:solidFill>
              </a:rPr>
              <a:t>show ip protocols</a:t>
            </a:r>
            <a:r>
              <a:rPr lang="en-US" sz="1500" dirty="0">
                <a:solidFill>
                  <a:srgbClr val="000000"/>
                </a:solidFill>
              </a:rPr>
              <a:t>. You need to review the output of </a:t>
            </a:r>
            <a:r>
              <a:rPr lang="en-US" sz="1500" b="1" dirty="0">
                <a:solidFill>
                  <a:srgbClr val="000000"/>
                </a:solidFill>
              </a:rPr>
              <a:t>show bgp ipv4</a:t>
            </a:r>
          </a:p>
          <a:p>
            <a:r>
              <a:rPr lang="en-US" sz="1500" b="1" dirty="0">
                <a:solidFill>
                  <a:srgbClr val="000000"/>
                </a:solidFill>
              </a:rPr>
              <a:t>unicast neighbors</a:t>
            </a:r>
            <a:r>
              <a:rPr lang="en-US" sz="1500" dirty="0">
                <a:solidFill>
                  <a:srgbClr val="000000"/>
                </a:solidFill>
              </a:rPr>
              <a:t>.  To avoid the verbose output, use this shortcut:</a:t>
            </a:r>
          </a:p>
          <a:p>
            <a:r>
              <a:rPr lang="en-US" sz="1500" b="1" dirty="0">
                <a:solidFill>
                  <a:srgbClr val="000000"/>
                </a:solidFill>
              </a:rPr>
              <a:t>show bgp ipv4 unicast neighbors </a:t>
            </a:r>
            <a:r>
              <a:rPr lang="en-US" sz="1500" i="1" dirty="0">
                <a:solidFill>
                  <a:srgbClr val="000000"/>
                </a:solidFill>
              </a:rPr>
              <a:t>ip_address</a:t>
            </a:r>
            <a:r>
              <a:rPr lang="en-US" sz="1500" b="1" dirty="0">
                <a:solidFill>
                  <a:srgbClr val="000000"/>
                </a:solidFill>
              </a:rPr>
              <a:t> | include prefix|filter|Route map</a:t>
            </a:r>
          </a:p>
        </p:txBody>
      </p:sp>
      <p:pic>
        <p:nvPicPr>
          <p:cNvPr id="3" name="Picture 2"/>
          <p:cNvPicPr>
            <a:picLocks noChangeAspect="1"/>
          </p:cNvPicPr>
          <p:nvPr/>
        </p:nvPicPr>
        <p:blipFill>
          <a:blip r:embed="rId2"/>
          <a:stretch>
            <a:fillRect/>
          </a:stretch>
        </p:blipFill>
        <p:spPr>
          <a:xfrm>
            <a:off x="4684763" y="1299411"/>
            <a:ext cx="4174238" cy="3475036"/>
          </a:xfrm>
          <a:prstGeom prst="rect">
            <a:avLst/>
          </a:prstGeom>
        </p:spPr>
      </p:pic>
    </p:spTree>
    <p:extLst>
      <p:ext uri="{BB962C8B-B14F-4D97-AF65-F5344CB8AC3E}">
        <p14:creationId xmlns:p14="http://schemas.microsoft.com/office/powerpoint/2010/main" val="260792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289718" y="437288"/>
            <a:ext cx="8627252" cy="1351755"/>
          </a:xfrm>
        </p:spPr>
        <p:txBody>
          <a:bodyPr/>
          <a:lstStyle/>
          <a:p>
            <a:r>
              <a:rPr lang="en-US" sz="4800" dirty="0">
                <a:solidFill>
                  <a:schemeClr val="accent5">
                    <a:lumMod val="40000"/>
                    <a:lumOff val="60000"/>
                  </a:schemeClr>
                </a:solidFill>
              </a:rPr>
              <a:t>Troubleshooting BGP Path Selection</a:t>
            </a:r>
            <a:endParaRPr lang="en-US" dirty="0">
              <a:solidFill>
                <a:schemeClr val="accent5">
                  <a:lumMod val="40000"/>
                  <a:lumOff val="60000"/>
                </a:schemeClr>
              </a:solidFill>
            </a:endParaRPr>
          </a:p>
        </p:txBody>
      </p:sp>
      <p:sp>
        <p:nvSpPr>
          <p:cNvPr id="2" name="TextBox 1"/>
          <p:cNvSpPr txBox="1"/>
          <p:nvPr/>
        </p:nvSpPr>
        <p:spPr>
          <a:xfrm>
            <a:off x="337844" y="2050300"/>
            <a:ext cx="8309199"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Unlike OSPF and EIGRP, BGP does not consider a link’s bandwidth when making a route decision.</a:t>
            </a:r>
          </a:p>
          <a:p>
            <a:pPr marL="285750" indent="-285750">
              <a:buFont typeface="Arial" panose="020B0604020202020204" pitchFamily="34" charset="0"/>
              <a:buChar char="•"/>
            </a:pPr>
            <a:r>
              <a:rPr lang="en-US" sz="1600" dirty="0">
                <a:solidFill>
                  <a:schemeClr val="accent5">
                    <a:lumMod val="40000"/>
                    <a:lumOff val="60000"/>
                  </a:schemeClr>
                </a:solidFill>
              </a:rPr>
              <a:t>BGP uses various attributes when deciding which path is the best.</a:t>
            </a:r>
          </a:p>
          <a:p>
            <a:pPr marL="285750" indent="-285750">
              <a:buFont typeface="Arial" panose="020B0604020202020204" pitchFamily="34" charset="0"/>
              <a:buChar char="•"/>
            </a:pPr>
            <a:r>
              <a:rPr lang="en-US" sz="1600" dirty="0">
                <a:solidFill>
                  <a:schemeClr val="accent5">
                    <a:lumMod val="40000"/>
                    <a:lumOff val="60000"/>
                  </a:schemeClr>
                </a:solidFill>
              </a:rPr>
              <a:t>This section discusses the BGP best-path decision-making process. In addition, it examines private ASNs.</a:t>
            </a:r>
          </a:p>
        </p:txBody>
      </p:sp>
    </p:spTree>
    <p:custDataLst>
      <p:tags r:id="rId1"/>
    </p:custDataLst>
    <p:extLst>
      <p:ext uri="{BB962C8B-B14F-4D97-AF65-F5344CB8AC3E}">
        <p14:creationId xmlns:p14="http://schemas.microsoft.com/office/powerpoint/2010/main" val="1278616467"/>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 y="731838"/>
            <a:ext cx="8937745" cy="4005167"/>
          </a:xfrm>
        </p:spPr>
        <p:txBody>
          <a:bodyPr/>
          <a:lstStyle/>
          <a:p>
            <a:pPr marL="91440" lvl="0" indent="0" algn="l">
              <a:spcBef>
                <a:spcPts val="0"/>
              </a:spcBef>
              <a:spcAft>
                <a:spcPts val="600"/>
              </a:spcAft>
            </a:pPr>
            <a:r>
              <a:rPr lang="en-US" sz="1500" dirty="0">
                <a:solidFill>
                  <a:srgbClr val="000000"/>
                </a:solidFill>
              </a:rPr>
              <a:t>Cisco routers review BGP attributes in the following order when deciding which path is the best:</a:t>
            </a:r>
          </a:p>
          <a:p>
            <a:pPr marL="434340" lvl="0" indent="-342900" algn="l">
              <a:spcBef>
                <a:spcPts val="0"/>
              </a:spcBef>
              <a:spcAft>
                <a:spcPts val="600"/>
              </a:spcAft>
              <a:buFont typeface="+mj-lt"/>
              <a:buAutoNum type="arabicPeriod"/>
            </a:pPr>
            <a:r>
              <a:rPr lang="en-US" sz="1500" dirty="0">
                <a:solidFill>
                  <a:srgbClr val="000000"/>
                </a:solidFill>
              </a:rPr>
              <a:t>Prefer the highest weight</a:t>
            </a:r>
          </a:p>
          <a:p>
            <a:pPr marL="434340" lvl="0" indent="-342900" algn="l">
              <a:spcBef>
                <a:spcPts val="0"/>
              </a:spcBef>
              <a:spcAft>
                <a:spcPts val="600"/>
              </a:spcAft>
              <a:buFont typeface="+mj-lt"/>
              <a:buAutoNum type="arabicPeriod"/>
            </a:pPr>
            <a:r>
              <a:rPr lang="en-US" sz="1500" dirty="0">
                <a:solidFill>
                  <a:srgbClr val="000000"/>
                </a:solidFill>
              </a:rPr>
              <a:t>Prefer the highest local preference</a:t>
            </a:r>
          </a:p>
          <a:p>
            <a:pPr marL="434340" lvl="0" indent="-342900" algn="l">
              <a:spcBef>
                <a:spcPts val="0"/>
              </a:spcBef>
              <a:spcAft>
                <a:spcPts val="600"/>
              </a:spcAft>
              <a:buFont typeface="+mj-lt"/>
              <a:buAutoNum type="arabicPeriod"/>
            </a:pPr>
            <a:r>
              <a:rPr lang="en-US" sz="1500" dirty="0">
                <a:solidFill>
                  <a:srgbClr val="000000"/>
                </a:solidFill>
              </a:rPr>
              <a:t>Prefer the route originated by the local router</a:t>
            </a:r>
          </a:p>
          <a:p>
            <a:pPr marL="434340" lvl="0" indent="-342900" algn="l">
              <a:spcBef>
                <a:spcPts val="0"/>
              </a:spcBef>
              <a:spcAft>
                <a:spcPts val="600"/>
              </a:spcAft>
              <a:buFont typeface="+mj-lt"/>
              <a:buAutoNum type="arabicPeriod"/>
            </a:pPr>
            <a:r>
              <a:rPr lang="en-US" sz="1500" dirty="0">
                <a:solidFill>
                  <a:srgbClr val="000000"/>
                </a:solidFill>
              </a:rPr>
              <a:t>Prefer the path with the shorter Accumulated Interior Gateway Protocol (AIGP) metric attribute</a:t>
            </a:r>
          </a:p>
          <a:p>
            <a:pPr marL="434340" lvl="0" indent="-342900" algn="l">
              <a:spcBef>
                <a:spcPts val="0"/>
              </a:spcBef>
              <a:spcAft>
                <a:spcPts val="600"/>
              </a:spcAft>
              <a:buFont typeface="+mj-lt"/>
              <a:buAutoNum type="arabicPeriod"/>
            </a:pPr>
            <a:r>
              <a:rPr lang="en-US" sz="1500" dirty="0">
                <a:solidFill>
                  <a:srgbClr val="000000"/>
                </a:solidFill>
              </a:rPr>
              <a:t>Prefer the shortest AS_Path</a:t>
            </a:r>
          </a:p>
          <a:p>
            <a:pPr marL="434340" lvl="0" indent="-342900" algn="l">
              <a:spcBef>
                <a:spcPts val="0"/>
              </a:spcBef>
              <a:spcAft>
                <a:spcPts val="600"/>
              </a:spcAft>
              <a:buFont typeface="+mj-lt"/>
              <a:buAutoNum type="arabicPeriod"/>
            </a:pPr>
            <a:r>
              <a:rPr lang="en-US" sz="1500" dirty="0">
                <a:solidFill>
                  <a:srgbClr val="000000"/>
                </a:solidFill>
              </a:rPr>
              <a:t>Prefer the lowest origin code</a:t>
            </a:r>
          </a:p>
          <a:p>
            <a:pPr marL="434340" lvl="0" indent="-342900" algn="l">
              <a:spcBef>
                <a:spcPts val="0"/>
              </a:spcBef>
              <a:spcAft>
                <a:spcPts val="600"/>
              </a:spcAft>
              <a:buFont typeface="+mj-lt"/>
              <a:buAutoNum type="arabicPeriod"/>
            </a:pPr>
            <a:r>
              <a:rPr lang="en-US" sz="1500" dirty="0">
                <a:solidFill>
                  <a:srgbClr val="000000"/>
                </a:solidFill>
              </a:rPr>
              <a:t>Prefer the lowest multi-exit discriminator (MED)</a:t>
            </a:r>
          </a:p>
          <a:p>
            <a:pPr marL="434340" lvl="0" indent="-342900" algn="l">
              <a:spcBef>
                <a:spcPts val="0"/>
              </a:spcBef>
              <a:spcAft>
                <a:spcPts val="600"/>
              </a:spcAft>
              <a:buFont typeface="+mj-lt"/>
              <a:buAutoNum type="arabicPeriod"/>
            </a:pPr>
            <a:r>
              <a:rPr lang="en-US" sz="1500" dirty="0">
                <a:solidFill>
                  <a:srgbClr val="000000"/>
                </a:solidFill>
              </a:rPr>
              <a:t>Prefer an external path over an internal path</a:t>
            </a:r>
          </a:p>
          <a:p>
            <a:pPr marL="434340" lvl="0" indent="-342900" algn="l">
              <a:spcBef>
                <a:spcPts val="0"/>
              </a:spcBef>
              <a:spcAft>
                <a:spcPts val="600"/>
              </a:spcAft>
              <a:buFont typeface="+mj-lt"/>
              <a:buAutoNum type="arabicPeriod"/>
            </a:pPr>
            <a:r>
              <a:rPr lang="en-US" sz="1500" dirty="0">
                <a:solidFill>
                  <a:srgbClr val="000000"/>
                </a:solidFill>
              </a:rPr>
              <a:t>Prefer the path through the closest IGP neighbor</a:t>
            </a:r>
          </a:p>
          <a:p>
            <a:pPr marL="434340" lvl="0" indent="-342900" algn="l">
              <a:spcBef>
                <a:spcPts val="0"/>
              </a:spcBef>
              <a:spcAft>
                <a:spcPts val="600"/>
              </a:spcAft>
              <a:buFont typeface="+mj-lt"/>
              <a:buAutoNum type="arabicPeriod"/>
            </a:pPr>
            <a:r>
              <a:rPr lang="en-US" sz="1500" dirty="0">
                <a:solidFill>
                  <a:srgbClr val="000000"/>
                </a:solidFill>
              </a:rPr>
              <a:t>Prefer the oldest route for eBGP paths</a:t>
            </a:r>
          </a:p>
          <a:p>
            <a:pPr marL="434340" lvl="0" indent="-342900" algn="l">
              <a:spcBef>
                <a:spcPts val="0"/>
              </a:spcBef>
              <a:spcAft>
                <a:spcPts val="600"/>
              </a:spcAft>
              <a:buFont typeface="+mj-lt"/>
              <a:buAutoNum type="arabicPeriod"/>
            </a:pPr>
            <a:r>
              <a:rPr lang="en-US" sz="1500" dirty="0">
                <a:solidFill>
                  <a:srgbClr val="000000"/>
                </a:solidFill>
              </a:rPr>
              <a:t>Prefer the path with the lowest neighbor BGP RID</a:t>
            </a:r>
          </a:p>
          <a:p>
            <a:pPr marL="434340" lvl="0" indent="-342900" algn="l">
              <a:spcBef>
                <a:spcPts val="0"/>
              </a:spcBef>
              <a:spcAft>
                <a:spcPts val="600"/>
              </a:spcAft>
              <a:buFont typeface="+mj-lt"/>
              <a:buAutoNum type="arabicPeriod"/>
            </a:pPr>
            <a:r>
              <a:rPr lang="en-US" sz="1500" dirty="0">
                <a:solidFill>
                  <a:srgbClr val="000000"/>
                </a:solidFill>
              </a:rPr>
              <a:t>Prefer the path with the lowest neighbor IP address</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Path Selection</a:t>
            </a:r>
            <a:br>
              <a:rPr lang="en-US" dirty="0">
                <a:solidFill>
                  <a:schemeClr val="accent4">
                    <a:lumMod val="75000"/>
                  </a:schemeClr>
                </a:solidFill>
              </a:rPr>
            </a:br>
            <a:r>
              <a:rPr lang="en-US" dirty="0">
                <a:solidFill>
                  <a:schemeClr val="accent4">
                    <a:lumMod val="75000"/>
                  </a:schemeClr>
                </a:solidFill>
              </a:rPr>
              <a:t>The Best-Path Decision-Making Process</a:t>
            </a:r>
            <a:endParaRPr lang="en-US" sz="2800" dirty="0">
              <a:solidFill>
                <a:schemeClr val="accent4">
                  <a:lumMod val="75000"/>
                </a:schemeClr>
              </a:solidFill>
            </a:endParaRPr>
          </a:p>
        </p:txBody>
      </p:sp>
    </p:spTree>
    <p:extLst>
      <p:ext uri="{BB962C8B-B14F-4D97-AF65-F5344CB8AC3E}">
        <p14:creationId xmlns:p14="http://schemas.microsoft.com/office/powerpoint/2010/main" val="910765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31838"/>
            <a:ext cx="9013371" cy="4005167"/>
          </a:xfrm>
        </p:spPr>
        <p:txBody>
          <a:bodyPr/>
          <a:lstStyle/>
          <a:p>
            <a:pPr marL="91440" lvl="0" indent="0" algn="l">
              <a:spcBef>
                <a:spcPts val="0"/>
              </a:spcBef>
              <a:spcAft>
                <a:spcPts val="600"/>
              </a:spcAft>
            </a:pPr>
            <a:r>
              <a:rPr lang="en-US" sz="1500" dirty="0">
                <a:solidFill>
                  <a:srgbClr val="000000"/>
                </a:solidFill>
              </a:rPr>
              <a:t>When BGP finds a match, it stops and uses that attribute as the reason for choosing the path as the best—and it looks no further. In addition, if the next-hop IP address is not reachable, the router does not even go through the following process because it considers the next hop inaccessible:</a:t>
            </a:r>
          </a:p>
          <a:p>
            <a:pPr marL="91440" lvl="0" indent="0" algn="l">
              <a:spcBef>
                <a:spcPts val="0"/>
              </a:spcBef>
              <a:spcAft>
                <a:spcPts val="600"/>
              </a:spcAft>
            </a:pPr>
            <a:endParaRPr lang="en-US" sz="1500" dirty="0">
              <a:solidFill>
                <a:srgbClr val="000000"/>
              </a:solidFill>
            </a:endParaRPr>
          </a:p>
          <a:p>
            <a:pPr marL="91440" lvl="0" indent="0" algn="l">
              <a:spcBef>
                <a:spcPts val="0"/>
              </a:spcBef>
              <a:spcAft>
                <a:spcPts val="300"/>
              </a:spcAft>
            </a:pPr>
            <a:r>
              <a:rPr lang="en-US" sz="1500" b="1" dirty="0">
                <a:solidFill>
                  <a:srgbClr val="000000"/>
                </a:solidFill>
              </a:rPr>
              <a:t>Step 1. </a:t>
            </a:r>
            <a:r>
              <a:rPr lang="en-US" sz="1500" dirty="0">
                <a:solidFill>
                  <a:srgbClr val="000000"/>
                </a:solidFill>
              </a:rPr>
              <a:t>BGP first looks at weight. Higher is better. If the weight is tied, the next attribute is checked.</a:t>
            </a:r>
          </a:p>
          <a:p>
            <a:pPr marL="91440" lvl="0" indent="0" algn="l">
              <a:spcBef>
                <a:spcPts val="0"/>
              </a:spcBef>
              <a:spcAft>
                <a:spcPts val="300"/>
              </a:spcAft>
            </a:pPr>
            <a:endParaRPr lang="en-US" sz="1500" dirty="0">
              <a:solidFill>
                <a:srgbClr val="000000"/>
              </a:solidFill>
            </a:endParaRPr>
          </a:p>
          <a:p>
            <a:pPr marL="91440" lvl="0" indent="0" algn="l">
              <a:spcBef>
                <a:spcPts val="0"/>
              </a:spcBef>
              <a:spcAft>
                <a:spcPts val="300"/>
              </a:spcAft>
            </a:pPr>
            <a:r>
              <a:rPr lang="en-US" sz="1500" b="1" dirty="0">
                <a:solidFill>
                  <a:srgbClr val="000000"/>
                </a:solidFill>
              </a:rPr>
              <a:t>Step 2.  </a:t>
            </a:r>
            <a:r>
              <a:rPr lang="en-US" sz="1500" dirty="0">
                <a:solidFill>
                  <a:srgbClr val="000000"/>
                </a:solidFill>
              </a:rPr>
              <a:t>Local preference is checked next. Higher is better. If local preference is tied, the next attribute is checked.</a:t>
            </a:r>
          </a:p>
          <a:p>
            <a:pPr marL="91440" lvl="0" indent="0" algn="l">
              <a:spcBef>
                <a:spcPts val="0"/>
              </a:spcBef>
              <a:spcAft>
                <a:spcPts val="300"/>
              </a:spcAft>
            </a:pPr>
            <a:endParaRPr lang="en-US" sz="1500" dirty="0">
              <a:solidFill>
                <a:srgbClr val="000000"/>
              </a:solidFill>
            </a:endParaRPr>
          </a:p>
          <a:p>
            <a:pPr marL="91440" lvl="0" indent="0" algn="l">
              <a:spcBef>
                <a:spcPts val="0"/>
              </a:spcBef>
              <a:spcAft>
                <a:spcPts val="300"/>
              </a:spcAft>
            </a:pPr>
            <a:r>
              <a:rPr lang="en-US" sz="1500" b="1" dirty="0">
                <a:solidFill>
                  <a:srgbClr val="000000"/>
                </a:solidFill>
              </a:rPr>
              <a:t>Step 3.  </a:t>
            </a:r>
            <a:r>
              <a:rPr lang="en-US" sz="1500" dirty="0">
                <a:solidFill>
                  <a:srgbClr val="000000"/>
                </a:solidFill>
              </a:rPr>
              <a:t>The router checks whether it generated the BGP route. If it did, it is preferred. If it did not generate any of the routes, the next attribute is checked. </a:t>
            </a:r>
          </a:p>
          <a:p>
            <a:pPr marL="91440" lvl="0" indent="0" algn="l">
              <a:spcBef>
                <a:spcPts val="0"/>
              </a:spcBef>
              <a:spcAft>
                <a:spcPts val="300"/>
              </a:spcAft>
            </a:pPr>
            <a:endParaRPr lang="en-US" sz="1500" dirty="0">
              <a:solidFill>
                <a:srgbClr val="000000"/>
              </a:solidFill>
            </a:endParaRPr>
          </a:p>
          <a:p>
            <a:pPr marL="91440" lvl="0" indent="0" algn="l">
              <a:spcBef>
                <a:spcPts val="0"/>
              </a:spcBef>
              <a:spcAft>
                <a:spcPts val="300"/>
              </a:spcAft>
            </a:pPr>
            <a:r>
              <a:rPr lang="en-US" sz="1500" b="1" dirty="0">
                <a:solidFill>
                  <a:srgbClr val="000000"/>
                </a:solidFill>
              </a:rPr>
              <a:t>Step 4</a:t>
            </a:r>
            <a:r>
              <a:rPr lang="en-US" sz="1500" dirty="0">
                <a:solidFill>
                  <a:srgbClr val="000000"/>
                </a:solidFill>
              </a:rPr>
              <a:t>.  AIGP is checked next only if it’s configured to be used, if not, then the next attribute is checked.</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Path Selection</a:t>
            </a:r>
            <a:br>
              <a:rPr lang="en-US" dirty="0">
                <a:solidFill>
                  <a:schemeClr val="accent4">
                    <a:lumMod val="75000"/>
                  </a:schemeClr>
                </a:solidFill>
              </a:rPr>
            </a:br>
            <a:r>
              <a:rPr lang="en-US" dirty="0">
                <a:solidFill>
                  <a:schemeClr val="accent4">
                    <a:lumMod val="75000"/>
                  </a:schemeClr>
                </a:solidFill>
              </a:rPr>
              <a:t>The Best-Path Decision-Making Process (Cont.)</a:t>
            </a:r>
            <a:endParaRPr lang="en-US" sz="2800" dirty="0">
              <a:solidFill>
                <a:schemeClr val="accent4">
                  <a:lumMod val="75000"/>
                </a:schemeClr>
              </a:solidFill>
            </a:endParaRPr>
          </a:p>
        </p:txBody>
      </p:sp>
    </p:spTree>
    <p:extLst>
      <p:ext uri="{BB962C8B-B14F-4D97-AF65-F5344CB8AC3E}">
        <p14:creationId xmlns:p14="http://schemas.microsoft.com/office/powerpoint/2010/main" val="1402290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Path Selection</a:t>
            </a:r>
            <a:br>
              <a:rPr lang="en-US" dirty="0">
                <a:solidFill>
                  <a:schemeClr val="accent4">
                    <a:lumMod val="75000"/>
                  </a:schemeClr>
                </a:solidFill>
              </a:rPr>
            </a:br>
            <a:r>
              <a:rPr lang="en-US" dirty="0">
                <a:solidFill>
                  <a:schemeClr val="accent4">
                    <a:lumMod val="75000"/>
                  </a:schemeClr>
                </a:solidFill>
              </a:rPr>
              <a:t>The Best-Path Decision-Making Process (Cont.)</a:t>
            </a:r>
            <a:endParaRPr lang="en-US" sz="2800" dirty="0">
              <a:solidFill>
                <a:schemeClr val="accent4">
                  <a:lumMod val="75000"/>
                </a:schemeClr>
              </a:solidFill>
            </a:endParaRPr>
          </a:p>
        </p:txBody>
      </p:sp>
      <p:sp>
        <p:nvSpPr>
          <p:cNvPr id="3" name="Content Placeholder 2"/>
          <p:cNvSpPr>
            <a:spLocks noGrp="1"/>
          </p:cNvSpPr>
          <p:nvPr>
            <p:ph idx="1"/>
          </p:nvPr>
        </p:nvSpPr>
        <p:spPr>
          <a:xfrm>
            <a:off x="-1" y="647618"/>
            <a:ext cx="9013371" cy="4011468"/>
          </a:xfrm>
        </p:spPr>
        <p:txBody>
          <a:bodyPr/>
          <a:lstStyle/>
          <a:p>
            <a:pPr marL="91440" lvl="0" indent="0" algn="l">
              <a:spcBef>
                <a:spcPts val="0"/>
              </a:spcBef>
              <a:spcAft>
                <a:spcPts val="300"/>
              </a:spcAft>
            </a:pPr>
            <a:r>
              <a:rPr lang="en-US" sz="1500" b="1" dirty="0">
                <a:solidFill>
                  <a:srgbClr val="000000"/>
                </a:solidFill>
              </a:rPr>
              <a:t>Step 5.  </a:t>
            </a:r>
            <a:r>
              <a:rPr lang="en-US" sz="1500" dirty="0">
                <a:solidFill>
                  <a:srgbClr val="000000"/>
                </a:solidFill>
              </a:rPr>
              <a:t>AS_Path is checked next. The shortest path is preferred.  If  the AS_Path is tied, the next attribute is checked.</a:t>
            </a:r>
          </a:p>
          <a:p>
            <a:pPr marL="91440" lvl="0" indent="0" algn="l">
              <a:spcBef>
                <a:spcPts val="0"/>
              </a:spcBef>
              <a:spcAft>
                <a:spcPts val="300"/>
              </a:spcAft>
            </a:pPr>
            <a:endParaRPr lang="en-US" sz="1500" dirty="0">
              <a:solidFill>
                <a:srgbClr val="000000"/>
              </a:solidFill>
            </a:endParaRPr>
          </a:p>
          <a:p>
            <a:pPr marL="91440" lvl="0" indent="0" algn="l">
              <a:spcBef>
                <a:spcPts val="0"/>
              </a:spcBef>
              <a:spcAft>
                <a:spcPts val="300"/>
              </a:spcAft>
            </a:pPr>
            <a:r>
              <a:rPr lang="en-US" sz="1500" b="1" dirty="0">
                <a:solidFill>
                  <a:srgbClr val="000000"/>
                </a:solidFill>
              </a:rPr>
              <a:t>Step 6. </a:t>
            </a:r>
            <a:r>
              <a:rPr lang="en-US" sz="1500" dirty="0">
                <a:solidFill>
                  <a:srgbClr val="000000"/>
                </a:solidFill>
              </a:rPr>
              <a:t>The origin code is checked next. IGP is better than EGP (the predecessor to BFP), which is better than incomplete. IGP means the route was generated with the </a:t>
            </a:r>
            <a:r>
              <a:rPr lang="en-US" sz="1500" b="1" dirty="0">
                <a:solidFill>
                  <a:srgbClr val="000000"/>
                </a:solidFill>
              </a:rPr>
              <a:t>network mask </a:t>
            </a:r>
            <a:r>
              <a:rPr lang="en-US" sz="1500" dirty="0">
                <a:solidFill>
                  <a:srgbClr val="000000"/>
                </a:solidFill>
              </a:rPr>
              <a:t>or </a:t>
            </a:r>
            <a:r>
              <a:rPr lang="en-US" sz="1500" b="1" dirty="0">
                <a:solidFill>
                  <a:srgbClr val="000000"/>
                </a:solidFill>
              </a:rPr>
              <a:t>summary-address, </a:t>
            </a:r>
            <a:r>
              <a:rPr lang="en-US" sz="1500" dirty="0">
                <a:solidFill>
                  <a:srgbClr val="000000"/>
                </a:solidFill>
              </a:rPr>
              <a:t>incomplete means the route was redistributed into BGP. If the origin code is the same, the next attribute is checked.</a:t>
            </a:r>
          </a:p>
          <a:p>
            <a:pPr marL="91440" lvl="0" indent="0" algn="l">
              <a:spcBef>
                <a:spcPts val="0"/>
              </a:spcBef>
              <a:spcAft>
                <a:spcPts val="300"/>
              </a:spcAft>
            </a:pPr>
            <a:endParaRPr lang="en-US" sz="1500" b="1" dirty="0">
              <a:solidFill>
                <a:srgbClr val="000000"/>
              </a:solidFill>
            </a:endParaRPr>
          </a:p>
          <a:p>
            <a:pPr marL="91440" indent="0" algn="l">
              <a:spcBef>
                <a:spcPts val="0"/>
              </a:spcBef>
              <a:spcAft>
                <a:spcPts val="300"/>
              </a:spcAft>
            </a:pPr>
            <a:r>
              <a:rPr lang="en-US" sz="1500" b="1" dirty="0">
                <a:solidFill>
                  <a:srgbClr val="000000"/>
                </a:solidFill>
              </a:rPr>
              <a:t>Step 7.  </a:t>
            </a:r>
            <a:r>
              <a:rPr lang="en-US" sz="1500" dirty="0">
                <a:solidFill>
                  <a:srgbClr val="000000"/>
                </a:solidFill>
              </a:rPr>
              <a:t>MED (metric) is next.  Lower is better.  If the MED (metric) is the same for both, the next attribute has to be checked.</a:t>
            </a:r>
          </a:p>
          <a:p>
            <a:pPr marL="91440" indent="0" algn="l">
              <a:spcBef>
                <a:spcPts val="0"/>
              </a:spcBef>
              <a:spcAft>
                <a:spcPts val="300"/>
              </a:spcAft>
            </a:pPr>
            <a:endParaRPr lang="en-US" sz="1500" dirty="0">
              <a:solidFill>
                <a:srgbClr val="000000"/>
              </a:solidFill>
            </a:endParaRPr>
          </a:p>
          <a:p>
            <a:pPr marL="91440" indent="0" algn="l">
              <a:spcBef>
                <a:spcPts val="0"/>
              </a:spcBef>
              <a:spcAft>
                <a:spcPts val="300"/>
              </a:spcAft>
            </a:pPr>
            <a:r>
              <a:rPr lang="en-US" sz="1500" b="1" dirty="0">
                <a:solidFill>
                  <a:srgbClr val="000000"/>
                </a:solidFill>
              </a:rPr>
              <a:t>Step 8</a:t>
            </a:r>
            <a:r>
              <a:rPr lang="en-US" sz="1500" dirty="0">
                <a:solidFill>
                  <a:srgbClr val="000000"/>
                </a:solidFill>
              </a:rPr>
              <a:t>. Now eBGP is preferred over iBGP.  If this attribute is tied as well, and the next has to be checked.</a:t>
            </a:r>
          </a:p>
          <a:p>
            <a:pPr marL="91440" indent="0" algn="l">
              <a:spcBef>
                <a:spcPts val="0"/>
              </a:spcBef>
              <a:spcAft>
                <a:spcPts val="300"/>
              </a:spcAft>
            </a:pPr>
            <a:endParaRPr lang="en-US" sz="1500" dirty="0">
              <a:solidFill>
                <a:srgbClr val="000000"/>
              </a:solidFill>
            </a:endParaRPr>
          </a:p>
          <a:p>
            <a:pPr marL="91440" indent="0" algn="l">
              <a:spcBef>
                <a:spcPts val="0"/>
              </a:spcBef>
              <a:spcAft>
                <a:spcPts val="300"/>
              </a:spcAft>
            </a:pPr>
            <a:r>
              <a:rPr lang="en-US" sz="1500" b="1" dirty="0">
                <a:solidFill>
                  <a:srgbClr val="000000"/>
                </a:solidFill>
              </a:rPr>
              <a:t>Step 9</a:t>
            </a:r>
            <a:r>
              <a:rPr lang="en-US" sz="1500" dirty="0">
                <a:solidFill>
                  <a:srgbClr val="000000"/>
                </a:solidFill>
              </a:rPr>
              <a:t>. The IGP path to the neighbor is compared now.  If the metrics are the same, the next attribute has to be checked.</a:t>
            </a:r>
          </a:p>
        </p:txBody>
      </p:sp>
    </p:spTree>
    <p:extLst>
      <p:ext uri="{BB962C8B-B14F-4D97-AF65-F5344CB8AC3E}">
        <p14:creationId xmlns:p14="http://schemas.microsoft.com/office/powerpoint/2010/main" val="615404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Path Selection</a:t>
            </a:r>
            <a:br>
              <a:rPr lang="en-US" dirty="0">
                <a:solidFill>
                  <a:schemeClr val="accent4">
                    <a:lumMod val="75000"/>
                  </a:schemeClr>
                </a:solidFill>
              </a:rPr>
            </a:br>
            <a:r>
              <a:rPr lang="en-US" dirty="0">
                <a:solidFill>
                  <a:schemeClr val="accent4">
                    <a:lumMod val="75000"/>
                  </a:schemeClr>
                </a:solidFill>
              </a:rPr>
              <a:t>The Best-Path Decision-Making Process (Cont.)</a:t>
            </a:r>
            <a:endParaRPr lang="en-US" sz="2800" dirty="0">
              <a:solidFill>
                <a:schemeClr val="accent4">
                  <a:lumMod val="75000"/>
                </a:schemeClr>
              </a:solidFill>
            </a:endParaRPr>
          </a:p>
        </p:txBody>
      </p:sp>
      <p:sp>
        <p:nvSpPr>
          <p:cNvPr id="3" name="Content Placeholder 2"/>
          <p:cNvSpPr>
            <a:spLocks noGrp="1"/>
          </p:cNvSpPr>
          <p:nvPr>
            <p:ph idx="1"/>
          </p:nvPr>
        </p:nvSpPr>
        <p:spPr>
          <a:xfrm>
            <a:off x="0" y="731838"/>
            <a:ext cx="8658466" cy="1434705"/>
          </a:xfrm>
        </p:spPr>
        <p:txBody>
          <a:bodyPr/>
          <a:lstStyle/>
          <a:p>
            <a:pPr marL="91440" indent="0" algn="l">
              <a:spcBef>
                <a:spcPts val="0"/>
              </a:spcBef>
              <a:spcAft>
                <a:spcPts val="300"/>
              </a:spcAft>
            </a:pPr>
            <a:r>
              <a:rPr lang="en-US" sz="1500" b="1" dirty="0">
                <a:solidFill>
                  <a:srgbClr val="000000"/>
                </a:solidFill>
              </a:rPr>
              <a:t>Step 10</a:t>
            </a:r>
            <a:r>
              <a:rPr lang="en-US" sz="1500" dirty="0">
                <a:solidFill>
                  <a:srgbClr val="000000"/>
                </a:solidFill>
              </a:rPr>
              <a:t>. If they are eBGP paths, the ages of the routes are checked.  If both paths are iBGP paths, the next attribute is checked.</a:t>
            </a:r>
          </a:p>
          <a:p>
            <a:pPr marL="91440" indent="0" algn="l">
              <a:spcBef>
                <a:spcPts val="0"/>
              </a:spcBef>
              <a:spcAft>
                <a:spcPts val="300"/>
              </a:spcAft>
            </a:pPr>
            <a:endParaRPr lang="en-US" sz="1500" dirty="0">
              <a:solidFill>
                <a:srgbClr val="000000"/>
              </a:solidFill>
            </a:endParaRPr>
          </a:p>
          <a:p>
            <a:pPr marL="91440" indent="0" algn="l">
              <a:spcBef>
                <a:spcPts val="0"/>
              </a:spcBef>
              <a:spcAft>
                <a:spcPts val="300"/>
              </a:spcAft>
            </a:pPr>
            <a:r>
              <a:rPr lang="en-US" sz="1500" b="1" dirty="0">
                <a:solidFill>
                  <a:srgbClr val="000000"/>
                </a:solidFill>
              </a:rPr>
              <a:t>Step 11. </a:t>
            </a:r>
            <a:r>
              <a:rPr lang="en-US" sz="1500" dirty="0">
                <a:solidFill>
                  <a:srgbClr val="000000"/>
                </a:solidFill>
              </a:rPr>
              <a:t>The BGP RIDs are now compared. Lower is better.  If the RID is tied, the path through the neighbor with the lower IP address wins.</a:t>
            </a:r>
          </a:p>
        </p:txBody>
      </p:sp>
      <p:pic>
        <p:nvPicPr>
          <p:cNvPr id="5" name="Picture 4"/>
          <p:cNvPicPr>
            <a:picLocks noChangeAspect="1"/>
          </p:cNvPicPr>
          <p:nvPr/>
        </p:nvPicPr>
        <p:blipFill>
          <a:blip r:embed="rId2"/>
          <a:stretch>
            <a:fillRect/>
          </a:stretch>
        </p:blipFill>
        <p:spPr>
          <a:xfrm>
            <a:off x="2612345" y="2571750"/>
            <a:ext cx="3616575" cy="1825981"/>
          </a:xfrm>
          <a:prstGeom prst="rect">
            <a:avLst/>
          </a:prstGeom>
        </p:spPr>
      </p:pic>
    </p:spTree>
    <p:extLst>
      <p:ext uri="{BB962C8B-B14F-4D97-AF65-F5344CB8AC3E}">
        <p14:creationId xmlns:p14="http://schemas.microsoft.com/office/powerpoint/2010/main" val="419143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Path Selection</a:t>
            </a:r>
            <a:br>
              <a:rPr lang="en-US" dirty="0">
                <a:solidFill>
                  <a:schemeClr val="accent4">
                    <a:lumMod val="75000"/>
                  </a:schemeClr>
                </a:solidFill>
              </a:rPr>
            </a:br>
            <a:r>
              <a:rPr lang="en-US" dirty="0">
                <a:solidFill>
                  <a:schemeClr val="accent4">
                    <a:lumMod val="75000"/>
                  </a:schemeClr>
                </a:solidFill>
              </a:rPr>
              <a:t>Private Autonomous System Numbers</a:t>
            </a:r>
            <a:endParaRPr lang="en-US" sz="2800" dirty="0">
              <a:solidFill>
                <a:schemeClr val="accent4">
                  <a:lumMod val="75000"/>
                </a:schemeClr>
              </a:solidFill>
            </a:endParaRPr>
          </a:p>
        </p:txBody>
      </p:sp>
      <p:sp>
        <p:nvSpPr>
          <p:cNvPr id="3" name="Content Placeholder 2"/>
          <p:cNvSpPr>
            <a:spLocks noGrp="1"/>
          </p:cNvSpPr>
          <p:nvPr>
            <p:ph idx="1"/>
          </p:nvPr>
        </p:nvSpPr>
        <p:spPr>
          <a:xfrm>
            <a:off x="-1" y="834967"/>
            <a:ext cx="8658466" cy="3689896"/>
          </a:xfrm>
        </p:spPr>
        <p:txBody>
          <a:bodyPr/>
          <a:lstStyle/>
          <a:p>
            <a:pPr marL="274320" indent="-285750" algn="l">
              <a:spcBef>
                <a:spcPts val="0"/>
              </a:spcBef>
              <a:spcAft>
                <a:spcPts val="600"/>
              </a:spcAft>
              <a:buFont typeface="Arial" panose="020B0604020202020204" pitchFamily="34" charset="0"/>
              <a:buChar char="•"/>
            </a:pPr>
            <a:r>
              <a:rPr lang="en-US" sz="1600" dirty="0">
                <a:solidFill>
                  <a:srgbClr val="000000"/>
                </a:solidFill>
              </a:rPr>
              <a:t>Like IPv4 addresses, BGP ASNs also have a private range. The 2-byte AS range is 64,512 to 65,534, and the 4-byte AS range is 4,200,000,000 to 4,294,967,294. </a:t>
            </a:r>
          </a:p>
          <a:p>
            <a:pPr marL="274320" indent="-285750" algn="l">
              <a:spcBef>
                <a:spcPts val="0"/>
              </a:spcBef>
              <a:spcAft>
                <a:spcPts val="600"/>
              </a:spcAft>
              <a:buFont typeface="Arial" panose="020B0604020202020204" pitchFamily="34" charset="0"/>
              <a:buChar char="•"/>
            </a:pPr>
            <a:r>
              <a:rPr lang="en-US" sz="1600" dirty="0">
                <a:solidFill>
                  <a:srgbClr val="000000"/>
                </a:solidFill>
              </a:rPr>
              <a:t>These ASNs can be used for networks that are single-homed or dual-homed to the same ISP, thereby preserving the public ASNs for networks that are multihomed to multiple ISPs.</a:t>
            </a:r>
          </a:p>
          <a:p>
            <a:pPr marL="274320" indent="-285750" algn="l">
              <a:spcBef>
                <a:spcPts val="0"/>
              </a:spcBef>
              <a:spcAft>
                <a:spcPts val="600"/>
              </a:spcAft>
              <a:buFont typeface="Arial" panose="020B0604020202020204" pitchFamily="34" charset="0"/>
              <a:buChar char="•"/>
            </a:pPr>
            <a:r>
              <a:rPr lang="en-US" sz="1600" dirty="0">
                <a:solidFill>
                  <a:srgbClr val="000000"/>
                </a:solidFill>
              </a:rPr>
              <a:t>It is imperative that the private ASN not be in the AS_Path attribute when the routes are advertised to the Internet (in the global BGP table) because multiple ASs could be using the same private ASN, which would cause issues on the Internet.</a:t>
            </a:r>
          </a:p>
          <a:p>
            <a:pPr marL="274320" indent="-285750" algn="l">
              <a:spcBef>
                <a:spcPts val="0"/>
              </a:spcBef>
              <a:spcAft>
                <a:spcPts val="600"/>
              </a:spcAft>
              <a:buFont typeface="Arial" panose="020B0604020202020204" pitchFamily="34" charset="0"/>
              <a:buChar char="•"/>
            </a:pPr>
            <a:r>
              <a:rPr lang="en-US" sz="1600" dirty="0">
                <a:solidFill>
                  <a:srgbClr val="000000"/>
                </a:solidFill>
              </a:rPr>
              <a:t>If private ASNs are being sent into the global BGP table, they need to be stopped. You can accomplish this by using the </a:t>
            </a:r>
            <a:r>
              <a:rPr lang="en-US" sz="1600" b="1" dirty="0">
                <a:solidFill>
                  <a:srgbClr val="000000"/>
                </a:solidFill>
              </a:rPr>
              <a:t>neighbor </a:t>
            </a:r>
            <a:r>
              <a:rPr lang="en-US" sz="1600" i="1" dirty="0">
                <a:solidFill>
                  <a:srgbClr val="000000"/>
                </a:solidFill>
              </a:rPr>
              <a:t>ip_address</a:t>
            </a:r>
            <a:r>
              <a:rPr lang="en-US" sz="1600" b="1" dirty="0">
                <a:solidFill>
                  <a:srgbClr val="000000"/>
                </a:solidFill>
              </a:rPr>
              <a:t> remove-private-as command</a:t>
            </a:r>
            <a:r>
              <a:rPr lang="en-US" sz="1600" dirty="0">
                <a:solidFill>
                  <a:srgbClr val="000000"/>
                </a:solidFill>
              </a:rPr>
              <a:t>.</a:t>
            </a:r>
          </a:p>
          <a:p>
            <a:pPr marL="91440" indent="0" algn="l">
              <a:spcBef>
                <a:spcPts val="0"/>
              </a:spcBef>
              <a:spcAft>
                <a:spcPts val="300"/>
              </a:spcAft>
            </a:pPr>
            <a:endParaRPr lang="en-US" sz="1500" dirty="0">
              <a:solidFill>
                <a:srgbClr val="000000"/>
              </a:solidFill>
            </a:endParaRPr>
          </a:p>
        </p:txBody>
      </p:sp>
    </p:spTree>
    <p:extLst>
      <p:ext uri="{BB962C8B-B14F-4D97-AF65-F5344CB8AC3E}">
        <p14:creationId xmlns:p14="http://schemas.microsoft.com/office/powerpoint/2010/main" val="37390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Troubleshooting BGP Neighbor Adjacencies</a:t>
            </a:r>
            <a:br>
              <a:rPr lang="en-US" dirty="0">
                <a:solidFill>
                  <a:schemeClr val="accent4">
                    <a:lumMod val="75000"/>
                  </a:schemeClr>
                </a:solidFill>
              </a:rPr>
            </a:br>
            <a:r>
              <a:rPr lang="en-US" dirty="0"/>
              <a:t>Verifying IPv4 Unicast BGP Neighbors</a:t>
            </a:r>
            <a:endParaRPr lang="en-US" sz="2400" dirty="0">
              <a:solidFill>
                <a:schemeClr val="accent4">
                  <a:lumMod val="75000"/>
                </a:schemeClr>
              </a:solidFill>
            </a:endParaRPr>
          </a:p>
        </p:txBody>
      </p:sp>
      <p:sp>
        <p:nvSpPr>
          <p:cNvPr id="4" name="TextBox 3"/>
          <p:cNvSpPr txBox="1"/>
          <p:nvPr/>
        </p:nvSpPr>
        <p:spPr>
          <a:xfrm>
            <a:off x="160521" y="731837"/>
            <a:ext cx="8722222" cy="2169825"/>
          </a:xfrm>
          <a:prstGeom prst="rect">
            <a:avLst/>
          </a:prstGeom>
          <a:noFill/>
        </p:spPr>
        <p:txBody>
          <a:bodyPr wrap="square" rtlCol="0">
            <a:spAutoFit/>
          </a:bodyPr>
          <a:lstStyle/>
          <a:p>
            <a:r>
              <a:rPr lang="en-US" sz="1500" dirty="0">
                <a:solidFill>
                  <a:srgbClr val="000000"/>
                </a:solidFill>
              </a:rPr>
              <a:t>To verify IPv4 unicast BGP neighbors, you can use two </a:t>
            </a:r>
            <a:r>
              <a:rPr lang="en-US" sz="1500" b="1" dirty="0">
                <a:solidFill>
                  <a:srgbClr val="000000"/>
                </a:solidFill>
              </a:rPr>
              <a:t>show </a:t>
            </a:r>
            <a:r>
              <a:rPr lang="en-US" sz="1500" dirty="0">
                <a:solidFill>
                  <a:srgbClr val="000000"/>
                </a:solidFill>
              </a:rPr>
              <a:t>commands: </a:t>
            </a:r>
            <a:r>
              <a:rPr lang="en-US" sz="1500" b="1" dirty="0">
                <a:solidFill>
                  <a:srgbClr val="000000"/>
                </a:solidFill>
              </a:rPr>
              <a:t>show bgp ipv4 unicast summary </a:t>
            </a:r>
            <a:r>
              <a:rPr lang="en-US" sz="1500" dirty="0">
                <a:solidFill>
                  <a:srgbClr val="000000"/>
                </a:solidFill>
              </a:rPr>
              <a:t>and </a:t>
            </a:r>
            <a:r>
              <a:rPr lang="en-US" sz="1500" b="1" dirty="0">
                <a:solidFill>
                  <a:srgbClr val="000000"/>
                </a:solidFill>
              </a:rPr>
              <a:t>show bgp ipv4 unicast neighbors.</a:t>
            </a:r>
          </a:p>
          <a:p>
            <a:pPr marL="285750" indent="-285750">
              <a:buFont typeface="Arial" panose="020B0604020202020204" pitchFamily="34" charset="0"/>
              <a:buChar char="•"/>
            </a:pPr>
            <a:r>
              <a:rPr lang="en-US" sz="1500" dirty="0">
                <a:solidFill>
                  <a:srgbClr val="000000"/>
                </a:solidFill>
              </a:rPr>
              <a:t>For initial verification of neighbors, use </a:t>
            </a:r>
            <a:r>
              <a:rPr lang="en-US" sz="1500" b="1" dirty="0">
                <a:solidFill>
                  <a:srgbClr val="000000"/>
                </a:solidFill>
              </a:rPr>
              <a:t>show bgp ipv4 unicast summary </a:t>
            </a:r>
            <a:r>
              <a:rPr lang="en-US" sz="1500" dirty="0">
                <a:solidFill>
                  <a:srgbClr val="000000"/>
                </a:solidFill>
              </a:rPr>
              <a:t>because it provides condensed output.</a:t>
            </a:r>
          </a:p>
          <a:p>
            <a:pPr marL="285750" indent="-285750">
              <a:buFont typeface="Arial" panose="020B0604020202020204" pitchFamily="34" charset="0"/>
              <a:buChar char="•"/>
            </a:pPr>
            <a:r>
              <a:rPr lang="en-US" sz="1500" dirty="0">
                <a:solidFill>
                  <a:srgbClr val="000000"/>
                </a:solidFill>
              </a:rPr>
              <a:t>Example 14-1 shows sample output of the </a:t>
            </a:r>
            <a:r>
              <a:rPr lang="en-US" sz="1500" b="1" dirty="0">
                <a:solidFill>
                  <a:srgbClr val="000000"/>
                </a:solidFill>
              </a:rPr>
              <a:t>show bgp ipv4 unicast summary </a:t>
            </a:r>
            <a:r>
              <a:rPr lang="en-US" sz="1500" dirty="0">
                <a:solidFill>
                  <a:srgbClr val="000000"/>
                </a:solidFill>
              </a:rPr>
              <a:t>command, which indicates that R1 has two BGP neighbors: 10.1.12.2 and 10.1.13.3.</a:t>
            </a:r>
          </a:p>
          <a:p>
            <a:pPr marL="285750" indent="-285750">
              <a:buFont typeface="Arial" panose="020B0604020202020204" pitchFamily="34" charset="0"/>
              <a:buChar char="•"/>
            </a:pPr>
            <a:r>
              <a:rPr lang="en-US" sz="1500" dirty="0">
                <a:solidFill>
                  <a:srgbClr val="000000"/>
                </a:solidFill>
              </a:rPr>
              <a:t>Focus your attention on the State</a:t>
            </a:r>
            <a:r>
              <a:rPr lang="en-US" sz="1500" b="1" dirty="0">
                <a:solidFill>
                  <a:srgbClr val="000000"/>
                </a:solidFill>
              </a:rPr>
              <a:t>/</a:t>
            </a:r>
            <a:r>
              <a:rPr lang="en-US" sz="1500" dirty="0">
                <a:solidFill>
                  <a:srgbClr val="000000"/>
                </a:solidFill>
              </a:rPr>
              <a:t>PfxRcd column. If there is a number in this column (as there is in Example 14-1), it means you have successfully established a BGP neighbor relationship. If you see Idle or Active, there is a problem in the formation of the neighbor relationship.</a:t>
            </a:r>
          </a:p>
        </p:txBody>
      </p:sp>
      <p:pic>
        <p:nvPicPr>
          <p:cNvPr id="2" name="Picture 1"/>
          <p:cNvPicPr>
            <a:picLocks noChangeAspect="1"/>
          </p:cNvPicPr>
          <p:nvPr/>
        </p:nvPicPr>
        <p:blipFill>
          <a:blip r:embed="rId3"/>
          <a:stretch>
            <a:fillRect/>
          </a:stretch>
        </p:blipFill>
        <p:spPr>
          <a:xfrm>
            <a:off x="1981200" y="2977862"/>
            <a:ext cx="5516765" cy="1622039"/>
          </a:xfrm>
          <a:prstGeom prst="rect">
            <a:avLst/>
          </a:prstGeom>
        </p:spPr>
      </p:pic>
    </p:spTree>
    <p:extLst>
      <p:ext uri="{BB962C8B-B14F-4D97-AF65-F5344CB8AC3E}">
        <p14:creationId xmlns:p14="http://schemas.microsoft.com/office/powerpoint/2010/main" val="255163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Path Selection</a:t>
            </a:r>
            <a:br>
              <a:rPr lang="en-US" dirty="0">
                <a:solidFill>
                  <a:schemeClr val="accent4">
                    <a:lumMod val="75000"/>
                  </a:schemeClr>
                </a:solidFill>
              </a:rPr>
            </a:br>
            <a:r>
              <a:rPr lang="en-US" dirty="0">
                <a:solidFill>
                  <a:schemeClr val="accent4">
                    <a:lumMod val="75000"/>
                  </a:schemeClr>
                </a:solidFill>
              </a:rPr>
              <a:t>Using debug Commands</a:t>
            </a:r>
            <a:endParaRPr lang="en-US" sz="2800" dirty="0">
              <a:solidFill>
                <a:schemeClr val="accent4">
                  <a:lumMod val="75000"/>
                </a:schemeClr>
              </a:solidFill>
            </a:endParaRPr>
          </a:p>
        </p:txBody>
      </p:sp>
      <p:sp>
        <p:nvSpPr>
          <p:cNvPr id="3" name="Content Placeholder 2"/>
          <p:cNvSpPr>
            <a:spLocks noGrp="1"/>
          </p:cNvSpPr>
          <p:nvPr>
            <p:ph idx="1"/>
          </p:nvPr>
        </p:nvSpPr>
        <p:spPr>
          <a:xfrm>
            <a:off x="-1" y="834967"/>
            <a:ext cx="8658466" cy="3689896"/>
          </a:xfrm>
        </p:spPr>
        <p:txBody>
          <a:bodyPr/>
          <a:lstStyle/>
          <a:p>
            <a:pPr marL="0" indent="0" algn="l">
              <a:spcBef>
                <a:spcPts val="0"/>
              </a:spcBef>
              <a:spcAft>
                <a:spcPts val="600"/>
              </a:spcAft>
            </a:pPr>
            <a:r>
              <a:rPr lang="en-US" sz="1600" dirty="0">
                <a:solidFill>
                  <a:srgbClr val="000000"/>
                </a:solidFill>
              </a:rPr>
              <a:t>The majority of changes that occur with BGP generate syslog messages in real time. Therefore, you are notified through syslog if any neighbor issues occur.  Avoid using the large number of debugs that are available because they place a lot of pressure on the routers’ resources.</a:t>
            </a:r>
          </a:p>
          <a:p>
            <a:pPr marL="0" indent="0" algn="l">
              <a:spcBef>
                <a:spcPts val="0"/>
              </a:spcBef>
              <a:spcAft>
                <a:spcPts val="600"/>
              </a:spcAft>
            </a:pPr>
            <a:r>
              <a:rPr lang="en-US" sz="1600" dirty="0">
                <a:solidFill>
                  <a:srgbClr val="000000"/>
                </a:solidFill>
              </a:rPr>
              <a:t>Here are a few debug commands that may be useful:</a:t>
            </a:r>
          </a:p>
          <a:p>
            <a:pPr marL="285750" indent="-285750" algn="l">
              <a:spcBef>
                <a:spcPts val="0"/>
              </a:spcBef>
              <a:spcAft>
                <a:spcPts val="600"/>
              </a:spcAft>
              <a:buFont typeface="Arial" panose="020B0604020202020204" pitchFamily="34" charset="0"/>
              <a:buChar char="•"/>
            </a:pPr>
            <a:r>
              <a:rPr lang="en-US" sz="1600" b="1" dirty="0">
                <a:solidFill>
                  <a:srgbClr val="000000"/>
                </a:solidFill>
              </a:rPr>
              <a:t>debug ip routing </a:t>
            </a:r>
            <a:r>
              <a:rPr lang="en-US" sz="1600" dirty="0">
                <a:solidFill>
                  <a:srgbClr val="000000"/>
                </a:solidFill>
              </a:rPr>
              <a:t>– The output from this command shows updates to a router’s IP routing table.</a:t>
            </a:r>
          </a:p>
          <a:p>
            <a:pPr marL="285750" indent="-285750" algn="l">
              <a:spcBef>
                <a:spcPts val="0"/>
              </a:spcBef>
              <a:spcAft>
                <a:spcPts val="600"/>
              </a:spcAft>
              <a:buFont typeface="Arial" panose="020B0604020202020204" pitchFamily="34" charset="0"/>
              <a:buChar char="•"/>
            </a:pPr>
            <a:r>
              <a:rPr lang="en-US" sz="1600" b="1" dirty="0">
                <a:solidFill>
                  <a:srgbClr val="000000"/>
                </a:solidFill>
              </a:rPr>
              <a:t>debug ip bgp </a:t>
            </a:r>
            <a:r>
              <a:rPr lang="en-US" sz="1600" dirty="0">
                <a:solidFill>
                  <a:srgbClr val="000000"/>
                </a:solidFill>
              </a:rPr>
              <a:t>- This command can be useful in watching real-time state changes for IPv4 BGP peering relationships.</a:t>
            </a:r>
          </a:p>
          <a:p>
            <a:pPr marL="285750" indent="-285750" algn="l">
              <a:spcBef>
                <a:spcPts val="0"/>
              </a:spcBef>
              <a:spcAft>
                <a:spcPts val="600"/>
              </a:spcAft>
              <a:buFont typeface="Arial" panose="020B0604020202020204" pitchFamily="34" charset="0"/>
              <a:buChar char="•"/>
            </a:pPr>
            <a:r>
              <a:rPr lang="en-US" sz="1600" b="1" dirty="0">
                <a:solidFill>
                  <a:srgbClr val="000000"/>
                </a:solidFill>
              </a:rPr>
              <a:t>debug ip bgp updates</a:t>
            </a:r>
            <a:r>
              <a:rPr lang="en-US" sz="1600" dirty="0">
                <a:solidFill>
                  <a:srgbClr val="000000"/>
                </a:solidFill>
              </a:rPr>
              <a:t> - This command produces more detailed output than the </a:t>
            </a:r>
            <a:r>
              <a:rPr lang="en-US" sz="1600" b="1" dirty="0">
                <a:solidFill>
                  <a:srgbClr val="000000"/>
                </a:solidFill>
              </a:rPr>
              <a:t>debug ip bgp </a:t>
            </a:r>
            <a:r>
              <a:rPr lang="en-US" sz="1600" dirty="0">
                <a:solidFill>
                  <a:srgbClr val="000000"/>
                </a:solidFill>
              </a:rPr>
              <a:t>command. Specifically, you can see the content of IPv4 BGP updates.</a:t>
            </a:r>
            <a:endParaRPr lang="en-US" sz="1600" b="1" dirty="0">
              <a:solidFill>
                <a:srgbClr val="000000"/>
              </a:solidFill>
            </a:endParaRPr>
          </a:p>
        </p:txBody>
      </p:sp>
    </p:spTree>
    <p:extLst>
      <p:ext uri="{BB962C8B-B14F-4D97-AF65-F5344CB8AC3E}">
        <p14:creationId xmlns:p14="http://schemas.microsoft.com/office/powerpoint/2010/main" val="2234089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D2F498DA-504F-3044-82FA-3A60E5738F01}"/>
              </a:ext>
            </a:extLst>
          </p:cNvPr>
          <p:cNvSpPr txBox="1">
            <a:spLocks/>
          </p:cNvSpPr>
          <p:nvPr/>
        </p:nvSpPr>
        <p:spPr bwMode="auto">
          <a:xfrm>
            <a:off x="337844" y="252411"/>
            <a:ext cx="8627252" cy="1351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b"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kern="1200" spc="0" baseline="0">
                <a:solidFill>
                  <a:schemeClr val="accent5"/>
                </a:solidFill>
                <a:latin typeface="+mj-lt"/>
                <a:ea typeface="ＭＳ Ｐゴシック" charset="0"/>
                <a:cs typeface="CiscoSans Thin"/>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4800" dirty="0">
                <a:solidFill>
                  <a:schemeClr val="accent5">
                    <a:lumMod val="40000"/>
                    <a:lumOff val="60000"/>
                  </a:schemeClr>
                </a:solidFill>
              </a:rPr>
              <a:t>Troubleshooting BGP for IPv6</a:t>
            </a:r>
            <a:endParaRPr lang="en-US" dirty="0">
              <a:solidFill>
                <a:schemeClr val="accent5">
                  <a:lumMod val="40000"/>
                  <a:lumOff val="60000"/>
                </a:schemeClr>
              </a:solidFill>
            </a:endParaRPr>
          </a:p>
        </p:txBody>
      </p:sp>
      <p:sp>
        <p:nvSpPr>
          <p:cNvPr id="2" name="TextBox 1"/>
          <p:cNvSpPr txBox="1"/>
          <p:nvPr/>
        </p:nvSpPr>
        <p:spPr>
          <a:xfrm>
            <a:off x="436099" y="1789768"/>
            <a:ext cx="8278837" cy="1785104"/>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dirty="0">
                <a:solidFill>
                  <a:schemeClr val="accent5">
                    <a:lumMod val="40000"/>
                    <a:lumOff val="60000"/>
                  </a:schemeClr>
                </a:solidFill>
              </a:rPr>
              <a:t>BGP for IPv4 and BGP for IPv6 are configured in the same BGP autonomous system configuration mode, known as Multiprotocol BGP (MP-BGP).</a:t>
            </a:r>
          </a:p>
          <a:p>
            <a:pPr marL="285750" indent="-285750">
              <a:spcAft>
                <a:spcPts val="600"/>
              </a:spcAft>
              <a:buFont typeface="Arial" panose="020B0604020202020204" pitchFamily="34" charset="0"/>
              <a:buChar char="•"/>
            </a:pPr>
            <a:r>
              <a:rPr lang="en-US" sz="1600" dirty="0">
                <a:solidFill>
                  <a:schemeClr val="accent5">
                    <a:lumMod val="40000"/>
                    <a:lumOff val="60000"/>
                  </a:schemeClr>
                </a:solidFill>
              </a:rPr>
              <a:t>Implementing BGP for IPv4 and IPv6 on the same router requires the use of address families and the activation of neighbors for those address families.</a:t>
            </a:r>
          </a:p>
          <a:p>
            <a:pPr marL="285750" indent="-285750">
              <a:spcAft>
                <a:spcPts val="600"/>
              </a:spcAft>
              <a:buFont typeface="Arial" panose="020B0604020202020204" pitchFamily="34" charset="0"/>
              <a:buChar char="•"/>
            </a:pPr>
            <a:r>
              <a:rPr lang="en-US" sz="1600" dirty="0">
                <a:solidFill>
                  <a:schemeClr val="accent5">
                    <a:lumMod val="40000"/>
                    <a:lumOff val="60000"/>
                  </a:schemeClr>
                </a:solidFill>
              </a:rPr>
              <a:t>This section examines the additional issues that you might encounter when using MP-BGP with IPv4 and IPv6 unicast routes.</a:t>
            </a:r>
          </a:p>
        </p:txBody>
      </p:sp>
    </p:spTree>
    <p:custDataLst>
      <p:tags r:id="rId1"/>
    </p:custDataLst>
    <p:extLst>
      <p:ext uri="{BB962C8B-B14F-4D97-AF65-F5344CB8AC3E}">
        <p14:creationId xmlns:p14="http://schemas.microsoft.com/office/powerpoint/2010/main" val="3961330078"/>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144001" cy="731838"/>
          </a:xfrm>
        </p:spPr>
        <p:txBody>
          <a:bodyPr/>
          <a:lstStyle/>
          <a:p>
            <a:r>
              <a:rPr lang="en-US" sz="1600" dirty="0"/>
              <a:t>Troubleshooting BGP for IPv6</a:t>
            </a:r>
            <a:br>
              <a:rPr lang="en-US" dirty="0">
                <a:solidFill>
                  <a:schemeClr val="accent4">
                    <a:lumMod val="75000"/>
                  </a:schemeClr>
                </a:solidFill>
              </a:rPr>
            </a:br>
            <a:r>
              <a:rPr lang="en-US" dirty="0">
                <a:solidFill>
                  <a:schemeClr val="accent4">
                    <a:lumMod val="75000"/>
                  </a:schemeClr>
                </a:solidFill>
              </a:rPr>
              <a:t>MP-BGP</a:t>
            </a:r>
            <a:endParaRPr lang="en-US" sz="2800" dirty="0">
              <a:solidFill>
                <a:schemeClr val="accent4">
                  <a:lumMod val="75000"/>
                </a:schemeClr>
              </a:solidFill>
            </a:endParaRPr>
          </a:p>
        </p:txBody>
      </p:sp>
      <p:sp>
        <p:nvSpPr>
          <p:cNvPr id="3" name="Content Placeholder 2"/>
          <p:cNvSpPr>
            <a:spLocks noGrp="1"/>
          </p:cNvSpPr>
          <p:nvPr>
            <p:ph idx="1"/>
          </p:nvPr>
        </p:nvSpPr>
        <p:spPr>
          <a:xfrm>
            <a:off x="22113" y="652010"/>
            <a:ext cx="8658466" cy="995388"/>
          </a:xfrm>
        </p:spPr>
        <p:txBody>
          <a:bodyPr/>
          <a:lstStyle/>
          <a:p>
            <a:pPr marL="0" indent="0" algn="l">
              <a:spcBef>
                <a:spcPts val="0"/>
              </a:spcBef>
              <a:spcAft>
                <a:spcPts val="600"/>
              </a:spcAft>
            </a:pPr>
            <a:r>
              <a:rPr lang="en-US" sz="1500" dirty="0">
                <a:solidFill>
                  <a:schemeClr val="tx1">
                    <a:lumMod val="50000"/>
                  </a:schemeClr>
                </a:solidFill>
              </a:rPr>
              <a:t>There are two different ways to exchange IPv6 routes with BGP. You can exchange them over IPv4 TCP sessions or over IPv6 TCP sessions. Example 14-45 shows a sample BGP configuration in which IPv6 routes are exchanged over an IPv4 TCP session. Notice that there are two address families: one for IPv4 unicast, and one for IPv6 unicast.</a:t>
            </a:r>
          </a:p>
        </p:txBody>
      </p:sp>
      <p:sp>
        <p:nvSpPr>
          <p:cNvPr id="5" name="TextBox 4"/>
          <p:cNvSpPr txBox="1"/>
          <p:nvPr/>
        </p:nvSpPr>
        <p:spPr>
          <a:xfrm>
            <a:off x="22113" y="1658475"/>
            <a:ext cx="4481136" cy="1785104"/>
          </a:xfrm>
          <a:prstGeom prst="rect">
            <a:avLst/>
          </a:prstGeom>
          <a:noFill/>
        </p:spPr>
        <p:txBody>
          <a:bodyPr wrap="square" rtlCol="0">
            <a:spAutoFit/>
          </a:bodyPr>
          <a:lstStyle/>
          <a:p>
            <a:pPr>
              <a:spcAft>
                <a:spcPts val="600"/>
              </a:spcAft>
            </a:pPr>
            <a:r>
              <a:rPr lang="en-US" sz="1500" dirty="0">
                <a:solidFill>
                  <a:srgbClr val="000000"/>
                </a:solidFill>
              </a:rPr>
              <a:t>The neighbors and remote ASNs are identified outside the address family (AF) configuration. You then activate the neighbor within the AF with the </a:t>
            </a:r>
            <a:r>
              <a:rPr lang="en-US" sz="1500" b="1" dirty="0">
                <a:solidFill>
                  <a:srgbClr val="000000"/>
                </a:solidFill>
              </a:rPr>
              <a:t>neighbor </a:t>
            </a:r>
            <a:r>
              <a:rPr lang="en-US" sz="1500" i="1" dirty="0">
                <a:solidFill>
                  <a:srgbClr val="000000"/>
                </a:solidFill>
              </a:rPr>
              <a:t>ip_address</a:t>
            </a:r>
            <a:r>
              <a:rPr lang="en-US" sz="1500" b="1" dirty="0">
                <a:solidFill>
                  <a:srgbClr val="000000"/>
                </a:solidFill>
              </a:rPr>
              <a:t> activate </a:t>
            </a:r>
            <a:r>
              <a:rPr lang="en-US" sz="1500" dirty="0">
                <a:solidFill>
                  <a:srgbClr val="000000"/>
                </a:solidFill>
              </a:rPr>
              <a:t>command.</a:t>
            </a:r>
          </a:p>
          <a:p>
            <a:pPr>
              <a:spcAft>
                <a:spcPts val="600"/>
              </a:spcAft>
            </a:pPr>
            <a:r>
              <a:rPr lang="en-US" sz="1500" dirty="0">
                <a:solidFill>
                  <a:srgbClr val="000000"/>
                </a:solidFill>
              </a:rPr>
              <a:t>In this example, the IPv6 AF is using an IPv4 neighbor address to establish the TCP session. Therefore, the TCP session is IPv4 based.</a:t>
            </a:r>
          </a:p>
        </p:txBody>
      </p:sp>
      <p:sp>
        <p:nvSpPr>
          <p:cNvPr id="7" name="TextBox 6"/>
          <p:cNvSpPr txBox="1"/>
          <p:nvPr/>
        </p:nvSpPr>
        <p:spPr>
          <a:xfrm>
            <a:off x="4822371" y="1596548"/>
            <a:ext cx="4089016" cy="215444"/>
          </a:xfrm>
          <a:prstGeom prst="rect">
            <a:avLst/>
          </a:prstGeom>
          <a:noFill/>
        </p:spPr>
        <p:txBody>
          <a:bodyPr wrap="square" rtlCol="0">
            <a:spAutoFit/>
          </a:bodyPr>
          <a:lstStyle/>
          <a:p>
            <a:r>
              <a:rPr lang="en-US" sz="800" b="1" dirty="0"/>
              <a:t>Example 14-45 </a:t>
            </a:r>
            <a:r>
              <a:rPr lang="en-US" sz="800" i="1" dirty="0"/>
              <a:t>MP-BGP Configuration for IPv6 Routes over an IPv4 TCP Session</a:t>
            </a:r>
            <a:endParaRPr lang="en-US" sz="800" dirty="0"/>
          </a:p>
        </p:txBody>
      </p:sp>
      <p:pic>
        <p:nvPicPr>
          <p:cNvPr id="2" name="Picture 1"/>
          <p:cNvPicPr>
            <a:picLocks noChangeAspect="1"/>
          </p:cNvPicPr>
          <p:nvPr/>
        </p:nvPicPr>
        <p:blipFill>
          <a:blip r:embed="rId2"/>
          <a:stretch>
            <a:fillRect/>
          </a:stretch>
        </p:blipFill>
        <p:spPr>
          <a:xfrm>
            <a:off x="4822371" y="1750065"/>
            <a:ext cx="4089017" cy="2925530"/>
          </a:xfrm>
          <a:prstGeom prst="rect">
            <a:avLst/>
          </a:prstGeom>
        </p:spPr>
      </p:pic>
      <p:pic>
        <p:nvPicPr>
          <p:cNvPr id="6" name="Picture 5"/>
          <p:cNvPicPr>
            <a:picLocks noChangeAspect="1"/>
          </p:cNvPicPr>
          <p:nvPr/>
        </p:nvPicPr>
        <p:blipFill>
          <a:blip r:embed="rId3"/>
          <a:stretch>
            <a:fillRect/>
          </a:stretch>
        </p:blipFill>
        <p:spPr>
          <a:xfrm>
            <a:off x="1020984" y="3617751"/>
            <a:ext cx="3300646" cy="1166671"/>
          </a:xfrm>
          <a:prstGeom prst="rect">
            <a:avLst/>
          </a:prstGeom>
        </p:spPr>
      </p:pic>
    </p:spTree>
    <p:extLst>
      <p:ext uri="{BB962C8B-B14F-4D97-AF65-F5344CB8AC3E}">
        <p14:creationId xmlns:p14="http://schemas.microsoft.com/office/powerpoint/2010/main" val="1332739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1"/>
            <a:ext cx="9144001" cy="770021"/>
          </a:xfrm>
        </p:spPr>
        <p:txBody>
          <a:bodyPr/>
          <a:lstStyle/>
          <a:p>
            <a:r>
              <a:rPr lang="en-US" sz="1600" dirty="0"/>
              <a:t>Troubleshooting BGP for IPv6</a:t>
            </a:r>
            <a:br>
              <a:rPr lang="en-US" dirty="0">
                <a:solidFill>
                  <a:schemeClr val="accent4">
                    <a:lumMod val="75000"/>
                  </a:schemeClr>
                </a:solidFill>
              </a:rPr>
            </a:br>
            <a:r>
              <a:rPr lang="en-US" dirty="0">
                <a:solidFill>
                  <a:schemeClr val="accent4">
                    <a:lumMod val="75000"/>
                  </a:schemeClr>
                </a:solidFill>
              </a:rPr>
              <a:t>MP-BGP (Cont.)</a:t>
            </a:r>
            <a:endParaRPr lang="en-US" sz="2800" dirty="0">
              <a:solidFill>
                <a:schemeClr val="accent4">
                  <a:lumMod val="75000"/>
                </a:schemeClr>
              </a:solidFill>
            </a:endParaRPr>
          </a:p>
        </p:txBody>
      </p:sp>
      <p:sp>
        <p:nvSpPr>
          <p:cNvPr id="8" name="TextBox 7"/>
          <p:cNvSpPr txBox="1"/>
          <p:nvPr/>
        </p:nvSpPr>
        <p:spPr>
          <a:xfrm>
            <a:off x="3992" y="763143"/>
            <a:ext cx="8694705" cy="553998"/>
          </a:xfrm>
          <a:prstGeom prst="rect">
            <a:avLst/>
          </a:prstGeom>
          <a:noFill/>
        </p:spPr>
        <p:txBody>
          <a:bodyPr wrap="square" rtlCol="0">
            <a:spAutoFit/>
          </a:bodyPr>
          <a:lstStyle/>
          <a:p>
            <a:r>
              <a:rPr lang="en-US" sz="1500" dirty="0">
                <a:solidFill>
                  <a:srgbClr val="000000"/>
                </a:solidFill>
              </a:rPr>
              <a:t>To verify the IPv6 unicast routes that have been learned from all neighbors, you can issue the </a:t>
            </a:r>
            <a:r>
              <a:rPr lang="en-US" sz="1500" b="1" dirty="0">
                <a:solidFill>
                  <a:srgbClr val="000000"/>
                </a:solidFill>
              </a:rPr>
              <a:t>show</a:t>
            </a:r>
            <a:r>
              <a:rPr lang="en-US" sz="1500" dirty="0">
                <a:solidFill>
                  <a:srgbClr val="000000"/>
                </a:solidFill>
              </a:rPr>
              <a:t> </a:t>
            </a:r>
            <a:r>
              <a:rPr lang="en-US" sz="1500" b="1" dirty="0">
                <a:solidFill>
                  <a:srgbClr val="000000"/>
                </a:solidFill>
              </a:rPr>
              <a:t>bgp ipv6 unicast </a:t>
            </a:r>
            <a:r>
              <a:rPr lang="en-US" sz="1500" dirty="0">
                <a:solidFill>
                  <a:srgbClr val="000000"/>
                </a:solidFill>
              </a:rPr>
              <a:t>command, as shown in Example 14-47. Its output displays the IPv6 BGP table.</a:t>
            </a:r>
          </a:p>
        </p:txBody>
      </p:sp>
      <p:sp>
        <p:nvSpPr>
          <p:cNvPr id="12" name="TextBox 11"/>
          <p:cNvSpPr txBox="1"/>
          <p:nvPr/>
        </p:nvSpPr>
        <p:spPr>
          <a:xfrm>
            <a:off x="0" y="1387365"/>
            <a:ext cx="4297834" cy="2015936"/>
          </a:xfrm>
          <a:prstGeom prst="rect">
            <a:avLst/>
          </a:prstGeom>
          <a:noFill/>
        </p:spPr>
        <p:txBody>
          <a:bodyPr wrap="square" rtlCol="0">
            <a:spAutoFit/>
          </a:bodyPr>
          <a:lstStyle/>
          <a:p>
            <a:pPr>
              <a:spcAft>
                <a:spcPts val="600"/>
              </a:spcAft>
            </a:pPr>
            <a:r>
              <a:rPr lang="en-US" sz="1500" dirty="0">
                <a:solidFill>
                  <a:srgbClr val="000000"/>
                </a:solidFill>
              </a:rPr>
              <a:t>Examine the 2001:db8:2::/64 route. This is the route that was learned from R2 (the 2.2.2.2 neighbor). It is not installed in the routing table, as indicated by the absence of the *&gt;. </a:t>
            </a:r>
          </a:p>
          <a:p>
            <a:pPr>
              <a:spcAft>
                <a:spcPts val="600"/>
              </a:spcAft>
            </a:pPr>
            <a:r>
              <a:rPr lang="en-US" sz="1500" dirty="0">
                <a:solidFill>
                  <a:srgbClr val="000000"/>
                </a:solidFill>
              </a:rPr>
              <a:t>The address ::FFFF:2.2.2.2 is a dynamically generated next hop that was created to replace the original next hop of 2.2.2.2.  An IPv6 route cannot have an IPv4 next-hop address.</a:t>
            </a:r>
          </a:p>
        </p:txBody>
      </p:sp>
      <p:sp>
        <p:nvSpPr>
          <p:cNvPr id="13" name="TextBox 12"/>
          <p:cNvSpPr txBox="1"/>
          <p:nvPr/>
        </p:nvSpPr>
        <p:spPr>
          <a:xfrm>
            <a:off x="2" y="3415681"/>
            <a:ext cx="4297832" cy="1015663"/>
          </a:xfrm>
          <a:prstGeom prst="rect">
            <a:avLst/>
          </a:prstGeom>
          <a:noFill/>
        </p:spPr>
        <p:txBody>
          <a:bodyPr wrap="square" rtlCol="0">
            <a:spAutoFit/>
          </a:bodyPr>
          <a:lstStyle/>
          <a:p>
            <a:r>
              <a:rPr lang="en-US" sz="1500" dirty="0">
                <a:solidFill>
                  <a:srgbClr val="000000"/>
                </a:solidFill>
              </a:rPr>
              <a:t>To solve this issue, create a route map on the advertising router that changes the next hop to a valid IPv6 address and attach it to the neighbor statement, as shown in Example 14-48. </a:t>
            </a:r>
          </a:p>
        </p:txBody>
      </p:sp>
      <p:pic>
        <p:nvPicPr>
          <p:cNvPr id="9" name="Picture 8"/>
          <p:cNvPicPr>
            <a:picLocks noChangeAspect="1"/>
          </p:cNvPicPr>
          <p:nvPr/>
        </p:nvPicPr>
        <p:blipFill>
          <a:blip r:embed="rId2"/>
          <a:stretch>
            <a:fillRect/>
          </a:stretch>
        </p:blipFill>
        <p:spPr>
          <a:xfrm>
            <a:off x="4351346" y="1366540"/>
            <a:ext cx="4697401" cy="1987362"/>
          </a:xfrm>
          <a:prstGeom prst="rect">
            <a:avLst/>
          </a:prstGeom>
        </p:spPr>
      </p:pic>
      <p:pic>
        <p:nvPicPr>
          <p:cNvPr id="14" name="Picture 13"/>
          <p:cNvPicPr>
            <a:picLocks noChangeAspect="1"/>
          </p:cNvPicPr>
          <p:nvPr/>
        </p:nvPicPr>
        <p:blipFill>
          <a:blip r:embed="rId3"/>
          <a:stretch>
            <a:fillRect/>
          </a:stretch>
        </p:blipFill>
        <p:spPr>
          <a:xfrm>
            <a:off x="4351346" y="3403301"/>
            <a:ext cx="4697401" cy="1529020"/>
          </a:xfrm>
          <a:prstGeom prst="rect">
            <a:avLst/>
          </a:prstGeom>
        </p:spPr>
      </p:pic>
    </p:spTree>
    <p:extLst>
      <p:ext uri="{BB962C8B-B14F-4D97-AF65-F5344CB8AC3E}">
        <p14:creationId xmlns:p14="http://schemas.microsoft.com/office/powerpoint/2010/main" val="4070323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1"/>
            <a:ext cx="9144001" cy="770021"/>
          </a:xfrm>
        </p:spPr>
        <p:txBody>
          <a:bodyPr/>
          <a:lstStyle/>
          <a:p>
            <a:r>
              <a:rPr lang="en-US" sz="1600" dirty="0"/>
              <a:t>Troubleshooting BGP for IPv6</a:t>
            </a:r>
            <a:br>
              <a:rPr lang="en-US" dirty="0">
                <a:solidFill>
                  <a:schemeClr val="accent4">
                    <a:lumMod val="75000"/>
                  </a:schemeClr>
                </a:solidFill>
              </a:rPr>
            </a:br>
            <a:r>
              <a:rPr lang="en-US" dirty="0">
                <a:solidFill>
                  <a:schemeClr val="accent4">
                    <a:lumMod val="75000"/>
                  </a:schemeClr>
                </a:solidFill>
              </a:rPr>
              <a:t>MP-BGP (Cont.)</a:t>
            </a:r>
            <a:endParaRPr lang="en-US" sz="2800" dirty="0">
              <a:solidFill>
                <a:schemeClr val="accent4">
                  <a:lumMod val="75000"/>
                </a:schemeClr>
              </a:solidFill>
            </a:endParaRPr>
          </a:p>
        </p:txBody>
      </p:sp>
      <p:sp>
        <p:nvSpPr>
          <p:cNvPr id="12" name="TextBox 11"/>
          <p:cNvSpPr txBox="1"/>
          <p:nvPr/>
        </p:nvSpPr>
        <p:spPr>
          <a:xfrm>
            <a:off x="169333" y="998620"/>
            <a:ext cx="4145280" cy="1938992"/>
          </a:xfrm>
          <a:prstGeom prst="rect">
            <a:avLst/>
          </a:prstGeom>
          <a:noFill/>
        </p:spPr>
        <p:txBody>
          <a:bodyPr wrap="square" rtlCol="0">
            <a:spAutoFit/>
          </a:bodyPr>
          <a:lstStyle/>
          <a:p>
            <a:pPr>
              <a:spcAft>
                <a:spcPts val="600"/>
              </a:spcAft>
            </a:pPr>
            <a:r>
              <a:rPr lang="en-US" sz="1500" dirty="0">
                <a:solidFill>
                  <a:srgbClr val="000000"/>
                </a:solidFill>
              </a:rPr>
              <a:t>As shown in Example 14-50, to form the IPv6 TCP session, define the neighbor by using the </a:t>
            </a:r>
            <a:r>
              <a:rPr lang="en-US" sz="1500" b="1" dirty="0">
                <a:solidFill>
                  <a:srgbClr val="000000"/>
                </a:solidFill>
              </a:rPr>
              <a:t>neighbor </a:t>
            </a:r>
            <a:r>
              <a:rPr lang="en-US" sz="1500" i="1" dirty="0">
                <a:solidFill>
                  <a:srgbClr val="000000"/>
                </a:solidFill>
              </a:rPr>
              <a:t>ipv6_address</a:t>
            </a:r>
            <a:r>
              <a:rPr lang="en-US" sz="1500" b="1" dirty="0">
                <a:solidFill>
                  <a:srgbClr val="000000"/>
                </a:solidFill>
              </a:rPr>
              <a:t> remote-as </a:t>
            </a:r>
            <a:r>
              <a:rPr lang="en-US" sz="1500" i="1" dirty="0">
                <a:solidFill>
                  <a:srgbClr val="000000"/>
                </a:solidFill>
              </a:rPr>
              <a:t>autonomous_system_number</a:t>
            </a:r>
            <a:r>
              <a:rPr lang="en-US" sz="1500" b="1" dirty="0">
                <a:solidFill>
                  <a:srgbClr val="000000"/>
                </a:solidFill>
              </a:rPr>
              <a:t> </a:t>
            </a:r>
            <a:r>
              <a:rPr lang="en-US" sz="1500" dirty="0">
                <a:solidFill>
                  <a:srgbClr val="000000"/>
                </a:solidFill>
              </a:rPr>
              <a:t>command outside the AF configuration, and then you activate the neighbor in the IPv6 AF configuration by using the </a:t>
            </a:r>
            <a:r>
              <a:rPr lang="en-US" sz="1500" b="1" dirty="0">
                <a:solidFill>
                  <a:srgbClr val="000000"/>
                </a:solidFill>
              </a:rPr>
              <a:t>neighbor </a:t>
            </a:r>
            <a:r>
              <a:rPr lang="en-US" sz="1500" i="1" dirty="0">
                <a:solidFill>
                  <a:srgbClr val="000000"/>
                </a:solidFill>
              </a:rPr>
              <a:t>ipv6_address</a:t>
            </a:r>
            <a:r>
              <a:rPr lang="en-US" sz="1500" b="1" dirty="0">
                <a:solidFill>
                  <a:srgbClr val="000000"/>
                </a:solidFill>
              </a:rPr>
              <a:t> activate</a:t>
            </a:r>
            <a:r>
              <a:rPr lang="en-US" sz="1500" dirty="0">
                <a:solidFill>
                  <a:srgbClr val="000000"/>
                </a:solidFill>
              </a:rPr>
              <a:t> command.</a:t>
            </a:r>
          </a:p>
        </p:txBody>
      </p:sp>
      <p:pic>
        <p:nvPicPr>
          <p:cNvPr id="2" name="Picture 1"/>
          <p:cNvPicPr>
            <a:picLocks noChangeAspect="1"/>
          </p:cNvPicPr>
          <p:nvPr/>
        </p:nvPicPr>
        <p:blipFill>
          <a:blip r:embed="rId2"/>
          <a:stretch>
            <a:fillRect/>
          </a:stretch>
        </p:blipFill>
        <p:spPr>
          <a:xfrm>
            <a:off x="4709642" y="834217"/>
            <a:ext cx="4145280" cy="3718148"/>
          </a:xfrm>
          <a:prstGeom prst="rect">
            <a:avLst/>
          </a:prstGeom>
        </p:spPr>
      </p:pic>
    </p:spTree>
    <p:extLst>
      <p:ext uri="{BB962C8B-B14F-4D97-AF65-F5344CB8AC3E}">
        <p14:creationId xmlns:p14="http://schemas.microsoft.com/office/powerpoint/2010/main" val="1464019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1"/>
            <a:ext cx="9144001" cy="770021"/>
          </a:xfrm>
        </p:spPr>
        <p:txBody>
          <a:bodyPr/>
          <a:lstStyle/>
          <a:p>
            <a:r>
              <a:rPr lang="en-US" sz="1600" dirty="0"/>
              <a:t>Troubleshooting BGP for IPv6</a:t>
            </a:r>
            <a:br>
              <a:rPr lang="en-US" dirty="0">
                <a:solidFill>
                  <a:schemeClr val="accent4">
                    <a:lumMod val="75000"/>
                  </a:schemeClr>
                </a:solidFill>
              </a:rPr>
            </a:br>
            <a:r>
              <a:rPr lang="en-US" dirty="0">
                <a:solidFill>
                  <a:schemeClr val="accent4">
                    <a:lumMod val="75000"/>
                  </a:schemeClr>
                </a:solidFill>
              </a:rPr>
              <a:t>MP-BGP (Cont.)</a:t>
            </a:r>
            <a:endParaRPr lang="en-US" sz="2800" dirty="0">
              <a:solidFill>
                <a:schemeClr val="accent4">
                  <a:lumMod val="75000"/>
                </a:schemeClr>
              </a:solidFill>
            </a:endParaRPr>
          </a:p>
        </p:txBody>
      </p:sp>
      <p:sp>
        <p:nvSpPr>
          <p:cNvPr id="12" name="TextBox 11"/>
          <p:cNvSpPr txBox="1"/>
          <p:nvPr/>
        </p:nvSpPr>
        <p:spPr>
          <a:xfrm>
            <a:off x="234104" y="911534"/>
            <a:ext cx="4145280" cy="3016210"/>
          </a:xfrm>
          <a:prstGeom prst="rect">
            <a:avLst/>
          </a:prstGeom>
          <a:noFill/>
        </p:spPr>
        <p:txBody>
          <a:bodyPr wrap="square" rtlCol="0">
            <a:spAutoFit/>
          </a:bodyPr>
          <a:lstStyle/>
          <a:p>
            <a:pPr>
              <a:spcAft>
                <a:spcPts val="600"/>
              </a:spcAft>
            </a:pPr>
            <a:r>
              <a:rPr lang="en-US" sz="1500" dirty="0">
                <a:solidFill>
                  <a:srgbClr val="000000"/>
                </a:solidFill>
              </a:rPr>
              <a:t>The output of </a:t>
            </a:r>
            <a:r>
              <a:rPr lang="en-US" sz="1500" b="1" dirty="0">
                <a:solidFill>
                  <a:srgbClr val="000000"/>
                </a:solidFill>
              </a:rPr>
              <a:t>show bgp ipv6 unicast summary</a:t>
            </a:r>
            <a:r>
              <a:rPr lang="en-US" sz="1500" dirty="0">
                <a:solidFill>
                  <a:srgbClr val="000000"/>
                </a:solidFill>
              </a:rPr>
              <a:t>, as shown in Example 14-51, indicates that R1 has formed an IPv6 BGP neighbor adjacency with the device at 2001:db8:12::2 using an IPv6 TCP session, and one prefix has been received. </a:t>
            </a:r>
          </a:p>
          <a:p>
            <a:pPr>
              <a:spcAft>
                <a:spcPts val="600"/>
              </a:spcAft>
            </a:pPr>
            <a:r>
              <a:rPr lang="en-US" sz="1500" dirty="0">
                <a:solidFill>
                  <a:srgbClr val="000000"/>
                </a:solidFill>
              </a:rPr>
              <a:t>The IPv6 BGP table, as displayed in the output of the </a:t>
            </a:r>
            <a:r>
              <a:rPr lang="en-US" sz="1500" b="1" dirty="0">
                <a:solidFill>
                  <a:srgbClr val="000000"/>
                </a:solidFill>
              </a:rPr>
              <a:t>show bgp ipv6 unicast </a:t>
            </a:r>
            <a:r>
              <a:rPr lang="en-US" sz="1500" dirty="0">
                <a:solidFill>
                  <a:srgbClr val="000000"/>
                </a:solidFill>
              </a:rPr>
              <a:t>command in Example 14-52, indicates that 2001:DB8:2::/64 can be reached with a next hop of  2001:DB8:12::2 and that it is installed in the routing table, as indicated by the *&gt;.</a:t>
            </a:r>
          </a:p>
        </p:txBody>
      </p:sp>
      <p:pic>
        <p:nvPicPr>
          <p:cNvPr id="3" name="Picture 2"/>
          <p:cNvPicPr>
            <a:picLocks noChangeAspect="1"/>
          </p:cNvPicPr>
          <p:nvPr/>
        </p:nvPicPr>
        <p:blipFill>
          <a:blip r:embed="rId2"/>
          <a:stretch>
            <a:fillRect/>
          </a:stretch>
        </p:blipFill>
        <p:spPr>
          <a:xfrm>
            <a:off x="4764617" y="770020"/>
            <a:ext cx="4080508" cy="3958093"/>
          </a:xfrm>
          <a:prstGeom prst="rect">
            <a:avLst/>
          </a:prstGeom>
        </p:spPr>
      </p:pic>
    </p:spTree>
    <p:extLst>
      <p:ext uri="{BB962C8B-B14F-4D97-AF65-F5344CB8AC3E}">
        <p14:creationId xmlns:p14="http://schemas.microsoft.com/office/powerpoint/2010/main" val="3718068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607373" cy="1351755"/>
          </a:xfrm>
        </p:spPr>
        <p:txBody>
          <a:bodyPr/>
          <a:lstStyle/>
          <a:p>
            <a:r>
              <a:rPr lang="en-US" sz="4800" dirty="0">
                <a:solidFill>
                  <a:schemeClr val="accent5">
                    <a:lumMod val="40000"/>
                    <a:lumOff val="60000"/>
                  </a:schemeClr>
                </a:solidFill>
              </a:rPr>
              <a:t>BGP Trouble Tickets</a:t>
            </a:r>
            <a:endParaRPr lang="en-US" dirty="0">
              <a:solidFill>
                <a:schemeClr val="accent5">
                  <a:lumMod val="40000"/>
                  <a:lumOff val="60000"/>
                </a:schemeClr>
              </a:solidFill>
            </a:endParaRPr>
          </a:p>
        </p:txBody>
      </p:sp>
      <p:sp>
        <p:nvSpPr>
          <p:cNvPr id="2" name="TextBox 1"/>
          <p:cNvSpPr txBox="1"/>
          <p:nvPr/>
        </p:nvSpPr>
        <p:spPr>
          <a:xfrm>
            <a:off x="474388" y="1911302"/>
            <a:ext cx="8098971" cy="1200329"/>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rPr>
              <a:t>This section presents trouble tickets related to the topics discussed earlier in this chapter.</a:t>
            </a:r>
          </a:p>
          <a:p>
            <a:pPr marL="285750" indent="-285750">
              <a:buFont typeface="Arial" panose="020B0604020202020204" pitchFamily="34" charset="0"/>
              <a:buChar char="•"/>
            </a:pPr>
            <a:r>
              <a:rPr lang="en-US" dirty="0">
                <a:solidFill>
                  <a:schemeClr val="accent5">
                    <a:lumMod val="40000"/>
                    <a:lumOff val="60000"/>
                  </a:schemeClr>
                </a:solidFill>
              </a:rPr>
              <a:t>The purpose of these trouble tickets is to show a process that you can use when troubleshooting in the real world or in an exam environment.</a:t>
            </a:r>
          </a:p>
        </p:txBody>
      </p:sp>
    </p:spTree>
    <p:custDataLst>
      <p:tags r:id="rId1"/>
    </p:custDataLst>
    <p:extLst>
      <p:ext uri="{BB962C8B-B14F-4D97-AF65-F5344CB8AC3E}">
        <p14:creationId xmlns:p14="http://schemas.microsoft.com/office/powerpoint/2010/main" val="1182924358"/>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7885841" cy="731837"/>
          </a:xfrm>
        </p:spPr>
        <p:txBody>
          <a:bodyPr/>
          <a:lstStyle/>
          <a:p>
            <a:r>
              <a:rPr lang="en-US" sz="1600" dirty="0"/>
              <a:t>BGP Trouble Tickets</a:t>
            </a:r>
            <a:br>
              <a:rPr lang="en-US" dirty="0">
                <a:solidFill>
                  <a:schemeClr val="accent4">
                    <a:lumMod val="75000"/>
                  </a:schemeClr>
                </a:solidFill>
              </a:rPr>
            </a:br>
            <a:r>
              <a:rPr lang="en-US" dirty="0">
                <a:solidFill>
                  <a:schemeClr val="accent4">
                    <a:lumMod val="75000"/>
                  </a:schemeClr>
                </a:solidFill>
              </a:rPr>
              <a:t>Trouble Ticket 14-1: BGP Routes</a:t>
            </a:r>
            <a:endParaRPr lang="en-US" sz="2400" dirty="0">
              <a:solidFill>
                <a:schemeClr val="accent4">
                  <a:lumMod val="75000"/>
                </a:schemeClr>
              </a:solidFill>
            </a:endParaRPr>
          </a:p>
        </p:txBody>
      </p:sp>
      <p:sp>
        <p:nvSpPr>
          <p:cNvPr id="4" name="TextBox 3"/>
          <p:cNvSpPr txBox="1"/>
          <p:nvPr/>
        </p:nvSpPr>
        <p:spPr>
          <a:xfrm>
            <a:off x="158632" y="731837"/>
            <a:ext cx="4408890" cy="3785652"/>
          </a:xfrm>
          <a:prstGeom prst="rect">
            <a:avLst/>
          </a:prstGeom>
          <a:noFill/>
        </p:spPr>
        <p:txBody>
          <a:bodyPr wrap="square" rtlCol="0">
            <a:spAutoFit/>
          </a:bodyPr>
          <a:lstStyle/>
          <a:p>
            <a:r>
              <a:rPr lang="en-US" sz="1600" dirty="0">
                <a:solidFill>
                  <a:srgbClr val="000000"/>
                </a:solidFill>
              </a:rPr>
              <a:t>Problem: You are the administrator for BGP AS 65502. While you were away on vacation, the link between R1 and R2 failed. When the link between R1 and R2 fails, the link between R1 and R3 is supposed to forward traffic to BGP AS 65501. However, that did not occur while you were away. Your co-worker had to restore connectivity between R1 and R2, and complaints kept flowing in from the users in 10.1.5.0/24 about connectivity to the 10.1.1.0/24</a:t>
            </a:r>
          </a:p>
          <a:p>
            <a:r>
              <a:rPr lang="en-US" sz="1600" dirty="0">
                <a:solidFill>
                  <a:srgbClr val="000000"/>
                </a:solidFill>
              </a:rPr>
              <a:t>networks being down.</a:t>
            </a:r>
          </a:p>
          <a:p>
            <a:endParaRPr lang="en-US" sz="1600" dirty="0">
              <a:solidFill>
                <a:srgbClr val="000000"/>
              </a:solidFill>
            </a:endParaRPr>
          </a:p>
          <a:p>
            <a:r>
              <a:rPr lang="en-US" sz="1600" dirty="0">
                <a:solidFill>
                  <a:srgbClr val="000000"/>
                </a:solidFill>
              </a:rPr>
              <a:t>Refer to your text for next steps and examples to troubleshoot and resolve this trouble ticket.</a:t>
            </a:r>
          </a:p>
        </p:txBody>
      </p:sp>
      <p:pic>
        <p:nvPicPr>
          <p:cNvPr id="2" name="Picture 1"/>
          <p:cNvPicPr>
            <a:picLocks noChangeAspect="1"/>
          </p:cNvPicPr>
          <p:nvPr/>
        </p:nvPicPr>
        <p:blipFill>
          <a:blip r:embed="rId3"/>
          <a:stretch>
            <a:fillRect/>
          </a:stretch>
        </p:blipFill>
        <p:spPr>
          <a:xfrm>
            <a:off x="4567522" y="1324451"/>
            <a:ext cx="4417846" cy="2237933"/>
          </a:xfrm>
          <a:prstGeom prst="rect">
            <a:avLst/>
          </a:prstGeom>
        </p:spPr>
      </p:pic>
    </p:spTree>
    <p:extLst>
      <p:ext uri="{BB962C8B-B14F-4D97-AF65-F5344CB8AC3E}">
        <p14:creationId xmlns:p14="http://schemas.microsoft.com/office/powerpoint/2010/main" val="3670444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7885841" cy="731837"/>
          </a:xfrm>
        </p:spPr>
        <p:txBody>
          <a:bodyPr/>
          <a:lstStyle/>
          <a:p>
            <a:r>
              <a:rPr lang="en-US" sz="1600" dirty="0"/>
              <a:t>BGP Trouble Tickets</a:t>
            </a:r>
            <a:br>
              <a:rPr lang="en-US" dirty="0">
                <a:solidFill>
                  <a:schemeClr val="accent4">
                    <a:lumMod val="75000"/>
                  </a:schemeClr>
                </a:solidFill>
              </a:rPr>
            </a:br>
            <a:r>
              <a:rPr lang="en-US" dirty="0">
                <a:solidFill>
                  <a:schemeClr val="accent4">
                    <a:lumMod val="75000"/>
                  </a:schemeClr>
                </a:solidFill>
              </a:rPr>
              <a:t>Trouble Ticket 14-2: Layer 3 Connectivity</a:t>
            </a:r>
            <a:endParaRPr lang="en-US" sz="2400" dirty="0">
              <a:solidFill>
                <a:schemeClr val="accent4">
                  <a:lumMod val="75000"/>
                </a:schemeClr>
              </a:solidFill>
            </a:endParaRPr>
          </a:p>
        </p:txBody>
      </p:sp>
      <p:sp>
        <p:nvSpPr>
          <p:cNvPr id="4" name="TextBox 3"/>
          <p:cNvSpPr txBox="1"/>
          <p:nvPr/>
        </p:nvSpPr>
        <p:spPr>
          <a:xfrm>
            <a:off x="235514" y="896841"/>
            <a:ext cx="4274609" cy="3524042"/>
          </a:xfrm>
          <a:prstGeom prst="rect">
            <a:avLst/>
          </a:prstGeom>
          <a:noFill/>
        </p:spPr>
        <p:txBody>
          <a:bodyPr wrap="square" rtlCol="0">
            <a:spAutoFit/>
          </a:bodyPr>
          <a:lstStyle/>
          <a:p>
            <a:pPr>
              <a:spcAft>
                <a:spcPts val="600"/>
              </a:spcAft>
            </a:pPr>
            <a:r>
              <a:rPr lang="en-US" sz="1600" dirty="0">
                <a:solidFill>
                  <a:srgbClr val="000000"/>
                </a:solidFill>
              </a:rPr>
              <a:t>Problem: You are the administrator for BGP AS 65501. Users in the 10.1.1.0/26 and 10.1.1.64/26 networks have indicated that they are not able to access resources located at 10.1.5.5. However, they can access resources locally.</a:t>
            </a:r>
          </a:p>
          <a:p>
            <a:pPr>
              <a:spcAft>
                <a:spcPts val="600"/>
              </a:spcAft>
            </a:pPr>
            <a:r>
              <a:rPr lang="en-US" sz="1600" dirty="0">
                <a:solidFill>
                  <a:srgbClr val="000000"/>
                </a:solidFill>
              </a:rPr>
              <a:t>You begin troubleshooting by issuing two pings on R1 to 10.1.5.5 and sourcing them from 10.1.1.1 and 10.1.1.65.</a:t>
            </a:r>
          </a:p>
          <a:p>
            <a:pPr>
              <a:spcAft>
                <a:spcPts val="600"/>
              </a:spcAft>
            </a:pPr>
            <a:endParaRPr lang="en-US" sz="1600" dirty="0">
              <a:solidFill>
                <a:srgbClr val="000000"/>
              </a:solidFill>
            </a:endParaRPr>
          </a:p>
          <a:p>
            <a:r>
              <a:rPr lang="en-US" sz="1600" dirty="0">
                <a:solidFill>
                  <a:srgbClr val="000000"/>
                </a:solidFill>
              </a:rPr>
              <a:t>Refer to your text for next steps and examples to troubleshoot and resolve this trouble ticket.</a:t>
            </a:r>
          </a:p>
        </p:txBody>
      </p:sp>
      <p:pic>
        <p:nvPicPr>
          <p:cNvPr id="2" name="Picture 1"/>
          <p:cNvPicPr>
            <a:picLocks noChangeAspect="1"/>
          </p:cNvPicPr>
          <p:nvPr/>
        </p:nvPicPr>
        <p:blipFill>
          <a:blip r:embed="rId3"/>
          <a:stretch>
            <a:fillRect/>
          </a:stretch>
        </p:blipFill>
        <p:spPr>
          <a:xfrm>
            <a:off x="4567522" y="1324451"/>
            <a:ext cx="4417846" cy="2237933"/>
          </a:xfrm>
          <a:prstGeom prst="rect">
            <a:avLst/>
          </a:prstGeom>
        </p:spPr>
      </p:pic>
    </p:spTree>
    <p:extLst>
      <p:ext uri="{BB962C8B-B14F-4D97-AF65-F5344CB8AC3E}">
        <p14:creationId xmlns:p14="http://schemas.microsoft.com/office/powerpoint/2010/main" val="2096495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7885841" cy="731837"/>
          </a:xfrm>
        </p:spPr>
        <p:txBody>
          <a:bodyPr/>
          <a:lstStyle/>
          <a:p>
            <a:r>
              <a:rPr lang="en-US" sz="1600" dirty="0"/>
              <a:t>BGP Trouble Tickets</a:t>
            </a:r>
            <a:br>
              <a:rPr lang="en-US" dirty="0">
                <a:solidFill>
                  <a:schemeClr val="accent4">
                    <a:lumMod val="75000"/>
                  </a:schemeClr>
                </a:solidFill>
              </a:rPr>
            </a:br>
            <a:r>
              <a:rPr lang="en-US" dirty="0">
                <a:solidFill>
                  <a:schemeClr val="accent4">
                    <a:lumMod val="75000"/>
                  </a:schemeClr>
                </a:solidFill>
              </a:rPr>
              <a:t>Trouble Ticket 14-3: Backup Link</a:t>
            </a:r>
            <a:endParaRPr lang="en-US" sz="2400" dirty="0">
              <a:solidFill>
                <a:schemeClr val="accent4">
                  <a:lumMod val="75000"/>
                </a:schemeClr>
              </a:solidFill>
            </a:endParaRPr>
          </a:p>
        </p:txBody>
      </p:sp>
      <p:sp>
        <p:nvSpPr>
          <p:cNvPr id="4" name="TextBox 3"/>
          <p:cNvSpPr txBox="1"/>
          <p:nvPr/>
        </p:nvSpPr>
        <p:spPr>
          <a:xfrm>
            <a:off x="235514" y="896841"/>
            <a:ext cx="4274609" cy="3277820"/>
          </a:xfrm>
          <a:prstGeom prst="rect">
            <a:avLst/>
          </a:prstGeom>
          <a:noFill/>
        </p:spPr>
        <p:txBody>
          <a:bodyPr wrap="square" rtlCol="0">
            <a:spAutoFit/>
          </a:bodyPr>
          <a:lstStyle/>
          <a:p>
            <a:pPr>
              <a:spcAft>
                <a:spcPts val="600"/>
              </a:spcAft>
            </a:pPr>
            <a:r>
              <a:rPr lang="en-US" sz="1600" dirty="0">
                <a:solidFill>
                  <a:srgbClr val="000000"/>
                </a:solidFill>
              </a:rPr>
              <a:t>Problem: You are the administrator for BGP AS 65502. Traffic reports indicate that all traffic out of the autonomous system is flowing through R3 and across the backup link. This is undesirable unless the link between R2 and R1 fails.</a:t>
            </a:r>
          </a:p>
          <a:p>
            <a:pPr>
              <a:spcAft>
                <a:spcPts val="600"/>
              </a:spcAft>
            </a:pPr>
            <a:r>
              <a:rPr lang="en-US" sz="1600" dirty="0">
                <a:solidFill>
                  <a:srgbClr val="000000"/>
                </a:solidFill>
              </a:rPr>
              <a:t>To verify the issue, you use traceroute from R5.</a:t>
            </a:r>
          </a:p>
          <a:p>
            <a:pPr>
              <a:spcAft>
                <a:spcPts val="600"/>
              </a:spcAft>
            </a:pPr>
            <a:endParaRPr lang="en-US" sz="1600" dirty="0">
              <a:solidFill>
                <a:srgbClr val="000000"/>
              </a:solidFill>
            </a:endParaRPr>
          </a:p>
          <a:p>
            <a:r>
              <a:rPr lang="en-US" sz="1600" dirty="0">
                <a:solidFill>
                  <a:srgbClr val="000000"/>
                </a:solidFill>
              </a:rPr>
              <a:t>Refer to your text for next steps and examples to troubleshoot and resolve this trouble ticket.</a:t>
            </a:r>
          </a:p>
        </p:txBody>
      </p:sp>
      <p:pic>
        <p:nvPicPr>
          <p:cNvPr id="2" name="Picture 1"/>
          <p:cNvPicPr>
            <a:picLocks noChangeAspect="1"/>
          </p:cNvPicPr>
          <p:nvPr/>
        </p:nvPicPr>
        <p:blipFill>
          <a:blip r:embed="rId3"/>
          <a:stretch>
            <a:fillRect/>
          </a:stretch>
        </p:blipFill>
        <p:spPr>
          <a:xfrm>
            <a:off x="4567522" y="1324451"/>
            <a:ext cx="4417846" cy="2237933"/>
          </a:xfrm>
          <a:prstGeom prst="rect">
            <a:avLst/>
          </a:prstGeom>
        </p:spPr>
      </p:pic>
    </p:spTree>
    <p:extLst>
      <p:ext uri="{BB962C8B-B14F-4D97-AF65-F5344CB8AC3E}">
        <p14:creationId xmlns:p14="http://schemas.microsoft.com/office/powerpoint/2010/main" val="2762944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5628" y="818147"/>
            <a:ext cx="8875867" cy="3994485"/>
          </a:xfrm>
        </p:spPr>
        <p:txBody>
          <a:bodyPr/>
          <a:lstStyle/>
          <a:p>
            <a:pPr marL="0" indent="0" algn="l">
              <a:spcAft>
                <a:spcPts val="600"/>
              </a:spcAft>
            </a:pPr>
            <a:r>
              <a:rPr lang="en-US" sz="1500" dirty="0">
                <a:solidFill>
                  <a:srgbClr val="000000"/>
                </a:solidFill>
              </a:rPr>
              <a:t>The following are some of the reasons a BGP neighbor relationship might not form:</a:t>
            </a:r>
          </a:p>
          <a:p>
            <a:pPr marL="377190" indent="-285750" algn="l">
              <a:spcBef>
                <a:spcPts val="0"/>
              </a:spcBef>
              <a:spcAft>
                <a:spcPts val="600"/>
              </a:spcAft>
              <a:buFont typeface="Arial" panose="020B0604020202020204" pitchFamily="34" charset="0"/>
              <a:buChar char="•"/>
            </a:pPr>
            <a:r>
              <a:rPr lang="en-US" sz="1500" b="1" dirty="0">
                <a:solidFill>
                  <a:srgbClr val="000000"/>
                </a:solidFill>
              </a:rPr>
              <a:t>Interface is down - </a:t>
            </a:r>
            <a:r>
              <a:rPr lang="en-US" sz="1500" dirty="0">
                <a:solidFill>
                  <a:srgbClr val="000000"/>
                </a:solidFill>
              </a:rPr>
              <a:t>The interface must be up/up.</a:t>
            </a:r>
          </a:p>
          <a:p>
            <a:pPr marL="377190" indent="-285750" algn="l">
              <a:spcBef>
                <a:spcPts val="0"/>
              </a:spcBef>
              <a:spcAft>
                <a:spcPts val="600"/>
              </a:spcAft>
              <a:buFont typeface="Arial" panose="020B0604020202020204" pitchFamily="34" charset="0"/>
              <a:buChar char="•"/>
            </a:pPr>
            <a:r>
              <a:rPr lang="en-US" sz="1500" b="1" dirty="0">
                <a:solidFill>
                  <a:srgbClr val="000000"/>
                </a:solidFill>
              </a:rPr>
              <a:t>Layer 3 connectivity is broken - </a:t>
            </a:r>
            <a:r>
              <a:rPr lang="en-US" sz="1500" dirty="0">
                <a:solidFill>
                  <a:srgbClr val="000000"/>
                </a:solidFill>
              </a:rPr>
              <a:t>You need to be able to reach the IP address you are trying to form the adjacency with.</a:t>
            </a:r>
          </a:p>
          <a:p>
            <a:pPr marL="377190" indent="-285750" algn="l">
              <a:spcBef>
                <a:spcPts val="0"/>
              </a:spcBef>
              <a:spcAft>
                <a:spcPts val="600"/>
              </a:spcAft>
              <a:buFont typeface="Arial" panose="020B0604020202020204" pitchFamily="34" charset="0"/>
              <a:buChar char="•"/>
            </a:pPr>
            <a:r>
              <a:rPr lang="en-US" sz="1500" b="1" dirty="0">
                <a:solidFill>
                  <a:srgbClr val="000000"/>
                </a:solidFill>
              </a:rPr>
              <a:t>Path to the neighbor is through the default route - </a:t>
            </a:r>
            <a:r>
              <a:rPr lang="en-US" sz="1500" dirty="0">
                <a:solidFill>
                  <a:srgbClr val="000000"/>
                </a:solidFill>
              </a:rPr>
              <a:t>You must be able to reach the neighbor using a route other than the default route.</a:t>
            </a:r>
          </a:p>
          <a:p>
            <a:pPr marL="377190" indent="-285750" algn="l">
              <a:spcBef>
                <a:spcPts val="0"/>
              </a:spcBef>
              <a:spcAft>
                <a:spcPts val="600"/>
              </a:spcAft>
              <a:buFont typeface="Arial" panose="020B0604020202020204" pitchFamily="34" charset="0"/>
              <a:buChar char="•"/>
            </a:pPr>
            <a:r>
              <a:rPr lang="en-US" sz="1500" b="1" dirty="0">
                <a:solidFill>
                  <a:srgbClr val="000000"/>
                </a:solidFill>
              </a:rPr>
              <a:t>Neighbor does not have a route to the local router - </a:t>
            </a:r>
            <a:r>
              <a:rPr lang="en-US" sz="1500" dirty="0">
                <a:solidFill>
                  <a:srgbClr val="000000"/>
                </a:solidFill>
              </a:rPr>
              <a:t>The two routers forming a BGP peering must have routes to each other.</a:t>
            </a:r>
          </a:p>
          <a:p>
            <a:pPr marL="377190" indent="-285750" algn="l">
              <a:spcBef>
                <a:spcPts val="0"/>
              </a:spcBef>
              <a:spcAft>
                <a:spcPts val="600"/>
              </a:spcAft>
              <a:buFont typeface="Arial" panose="020B0604020202020204" pitchFamily="34" charset="0"/>
              <a:buChar char="•"/>
            </a:pPr>
            <a:r>
              <a:rPr lang="en-US" sz="1500" b="1" dirty="0">
                <a:solidFill>
                  <a:srgbClr val="000000"/>
                </a:solidFill>
              </a:rPr>
              <a:t>Incorrect neighbor statement - </a:t>
            </a:r>
            <a:r>
              <a:rPr lang="en-US" sz="1500" dirty="0">
                <a:solidFill>
                  <a:srgbClr val="000000"/>
                </a:solidFill>
              </a:rPr>
              <a:t>The IP address and ASN in the </a:t>
            </a:r>
            <a:r>
              <a:rPr lang="en-US" sz="1500" b="1" dirty="0">
                <a:solidFill>
                  <a:srgbClr val="000000"/>
                </a:solidFill>
              </a:rPr>
              <a:t>neighbor </a:t>
            </a:r>
            <a:r>
              <a:rPr lang="en-US" sz="1500" i="1" dirty="0">
                <a:solidFill>
                  <a:srgbClr val="000000"/>
                </a:solidFill>
              </a:rPr>
              <a:t>ip_address </a:t>
            </a:r>
            <a:r>
              <a:rPr lang="en-US" sz="1500" b="1" dirty="0">
                <a:solidFill>
                  <a:srgbClr val="000000"/>
                </a:solidFill>
              </a:rPr>
              <a:t>remote-as </a:t>
            </a:r>
            <a:r>
              <a:rPr lang="en-US" sz="1500" i="1" dirty="0">
                <a:solidFill>
                  <a:srgbClr val="000000"/>
                </a:solidFill>
              </a:rPr>
              <a:t>as_number </a:t>
            </a:r>
            <a:r>
              <a:rPr lang="en-US" sz="1500" dirty="0">
                <a:solidFill>
                  <a:srgbClr val="000000"/>
                </a:solidFill>
              </a:rPr>
              <a:t>statement must be accurate.</a:t>
            </a:r>
          </a:p>
          <a:p>
            <a:pPr marL="377190" indent="-285750" algn="l">
              <a:spcBef>
                <a:spcPts val="0"/>
              </a:spcBef>
              <a:spcAft>
                <a:spcPts val="600"/>
              </a:spcAft>
              <a:buFont typeface="Arial" panose="020B0604020202020204" pitchFamily="34" charset="0"/>
              <a:buChar char="•"/>
            </a:pPr>
            <a:r>
              <a:rPr lang="en-US" sz="1500" b="1" dirty="0">
                <a:solidFill>
                  <a:srgbClr val="000000"/>
                </a:solidFill>
              </a:rPr>
              <a:t>ACLs - </a:t>
            </a:r>
            <a:r>
              <a:rPr lang="en-US" sz="1500" dirty="0">
                <a:solidFill>
                  <a:srgbClr val="000000"/>
                </a:solidFill>
              </a:rPr>
              <a:t>An access control list (ACL) or a firewall may be blocking TCP (Transmission Control Protocol) port 179.</a:t>
            </a:r>
          </a:p>
          <a:p>
            <a:pPr marL="377190" indent="-285750" algn="l">
              <a:spcBef>
                <a:spcPts val="0"/>
              </a:spcBef>
              <a:spcAft>
                <a:spcPts val="600"/>
              </a:spcAft>
              <a:buFont typeface="Arial" panose="020B0604020202020204" pitchFamily="34" charset="0"/>
              <a:buChar char="•"/>
            </a:pPr>
            <a:r>
              <a:rPr lang="en-US" sz="1500" b="1" dirty="0">
                <a:solidFill>
                  <a:srgbClr val="000000"/>
                </a:solidFill>
              </a:rPr>
              <a:t>BGP packets sourced from the wrong IP address - </a:t>
            </a:r>
            <a:r>
              <a:rPr lang="en-US" sz="1500" dirty="0">
                <a:solidFill>
                  <a:srgbClr val="000000"/>
                </a:solidFill>
              </a:rPr>
              <a:t>The source IP (Internet Protocol) address of an inbound BGP packet must match the local neighbor statement. </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8"/>
          </a:xfrm>
        </p:spPr>
        <p:txBody>
          <a:bodyPr/>
          <a:lstStyle/>
          <a:p>
            <a:r>
              <a:rPr lang="en-US" sz="1600" dirty="0"/>
              <a:t>Troubleshooting BGP Neighbor Adjacencies</a:t>
            </a:r>
            <a:br>
              <a:rPr lang="en-US" dirty="0">
                <a:solidFill>
                  <a:schemeClr val="accent4">
                    <a:lumMod val="75000"/>
                  </a:schemeClr>
                </a:solidFill>
              </a:rPr>
            </a:br>
            <a:r>
              <a:rPr lang="en-US" sz="3170" dirty="0"/>
              <a:t>Verifying IPv4 Unicast BGP Neighbors (Cont.)</a:t>
            </a:r>
            <a:endParaRPr lang="en-US" sz="3170" dirty="0">
              <a:solidFill>
                <a:schemeClr val="accent4">
                  <a:lumMod val="75000"/>
                </a:schemeClr>
              </a:solidFill>
            </a:endParaRPr>
          </a:p>
        </p:txBody>
      </p:sp>
    </p:spTree>
    <p:extLst>
      <p:ext uri="{BB962C8B-B14F-4D97-AF65-F5344CB8AC3E}">
        <p14:creationId xmlns:p14="http://schemas.microsoft.com/office/powerpoint/2010/main" val="3508596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607373" cy="1351755"/>
          </a:xfrm>
        </p:spPr>
        <p:txBody>
          <a:bodyPr/>
          <a:lstStyle/>
          <a:p>
            <a:r>
              <a:rPr lang="en-US" sz="4800" dirty="0">
                <a:solidFill>
                  <a:schemeClr val="accent5">
                    <a:lumMod val="40000"/>
                    <a:lumOff val="60000"/>
                  </a:schemeClr>
                </a:solidFill>
              </a:rPr>
              <a:t>MP-BGP Trouble Ticket</a:t>
            </a:r>
            <a:endParaRPr lang="en-US" dirty="0">
              <a:solidFill>
                <a:schemeClr val="accent5">
                  <a:lumMod val="40000"/>
                  <a:lumOff val="60000"/>
                </a:schemeClr>
              </a:solidFill>
            </a:endParaRPr>
          </a:p>
        </p:txBody>
      </p:sp>
      <p:sp>
        <p:nvSpPr>
          <p:cNvPr id="2" name="TextBox 1"/>
          <p:cNvSpPr txBox="1"/>
          <p:nvPr/>
        </p:nvSpPr>
        <p:spPr>
          <a:xfrm>
            <a:off x="474388" y="1911302"/>
            <a:ext cx="8098971" cy="1200329"/>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lumMod val="40000"/>
                    <a:lumOff val="60000"/>
                  </a:schemeClr>
                </a:solidFill>
              </a:rPr>
              <a:t>This section presents trouble tickets related to the topics discussed earlier in this chapter.</a:t>
            </a:r>
          </a:p>
          <a:p>
            <a:pPr marL="285750" indent="-285750">
              <a:buFont typeface="Arial" panose="020B0604020202020204" pitchFamily="34" charset="0"/>
              <a:buChar char="•"/>
            </a:pPr>
            <a:r>
              <a:rPr lang="en-US" dirty="0">
                <a:solidFill>
                  <a:schemeClr val="accent5">
                    <a:lumMod val="40000"/>
                    <a:lumOff val="60000"/>
                  </a:schemeClr>
                </a:solidFill>
              </a:rPr>
              <a:t>The purpose of these trouble tickets is to show a process that you can use when troubleshooting in the real world or in an exam environment.</a:t>
            </a:r>
          </a:p>
        </p:txBody>
      </p:sp>
    </p:spTree>
    <p:custDataLst>
      <p:tags r:id="rId1"/>
    </p:custDataLst>
    <p:extLst>
      <p:ext uri="{BB962C8B-B14F-4D97-AF65-F5344CB8AC3E}">
        <p14:creationId xmlns:p14="http://schemas.microsoft.com/office/powerpoint/2010/main" val="241032713"/>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7885841" cy="731837"/>
          </a:xfrm>
        </p:spPr>
        <p:txBody>
          <a:bodyPr/>
          <a:lstStyle/>
          <a:p>
            <a:r>
              <a:rPr lang="en-US" sz="1600" dirty="0"/>
              <a:t>MP-BGP Trouble Tickets</a:t>
            </a:r>
            <a:br>
              <a:rPr lang="en-US" dirty="0">
                <a:solidFill>
                  <a:schemeClr val="accent4">
                    <a:lumMod val="75000"/>
                  </a:schemeClr>
                </a:solidFill>
              </a:rPr>
            </a:br>
            <a:r>
              <a:rPr lang="en-US" dirty="0">
                <a:solidFill>
                  <a:schemeClr val="accent4">
                    <a:lumMod val="75000"/>
                  </a:schemeClr>
                </a:solidFill>
              </a:rPr>
              <a:t>Trouble Ticket 14-4: MP-eBGP</a:t>
            </a:r>
            <a:endParaRPr lang="en-US" sz="2400" dirty="0">
              <a:solidFill>
                <a:schemeClr val="accent4">
                  <a:lumMod val="75000"/>
                </a:schemeClr>
              </a:solidFill>
            </a:endParaRPr>
          </a:p>
        </p:txBody>
      </p:sp>
      <p:sp>
        <p:nvSpPr>
          <p:cNvPr id="4" name="TextBox 3"/>
          <p:cNvSpPr txBox="1"/>
          <p:nvPr/>
        </p:nvSpPr>
        <p:spPr>
          <a:xfrm>
            <a:off x="235514" y="896841"/>
            <a:ext cx="4274609" cy="3277820"/>
          </a:xfrm>
          <a:prstGeom prst="rect">
            <a:avLst/>
          </a:prstGeom>
          <a:noFill/>
        </p:spPr>
        <p:txBody>
          <a:bodyPr wrap="square" rtlCol="0">
            <a:spAutoFit/>
          </a:bodyPr>
          <a:lstStyle/>
          <a:p>
            <a:pPr>
              <a:spcAft>
                <a:spcPts val="600"/>
              </a:spcAft>
            </a:pPr>
            <a:r>
              <a:rPr lang="en-US" sz="1600" dirty="0">
                <a:solidFill>
                  <a:srgbClr val="000000"/>
                </a:solidFill>
              </a:rPr>
              <a:t>Problem: You are an administrator of BGP AS 65501. Another administrator in your AS has asked you for help. The default route from your ISP is not being learned by your router (R1) using BGP. As a result, no one in your AS is able to reach the Internet.</a:t>
            </a:r>
          </a:p>
          <a:p>
            <a:pPr>
              <a:spcAft>
                <a:spcPts val="600"/>
              </a:spcAft>
            </a:pPr>
            <a:r>
              <a:rPr lang="en-US" sz="1600" dirty="0">
                <a:solidFill>
                  <a:srgbClr val="000000"/>
                </a:solidFill>
              </a:rPr>
              <a:t>You start by confirming the issue by using the show ipv6 route command on R1.</a:t>
            </a:r>
          </a:p>
          <a:p>
            <a:pPr>
              <a:spcAft>
                <a:spcPts val="600"/>
              </a:spcAft>
            </a:pPr>
            <a:endParaRPr lang="en-US" sz="1600" dirty="0">
              <a:solidFill>
                <a:srgbClr val="000000"/>
              </a:solidFill>
            </a:endParaRPr>
          </a:p>
          <a:p>
            <a:r>
              <a:rPr lang="en-US" sz="1600" dirty="0">
                <a:solidFill>
                  <a:srgbClr val="000000"/>
                </a:solidFill>
              </a:rPr>
              <a:t>Refer to your text for next steps and examples to troubleshoot and resolve this trouble ticket.</a:t>
            </a:r>
          </a:p>
        </p:txBody>
      </p:sp>
      <p:pic>
        <p:nvPicPr>
          <p:cNvPr id="2" name="Picture 1"/>
          <p:cNvPicPr>
            <a:picLocks noChangeAspect="1"/>
          </p:cNvPicPr>
          <p:nvPr/>
        </p:nvPicPr>
        <p:blipFill>
          <a:blip r:embed="rId3"/>
          <a:stretch>
            <a:fillRect/>
          </a:stretch>
        </p:blipFill>
        <p:spPr>
          <a:xfrm>
            <a:off x="4567522" y="1324451"/>
            <a:ext cx="4417846" cy="2237933"/>
          </a:xfrm>
          <a:prstGeom prst="rect">
            <a:avLst/>
          </a:prstGeom>
        </p:spPr>
      </p:pic>
    </p:spTree>
    <p:extLst>
      <p:ext uri="{BB962C8B-B14F-4D97-AF65-F5344CB8AC3E}">
        <p14:creationId xmlns:p14="http://schemas.microsoft.com/office/powerpoint/2010/main" val="3414474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Prepare for the Exam</a:t>
            </a:r>
            <a:br>
              <a:rPr lang="en-US" sz="2400" dirty="0"/>
            </a:br>
            <a:r>
              <a:rPr lang="en-US" dirty="0"/>
              <a:t>Key Topics for Chapter 14</a:t>
            </a:r>
          </a:p>
        </p:txBody>
      </p:sp>
      <p:graphicFrame>
        <p:nvGraphicFramePr>
          <p:cNvPr id="2" name="Table 1"/>
          <p:cNvGraphicFramePr>
            <a:graphicFrameLocks noGrp="1"/>
          </p:cNvGraphicFramePr>
          <p:nvPr>
            <p:extLst>
              <p:ext uri="{D42A27DB-BD31-4B8C-83A1-F6EECF244321}">
                <p14:modId xmlns:p14="http://schemas.microsoft.com/office/powerpoint/2010/main" val="2469619650"/>
              </p:ext>
            </p:extLst>
          </p:nvPr>
        </p:nvGraphicFramePr>
        <p:xfrm>
          <a:off x="1180240" y="756103"/>
          <a:ext cx="6156731" cy="3911398"/>
        </p:xfrm>
        <a:graphic>
          <a:graphicData uri="http://schemas.openxmlformats.org/drawingml/2006/table">
            <a:tbl>
              <a:tblPr firstRow="1" bandRow="1">
                <a:tableStyleId>{5C22544A-7EE6-4342-B048-85BDC9FD1C3A}</a:tableStyleId>
              </a:tblPr>
              <a:tblGrid>
                <a:gridCol w="6156731">
                  <a:extLst>
                    <a:ext uri="{9D8B030D-6E8A-4147-A177-3AD203B41FA5}">
                      <a16:colId xmlns:a16="http://schemas.microsoft.com/office/drawing/2014/main" val="20000"/>
                    </a:ext>
                  </a:extLst>
                </a:gridCol>
              </a:tblGrid>
              <a:tr h="258188">
                <a:tc>
                  <a:txBody>
                    <a:bodyPr/>
                    <a:lstStyle/>
                    <a:p>
                      <a:r>
                        <a:rPr lang="en-US" sz="1200" b="1" i="0" u="none" strike="noStrike" kern="1200" baseline="0" dirty="0">
                          <a:solidFill>
                            <a:schemeClr val="lt1"/>
                          </a:solidFill>
                          <a:latin typeface="+mn-lt"/>
                          <a:ea typeface="+mn-ea"/>
                          <a:cs typeface="+mn-cs"/>
                        </a:rPr>
                        <a:t>Description</a:t>
                      </a:r>
                      <a:endParaRPr lang="en-US" sz="1200" dirty="0"/>
                    </a:p>
                  </a:txBody>
                  <a:tcPr/>
                </a:tc>
                <a:extLst>
                  <a:ext uri="{0D108BD9-81ED-4DB2-BD59-A6C34878D82A}">
                    <a16:rowId xmlns:a16="http://schemas.microsoft.com/office/drawing/2014/main" val="10000"/>
                  </a:ext>
                </a:extLst>
              </a:tr>
              <a:tr h="472811">
                <a:tc>
                  <a:txBody>
                    <a:bodyPr/>
                    <a:lstStyle/>
                    <a:p>
                      <a:r>
                        <a:rPr lang="en-US" sz="1250" b="0" i="0" u="none" strike="noStrike" kern="1200" baseline="0" dirty="0">
                          <a:solidFill>
                            <a:srgbClr val="000000"/>
                          </a:solidFill>
                          <a:latin typeface="+mn-lt"/>
                          <a:ea typeface="+mn-ea"/>
                          <a:cs typeface="+mn-cs"/>
                        </a:rPr>
                        <a:t>Verifying BGP neighbors with </a:t>
                      </a:r>
                      <a:r>
                        <a:rPr lang="en-US" sz="1250" b="1" i="0" u="none" strike="noStrike" kern="1200" baseline="0" dirty="0">
                          <a:solidFill>
                            <a:srgbClr val="000000"/>
                          </a:solidFill>
                          <a:latin typeface="+mn-lt"/>
                          <a:ea typeface="+mn-ea"/>
                          <a:cs typeface="+mn-cs"/>
                        </a:rPr>
                        <a:t>show bgp ipv4 unicast summary</a:t>
                      </a:r>
                      <a:endParaRPr lang="en-US" sz="1250" b="1" dirty="0">
                        <a:solidFill>
                          <a:srgbClr val="000000"/>
                        </a:solidFill>
                      </a:endParaRPr>
                    </a:p>
                  </a:txBody>
                  <a:tcPr/>
                </a:tc>
                <a:extLst>
                  <a:ext uri="{0D108BD9-81ED-4DB2-BD59-A6C34878D82A}">
                    <a16:rowId xmlns:a16="http://schemas.microsoft.com/office/drawing/2014/main" val="10001"/>
                  </a:ext>
                </a:extLst>
              </a:tr>
              <a:tr h="458714">
                <a:tc>
                  <a:txBody>
                    <a:bodyPr/>
                    <a:lstStyle/>
                    <a:p>
                      <a:r>
                        <a:rPr lang="en-US" sz="1250" dirty="0">
                          <a:solidFill>
                            <a:srgbClr val="000000"/>
                          </a:solidFill>
                        </a:rPr>
                        <a:t>Considerations when troubleshooting BGP neighbor relationships</a:t>
                      </a:r>
                    </a:p>
                  </a:txBody>
                  <a:tcPr/>
                </a:tc>
                <a:extLst>
                  <a:ext uri="{0D108BD9-81ED-4DB2-BD59-A6C34878D82A}">
                    <a16:rowId xmlns:a16="http://schemas.microsoft.com/office/drawing/2014/main" val="10002"/>
                  </a:ext>
                </a:extLst>
              </a:tr>
              <a:tr h="300140">
                <a:tc>
                  <a:txBody>
                    <a:bodyPr/>
                    <a:lstStyle/>
                    <a:p>
                      <a:r>
                        <a:rPr lang="en-US" sz="1250" dirty="0">
                          <a:solidFill>
                            <a:srgbClr val="000000"/>
                          </a:solidFill>
                        </a:rPr>
                        <a:t>The path to the neighbor through the default route</a:t>
                      </a:r>
                    </a:p>
                  </a:txBody>
                  <a:tcPr/>
                </a:tc>
                <a:extLst>
                  <a:ext uri="{0D108BD9-81ED-4DB2-BD59-A6C34878D82A}">
                    <a16:rowId xmlns:a16="http://schemas.microsoft.com/office/drawing/2014/main" val="10003"/>
                  </a:ext>
                </a:extLst>
              </a:tr>
              <a:tr h="280732">
                <a:tc>
                  <a:txBody>
                    <a:bodyPr/>
                    <a:lstStyle/>
                    <a:p>
                      <a:r>
                        <a:rPr lang="en-US" sz="1250" b="0" i="0" u="none" strike="noStrike" kern="1200" baseline="0" dirty="0">
                          <a:solidFill>
                            <a:srgbClr val="000000"/>
                          </a:solidFill>
                          <a:latin typeface="+mn-lt"/>
                          <a:ea typeface="+mn-ea"/>
                          <a:cs typeface="+mn-cs"/>
                        </a:rPr>
                        <a:t>Incorrect neighbor statement</a:t>
                      </a:r>
                      <a:endParaRPr lang="en-US" sz="1250" dirty="0">
                        <a:solidFill>
                          <a:srgbClr val="000000"/>
                        </a:solidFill>
                      </a:endParaRPr>
                    </a:p>
                  </a:txBody>
                  <a:tcPr/>
                </a:tc>
                <a:extLst>
                  <a:ext uri="{0D108BD9-81ED-4DB2-BD59-A6C34878D82A}">
                    <a16:rowId xmlns:a16="http://schemas.microsoft.com/office/drawing/2014/main" val="10004"/>
                  </a:ext>
                </a:extLst>
              </a:tr>
              <a:tr h="472811">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250" b="0" dirty="0">
                          <a:solidFill>
                            <a:srgbClr val="000000"/>
                          </a:solidFill>
                        </a:rPr>
                        <a:t>How to control the source addresses of BGP packets</a:t>
                      </a:r>
                    </a:p>
                  </a:txBody>
                  <a:tcPr/>
                </a:tc>
                <a:extLst>
                  <a:ext uri="{0D108BD9-81ED-4DB2-BD59-A6C34878D82A}">
                    <a16:rowId xmlns:a16="http://schemas.microsoft.com/office/drawing/2014/main" val="3924257755"/>
                  </a:ext>
                </a:extLst>
              </a:tr>
              <a:tr h="472811">
                <a:tc>
                  <a:txBody>
                    <a:bodyPr/>
                    <a:lstStyle/>
                    <a:p>
                      <a:r>
                        <a:rPr lang="en-US" sz="1250" b="0" dirty="0">
                          <a:solidFill>
                            <a:srgbClr val="000000"/>
                          </a:solidFill>
                        </a:rPr>
                        <a:t>How BGP TCP sessions are formed and how you can control the server and client for the TCP session</a:t>
                      </a:r>
                    </a:p>
                  </a:txBody>
                  <a:tcPr/>
                </a:tc>
                <a:extLst>
                  <a:ext uri="{0D108BD9-81ED-4DB2-BD59-A6C34878D82A}">
                    <a16:rowId xmlns:a16="http://schemas.microsoft.com/office/drawing/2014/main" val="10005"/>
                  </a:ext>
                </a:extLst>
              </a:tr>
              <a:tr h="420404">
                <a:tc>
                  <a:txBody>
                    <a:bodyPr/>
                    <a:lstStyle/>
                    <a:p>
                      <a:r>
                        <a:rPr lang="en-US" sz="1250" b="0" dirty="0">
                          <a:solidFill>
                            <a:srgbClr val="000000"/>
                          </a:solidFill>
                        </a:rPr>
                        <a:t>Manipulating the TTL of an eBGP packet</a:t>
                      </a:r>
                    </a:p>
                  </a:txBody>
                  <a:tcPr/>
                </a:tc>
                <a:extLst>
                  <a:ext uri="{0D108BD9-81ED-4DB2-BD59-A6C34878D82A}">
                    <a16:rowId xmlns:a16="http://schemas.microsoft.com/office/drawing/2014/main" val="252935846"/>
                  </a:ext>
                </a:extLst>
              </a:tr>
              <a:tr h="434613">
                <a:tc>
                  <a:txBody>
                    <a:bodyPr/>
                    <a:lstStyle/>
                    <a:p>
                      <a:r>
                        <a:rPr lang="en-US" sz="1250" b="0" dirty="0">
                          <a:solidFill>
                            <a:srgbClr val="000000"/>
                          </a:solidFill>
                        </a:rPr>
                        <a:t>How the minimum hold time parameter can prevent BGP neighbor relationships</a:t>
                      </a:r>
                    </a:p>
                  </a:txBody>
                  <a:tcPr/>
                </a:tc>
                <a:extLst>
                  <a:ext uri="{0D108BD9-81ED-4DB2-BD59-A6C34878D82A}">
                    <a16:rowId xmlns:a16="http://schemas.microsoft.com/office/drawing/2014/main" val="3949030417"/>
                  </a:ext>
                </a:extLst>
              </a:tr>
              <a:tr h="322834">
                <a:tc>
                  <a:txBody>
                    <a:bodyPr/>
                    <a:lstStyle/>
                    <a:p>
                      <a:r>
                        <a:rPr lang="en-US" sz="1250" b="0" dirty="0">
                          <a:solidFill>
                            <a:srgbClr val="000000"/>
                          </a:solidFill>
                        </a:rPr>
                        <a:t>The reasons a BGP route might be missing from the BGP table or the routing table</a:t>
                      </a:r>
                    </a:p>
                  </a:txBody>
                  <a:tcPr/>
                </a:tc>
                <a:extLst>
                  <a:ext uri="{0D108BD9-81ED-4DB2-BD59-A6C34878D82A}">
                    <a16:rowId xmlns:a16="http://schemas.microsoft.com/office/drawing/2014/main" val="2307769671"/>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Prepare for the Exam</a:t>
            </a:r>
            <a:br>
              <a:rPr lang="en-US" sz="2400" dirty="0"/>
            </a:br>
            <a:r>
              <a:rPr lang="en-US" dirty="0"/>
              <a:t>Key Topics for Chapter 14 (Cont.)</a:t>
            </a:r>
          </a:p>
        </p:txBody>
      </p:sp>
      <p:graphicFrame>
        <p:nvGraphicFramePr>
          <p:cNvPr id="2" name="Table 1"/>
          <p:cNvGraphicFramePr>
            <a:graphicFrameLocks noGrp="1"/>
          </p:cNvGraphicFramePr>
          <p:nvPr>
            <p:extLst>
              <p:ext uri="{D42A27DB-BD31-4B8C-83A1-F6EECF244321}">
                <p14:modId xmlns:p14="http://schemas.microsoft.com/office/powerpoint/2010/main" val="3211750542"/>
              </p:ext>
            </p:extLst>
          </p:nvPr>
        </p:nvGraphicFramePr>
        <p:xfrm>
          <a:off x="1426029" y="960437"/>
          <a:ext cx="6101442" cy="3493523"/>
        </p:xfrm>
        <a:graphic>
          <a:graphicData uri="http://schemas.openxmlformats.org/drawingml/2006/table">
            <a:tbl>
              <a:tblPr firstRow="1" bandRow="1">
                <a:tableStyleId>{5C22544A-7EE6-4342-B048-85BDC9FD1C3A}</a:tableStyleId>
              </a:tblPr>
              <a:tblGrid>
                <a:gridCol w="6101442">
                  <a:extLst>
                    <a:ext uri="{9D8B030D-6E8A-4147-A177-3AD203B41FA5}">
                      <a16:colId xmlns:a16="http://schemas.microsoft.com/office/drawing/2014/main" val="20000"/>
                    </a:ext>
                  </a:extLst>
                </a:gridCol>
              </a:tblGrid>
              <a:tr h="278480">
                <a:tc>
                  <a:txBody>
                    <a:bodyPr/>
                    <a:lstStyle/>
                    <a:p>
                      <a:r>
                        <a:rPr lang="en-US" sz="1200" b="1" i="0" u="none" strike="noStrike" kern="1200" baseline="0" dirty="0">
                          <a:solidFill>
                            <a:schemeClr val="lt1"/>
                          </a:solidFill>
                          <a:latin typeface="+mn-lt"/>
                          <a:ea typeface="+mn-ea"/>
                          <a:cs typeface="+mn-cs"/>
                        </a:rPr>
                        <a:t>Description</a:t>
                      </a:r>
                      <a:endParaRPr lang="en-US" sz="1200" dirty="0"/>
                    </a:p>
                  </a:txBody>
                  <a:tcPr/>
                </a:tc>
                <a:extLst>
                  <a:ext uri="{0D108BD9-81ED-4DB2-BD59-A6C34878D82A}">
                    <a16:rowId xmlns:a16="http://schemas.microsoft.com/office/drawing/2014/main" val="10000"/>
                  </a:ext>
                </a:extLst>
              </a:tr>
              <a:tr h="378487">
                <a:tc>
                  <a:txBody>
                    <a:bodyPr/>
                    <a:lstStyle/>
                    <a:p>
                      <a:r>
                        <a:rPr lang="en-US" sz="1250" dirty="0">
                          <a:solidFill>
                            <a:srgbClr val="000000"/>
                          </a:solidFill>
                        </a:rPr>
                        <a:t>Examining the BGP table</a:t>
                      </a:r>
                    </a:p>
                  </a:txBody>
                  <a:tcPr/>
                </a:tc>
                <a:extLst>
                  <a:ext uri="{0D108BD9-81ED-4DB2-BD59-A6C34878D82A}">
                    <a16:rowId xmlns:a16="http://schemas.microsoft.com/office/drawing/2014/main" val="10001"/>
                  </a:ext>
                </a:extLst>
              </a:tr>
              <a:tr h="367202">
                <a:tc>
                  <a:txBody>
                    <a:bodyPr/>
                    <a:lstStyle/>
                    <a:p>
                      <a:r>
                        <a:rPr lang="en-US" sz="1250" dirty="0">
                          <a:solidFill>
                            <a:srgbClr val="000000"/>
                          </a:solidFill>
                        </a:rPr>
                        <a:t>The requirements of the BGP network mask command</a:t>
                      </a:r>
                    </a:p>
                  </a:txBody>
                  <a:tcPr/>
                </a:tc>
                <a:extLst>
                  <a:ext uri="{0D108BD9-81ED-4DB2-BD59-A6C34878D82A}">
                    <a16:rowId xmlns:a16="http://schemas.microsoft.com/office/drawing/2014/main" val="10002"/>
                  </a:ext>
                </a:extLst>
              </a:tr>
              <a:tr h="286215">
                <a:tc>
                  <a:txBody>
                    <a:bodyPr/>
                    <a:lstStyle/>
                    <a:p>
                      <a:r>
                        <a:rPr lang="en-US" sz="1250" dirty="0">
                          <a:solidFill>
                            <a:srgbClr val="000000"/>
                          </a:solidFill>
                        </a:rPr>
                        <a:t>The BGP next-hop issue</a:t>
                      </a:r>
                    </a:p>
                  </a:txBody>
                  <a:tcPr/>
                </a:tc>
                <a:extLst>
                  <a:ext uri="{0D108BD9-81ED-4DB2-BD59-A6C34878D82A}">
                    <a16:rowId xmlns:a16="http://schemas.microsoft.com/office/drawing/2014/main" val="10003"/>
                  </a:ext>
                </a:extLst>
              </a:tr>
              <a:tr h="286215">
                <a:tc>
                  <a:txBody>
                    <a:bodyPr/>
                    <a:lstStyle/>
                    <a:p>
                      <a:r>
                        <a:rPr lang="en-US" sz="1250" dirty="0">
                          <a:solidFill>
                            <a:srgbClr val="000000"/>
                          </a:solidFill>
                        </a:rPr>
                        <a:t>Identifying BGP split-horizon issues</a:t>
                      </a:r>
                    </a:p>
                  </a:txBody>
                  <a:tcPr/>
                </a:tc>
                <a:extLst>
                  <a:ext uri="{0D108BD9-81ED-4DB2-BD59-A6C34878D82A}">
                    <a16:rowId xmlns:a16="http://schemas.microsoft.com/office/drawing/2014/main" val="10004"/>
                  </a:ext>
                </a:extLst>
              </a:tr>
              <a:tr h="463552">
                <a:tc>
                  <a:txBody>
                    <a:bodyPr/>
                    <a:lstStyle/>
                    <a:p>
                      <a:r>
                        <a:rPr lang="en-US" sz="1250" dirty="0">
                          <a:solidFill>
                            <a:srgbClr val="000000"/>
                          </a:solidFill>
                        </a:rPr>
                        <a:t>Troubleshooting filters that may be preventing BGP routes from being advertised or learned</a:t>
                      </a:r>
                    </a:p>
                  </a:txBody>
                  <a:tcPr/>
                </a:tc>
                <a:extLst>
                  <a:ext uri="{0D108BD9-81ED-4DB2-BD59-A6C34878D82A}">
                    <a16:rowId xmlns:a16="http://schemas.microsoft.com/office/drawing/2014/main" val="3924257755"/>
                  </a:ext>
                </a:extLst>
              </a:tr>
              <a:tr h="463552">
                <a:tc>
                  <a:txBody>
                    <a:bodyPr/>
                    <a:lstStyle/>
                    <a:p>
                      <a:r>
                        <a:rPr lang="en-US" sz="1250" dirty="0">
                          <a:solidFill>
                            <a:srgbClr val="000000"/>
                          </a:solidFill>
                        </a:rPr>
                        <a:t>The</a:t>
                      </a:r>
                      <a:r>
                        <a:rPr lang="en-US" sz="1250" baseline="0" dirty="0">
                          <a:solidFill>
                            <a:srgbClr val="000000"/>
                          </a:solidFill>
                        </a:rPr>
                        <a:t> s</a:t>
                      </a:r>
                      <a:r>
                        <a:rPr lang="en-US" sz="1250" dirty="0">
                          <a:solidFill>
                            <a:srgbClr val="000000"/>
                          </a:solidFill>
                        </a:rPr>
                        <a:t>teps that BGP uses to successfully  determine the best path to reach a given network</a:t>
                      </a:r>
                    </a:p>
                  </a:txBody>
                  <a:tcPr/>
                </a:tc>
                <a:extLst>
                  <a:ext uri="{0D108BD9-81ED-4DB2-BD59-A6C34878D82A}">
                    <a16:rowId xmlns:a16="http://schemas.microsoft.com/office/drawing/2014/main" val="10005"/>
                  </a:ext>
                </a:extLst>
              </a:tr>
              <a:tr h="463552">
                <a:tc>
                  <a:txBody>
                    <a:bodyPr/>
                    <a:lstStyle/>
                    <a:p>
                      <a:r>
                        <a:rPr lang="en-US" sz="1250" dirty="0">
                          <a:solidFill>
                            <a:srgbClr val="000000"/>
                          </a:solidFill>
                        </a:rPr>
                        <a:t>The next-hop issue that occurs when exchanging IPv6 BGP routes over IPv4 BGP TCP sessions</a:t>
                      </a:r>
                    </a:p>
                  </a:txBody>
                  <a:tcPr/>
                </a:tc>
                <a:extLst>
                  <a:ext uri="{0D108BD9-81ED-4DB2-BD59-A6C34878D82A}">
                    <a16:rowId xmlns:a16="http://schemas.microsoft.com/office/drawing/2014/main" val="252935846"/>
                  </a:ext>
                </a:extLst>
              </a:tr>
              <a:tr h="479604">
                <a:tc>
                  <a:txBody>
                    <a:bodyPr/>
                    <a:lstStyle/>
                    <a:p>
                      <a:r>
                        <a:rPr lang="en-US" sz="1250" dirty="0">
                          <a:solidFill>
                            <a:srgbClr val="000000"/>
                          </a:solidFill>
                        </a:rPr>
                        <a:t>Solving the next-hop issue that occurs when IPv6 BGP routes are exchanged over IPv4 BGP TCP sessions</a:t>
                      </a:r>
                    </a:p>
                  </a:txBody>
                  <a:tcPr/>
                </a:tc>
                <a:extLst>
                  <a:ext uri="{0D108BD9-81ED-4DB2-BD59-A6C34878D82A}">
                    <a16:rowId xmlns:a16="http://schemas.microsoft.com/office/drawing/2014/main" val="3949030417"/>
                  </a:ext>
                </a:extLst>
              </a:tr>
            </a:tbl>
          </a:graphicData>
        </a:graphic>
      </p:graphicFrame>
    </p:spTree>
    <p:extLst>
      <p:ext uri="{BB962C8B-B14F-4D97-AF65-F5344CB8AC3E}">
        <p14:creationId xmlns:p14="http://schemas.microsoft.com/office/powerpoint/2010/main" val="1577897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dirty="0"/>
              <a:t>Key Terms for Chapter 14</a:t>
            </a:r>
          </a:p>
        </p:txBody>
      </p:sp>
      <p:graphicFrame>
        <p:nvGraphicFramePr>
          <p:cNvPr id="2" name="Table 1"/>
          <p:cNvGraphicFramePr>
            <a:graphicFrameLocks noGrp="1"/>
          </p:cNvGraphicFramePr>
          <p:nvPr>
            <p:extLst>
              <p:ext uri="{D42A27DB-BD31-4B8C-83A1-F6EECF244321}">
                <p14:modId xmlns:p14="http://schemas.microsoft.com/office/powerpoint/2010/main" val="1816758603"/>
              </p:ext>
            </p:extLst>
          </p:nvPr>
        </p:nvGraphicFramePr>
        <p:xfrm>
          <a:off x="1753171" y="897286"/>
          <a:ext cx="4853884" cy="3537208"/>
        </p:xfrm>
        <a:graphic>
          <a:graphicData uri="http://schemas.openxmlformats.org/drawingml/2006/table">
            <a:tbl>
              <a:tblPr firstRow="1" bandRow="1">
                <a:tableStyleId>{5C22544A-7EE6-4342-B048-85BDC9FD1C3A}</a:tableStyleId>
              </a:tblPr>
              <a:tblGrid>
                <a:gridCol w="2426942">
                  <a:extLst>
                    <a:ext uri="{9D8B030D-6E8A-4147-A177-3AD203B41FA5}">
                      <a16:colId xmlns:a16="http://schemas.microsoft.com/office/drawing/2014/main" val="20000"/>
                    </a:ext>
                  </a:extLst>
                </a:gridCol>
                <a:gridCol w="2426942">
                  <a:extLst>
                    <a:ext uri="{9D8B030D-6E8A-4147-A177-3AD203B41FA5}">
                      <a16:colId xmlns:a16="http://schemas.microsoft.com/office/drawing/2014/main" val="8556008"/>
                    </a:ext>
                  </a:extLst>
                </a:gridCol>
              </a:tblGrid>
              <a:tr h="442151">
                <a:tc>
                  <a:txBody>
                    <a:bodyPr/>
                    <a:lstStyle/>
                    <a:p>
                      <a:r>
                        <a:rPr lang="en-US" dirty="0"/>
                        <a:t>Terms</a:t>
                      </a:r>
                    </a:p>
                  </a:txBody>
                  <a:tcPr/>
                </a:tc>
                <a:tc>
                  <a:txBody>
                    <a:bodyPr/>
                    <a:lstStyle/>
                    <a:p>
                      <a:endParaRPr lang="en-US" dirty="0"/>
                    </a:p>
                  </a:txBody>
                  <a:tcPr/>
                </a:tc>
                <a:extLst>
                  <a:ext uri="{0D108BD9-81ED-4DB2-BD59-A6C34878D82A}">
                    <a16:rowId xmlns:a16="http://schemas.microsoft.com/office/drawing/2014/main" val="10000"/>
                  </a:ext>
                </a:extLst>
              </a:tr>
              <a:tr h="442151">
                <a:tc>
                  <a:txBody>
                    <a:bodyPr/>
                    <a:lstStyle/>
                    <a:p>
                      <a:r>
                        <a:rPr lang="en-US" sz="1400" b="0" i="0" u="none" strike="noStrike" kern="1200" baseline="0" dirty="0">
                          <a:solidFill>
                            <a:srgbClr val="000000"/>
                          </a:solidFill>
                          <a:latin typeface="+mn-lt"/>
                          <a:ea typeface="+mn-ea"/>
                          <a:cs typeface="+mn-cs"/>
                        </a:rPr>
                        <a:t>BGP</a:t>
                      </a:r>
                      <a:endParaRPr lang="en-US" sz="1600" dirty="0">
                        <a:solidFill>
                          <a:srgbClr val="000000"/>
                        </a:solidFill>
                      </a:endParaRPr>
                    </a:p>
                  </a:txBody>
                  <a:tcPr anchor="ctr"/>
                </a:tc>
                <a:tc>
                  <a:txBody>
                    <a:bodyPr/>
                    <a:lstStyle/>
                    <a:p>
                      <a:r>
                        <a:rPr lang="en-US" sz="1400" dirty="0">
                          <a:solidFill>
                            <a:srgbClr val="000000"/>
                          </a:solidFill>
                        </a:rPr>
                        <a:t>TTL</a:t>
                      </a:r>
                    </a:p>
                  </a:txBody>
                  <a:tcPr anchor="ctr"/>
                </a:tc>
                <a:extLst>
                  <a:ext uri="{0D108BD9-81ED-4DB2-BD59-A6C34878D82A}">
                    <a16:rowId xmlns:a16="http://schemas.microsoft.com/office/drawing/2014/main" val="10001"/>
                  </a:ext>
                </a:extLst>
              </a:tr>
              <a:tr h="442151">
                <a:tc>
                  <a:txBody>
                    <a:bodyPr/>
                    <a:lstStyle/>
                    <a:p>
                      <a:r>
                        <a:rPr lang="en-US" sz="1400" b="0" i="0" u="none" strike="noStrike" kern="1200" baseline="0" dirty="0">
                          <a:solidFill>
                            <a:srgbClr val="000000"/>
                          </a:solidFill>
                          <a:latin typeface="+mn-lt"/>
                          <a:ea typeface="+mn-ea"/>
                          <a:cs typeface="+mn-cs"/>
                        </a:rPr>
                        <a:t>EGP</a:t>
                      </a:r>
                      <a:endParaRPr lang="en-US" sz="1600" dirty="0">
                        <a:solidFill>
                          <a:srgbClr val="000000"/>
                        </a:solidFill>
                      </a:endParaRPr>
                    </a:p>
                  </a:txBody>
                  <a:tcPr anchor="ctr"/>
                </a:tc>
                <a:tc>
                  <a:txBody>
                    <a:bodyPr/>
                    <a:lstStyle/>
                    <a:p>
                      <a:r>
                        <a:rPr lang="en-US" sz="1400" dirty="0">
                          <a:solidFill>
                            <a:srgbClr val="000000"/>
                          </a:solidFill>
                        </a:rPr>
                        <a:t>Peer group</a:t>
                      </a:r>
                    </a:p>
                  </a:txBody>
                  <a:tcPr anchor="ctr"/>
                </a:tc>
                <a:extLst>
                  <a:ext uri="{0D108BD9-81ED-4DB2-BD59-A6C34878D82A}">
                    <a16:rowId xmlns:a16="http://schemas.microsoft.com/office/drawing/2014/main" val="10002"/>
                  </a:ext>
                </a:extLst>
              </a:tr>
              <a:tr h="442151">
                <a:tc>
                  <a:txBody>
                    <a:bodyPr/>
                    <a:lstStyle/>
                    <a:p>
                      <a:r>
                        <a:rPr lang="en-US" sz="1400" b="0" i="0" u="none" strike="noStrike" kern="1200" baseline="0" dirty="0">
                          <a:solidFill>
                            <a:srgbClr val="000000"/>
                          </a:solidFill>
                          <a:latin typeface="+mn-lt"/>
                          <a:ea typeface="+mn-ea"/>
                          <a:cs typeface="+mn-cs"/>
                        </a:rPr>
                        <a:t>eBGP</a:t>
                      </a:r>
                      <a:endParaRPr lang="en-US" sz="1600" dirty="0">
                        <a:solidFill>
                          <a:srgbClr val="000000"/>
                        </a:solidFill>
                      </a:endParaRPr>
                    </a:p>
                  </a:txBody>
                  <a:tcPr anchor="ctr"/>
                </a:tc>
                <a:tc>
                  <a:txBody>
                    <a:bodyPr/>
                    <a:lstStyle/>
                    <a:p>
                      <a:r>
                        <a:rPr lang="en-US" sz="1400" dirty="0">
                          <a:solidFill>
                            <a:srgbClr val="000000"/>
                          </a:solidFill>
                        </a:rPr>
                        <a:t>Split</a:t>
                      </a:r>
                      <a:r>
                        <a:rPr lang="en-US" sz="1400" baseline="0" dirty="0">
                          <a:solidFill>
                            <a:srgbClr val="000000"/>
                          </a:solidFill>
                        </a:rPr>
                        <a:t>-horizon rule (iBGP)</a:t>
                      </a:r>
                      <a:endParaRPr lang="en-US" sz="1400" dirty="0">
                        <a:solidFill>
                          <a:srgbClr val="000000"/>
                        </a:solidFill>
                      </a:endParaRPr>
                    </a:p>
                  </a:txBody>
                  <a:tcPr anchor="ctr"/>
                </a:tc>
                <a:extLst>
                  <a:ext uri="{0D108BD9-81ED-4DB2-BD59-A6C34878D82A}">
                    <a16:rowId xmlns:a16="http://schemas.microsoft.com/office/drawing/2014/main" val="10003"/>
                  </a:ext>
                </a:extLst>
              </a:tr>
              <a:tr h="442151">
                <a:tc>
                  <a:txBody>
                    <a:bodyPr/>
                    <a:lstStyle/>
                    <a:p>
                      <a:r>
                        <a:rPr lang="en-US" sz="1400" b="0" i="0" u="none" strike="noStrike" kern="1200" baseline="0" dirty="0">
                          <a:solidFill>
                            <a:srgbClr val="000000"/>
                          </a:solidFill>
                          <a:latin typeface="+mn-lt"/>
                          <a:ea typeface="+mn-ea"/>
                          <a:cs typeface="+mn-cs"/>
                        </a:rPr>
                        <a:t>iBGP</a:t>
                      </a:r>
                      <a:endParaRPr lang="en-US" sz="1600" b="0" i="0" u="none" strike="noStrike" kern="1200" baseline="0" dirty="0">
                        <a:solidFill>
                          <a:srgbClr val="000000"/>
                        </a:solidFill>
                        <a:latin typeface="+mn-lt"/>
                        <a:ea typeface="+mn-ea"/>
                        <a:cs typeface="+mn-cs"/>
                      </a:endParaRPr>
                    </a:p>
                  </a:txBody>
                  <a:tcPr anchor="ctr"/>
                </a:tc>
                <a:tc>
                  <a:txBody>
                    <a:bodyPr/>
                    <a:lstStyle/>
                    <a:p>
                      <a:r>
                        <a:rPr lang="en-US" sz="1400" b="0" i="0" u="none" strike="noStrike" kern="1200" baseline="0" dirty="0">
                          <a:solidFill>
                            <a:srgbClr val="000000"/>
                          </a:solidFill>
                          <a:latin typeface="+mn-lt"/>
                          <a:ea typeface="+mn-ea"/>
                          <a:cs typeface="+mn-cs"/>
                        </a:rPr>
                        <a:t>Weight</a:t>
                      </a:r>
                    </a:p>
                  </a:txBody>
                  <a:tcPr anchor="ctr"/>
                </a:tc>
                <a:extLst>
                  <a:ext uri="{0D108BD9-81ED-4DB2-BD59-A6C34878D82A}">
                    <a16:rowId xmlns:a16="http://schemas.microsoft.com/office/drawing/2014/main" val="10004"/>
                  </a:ext>
                </a:extLst>
              </a:tr>
              <a:tr h="442151">
                <a:tc>
                  <a:txBody>
                    <a:bodyPr/>
                    <a:lstStyle/>
                    <a:p>
                      <a:r>
                        <a:rPr lang="en-US" sz="1400" b="0" i="0" u="none" strike="noStrike" kern="1200" baseline="0" dirty="0">
                          <a:solidFill>
                            <a:srgbClr val="000000"/>
                          </a:solidFill>
                          <a:latin typeface="+mn-lt"/>
                          <a:ea typeface="+mn-ea"/>
                          <a:cs typeface="+mn-cs"/>
                        </a:rPr>
                        <a:t>MP-BGP</a:t>
                      </a:r>
                      <a:endParaRPr lang="en-US" sz="1600" dirty="0">
                        <a:solidFill>
                          <a:srgbClr val="000000"/>
                        </a:solidFill>
                      </a:endParaRPr>
                    </a:p>
                  </a:txBody>
                  <a:tcPr anchor="ctr"/>
                </a:tc>
                <a:tc>
                  <a:txBody>
                    <a:bodyPr/>
                    <a:lstStyle/>
                    <a:p>
                      <a:r>
                        <a:rPr lang="en-US" sz="1400" dirty="0">
                          <a:solidFill>
                            <a:srgbClr val="000000"/>
                          </a:solidFill>
                        </a:rPr>
                        <a:t>Local Preference</a:t>
                      </a:r>
                    </a:p>
                  </a:txBody>
                  <a:tcPr anchor="ctr"/>
                </a:tc>
                <a:extLst>
                  <a:ext uri="{0D108BD9-81ED-4DB2-BD59-A6C34878D82A}">
                    <a16:rowId xmlns:a16="http://schemas.microsoft.com/office/drawing/2014/main" val="10005"/>
                  </a:ext>
                </a:extLst>
              </a:tr>
              <a:tr h="442151">
                <a:tc>
                  <a:txBody>
                    <a:bodyPr/>
                    <a:lstStyle/>
                    <a:p>
                      <a:r>
                        <a:rPr lang="en-US" sz="1400" b="0" i="0" u="none" strike="noStrike" kern="1200" baseline="0" dirty="0">
                          <a:solidFill>
                            <a:srgbClr val="000000"/>
                          </a:solidFill>
                          <a:latin typeface="+mn-lt"/>
                          <a:ea typeface="+mn-ea"/>
                          <a:cs typeface="+mn-cs"/>
                        </a:rPr>
                        <a:t>ISP</a:t>
                      </a:r>
                      <a:endParaRPr lang="en-US" sz="1600" dirty="0">
                        <a:solidFill>
                          <a:srgbClr val="000000"/>
                        </a:solidFill>
                      </a:endParaRPr>
                    </a:p>
                  </a:txBody>
                  <a:tcPr anchor="ctr"/>
                </a:tc>
                <a:tc>
                  <a:txBody>
                    <a:bodyPr/>
                    <a:lstStyle/>
                    <a:p>
                      <a:r>
                        <a:rPr lang="en-US" sz="1400" dirty="0">
                          <a:solidFill>
                            <a:srgbClr val="000000"/>
                          </a:solidFill>
                        </a:rPr>
                        <a:t>AS_Path</a:t>
                      </a:r>
                    </a:p>
                  </a:txBody>
                  <a:tcPr anchor="ctr"/>
                </a:tc>
                <a:extLst>
                  <a:ext uri="{0D108BD9-81ED-4DB2-BD59-A6C34878D82A}">
                    <a16:rowId xmlns:a16="http://schemas.microsoft.com/office/drawing/2014/main" val="10006"/>
                  </a:ext>
                </a:extLst>
              </a:tr>
              <a:tr h="442151">
                <a:tc>
                  <a:txBody>
                    <a:bodyPr/>
                    <a:lstStyle/>
                    <a:p>
                      <a:r>
                        <a:rPr lang="en-US" sz="1400" dirty="0">
                          <a:solidFill>
                            <a:srgbClr val="000000"/>
                          </a:solidFill>
                        </a:rPr>
                        <a:t>Address family</a:t>
                      </a:r>
                    </a:p>
                  </a:txBody>
                  <a:tcPr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000000"/>
                          </a:solidFill>
                          <a:latin typeface="+mn-lt"/>
                          <a:ea typeface="+mn-ea"/>
                          <a:cs typeface="+mn-cs"/>
                        </a:rPr>
                        <a:t>MED</a:t>
                      </a:r>
                      <a:endParaRPr lang="en-US" sz="1400" dirty="0">
                        <a:solidFill>
                          <a:srgbClr val="000000"/>
                        </a:solidFill>
                      </a:endParaRPr>
                    </a:p>
                  </a:txBody>
                  <a:tcPr anchor="ctr"/>
                </a:tc>
                <a:extLst>
                  <a:ext uri="{0D108BD9-81ED-4DB2-BD59-A6C34878D82A}">
                    <a16:rowId xmlns:a16="http://schemas.microsoft.com/office/drawing/2014/main" val="3472493913"/>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Prepare for the Exam</a:t>
            </a:r>
            <a:br>
              <a:rPr lang="en-US" sz="2400" dirty="0"/>
            </a:br>
            <a:r>
              <a:rPr lang="en-US" dirty="0"/>
              <a:t>Command Reference for Chapter 14</a:t>
            </a:r>
          </a:p>
        </p:txBody>
      </p:sp>
      <p:graphicFrame>
        <p:nvGraphicFramePr>
          <p:cNvPr id="4" name="Table 3">
            <a:extLst>
              <a:ext uri="{FF2B5EF4-FFF2-40B4-BE49-F238E27FC236}">
                <a16:creationId xmlns:a16="http://schemas.microsoft.com/office/drawing/2014/main" id="{F0E4080C-464A-4B49-A17E-33C1BC6DA4ED}"/>
              </a:ext>
            </a:extLst>
          </p:cNvPr>
          <p:cNvGraphicFramePr>
            <a:graphicFrameLocks noGrp="1"/>
          </p:cNvGraphicFramePr>
          <p:nvPr>
            <p:extLst>
              <p:ext uri="{D42A27DB-BD31-4B8C-83A1-F6EECF244321}">
                <p14:modId xmlns:p14="http://schemas.microsoft.com/office/powerpoint/2010/main" val="1418770527"/>
              </p:ext>
            </p:extLst>
          </p:nvPr>
        </p:nvGraphicFramePr>
        <p:xfrm>
          <a:off x="108857" y="731837"/>
          <a:ext cx="8937172" cy="3972658"/>
        </p:xfrm>
        <a:graphic>
          <a:graphicData uri="http://schemas.openxmlformats.org/drawingml/2006/table">
            <a:tbl>
              <a:tblPr firstRow="1" bandRow="1">
                <a:tableStyleId>{5C22544A-7EE6-4342-B048-85BDC9FD1C3A}</a:tableStyleId>
              </a:tblPr>
              <a:tblGrid>
                <a:gridCol w="5301343">
                  <a:extLst>
                    <a:ext uri="{9D8B030D-6E8A-4147-A177-3AD203B41FA5}">
                      <a16:colId xmlns:a16="http://schemas.microsoft.com/office/drawing/2014/main" val="20000"/>
                    </a:ext>
                  </a:extLst>
                </a:gridCol>
                <a:gridCol w="3635829">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350" kern="1200" dirty="0">
                          <a:solidFill>
                            <a:srgbClr val="000000"/>
                          </a:solidFill>
                          <a:effectLst/>
                          <a:latin typeface="+mn-lt"/>
                          <a:ea typeface="+mn-ea"/>
                          <a:cs typeface="+mn-cs"/>
                        </a:rPr>
                        <a:t>Display a router’s BGP RID, ASN, information about the BGP’s memory usage, and summary information about IPv4/IPv6 unicast BGP neighbors</a:t>
                      </a:r>
                    </a:p>
                  </a:txBody>
                  <a:tcPr/>
                </a:tc>
                <a:tc>
                  <a:txBody>
                    <a:bodyPr/>
                    <a:lstStyle/>
                    <a:p>
                      <a:r>
                        <a:rPr lang="en-US" sz="1350" b="1" kern="1200" dirty="0">
                          <a:solidFill>
                            <a:srgbClr val="000000"/>
                          </a:solidFill>
                          <a:effectLst/>
                          <a:latin typeface="+mn-lt"/>
                          <a:ea typeface="+mn-ea"/>
                          <a:cs typeface="+mn-cs"/>
                        </a:rPr>
                        <a:t>show bgp {ipv4 | ipv6} unicast summary</a:t>
                      </a:r>
                    </a:p>
                  </a:txBody>
                  <a:tcPr/>
                </a:tc>
                <a:extLst>
                  <a:ext uri="{0D108BD9-81ED-4DB2-BD59-A6C34878D82A}">
                    <a16:rowId xmlns:a16="http://schemas.microsoft.com/office/drawing/2014/main" val="10001"/>
                  </a:ext>
                </a:extLst>
              </a:tr>
              <a:tr h="370840">
                <a:tc>
                  <a:txBody>
                    <a:bodyPr/>
                    <a:lstStyle/>
                    <a:p>
                      <a:r>
                        <a:rPr lang="en-US" sz="1350" kern="1200" dirty="0">
                          <a:solidFill>
                            <a:srgbClr val="000000"/>
                          </a:solidFill>
                          <a:effectLst/>
                          <a:latin typeface="+mn-lt"/>
                          <a:ea typeface="+mn-ea"/>
                          <a:cs typeface="+mn-cs"/>
                        </a:rPr>
                        <a:t>Display detailed information about all the IPv4/IPv6 BGP neighbors of a router</a:t>
                      </a:r>
                    </a:p>
                  </a:txBody>
                  <a:tcPr/>
                </a:tc>
                <a:tc>
                  <a:txBody>
                    <a:bodyPr/>
                    <a:lstStyle/>
                    <a:p>
                      <a:r>
                        <a:rPr lang="en-US" sz="1350" b="1" kern="1200" dirty="0">
                          <a:solidFill>
                            <a:srgbClr val="000000"/>
                          </a:solidFill>
                          <a:effectLst/>
                          <a:latin typeface="+mn-lt"/>
                          <a:ea typeface="+mn-ea"/>
                          <a:cs typeface="+mn-cs"/>
                        </a:rPr>
                        <a:t>show bgp {ipv4 | ipv6} unicast neighbors</a:t>
                      </a:r>
                    </a:p>
                  </a:txBody>
                  <a:tcPr/>
                </a:tc>
                <a:extLst>
                  <a:ext uri="{0D108BD9-81ED-4DB2-BD59-A6C34878D82A}">
                    <a16:rowId xmlns:a16="http://schemas.microsoft.com/office/drawing/2014/main" val="10002"/>
                  </a:ext>
                </a:extLst>
              </a:tr>
              <a:tr h="370840">
                <a:tc>
                  <a:txBody>
                    <a:bodyPr/>
                    <a:lstStyle/>
                    <a:p>
                      <a:r>
                        <a:rPr lang="en-US" sz="1350" kern="1200" dirty="0">
                          <a:solidFill>
                            <a:srgbClr val="000000"/>
                          </a:solidFill>
                          <a:effectLst/>
                          <a:latin typeface="+mn-lt"/>
                          <a:ea typeface="+mn-ea"/>
                          <a:cs typeface="+mn-cs"/>
                        </a:rPr>
                        <a:t>Display the IPv4/IPv6 network prefixes present in the IPv4/IPv6 BGP table</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350" b="1" kern="1200" dirty="0">
                          <a:solidFill>
                            <a:srgbClr val="000000"/>
                          </a:solidFill>
                          <a:effectLst/>
                          <a:latin typeface="+mn-lt"/>
                          <a:ea typeface="+mn-ea"/>
                          <a:cs typeface="+mn-cs"/>
                        </a:rPr>
                        <a:t>show bgp {ipv4 | ipv6} unicast</a:t>
                      </a:r>
                    </a:p>
                  </a:txBody>
                  <a:tcPr/>
                </a:tc>
                <a:extLst>
                  <a:ext uri="{0D108BD9-81ED-4DB2-BD59-A6C34878D82A}">
                    <a16:rowId xmlns:a16="http://schemas.microsoft.com/office/drawing/2014/main" val="10003"/>
                  </a:ext>
                </a:extLst>
              </a:tr>
              <a:tr h="370840">
                <a:tc>
                  <a:txBody>
                    <a:bodyPr/>
                    <a:lstStyle/>
                    <a:p>
                      <a:r>
                        <a:rPr lang="en-US" sz="1350" kern="1200" dirty="0">
                          <a:solidFill>
                            <a:srgbClr val="000000"/>
                          </a:solidFill>
                          <a:effectLst/>
                          <a:latin typeface="+mn-lt"/>
                          <a:ea typeface="+mn-ea"/>
                          <a:cs typeface="+mn-cs"/>
                        </a:rPr>
                        <a:t>Show routes known to a router’s IPv4/IPv6 routing table that were learned from BGP</a:t>
                      </a:r>
                    </a:p>
                  </a:txBody>
                  <a:tcPr/>
                </a:tc>
                <a:tc>
                  <a:txBody>
                    <a:bodyPr/>
                    <a:lstStyle/>
                    <a:p>
                      <a:r>
                        <a:rPr lang="en-US" sz="1350" b="1" kern="1200" dirty="0">
                          <a:solidFill>
                            <a:srgbClr val="000000"/>
                          </a:solidFill>
                          <a:effectLst/>
                          <a:latin typeface="+mn-lt"/>
                          <a:ea typeface="+mn-ea"/>
                          <a:cs typeface="+mn-cs"/>
                        </a:rPr>
                        <a:t>show {ipv4 | ipv6} route bgp</a:t>
                      </a:r>
                    </a:p>
                  </a:txBody>
                  <a:tcPr/>
                </a:tc>
                <a:extLst>
                  <a:ext uri="{0D108BD9-81ED-4DB2-BD59-A6C34878D82A}">
                    <a16:rowId xmlns:a16="http://schemas.microsoft.com/office/drawing/2014/main" val="10004"/>
                  </a:ext>
                </a:extLst>
              </a:tr>
              <a:tr h="370840">
                <a:tc>
                  <a:txBody>
                    <a:bodyPr/>
                    <a:lstStyle/>
                    <a:p>
                      <a:r>
                        <a:rPr lang="en-US" sz="1350" kern="1200" dirty="0">
                          <a:solidFill>
                            <a:srgbClr val="000000"/>
                          </a:solidFill>
                          <a:effectLst/>
                          <a:latin typeface="+mn-lt"/>
                          <a:ea typeface="+mn-ea"/>
                          <a:cs typeface="+mn-cs"/>
                        </a:rPr>
                        <a:t>Show real-time information about BGP events, such as the establishment of a peering relationship</a:t>
                      </a:r>
                    </a:p>
                  </a:txBody>
                  <a:tcPr/>
                </a:tc>
                <a:tc>
                  <a:txBody>
                    <a:bodyPr/>
                    <a:lstStyle/>
                    <a:p>
                      <a:r>
                        <a:rPr lang="en-US" sz="1350" b="1" kern="1200" dirty="0">
                          <a:solidFill>
                            <a:srgbClr val="000000"/>
                          </a:solidFill>
                          <a:effectLst/>
                          <a:latin typeface="+mn-lt"/>
                          <a:ea typeface="+mn-ea"/>
                          <a:cs typeface="+mn-cs"/>
                        </a:rPr>
                        <a:t>debug ip bgp</a:t>
                      </a:r>
                    </a:p>
                  </a:txBody>
                  <a:tcPr/>
                </a:tc>
                <a:extLst>
                  <a:ext uri="{0D108BD9-81ED-4DB2-BD59-A6C34878D82A}">
                    <a16:rowId xmlns:a16="http://schemas.microsoft.com/office/drawing/2014/main" val="10005"/>
                  </a:ext>
                </a:extLst>
              </a:tr>
              <a:tr h="370840">
                <a:tc>
                  <a:txBody>
                    <a:bodyPr/>
                    <a:lstStyle/>
                    <a:p>
                      <a:r>
                        <a:rPr lang="en-US" sz="1350" kern="1200" dirty="0">
                          <a:solidFill>
                            <a:srgbClr val="000000"/>
                          </a:solidFill>
                          <a:effectLst/>
                          <a:latin typeface="+mn-lt"/>
                          <a:ea typeface="+mn-ea"/>
                          <a:cs typeface="+mn-cs"/>
                        </a:rPr>
                        <a:t>Show real-time information about BGP updates sent and received by a BGP router</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350" b="1" kern="1200" dirty="0">
                          <a:solidFill>
                            <a:srgbClr val="000000"/>
                          </a:solidFill>
                          <a:effectLst/>
                          <a:latin typeface="+mn-lt"/>
                          <a:ea typeface="+mn-ea"/>
                          <a:cs typeface="+mn-cs"/>
                        </a:rPr>
                        <a:t>debug ip bgp updates</a:t>
                      </a:r>
                    </a:p>
                  </a:txBody>
                  <a:tcPr/>
                </a:tc>
                <a:extLst>
                  <a:ext uri="{0D108BD9-81ED-4DB2-BD59-A6C34878D82A}">
                    <a16:rowId xmlns:a16="http://schemas.microsoft.com/office/drawing/2014/main" val="4055388496"/>
                  </a:ext>
                </a:extLst>
              </a:tr>
              <a:tr h="370840">
                <a:tc>
                  <a:txBody>
                    <a:bodyPr/>
                    <a:lstStyle/>
                    <a:p>
                      <a:r>
                        <a:rPr lang="en-US" sz="1350" kern="1200" dirty="0">
                          <a:solidFill>
                            <a:srgbClr val="000000"/>
                          </a:solidFill>
                          <a:effectLst/>
                          <a:latin typeface="+mn-lt"/>
                          <a:ea typeface="+mn-ea"/>
                          <a:cs typeface="+mn-cs"/>
                        </a:rPr>
                        <a:t>Display updates that occur in a router’s IP routing table</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350" b="1" kern="1200" dirty="0">
                          <a:solidFill>
                            <a:srgbClr val="000000"/>
                          </a:solidFill>
                          <a:effectLst/>
                          <a:latin typeface="+mn-lt"/>
                          <a:ea typeface="+mn-ea"/>
                          <a:cs typeface="+mn-cs"/>
                        </a:rPr>
                        <a:t>debug ip routing</a:t>
                      </a:r>
                    </a:p>
                  </a:txBody>
                  <a:tcPr/>
                </a:tc>
                <a:extLst>
                  <a:ext uri="{0D108BD9-81ED-4DB2-BD59-A6C34878D82A}">
                    <a16:rowId xmlns:a16="http://schemas.microsoft.com/office/drawing/2014/main" val="896399341"/>
                  </a:ext>
                </a:extLst>
              </a:tr>
            </a:tbl>
          </a:graphicData>
        </a:graphic>
      </p:graphicFrame>
    </p:spTree>
    <p:extLst>
      <p:ext uri="{BB962C8B-B14F-4D97-AF65-F5344CB8AC3E}">
        <p14:creationId xmlns:p14="http://schemas.microsoft.com/office/powerpoint/2010/main" val="1825728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0629" y="948776"/>
            <a:ext cx="8214860" cy="3719477"/>
          </a:xfrm>
        </p:spPr>
        <p:txBody>
          <a:bodyPr/>
          <a:lstStyle/>
          <a:p>
            <a:pPr marL="377190" lvl="0" indent="-285750" algn="l">
              <a:spcBef>
                <a:spcPts val="0"/>
              </a:spcBef>
              <a:spcAft>
                <a:spcPts val="600"/>
              </a:spcAft>
              <a:buFont typeface="Arial" panose="020B0604020202020204" pitchFamily="34" charset="0"/>
              <a:buChar char="•"/>
            </a:pPr>
            <a:r>
              <a:rPr lang="en-US" sz="1500" b="1" dirty="0">
                <a:solidFill>
                  <a:srgbClr val="000000"/>
                </a:solidFill>
              </a:rPr>
              <a:t>The TTL (time-to-live) of the BGP packet expires - </a:t>
            </a:r>
            <a:r>
              <a:rPr lang="en-US" sz="1500" dirty="0">
                <a:solidFill>
                  <a:srgbClr val="000000"/>
                </a:solidFill>
              </a:rPr>
              <a:t>The peer may be further away than is permitted.</a:t>
            </a:r>
          </a:p>
          <a:p>
            <a:pPr marL="377190" lvl="0" indent="-285750" algn="l">
              <a:spcBef>
                <a:spcPts val="0"/>
              </a:spcBef>
              <a:spcAft>
                <a:spcPts val="600"/>
              </a:spcAft>
              <a:buFont typeface="Arial" panose="020B0604020202020204" pitchFamily="34" charset="0"/>
              <a:buChar char="•"/>
            </a:pPr>
            <a:r>
              <a:rPr lang="en-US" sz="1500" b="1" dirty="0">
                <a:solidFill>
                  <a:srgbClr val="000000"/>
                </a:solidFill>
              </a:rPr>
              <a:t>Mismatched authentication - </a:t>
            </a:r>
            <a:r>
              <a:rPr lang="en-US" sz="1500" dirty="0">
                <a:solidFill>
                  <a:srgbClr val="000000"/>
                </a:solidFill>
              </a:rPr>
              <a:t>The two routers must agree on the authentication parameters.</a:t>
            </a:r>
          </a:p>
          <a:p>
            <a:pPr marL="377190" lvl="0" indent="-285750" algn="l">
              <a:spcBef>
                <a:spcPts val="0"/>
              </a:spcBef>
              <a:spcAft>
                <a:spcPts val="600"/>
              </a:spcAft>
              <a:buFont typeface="Arial" panose="020B0604020202020204" pitchFamily="34" charset="0"/>
              <a:buChar char="•"/>
            </a:pPr>
            <a:r>
              <a:rPr lang="en-US" sz="1500" b="1" dirty="0">
                <a:solidFill>
                  <a:srgbClr val="000000"/>
                </a:solidFill>
              </a:rPr>
              <a:t>Misconfigured peer group - </a:t>
            </a:r>
            <a:r>
              <a:rPr lang="en-US" sz="1500" dirty="0">
                <a:solidFill>
                  <a:srgbClr val="000000"/>
                </a:solidFill>
              </a:rPr>
              <a:t>Peer groups simplify repetitive BGP configurations; however, if not carefully implemented, they can prevent neighbor relationships from forming or routes from being learned.</a:t>
            </a:r>
          </a:p>
          <a:p>
            <a:pPr marL="377190" lvl="0" indent="-285750" algn="l">
              <a:spcBef>
                <a:spcPts val="0"/>
              </a:spcBef>
              <a:spcAft>
                <a:spcPts val="600"/>
              </a:spcAft>
              <a:buFont typeface="Arial" panose="020B0604020202020204" pitchFamily="34" charset="0"/>
              <a:buChar char="•"/>
            </a:pPr>
            <a:r>
              <a:rPr lang="en-US" sz="1500" b="1" dirty="0">
                <a:solidFill>
                  <a:srgbClr val="000000"/>
                </a:solidFill>
              </a:rPr>
              <a:t>Timers - </a:t>
            </a:r>
            <a:r>
              <a:rPr lang="en-US" sz="1500" dirty="0">
                <a:solidFill>
                  <a:srgbClr val="000000"/>
                </a:solidFill>
              </a:rPr>
              <a:t>Timers do not have to match; however, if the minimum holddown from neighbor option is set, it could prevent a neighbor adjacency.</a:t>
            </a:r>
          </a:p>
          <a:p>
            <a:pPr marL="91440" lvl="0" indent="0" algn="l">
              <a:spcBef>
                <a:spcPts val="0"/>
              </a:spcBef>
              <a:spcAft>
                <a:spcPts val="600"/>
              </a:spcAft>
            </a:pPr>
            <a:endParaRPr lang="en-US" sz="1500" dirty="0">
              <a:solidFill>
                <a:srgbClr val="000000"/>
              </a:solidFill>
            </a:endParaRPr>
          </a:p>
          <a:p>
            <a:pPr marL="91440" indent="0" algn="l">
              <a:spcBef>
                <a:spcPts val="0"/>
              </a:spcBef>
              <a:spcAft>
                <a:spcPts val="600"/>
              </a:spcAft>
            </a:pPr>
            <a:r>
              <a:rPr lang="en-US" sz="1500" dirty="0">
                <a:solidFill>
                  <a:srgbClr val="000000"/>
                </a:solidFill>
              </a:rPr>
              <a:t>When troubleshooting BGP neighbor adjacencies, you need to be able to identify these issues and understand why they occur.</a:t>
            </a:r>
          </a:p>
          <a:p>
            <a:pPr marL="91440" lvl="0" indent="0" algn="l">
              <a:spcBef>
                <a:spcPts val="0"/>
              </a:spcBef>
              <a:spcAft>
                <a:spcPts val="600"/>
              </a:spcAft>
            </a:pPr>
            <a:endParaRPr lang="en-US" sz="1500" dirty="0">
              <a:solidFill>
                <a:srgbClr val="FFFFFF"/>
              </a:solidFill>
            </a:endParaRP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8"/>
          </a:xfrm>
        </p:spPr>
        <p:txBody>
          <a:bodyPr/>
          <a:lstStyle/>
          <a:p>
            <a:r>
              <a:rPr lang="en-US" sz="1600" dirty="0"/>
              <a:t>Troubleshooting BGP Neighbor Adjacencies</a:t>
            </a:r>
            <a:br>
              <a:rPr lang="en-US" dirty="0">
                <a:solidFill>
                  <a:schemeClr val="accent4">
                    <a:lumMod val="75000"/>
                  </a:schemeClr>
                </a:solidFill>
              </a:rPr>
            </a:br>
            <a:r>
              <a:rPr lang="en-US" sz="3170" dirty="0"/>
              <a:t>Verifying IPv4 Unicast BGP Neighbors (Cont.)</a:t>
            </a:r>
            <a:endParaRPr lang="en-US" sz="3170" dirty="0">
              <a:solidFill>
                <a:schemeClr val="accent4">
                  <a:lumMod val="75000"/>
                </a:schemeClr>
              </a:solidFill>
            </a:endParaRPr>
          </a:p>
        </p:txBody>
      </p:sp>
    </p:spTree>
    <p:extLst>
      <p:ext uri="{BB962C8B-B14F-4D97-AF65-F5344CB8AC3E}">
        <p14:creationId xmlns:p14="http://schemas.microsoft.com/office/powerpoint/2010/main" val="679426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4381" y="800591"/>
            <a:ext cx="8580235" cy="2740132"/>
          </a:xfrm>
        </p:spPr>
        <p:txBody>
          <a:bodyPr/>
          <a:lstStyle/>
          <a:p>
            <a:pPr marL="91440" lvl="0" indent="-457200" algn="l">
              <a:spcBef>
                <a:spcPts val="0"/>
              </a:spcBef>
              <a:spcAft>
                <a:spcPts val="600"/>
              </a:spcAft>
            </a:pPr>
            <a:r>
              <a:rPr lang="en-US" sz="1500" b="1" dirty="0">
                <a:solidFill>
                  <a:srgbClr val="000000"/>
                </a:solidFill>
              </a:rPr>
              <a:t>Interface is Down </a:t>
            </a:r>
            <a:r>
              <a:rPr lang="en-US" sz="1500" dirty="0">
                <a:solidFill>
                  <a:srgbClr val="000000"/>
                </a:solidFill>
              </a:rPr>
              <a:t>- The physical or logical interface with the IP address that is being used to form BGP neighbor relationships must be up/up.  Use </a:t>
            </a:r>
            <a:r>
              <a:rPr lang="en-US" sz="1500" b="1" dirty="0">
                <a:solidFill>
                  <a:srgbClr val="000000"/>
                </a:solidFill>
              </a:rPr>
              <a:t>show ip interface brief </a:t>
            </a:r>
            <a:r>
              <a:rPr lang="en-US" sz="1500" dirty="0">
                <a:solidFill>
                  <a:srgbClr val="000000"/>
                </a:solidFill>
              </a:rPr>
              <a:t>to verify the status of the interface.</a:t>
            </a:r>
          </a:p>
          <a:p>
            <a:pPr marL="91440" lvl="0" indent="-457200" algn="l">
              <a:spcBef>
                <a:spcPts val="0"/>
              </a:spcBef>
              <a:spcAft>
                <a:spcPts val="600"/>
              </a:spcAft>
            </a:pPr>
            <a:r>
              <a:rPr lang="en-US" sz="1500" b="1" dirty="0">
                <a:solidFill>
                  <a:srgbClr val="000000"/>
                </a:solidFill>
              </a:rPr>
              <a:t>Layer 3 Connectivity is Broken – </a:t>
            </a:r>
            <a:r>
              <a:rPr lang="en-US" sz="1500" dirty="0">
                <a:solidFill>
                  <a:srgbClr val="000000"/>
                </a:solidFill>
              </a:rPr>
              <a:t>BGP neighbors do not have to be directly connected or in the same subnet to form a neighbor relationship, but you do need to have Layer 3 connectivity. Use the </a:t>
            </a:r>
            <a:r>
              <a:rPr lang="en-US" sz="1500" b="1" dirty="0">
                <a:solidFill>
                  <a:srgbClr val="000000"/>
                </a:solidFill>
              </a:rPr>
              <a:t>ping</a:t>
            </a:r>
            <a:r>
              <a:rPr lang="en-US" sz="1500" dirty="0">
                <a:solidFill>
                  <a:srgbClr val="000000"/>
                </a:solidFill>
              </a:rPr>
              <a:t> command in order to determine if you have Layer 3 connectivity. When reviewing the output of </a:t>
            </a:r>
            <a:r>
              <a:rPr lang="en-US" sz="1500" b="1" dirty="0">
                <a:solidFill>
                  <a:srgbClr val="000000"/>
                </a:solidFill>
              </a:rPr>
              <a:t>show bgp ipv4 unicast summary </a:t>
            </a:r>
            <a:r>
              <a:rPr lang="en-US" sz="1500" dirty="0">
                <a:solidFill>
                  <a:srgbClr val="000000"/>
                </a:solidFill>
              </a:rPr>
              <a:t>in Example 14-2, notice that the State/PfxRcd field says Idle. This state occurs when the local router is not able to make a TCP connection with the neighbor. </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8"/>
          </a:xfrm>
        </p:spPr>
        <p:txBody>
          <a:bodyPr/>
          <a:lstStyle/>
          <a:p>
            <a:r>
              <a:rPr lang="en-US" sz="1600" dirty="0"/>
              <a:t>Troubleshooting BGP Neighbor Adjacencies</a:t>
            </a:r>
            <a:br>
              <a:rPr lang="en-US" dirty="0">
                <a:solidFill>
                  <a:schemeClr val="accent4">
                    <a:lumMod val="75000"/>
                  </a:schemeClr>
                </a:solidFill>
              </a:rPr>
            </a:br>
            <a:r>
              <a:rPr lang="en-US" dirty="0"/>
              <a:t>Interface is Down or No Layer 3 Connectivity</a:t>
            </a:r>
            <a:endParaRPr lang="en-US" sz="2400" dirty="0">
              <a:solidFill>
                <a:schemeClr val="accent4">
                  <a:lumMod val="75000"/>
                </a:schemeClr>
              </a:solidFill>
            </a:endParaRPr>
          </a:p>
        </p:txBody>
      </p:sp>
      <p:pic>
        <p:nvPicPr>
          <p:cNvPr id="3" name="Picture 2"/>
          <p:cNvPicPr>
            <a:picLocks noChangeAspect="1"/>
          </p:cNvPicPr>
          <p:nvPr/>
        </p:nvPicPr>
        <p:blipFill>
          <a:blip r:embed="rId2"/>
          <a:stretch>
            <a:fillRect/>
          </a:stretch>
        </p:blipFill>
        <p:spPr>
          <a:xfrm>
            <a:off x="1062027" y="2976956"/>
            <a:ext cx="6569503" cy="1713309"/>
          </a:xfrm>
          <a:prstGeom prst="rect">
            <a:avLst/>
          </a:prstGeom>
        </p:spPr>
      </p:pic>
    </p:spTree>
    <p:extLst>
      <p:ext uri="{BB962C8B-B14F-4D97-AF65-F5344CB8AC3E}">
        <p14:creationId xmlns:p14="http://schemas.microsoft.com/office/powerpoint/2010/main" val="3273861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 y="869342"/>
            <a:ext cx="8854441" cy="1426970"/>
          </a:xfrm>
        </p:spPr>
        <p:txBody>
          <a:bodyPr/>
          <a:lstStyle/>
          <a:p>
            <a:pPr marL="91440" lvl="0" indent="0" algn="l">
              <a:spcBef>
                <a:spcPts val="0"/>
              </a:spcBef>
              <a:spcAft>
                <a:spcPts val="600"/>
              </a:spcAft>
            </a:pPr>
            <a:r>
              <a:rPr lang="en-US" sz="1500" dirty="0">
                <a:solidFill>
                  <a:srgbClr val="000000"/>
                </a:solidFill>
              </a:rPr>
              <a:t>When a ping is successful, but no specific route to the neighbor exists in the routing table, the ping may have used the default route to reach the neighbor.  Even though you can reach the neighbor using the default route, BGP does not consider a default route valid for forming an adjacency.  In the output of </a:t>
            </a:r>
            <a:r>
              <a:rPr lang="en-US" sz="1500" b="1" dirty="0">
                <a:solidFill>
                  <a:srgbClr val="000000"/>
                </a:solidFill>
              </a:rPr>
              <a:t>show bgp ipv4 unicast summary </a:t>
            </a:r>
            <a:r>
              <a:rPr lang="en-US" sz="1500" dirty="0">
                <a:solidFill>
                  <a:srgbClr val="000000"/>
                </a:solidFill>
              </a:rPr>
              <a:t>on R5 in Example 14-6, notice that the state is idle, which indicates that a TCP session cannot be formed.</a:t>
            </a:r>
            <a:endParaRPr lang="en-US" sz="1500" b="1" dirty="0">
              <a:solidFill>
                <a:srgbClr val="000000"/>
              </a:solidFill>
            </a:endParaRP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573359" cy="731838"/>
          </a:xfrm>
        </p:spPr>
        <p:txBody>
          <a:bodyPr/>
          <a:lstStyle/>
          <a:p>
            <a:r>
              <a:rPr lang="en-US" sz="1600" dirty="0"/>
              <a:t>Troubleshooting BGP Neighbor Adjacencies</a:t>
            </a:r>
            <a:br>
              <a:rPr lang="en-US" dirty="0">
                <a:solidFill>
                  <a:schemeClr val="accent4">
                    <a:lumMod val="75000"/>
                  </a:schemeClr>
                </a:solidFill>
              </a:rPr>
            </a:br>
            <a:r>
              <a:rPr lang="en-US" dirty="0"/>
              <a:t>Path to the Neighbor is Through Default Route</a:t>
            </a:r>
            <a:endParaRPr lang="en-US" sz="2400" dirty="0">
              <a:solidFill>
                <a:schemeClr val="accent4">
                  <a:lumMod val="75000"/>
                </a:schemeClr>
              </a:solidFill>
            </a:endParaRPr>
          </a:p>
        </p:txBody>
      </p:sp>
      <p:pic>
        <p:nvPicPr>
          <p:cNvPr id="5" name="Picture 4"/>
          <p:cNvPicPr>
            <a:picLocks noChangeAspect="1"/>
          </p:cNvPicPr>
          <p:nvPr/>
        </p:nvPicPr>
        <p:blipFill>
          <a:blip r:embed="rId2"/>
          <a:stretch>
            <a:fillRect/>
          </a:stretch>
        </p:blipFill>
        <p:spPr>
          <a:xfrm>
            <a:off x="1148628" y="2296312"/>
            <a:ext cx="6611040" cy="1856302"/>
          </a:xfrm>
          <a:prstGeom prst="rect">
            <a:avLst/>
          </a:prstGeom>
        </p:spPr>
      </p:pic>
    </p:spTree>
    <p:extLst>
      <p:ext uri="{BB962C8B-B14F-4D97-AF65-F5344CB8AC3E}">
        <p14:creationId xmlns:p14="http://schemas.microsoft.com/office/powerpoint/2010/main" val="287300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5002" y="731838"/>
            <a:ext cx="3118041" cy="1426970"/>
          </a:xfrm>
        </p:spPr>
        <p:txBody>
          <a:bodyPr/>
          <a:lstStyle/>
          <a:p>
            <a:pPr marL="91440" lvl="0" indent="0" algn="l">
              <a:spcBef>
                <a:spcPts val="0"/>
              </a:spcBef>
              <a:spcAft>
                <a:spcPts val="600"/>
              </a:spcAft>
            </a:pPr>
            <a:r>
              <a:rPr lang="en-US" sz="1500" dirty="0">
                <a:solidFill>
                  <a:srgbClr val="000000"/>
                </a:solidFill>
              </a:rPr>
              <a:t>The local router displays the state Idle when it does not have a route to the IP address it is trying to peer with. However, Idle also appears on a router when the neighbor does not have a route back to the local router. </a:t>
            </a:r>
          </a:p>
          <a:p>
            <a:pPr marL="91440" lvl="0" indent="0" algn="l">
              <a:spcBef>
                <a:spcPts val="0"/>
              </a:spcBef>
              <a:spcAft>
                <a:spcPts val="600"/>
              </a:spcAft>
            </a:pPr>
            <a:r>
              <a:rPr lang="en-US" sz="1500" dirty="0">
                <a:solidFill>
                  <a:srgbClr val="000000"/>
                </a:solidFill>
              </a:rPr>
              <a:t>In Example 14-7, you can see that R2, which is trying to form a BGP peering with R5, also displays the state Idle even though it has a route to 5.5.5.5. The Idle state appears because the routers cannot form the TCP session.</a:t>
            </a:r>
          </a:p>
        </p:txBody>
      </p:sp>
      <p:sp>
        <p:nvSpPr>
          <p:cNvPr id="4" name="Title 2">
            <a:extLst>
              <a:ext uri="{FF2B5EF4-FFF2-40B4-BE49-F238E27FC236}">
                <a16:creationId xmlns:a16="http://schemas.microsoft.com/office/drawing/2014/main" id="{C02AA8F8-1E43-384B-8982-C0BB94049B5C}"/>
              </a:ext>
            </a:extLst>
          </p:cNvPr>
          <p:cNvSpPr>
            <a:spLocks noGrp="1"/>
          </p:cNvSpPr>
          <p:nvPr>
            <p:ph type="title"/>
          </p:nvPr>
        </p:nvSpPr>
        <p:spPr>
          <a:xfrm>
            <a:off x="-2" y="0"/>
            <a:ext cx="9144001" cy="731838"/>
          </a:xfrm>
        </p:spPr>
        <p:txBody>
          <a:bodyPr/>
          <a:lstStyle/>
          <a:p>
            <a:r>
              <a:rPr lang="en-US" sz="1600" dirty="0"/>
              <a:t>Troubleshooting BGP Neighbor Adjacencies</a:t>
            </a:r>
            <a:br>
              <a:rPr lang="en-US" dirty="0">
                <a:solidFill>
                  <a:schemeClr val="accent4">
                    <a:lumMod val="75000"/>
                  </a:schemeClr>
                </a:solidFill>
              </a:rPr>
            </a:br>
            <a:r>
              <a:rPr lang="en-US" sz="3000" dirty="0"/>
              <a:t>Neighbor Does Not Have a Route to Local Router</a:t>
            </a:r>
            <a:endParaRPr lang="en-US" sz="3000" dirty="0">
              <a:solidFill>
                <a:schemeClr val="accent4">
                  <a:lumMod val="75000"/>
                </a:schemeClr>
              </a:solidFill>
            </a:endParaRPr>
          </a:p>
        </p:txBody>
      </p:sp>
      <p:pic>
        <p:nvPicPr>
          <p:cNvPr id="3" name="Picture 2"/>
          <p:cNvPicPr>
            <a:picLocks noChangeAspect="1"/>
          </p:cNvPicPr>
          <p:nvPr/>
        </p:nvPicPr>
        <p:blipFill>
          <a:blip r:embed="rId2"/>
          <a:stretch>
            <a:fillRect/>
          </a:stretch>
        </p:blipFill>
        <p:spPr>
          <a:xfrm>
            <a:off x="3582330" y="927781"/>
            <a:ext cx="5262382" cy="3528788"/>
          </a:xfrm>
          <a:prstGeom prst="rect">
            <a:avLst/>
          </a:prstGeom>
        </p:spPr>
      </p:pic>
    </p:spTree>
    <p:extLst>
      <p:ext uri="{BB962C8B-B14F-4D97-AF65-F5344CB8AC3E}">
        <p14:creationId xmlns:p14="http://schemas.microsoft.com/office/powerpoint/2010/main" val="30670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35985</TotalTime>
  <Words>6071</Words>
  <Application>Microsoft Office PowerPoint</Application>
  <PresentationFormat>On-screen Show (16:9)</PresentationFormat>
  <Paragraphs>320</Paragraphs>
  <Slides>57</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57</vt:i4>
      </vt:variant>
    </vt:vector>
  </HeadingPairs>
  <TitlesOfParts>
    <vt:vector size="62" baseType="lpstr">
      <vt:lpstr>Arial</vt:lpstr>
      <vt:lpstr>Calibri</vt:lpstr>
      <vt:lpstr>CiscoSans ExtraLight</vt:lpstr>
      <vt:lpstr>Lucida Console</vt:lpstr>
      <vt:lpstr>Default Theme</vt:lpstr>
      <vt:lpstr>Chapter 14: Troubleshooting BGP</vt:lpstr>
      <vt:lpstr>Chapter 14 Content</vt:lpstr>
      <vt:lpstr>Troubleshooting BGP Neighbor Adjacencies</vt:lpstr>
      <vt:lpstr>Troubleshooting BGP Neighbor Adjacencies Verifying IPv4 Unicast BGP Neighbors</vt:lpstr>
      <vt:lpstr>Troubleshooting BGP Neighbor Adjacencies Verifying IPv4 Unicast BGP Neighbors (Cont.)</vt:lpstr>
      <vt:lpstr>Troubleshooting BGP Neighbor Adjacencies Verifying IPv4 Unicast BGP Neighbors (Cont.)</vt:lpstr>
      <vt:lpstr>Troubleshooting BGP Neighbor Adjacencies Interface is Down or No Layer 3 Connectivity</vt:lpstr>
      <vt:lpstr>Troubleshooting BGP Neighbor Adjacencies Path to the Neighbor is Through Default Route</vt:lpstr>
      <vt:lpstr>Troubleshooting BGP Neighbor Adjacencies Neighbor Does Not Have a Route to Local Router</vt:lpstr>
      <vt:lpstr>Troubleshooting BGP Neighbor Adjacencies Incorrect Neighbor Statement</vt:lpstr>
      <vt:lpstr>Troubleshooting BGP Neighbor Adjacencies BGP Packets Sourced from Wrong IP Address</vt:lpstr>
      <vt:lpstr>Troubleshooting BGP Neighbor Adjacencies BGP Packets Sourced from Wrong IP Address (Cont.)</vt:lpstr>
      <vt:lpstr>Troubleshooting BGP Neighbor Adjacencies ACLs</vt:lpstr>
      <vt:lpstr>Troubleshooting BGP Neighbor Adjacencies ACLs (Cont.)</vt:lpstr>
      <vt:lpstr>Troubleshooting BGP Neighbor Adjacencies The TTL of the BGP Packet Expires</vt:lpstr>
      <vt:lpstr>Troubleshooting BGP Neighbor Adjacencies The TTL of the BGP Packet Expires (Cont.)</vt:lpstr>
      <vt:lpstr>Troubleshooting BGP Neighbor Adjacencies The TTL of the BGP Packet Expires (Cont.)</vt:lpstr>
      <vt:lpstr>Troubleshooting BGP Neighbor Adjacencies Mismatched Authentication</vt:lpstr>
      <vt:lpstr>Troubleshooting BGP Neighbor Adjacencies Misconfigured Peer Groups</vt:lpstr>
      <vt:lpstr>Troubleshooting BGP Neighbor Adjacencies Timers</vt:lpstr>
      <vt:lpstr>Troubleshooting BGP Neighbor Adjacencies Timers (Cont.)</vt:lpstr>
      <vt:lpstr>Troubleshooting BGP Routes</vt:lpstr>
      <vt:lpstr>Troubleshooting BGP Routes Missing Routes</vt:lpstr>
      <vt:lpstr>Troubleshooting BGP Routes Missing Routes (Cont.)</vt:lpstr>
      <vt:lpstr>Troubleshooting BGP Routes Missing Routes (Cont.)</vt:lpstr>
      <vt:lpstr>Troubleshooting BGP Routes Bad or Missing Network Mask</vt:lpstr>
      <vt:lpstr>Troubleshooting BGP Routes Next-Hop Router Not Reachable</vt:lpstr>
      <vt:lpstr>Troubleshooting BGP Routes BGP Split-Horizon Rule</vt:lpstr>
      <vt:lpstr>Troubleshooting BGP Routes Better Source of Information</vt:lpstr>
      <vt:lpstr>Troubleshooting BGP Routes Better Source of Information (Cont.)</vt:lpstr>
      <vt:lpstr>Troubleshooting BGP Routes Route Filtering</vt:lpstr>
      <vt:lpstr>Troubleshooting BGP Routes Route Filtering (Cont.)</vt:lpstr>
      <vt:lpstr>Troubleshooting BGP Routes Route Filtering (Cont.)</vt:lpstr>
      <vt:lpstr>Troubleshooting BGP Path Selection</vt:lpstr>
      <vt:lpstr>Troubleshooting BGP Path Selection The Best-Path Decision-Making Process</vt:lpstr>
      <vt:lpstr>Troubleshooting BGP Path Selection The Best-Path Decision-Making Process (Cont.)</vt:lpstr>
      <vt:lpstr>Troubleshooting BGP Path Selection The Best-Path Decision-Making Process (Cont.)</vt:lpstr>
      <vt:lpstr>Troubleshooting BGP Path Selection The Best-Path Decision-Making Process (Cont.)</vt:lpstr>
      <vt:lpstr>Troubleshooting BGP Path Selection Private Autonomous System Numbers</vt:lpstr>
      <vt:lpstr>Troubleshooting BGP Path Selection Using debug Commands</vt:lpstr>
      <vt:lpstr>PowerPoint Presentation</vt:lpstr>
      <vt:lpstr>Troubleshooting BGP for IPv6 MP-BGP</vt:lpstr>
      <vt:lpstr>Troubleshooting BGP for IPv6 MP-BGP (Cont.)</vt:lpstr>
      <vt:lpstr>Troubleshooting BGP for IPv6 MP-BGP (Cont.)</vt:lpstr>
      <vt:lpstr>Troubleshooting BGP for IPv6 MP-BGP (Cont.)</vt:lpstr>
      <vt:lpstr>BGP Trouble Tickets</vt:lpstr>
      <vt:lpstr>BGP Trouble Tickets Trouble Ticket 14-1: BGP Routes</vt:lpstr>
      <vt:lpstr>BGP Trouble Tickets Trouble Ticket 14-2: Layer 3 Connectivity</vt:lpstr>
      <vt:lpstr>BGP Trouble Tickets Trouble Ticket 14-3: Backup Link</vt:lpstr>
      <vt:lpstr>MP-BGP Trouble Ticket</vt:lpstr>
      <vt:lpstr>MP-BGP Trouble Tickets Trouble Ticket 14-4: MP-eBGP</vt:lpstr>
      <vt:lpstr>Prepare for the Exam</vt:lpstr>
      <vt:lpstr>Prepare for the Exam Key Topics for Chapter 14</vt:lpstr>
      <vt:lpstr>Prepare for the Exam Key Topics for Chapter 14 (Cont.)</vt:lpstr>
      <vt:lpstr>Prepare for the Exam Key Terms for Chapter 14</vt:lpstr>
      <vt:lpstr>Prepare for the Exam Command Reference for Chapter 14</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937</cp:revision>
  <dcterms:created xsi:type="dcterms:W3CDTF">2019-10-18T06:21:22Z</dcterms:created>
  <dcterms:modified xsi:type="dcterms:W3CDTF">2020-03-18T12:48:03Z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