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3.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4.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5.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6.xml" ContentType="application/vnd.openxmlformats-officedocument.presentationml.tag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tags/tag7.xml" ContentType="application/vnd.openxmlformats-officedocument.presentationml.tags+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tags/tag8.xml" ContentType="application/vnd.openxmlformats-officedocument.presentationml.tags+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tags/tag9.xml" ContentType="application/vnd.openxmlformats-officedocument.presentationml.tags+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tags/tag10.xml" ContentType="application/vnd.openxmlformats-officedocument.presentationml.tags+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tags/tag11.xml" ContentType="application/vnd.openxmlformats-officedocument.presentationml.tags+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tags/tag12.xml" ContentType="application/vnd.openxmlformats-officedocument.presentationml.tags+xml"/>
  <Override PartName="/ppt/notesSlides/notesSlide7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0" r:id="rId1"/>
  </p:sldMasterIdLst>
  <p:notesMasterIdLst>
    <p:notesMasterId r:id="rId74"/>
  </p:notesMasterIdLst>
  <p:sldIdLst>
    <p:sldId id="513" r:id="rId2"/>
    <p:sldId id="1103" r:id="rId3"/>
    <p:sldId id="1187" r:id="rId4"/>
    <p:sldId id="1144" r:id="rId5"/>
    <p:sldId id="1201" r:id="rId6"/>
    <p:sldId id="1054" r:id="rId7"/>
    <p:sldId id="1202" r:id="rId8"/>
    <p:sldId id="1203" r:id="rId9"/>
    <p:sldId id="1204" r:id="rId10"/>
    <p:sldId id="1146" r:id="rId11"/>
    <p:sldId id="1205" r:id="rId12"/>
    <p:sldId id="1206" r:id="rId13"/>
    <p:sldId id="1166" r:id="rId14"/>
    <p:sldId id="1207" r:id="rId15"/>
    <p:sldId id="1208" r:id="rId16"/>
    <p:sldId id="1209" r:id="rId17"/>
    <p:sldId id="1210" r:id="rId18"/>
    <p:sldId id="1192" r:id="rId19"/>
    <p:sldId id="1211" r:id="rId20"/>
    <p:sldId id="1212" r:id="rId21"/>
    <p:sldId id="1213" r:id="rId22"/>
    <p:sldId id="1214" r:id="rId23"/>
    <p:sldId id="1215" r:id="rId24"/>
    <p:sldId id="1216" r:id="rId25"/>
    <p:sldId id="1217" r:id="rId26"/>
    <p:sldId id="1218" r:id="rId27"/>
    <p:sldId id="1219" r:id="rId28"/>
    <p:sldId id="1220" r:id="rId29"/>
    <p:sldId id="1221" r:id="rId30"/>
    <p:sldId id="1222" r:id="rId31"/>
    <p:sldId id="1223" r:id="rId32"/>
    <p:sldId id="1224" r:id="rId33"/>
    <p:sldId id="1225" r:id="rId34"/>
    <p:sldId id="1193" r:id="rId35"/>
    <p:sldId id="1226" r:id="rId36"/>
    <p:sldId id="1227" r:id="rId37"/>
    <p:sldId id="1228" r:id="rId38"/>
    <p:sldId id="1229" r:id="rId39"/>
    <p:sldId id="1230" r:id="rId40"/>
    <p:sldId id="1231" r:id="rId41"/>
    <p:sldId id="1232" r:id="rId42"/>
    <p:sldId id="1233" r:id="rId43"/>
    <p:sldId id="1234" r:id="rId44"/>
    <p:sldId id="1235" r:id="rId45"/>
    <p:sldId id="1194" r:id="rId46"/>
    <p:sldId id="1236" r:id="rId47"/>
    <p:sldId id="1238" r:id="rId48"/>
    <p:sldId id="1239" r:id="rId49"/>
    <p:sldId id="1240" r:id="rId50"/>
    <p:sldId id="1241" r:id="rId51"/>
    <p:sldId id="1242" r:id="rId52"/>
    <p:sldId id="1243" r:id="rId53"/>
    <p:sldId id="1195" r:id="rId54"/>
    <p:sldId id="1244" r:id="rId55"/>
    <p:sldId id="1245" r:id="rId56"/>
    <p:sldId id="1196" r:id="rId57"/>
    <p:sldId id="1247" r:id="rId58"/>
    <p:sldId id="1248" r:id="rId59"/>
    <p:sldId id="1249" r:id="rId60"/>
    <p:sldId id="1251" r:id="rId61"/>
    <p:sldId id="1252" r:id="rId62"/>
    <p:sldId id="1253" r:id="rId63"/>
    <p:sldId id="1254" r:id="rId64"/>
    <p:sldId id="1255" r:id="rId65"/>
    <p:sldId id="1158" r:id="rId66"/>
    <p:sldId id="1159" r:id="rId67"/>
    <p:sldId id="1197" r:id="rId68"/>
    <p:sldId id="1198" r:id="rId69"/>
    <p:sldId id="1161" r:id="rId70"/>
    <p:sldId id="1199" r:id="rId71"/>
    <p:sldId id="1200" r:id="rId72"/>
    <p:sldId id="291" r:id="rId73"/>
  </p:sldIdLst>
  <p:sldSz cx="9144000" cy="5143500" type="screen16x9"/>
  <p:notesSz cx="6858000" cy="9144000"/>
  <p:custDataLst>
    <p:tags r:id="rId75"/>
  </p:custDataLst>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extLst>
    <p:ext uri="{EFAFB233-063F-42B5-8137-9DF3F51BA10A}">
      <p15:sldGuideLst xmlns:p15="http://schemas.microsoft.com/office/powerpoint/2012/main">
        <p15:guide id="1" orient="horz" pos="1620">
          <p15:clr>
            <a:srgbClr val="A4A3A4"/>
          </p15:clr>
        </p15:guide>
        <p15:guide id="2" pos="336">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rbara Reif" initials="BR" lastIdx="3" clrIdx="0"/>
  <p:cmAuthor id="1" name="Jane Gibbons -X (jagibbon - DEL ORO CONSULTING INC at Cisco)" initials="JG-(-DOCIaC" lastIdx="28" clrIdx="1">
    <p:extLst>
      <p:ext uri="{19B8F6BF-5375-455C-9EA6-DF929625EA0E}">
        <p15:presenceInfo xmlns:p15="http://schemas.microsoft.com/office/powerpoint/2012/main" userId="S-1-5-21-1708537768-1303643608-725345543-200204" providerId="AD"/>
      </p:ext>
    </p:extLst>
  </p:cmAuthor>
  <p:cmAuthor id="2" name="Bob Vachon" initials="BV" lastIdx="24" clrIdx="2">
    <p:extLst>
      <p:ext uri="{19B8F6BF-5375-455C-9EA6-DF929625EA0E}">
        <p15:presenceInfo xmlns:p15="http://schemas.microsoft.com/office/powerpoint/2012/main" userId="c7abe87968a0b633" providerId="Windows Live"/>
      </p:ext>
    </p:extLst>
  </p:cmAuthor>
  <p:cmAuthor id="3" name="Sue Livingston -X (suliving - UNICON INC at Cisco)" initials="SL-(-UIaC" lastIdx="31" clrIdx="3">
    <p:extLst>
      <p:ext uri="{19B8F6BF-5375-455C-9EA6-DF929625EA0E}">
        <p15:presenceInfo xmlns:p15="http://schemas.microsoft.com/office/powerpoint/2012/main" userId="S::suliving@cisco.com::dc701d48-dd51-411a-9041-b7f1328f1486" providerId="AD"/>
      </p:ext>
    </p:extLst>
  </p:cmAuthor>
  <p:cmAuthor id="4" name="jagibbon" initials="jmg" lastIdx="8" clrIdx="4">
    <p:extLst>
      <p:ext uri="{19B8F6BF-5375-455C-9EA6-DF929625EA0E}">
        <p15:presenceInfo xmlns:p15="http://schemas.microsoft.com/office/powerpoint/2012/main" userId="jagibbon" providerId="None"/>
      </p:ext>
    </p:extLst>
  </p:cmAuthor>
  <p:cmAuthor id="5" name="User" initials="U" lastIdx="2" clrIdx="5">
    <p:extLst>
      <p:ext uri="{19B8F6BF-5375-455C-9EA6-DF929625EA0E}">
        <p15:presenceInfo xmlns:p15="http://schemas.microsoft.com/office/powerpoint/2012/main" userId="ca4b5d97ed7ab9c9" providerId="Windows Live"/>
      </p:ext>
    </p:extLst>
  </p:cmAuthor>
  <p:cmAuthor id="6" name="Information Technology Education" initials="ITE" lastIdx="6" clrIdx="6">
    <p:extLst>
      <p:ext uri="{19B8F6BF-5375-455C-9EA6-DF929625EA0E}">
        <p15:presenceInfo xmlns:p15="http://schemas.microsoft.com/office/powerpoint/2012/main" userId="Information Technology Education"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00CC"/>
    <a:srgbClr val="000099"/>
    <a:srgbClr val="CC99FF"/>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467" autoAdjust="0"/>
    <p:restoredTop sz="91148" autoAdjust="0"/>
  </p:normalViewPr>
  <p:slideViewPr>
    <p:cSldViewPr snapToGrid="0" showGuides="1">
      <p:cViewPr varScale="1">
        <p:scale>
          <a:sx n="81" d="100"/>
          <a:sy n="81" d="100"/>
        </p:scale>
        <p:origin x="1056" y="52"/>
      </p:cViewPr>
      <p:guideLst>
        <p:guide orient="horz" pos="1620"/>
        <p:guide pos="336"/>
      </p:guideLst>
    </p:cSldViewPr>
  </p:slideViewPr>
  <p:outlineViewPr>
    <p:cViewPr>
      <p:scale>
        <a:sx n="33" d="100"/>
        <a:sy n="33" d="100"/>
      </p:scale>
      <p:origin x="0" y="-226704"/>
    </p:cViewPr>
  </p:outlineViewPr>
  <p:notesTextViewPr>
    <p:cViewPr>
      <p:scale>
        <a:sx n="1" d="1"/>
        <a:sy n="1" d="1"/>
      </p:scale>
      <p:origin x="0" y="0"/>
    </p:cViewPr>
  </p:notesTextViewPr>
  <p:sorterViewPr>
    <p:cViewPr>
      <p:scale>
        <a:sx n="111" d="100"/>
        <a:sy n="111" d="100"/>
      </p:scale>
      <p:origin x="0" y="-512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notesMaster" Target="notesMasters/notesMaster1.xml"/><Relationship Id="rId79"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commentAuthors" Target="commentAuthor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6337D9-3022-3D41-8D8A-BDF2F3B0DD8E}" type="datetimeFigureOut">
              <a:rPr lang="en-US" smtClean="0"/>
              <a:t>3/19/2020</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41018C-6CAF-B84E-B92C-ECB119457FBA}" type="slidenum">
              <a:rPr lang="en-US" smtClean="0"/>
              <a:t>‹#›</a:t>
            </a:fld>
            <a:endParaRPr lang="en-US" dirty="0"/>
          </a:p>
        </p:txBody>
      </p:sp>
    </p:spTree>
    <p:extLst>
      <p:ext uri="{BB962C8B-B14F-4D97-AF65-F5344CB8AC3E}">
        <p14:creationId xmlns:p14="http://schemas.microsoft.com/office/powerpoint/2010/main" val="193756487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1</a:t>
            </a:fld>
            <a:endParaRPr lang="en-US" dirty="0"/>
          </a:p>
        </p:txBody>
      </p:sp>
    </p:spTree>
    <p:extLst>
      <p:ext uri="{BB962C8B-B14F-4D97-AF65-F5344CB8AC3E}">
        <p14:creationId xmlns:p14="http://schemas.microsoft.com/office/powerpoint/2010/main" val="30255421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10</a:t>
            </a:fld>
            <a:endParaRPr lang="en-US" dirty="0"/>
          </a:p>
        </p:txBody>
      </p:sp>
    </p:spTree>
    <p:extLst>
      <p:ext uri="{BB962C8B-B14F-4D97-AF65-F5344CB8AC3E}">
        <p14:creationId xmlns:p14="http://schemas.microsoft.com/office/powerpoint/2010/main" val="92502425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11</a:t>
            </a:fld>
            <a:endParaRPr lang="en-US" dirty="0"/>
          </a:p>
        </p:txBody>
      </p:sp>
    </p:spTree>
    <p:extLst>
      <p:ext uri="{BB962C8B-B14F-4D97-AF65-F5344CB8AC3E}">
        <p14:creationId xmlns:p14="http://schemas.microsoft.com/office/powerpoint/2010/main" val="39867575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12</a:t>
            </a:fld>
            <a:endParaRPr lang="en-US" dirty="0"/>
          </a:p>
        </p:txBody>
      </p:sp>
    </p:spTree>
    <p:extLst>
      <p:ext uri="{BB962C8B-B14F-4D97-AF65-F5344CB8AC3E}">
        <p14:creationId xmlns:p14="http://schemas.microsoft.com/office/powerpoint/2010/main" val="393120161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13</a:t>
            </a:fld>
            <a:endParaRPr lang="en-US" dirty="0"/>
          </a:p>
        </p:txBody>
      </p:sp>
    </p:spTree>
    <p:extLst>
      <p:ext uri="{BB962C8B-B14F-4D97-AF65-F5344CB8AC3E}">
        <p14:creationId xmlns:p14="http://schemas.microsoft.com/office/powerpoint/2010/main" val="52621067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14</a:t>
            </a:fld>
            <a:endParaRPr lang="en-US" dirty="0"/>
          </a:p>
        </p:txBody>
      </p:sp>
    </p:spTree>
    <p:extLst>
      <p:ext uri="{BB962C8B-B14F-4D97-AF65-F5344CB8AC3E}">
        <p14:creationId xmlns:p14="http://schemas.microsoft.com/office/powerpoint/2010/main" val="366493918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15</a:t>
            </a:fld>
            <a:endParaRPr lang="en-US" dirty="0"/>
          </a:p>
        </p:txBody>
      </p:sp>
    </p:spTree>
    <p:extLst>
      <p:ext uri="{BB962C8B-B14F-4D97-AF65-F5344CB8AC3E}">
        <p14:creationId xmlns:p14="http://schemas.microsoft.com/office/powerpoint/2010/main" val="22301709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16</a:t>
            </a:fld>
            <a:endParaRPr lang="en-US" dirty="0"/>
          </a:p>
        </p:txBody>
      </p:sp>
    </p:spTree>
    <p:extLst>
      <p:ext uri="{BB962C8B-B14F-4D97-AF65-F5344CB8AC3E}">
        <p14:creationId xmlns:p14="http://schemas.microsoft.com/office/powerpoint/2010/main" val="368001567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17</a:t>
            </a:fld>
            <a:endParaRPr lang="en-US" dirty="0"/>
          </a:p>
        </p:txBody>
      </p:sp>
    </p:spTree>
    <p:extLst>
      <p:ext uri="{BB962C8B-B14F-4D97-AF65-F5344CB8AC3E}">
        <p14:creationId xmlns:p14="http://schemas.microsoft.com/office/powerpoint/2010/main" val="408538456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18</a:t>
            </a:fld>
            <a:endParaRPr lang="en-US" dirty="0"/>
          </a:p>
        </p:txBody>
      </p:sp>
    </p:spTree>
    <p:extLst>
      <p:ext uri="{BB962C8B-B14F-4D97-AF65-F5344CB8AC3E}">
        <p14:creationId xmlns:p14="http://schemas.microsoft.com/office/powerpoint/2010/main" val="40470896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19</a:t>
            </a:fld>
            <a:endParaRPr lang="en-US" dirty="0"/>
          </a:p>
        </p:txBody>
      </p:sp>
    </p:spTree>
    <p:extLst>
      <p:ext uri="{BB962C8B-B14F-4D97-AF65-F5344CB8AC3E}">
        <p14:creationId xmlns:p14="http://schemas.microsoft.com/office/powerpoint/2010/main" val="28814729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a:t>
            </a:fld>
            <a:endParaRPr lang="en-US" dirty="0"/>
          </a:p>
        </p:txBody>
      </p:sp>
    </p:spTree>
    <p:extLst>
      <p:ext uri="{BB962C8B-B14F-4D97-AF65-F5344CB8AC3E}">
        <p14:creationId xmlns:p14="http://schemas.microsoft.com/office/powerpoint/2010/main" val="352130419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20</a:t>
            </a:fld>
            <a:endParaRPr lang="en-US" dirty="0"/>
          </a:p>
        </p:txBody>
      </p:sp>
    </p:spTree>
    <p:extLst>
      <p:ext uri="{BB962C8B-B14F-4D97-AF65-F5344CB8AC3E}">
        <p14:creationId xmlns:p14="http://schemas.microsoft.com/office/powerpoint/2010/main" val="219471005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21</a:t>
            </a:fld>
            <a:endParaRPr lang="en-US" dirty="0"/>
          </a:p>
        </p:txBody>
      </p:sp>
    </p:spTree>
    <p:extLst>
      <p:ext uri="{BB962C8B-B14F-4D97-AF65-F5344CB8AC3E}">
        <p14:creationId xmlns:p14="http://schemas.microsoft.com/office/powerpoint/2010/main" val="384736653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22</a:t>
            </a:fld>
            <a:endParaRPr lang="en-US" dirty="0"/>
          </a:p>
        </p:txBody>
      </p:sp>
    </p:spTree>
    <p:extLst>
      <p:ext uri="{BB962C8B-B14F-4D97-AF65-F5344CB8AC3E}">
        <p14:creationId xmlns:p14="http://schemas.microsoft.com/office/powerpoint/2010/main" val="19760268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23</a:t>
            </a:fld>
            <a:endParaRPr lang="en-US" dirty="0"/>
          </a:p>
        </p:txBody>
      </p:sp>
    </p:spTree>
    <p:extLst>
      <p:ext uri="{BB962C8B-B14F-4D97-AF65-F5344CB8AC3E}">
        <p14:creationId xmlns:p14="http://schemas.microsoft.com/office/powerpoint/2010/main" val="24781957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24</a:t>
            </a:fld>
            <a:endParaRPr lang="en-US" dirty="0"/>
          </a:p>
        </p:txBody>
      </p:sp>
    </p:spTree>
    <p:extLst>
      <p:ext uri="{BB962C8B-B14F-4D97-AF65-F5344CB8AC3E}">
        <p14:creationId xmlns:p14="http://schemas.microsoft.com/office/powerpoint/2010/main" val="237123876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25</a:t>
            </a:fld>
            <a:endParaRPr lang="en-US" dirty="0"/>
          </a:p>
        </p:txBody>
      </p:sp>
    </p:spTree>
    <p:extLst>
      <p:ext uri="{BB962C8B-B14F-4D97-AF65-F5344CB8AC3E}">
        <p14:creationId xmlns:p14="http://schemas.microsoft.com/office/powerpoint/2010/main" val="424590799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26</a:t>
            </a:fld>
            <a:endParaRPr lang="en-US" dirty="0"/>
          </a:p>
        </p:txBody>
      </p:sp>
    </p:spTree>
    <p:extLst>
      <p:ext uri="{BB962C8B-B14F-4D97-AF65-F5344CB8AC3E}">
        <p14:creationId xmlns:p14="http://schemas.microsoft.com/office/powerpoint/2010/main" val="289881703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27</a:t>
            </a:fld>
            <a:endParaRPr lang="en-US" dirty="0"/>
          </a:p>
        </p:txBody>
      </p:sp>
    </p:spTree>
    <p:extLst>
      <p:ext uri="{BB962C8B-B14F-4D97-AF65-F5344CB8AC3E}">
        <p14:creationId xmlns:p14="http://schemas.microsoft.com/office/powerpoint/2010/main" val="407868160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28</a:t>
            </a:fld>
            <a:endParaRPr lang="en-US" dirty="0"/>
          </a:p>
        </p:txBody>
      </p:sp>
    </p:spTree>
    <p:extLst>
      <p:ext uri="{BB962C8B-B14F-4D97-AF65-F5344CB8AC3E}">
        <p14:creationId xmlns:p14="http://schemas.microsoft.com/office/powerpoint/2010/main" val="269293106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29</a:t>
            </a:fld>
            <a:endParaRPr lang="en-US" dirty="0"/>
          </a:p>
        </p:txBody>
      </p:sp>
    </p:spTree>
    <p:extLst>
      <p:ext uri="{BB962C8B-B14F-4D97-AF65-F5344CB8AC3E}">
        <p14:creationId xmlns:p14="http://schemas.microsoft.com/office/powerpoint/2010/main" val="22113087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a:t>
            </a:fld>
            <a:endParaRPr lang="en-US" dirty="0"/>
          </a:p>
        </p:txBody>
      </p:sp>
    </p:spTree>
    <p:extLst>
      <p:ext uri="{BB962C8B-B14F-4D97-AF65-F5344CB8AC3E}">
        <p14:creationId xmlns:p14="http://schemas.microsoft.com/office/powerpoint/2010/main" val="99442306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30</a:t>
            </a:fld>
            <a:endParaRPr lang="en-US" dirty="0"/>
          </a:p>
        </p:txBody>
      </p:sp>
    </p:spTree>
    <p:extLst>
      <p:ext uri="{BB962C8B-B14F-4D97-AF65-F5344CB8AC3E}">
        <p14:creationId xmlns:p14="http://schemas.microsoft.com/office/powerpoint/2010/main" val="413837495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31</a:t>
            </a:fld>
            <a:endParaRPr lang="en-US" dirty="0"/>
          </a:p>
        </p:txBody>
      </p:sp>
    </p:spTree>
    <p:extLst>
      <p:ext uri="{BB962C8B-B14F-4D97-AF65-F5344CB8AC3E}">
        <p14:creationId xmlns:p14="http://schemas.microsoft.com/office/powerpoint/2010/main" val="104489532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32</a:t>
            </a:fld>
            <a:endParaRPr lang="en-US" dirty="0"/>
          </a:p>
        </p:txBody>
      </p:sp>
    </p:spTree>
    <p:extLst>
      <p:ext uri="{BB962C8B-B14F-4D97-AF65-F5344CB8AC3E}">
        <p14:creationId xmlns:p14="http://schemas.microsoft.com/office/powerpoint/2010/main" val="285741628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33</a:t>
            </a:fld>
            <a:endParaRPr lang="en-US" dirty="0"/>
          </a:p>
        </p:txBody>
      </p:sp>
    </p:spTree>
    <p:extLst>
      <p:ext uri="{BB962C8B-B14F-4D97-AF65-F5344CB8AC3E}">
        <p14:creationId xmlns:p14="http://schemas.microsoft.com/office/powerpoint/2010/main" val="16008627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34</a:t>
            </a:fld>
            <a:endParaRPr lang="en-US" dirty="0"/>
          </a:p>
        </p:txBody>
      </p:sp>
    </p:spTree>
    <p:extLst>
      <p:ext uri="{BB962C8B-B14F-4D97-AF65-F5344CB8AC3E}">
        <p14:creationId xmlns:p14="http://schemas.microsoft.com/office/powerpoint/2010/main" val="154322739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35</a:t>
            </a:fld>
            <a:endParaRPr lang="en-US" dirty="0"/>
          </a:p>
        </p:txBody>
      </p:sp>
    </p:spTree>
    <p:extLst>
      <p:ext uri="{BB962C8B-B14F-4D97-AF65-F5344CB8AC3E}">
        <p14:creationId xmlns:p14="http://schemas.microsoft.com/office/powerpoint/2010/main" val="60543419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36</a:t>
            </a:fld>
            <a:endParaRPr lang="en-US" dirty="0"/>
          </a:p>
        </p:txBody>
      </p:sp>
    </p:spTree>
    <p:extLst>
      <p:ext uri="{BB962C8B-B14F-4D97-AF65-F5344CB8AC3E}">
        <p14:creationId xmlns:p14="http://schemas.microsoft.com/office/powerpoint/2010/main" val="317012601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37</a:t>
            </a:fld>
            <a:endParaRPr lang="en-US" dirty="0"/>
          </a:p>
        </p:txBody>
      </p:sp>
    </p:spTree>
    <p:extLst>
      <p:ext uri="{BB962C8B-B14F-4D97-AF65-F5344CB8AC3E}">
        <p14:creationId xmlns:p14="http://schemas.microsoft.com/office/powerpoint/2010/main" val="29804317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38</a:t>
            </a:fld>
            <a:endParaRPr lang="en-US" dirty="0"/>
          </a:p>
        </p:txBody>
      </p:sp>
    </p:spTree>
    <p:extLst>
      <p:ext uri="{BB962C8B-B14F-4D97-AF65-F5344CB8AC3E}">
        <p14:creationId xmlns:p14="http://schemas.microsoft.com/office/powerpoint/2010/main" val="249571117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39</a:t>
            </a:fld>
            <a:endParaRPr lang="en-US" dirty="0"/>
          </a:p>
        </p:txBody>
      </p:sp>
    </p:spTree>
    <p:extLst>
      <p:ext uri="{BB962C8B-B14F-4D97-AF65-F5344CB8AC3E}">
        <p14:creationId xmlns:p14="http://schemas.microsoft.com/office/powerpoint/2010/main" val="25151817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4</a:t>
            </a:fld>
            <a:endParaRPr lang="en-US" dirty="0"/>
          </a:p>
        </p:txBody>
      </p:sp>
    </p:spTree>
    <p:extLst>
      <p:ext uri="{BB962C8B-B14F-4D97-AF65-F5344CB8AC3E}">
        <p14:creationId xmlns:p14="http://schemas.microsoft.com/office/powerpoint/2010/main" val="409034628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40</a:t>
            </a:fld>
            <a:endParaRPr lang="en-US" dirty="0"/>
          </a:p>
        </p:txBody>
      </p:sp>
    </p:spTree>
    <p:extLst>
      <p:ext uri="{BB962C8B-B14F-4D97-AF65-F5344CB8AC3E}">
        <p14:creationId xmlns:p14="http://schemas.microsoft.com/office/powerpoint/2010/main" val="127708235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41</a:t>
            </a:fld>
            <a:endParaRPr lang="en-US" dirty="0"/>
          </a:p>
        </p:txBody>
      </p:sp>
    </p:spTree>
    <p:extLst>
      <p:ext uri="{BB962C8B-B14F-4D97-AF65-F5344CB8AC3E}">
        <p14:creationId xmlns:p14="http://schemas.microsoft.com/office/powerpoint/2010/main" val="248304460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42</a:t>
            </a:fld>
            <a:endParaRPr lang="en-US" dirty="0"/>
          </a:p>
        </p:txBody>
      </p:sp>
    </p:spTree>
    <p:extLst>
      <p:ext uri="{BB962C8B-B14F-4D97-AF65-F5344CB8AC3E}">
        <p14:creationId xmlns:p14="http://schemas.microsoft.com/office/powerpoint/2010/main" val="320620079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43</a:t>
            </a:fld>
            <a:endParaRPr lang="en-US" dirty="0"/>
          </a:p>
        </p:txBody>
      </p:sp>
    </p:spTree>
    <p:extLst>
      <p:ext uri="{BB962C8B-B14F-4D97-AF65-F5344CB8AC3E}">
        <p14:creationId xmlns:p14="http://schemas.microsoft.com/office/powerpoint/2010/main" val="232168871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44</a:t>
            </a:fld>
            <a:endParaRPr lang="en-US" dirty="0"/>
          </a:p>
        </p:txBody>
      </p:sp>
    </p:spTree>
    <p:extLst>
      <p:ext uri="{BB962C8B-B14F-4D97-AF65-F5344CB8AC3E}">
        <p14:creationId xmlns:p14="http://schemas.microsoft.com/office/powerpoint/2010/main" val="2900628308"/>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45</a:t>
            </a:fld>
            <a:endParaRPr lang="en-US" dirty="0"/>
          </a:p>
        </p:txBody>
      </p:sp>
    </p:spTree>
    <p:extLst>
      <p:ext uri="{BB962C8B-B14F-4D97-AF65-F5344CB8AC3E}">
        <p14:creationId xmlns:p14="http://schemas.microsoft.com/office/powerpoint/2010/main" val="106366459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46</a:t>
            </a:fld>
            <a:endParaRPr lang="en-US" dirty="0"/>
          </a:p>
        </p:txBody>
      </p:sp>
    </p:spTree>
    <p:extLst>
      <p:ext uri="{BB962C8B-B14F-4D97-AF65-F5344CB8AC3E}">
        <p14:creationId xmlns:p14="http://schemas.microsoft.com/office/powerpoint/2010/main" val="336055143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47</a:t>
            </a:fld>
            <a:endParaRPr lang="en-US" dirty="0"/>
          </a:p>
        </p:txBody>
      </p:sp>
    </p:spTree>
    <p:extLst>
      <p:ext uri="{BB962C8B-B14F-4D97-AF65-F5344CB8AC3E}">
        <p14:creationId xmlns:p14="http://schemas.microsoft.com/office/powerpoint/2010/main" val="3021796735"/>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48</a:t>
            </a:fld>
            <a:endParaRPr lang="en-US" dirty="0"/>
          </a:p>
        </p:txBody>
      </p:sp>
    </p:spTree>
    <p:extLst>
      <p:ext uri="{BB962C8B-B14F-4D97-AF65-F5344CB8AC3E}">
        <p14:creationId xmlns:p14="http://schemas.microsoft.com/office/powerpoint/2010/main" val="2398502692"/>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49</a:t>
            </a:fld>
            <a:endParaRPr lang="en-US" dirty="0"/>
          </a:p>
        </p:txBody>
      </p:sp>
    </p:spTree>
    <p:extLst>
      <p:ext uri="{BB962C8B-B14F-4D97-AF65-F5344CB8AC3E}">
        <p14:creationId xmlns:p14="http://schemas.microsoft.com/office/powerpoint/2010/main" val="25343214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5</a:t>
            </a:fld>
            <a:endParaRPr lang="en-US" dirty="0"/>
          </a:p>
        </p:txBody>
      </p:sp>
    </p:spTree>
    <p:extLst>
      <p:ext uri="{BB962C8B-B14F-4D97-AF65-F5344CB8AC3E}">
        <p14:creationId xmlns:p14="http://schemas.microsoft.com/office/powerpoint/2010/main" val="2618620830"/>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50</a:t>
            </a:fld>
            <a:endParaRPr lang="en-US" dirty="0"/>
          </a:p>
        </p:txBody>
      </p:sp>
    </p:spTree>
    <p:extLst>
      <p:ext uri="{BB962C8B-B14F-4D97-AF65-F5344CB8AC3E}">
        <p14:creationId xmlns:p14="http://schemas.microsoft.com/office/powerpoint/2010/main" val="376573095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51</a:t>
            </a:fld>
            <a:endParaRPr lang="en-US" dirty="0"/>
          </a:p>
        </p:txBody>
      </p:sp>
    </p:spTree>
    <p:extLst>
      <p:ext uri="{BB962C8B-B14F-4D97-AF65-F5344CB8AC3E}">
        <p14:creationId xmlns:p14="http://schemas.microsoft.com/office/powerpoint/2010/main" val="3930301978"/>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52</a:t>
            </a:fld>
            <a:endParaRPr lang="en-US" dirty="0"/>
          </a:p>
        </p:txBody>
      </p:sp>
    </p:spTree>
    <p:extLst>
      <p:ext uri="{BB962C8B-B14F-4D97-AF65-F5344CB8AC3E}">
        <p14:creationId xmlns:p14="http://schemas.microsoft.com/office/powerpoint/2010/main" val="4143928482"/>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53</a:t>
            </a:fld>
            <a:endParaRPr lang="en-US" dirty="0"/>
          </a:p>
        </p:txBody>
      </p:sp>
    </p:spTree>
    <p:extLst>
      <p:ext uri="{BB962C8B-B14F-4D97-AF65-F5344CB8AC3E}">
        <p14:creationId xmlns:p14="http://schemas.microsoft.com/office/powerpoint/2010/main" val="3359091632"/>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54</a:t>
            </a:fld>
            <a:endParaRPr lang="en-US" dirty="0"/>
          </a:p>
        </p:txBody>
      </p:sp>
    </p:spTree>
    <p:extLst>
      <p:ext uri="{BB962C8B-B14F-4D97-AF65-F5344CB8AC3E}">
        <p14:creationId xmlns:p14="http://schemas.microsoft.com/office/powerpoint/2010/main" val="733668150"/>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55</a:t>
            </a:fld>
            <a:endParaRPr lang="en-US" dirty="0"/>
          </a:p>
        </p:txBody>
      </p:sp>
    </p:spTree>
    <p:extLst>
      <p:ext uri="{BB962C8B-B14F-4D97-AF65-F5344CB8AC3E}">
        <p14:creationId xmlns:p14="http://schemas.microsoft.com/office/powerpoint/2010/main" val="1196377925"/>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56</a:t>
            </a:fld>
            <a:endParaRPr lang="en-US" dirty="0"/>
          </a:p>
        </p:txBody>
      </p:sp>
    </p:spTree>
    <p:extLst>
      <p:ext uri="{BB962C8B-B14F-4D97-AF65-F5344CB8AC3E}">
        <p14:creationId xmlns:p14="http://schemas.microsoft.com/office/powerpoint/2010/main" val="554524509"/>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57</a:t>
            </a:fld>
            <a:endParaRPr lang="en-US" dirty="0"/>
          </a:p>
        </p:txBody>
      </p:sp>
    </p:spTree>
    <p:extLst>
      <p:ext uri="{BB962C8B-B14F-4D97-AF65-F5344CB8AC3E}">
        <p14:creationId xmlns:p14="http://schemas.microsoft.com/office/powerpoint/2010/main" val="3630411110"/>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58</a:t>
            </a:fld>
            <a:endParaRPr lang="en-US" dirty="0"/>
          </a:p>
        </p:txBody>
      </p:sp>
    </p:spTree>
    <p:extLst>
      <p:ext uri="{BB962C8B-B14F-4D97-AF65-F5344CB8AC3E}">
        <p14:creationId xmlns:p14="http://schemas.microsoft.com/office/powerpoint/2010/main" val="3013349915"/>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59</a:t>
            </a:fld>
            <a:endParaRPr lang="en-US" dirty="0"/>
          </a:p>
        </p:txBody>
      </p:sp>
    </p:spTree>
    <p:extLst>
      <p:ext uri="{BB962C8B-B14F-4D97-AF65-F5344CB8AC3E}">
        <p14:creationId xmlns:p14="http://schemas.microsoft.com/office/powerpoint/2010/main" val="38945688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6</a:t>
            </a:fld>
            <a:endParaRPr lang="en-US" dirty="0"/>
          </a:p>
        </p:txBody>
      </p:sp>
    </p:spTree>
    <p:extLst>
      <p:ext uri="{BB962C8B-B14F-4D97-AF65-F5344CB8AC3E}">
        <p14:creationId xmlns:p14="http://schemas.microsoft.com/office/powerpoint/2010/main" val="3092312278"/>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60</a:t>
            </a:fld>
            <a:endParaRPr lang="en-US" dirty="0"/>
          </a:p>
        </p:txBody>
      </p:sp>
    </p:spTree>
    <p:extLst>
      <p:ext uri="{BB962C8B-B14F-4D97-AF65-F5344CB8AC3E}">
        <p14:creationId xmlns:p14="http://schemas.microsoft.com/office/powerpoint/2010/main" val="179357803"/>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61</a:t>
            </a:fld>
            <a:endParaRPr lang="en-US" dirty="0"/>
          </a:p>
        </p:txBody>
      </p:sp>
    </p:spTree>
    <p:extLst>
      <p:ext uri="{BB962C8B-B14F-4D97-AF65-F5344CB8AC3E}">
        <p14:creationId xmlns:p14="http://schemas.microsoft.com/office/powerpoint/2010/main" val="2261799863"/>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62</a:t>
            </a:fld>
            <a:endParaRPr lang="en-US" dirty="0"/>
          </a:p>
        </p:txBody>
      </p:sp>
    </p:spTree>
    <p:extLst>
      <p:ext uri="{BB962C8B-B14F-4D97-AF65-F5344CB8AC3E}">
        <p14:creationId xmlns:p14="http://schemas.microsoft.com/office/powerpoint/2010/main" val="724097917"/>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63</a:t>
            </a:fld>
            <a:endParaRPr lang="en-US" dirty="0"/>
          </a:p>
        </p:txBody>
      </p:sp>
    </p:spTree>
    <p:extLst>
      <p:ext uri="{BB962C8B-B14F-4D97-AF65-F5344CB8AC3E}">
        <p14:creationId xmlns:p14="http://schemas.microsoft.com/office/powerpoint/2010/main" val="3093418465"/>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64</a:t>
            </a:fld>
            <a:endParaRPr lang="en-US" dirty="0"/>
          </a:p>
        </p:txBody>
      </p:sp>
    </p:spTree>
    <p:extLst>
      <p:ext uri="{BB962C8B-B14F-4D97-AF65-F5344CB8AC3E}">
        <p14:creationId xmlns:p14="http://schemas.microsoft.com/office/powerpoint/2010/main" val="3885211012"/>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65</a:t>
            </a:fld>
            <a:endParaRPr lang="en-US" dirty="0"/>
          </a:p>
        </p:txBody>
      </p:sp>
    </p:spTree>
    <p:extLst>
      <p:ext uri="{BB962C8B-B14F-4D97-AF65-F5344CB8AC3E}">
        <p14:creationId xmlns:p14="http://schemas.microsoft.com/office/powerpoint/2010/main" val="1764205192"/>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66</a:t>
            </a:fld>
            <a:endParaRPr lang="en-US" dirty="0"/>
          </a:p>
        </p:txBody>
      </p:sp>
    </p:spTree>
    <p:extLst>
      <p:ext uri="{BB962C8B-B14F-4D97-AF65-F5344CB8AC3E}">
        <p14:creationId xmlns:p14="http://schemas.microsoft.com/office/powerpoint/2010/main" val="2298875064"/>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67</a:t>
            </a:fld>
            <a:endParaRPr lang="en-US" dirty="0"/>
          </a:p>
        </p:txBody>
      </p:sp>
    </p:spTree>
    <p:extLst>
      <p:ext uri="{BB962C8B-B14F-4D97-AF65-F5344CB8AC3E}">
        <p14:creationId xmlns:p14="http://schemas.microsoft.com/office/powerpoint/2010/main" val="3163360328"/>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68</a:t>
            </a:fld>
            <a:endParaRPr lang="en-US" dirty="0"/>
          </a:p>
        </p:txBody>
      </p:sp>
    </p:spTree>
    <p:extLst>
      <p:ext uri="{BB962C8B-B14F-4D97-AF65-F5344CB8AC3E}">
        <p14:creationId xmlns:p14="http://schemas.microsoft.com/office/powerpoint/2010/main" val="4098586332"/>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69</a:t>
            </a:fld>
            <a:endParaRPr lang="en-US" dirty="0"/>
          </a:p>
        </p:txBody>
      </p:sp>
    </p:spTree>
    <p:extLst>
      <p:ext uri="{BB962C8B-B14F-4D97-AF65-F5344CB8AC3E}">
        <p14:creationId xmlns:p14="http://schemas.microsoft.com/office/powerpoint/2010/main" val="11669679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7</a:t>
            </a:fld>
            <a:endParaRPr lang="en-US" dirty="0"/>
          </a:p>
        </p:txBody>
      </p:sp>
    </p:spTree>
    <p:extLst>
      <p:ext uri="{BB962C8B-B14F-4D97-AF65-F5344CB8AC3E}">
        <p14:creationId xmlns:p14="http://schemas.microsoft.com/office/powerpoint/2010/main" val="2387498075"/>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70</a:t>
            </a:fld>
            <a:endParaRPr lang="en-US" dirty="0"/>
          </a:p>
        </p:txBody>
      </p:sp>
    </p:spTree>
    <p:extLst>
      <p:ext uri="{BB962C8B-B14F-4D97-AF65-F5344CB8AC3E}">
        <p14:creationId xmlns:p14="http://schemas.microsoft.com/office/powerpoint/2010/main" val="3080585083"/>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71</a:t>
            </a:fld>
            <a:endParaRPr lang="en-US" dirty="0"/>
          </a:p>
        </p:txBody>
      </p:sp>
    </p:spTree>
    <p:extLst>
      <p:ext uri="{BB962C8B-B14F-4D97-AF65-F5344CB8AC3E}">
        <p14:creationId xmlns:p14="http://schemas.microsoft.com/office/powerpoint/2010/main" val="4073248203"/>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72</a:t>
            </a:fld>
            <a:endParaRPr lang="en-US" dirty="0"/>
          </a:p>
        </p:txBody>
      </p:sp>
    </p:spTree>
    <p:extLst>
      <p:ext uri="{BB962C8B-B14F-4D97-AF65-F5344CB8AC3E}">
        <p14:creationId xmlns:p14="http://schemas.microsoft.com/office/powerpoint/2010/main" val="15913942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8</a:t>
            </a:fld>
            <a:endParaRPr lang="en-US" dirty="0"/>
          </a:p>
        </p:txBody>
      </p:sp>
    </p:spTree>
    <p:extLst>
      <p:ext uri="{BB962C8B-B14F-4D97-AF65-F5344CB8AC3E}">
        <p14:creationId xmlns:p14="http://schemas.microsoft.com/office/powerpoint/2010/main" val="42003518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9</a:t>
            </a:fld>
            <a:endParaRPr lang="en-US" dirty="0"/>
          </a:p>
        </p:txBody>
      </p:sp>
    </p:spTree>
    <p:extLst>
      <p:ext uri="{BB962C8B-B14F-4D97-AF65-F5344CB8AC3E}">
        <p14:creationId xmlns:p14="http://schemas.microsoft.com/office/powerpoint/2010/main" val="265811881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3_Title Slide-animated gradient">
    <p:bg>
      <p:bgPr>
        <a:solidFill>
          <a:schemeClr val="accent5"/>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2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3086725553"/>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1_Closing Slide">
    <p:bg>
      <p:bgPr>
        <a:solidFill>
          <a:schemeClr val="accent5"/>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1"/>
            <a:ext cx="9143999" cy="5165874"/>
          </a:xfrm>
          <a:prstGeom prst="rect">
            <a:avLst/>
          </a:prstGeom>
        </p:spPr>
      </p:pic>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198843304"/>
      </p:ext>
    </p:extLst>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Closing Slide">
    <p:bg>
      <p:bgPr>
        <a:solidFill>
          <a:schemeClr val="accent5"/>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47974899"/>
      </p:ext>
    </p:extLst>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3_Closing Slide">
    <p:bg>
      <p:bgPr>
        <a:solidFill>
          <a:schemeClr val="accent5"/>
        </a:solidFill>
        <a:effectLst/>
      </p:bgPr>
    </p:bg>
    <p:spTree>
      <p:nvGrpSpPr>
        <p:cNvPr id="1" name=""/>
        <p:cNvGrpSpPr/>
        <p:nvPr/>
      </p:nvGrpSpPr>
      <p:grpSpPr>
        <a:xfrm>
          <a:off x="0" y="0"/>
          <a:ext cx="0" cy="0"/>
          <a:chOff x="0" y="0"/>
          <a:chExt cx="0" cy="0"/>
        </a:xfrm>
      </p:grpSpPr>
      <p:grpSp>
        <p:nvGrpSpPr>
          <p:cNvPr id="4" name="Group 4"/>
          <p:cNvGrpSpPr>
            <a:grpSpLocks noChangeAspect="1"/>
          </p:cNvGrpSpPr>
          <p:nvPr userDrawn="1"/>
        </p:nvGrpSpPr>
        <p:grpSpPr bwMode="auto">
          <a:xfrm>
            <a:off x="3746294" y="2129856"/>
            <a:ext cx="1617944" cy="860542"/>
            <a:chOff x="310" y="249"/>
            <a:chExt cx="502" cy="267"/>
          </a:xfrm>
          <a:solidFill>
            <a:schemeClr val="accent1">
              <a:lumMod val="75000"/>
            </a:schemeClr>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51544963"/>
      </p:ext>
    </p:extLst>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992501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5_Title Slide-animated gradient">
    <p:bg>
      <p:bgPr>
        <a:solidFill>
          <a:schemeClr val="accent5"/>
        </a:solidFill>
        <a:effectLst/>
      </p:bgPr>
    </p:bg>
    <p:spTree>
      <p:nvGrpSpPr>
        <p:cNvPr id="1" name=""/>
        <p:cNvGrpSpPr/>
        <p:nvPr/>
      </p:nvGrpSpPr>
      <p:grpSpPr>
        <a:xfrm>
          <a:off x="0" y="0"/>
          <a:ext cx="0" cy="0"/>
          <a:chOff x="0" y="0"/>
          <a:chExt cx="0" cy="0"/>
        </a:xfrm>
      </p:grpSpPr>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1"/>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rgbClr val="004C69"/>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accent1"/>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chemeClr val="accent1"/>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3653042546"/>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6_Title Slide-animated gradient">
    <p:bg>
      <p:bgPr>
        <a:solidFill>
          <a:schemeClr val="accent5"/>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1974617842"/>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3_Segue">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5143499"/>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1"/>
          <p:cNvSpPr>
            <a:spLocks noGrp="1"/>
          </p:cNvSpPr>
          <p:nvPr>
            <p:ph type="ctrTitle"/>
          </p:nvPr>
        </p:nvSpPr>
        <p:spPr>
          <a:xfrm>
            <a:off x="416425" y="915409"/>
            <a:ext cx="7598042" cy="2569946"/>
          </a:xfrm>
          <a:prstGeom prst="rect">
            <a:avLst/>
          </a:prstGeom>
        </p:spPr>
        <p:txBody>
          <a:bodyPr anchor="b">
            <a:noAutofit/>
          </a:bodyPr>
          <a:lstStyle>
            <a:lvl1pPr marL="0" indent="0" algn="l">
              <a:lnSpc>
                <a:spcPct val="90000"/>
              </a:lnSpc>
              <a:buFont typeface="Arial" panose="020B0604020202020204" pitchFamily="34" charset="0"/>
              <a:buNone/>
              <a:defRPr sz="4600" b="0" i="0" spc="0" baseline="0">
                <a:solidFill>
                  <a:schemeClr val="accent5"/>
                </a:solidFill>
                <a:latin typeface="+mj-lt"/>
                <a:cs typeface="CiscoSans Thin"/>
              </a:defRPr>
            </a:lvl1pPr>
          </a:lstStyle>
          <a:p>
            <a:r>
              <a:rPr lang="en-US"/>
              <a:t>Click to edit Master title style</a:t>
            </a:r>
            <a:endParaRPr lang="en-US" dirty="0"/>
          </a:p>
        </p:txBody>
      </p:sp>
      <p:sp>
        <p:nvSpPr>
          <p:cNvPr id="8" name="Rectangle 7"/>
          <p:cNvSpPr>
            <a:spLocks noChangeArrowheads="1"/>
          </p:cNvSpPr>
          <p:nvPr userDrawn="1"/>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a:spcBef>
                <a:spcPts val="0"/>
              </a:spcBef>
              <a:spcAft>
                <a:spcPts val="0"/>
              </a:spcAft>
              <a:defRPr/>
            </a:pPr>
            <a:fld id="{6A1E46DC-7EF6-4EA2-B285-14272867D133}" type="slidenum">
              <a:rPr lang="en-US" sz="600">
                <a:solidFill>
                  <a:schemeClr val="accent5">
                    <a:lumMod val="50000"/>
                  </a:schemeClr>
                </a:solidFill>
                <a:latin typeface="+mn-lt"/>
                <a:ea typeface="+mn-ea"/>
                <a:cs typeface="CiscoSans Thin"/>
              </a:rPr>
              <a:pPr algn="r" defTabSz="610744" fontAlgn="auto">
                <a:spcBef>
                  <a:spcPts val="0"/>
                </a:spcBef>
                <a:spcAft>
                  <a:spcPts val="0"/>
                </a:spcAft>
                <a:defRPr/>
              </a:pPr>
              <a:t>‹#›</a:t>
            </a:fld>
            <a:endParaRPr lang="en-US" sz="600" dirty="0">
              <a:solidFill>
                <a:schemeClr val="accent5">
                  <a:lumMod val="50000"/>
                </a:schemeClr>
              </a:solidFill>
              <a:latin typeface="+mn-lt"/>
              <a:ea typeface="+mn-ea"/>
              <a:cs typeface="CiscoSans Thin"/>
            </a:endParaRPr>
          </a:p>
        </p:txBody>
      </p:sp>
      <p:sp>
        <p:nvSpPr>
          <p:cNvPr id="9" name="Rectangle 4"/>
          <p:cNvSpPr>
            <a:spLocks noChangeArrowheads="1"/>
          </p:cNvSpPr>
          <p:nvPr userDrawn="1"/>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fontAlgn="auto">
              <a:spcBef>
                <a:spcPts val="0"/>
              </a:spcBef>
              <a:spcAft>
                <a:spcPts val="0"/>
              </a:spcAft>
              <a:defRPr/>
            </a:pPr>
            <a:r>
              <a:rPr lang="en-US" sz="600" dirty="0">
                <a:solidFill>
                  <a:schemeClr val="accent5">
                    <a:lumMod val="50000"/>
                  </a:schemeClr>
                </a:solidFill>
                <a:latin typeface="+mn-lt"/>
                <a:ea typeface="+mn-ea"/>
                <a:cs typeface="CiscoSans Thin"/>
              </a:rPr>
              <a:t>© 2016  Cisco and/or its affiliates. All rights reserved.   Cisco Confidential</a:t>
            </a:r>
          </a:p>
        </p:txBody>
      </p:sp>
      <p:grpSp>
        <p:nvGrpSpPr>
          <p:cNvPr id="11" name="Group 4"/>
          <p:cNvGrpSpPr>
            <a:grpSpLocks noChangeAspect="1"/>
          </p:cNvGrpSpPr>
          <p:nvPr userDrawn="1"/>
        </p:nvGrpSpPr>
        <p:grpSpPr bwMode="auto">
          <a:xfrm>
            <a:off x="508039" y="4715197"/>
            <a:ext cx="340257" cy="180974"/>
            <a:chOff x="310" y="249"/>
            <a:chExt cx="502" cy="267"/>
          </a:xfrm>
          <a:solidFill>
            <a:srgbClr val="086D8E"/>
          </a:solidFill>
        </p:grpSpPr>
        <p:sp>
          <p:nvSpPr>
            <p:cNvPr id="12"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90854121"/>
      </p:ext>
    </p:extLst>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Multi_Slide">
    <p:spTree>
      <p:nvGrpSpPr>
        <p:cNvPr id="1" name=""/>
        <p:cNvGrpSpPr/>
        <p:nvPr/>
      </p:nvGrpSpPr>
      <p:grpSpPr>
        <a:xfrm>
          <a:off x="0" y="0"/>
          <a:ext cx="0" cy="0"/>
          <a:chOff x="0" y="0"/>
          <a:chExt cx="0" cy="0"/>
        </a:xfrm>
      </p:grpSpPr>
      <p:sp>
        <p:nvSpPr>
          <p:cNvPr id="5" name="Content Placeholder 2"/>
          <p:cNvSpPr>
            <a:spLocks noGrp="1"/>
          </p:cNvSpPr>
          <p:nvPr>
            <p:ph idx="1"/>
          </p:nvPr>
        </p:nvSpPr>
        <p:spPr>
          <a:xfrm>
            <a:off x="474662" y="1347788"/>
            <a:ext cx="8280057" cy="3073946"/>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sz="2000" b="0" i="0" baseline="0">
                <a:solidFill>
                  <a:schemeClr val="bg1"/>
                </a:solidFill>
                <a:latin typeface="+mn-lt"/>
                <a:cs typeface="CiscoSans ExtraLight"/>
              </a:defRPr>
            </a:lvl1pPr>
          </a:lstStyle>
          <a:p>
            <a:pPr lvl="0"/>
            <a:r>
              <a:rPr lang="en-US"/>
              <a:t>Click to edit Master text styles</a:t>
            </a:r>
          </a:p>
        </p:txBody>
      </p:sp>
      <p:sp>
        <p:nvSpPr>
          <p:cNvPr id="4"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rgbClr val="004C69"/>
                </a:solidFill>
              </a:defRPr>
            </a:lvl1pPr>
          </a:lstStyle>
          <a:p>
            <a:pPr lvl="0"/>
            <a:r>
              <a:rPr lang="en-US"/>
              <a:t>Click to edit Master title style</a:t>
            </a:r>
            <a:endParaRPr lang="en-GB" dirty="0"/>
          </a:p>
        </p:txBody>
      </p:sp>
    </p:spTree>
    <p:extLst>
      <p:ext uri="{BB962C8B-B14F-4D97-AF65-F5344CB8AC3E}">
        <p14:creationId xmlns:p14="http://schemas.microsoft.com/office/powerpoint/2010/main" val="542967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2912136"/>
      </p:ext>
    </p:extLst>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0" y="2552550"/>
            <a:ext cx="698624" cy="698624"/>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FFFFFF"/>
              </a:solidFill>
              <a:cs typeface="Arial"/>
            </a:endParaRPr>
          </a:p>
        </p:txBody>
      </p:sp>
      <p:sp>
        <p:nvSpPr>
          <p:cNvPr id="15" name="Oval 14"/>
          <p:cNvSpPr/>
          <p:nvPr/>
        </p:nvSpPr>
        <p:spPr>
          <a:xfrm>
            <a:off x="575610" y="1426607"/>
            <a:ext cx="698624" cy="698624"/>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bg1"/>
              </a:solidFill>
              <a:cs typeface="Arial"/>
            </a:endParaRPr>
          </a:p>
        </p:txBody>
      </p:sp>
      <p:sp>
        <p:nvSpPr>
          <p:cNvPr id="22" name="Oval 21"/>
          <p:cNvSpPr/>
          <p:nvPr/>
        </p:nvSpPr>
        <p:spPr>
          <a:xfrm>
            <a:off x="575610" y="3653093"/>
            <a:ext cx="698624" cy="698624"/>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049FD9"/>
              </a:solidFill>
              <a:cs typeface="Arial"/>
            </a:endParaRPr>
          </a:p>
        </p:txBody>
      </p:sp>
      <p:sp>
        <p:nvSpPr>
          <p:cNvPr id="24" name="Text Placeholder 17"/>
          <p:cNvSpPr>
            <a:spLocks noGrp="1"/>
          </p:cNvSpPr>
          <p:nvPr>
            <p:ph type="body" sz="quarter" idx="13"/>
          </p:nvPr>
        </p:nvSpPr>
        <p:spPr>
          <a:xfrm>
            <a:off x="1365250" y="1432522"/>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365250" y="25577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365250" y="36530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8" name="Text Placeholder 17"/>
          <p:cNvSpPr>
            <a:spLocks noGrp="1"/>
          </p:cNvSpPr>
          <p:nvPr>
            <p:ph type="body" sz="quarter" idx="17" hasCustomPrompt="1"/>
          </p:nvPr>
        </p:nvSpPr>
        <p:spPr>
          <a:xfrm>
            <a:off x="575610" y="2552550"/>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1" y="3651140"/>
            <a:ext cx="698624" cy="693381"/>
          </a:xfrm>
          <a:prstGeom prst="rect">
            <a:avLst/>
          </a:prstGeom>
          <a:ln>
            <a:noFill/>
          </a:ln>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Text Placeholder 17"/>
          <p:cNvSpPr>
            <a:spLocks noGrp="1"/>
          </p:cNvSpPr>
          <p:nvPr>
            <p:ph type="body" sz="quarter" idx="19" hasCustomPrompt="1"/>
          </p:nvPr>
        </p:nvSpPr>
        <p:spPr>
          <a:xfrm>
            <a:off x="575610" y="1427248"/>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Tree>
    <p:extLst>
      <p:ext uri="{BB962C8B-B14F-4D97-AF65-F5344CB8AC3E}">
        <p14:creationId xmlns:p14="http://schemas.microsoft.com/office/powerpoint/2010/main" val="3053872667"/>
      </p:ext>
    </p:extLst>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5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5" name="Oval 14"/>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2" name="Oval 21"/>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4" name="Text Placeholder 17"/>
          <p:cNvSpPr>
            <a:spLocks noGrp="1"/>
          </p:cNvSpPr>
          <p:nvPr>
            <p:ph type="body" sz="quarter" idx="13"/>
          </p:nvPr>
        </p:nvSpPr>
        <p:spPr>
          <a:xfrm>
            <a:off x="1172384" y="1334842"/>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172385" y="198456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172385" y="262744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7"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28"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Oval 12"/>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4" name="Text Placeholder 17"/>
          <p:cNvSpPr>
            <a:spLocks noGrp="1"/>
          </p:cNvSpPr>
          <p:nvPr>
            <p:ph type="body" sz="quarter" idx="19"/>
          </p:nvPr>
        </p:nvSpPr>
        <p:spPr>
          <a:xfrm>
            <a:off x="1172386" y="327458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6"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17" name="Oval 16"/>
          <p:cNvSpPr/>
          <p:nvPr/>
        </p:nvSpPr>
        <p:spPr>
          <a:xfrm>
            <a:off x="575613" y="3921716"/>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8" name="Text Placeholder 17"/>
          <p:cNvSpPr>
            <a:spLocks noGrp="1"/>
          </p:cNvSpPr>
          <p:nvPr>
            <p:ph type="body" sz="quarter" idx="21"/>
          </p:nvPr>
        </p:nvSpPr>
        <p:spPr>
          <a:xfrm>
            <a:off x="1172387" y="392171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9" name="Text Placeholder 17"/>
          <p:cNvSpPr>
            <a:spLocks noGrp="1"/>
          </p:cNvSpPr>
          <p:nvPr>
            <p:ph type="body" sz="quarter" idx="22" hasCustomPrompt="1"/>
          </p:nvPr>
        </p:nvSpPr>
        <p:spPr>
          <a:xfrm>
            <a:off x="575614" y="3919763"/>
            <a:ext cx="464815" cy="461327"/>
          </a:xfrm>
          <a:prstGeom prst="rect">
            <a:avLst/>
          </a:prstGeom>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Tree>
    <p:extLst>
      <p:ext uri="{BB962C8B-B14F-4D97-AF65-F5344CB8AC3E}">
        <p14:creationId xmlns:p14="http://schemas.microsoft.com/office/powerpoint/2010/main" val="2962125011"/>
      </p:ext>
    </p:extLst>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6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4C69"/>
                </a:solidFill>
              </a:defRPr>
            </a:lvl1pPr>
          </a:lstStyle>
          <a:p>
            <a:r>
              <a:rPr lang="en-US"/>
              <a:t>Click to edit Master title style</a:t>
            </a:r>
            <a:endParaRPr lang="en-US" dirty="0"/>
          </a:p>
        </p:txBody>
      </p:sp>
      <p:sp>
        <p:nvSpPr>
          <p:cNvPr id="42" name="Oval 4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3" name="Oval 42"/>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rgbClr val="FFFFFF"/>
              </a:solidFill>
              <a:cs typeface="Arial"/>
            </a:endParaRPr>
          </a:p>
        </p:txBody>
      </p:sp>
      <p:sp>
        <p:nvSpPr>
          <p:cNvPr id="44" name="Oval 43"/>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5" name="Text Placeholder 17"/>
          <p:cNvSpPr>
            <a:spLocks noGrp="1"/>
          </p:cNvSpPr>
          <p:nvPr>
            <p:ph type="body" sz="quarter" idx="13"/>
          </p:nvPr>
        </p:nvSpPr>
        <p:spPr>
          <a:xfrm>
            <a:off x="1172384" y="133484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6" name="Text Placeholder 17"/>
          <p:cNvSpPr>
            <a:spLocks noGrp="1"/>
          </p:cNvSpPr>
          <p:nvPr>
            <p:ph type="body" sz="quarter" idx="14"/>
          </p:nvPr>
        </p:nvSpPr>
        <p:spPr>
          <a:xfrm>
            <a:off x="1172385" y="198456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7" name="Text Placeholder 17"/>
          <p:cNvSpPr>
            <a:spLocks noGrp="1"/>
          </p:cNvSpPr>
          <p:nvPr>
            <p:ph type="body" sz="quarter" idx="15"/>
          </p:nvPr>
        </p:nvSpPr>
        <p:spPr>
          <a:xfrm>
            <a:off x="1172385" y="262744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8"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49"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50"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51" name="Oval 50"/>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2" name="Text Placeholder 17"/>
          <p:cNvSpPr>
            <a:spLocks noGrp="1"/>
          </p:cNvSpPr>
          <p:nvPr>
            <p:ph type="body" sz="quarter" idx="19"/>
          </p:nvPr>
        </p:nvSpPr>
        <p:spPr>
          <a:xfrm>
            <a:off x="1172386" y="327458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3"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54" name="Oval 53"/>
          <p:cNvSpPr/>
          <p:nvPr/>
        </p:nvSpPr>
        <p:spPr>
          <a:xfrm>
            <a:off x="575613" y="3921716"/>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5" name="Text Placeholder 17"/>
          <p:cNvSpPr>
            <a:spLocks noGrp="1"/>
          </p:cNvSpPr>
          <p:nvPr>
            <p:ph type="body" sz="quarter" idx="21"/>
          </p:nvPr>
        </p:nvSpPr>
        <p:spPr>
          <a:xfrm>
            <a:off x="1172387" y="392171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6" name="Text Placeholder 17"/>
          <p:cNvSpPr>
            <a:spLocks noGrp="1"/>
          </p:cNvSpPr>
          <p:nvPr>
            <p:ph type="body" sz="quarter" idx="22" hasCustomPrompt="1"/>
          </p:nvPr>
        </p:nvSpPr>
        <p:spPr>
          <a:xfrm>
            <a:off x="575614" y="391976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
        <p:nvSpPr>
          <p:cNvPr id="57" name="Oval 56"/>
          <p:cNvSpPr/>
          <p:nvPr/>
        </p:nvSpPr>
        <p:spPr>
          <a:xfrm>
            <a:off x="4414576" y="1983084"/>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8" name="Oval 57"/>
          <p:cNvSpPr/>
          <p:nvPr/>
        </p:nvSpPr>
        <p:spPr>
          <a:xfrm>
            <a:off x="4414575" y="1332693"/>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9" name="Oval 58"/>
          <p:cNvSpPr/>
          <p:nvPr/>
        </p:nvSpPr>
        <p:spPr>
          <a:xfrm>
            <a:off x="4414576" y="2631212"/>
            <a:ext cx="464815" cy="464815"/>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0" name="Text Placeholder 17"/>
          <p:cNvSpPr>
            <a:spLocks noGrp="1"/>
          </p:cNvSpPr>
          <p:nvPr>
            <p:ph type="body" sz="quarter" idx="23"/>
          </p:nvPr>
        </p:nvSpPr>
        <p:spPr>
          <a:xfrm>
            <a:off x="5011349" y="1338608"/>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1" name="Text Placeholder 17"/>
          <p:cNvSpPr>
            <a:spLocks noGrp="1"/>
          </p:cNvSpPr>
          <p:nvPr>
            <p:ph type="body" sz="quarter" idx="24"/>
          </p:nvPr>
        </p:nvSpPr>
        <p:spPr>
          <a:xfrm>
            <a:off x="5011350" y="198832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2" name="Text Placeholder 17"/>
          <p:cNvSpPr>
            <a:spLocks noGrp="1"/>
          </p:cNvSpPr>
          <p:nvPr>
            <p:ph type="body" sz="quarter" idx="25"/>
          </p:nvPr>
        </p:nvSpPr>
        <p:spPr>
          <a:xfrm>
            <a:off x="5011350" y="263121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3" name="Text Placeholder 17"/>
          <p:cNvSpPr>
            <a:spLocks noGrp="1"/>
          </p:cNvSpPr>
          <p:nvPr>
            <p:ph type="body" sz="quarter" idx="26" hasCustomPrompt="1"/>
          </p:nvPr>
        </p:nvSpPr>
        <p:spPr>
          <a:xfrm>
            <a:off x="4414576" y="1331287"/>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6</a:t>
            </a:r>
          </a:p>
        </p:txBody>
      </p:sp>
      <p:sp>
        <p:nvSpPr>
          <p:cNvPr id="64" name="Text Placeholder 17"/>
          <p:cNvSpPr>
            <a:spLocks noGrp="1"/>
          </p:cNvSpPr>
          <p:nvPr>
            <p:ph type="body" sz="quarter" idx="27" hasCustomPrompt="1"/>
          </p:nvPr>
        </p:nvSpPr>
        <p:spPr>
          <a:xfrm>
            <a:off x="4414576" y="198308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7</a:t>
            </a:r>
          </a:p>
        </p:txBody>
      </p:sp>
      <p:sp>
        <p:nvSpPr>
          <p:cNvPr id="65" name="Text Placeholder 17"/>
          <p:cNvSpPr>
            <a:spLocks noGrp="1"/>
          </p:cNvSpPr>
          <p:nvPr>
            <p:ph type="body" sz="quarter" idx="28" hasCustomPrompt="1"/>
          </p:nvPr>
        </p:nvSpPr>
        <p:spPr>
          <a:xfrm>
            <a:off x="4414577" y="262925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8</a:t>
            </a:r>
          </a:p>
        </p:txBody>
      </p:sp>
      <p:sp>
        <p:nvSpPr>
          <p:cNvPr id="66" name="Oval 65"/>
          <p:cNvSpPr/>
          <p:nvPr/>
        </p:nvSpPr>
        <p:spPr>
          <a:xfrm>
            <a:off x="4414577" y="3278347"/>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7" name="Text Placeholder 17"/>
          <p:cNvSpPr>
            <a:spLocks noGrp="1"/>
          </p:cNvSpPr>
          <p:nvPr>
            <p:ph type="body" sz="quarter" idx="29"/>
          </p:nvPr>
        </p:nvSpPr>
        <p:spPr>
          <a:xfrm>
            <a:off x="5011351" y="327834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8" name="Text Placeholder 17"/>
          <p:cNvSpPr>
            <a:spLocks noGrp="1"/>
          </p:cNvSpPr>
          <p:nvPr>
            <p:ph type="body" sz="quarter" idx="30" hasCustomPrompt="1"/>
          </p:nvPr>
        </p:nvSpPr>
        <p:spPr>
          <a:xfrm>
            <a:off x="4414578" y="327639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9</a:t>
            </a:r>
          </a:p>
        </p:txBody>
      </p:sp>
      <p:sp>
        <p:nvSpPr>
          <p:cNvPr id="69" name="Oval 68"/>
          <p:cNvSpPr/>
          <p:nvPr/>
        </p:nvSpPr>
        <p:spPr>
          <a:xfrm>
            <a:off x="4414578" y="3925482"/>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70" name="Text Placeholder 17"/>
          <p:cNvSpPr>
            <a:spLocks noGrp="1"/>
          </p:cNvSpPr>
          <p:nvPr>
            <p:ph type="body" sz="quarter" idx="31"/>
          </p:nvPr>
        </p:nvSpPr>
        <p:spPr>
          <a:xfrm>
            <a:off x="5011352" y="392548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71" name="Text Placeholder 17"/>
          <p:cNvSpPr>
            <a:spLocks noGrp="1"/>
          </p:cNvSpPr>
          <p:nvPr>
            <p:ph type="body" sz="quarter" idx="32" hasCustomPrompt="1"/>
          </p:nvPr>
        </p:nvSpPr>
        <p:spPr>
          <a:xfrm>
            <a:off x="4414579" y="392352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10</a:t>
            </a:r>
          </a:p>
        </p:txBody>
      </p:sp>
    </p:spTree>
    <p:extLst>
      <p:ext uri="{BB962C8B-B14F-4D97-AF65-F5344CB8AC3E}">
        <p14:creationId xmlns:p14="http://schemas.microsoft.com/office/powerpoint/2010/main" val="3643099958"/>
      </p:ext>
    </p:extLst>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5"/>
          <p:cNvSpPr>
            <a:spLocks noGrp="1"/>
          </p:cNvSpPr>
          <p:nvPr>
            <p:ph type="title"/>
          </p:nvPr>
        </p:nvSpPr>
        <p:spPr bwMode="auto">
          <a:xfrm>
            <a:off x="438150"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ctr" anchorCtr="0" compatLnSpc="1">
            <a:prstTxWarp prst="textNoShape">
              <a:avLst/>
            </a:prstTxWarp>
          </a:bodyPr>
          <a:lstStyle/>
          <a:p>
            <a:pPr lvl="0"/>
            <a:r>
              <a:rPr lang="en-GB" altLang="en-US" dirty="0"/>
              <a:t>Title Goes Here</a:t>
            </a:r>
          </a:p>
        </p:txBody>
      </p:sp>
      <p:sp>
        <p:nvSpPr>
          <p:cNvPr id="12" name="Rectangle 7"/>
          <p:cNvSpPr>
            <a:spLocks noChangeArrowheads="1"/>
          </p:cNvSpPr>
          <p:nvPr/>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a:spcBef>
                <a:spcPts val="0"/>
              </a:spcBef>
              <a:spcAft>
                <a:spcPts val="0"/>
              </a:spcAft>
              <a:defRPr/>
            </a:pPr>
            <a:fld id="{6A1E46DC-7EF6-4EA2-B285-14272867D133}" type="slidenum">
              <a:rPr lang="en-US" sz="600">
                <a:solidFill>
                  <a:schemeClr val="accent3">
                    <a:lumMod val="85000"/>
                  </a:schemeClr>
                </a:solidFill>
                <a:latin typeface="+mn-lt"/>
                <a:ea typeface="+mn-ea"/>
                <a:cs typeface="CiscoSans Thin"/>
              </a:rPr>
              <a:pPr algn="r" defTabSz="610744" fontAlgn="auto">
                <a:spcBef>
                  <a:spcPts val="0"/>
                </a:spcBef>
                <a:spcAft>
                  <a:spcPts val="0"/>
                </a:spcAft>
                <a:defRPr/>
              </a:pPr>
              <a:t>‹#›</a:t>
            </a:fld>
            <a:endParaRPr lang="en-US" sz="600" dirty="0">
              <a:solidFill>
                <a:schemeClr val="accent3">
                  <a:lumMod val="85000"/>
                </a:schemeClr>
              </a:solidFill>
              <a:latin typeface="+mn-lt"/>
              <a:ea typeface="+mn-ea"/>
              <a:cs typeface="CiscoSans Thin"/>
            </a:endParaRPr>
          </a:p>
        </p:txBody>
      </p:sp>
      <p:sp>
        <p:nvSpPr>
          <p:cNvPr id="13" name="Rectangle 4"/>
          <p:cNvSpPr>
            <a:spLocks noChangeArrowheads="1"/>
          </p:cNvSpPr>
          <p:nvPr/>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fontAlgn="auto">
              <a:spcBef>
                <a:spcPts val="0"/>
              </a:spcBef>
              <a:spcAft>
                <a:spcPts val="0"/>
              </a:spcAft>
              <a:defRPr/>
            </a:pPr>
            <a:r>
              <a:rPr lang="en-US" sz="600" dirty="0">
                <a:solidFill>
                  <a:schemeClr val="accent3">
                    <a:lumMod val="85000"/>
                  </a:schemeClr>
                </a:solidFill>
                <a:latin typeface="+mn-lt"/>
                <a:ea typeface="+mn-ea"/>
                <a:cs typeface="CiscoSans Thin"/>
              </a:rPr>
              <a:t>© 2016  Cisco and/or its affiliates. All rights reserved.   Cisco Confidential</a:t>
            </a:r>
          </a:p>
        </p:txBody>
      </p:sp>
      <p:grpSp>
        <p:nvGrpSpPr>
          <p:cNvPr id="6" name="Group 4"/>
          <p:cNvGrpSpPr>
            <a:grpSpLocks noChangeAspect="1"/>
          </p:cNvGrpSpPr>
          <p:nvPr userDrawn="1"/>
        </p:nvGrpSpPr>
        <p:grpSpPr bwMode="auto">
          <a:xfrm>
            <a:off x="508039" y="4715197"/>
            <a:ext cx="340257" cy="180974"/>
            <a:chOff x="310" y="249"/>
            <a:chExt cx="502" cy="267"/>
          </a:xfrm>
          <a:solidFill>
            <a:schemeClr val="accent5"/>
          </a:solidFill>
        </p:grpSpPr>
        <p:sp>
          <p:nvSpPr>
            <p:cNvPr id="7"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962" r:id="rId1"/>
    <p:sldLayoutId id="2147484013" r:id="rId2"/>
    <p:sldLayoutId id="2147484014" r:id="rId3"/>
    <p:sldLayoutId id="2147483965" r:id="rId4"/>
    <p:sldLayoutId id="2147483967" r:id="rId5"/>
    <p:sldLayoutId id="2147483995" r:id="rId6"/>
    <p:sldLayoutId id="2147484007" r:id="rId7"/>
    <p:sldLayoutId id="2147484010" r:id="rId8"/>
    <p:sldLayoutId id="2147484011" r:id="rId9"/>
    <p:sldLayoutId id="2147484015" r:id="rId10"/>
    <p:sldLayoutId id="2147483998" r:id="rId11"/>
    <p:sldLayoutId id="2147484027" r:id="rId12"/>
    <p:sldLayoutId id="2147484031" r:id="rId13"/>
  </p:sldLayoutIdLst>
  <p:transition spd="slow">
    <p:wipe/>
  </p:transition>
  <p:txStyles>
    <p:titleStyle>
      <a:lvl1pPr algn="l" defTabSz="684213" rtl="0" eaLnBrk="1" fontAlgn="base" hangingPunct="1">
        <a:lnSpc>
          <a:spcPct val="80000"/>
        </a:lnSpc>
        <a:spcBef>
          <a:spcPct val="0"/>
        </a:spcBef>
        <a:spcAft>
          <a:spcPct val="0"/>
        </a:spcAft>
        <a:defRPr lang="en-US" sz="3200" kern="1200" dirty="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p:titleStyle>
    <p:bodyStyle>
      <a:lvl1pPr marL="169863" indent="-169863" algn="l" defTabSz="684213" rtl="0" eaLnBrk="1" fontAlgn="base" hangingPunct="1">
        <a:lnSpc>
          <a:spcPct val="95000"/>
        </a:lnSpc>
        <a:spcBef>
          <a:spcPts val="1075"/>
        </a:spcBef>
        <a:spcAft>
          <a:spcPct val="0"/>
        </a:spcAft>
        <a:buClr>
          <a:schemeClr val="tx2"/>
        </a:buClr>
        <a:buSzPct val="90000"/>
        <a:buFont typeface="Arial" charset="0"/>
        <a:buChar char="•"/>
        <a:defRPr lang="en-US" sz="1500" kern="1200" dirty="0">
          <a:solidFill>
            <a:schemeClr val="tx1"/>
          </a:solidFill>
          <a:latin typeface="+mn-lt"/>
          <a:ea typeface="ＭＳ Ｐゴシック" charset="0"/>
          <a:cs typeface="CiscoSans"/>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777" rtl="0" eaLnBrk="1" latinLnBrk="0" hangingPunct="1">
        <a:defRPr sz="1400" kern="1200">
          <a:solidFill>
            <a:schemeClr val="tx1"/>
          </a:solidFill>
          <a:latin typeface="+mn-lt"/>
          <a:ea typeface="+mn-ea"/>
          <a:cs typeface="+mn-cs"/>
        </a:defRPr>
      </a:lvl1pPr>
      <a:lvl2pPr marL="342886" algn="l" defTabSz="685777" rtl="0" eaLnBrk="1" latinLnBrk="0" hangingPunct="1">
        <a:defRPr sz="1400" kern="1200">
          <a:solidFill>
            <a:schemeClr val="tx1"/>
          </a:solidFill>
          <a:latin typeface="+mn-lt"/>
          <a:ea typeface="+mn-ea"/>
          <a:cs typeface="+mn-cs"/>
        </a:defRPr>
      </a:lvl2pPr>
      <a:lvl3pPr marL="685777" algn="l" defTabSz="685777" rtl="0" eaLnBrk="1" latinLnBrk="0" hangingPunct="1">
        <a:defRPr sz="1400" kern="1200">
          <a:solidFill>
            <a:schemeClr val="tx1"/>
          </a:solidFill>
          <a:latin typeface="+mn-lt"/>
          <a:ea typeface="+mn-ea"/>
          <a:cs typeface="+mn-cs"/>
        </a:defRPr>
      </a:lvl3pPr>
      <a:lvl4pPr marL="1028665" algn="l" defTabSz="685777" rtl="0" eaLnBrk="1" latinLnBrk="0" hangingPunct="1">
        <a:defRPr sz="1400" kern="1200">
          <a:solidFill>
            <a:schemeClr val="tx1"/>
          </a:solidFill>
          <a:latin typeface="+mn-lt"/>
          <a:ea typeface="+mn-ea"/>
          <a:cs typeface="+mn-cs"/>
        </a:defRPr>
      </a:lvl4pPr>
      <a:lvl5pPr marL="1371555" algn="l" defTabSz="685777" rtl="0" eaLnBrk="1" latinLnBrk="0" hangingPunct="1">
        <a:defRPr sz="1400" kern="1200">
          <a:solidFill>
            <a:schemeClr val="tx1"/>
          </a:solidFill>
          <a:latin typeface="+mn-lt"/>
          <a:ea typeface="+mn-ea"/>
          <a:cs typeface="+mn-cs"/>
        </a:defRPr>
      </a:lvl5pPr>
      <a:lvl6pPr marL="1714441" algn="l" defTabSz="685777" rtl="0" eaLnBrk="1" latinLnBrk="0" hangingPunct="1">
        <a:defRPr sz="1400" kern="1200">
          <a:solidFill>
            <a:schemeClr val="tx1"/>
          </a:solidFill>
          <a:latin typeface="+mn-lt"/>
          <a:ea typeface="+mn-ea"/>
          <a:cs typeface="+mn-cs"/>
        </a:defRPr>
      </a:lvl6pPr>
      <a:lvl7pPr marL="2057332" algn="l" defTabSz="685777" rtl="0" eaLnBrk="1" latinLnBrk="0" hangingPunct="1">
        <a:defRPr sz="1400" kern="1200">
          <a:solidFill>
            <a:schemeClr val="tx1"/>
          </a:solidFill>
          <a:latin typeface="+mn-lt"/>
          <a:ea typeface="+mn-ea"/>
          <a:cs typeface="+mn-cs"/>
        </a:defRPr>
      </a:lvl7pPr>
      <a:lvl8pPr marL="2400220" algn="l" defTabSz="685777" rtl="0" eaLnBrk="1" latinLnBrk="0" hangingPunct="1">
        <a:defRPr sz="1400" kern="1200">
          <a:solidFill>
            <a:schemeClr val="tx1"/>
          </a:solidFill>
          <a:latin typeface="+mn-lt"/>
          <a:ea typeface="+mn-ea"/>
          <a:cs typeface="+mn-cs"/>
        </a:defRPr>
      </a:lvl8pPr>
      <a:lvl9pPr marL="2743110" algn="l" defTabSz="685777" rtl="0" eaLnBrk="1" latinLnBrk="0" hangingPunct="1">
        <a:defRPr sz="14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userDrawn="1">
          <p15:clr>
            <a:srgbClr val="F26B43"/>
          </p15:clr>
        </p15:guide>
        <p15:guide id="2" pos="33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4.xml"/><Relationship Id="rId1" Type="http://schemas.openxmlformats.org/officeDocument/2006/relationships/tags" Target="../tags/tag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4.xml"/><Relationship Id="rId1" Type="http://schemas.openxmlformats.org/officeDocument/2006/relationships/tags" Target="../tags/tag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4.xml"/><Relationship Id="rId1" Type="http://schemas.openxmlformats.org/officeDocument/2006/relationships/tags" Target="../tags/tag6.xml"/></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4.xml"/><Relationship Id="rId1" Type="http://schemas.openxmlformats.org/officeDocument/2006/relationships/slideLayout" Target="../slideLayouts/slideLayout5.xml"/><Relationship Id="rId4" Type="http://schemas.openxmlformats.org/officeDocument/2006/relationships/image" Target="../media/image13.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6.xml"/><Relationship Id="rId1" Type="http://schemas.openxmlformats.org/officeDocument/2006/relationships/slideLayout" Target="../slideLayouts/slideLayout5.xml"/><Relationship Id="rId5" Type="http://schemas.openxmlformats.org/officeDocument/2006/relationships/image" Target="../media/image16.png"/><Relationship Id="rId4" Type="http://schemas.openxmlformats.org/officeDocument/2006/relationships/image" Target="../media/image15.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9.xml"/><Relationship Id="rId1" Type="http://schemas.openxmlformats.org/officeDocument/2006/relationships/slideLayout" Target="../slideLayouts/slideLayout5.xml"/><Relationship Id="rId4" Type="http://schemas.openxmlformats.org/officeDocument/2006/relationships/image" Target="../media/image18.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2.xml"/><Relationship Id="rId1" Type="http://schemas.openxmlformats.org/officeDocument/2006/relationships/slideLayout" Target="../slideLayouts/slideLayout5.xml"/><Relationship Id="rId5" Type="http://schemas.openxmlformats.org/officeDocument/2006/relationships/image" Target="../media/image21.png"/><Relationship Id="rId4" Type="http://schemas.openxmlformats.org/officeDocument/2006/relationships/image" Target="../media/image20.png"/></Relationships>
</file>

<file path=ppt/slides/_rels/slide3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3.xml"/><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4.xml"/><Relationship Id="rId1" Type="http://schemas.openxmlformats.org/officeDocument/2006/relationships/tags" Target="../tags/tag7.xml"/></Relationships>
</file>

<file path=ppt/slides/_rels/slide3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5.xm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6.xml"/><Relationship Id="rId1" Type="http://schemas.openxmlformats.org/officeDocument/2006/relationships/slideLayout" Target="../slideLayouts/slideLayout5.xml"/><Relationship Id="rId4" Type="http://schemas.openxmlformats.org/officeDocument/2006/relationships/image" Target="../media/image25.png"/></Relationships>
</file>

<file path=ppt/slides/_rels/slide3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7.xml"/><Relationship Id="rId1" Type="http://schemas.openxmlformats.org/officeDocument/2006/relationships/slideLayout" Target="../slideLayouts/slideLayout5.xml"/><Relationship Id="rId5" Type="http://schemas.openxmlformats.org/officeDocument/2006/relationships/image" Target="../media/image28.png"/><Relationship Id="rId4" Type="http://schemas.openxmlformats.org/officeDocument/2006/relationships/image" Target="../media/image27.png"/></Relationships>
</file>

<file path=ppt/slides/_rels/slide3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8.xml"/><Relationship Id="rId1" Type="http://schemas.openxmlformats.org/officeDocument/2006/relationships/slideLayout" Target="../slideLayouts/slideLayout5.xml"/><Relationship Id="rId5" Type="http://schemas.openxmlformats.org/officeDocument/2006/relationships/image" Target="../media/image31.png"/><Relationship Id="rId4" Type="http://schemas.openxmlformats.org/officeDocument/2006/relationships/image" Target="../media/image30.png"/></Relationships>
</file>

<file path=ppt/slides/_rels/slide3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9.xml"/><Relationship Id="rId1" Type="http://schemas.openxmlformats.org/officeDocument/2006/relationships/slideLayout" Target="../slideLayouts/slideLayout5.xml"/><Relationship Id="rId4" Type="http://schemas.openxmlformats.org/officeDocument/2006/relationships/image" Target="../media/image33.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4.xml"/><Relationship Id="rId1" Type="http://schemas.openxmlformats.org/officeDocument/2006/relationships/tags" Target="../tags/tag3.xml"/></Relationships>
</file>

<file path=ppt/slides/_rels/slide4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40.xml"/><Relationship Id="rId1" Type="http://schemas.openxmlformats.org/officeDocument/2006/relationships/slideLayout" Target="../slideLayouts/slideLayout5.xml"/><Relationship Id="rId5" Type="http://schemas.openxmlformats.org/officeDocument/2006/relationships/image" Target="../media/image36.png"/><Relationship Id="rId4" Type="http://schemas.openxmlformats.org/officeDocument/2006/relationships/image" Target="../media/image35.png"/></Relationships>
</file>

<file path=ppt/slides/_rels/slide4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41.xml"/><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42.xml"/><Relationship Id="rId1" Type="http://schemas.openxmlformats.org/officeDocument/2006/relationships/slideLayout" Target="../slideLayouts/slideLayout5.xml"/><Relationship Id="rId4" Type="http://schemas.openxmlformats.org/officeDocument/2006/relationships/image" Target="../media/image39.png"/></Relationships>
</file>

<file path=ppt/slides/_rels/slide4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43.xml"/><Relationship Id="rId1" Type="http://schemas.openxmlformats.org/officeDocument/2006/relationships/slideLayout" Target="../slideLayouts/slideLayout5.xml"/><Relationship Id="rId4" Type="http://schemas.openxmlformats.org/officeDocument/2006/relationships/image" Target="../media/image41.png"/></Relationships>
</file>

<file path=ppt/slides/_rels/slide4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44.xml"/><Relationship Id="rId1" Type="http://schemas.openxmlformats.org/officeDocument/2006/relationships/slideLayout" Target="../slideLayouts/slideLayout5.xml"/><Relationship Id="rId5" Type="http://schemas.openxmlformats.org/officeDocument/2006/relationships/image" Target="../media/image44.png"/><Relationship Id="rId4" Type="http://schemas.openxmlformats.org/officeDocument/2006/relationships/image" Target="../media/image43.png"/></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4.xml"/><Relationship Id="rId1" Type="http://schemas.openxmlformats.org/officeDocument/2006/relationships/tags" Target="../tags/tag8.xml"/></Relationships>
</file>

<file path=ppt/slides/_rels/slide46.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46.xml"/><Relationship Id="rId1" Type="http://schemas.openxmlformats.org/officeDocument/2006/relationships/slideLayout" Target="../slideLayouts/slideLayout5.xml"/><Relationship Id="rId5" Type="http://schemas.openxmlformats.org/officeDocument/2006/relationships/image" Target="../media/image47.png"/><Relationship Id="rId4" Type="http://schemas.openxmlformats.org/officeDocument/2006/relationships/image" Target="../media/image46.png"/></Relationships>
</file>

<file path=ppt/slides/_rels/slide47.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47.xml"/><Relationship Id="rId1" Type="http://schemas.openxmlformats.org/officeDocument/2006/relationships/slideLayout" Target="../slideLayouts/slideLayout5.xml"/></Relationships>
</file>

<file path=ppt/slides/_rels/slide48.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48.xml"/><Relationship Id="rId1" Type="http://schemas.openxmlformats.org/officeDocument/2006/relationships/slideLayout" Target="../slideLayouts/slideLayout5.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5.xml"/></Relationships>
</file>

<file path=ppt/slides/_rels/slide51.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51.xml"/><Relationship Id="rId1" Type="http://schemas.openxmlformats.org/officeDocument/2006/relationships/slideLayout" Target="../slideLayouts/slideLayout5.xml"/></Relationships>
</file>

<file path=ppt/slides/_rels/slide52.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52.xml"/><Relationship Id="rId1" Type="http://schemas.openxmlformats.org/officeDocument/2006/relationships/slideLayout" Target="../slideLayouts/slideLayout5.xml"/></Relationships>
</file>

<file path=ppt/slides/_rels/slide53.xml.rels><?xml version="1.0" encoding="UTF-8" standalone="yes"?>
<Relationships xmlns="http://schemas.openxmlformats.org/package/2006/relationships"><Relationship Id="rId3" Type="http://schemas.openxmlformats.org/officeDocument/2006/relationships/notesSlide" Target="../notesSlides/notesSlide53.xml"/><Relationship Id="rId2" Type="http://schemas.openxmlformats.org/officeDocument/2006/relationships/slideLayout" Target="../slideLayouts/slideLayout4.xml"/><Relationship Id="rId1" Type="http://schemas.openxmlformats.org/officeDocument/2006/relationships/tags" Target="../tags/tag9.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5.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5.xml"/></Relationships>
</file>

<file path=ppt/slides/_rels/slide56.xml.rels><?xml version="1.0" encoding="UTF-8" standalone="yes"?>
<Relationships xmlns="http://schemas.openxmlformats.org/package/2006/relationships"><Relationship Id="rId3" Type="http://schemas.openxmlformats.org/officeDocument/2006/relationships/notesSlide" Target="../notesSlides/notesSlide56.xml"/><Relationship Id="rId2" Type="http://schemas.openxmlformats.org/officeDocument/2006/relationships/slideLayout" Target="../slideLayouts/slideLayout4.xml"/><Relationship Id="rId1" Type="http://schemas.openxmlformats.org/officeDocument/2006/relationships/tags" Target="../tags/tag10.xml"/></Relationships>
</file>

<file path=ppt/slides/_rels/slide57.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57.xml"/><Relationship Id="rId1" Type="http://schemas.openxmlformats.org/officeDocument/2006/relationships/slideLayout" Target="../slideLayouts/slideLayout5.xml"/></Relationships>
</file>

<file path=ppt/slides/_rels/slide58.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58.xml"/><Relationship Id="rId1" Type="http://schemas.openxmlformats.org/officeDocument/2006/relationships/slideLayout" Target="../slideLayouts/slideLayout5.xml"/></Relationships>
</file>

<file path=ppt/slides/_rels/slide59.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59.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60.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60.xml"/><Relationship Id="rId1" Type="http://schemas.openxmlformats.org/officeDocument/2006/relationships/slideLayout" Target="../slideLayouts/slideLayout5.xml"/></Relationships>
</file>

<file path=ppt/slides/_rels/slide61.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61.xml"/><Relationship Id="rId1" Type="http://schemas.openxmlformats.org/officeDocument/2006/relationships/slideLayout" Target="../slideLayouts/slideLayout5.xml"/><Relationship Id="rId4" Type="http://schemas.openxmlformats.org/officeDocument/2006/relationships/image" Target="../media/image57.png"/></Relationships>
</file>

<file path=ppt/slides/_rels/slide62.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62.xml"/><Relationship Id="rId1" Type="http://schemas.openxmlformats.org/officeDocument/2006/relationships/slideLayout" Target="../slideLayouts/slideLayout5.xml"/></Relationships>
</file>

<file path=ppt/slides/_rels/slide63.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63.xml"/><Relationship Id="rId1" Type="http://schemas.openxmlformats.org/officeDocument/2006/relationships/slideLayout" Target="../slideLayouts/slideLayout5.xml"/><Relationship Id="rId4" Type="http://schemas.openxmlformats.org/officeDocument/2006/relationships/image" Target="../media/image60.png"/></Relationships>
</file>

<file path=ppt/slides/_rels/slide64.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64.xml"/><Relationship Id="rId1" Type="http://schemas.openxmlformats.org/officeDocument/2006/relationships/slideLayout" Target="../slideLayouts/slideLayout5.xml"/></Relationships>
</file>

<file path=ppt/slides/_rels/slide65.xml.rels><?xml version="1.0" encoding="UTF-8" standalone="yes"?>
<Relationships xmlns="http://schemas.openxmlformats.org/package/2006/relationships"><Relationship Id="rId3" Type="http://schemas.openxmlformats.org/officeDocument/2006/relationships/notesSlide" Target="../notesSlides/notesSlide65.xml"/><Relationship Id="rId2" Type="http://schemas.openxmlformats.org/officeDocument/2006/relationships/slideLayout" Target="../slideLayouts/slideLayout4.xml"/><Relationship Id="rId1" Type="http://schemas.openxmlformats.org/officeDocument/2006/relationships/tags" Target="../tags/tag11.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5.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5.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5.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5.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5.xml"/></Relationships>
</file>

<file path=ppt/slides/_rels/slide72.xml.rels><?xml version="1.0" encoding="UTF-8" standalone="yes"?>
<Relationships xmlns="http://schemas.openxmlformats.org/package/2006/relationships"><Relationship Id="rId3" Type="http://schemas.openxmlformats.org/officeDocument/2006/relationships/notesSlide" Target="../notesSlides/notesSlide72.xml"/><Relationship Id="rId2" Type="http://schemas.openxmlformats.org/officeDocument/2006/relationships/slideLayout" Target="../slideLayouts/slideLayout10.xml"/><Relationship Id="rId1" Type="http://schemas.openxmlformats.org/officeDocument/2006/relationships/tags" Target="../tags/tag1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5.xml"/><Relationship Id="rId5" Type="http://schemas.openxmlformats.org/officeDocument/2006/relationships/image" Target="../media/image7.png"/><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1219200"/>
            <a:ext cx="6557379" cy="1666626"/>
          </a:xfrm>
        </p:spPr>
        <p:txBody>
          <a:bodyPr/>
          <a:lstStyle/>
          <a:p>
            <a:r>
              <a:rPr lang="en-US" dirty="0">
                <a:solidFill>
                  <a:schemeClr val="accent5">
                    <a:lumMod val="40000"/>
                    <a:lumOff val="60000"/>
                  </a:schemeClr>
                </a:solidFill>
              </a:rPr>
              <a:t>Chapter 19: DMVPN Tunnels</a:t>
            </a:r>
          </a:p>
        </p:txBody>
      </p:sp>
      <p:sp>
        <p:nvSpPr>
          <p:cNvPr id="5" name="Text Placeholder 4"/>
          <p:cNvSpPr>
            <a:spLocks noGrp="1"/>
          </p:cNvSpPr>
          <p:nvPr>
            <p:ph type="body" sz="quarter" idx="13"/>
          </p:nvPr>
        </p:nvSpPr>
        <p:spPr>
          <a:xfrm>
            <a:off x="469497" y="3127609"/>
            <a:ext cx="5925246" cy="299001"/>
          </a:xfrm>
        </p:spPr>
        <p:txBody>
          <a:bodyPr/>
          <a:lstStyle/>
          <a:p>
            <a:r>
              <a:rPr lang="en-US" dirty="0">
                <a:solidFill>
                  <a:schemeClr val="bg2">
                    <a:lumMod val="40000"/>
                    <a:lumOff val="60000"/>
                  </a:schemeClr>
                </a:solidFill>
              </a:rPr>
              <a:t>Instructor Materials</a:t>
            </a:r>
          </a:p>
        </p:txBody>
      </p:sp>
      <p:sp>
        <p:nvSpPr>
          <p:cNvPr id="7" name="Subtitle 6"/>
          <p:cNvSpPr>
            <a:spLocks noGrp="1"/>
          </p:cNvSpPr>
          <p:nvPr>
            <p:ph type="subTitle" idx="1"/>
          </p:nvPr>
        </p:nvSpPr>
        <p:spPr>
          <a:xfrm>
            <a:off x="469496" y="3752193"/>
            <a:ext cx="2975269" cy="644741"/>
          </a:xfrm>
        </p:spPr>
        <p:txBody>
          <a:bodyPr/>
          <a:lstStyle/>
          <a:p>
            <a:r>
              <a:rPr lang="en-US" dirty="0">
                <a:solidFill>
                  <a:schemeClr val="accent5">
                    <a:lumMod val="40000"/>
                    <a:lumOff val="60000"/>
                  </a:schemeClr>
                </a:solidFill>
              </a:rPr>
              <a:t>CCNP Enterprise: Advanced Routing</a:t>
            </a:r>
            <a:endParaRPr lang="en-US" dirty="0"/>
          </a:p>
          <a:p>
            <a:endParaRPr lang="en-US" dirty="0"/>
          </a:p>
        </p:txBody>
      </p:sp>
    </p:spTree>
    <p:custDataLst>
      <p:tags r:id="rId1"/>
    </p:custDataLst>
    <p:extLst>
      <p:ext uri="{BB962C8B-B14F-4D97-AF65-F5344CB8AC3E}">
        <p14:creationId xmlns:p14="http://schemas.microsoft.com/office/powerpoint/2010/main" val="343650477"/>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FB89FE0-AFBF-4F30-AE65-3B18BCBE3A9A}"/>
              </a:ext>
            </a:extLst>
          </p:cNvPr>
          <p:cNvSpPr>
            <a:spLocks noGrp="1"/>
          </p:cNvSpPr>
          <p:nvPr>
            <p:ph type="ctrTitle"/>
          </p:nvPr>
        </p:nvSpPr>
        <p:spPr>
          <a:xfrm>
            <a:off x="359275" y="466724"/>
            <a:ext cx="7598042" cy="1351755"/>
          </a:xfrm>
        </p:spPr>
        <p:txBody>
          <a:bodyPr/>
          <a:lstStyle/>
          <a:p>
            <a:r>
              <a:rPr lang="en-US" sz="3600" dirty="0">
                <a:solidFill>
                  <a:schemeClr val="accent5">
                    <a:lumMod val="40000"/>
                    <a:lumOff val="60000"/>
                  </a:schemeClr>
                </a:solidFill>
              </a:rPr>
              <a:t>Next Hop Resolution Protocol (NHRP)</a:t>
            </a:r>
          </a:p>
        </p:txBody>
      </p:sp>
      <p:sp>
        <p:nvSpPr>
          <p:cNvPr id="5" name="TextBox 4">
            <a:extLst>
              <a:ext uri="{FF2B5EF4-FFF2-40B4-BE49-F238E27FC236}">
                <a16:creationId xmlns:a16="http://schemas.microsoft.com/office/drawing/2014/main" id="{F5B4A2F7-AA23-4930-ADFE-10BAD2D82E85}"/>
              </a:ext>
            </a:extLst>
          </p:cNvPr>
          <p:cNvSpPr txBox="1"/>
          <p:nvPr/>
        </p:nvSpPr>
        <p:spPr>
          <a:xfrm>
            <a:off x="359275" y="2065020"/>
            <a:ext cx="8159885" cy="2062103"/>
          </a:xfrm>
          <a:prstGeom prst="rect">
            <a:avLst/>
          </a:prstGeom>
          <a:noFill/>
        </p:spPr>
        <p:txBody>
          <a:bodyPr wrap="square" rtlCol="0">
            <a:spAutoFit/>
          </a:bodyPr>
          <a:lstStyle/>
          <a:p>
            <a:pPr marL="285750" indent="-285750">
              <a:buFont typeface="Arial" panose="020B0604020202020204" pitchFamily="34" charset="0"/>
              <a:buChar char="•"/>
            </a:pPr>
            <a:r>
              <a:rPr lang="en-US" sz="1600" dirty="0">
                <a:solidFill>
                  <a:schemeClr val="accent5">
                    <a:lumMod val="40000"/>
                    <a:lumOff val="60000"/>
                  </a:schemeClr>
                </a:solidFill>
                <a:latin typeface="+mj-lt"/>
                <a:ea typeface="ＭＳ Ｐゴシック" charset="0"/>
              </a:rPr>
              <a:t>Next Hop Resolution Protocol (NHRP) is defined in RFC 2332 as a method to provide address resolution for hosts or networks (with ARP-like capability) for nonbroadcast multi-access (NBMA) networks such as Frame Relay and ATM networks. </a:t>
            </a:r>
          </a:p>
          <a:p>
            <a:pPr marL="285750" indent="-285750">
              <a:buFont typeface="Arial" panose="020B0604020202020204" pitchFamily="34" charset="0"/>
              <a:buChar char="•"/>
            </a:pPr>
            <a:r>
              <a:rPr lang="en-US" sz="1600" dirty="0">
                <a:solidFill>
                  <a:schemeClr val="accent5">
                    <a:lumMod val="40000"/>
                    <a:lumOff val="60000"/>
                  </a:schemeClr>
                </a:solidFill>
                <a:latin typeface="+mj-lt"/>
                <a:ea typeface="ＭＳ Ｐゴシック" charset="0"/>
              </a:rPr>
              <a:t>NHRP is a client/server protocol that allows devices to register themselves over directly connected or disparate networks. </a:t>
            </a:r>
          </a:p>
          <a:p>
            <a:pPr marL="285750" indent="-285750">
              <a:buFont typeface="Arial" panose="020B0604020202020204" pitchFamily="34" charset="0"/>
              <a:buChar char="•"/>
            </a:pPr>
            <a:r>
              <a:rPr lang="en-US" sz="1600" dirty="0">
                <a:solidFill>
                  <a:schemeClr val="accent5">
                    <a:lumMod val="40000"/>
                    <a:lumOff val="60000"/>
                  </a:schemeClr>
                </a:solidFill>
                <a:latin typeface="+mj-lt"/>
                <a:ea typeface="ＭＳ Ｐゴシック" charset="0"/>
              </a:rPr>
              <a:t>DMVPN uses mGRE tunnels and therefore requires a method of mapping tunnel IP addresses to the transport (underlay) IP address. NHRP provides the technology for mapping those IP addresses.  </a:t>
            </a:r>
          </a:p>
        </p:txBody>
      </p:sp>
    </p:spTree>
    <p:custDataLst>
      <p:tags r:id="rId1"/>
    </p:custDataLst>
    <p:extLst>
      <p:ext uri="{BB962C8B-B14F-4D97-AF65-F5344CB8AC3E}">
        <p14:creationId xmlns:p14="http://schemas.microsoft.com/office/powerpoint/2010/main" val="4211335590"/>
      </p:ext>
    </p:extLst>
  </p:cSld>
  <p:clrMapOvr>
    <a:masterClrMapping/>
  </p:clrMapOvr>
  <p:transition spd="slow">
    <p:wip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Next Hop Resolution Protocol</a:t>
            </a:r>
            <a:br>
              <a:rPr lang="en-US" dirty="0"/>
            </a:br>
            <a:r>
              <a:rPr lang="en-US" sz="2400" dirty="0"/>
              <a:t>NHRP Message Types</a:t>
            </a:r>
          </a:p>
        </p:txBody>
      </p:sp>
      <p:sp>
        <p:nvSpPr>
          <p:cNvPr id="2" name="TextBox 1">
            <a:extLst>
              <a:ext uri="{FF2B5EF4-FFF2-40B4-BE49-F238E27FC236}">
                <a16:creationId xmlns:a16="http://schemas.microsoft.com/office/drawing/2014/main" id="{F2DCB3D4-5B14-4DFD-90A3-BD2563CD74E8}"/>
              </a:ext>
            </a:extLst>
          </p:cNvPr>
          <p:cNvSpPr txBox="1"/>
          <p:nvPr/>
        </p:nvSpPr>
        <p:spPr>
          <a:xfrm>
            <a:off x="1" y="662940"/>
            <a:ext cx="9090659" cy="523220"/>
          </a:xfrm>
          <a:prstGeom prst="rect">
            <a:avLst/>
          </a:prstGeom>
          <a:noFill/>
        </p:spPr>
        <p:txBody>
          <a:bodyPr wrap="square" rtlCol="0">
            <a:spAutoFit/>
          </a:bodyPr>
          <a:lstStyle/>
          <a:p>
            <a:r>
              <a:rPr lang="en-US" sz="1400" dirty="0">
                <a:solidFill>
                  <a:schemeClr val="tx1">
                    <a:lumMod val="50000"/>
                  </a:schemeClr>
                </a:solidFill>
              </a:rPr>
              <a:t>All NHRP packets must include the source NBMA address, source protocol address, destination protocol address, and NHRP message type. The NHRP message types are explained in Table 19-3.</a:t>
            </a:r>
            <a:endParaRPr lang="en-US" sz="1400" dirty="0"/>
          </a:p>
        </p:txBody>
      </p:sp>
      <p:graphicFrame>
        <p:nvGraphicFramePr>
          <p:cNvPr id="4" name="Table 3">
            <a:extLst>
              <a:ext uri="{FF2B5EF4-FFF2-40B4-BE49-F238E27FC236}">
                <a16:creationId xmlns:a16="http://schemas.microsoft.com/office/drawing/2014/main" id="{53574855-6FB1-4AD1-8C4C-49F74313F020}"/>
              </a:ext>
            </a:extLst>
          </p:cNvPr>
          <p:cNvGraphicFramePr>
            <a:graphicFrameLocks noGrp="1"/>
          </p:cNvGraphicFramePr>
          <p:nvPr>
            <p:extLst>
              <p:ext uri="{D42A27DB-BD31-4B8C-83A1-F6EECF244321}">
                <p14:modId xmlns:p14="http://schemas.microsoft.com/office/powerpoint/2010/main" val="1456504793"/>
              </p:ext>
            </p:extLst>
          </p:nvPr>
        </p:nvGraphicFramePr>
        <p:xfrm>
          <a:off x="160020" y="1277600"/>
          <a:ext cx="8823960" cy="2940896"/>
        </p:xfrm>
        <a:graphic>
          <a:graphicData uri="http://schemas.openxmlformats.org/drawingml/2006/table">
            <a:tbl>
              <a:tblPr firstRow="1" bandRow="1">
                <a:tableStyleId>{5C22544A-7EE6-4342-B048-85BDC9FD1C3A}</a:tableStyleId>
              </a:tblPr>
              <a:tblGrid>
                <a:gridCol w="1859280">
                  <a:extLst>
                    <a:ext uri="{9D8B030D-6E8A-4147-A177-3AD203B41FA5}">
                      <a16:colId xmlns:a16="http://schemas.microsoft.com/office/drawing/2014/main" val="3579124241"/>
                    </a:ext>
                  </a:extLst>
                </a:gridCol>
                <a:gridCol w="6964680">
                  <a:extLst>
                    <a:ext uri="{9D8B030D-6E8A-4147-A177-3AD203B41FA5}">
                      <a16:colId xmlns:a16="http://schemas.microsoft.com/office/drawing/2014/main" val="3813344546"/>
                    </a:ext>
                  </a:extLst>
                </a:gridCol>
              </a:tblGrid>
              <a:tr h="373168">
                <a:tc>
                  <a:txBody>
                    <a:bodyPr/>
                    <a:lstStyle/>
                    <a:p>
                      <a:r>
                        <a:rPr lang="en-US" dirty="0"/>
                        <a:t>Message Type</a:t>
                      </a:r>
                    </a:p>
                  </a:txBody>
                  <a:tcPr/>
                </a:tc>
                <a:tc>
                  <a:txBody>
                    <a:bodyPr/>
                    <a:lstStyle/>
                    <a:p>
                      <a:r>
                        <a:rPr lang="en-US" dirty="0"/>
                        <a:t>Description</a:t>
                      </a:r>
                    </a:p>
                  </a:txBody>
                  <a:tcPr/>
                </a:tc>
                <a:extLst>
                  <a:ext uri="{0D108BD9-81ED-4DB2-BD59-A6C34878D82A}">
                    <a16:rowId xmlns:a16="http://schemas.microsoft.com/office/drawing/2014/main" val="2860604329"/>
                  </a:ext>
                </a:extLst>
              </a:tr>
              <a:tr h="373168">
                <a:tc>
                  <a:txBody>
                    <a:bodyPr/>
                    <a:lstStyle/>
                    <a:p>
                      <a:r>
                        <a:rPr lang="en-US" sz="1200" dirty="0">
                          <a:solidFill>
                            <a:schemeClr val="tx1">
                              <a:lumMod val="50000"/>
                            </a:schemeClr>
                          </a:solidFill>
                        </a:rPr>
                        <a:t>Registration</a:t>
                      </a:r>
                    </a:p>
                  </a:txBody>
                  <a:tcPr/>
                </a:tc>
                <a:tc>
                  <a:txBody>
                    <a:bodyPr/>
                    <a:lstStyle/>
                    <a:p>
                      <a:r>
                        <a:rPr lang="en-US" sz="1200" dirty="0">
                          <a:solidFill>
                            <a:schemeClr val="tx1">
                              <a:lumMod val="50000"/>
                            </a:schemeClr>
                          </a:solidFill>
                        </a:rPr>
                        <a:t>Registration messages are sent by the NHC (DMVPN spoke) toward the NHS (DMVPN hub). Registration allows the hubs to know a spoke’s NBMA information. </a:t>
                      </a:r>
                    </a:p>
                  </a:txBody>
                  <a:tcPr/>
                </a:tc>
                <a:extLst>
                  <a:ext uri="{0D108BD9-81ED-4DB2-BD59-A6C34878D82A}">
                    <a16:rowId xmlns:a16="http://schemas.microsoft.com/office/drawing/2014/main" val="4058791773"/>
                  </a:ext>
                </a:extLst>
              </a:tr>
              <a:tr h="373168">
                <a:tc>
                  <a:txBody>
                    <a:bodyPr/>
                    <a:lstStyle/>
                    <a:p>
                      <a:r>
                        <a:rPr lang="en-US" sz="1200" dirty="0">
                          <a:solidFill>
                            <a:schemeClr val="tx1">
                              <a:lumMod val="50000"/>
                            </a:schemeClr>
                          </a:solidFill>
                        </a:rPr>
                        <a:t>Resolution</a:t>
                      </a:r>
                    </a:p>
                  </a:txBody>
                  <a:tcPr/>
                </a:tc>
                <a:tc>
                  <a:txBody>
                    <a:bodyPr/>
                    <a:lstStyle/>
                    <a:p>
                      <a:r>
                        <a:rPr lang="en-US" sz="1200" dirty="0">
                          <a:solidFill>
                            <a:schemeClr val="tx1">
                              <a:lumMod val="50000"/>
                            </a:schemeClr>
                          </a:solidFill>
                        </a:rPr>
                        <a:t>Resolution messages are NHRP messages designed to locate and provide the address resolution information of the egress router toward the destination. </a:t>
                      </a:r>
                    </a:p>
                  </a:txBody>
                  <a:tcPr/>
                </a:tc>
                <a:extLst>
                  <a:ext uri="{0D108BD9-81ED-4DB2-BD59-A6C34878D82A}">
                    <a16:rowId xmlns:a16="http://schemas.microsoft.com/office/drawing/2014/main" val="594923174"/>
                  </a:ext>
                </a:extLst>
              </a:tr>
              <a:tr h="373168">
                <a:tc>
                  <a:txBody>
                    <a:bodyPr/>
                    <a:lstStyle/>
                    <a:p>
                      <a:r>
                        <a:rPr lang="en-US" sz="1200" dirty="0">
                          <a:solidFill>
                            <a:schemeClr val="tx1">
                              <a:lumMod val="50000"/>
                            </a:schemeClr>
                          </a:solidFill>
                        </a:rPr>
                        <a:t>Redirect</a:t>
                      </a:r>
                    </a:p>
                  </a:txBody>
                  <a:tcPr/>
                </a:tc>
                <a:tc>
                  <a:txBody>
                    <a:bodyPr/>
                    <a:lstStyle/>
                    <a:p>
                      <a:r>
                        <a:rPr lang="en-US" sz="1200" dirty="0">
                          <a:solidFill>
                            <a:schemeClr val="tx1">
                              <a:lumMod val="50000"/>
                            </a:schemeClr>
                          </a:solidFill>
                        </a:rPr>
                        <a:t>Redirect messages are an essential component of DMVPN Phase 3. They allow an intermediate router to notify the encapsulator (a router) that a specific network can be reached by using a more optimal path (spoke-to-spoke tunnel). </a:t>
                      </a:r>
                    </a:p>
                  </a:txBody>
                  <a:tcPr/>
                </a:tc>
                <a:extLst>
                  <a:ext uri="{0D108BD9-81ED-4DB2-BD59-A6C34878D82A}">
                    <a16:rowId xmlns:a16="http://schemas.microsoft.com/office/drawing/2014/main" val="2605431858"/>
                  </a:ext>
                </a:extLst>
              </a:tr>
              <a:tr h="373168">
                <a:tc>
                  <a:txBody>
                    <a:bodyPr/>
                    <a:lstStyle/>
                    <a:p>
                      <a:r>
                        <a:rPr lang="en-US" sz="1200" dirty="0">
                          <a:solidFill>
                            <a:schemeClr val="tx1">
                              <a:lumMod val="50000"/>
                            </a:schemeClr>
                          </a:solidFill>
                        </a:rPr>
                        <a:t>Purge</a:t>
                      </a:r>
                    </a:p>
                  </a:txBody>
                  <a:tcPr/>
                </a:tc>
                <a:tc>
                  <a:txBody>
                    <a:bodyPr/>
                    <a:lstStyle/>
                    <a:p>
                      <a:r>
                        <a:rPr lang="en-US" sz="1200" dirty="0">
                          <a:solidFill>
                            <a:schemeClr val="tx1">
                              <a:lumMod val="50000"/>
                            </a:schemeClr>
                          </a:solidFill>
                        </a:rPr>
                        <a:t>Purge messages are sent to remove a cached NHRP entry. Purge messages notify routers of the loss of a route used by NHRP. A purge is typically sent by an NHS to an NHC (which it answered) to indicate that the mapping for an address/network that it answered is not valid anymore. </a:t>
                      </a:r>
                    </a:p>
                  </a:txBody>
                  <a:tcPr/>
                </a:tc>
                <a:extLst>
                  <a:ext uri="{0D108BD9-81ED-4DB2-BD59-A6C34878D82A}">
                    <a16:rowId xmlns:a16="http://schemas.microsoft.com/office/drawing/2014/main" val="1016316122"/>
                  </a:ext>
                </a:extLst>
              </a:tr>
              <a:tr h="373168">
                <a:tc>
                  <a:txBody>
                    <a:bodyPr/>
                    <a:lstStyle/>
                    <a:p>
                      <a:r>
                        <a:rPr lang="en-US" sz="1200" dirty="0">
                          <a:solidFill>
                            <a:schemeClr val="tx1">
                              <a:lumMod val="50000"/>
                            </a:schemeClr>
                          </a:solidFill>
                        </a:rPr>
                        <a:t>Error</a:t>
                      </a:r>
                    </a:p>
                  </a:txBody>
                  <a:tcPr/>
                </a:tc>
                <a:tc>
                  <a:txBody>
                    <a:bodyPr/>
                    <a:lstStyle/>
                    <a:p>
                      <a:r>
                        <a:rPr lang="en-US" sz="1200" dirty="0">
                          <a:solidFill>
                            <a:schemeClr val="tx1">
                              <a:lumMod val="50000"/>
                            </a:schemeClr>
                          </a:solidFill>
                        </a:rPr>
                        <a:t>Error messages are used to notify the sender of an NHRP packet that an error has occurred.</a:t>
                      </a:r>
                    </a:p>
                  </a:txBody>
                  <a:tcPr/>
                </a:tc>
                <a:extLst>
                  <a:ext uri="{0D108BD9-81ED-4DB2-BD59-A6C34878D82A}">
                    <a16:rowId xmlns:a16="http://schemas.microsoft.com/office/drawing/2014/main" val="1388621213"/>
                  </a:ext>
                </a:extLst>
              </a:tr>
            </a:tbl>
          </a:graphicData>
        </a:graphic>
      </p:graphicFrame>
    </p:spTree>
    <p:extLst>
      <p:ext uri="{BB962C8B-B14F-4D97-AF65-F5344CB8AC3E}">
        <p14:creationId xmlns:p14="http://schemas.microsoft.com/office/powerpoint/2010/main" val="5228190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Next Hop Resolution Protocol</a:t>
            </a:r>
            <a:br>
              <a:rPr lang="en-US" dirty="0"/>
            </a:br>
            <a:r>
              <a:rPr lang="en-US" sz="2400" dirty="0"/>
              <a:t>NHRP Message Extensions</a:t>
            </a:r>
          </a:p>
        </p:txBody>
      </p:sp>
      <p:sp>
        <p:nvSpPr>
          <p:cNvPr id="2" name="TextBox 1">
            <a:extLst>
              <a:ext uri="{FF2B5EF4-FFF2-40B4-BE49-F238E27FC236}">
                <a16:creationId xmlns:a16="http://schemas.microsoft.com/office/drawing/2014/main" id="{F2DCB3D4-5B14-4DFD-90A3-BD2563CD74E8}"/>
              </a:ext>
            </a:extLst>
          </p:cNvPr>
          <p:cNvSpPr txBox="1"/>
          <p:nvPr/>
        </p:nvSpPr>
        <p:spPr>
          <a:xfrm>
            <a:off x="1" y="662940"/>
            <a:ext cx="9090659" cy="523220"/>
          </a:xfrm>
          <a:prstGeom prst="rect">
            <a:avLst/>
          </a:prstGeom>
          <a:noFill/>
        </p:spPr>
        <p:txBody>
          <a:bodyPr wrap="square" rtlCol="0">
            <a:spAutoFit/>
          </a:bodyPr>
          <a:lstStyle/>
          <a:p>
            <a:r>
              <a:rPr lang="en-US" sz="1400" dirty="0">
                <a:solidFill>
                  <a:schemeClr val="tx1">
                    <a:lumMod val="50000"/>
                  </a:schemeClr>
                </a:solidFill>
              </a:rPr>
              <a:t>NHRP messages can contain additional information that is included in the extension part of a message. Table 19-4 lists the common NHRP message extensions.</a:t>
            </a:r>
          </a:p>
        </p:txBody>
      </p:sp>
      <p:graphicFrame>
        <p:nvGraphicFramePr>
          <p:cNvPr id="4" name="Table 3">
            <a:extLst>
              <a:ext uri="{FF2B5EF4-FFF2-40B4-BE49-F238E27FC236}">
                <a16:creationId xmlns:a16="http://schemas.microsoft.com/office/drawing/2014/main" id="{53574855-6FB1-4AD1-8C4C-49F74313F020}"/>
              </a:ext>
            </a:extLst>
          </p:cNvPr>
          <p:cNvGraphicFramePr>
            <a:graphicFrameLocks noGrp="1"/>
          </p:cNvGraphicFramePr>
          <p:nvPr>
            <p:extLst>
              <p:ext uri="{D42A27DB-BD31-4B8C-83A1-F6EECF244321}">
                <p14:modId xmlns:p14="http://schemas.microsoft.com/office/powerpoint/2010/main" val="1084878870"/>
              </p:ext>
            </p:extLst>
          </p:nvPr>
        </p:nvGraphicFramePr>
        <p:xfrm>
          <a:off x="160020" y="1277600"/>
          <a:ext cx="8823960" cy="2948304"/>
        </p:xfrm>
        <a:graphic>
          <a:graphicData uri="http://schemas.openxmlformats.org/drawingml/2006/table">
            <a:tbl>
              <a:tblPr firstRow="1" bandRow="1">
                <a:tableStyleId>{5C22544A-7EE6-4342-B048-85BDC9FD1C3A}</a:tableStyleId>
              </a:tblPr>
              <a:tblGrid>
                <a:gridCol w="1859280">
                  <a:extLst>
                    <a:ext uri="{9D8B030D-6E8A-4147-A177-3AD203B41FA5}">
                      <a16:colId xmlns:a16="http://schemas.microsoft.com/office/drawing/2014/main" val="3579124241"/>
                    </a:ext>
                  </a:extLst>
                </a:gridCol>
                <a:gridCol w="6964680">
                  <a:extLst>
                    <a:ext uri="{9D8B030D-6E8A-4147-A177-3AD203B41FA5}">
                      <a16:colId xmlns:a16="http://schemas.microsoft.com/office/drawing/2014/main" val="3813344546"/>
                    </a:ext>
                  </a:extLst>
                </a:gridCol>
              </a:tblGrid>
              <a:tr h="373168">
                <a:tc>
                  <a:txBody>
                    <a:bodyPr/>
                    <a:lstStyle/>
                    <a:p>
                      <a:r>
                        <a:rPr lang="en-US" dirty="0"/>
                        <a:t>Message Extension</a:t>
                      </a:r>
                    </a:p>
                  </a:txBody>
                  <a:tcPr/>
                </a:tc>
                <a:tc>
                  <a:txBody>
                    <a:bodyPr/>
                    <a:lstStyle/>
                    <a:p>
                      <a:r>
                        <a:rPr lang="en-US" dirty="0"/>
                        <a:t>Description</a:t>
                      </a:r>
                    </a:p>
                  </a:txBody>
                  <a:tcPr/>
                </a:tc>
                <a:extLst>
                  <a:ext uri="{0D108BD9-81ED-4DB2-BD59-A6C34878D82A}">
                    <a16:rowId xmlns:a16="http://schemas.microsoft.com/office/drawing/2014/main" val="2860604329"/>
                  </a:ext>
                </a:extLst>
              </a:tr>
              <a:tr h="373168">
                <a:tc>
                  <a:txBody>
                    <a:bodyPr/>
                    <a:lstStyle/>
                    <a:p>
                      <a:r>
                        <a:rPr lang="en-US" sz="1200" dirty="0">
                          <a:solidFill>
                            <a:schemeClr val="tx1">
                              <a:lumMod val="50000"/>
                            </a:schemeClr>
                          </a:solidFill>
                        </a:rPr>
                        <a:t>Responder address</a:t>
                      </a:r>
                    </a:p>
                  </a:txBody>
                  <a:tcPr/>
                </a:tc>
                <a:tc>
                  <a:txBody>
                    <a:bodyPr/>
                    <a:lstStyle/>
                    <a:p>
                      <a:r>
                        <a:rPr lang="en-US" sz="1200" dirty="0">
                          <a:solidFill>
                            <a:schemeClr val="tx1">
                              <a:lumMod val="50000"/>
                            </a:schemeClr>
                          </a:solidFill>
                        </a:rPr>
                        <a:t>This is used to determine the address of the responding node for reply messages. </a:t>
                      </a:r>
                    </a:p>
                  </a:txBody>
                  <a:tcPr/>
                </a:tc>
                <a:extLst>
                  <a:ext uri="{0D108BD9-81ED-4DB2-BD59-A6C34878D82A}">
                    <a16:rowId xmlns:a16="http://schemas.microsoft.com/office/drawing/2014/main" val="4058791773"/>
                  </a:ext>
                </a:extLst>
              </a:tr>
              <a:tr h="373168">
                <a:tc>
                  <a:txBody>
                    <a:bodyPr/>
                    <a:lstStyle/>
                    <a:p>
                      <a:r>
                        <a:rPr lang="en-US" sz="1200" dirty="0">
                          <a:solidFill>
                            <a:schemeClr val="tx1">
                              <a:lumMod val="50000"/>
                            </a:schemeClr>
                          </a:solidFill>
                        </a:rPr>
                        <a:t>Forward transit NHS record</a:t>
                      </a:r>
                    </a:p>
                  </a:txBody>
                  <a:tcPr/>
                </a:tc>
                <a:tc>
                  <a:txBody>
                    <a:bodyPr/>
                    <a:lstStyle/>
                    <a:p>
                      <a:r>
                        <a:rPr lang="en-US" sz="1200" dirty="0">
                          <a:solidFill>
                            <a:schemeClr val="tx1">
                              <a:lumMod val="50000"/>
                            </a:schemeClr>
                          </a:solidFill>
                        </a:rPr>
                        <a:t>This contains a list of NHSs that the NHRP request packet may have traversed.</a:t>
                      </a:r>
                    </a:p>
                    <a:p>
                      <a:endParaRPr lang="en-US" sz="1200" dirty="0">
                        <a:solidFill>
                          <a:schemeClr val="tx1">
                            <a:lumMod val="50000"/>
                          </a:schemeClr>
                        </a:solidFill>
                      </a:endParaRPr>
                    </a:p>
                  </a:txBody>
                  <a:tcPr/>
                </a:tc>
                <a:extLst>
                  <a:ext uri="{0D108BD9-81ED-4DB2-BD59-A6C34878D82A}">
                    <a16:rowId xmlns:a16="http://schemas.microsoft.com/office/drawing/2014/main" val="594923174"/>
                  </a:ext>
                </a:extLst>
              </a:tr>
              <a:tr h="373168">
                <a:tc>
                  <a:txBody>
                    <a:bodyPr/>
                    <a:lstStyle/>
                    <a:p>
                      <a:r>
                        <a:rPr lang="en-US" sz="1200" dirty="0">
                          <a:solidFill>
                            <a:schemeClr val="tx1">
                              <a:lumMod val="50000"/>
                            </a:schemeClr>
                          </a:solidFill>
                        </a:rPr>
                        <a:t>Reverse transit NHS record</a:t>
                      </a:r>
                    </a:p>
                  </a:txBody>
                  <a:tcPr/>
                </a:tc>
                <a:tc>
                  <a:txBody>
                    <a:bodyPr/>
                    <a:lstStyle/>
                    <a:p>
                      <a:r>
                        <a:rPr lang="en-US" sz="1200" dirty="0">
                          <a:solidFill>
                            <a:schemeClr val="tx1">
                              <a:lumMod val="50000"/>
                            </a:schemeClr>
                          </a:solidFill>
                        </a:rPr>
                        <a:t>This contains a list of NHSs that the NHRP reply packet may have traversed. </a:t>
                      </a:r>
                    </a:p>
                  </a:txBody>
                  <a:tcPr/>
                </a:tc>
                <a:extLst>
                  <a:ext uri="{0D108BD9-81ED-4DB2-BD59-A6C34878D82A}">
                    <a16:rowId xmlns:a16="http://schemas.microsoft.com/office/drawing/2014/main" val="2605431858"/>
                  </a:ext>
                </a:extLst>
              </a:tr>
              <a:tr h="373168">
                <a:tc>
                  <a:txBody>
                    <a:bodyPr/>
                    <a:lstStyle/>
                    <a:p>
                      <a:r>
                        <a:rPr lang="en-US" sz="1200" dirty="0">
                          <a:solidFill>
                            <a:schemeClr val="tx1">
                              <a:lumMod val="50000"/>
                            </a:schemeClr>
                          </a:solidFill>
                        </a:rPr>
                        <a:t>Authentication</a:t>
                      </a:r>
                    </a:p>
                  </a:txBody>
                  <a:tcPr/>
                </a:tc>
                <a:tc>
                  <a:txBody>
                    <a:bodyPr/>
                    <a:lstStyle/>
                    <a:p>
                      <a:r>
                        <a:rPr lang="en-US" sz="1200" dirty="0">
                          <a:solidFill>
                            <a:schemeClr val="tx1">
                              <a:lumMod val="50000"/>
                            </a:schemeClr>
                          </a:solidFill>
                        </a:rPr>
                        <a:t>This conveys authentication information between NHRP speakers. Authentication is done pairwise on a hop-by-hop basis. This field is transmitted in plaintext. </a:t>
                      </a:r>
                    </a:p>
                  </a:txBody>
                  <a:tcPr/>
                </a:tc>
                <a:extLst>
                  <a:ext uri="{0D108BD9-81ED-4DB2-BD59-A6C34878D82A}">
                    <a16:rowId xmlns:a16="http://schemas.microsoft.com/office/drawing/2014/main" val="1016316122"/>
                  </a:ext>
                </a:extLst>
              </a:tr>
              <a:tr h="373168">
                <a:tc>
                  <a:txBody>
                    <a:bodyPr/>
                    <a:lstStyle/>
                    <a:p>
                      <a:r>
                        <a:rPr lang="en-US" sz="1200" dirty="0">
                          <a:solidFill>
                            <a:schemeClr val="tx1">
                              <a:lumMod val="50000"/>
                            </a:schemeClr>
                          </a:solidFill>
                        </a:rPr>
                        <a:t>Vendor private</a:t>
                      </a:r>
                    </a:p>
                  </a:txBody>
                  <a:tcPr/>
                </a:tc>
                <a:tc>
                  <a:txBody>
                    <a:bodyPr/>
                    <a:lstStyle/>
                    <a:p>
                      <a:r>
                        <a:rPr lang="en-US" sz="1200" dirty="0">
                          <a:solidFill>
                            <a:schemeClr val="tx1">
                              <a:lumMod val="50000"/>
                            </a:schemeClr>
                          </a:solidFill>
                        </a:rPr>
                        <a:t>This conveys vendor private information between NHRP speakers.</a:t>
                      </a:r>
                    </a:p>
                  </a:txBody>
                  <a:tcPr/>
                </a:tc>
                <a:extLst>
                  <a:ext uri="{0D108BD9-81ED-4DB2-BD59-A6C34878D82A}">
                    <a16:rowId xmlns:a16="http://schemas.microsoft.com/office/drawing/2014/main" val="1388621213"/>
                  </a:ext>
                </a:extLst>
              </a:tr>
              <a:tr h="373168">
                <a:tc>
                  <a:txBody>
                    <a:bodyPr/>
                    <a:lstStyle/>
                    <a:p>
                      <a:r>
                        <a:rPr lang="en-US" sz="1200" dirty="0">
                          <a:solidFill>
                            <a:schemeClr val="tx1">
                              <a:lumMod val="50000"/>
                            </a:schemeClr>
                          </a:solidFill>
                        </a:rPr>
                        <a:t>NAT</a:t>
                      </a:r>
                    </a:p>
                  </a:txBody>
                  <a:tcPr/>
                </a:tc>
                <a:tc>
                  <a:txBody>
                    <a:bodyPr/>
                    <a:lstStyle/>
                    <a:p>
                      <a:r>
                        <a:rPr lang="en-US" sz="1200" dirty="0">
                          <a:solidFill>
                            <a:schemeClr val="tx1">
                              <a:lumMod val="50000"/>
                            </a:schemeClr>
                          </a:solidFill>
                        </a:rPr>
                        <a:t>DMVPN works when a hub or spoke resides behind a device that performs NAT and when the tunnel is encapsulated in IPsec. </a:t>
                      </a:r>
                    </a:p>
                  </a:txBody>
                  <a:tcPr/>
                </a:tc>
                <a:extLst>
                  <a:ext uri="{0D108BD9-81ED-4DB2-BD59-A6C34878D82A}">
                    <a16:rowId xmlns:a16="http://schemas.microsoft.com/office/drawing/2014/main" val="2322744276"/>
                  </a:ext>
                </a:extLst>
              </a:tr>
            </a:tbl>
          </a:graphicData>
        </a:graphic>
      </p:graphicFrame>
    </p:spTree>
    <p:extLst>
      <p:ext uri="{BB962C8B-B14F-4D97-AF65-F5344CB8AC3E}">
        <p14:creationId xmlns:p14="http://schemas.microsoft.com/office/powerpoint/2010/main" val="32252446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FB89FE0-AFBF-4F30-AE65-3B18BCBE3A9A}"/>
              </a:ext>
            </a:extLst>
          </p:cNvPr>
          <p:cNvSpPr>
            <a:spLocks noGrp="1"/>
          </p:cNvSpPr>
          <p:nvPr>
            <p:ph type="ctrTitle"/>
          </p:nvPr>
        </p:nvSpPr>
        <p:spPr>
          <a:xfrm>
            <a:off x="359275" y="466724"/>
            <a:ext cx="7598042" cy="1351755"/>
          </a:xfrm>
        </p:spPr>
        <p:txBody>
          <a:bodyPr/>
          <a:lstStyle/>
          <a:p>
            <a:r>
              <a:rPr lang="en-US" sz="3600" dirty="0">
                <a:solidFill>
                  <a:schemeClr val="accent5">
                    <a:lumMod val="40000"/>
                    <a:lumOff val="60000"/>
                  </a:schemeClr>
                </a:solidFill>
              </a:rPr>
              <a:t>Dynamic Multipoint VPN (DMVPN)</a:t>
            </a:r>
          </a:p>
        </p:txBody>
      </p:sp>
      <p:sp>
        <p:nvSpPr>
          <p:cNvPr id="5" name="TextBox 4">
            <a:extLst>
              <a:ext uri="{FF2B5EF4-FFF2-40B4-BE49-F238E27FC236}">
                <a16:creationId xmlns:a16="http://schemas.microsoft.com/office/drawing/2014/main" id="{813A7C11-7145-4214-836E-28322E59D39C}"/>
              </a:ext>
            </a:extLst>
          </p:cNvPr>
          <p:cNvSpPr txBox="1"/>
          <p:nvPr/>
        </p:nvSpPr>
        <p:spPr>
          <a:xfrm>
            <a:off x="457200" y="2110740"/>
            <a:ext cx="8161020" cy="1815882"/>
          </a:xfrm>
          <a:prstGeom prst="rect">
            <a:avLst/>
          </a:prstGeom>
          <a:noFill/>
        </p:spPr>
        <p:txBody>
          <a:bodyPr wrap="square" rtlCol="0">
            <a:spAutoFit/>
          </a:bodyPr>
          <a:lstStyle/>
          <a:p>
            <a:pPr marL="285750" indent="-285750">
              <a:buFont typeface="Arial" panose="020B0604020202020204" pitchFamily="34" charset="0"/>
              <a:buChar char="•"/>
            </a:pPr>
            <a:r>
              <a:rPr lang="en-US" sz="1600" dirty="0">
                <a:solidFill>
                  <a:schemeClr val="accent5">
                    <a:lumMod val="40000"/>
                    <a:lumOff val="60000"/>
                  </a:schemeClr>
                </a:solidFill>
                <a:latin typeface="+mj-lt"/>
                <a:ea typeface="ＭＳ Ｐゴシック" charset="0"/>
              </a:rPr>
              <a:t>DMVPN provides complete connectivity while simplifying configuration as new sites are deployed. It is considered a zero-touch technology because no configuration is needed on the DMVPN hub routers as new spokes are added to the DMVPN network. </a:t>
            </a:r>
          </a:p>
          <a:p>
            <a:pPr marL="285750" indent="-285750">
              <a:buFont typeface="Arial" panose="020B0604020202020204" pitchFamily="34" charset="0"/>
              <a:buChar char="•"/>
            </a:pPr>
            <a:r>
              <a:rPr lang="en-US" sz="1600" dirty="0">
                <a:solidFill>
                  <a:schemeClr val="accent5">
                    <a:lumMod val="40000"/>
                    <a:lumOff val="60000"/>
                  </a:schemeClr>
                </a:solidFill>
                <a:latin typeface="+mj-lt"/>
                <a:ea typeface="ＭＳ Ｐゴシック" charset="0"/>
              </a:rPr>
              <a:t>A spoke site initiates a persistent VPN connection to the hub router. Network traffic between spoke sites does not have to travel through the hubs. DMVPN dynamically builds a VPN tunnel between spoke sites on an as-needed basis.</a:t>
            </a:r>
          </a:p>
        </p:txBody>
      </p:sp>
    </p:spTree>
    <p:custDataLst>
      <p:tags r:id="rId1"/>
    </p:custDataLst>
    <p:extLst>
      <p:ext uri="{BB962C8B-B14F-4D97-AF65-F5344CB8AC3E}">
        <p14:creationId xmlns:p14="http://schemas.microsoft.com/office/powerpoint/2010/main" val="515574507"/>
      </p:ext>
    </p:extLst>
  </p:cSld>
  <p:clrMapOvr>
    <a:masterClrMapping/>
  </p:clrMapOvr>
  <p:transition spd="slow">
    <p:wip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Dynamic Multipoint VPN (DMVPN)</a:t>
            </a:r>
            <a:br>
              <a:rPr lang="en-US" dirty="0"/>
            </a:br>
            <a:r>
              <a:rPr lang="en-US" sz="2400" dirty="0"/>
              <a:t>DMVPN Benefits</a:t>
            </a:r>
          </a:p>
        </p:txBody>
      </p:sp>
      <p:sp>
        <p:nvSpPr>
          <p:cNvPr id="2" name="TextBox 1">
            <a:extLst>
              <a:ext uri="{FF2B5EF4-FFF2-40B4-BE49-F238E27FC236}">
                <a16:creationId xmlns:a16="http://schemas.microsoft.com/office/drawing/2014/main" id="{F2DCB3D4-5B14-4DFD-90A3-BD2563CD74E8}"/>
              </a:ext>
            </a:extLst>
          </p:cNvPr>
          <p:cNvSpPr txBox="1"/>
          <p:nvPr/>
        </p:nvSpPr>
        <p:spPr>
          <a:xfrm>
            <a:off x="160021" y="731837"/>
            <a:ext cx="8345487" cy="4001095"/>
          </a:xfrm>
          <a:prstGeom prst="rect">
            <a:avLst/>
          </a:prstGeom>
          <a:noFill/>
        </p:spPr>
        <p:txBody>
          <a:bodyPr wrap="square" rtlCol="0">
            <a:spAutoFit/>
          </a:bodyPr>
          <a:lstStyle/>
          <a:p>
            <a:r>
              <a:rPr lang="en-US" sz="1600" dirty="0">
                <a:solidFill>
                  <a:schemeClr val="tx1">
                    <a:lumMod val="50000"/>
                  </a:schemeClr>
                </a:solidFill>
              </a:rPr>
              <a:t>DMVPN provides the following benefits to network administrators:</a:t>
            </a:r>
          </a:p>
          <a:p>
            <a:pPr marL="285750" indent="-285750">
              <a:buFont typeface="Arial" panose="020B0604020202020204" pitchFamily="34" charset="0"/>
              <a:buChar char="•"/>
            </a:pPr>
            <a:r>
              <a:rPr lang="en-US" sz="1600" b="1" dirty="0">
                <a:solidFill>
                  <a:schemeClr val="tx1">
                    <a:lumMod val="50000"/>
                  </a:schemeClr>
                </a:solidFill>
              </a:rPr>
              <a:t>Zero-touch provisioning </a:t>
            </a:r>
            <a:r>
              <a:rPr lang="en-US" sz="1600" dirty="0">
                <a:solidFill>
                  <a:schemeClr val="tx1">
                    <a:lumMod val="50000"/>
                  </a:schemeClr>
                </a:solidFill>
              </a:rPr>
              <a:t>- DMVPN hubs do not require additional configuration when additional spokes are added. </a:t>
            </a:r>
          </a:p>
          <a:p>
            <a:pPr marL="285750" indent="-285750">
              <a:buFont typeface="Arial" panose="020B0604020202020204" pitchFamily="34" charset="0"/>
              <a:buChar char="•"/>
            </a:pPr>
            <a:r>
              <a:rPr lang="en-US" sz="1600" b="1" dirty="0">
                <a:solidFill>
                  <a:schemeClr val="tx1">
                    <a:lumMod val="50000"/>
                  </a:schemeClr>
                </a:solidFill>
              </a:rPr>
              <a:t>Scalable deployment </a:t>
            </a:r>
            <a:r>
              <a:rPr lang="en-US" sz="1600" dirty="0">
                <a:solidFill>
                  <a:schemeClr val="tx1">
                    <a:lumMod val="50000"/>
                  </a:schemeClr>
                </a:solidFill>
              </a:rPr>
              <a:t>- Minimal peering and minimal permanent state on spoke routers allow for massive scale. </a:t>
            </a:r>
          </a:p>
          <a:p>
            <a:pPr marL="285750" indent="-285750">
              <a:buFont typeface="Arial" panose="020B0604020202020204" pitchFamily="34" charset="0"/>
              <a:buChar char="•"/>
            </a:pPr>
            <a:r>
              <a:rPr lang="en-US" sz="1600" b="1" dirty="0">
                <a:solidFill>
                  <a:schemeClr val="tx1">
                    <a:lumMod val="50000"/>
                  </a:schemeClr>
                </a:solidFill>
              </a:rPr>
              <a:t>Spoke-to-spoke tunnels </a:t>
            </a:r>
            <a:r>
              <a:rPr lang="en-US" sz="1600" dirty="0">
                <a:solidFill>
                  <a:schemeClr val="tx1">
                    <a:lumMod val="50000"/>
                  </a:schemeClr>
                </a:solidFill>
              </a:rPr>
              <a:t>- DMVPN provides full-mesh connectivity while requiring configuration of only the initial spoke-to-hub tunnel. </a:t>
            </a:r>
          </a:p>
          <a:p>
            <a:pPr marL="285750" indent="-285750">
              <a:buFont typeface="Arial" panose="020B0604020202020204" pitchFamily="34" charset="0"/>
              <a:buChar char="•"/>
            </a:pPr>
            <a:r>
              <a:rPr lang="en-US" sz="1600" b="1" dirty="0">
                <a:solidFill>
                  <a:schemeClr val="tx1">
                    <a:lumMod val="50000"/>
                  </a:schemeClr>
                </a:solidFill>
              </a:rPr>
              <a:t>Flexible network topologies </a:t>
            </a:r>
            <a:r>
              <a:rPr lang="en-US" sz="1600" dirty="0">
                <a:solidFill>
                  <a:schemeClr val="tx1">
                    <a:lumMod val="50000"/>
                  </a:schemeClr>
                </a:solidFill>
              </a:rPr>
              <a:t>- DMVPN operation does not make any rigid assumptions about either the control plane or data plane overlay topologies. </a:t>
            </a:r>
          </a:p>
          <a:p>
            <a:pPr marL="285750" indent="-285750">
              <a:buFont typeface="Arial" panose="020B0604020202020204" pitchFamily="34" charset="0"/>
              <a:buChar char="•"/>
            </a:pPr>
            <a:r>
              <a:rPr lang="en-US" sz="1600" b="1" dirty="0">
                <a:solidFill>
                  <a:schemeClr val="tx1">
                    <a:lumMod val="50000"/>
                  </a:schemeClr>
                </a:solidFill>
              </a:rPr>
              <a:t>Multiprotocol support </a:t>
            </a:r>
            <a:r>
              <a:rPr lang="en-US" sz="1600" dirty="0">
                <a:solidFill>
                  <a:schemeClr val="tx1">
                    <a:lumMod val="50000"/>
                  </a:schemeClr>
                </a:solidFill>
              </a:rPr>
              <a:t>- DMVPN can use IPv4, IPv6, and MPLS as the overlay or transport network protocol.</a:t>
            </a:r>
          </a:p>
          <a:p>
            <a:pPr marL="285750" indent="-285750">
              <a:buFont typeface="Arial" panose="020B0604020202020204" pitchFamily="34" charset="0"/>
              <a:buChar char="•"/>
            </a:pPr>
            <a:r>
              <a:rPr lang="en-US" sz="1600" b="1" dirty="0">
                <a:solidFill>
                  <a:schemeClr val="tx1">
                    <a:lumMod val="50000"/>
                  </a:schemeClr>
                </a:solidFill>
              </a:rPr>
              <a:t>Multicast support </a:t>
            </a:r>
            <a:r>
              <a:rPr lang="en-US" sz="1600" dirty="0">
                <a:solidFill>
                  <a:schemeClr val="tx1">
                    <a:lumMod val="50000"/>
                  </a:schemeClr>
                </a:solidFill>
              </a:rPr>
              <a:t>- DMVPN allows multicast traffic to flow on the tunnel interfaces.</a:t>
            </a:r>
          </a:p>
          <a:p>
            <a:pPr marL="285750" indent="-285750">
              <a:buFont typeface="Arial" panose="020B0604020202020204" pitchFamily="34" charset="0"/>
              <a:buChar char="•"/>
            </a:pPr>
            <a:r>
              <a:rPr lang="en-US" sz="1600" b="1" dirty="0">
                <a:solidFill>
                  <a:schemeClr val="tx1">
                    <a:lumMod val="50000"/>
                  </a:schemeClr>
                </a:solidFill>
              </a:rPr>
              <a:t>Adaptable connectivity </a:t>
            </a:r>
            <a:r>
              <a:rPr lang="en-US" sz="1600" dirty="0">
                <a:solidFill>
                  <a:schemeClr val="tx1">
                    <a:lumMod val="50000"/>
                  </a:schemeClr>
                </a:solidFill>
              </a:rPr>
              <a:t>- DMVPN routers can establish connectivity behind NAT.  </a:t>
            </a:r>
          </a:p>
          <a:p>
            <a:pPr marL="285750" indent="-285750">
              <a:buFont typeface="Arial" panose="020B0604020202020204" pitchFamily="34" charset="0"/>
              <a:buChar char="•"/>
            </a:pPr>
            <a:r>
              <a:rPr lang="en-US" sz="1600" b="1" dirty="0">
                <a:solidFill>
                  <a:schemeClr val="tx1">
                    <a:lumMod val="50000"/>
                  </a:schemeClr>
                </a:solidFill>
              </a:rPr>
              <a:t>Standardized building blocks </a:t>
            </a:r>
            <a:r>
              <a:rPr lang="en-US" sz="1600" dirty="0">
                <a:solidFill>
                  <a:schemeClr val="tx1">
                    <a:lumMod val="50000"/>
                  </a:schemeClr>
                </a:solidFill>
              </a:rPr>
              <a:t>- DMVPN uses industry-standardized technologies (NHRP, GRE, and IPsec) to build an overlay network. </a:t>
            </a:r>
            <a:endParaRPr lang="en-US" sz="1600" b="1" dirty="0">
              <a:solidFill>
                <a:schemeClr val="tx1">
                  <a:lumMod val="50000"/>
                </a:schemeClr>
              </a:solidFill>
            </a:endParaRPr>
          </a:p>
          <a:p>
            <a:endParaRPr lang="en-US" sz="1400" b="1" dirty="0">
              <a:solidFill>
                <a:schemeClr val="tx1">
                  <a:lumMod val="50000"/>
                </a:schemeClr>
              </a:solidFill>
            </a:endParaRPr>
          </a:p>
        </p:txBody>
      </p:sp>
    </p:spTree>
    <p:extLst>
      <p:ext uri="{BB962C8B-B14F-4D97-AF65-F5344CB8AC3E}">
        <p14:creationId xmlns:p14="http://schemas.microsoft.com/office/powerpoint/2010/main" val="12522684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Dynamic Multipoint VPN (DMVPN)</a:t>
            </a:r>
            <a:br>
              <a:rPr lang="en-US" dirty="0"/>
            </a:br>
            <a:r>
              <a:rPr lang="en-US" sz="2400" dirty="0"/>
              <a:t>DMVPN Phases 1, 2, and 3</a:t>
            </a:r>
          </a:p>
        </p:txBody>
      </p:sp>
      <p:sp>
        <p:nvSpPr>
          <p:cNvPr id="2" name="TextBox 1">
            <a:extLst>
              <a:ext uri="{FF2B5EF4-FFF2-40B4-BE49-F238E27FC236}">
                <a16:creationId xmlns:a16="http://schemas.microsoft.com/office/drawing/2014/main" id="{F2DCB3D4-5B14-4DFD-90A3-BD2563CD74E8}"/>
              </a:ext>
            </a:extLst>
          </p:cNvPr>
          <p:cNvSpPr txBox="1"/>
          <p:nvPr/>
        </p:nvSpPr>
        <p:spPr>
          <a:xfrm>
            <a:off x="160021" y="731837"/>
            <a:ext cx="8345487" cy="4247317"/>
          </a:xfrm>
          <a:prstGeom prst="rect">
            <a:avLst/>
          </a:prstGeom>
          <a:noFill/>
        </p:spPr>
        <p:txBody>
          <a:bodyPr wrap="square" rtlCol="0">
            <a:spAutoFit/>
          </a:bodyPr>
          <a:lstStyle/>
          <a:p>
            <a:r>
              <a:rPr lang="en-US" sz="1600" dirty="0">
                <a:solidFill>
                  <a:schemeClr val="tx1">
                    <a:lumMod val="50000"/>
                  </a:schemeClr>
                </a:solidFill>
              </a:rPr>
              <a:t>DMVPN was released in three phases, each phase built on the previous one with additional functions. All three phases of DMVPN need only one tunnel interface on a router, and the DMVPN network size should accommodate all the endpoints associated with that tunnel network. </a:t>
            </a:r>
          </a:p>
          <a:p>
            <a:pPr marL="285750" indent="-285750">
              <a:buFont typeface="Arial" panose="020B0604020202020204" pitchFamily="34" charset="0"/>
              <a:buChar char="•"/>
            </a:pPr>
            <a:r>
              <a:rPr lang="en-US" sz="1600" b="1" dirty="0">
                <a:solidFill>
                  <a:schemeClr val="tx1">
                    <a:lumMod val="50000"/>
                  </a:schemeClr>
                </a:solidFill>
              </a:rPr>
              <a:t>Phase 1: Spoke-to-Hub</a:t>
            </a:r>
            <a:r>
              <a:rPr lang="en-US" sz="1600" dirty="0">
                <a:solidFill>
                  <a:schemeClr val="tx1">
                    <a:lumMod val="50000"/>
                  </a:schemeClr>
                </a:solidFill>
              </a:rPr>
              <a:t> – Phase 1 provides a zero-touch deployment for VPN sites. VPN tunnels are created only between spoke and hub sites. Traffic between spokes must traverse the hub to reach any other spoke. </a:t>
            </a:r>
          </a:p>
          <a:p>
            <a:pPr marL="285750" indent="-285750">
              <a:buFont typeface="Arial" panose="020B0604020202020204" pitchFamily="34" charset="0"/>
              <a:buChar char="•"/>
            </a:pPr>
            <a:r>
              <a:rPr lang="en-US" sz="1600" b="1" dirty="0">
                <a:solidFill>
                  <a:schemeClr val="tx1">
                    <a:lumMod val="50000"/>
                  </a:schemeClr>
                </a:solidFill>
              </a:rPr>
              <a:t>Phase 2: Spoke-to-Spoke</a:t>
            </a:r>
            <a:r>
              <a:rPr lang="en-US" sz="1600" dirty="0">
                <a:solidFill>
                  <a:schemeClr val="tx1">
                    <a:lumMod val="50000"/>
                  </a:schemeClr>
                </a:solidFill>
              </a:rPr>
              <a:t> – Phase 2 provides additional capability beyond DMVPN Phase 1 and allows spoke-to-spoke communication on a dynamic basis by creating an on-demand VPN tunnel between the spoke devices. </a:t>
            </a:r>
          </a:p>
          <a:p>
            <a:pPr marL="285750" indent="-285750">
              <a:buFont typeface="Arial" panose="020B0604020202020204" pitchFamily="34" charset="0"/>
              <a:buChar char="•"/>
            </a:pPr>
            <a:r>
              <a:rPr lang="en-US" sz="1600" b="1" dirty="0">
                <a:solidFill>
                  <a:schemeClr val="tx1">
                    <a:lumMod val="50000"/>
                  </a:schemeClr>
                </a:solidFill>
              </a:rPr>
              <a:t>Phase 3: Hierarchical Tree Spoke-to-Spoke</a:t>
            </a:r>
            <a:r>
              <a:rPr lang="en-US" sz="1600" dirty="0">
                <a:solidFill>
                  <a:schemeClr val="tx1">
                    <a:lumMod val="50000"/>
                  </a:schemeClr>
                </a:solidFill>
              </a:rPr>
              <a:t> -  Phase 3 refines spoke-to-spoke connectivity by enhancing the NHRP messaging and interacting with the routing table. With DMVPN Phase 3, the hub sends an NHRP redirect message to the spoke that originated the packet flow. The NHRP redirect message provides the necessary information so that the originator spoke can initiate a resolution of the destination host/network.</a:t>
            </a:r>
          </a:p>
          <a:p>
            <a:pPr marL="285750" indent="-285750">
              <a:buFont typeface="Arial" panose="020B0604020202020204" pitchFamily="34" charset="0"/>
              <a:buChar char="•"/>
            </a:pPr>
            <a:endParaRPr lang="en-US" sz="1400" b="1" dirty="0">
              <a:solidFill>
                <a:schemeClr val="tx1">
                  <a:lumMod val="50000"/>
                </a:schemeClr>
              </a:solidFill>
            </a:endParaRPr>
          </a:p>
        </p:txBody>
      </p:sp>
    </p:spTree>
    <p:extLst>
      <p:ext uri="{BB962C8B-B14F-4D97-AF65-F5344CB8AC3E}">
        <p14:creationId xmlns:p14="http://schemas.microsoft.com/office/powerpoint/2010/main" val="19446071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Dynamic Multipoint VPN (DMVPN)</a:t>
            </a:r>
            <a:br>
              <a:rPr lang="en-US" dirty="0"/>
            </a:br>
            <a:r>
              <a:rPr lang="en-US" sz="2400" dirty="0"/>
              <a:t>DMVPN Phase Comparison</a:t>
            </a:r>
          </a:p>
        </p:txBody>
      </p:sp>
      <p:sp>
        <p:nvSpPr>
          <p:cNvPr id="2" name="TextBox 1">
            <a:extLst>
              <a:ext uri="{FF2B5EF4-FFF2-40B4-BE49-F238E27FC236}">
                <a16:creationId xmlns:a16="http://schemas.microsoft.com/office/drawing/2014/main" id="{F2DCB3D4-5B14-4DFD-90A3-BD2563CD74E8}"/>
              </a:ext>
            </a:extLst>
          </p:cNvPr>
          <p:cNvSpPr txBox="1"/>
          <p:nvPr/>
        </p:nvSpPr>
        <p:spPr>
          <a:xfrm>
            <a:off x="160021" y="731837"/>
            <a:ext cx="3292627" cy="3785652"/>
          </a:xfrm>
          <a:prstGeom prst="rect">
            <a:avLst/>
          </a:prstGeom>
          <a:noFill/>
        </p:spPr>
        <p:txBody>
          <a:bodyPr wrap="square" rtlCol="0">
            <a:spAutoFit/>
          </a:bodyPr>
          <a:lstStyle/>
          <a:p>
            <a:r>
              <a:rPr lang="en-US" sz="1600" dirty="0">
                <a:solidFill>
                  <a:schemeClr val="tx1">
                    <a:lumMod val="50000"/>
                  </a:schemeClr>
                </a:solidFill>
              </a:rPr>
              <a:t>Figure 19-2 illustrates the differences in traffic patterns for the three DMVPN phases. All three models support direct spoke-to-hub communication, as shown by R1 and R2. Spoke-to-spoke packet flow in DMVPN Phase 1 is different from the packet flow in DMVPN Phases 2 and 3. Traffic between R3 and R4 must traverse the hub for Phase 1 DMVPN, whereas a dynamic spoke-to-spoke tunnel is created for DMVPN Phase 2 and Phase 3 that allows direct communication</a:t>
            </a:r>
            <a:r>
              <a:rPr lang="en-US" sz="1400" dirty="0">
                <a:solidFill>
                  <a:schemeClr val="tx1">
                    <a:lumMod val="50000"/>
                  </a:schemeClr>
                </a:solidFill>
              </a:rPr>
              <a:t>.</a:t>
            </a:r>
          </a:p>
        </p:txBody>
      </p:sp>
      <p:pic>
        <p:nvPicPr>
          <p:cNvPr id="4" name="Picture 3">
            <a:extLst>
              <a:ext uri="{FF2B5EF4-FFF2-40B4-BE49-F238E27FC236}">
                <a16:creationId xmlns:a16="http://schemas.microsoft.com/office/drawing/2014/main" id="{4F186A29-DC12-478E-B313-42EBC5C22C11}"/>
              </a:ext>
            </a:extLst>
          </p:cNvPr>
          <p:cNvPicPr>
            <a:picLocks noChangeAspect="1"/>
          </p:cNvPicPr>
          <p:nvPr/>
        </p:nvPicPr>
        <p:blipFill>
          <a:blip r:embed="rId3"/>
          <a:stretch>
            <a:fillRect/>
          </a:stretch>
        </p:blipFill>
        <p:spPr>
          <a:xfrm>
            <a:off x="3598722" y="799970"/>
            <a:ext cx="4376559" cy="3618607"/>
          </a:xfrm>
          <a:prstGeom prst="rect">
            <a:avLst/>
          </a:prstGeom>
        </p:spPr>
      </p:pic>
    </p:spTree>
    <p:extLst>
      <p:ext uri="{BB962C8B-B14F-4D97-AF65-F5344CB8AC3E}">
        <p14:creationId xmlns:p14="http://schemas.microsoft.com/office/powerpoint/2010/main" val="37491900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Dynamic Multipoint VPN (DMVPN)</a:t>
            </a:r>
            <a:br>
              <a:rPr lang="en-US" dirty="0"/>
            </a:br>
            <a:r>
              <a:rPr lang="en-US" sz="2400" dirty="0"/>
              <a:t>DMVPN Phase Comparison (Cont.)</a:t>
            </a:r>
          </a:p>
        </p:txBody>
      </p:sp>
      <p:sp>
        <p:nvSpPr>
          <p:cNvPr id="2" name="TextBox 1">
            <a:extLst>
              <a:ext uri="{FF2B5EF4-FFF2-40B4-BE49-F238E27FC236}">
                <a16:creationId xmlns:a16="http://schemas.microsoft.com/office/drawing/2014/main" id="{F2DCB3D4-5B14-4DFD-90A3-BD2563CD74E8}"/>
              </a:ext>
            </a:extLst>
          </p:cNvPr>
          <p:cNvSpPr txBox="1"/>
          <p:nvPr/>
        </p:nvSpPr>
        <p:spPr>
          <a:xfrm>
            <a:off x="160021" y="731837"/>
            <a:ext cx="3166503" cy="3785652"/>
          </a:xfrm>
          <a:prstGeom prst="rect">
            <a:avLst/>
          </a:prstGeom>
          <a:noFill/>
        </p:spPr>
        <p:txBody>
          <a:bodyPr wrap="square" rtlCol="0">
            <a:spAutoFit/>
          </a:bodyPr>
          <a:lstStyle/>
          <a:p>
            <a:r>
              <a:rPr lang="en-US" sz="1600" dirty="0">
                <a:solidFill>
                  <a:schemeClr val="tx1">
                    <a:lumMod val="50000"/>
                  </a:schemeClr>
                </a:solidFill>
              </a:rPr>
              <a:t>Figure 19-3 illustrates the difference in traffic patterns between Phase 2 and Phase 3 DMVPN with hierarchical topologies (multilevel). In this two-tier hierarchical design, R2 is the hub for DMVPN tunnel 20, and R3 is the hub for DMVPN tunnel 30. </a:t>
            </a:r>
          </a:p>
          <a:p>
            <a:endParaRPr lang="en-US" sz="1600" dirty="0">
              <a:solidFill>
                <a:schemeClr val="tx1">
                  <a:lumMod val="50000"/>
                </a:schemeClr>
              </a:solidFill>
            </a:endParaRPr>
          </a:p>
          <a:p>
            <a:r>
              <a:rPr lang="en-US" sz="1600" dirty="0">
                <a:solidFill>
                  <a:schemeClr val="tx1">
                    <a:lumMod val="50000"/>
                  </a:schemeClr>
                </a:solidFill>
              </a:rPr>
              <a:t>This chapter explains the DMVPN fundamentals with DMVPN Phase 1 and then explains DMVPN Phase 3. It does not cover DMVPN Phase 2. </a:t>
            </a:r>
          </a:p>
        </p:txBody>
      </p:sp>
      <p:pic>
        <p:nvPicPr>
          <p:cNvPr id="5" name="Picture 4">
            <a:extLst>
              <a:ext uri="{FF2B5EF4-FFF2-40B4-BE49-F238E27FC236}">
                <a16:creationId xmlns:a16="http://schemas.microsoft.com/office/drawing/2014/main" id="{AAE6276F-8336-4EA1-B28D-201DEA4F2821}"/>
              </a:ext>
            </a:extLst>
          </p:cNvPr>
          <p:cNvPicPr>
            <a:picLocks noChangeAspect="1"/>
          </p:cNvPicPr>
          <p:nvPr/>
        </p:nvPicPr>
        <p:blipFill>
          <a:blip r:embed="rId3"/>
          <a:stretch>
            <a:fillRect/>
          </a:stretch>
        </p:blipFill>
        <p:spPr>
          <a:xfrm>
            <a:off x="3794760" y="792558"/>
            <a:ext cx="4097528" cy="3854995"/>
          </a:xfrm>
          <a:prstGeom prst="rect">
            <a:avLst/>
          </a:prstGeom>
        </p:spPr>
      </p:pic>
    </p:spTree>
    <p:extLst>
      <p:ext uri="{BB962C8B-B14F-4D97-AF65-F5344CB8AC3E}">
        <p14:creationId xmlns:p14="http://schemas.microsoft.com/office/powerpoint/2010/main" val="5232182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FB89FE0-AFBF-4F30-AE65-3B18BCBE3A9A}"/>
              </a:ext>
            </a:extLst>
          </p:cNvPr>
          <p:cNvSpPr>
            <a:spLocks noGrp="1"/>
          </p:cNvSpPr>
          <p:nvPr>
            <p:ph type="ctrTitle"/>
          </p:nvPr>
        </p:nvSpPr>
        <p:spPr>
          <a:xfrm>
            <a:off x="359275" y="466724"/>
            <a:ext cx="7598042" cy="1351755"/>
          </a:xfrm>
        </p:spPr>
        <p:txBody>
          <a:bodyPr/>
          <a:lstStyle/>
          <a:p>
            <a:r>
              <a:rPr lang="en-US" sz="3600" dirty="0">
                <a:solidFill>
                  <a:schemeClr val="accent5">
                    <a:lumMod val="40000"/>
                    <a:lumOff val="60000"/>
                  </a:schemeClr>
                </a:solidFill>
              </a:rPr>
              <a:t>DMVPN Configuration</a:t>
            </a:r>
          </a:p>
        </p:txBody>
      </p:sp>
      <p:sp>
        <p:nvSpPr>
          <p:cNvPr id="5" name="TextBox 4">
            <a:extLst>
              <a:ext uri="{FF2B5EF4-FFF2-40B4-BE49-F238E27FC236}">
                <a16:creationId xmlns:a16="http://schemas.microsoft.com/office/drawing/2014/main" id="{813A7C11-7145-4214-836E-28322E59D39C}"/>
              </a:ext>
            </a:extLst>
          </p:cNvPr>
          <p:cNvSpPr txBox="1"/>
          <p:nvPr/>
        </p:nvSpPr>
        <p:spPr>
          <a:xfrm>
            <a:off x="457200" y="2110740"/>
            <a:ext cx="8161020" cy="1815882"/>
          </a:xfrm>
          <a:prstGeom prst="rect">
            <a:avLst/>
          </a:prstGeom>
          <a:noFill/>
        </p:spPr>
        <p:txBody>
          <a:bodyPr wrap="square" rtlCol="0">
            <a:spAutoFit/>
          </a:bodyPr>
          <a:lstStyle/>
          <a:p>
            <a:pPr marL="285750" indent="-285750">
              <a:buFont typeface="Arial" panose="020B0604020202020204" pitchFamily="34" charset="0"/>
              <a:buChar char="•"/>
            </a:pPr>
            <a:r>
              <a:rPr lang="en-US" sz="1600" dirty="0">
                <a:solidFill>
                  <a:schemeClr val="accent5">
                    <a:lumMod val="40000"/>
                    <a:lumOff val="60000"/>
                  </a:schemeClr>
                </a:solidFill>
                <a:latin typeface="+mj-lt"/>
                <a:ea typeface="ＭＳ Ｐゴシック" charset="0"/>
              </a:rPr>
              <a:t>There are two types of DMVPN configurations, hub and spoke. Each is used depending on a router’s role. The DMVPN hub is the NHRP NHS, and the DMVPN spoke is the NHRP NHC. </a:t>
            </a:r>
          </a:p>
          <a:p>
            <a:pPr marL="285750" indent="-285750">
              <a:buFont typeface="Arial" panose="020B0604020202020204" pitchFamily="34" charset="0"/>
              <a:buChar char="•"/>
            </a:pPr>
            <a:r>
              <a:rPr lang="en-US" sz="1600" dirty="0">
                <a:solidFill>
                  <a:schemeClr val="accent5">
                    <a:lumMod val="40000"/>
                    <a:lumOff val="60000"/>
                  </a:schemeClr>
                </a:solidFill>
                <a:latin typeface="+mj-lt"/>
                <a:ea typeface="ＭＳ Ｐゴシック" charset="0"/>
              </a:rPr>
              <a:t>The spokes should be preconfigured with the hub’s static IP address, but a spoke’s NBMA IP address can be static or assigned from DHCP.</a:t>
            </a:r>
          </a:p>
          <a:p>
            <a:pPr marL="285750" indent="-285750">
              <a:buFont typeface="Arial" panose="020B0604020202020204" pitchFamily="34" charset="0"/>
              <a:buChar char="•"/>
            </a:pPr>
            <a:r>
              <a:rPr lang="en-US" sz="1600" dirty="0">
                <a:solidFill>
                  <a:schemeClr val="accent5">
                    <a:lumMod val="40000"/>
                    <a:lumOff val="60000"/>
                  </a:schemeClr>
                </a:solidFill>
                <a:latin typeface="+mj-lt"/>
                <a:ea typeface="ＭＳ Ｐゴシック" charset="0"/>
              </a:rPr>
              <a:t>In this book, the terms spoke router and branch router are used interchangeably, as are the terms hub router and headquarters/data center router.</a:t>
            </a:r>
          </a:p>
        </p:txBody>
      </p:sp>
    </p:spTree>
    <p:custDataLst>
      <p:tags r:id="rId1"/>
    </p:custDataLst>
    <p:extLst>
      <p:ext uri="{BB962C8B-B14F-4D97-AF65-F5344CB8AC3E}">
        <p14:creationId xmlns:p14="http://schemas.microsoft.com/office/powerpoint/2010/main" val="2726723554"/>
      </p:ext>
    </p:extLst>
  </p:cSld>
  <p:clrMapOvr>
    <a:masterClrMapping/>
  </p:clrMapOvr>
  <p:transition spd="slow">
    <p:wip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DMVPN Configuration</a:t>
            </a:r>
            <a:br>
              <a:rPr lang="en-US" dirty="0"/>
            </a:br>
            <a:r>
              <a:rPr lang="en-US" sz="2400" dirty="0"/>
              <a:t>Simple DMVPN Topology</a:t>
            </a:r>
          </a:p>
        </p:txBody>
      </p:sp>
      <p:sp>
        <p:nvSpPr>
          <p:cNvPr id="2" name="TextBox 1">
            <a:extLst>
              <a:ext uri="{FF2B5EF4-FFF2-40B4-BE49-F238E27FC236}">
                <a16:creationId xmlns:a16="http://schemas.microsoft.com/office/drawing/2014/main" id="{F2DCB3D4-5B14-4DFD-90A3-BD2563CD74E8}"/>
              </a:ext>
            </a:extLst>
          </p:cNvPr>
          <p:cNvSpPr txBox="1"/>
          <p:nvPr/>
        </p:nvSpPr>
        <p:spPr>
          <a:xfrm>
            <a:off x="160020" y="731837"/>
            <a:ext cx="3259103" cy="3539430"/>
          </a:xfrm>
          <a:prstGeom prst="rect">
            <a:avLst/>
          </a:prstGeom>
          <a:noFill/>
        </p:spPr>
        <p:txBody>
          <a:bodyPr wrap="square" rtlCol="0">
            <a:spAutoFit/>
          </a:bodyPr>
          <a:lstStyle/>
          <a:p>
            <a:r>
              <a:rPr lang="en-US" sz="1600" dirty="0">
                <a:solidFill>
                  <a:schemeClr val="tx1">
                    <a:lumMod val="50000"/>
                  </a:schemeClr>
                </a:solidFill>
              </a:rPr>
              <a:t>Figure 19-4 shows the first topology used to explain DMVPN configuration and functions. R11 acts as the DMVPN hub, and R31 and R41 are the DMVPN spokes. All three routers use a static default route to the SP router that provides connectivity for the NBMA ( transport) networks in the 172.16.0.0/16 network range. EIGRP has been configured to operate on the DMVPN tunnel and to advertise the local LAN networks. </a:t>
            </a:r>
          </a:p>
        </p:txBody>
      </p:sp>
      <p:pic>
        <p:nvPicPr>
          <p:cNvPr id="4" name="Picture 3">
            <a:extLst>
              <a:ext uri="{FF2B5EF4-FFF2-40B4-BE49-F238E27FC236}">
                <a16:creationId xmlns:a16="http://schemas.microsoft.com/office/drawing/2014/main" id="{80AD7427-E9F4-421E-8425-FB2793DEB934}"/>
              </a:ext>
            </a:extLst>
          </p:cNvPr>
          <p:cNvPicPr>
            <a:picLocks noChangeAspect="1"/>
          </p:cNvPicPr>
          <p:nvPr/>
        </p:nvPicPr>
        <p:blipFill>
          <a:blip r:embed="rId3"/>
          <a:stretch>
            <a:fillRect/>
          </a:stretch>
        </p:blipFill>
        <p:spPr>
          <a:xfrm>
            <a:off x="3419124" y="731837"/>
            <a:ext cx="5205763" cy="3086100"/>
          </a:xfrm>
          <a:prstGeom prst="rect">
            <a:avLst/>
          </a:prstGeom>
        </p:spPr>
      </p:pic>
    </p:spTree>
    <p:extLst>
      <p:ext uri="{BB962C8B-B14F-4D97-AF65-F5344CB8AC3E}">
        <p14:creationId xmlns:p14="http://schemas.microsoft.com/office/powerpoint/2010/main" val="4241811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2400" dirty="0"/>
              <a:t>Chapter 19 Content</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265242" y="634700"/>
            <a:ext cx="7815004" cy="3129842"/>
          </a:xfrm>
        </p:spPr>
        <p:txBody>
          <a:bodyPr/>
          <a:lstStyle/>
          <a:p>
            <a:pPr marL="0" indent="0" algn="l" defTabSz="684213" fontAlgn="base">
              <a:spcBef>
                <a:spcPts val="600"/>
              </a:spcBef>
              <a:spcAft>
                <a:spcPts val="600"/>
              </a:spcAft>
              <a:buClr>
                <a:schemeClr val="tx2"/>
              </a:buClr>
              <a:buSzPct val="90000"/>
            </a:pPr>
            <a:r>
              <a:rPr lang="en-US" sz="1600" b="1" dirty="0">
                <a:solidFill>
                  <a:srgbClr val="000000"/>
                </a:solidFill>
              </a:rPr>
              <a:t>This chapter covers the following content:</a:t>
            </a:r>
          </a:p>
          <a:p>
            <a:pPr marL="285750" indent="-285750" algn="l" defTabSz="684213" fontAlgn="base">
              <a:spcBef>
                <a:spcPts val="600"/>
              </a:spcBef>
              <a:spcAft>
                <a:spcPts val="600"/>
              </a:spcAft>
              <a:buClr>
                <a:schemeClr val="tx2"/>
              </a:buClr>
              <a:buSzPct val="90000"/>
              <a:buFont typeface="Arial" panose="020B0604020202020204" pitchFamily="34" charset="0"/>
              <a:buChar char="•"/>
            </a:pPr>
            <a:r>
              <a:rPr lang="en-US" sz="1600" b="1" dirty="0">
                <a:solidFill>
                  <a:srgbClr val="000000"/>
                </a:solidFill>
              </a:rPr>
              <a:t>Generic Routing Encapsulation (GRE) Tunnels -</a:t>
            </a:r>
            <a:r>
              <a:rPr lang="en-US" sz="1600" dirty="0">
                <a:solidFill>
                  <a:srgbClr val="000000"/>
                </a:solidFill>
              </a:rPr>
              <a:t> This section explains how GRE tunnels operate and explains the configuration of GRE tunnels.</a:t>
            </a:r>
          </a:p>
          <a:p>
            <a:pPr marL="285750" indent="-285750" algn="l" defTabSz="684213" fontAlgn="base">
              <a:spcBef>
                <a:spcPts val="600"/>
              </a:spcBef>
              <a:spcAft>
                <a:spcPts val="600"/>
              </a:spcAft>
              <a:buClr>
                <a:schemeClr val="tx2"/>
              </a:buClr>
              <a:buSzPct val="90000"/>
              <a:buFont typeface="Arial" panose="020B0604020202020204" pitchFamily="34" charset="0"/>
              <a:buChar char="•"/>
            </a:pPr>
            <a:r>
              <a:rPr lang="en-US" sz="1600" b="1" dirty="0">
                <a:solidFill>
                  <a:srgbClr val="000000"/>
                </a:solidFill>
              </a:rPr>
              <a:t>Next Hop Resolution Protocol (NHRP) -</a:t>
            </a:r>
            <a:r>
              <a:rPr lang="en-US" sz="1600" dirty="0">
                <a:solidFill>
                  <a:srgbClr val="000000"/>
                </a:solidFill>
              </a:rPr>
              <a:t> This section describes the NHRP protocol and how it dynamically maps underlay IP addresses to overlay tunnel IP addresses.</a:t>
            </a:r>
          </a:p>
          <a:p>
            <a:pPr marL="285750" indent="-285750" algn="l" defTabSz="684213" fontAlgn="base">
              <a:spcBef>
                <a:spcPts val="600"/>
              </a:spcBef>
              <a:spcAft>
                <a:spcPts val="600"/>
              </a:spcAft>
              <a:buClr>
                <a:schemeClr val="tx2"/>
              </a:buClr>
              <a:buSzPct val="90000"/>
              <a:buFont typeface="Arial" panose="020B0604020202020204" pitchFamily="34" charset="0"/>
              <a:buChar char="•"/>
            </a:pPr>
            <a:r>
              <a:rPr lang="en-US" sz="1600" b="1" dirty="0">
                <a:solidFill>
                  <a:srgbClr val="000000"/>
                </a:solidFill>
              </a:rPr>
              <a:t>Dynamic Multipoint VPN (DMVPN) -</a:t>
            </a:r>
            <a:r>
              <a:rPr lang="en-US" sz="1600" dirty="0">
                <a:solidFill>
                  <a:srgbClr val="000000"/>
                </a:solidFill>
              </a:rPr>
              <a:t> This section explains the three DMVPN phases and the technologies involved with DMVPN tunnels.</a:t>
            </a:r>
          </a:p>
          <a:p>
            <a:pPr marL="285750" indent="-285750" algn="l" defTabSz="684213" fontAlgn="base">
              <a:spcBef>
                <a:spcPts val="600"/>
              </a:spcBef>
              <a:spcAft>
                <a:spcPts val="600"/>
              </a:spcAft>
              <a:buClr>
                <a:schemeClr val="tx2"/>
              </a:buClr>
              <a:buSzPct val="90000"/>
              <a:buFont typeface="Arial" panose="020B0604020202020204" pitchFamily="34" charset="0"/>
              <a:buChar char="•"/>
            </a:pPr>
            <a:r>
              <a:rPr lang="en-US" sz="1600" b="1" dirty="0">
                <a:solidFill>
                  <a:srgbClr val="000000"/>
                </a:solidFill>
              </a:rPr>
              <a:t>DMVPN Configuration -</a:t>
            </a:r>
            <a:r>
              <a:rPr lang="en-US" sz="1600" dirty="0">
                <a:solidFill>
                  <a:srgbClr val="000000"/>
                </a:solidFill>
              </a:rPr>
              <a:t> This section explains the configuration of DMVPN tunnels.</a:t>
            </a:r>
          </a:p>
          <a:p>
            <a:pPr marL="285750" indent="-285750" algn="l" defTabSz="684213" fontAlgn="base">
              <a:spcBef>
                <a:spcPts val="600"/>
              </a:spcBef>
              <a:spcAft>
                <a:spcPts val="600"/>
              </a:spcAft>
              <a:buClr>
                <a:schemeClr val="tx2"/>
              </a:buClr>
              <a:buSzPct val="90000"/>
              <a:buFont typeface="Arial" panose="020B0604020202020204" pitchFamily="34" charset="0"/>
              <a:buChar char="•"/>
            </a:pPr>
            <a:r>
              <a:rPr lang="en-US" sz="1600" b="1" dirty="0">
                <a:solidFill>
                  <a:srgbClr val="000000"/>
                </a:solidFill>
              </a:rPr>
              <a:t>Spoke-to-Spoke Communication -</a:t>
            </a:r>
            <a:r>
              <a:rPr lang="en-US" sz="1600" dirty="0">
                <a:solidFill>
                  <a:srgbClr val="000000"/>
                </a:solidFill>
              </a:rPr>
              <a:t> This section explains how spoke-to-spoke DMVPN tunnels form.</a:t>
            </a:r>
          </a:p>
          <a:p>
            <a:pPr marL="0" indent="0" algn="l" defTabSz="684213" fontAlgn="base">
              <a:spcBef>
                <a:spcPts val="600"/>
              </a:spcBef>
              <a:spcAft>
                <a:spcPts val="600"/>
              </a:spcAft>
              <a:buClr>
                <a:schemeClr val="tx2"/>
              </a:buClr>
              <a:buSzPct val="90000"/>
            </a:pPr>
            <a:endParaRPr lang="en-US" sz="1800" dirty="0">
              <a:solidFill>
                <a:srgbClr val="000000"/>
              </a:solidFill>
            </a:endParaRPr>
          </a:p>
        </p:txBody>
      </p:sp>
    </p:spTree>
    <p:extLst>
      <p:ext uri="{BB962C8B-B14F-4D97-AF65-F5344CB8AC3E}">
        <p14:creationId xmlns:p14="http://schemas.microsoft.com/office/powerpoint/2010/main" val="10901958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DMVPN Configuration</a:t>
            </a:r>
            <a:br>
              <a:rPr lang="en-US" dirty="0"/>
            </a:br>
            <a:r>
              <a:rPr lang="en-US" sz="2400" dirty="0"/>
              <a:t>DMVPN Hub Configuration</a:t>
            </a:r>
          </a:p>
        </p:txBody>
      </p:sp>
      <p:sp>
        <p:nvSpPr>
          <p:cNvPr id="2" name="TextBox 1">
            <a:extLst>
              <a:ext uri="{FF2B5EF4-FFF2-40B4-BE49-F238E27FC236}">
                <a16:creationId xmlns:a16="http://schemas.microsoft.com/office/drawing/2014/main" id="{F2DCB3D4-5B14-4DFD-90A3-BD2563CD74E8}"/>
              </a:ext>
            </a:extLst>
          </p:cNvPr>
          <p:cNvSpPr txBox="1"/>
          <p:nvPr/>
        </p:nvSpPr>
        <p:spPr>
          <a:xfrm>
            <a:off x="160020" y="731837"/>
            <a:ext cx="8846819" cy="4031873"/>
          </a:xfrm>
          <a:prstGeom prst="rect">
            <a:avLst/>
          </a:prstGeom>
          <a:noFill/>
        </p:spPr>
        <p:txBody>
          <a:bodyPr wrap="square" rtlCol="0">
            <a:spAutoFit/>
          </a:bodyPr>
          <a:lstStyle/>
          <a:p>
            <a:r>
              <a:rPr lang="en-US" sz="1600" dirty="0">
                <a:solidFill>
                  <a:schemeClr val="tx1">
                    <a:lumMod val="50000"/>
                  </a:schemeClr>
                </a:solidFill>
              </a:rPr>
              <a:t>The steps for configuring DMVPN on a hub router are as follows:</a:t>
            </a:r>
          </a:p>
          <a:p>
            <a:endParaRPr lang="en-US" sz="1600" dirty="0">
              <a:solidFill>
                <a:schemeClr val="tx1">
                  <a:lumMod val="50000"/>
                </a:schemeClr>
              </a:solidFill>
            </a:endParaRPr>
          </a:p>
          <a:p>
            <a:r>
              <a:rPr lang="en-US" sz="1600" b="1" dirty="0">
                <a:solidFill>
                  <a:schemeClr val="tx1">
                    <a:lumMod val="50000"/>
                  </a:schemeClr>
                </a:solidFill>
              </a:rPr>
              <a:t>Step 1</a:t>
            </a:r>
            <a:r>
              <a:rPr lang="en-US" sz="1600" dirty="0">
                <a:solidFill>
                  <a:schemeClr val="tx1">
                    <a:lumMod val="50000"/>
                  </a:schemeClr>
                </a:solidFill>
              </a:rPr>
              <a:t>. Create the tunnel interface by using the </a:t>
            </a:r>
            <a:r>
              <a:rPr lang="en-US" sz="1600" b="1" dirty="0">
                <a:solidFill>
                  <a:schemeClr val="tx1">
                    <a:lumMod val="50000"/>
                  </a:schemeClr>
                </a:solidFill>
              </a:rPr>
              <a:t>interface tunnel </a:t>
            </a:r>
            <a:r>
              <a:rPr lang="en-US" sz="1600" i="1" dirty="0">
                <a:solidFill>
                  <a:schemeClr val="tx1">
                    <a:lumMod val="50000"/>
                  </a:schemeClr>
                </a:solidFill>
              </a:rPr>
              <a:t>tunnel-number</a:t>
            </a:r>
            <a:r>
              <a:rPr lang="en-US" sz="1600" dirty="0">
                <a:solidFill>
                  <a:schemeClr val="tx1">
                    <a:lumMod val="50000"/>
                  </a:schemeClr>
                </a:solidFill>
              </a:rPr>
              <a:t> global configuration command. </a:t>
            </a:r>
          </a:p>
          <a:p>
            <a:r>
              <a:rPr lang="en-US" sz="1600" b="1" dirty="0">
                <a:solidFill>
                  <a:schemeClr val="tx1">
                    <a:lumMod val="50000"/>
                  </a:schemeClr>
                </a:solidFill>
              </a:rPr>
              <a:t>Step 2</a:t>
            </a:r>
            <a:r>
              <a:rPr lang="en-US" sz="1600" dirty="0">
                <a:solidFill>
                  <a:schemeClr val="tx1">
                    <a:lumMod val="50000"/>
                  </a:schemeClr>
                </a:solidFill>
              </a:rPr>
              <a:t>. Identify the local source of the tunnel by using the </a:t>
            </a:r>
            <a:r>
              <a:rPr lang="en-US" sz="1600" b="1" dirty="0">
                <a:solidFill>
                  <a:schemeClr val="tx1">
                    <a:lumMod val="50000"/>
                  </a:schemeClr>
                </a:solidFill>
              </a:rPr>
              <a:t>tunnel source </a:t>
            </a:r>
            <a:r>
              <a:rPr lang="en-US" sz="1600" dirty="0">
                <a:solidFill>
                  <a:schemeClr val="tx1">
                    <a:lumMod val="50000"/>
                  </a:schemeClr>
                </a:solidFill>
              </a:rPr>
              <a:t>{</a:t>
            </a:r>
            <a:r>
              <a:rPr lang="en-US" sz="1600" i="1" dirty="0">
                <a:solidFill>
                  <a:schemeClr val="tx1">
                    <a:lumMod val="50000"/>
                  </a:schemeClr>
                </a:solidFill>
              </a:rPr>
              <a:t>ip-address</a:t>
            </a:r>
            <a:r>
              <a:rPr lang="en-US" sz="1600" dirty="0">
                <a:solidFill>
                  <a:schemeClr val="tx1">
                    <a:lumMod val="50000"/>
                  </a:schemeClr>
                </a:solidFill>
              </a:rPr>
              <a:t> | </a:t>
            </a:r>
            <a:r>
              <a:rPr lang="en-US" sz="1600" i="1" dirty="0">
                <a:solidFill>
                  <a:schemeClr val="tx1">
                    <a:lumMod val="50000"/>
                  </a:schemeClr>
                </a:solidFill>
              </a:rPr>
              <a:t>interface-id</a:t>
            </a:r>
            <a:r>
              <a:rPr lang="en-US" sz="1600" dirty="0">
                <a:solidFill>
                  <a:schemeClr val="tx1">
                    <a:lumMod val="50000"/>
                  </a:schemeClr>
                </a:solidFill>
              </a:rPr>
              <a:t>} interface parameter  command. </a:t>
            </a:r>
          </a:p>
          <a:p>
            <a:r>
              <a:rPr lang="en-US" sz="1600" b="1" dirty="0">
                <a:solidFill>
                  <a:schemeClr val="tx1">
                    <a:lumMod val="50000"/>
                  </a:schemeClr>
                </a:solidFill>
              </a:rPr>
              <a:t>Step 3</a:t>
            </a:r>
            <a:r>
              <a:rPr lang="en-US" sz="1600" dirty="0">
                <a:solidFill>
                  <a:schemeClr val="tx1">
                    <a:lumMod val="50000"/>
                  </a:schemeClr>
                </a:solidFill>
              </a:rPr>
              <a:t>. Configure the DMVPN tunnel as an mGRE tunnel by using the </a:t>
            </a:r>
            <a:r>
              <a:rPr lang="en-US" sz="1600" b="1" dirty="0">
                <a:solidFill>
                  <a:schemeClr val="tx1">
                    <a:lumMod val="50000"/>
                  </a:schemeClr>
                </a:solidFill>
              </a:rPr>
              <a:t>tunnel mode gre multipoint </a:t>
            </a:r>
            <a:r>
              <a:rPr lang="en-US" sz="1600" dirty="0">
                <a:solidFill>
                  <a:schemeClr val="tx1">
                    <a:lumMod val="50000"/>
                  </a:schemeClr>
                </a:solidFill>
              </a:rPr>
              <a:t>interface  parameter command.</a:t>
            </a:r>
          </a:p>
          <a:p>
            <a:r>
              <a:rPr lang="en-US" sz="1600" b="1" dirty="0">
                <a:solidFill>
                  <a:schemeClr val="tx1">
                    <a:lumMod val="50000"/>
                  </a:schemeClr>
                </a:solidFill>
              </a:rPr>
              <a:t>Step 4</a:t>
            </a:r>
            <a:r>
              <a:rPr lang="en-US" sz="1600" dirty="0">
                <a:solidFill>
                  <a:schemeClr val="tx1">
                    <a:lumMod val="50000"/>
                  </a:schemeClr>
                </a:solidFill>
              </a:rPr>
              <a:t>. Allocate an IP address for the DMVPN network (tunnel) by using the </a:t>
            </a:r>
            <a:r>
              <a:rPr lang="en-US" sz="1600" b="1" dirty="0">
                <a:solidFill>
                  <a:schemeClr val="tx1">
                    <a:lumMod val="50000"/>
                  </a:schemeClr>
                </a:solidFill>
              </a:rPr>
              <a:t>ip address </a:t>
            </a:r>
            <a:r>
              <a:rPr lang="en-US" sz="1600" i="1" dirty="0">
                <a:solidFill>
                  <a:schemeClr val="tx1">
                    <a:lumMod val="50000"/>
                  </a:schemeClr>
                </a:solidFill>
              </a:rPr>
              <a:t>ip-address subnet-mask</a:t>
            </a:r>
            <a:r>
              <a:rPr lang="en-US" sz="1600" dirty="0">
                <a:solidFill>
                  <a:schemeClr val="tx1">
                    <a:lumMod val="50000"/>
                  </a:schemeClr>
                </a:solidFill>
              </a:rPr>
              <a:t> command.</a:t>
            </a:r>
          </a:p>
          <a:p>
            <a:r>
              <a:rPr lang="en-US" sz="1600" b="1" dirty="0">
                <a:solidFill>
                  <a:schemeClr val="tx1">
                    <a:lumMod val="50000"/>
                  </a:schemeClr>
                </a:solidFill>
              </a:rPr>
              <a:t>Step 5</a:t>
            </a:r>
            <a:r>
              <a:rPr lang="en-US" sz="1600" dirty="0">
                <a:solidFill>
                  <a:schemeClr val="tx1">
                    <a:lumMod val="50000"/>
                  </a:schemeClr>
                </a:solidFill>
              </a:rPr>
              <a:t>. Enable NHRP on the tunnel interface and uniquely identify the DMVPN tunnel for the virtual interface by using the </a:t>
            </a:r>
            <a:r>
              <a:rPr lang="en-US" sz="1600" b="1" dirty="0">
                <a:solidFill>
                  <a:schemeClr val="tx1">
                    <a:lumMod val="50000"/>
                  </a:schemeClr>
                </a:solidFill>
              </a:rPr>
              <a:t>ip nhrp network-id </a:t>
            </a:r>
            <a:r>
              <a:rPr lang="en-US" sz="1600" i="1" dirty="0">
                <a:solidFill>
                  <a:schemeClr val="tx1">
                    <a:lumMod val="50000"/>
                  </a:schemeClr>
                </a:solidFill>
              </a:rPr>
              <a:t>1-4294967295</a:t>
            </a:r>
            <a:r>
              <a:rPr lang="en-US" sz="1600" dirty="0">
                <a:solidFill>
                  <a:schemeClr val="tx1">
                    <a:lumMod val="50000"/>
                  </a:schemeClr>
                </a:solidFill>
              </a:rPr>
              <a:t> interface parameter command.</a:t>
            </a:r>
          </a:p>
          <a:p>
            <a:r>
              <a:rPr lang="en-US" sz="1600" b="1" dirty="0">
                <a:solidFill>
                  <a:schemeClr val="tx1">
                    <a:lumMod val="50000"/>
                  </a:schemeClr>
                </a:solidFill>
              </a:rPr>
              <a:t>Step 6</a:t>
            </a:r>
            <a:r>
              <a:rPr lang="en-US" sz="1600" dirty="0">
                <a:solidFill>
                  <a:schemeClr val="tx1">
                    <a:lumMod val="50000"/>
                  </a:schemeClr>
                </a:solidFill>
              </a:rPr>
              <a:t>. Optionally define the tunnel key, which adds 4 bytes to the DMVPN header, with the </a:t>
            </a:r>
            <a:r>
              <a:rPr lang="en-US" sz="1600" b="1" dirty="0">
                <a:solidFill>
                  <a:schemeClr val="tx1">
                    <a:lumMod val="50000"/>
                  </a:schemeClr>
                </a:solidFill>
              </a:rPr>
              <a:t>tunnel key </a:t>
            </a:r>
            <a:r>
              <a:rPr lang="en-US" sz="1600" i="1" dirty="0">
                <a:solidFill>
                  <a:schemeClr val="tx1">
                    <a:lumMod val="50000"/>
                  </a:schemeClr>
                </a:solidFill>
              </a:rPr>
              <a:t>0 -4294967295</a:t>
            </a:r>
            <a:r>
              <a:rPr lang="en-US" sz="1600" dirty="0">
                <a:solidFill>
                  <a:schemeClr val="tx1">
                    <a:lumMod val="50000"/>
                  </a:schemeClr>
                </a:solidFill>
              </a:rPr>
              <a:t> command.</a:t>
            </a:r>
          </a:p>
          <a:p>
            <a:r>
              <a:rPr lang="en-US" sz="1600" b="1" dirty="0">
                <a:solidFill>
                  <a:schemeClr val="tx1">
                    <a:lumMod val="50000"/>
                  </a:schemeClr>
                </a:solidFill>
              </a:rPr>
              <a:t>Step 7</a:t>
            </a:r>
            <a:r>
              <a:rPr lang="en-US" sz="1600" dirty="0">
                <a:solidFill>
                  <a:schemeClr val="tx1">
                    <a:lumMod val="50000"/>
                  </a:schemeClr>
                </a:solidFill>
              </a:rPr>
              <a:t>. Optionally enable multicast support for NHRP on DMVPN hub routers by using the </a:t>
            </a:r>
            <a:r>
              <a:rPr lang="en-US" sz="1600" b="1" dirty="0">
                <a:solidFill>
                  <a:schemeClr val="tx1">
                    <a:lumMod val="50000"/>
                  </a:schemeClr>
                </a:solidFill>
              </a:rPr>
              <a:t>ip nhrp map multicast dynamic </a:t>
            </a:r>
            <a:r>
              <a:rPr lang="en-US" sz="1600" dirty="0">
                <a:solidFill>
                  <a:schemeClr val="tx1">
                    <a:lumMod val="50000"/>
                  </a:schemeClr>
                </a:solidFill>
              </a:rPr>
              <a:t>tunnel command.</a:t>
            </a:r>
          </a:p>
        </p:txBody>
      </p:sp>
    </p:spTree>
    <p:extLst>
      <p:ext uri="{BB962C8B-B14F-4D97-AF65-F5344CB8AC3E}">
        <p14:creationId xmlns:p14="http://schemas.microsoft.com/office/powerpoint/2010/main" val="31011207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DMVPN Configuration</a:t>
            </a:r>
            <a:br>
              <a:rPr lang="en-US" dirty="0"/>
            </a:br>
            <a:r>
              <a:rPr lang="en-US" sz="2400" dirty="0"/>
              <a:t>DMVPN Hub Configuration (Cont.)</a:t>
            </a:r>
          </a:p>
        </p:txBody>
      </p:sp>
      <p:sp>
        <p:nvSpPr>
          <p:cNvPr id="2" name="TextBox 1">
            <a:extLst>
              <a:ext uri="{FF2B5EF4-FFF2-40B4-BE49-F238E27FC236}">
                <a16:creationId xmlns:a16="http://schemas.microsoft.com/office/drawing/2014/main" id="{F2DCB3D4-5B14-4DFD-90A3-BD2563CD74E8}"/>
              </a:ext>
            </a:extLst>
          </p:cNvPr>
          <p:cNvSpPr txBox="1"/>
          <p:nvPr/>
        </p:nvSpPr>
        <p:spPr>
          <a:xfrm>
            <a:off x="160020" y="731837"/>
            <a:ext cx="8846819" cy="2800767"/>
          </a:xfrm>
          <a:prstGeom prst="rect">
            <a:avLst/>
          </a:prstGeom>
          <a:noFill/>
        </p:spPr>
        <p:txBody>
          <a:bodyPr wrap="square" rtlCol="0">
            <a:spAutoFit/>
          </a:bodyPr>
          <a:lstStyle/>
          <a:p>
            <a:r>
              <a:rPr lang="en-US" sz="1600" dirty="0">
                <a:solidFill>
                  <a:schemeClr val="tx1">
                    <a:lumMod val="50000"/>
                  </a:schemeClr>
                </a:solidFill>
              </a:rPr>
              <a:t>The steps for configuring DMVPN on a hub router are as follows:</a:t>
            </a:r>
          </a:p>
          <a:p>
            <a:endParaRPr lang="en-US" sz="1600" dirty="0">
              <a:solidFill>
                <a:schemeClr val="tx1">
                  <a:lumMod val="50000"/>
                </a:schemeClr>
              </a:solidFill>
            </a:endParaRPr>
          </a:p>
          <a:p>
            <a:r>
              <a:rPr lang="en-US" sz="1600" b="1" dirty="0">
                <a:solidFill>
                  <a:schemeClr val="tx1">
                    <a:lumMod val="50000"/>
                  </a:schemeClr>
                </a:solidFill>
              </a:rPr>
              <a:t>Step 8</a:t>
            </a:r>
            <a:r>
              <a:rPr lang="en-US" sz="1600" dirty="0">
                <a:solidFill>
                  <a:schemeClr val="tx1">
                    <a:lumMod val="50000"/>
                  </a:schemeClr>
                </a:solidFill>
              </a:rPr>
              <a:t>. For Phase 3, enable NHRP redirect functions by using the </a:t>
            </a:r>
            <a:r>
              <a:rPr lang="en-US" sz="1600" b="1" dirty="0">
                <a:solidFill>
                  <a:schemeClr val="tx1">
                    <a:lumMod val="50000"/>
                  </a:schemeClr>
                </a:solidFill>
              </a:rPr>
              <a:t>ip nhrp redirect </a:t>
            </a:r>
            <a:r>
              <a:rPr lang="en-US" sz="1600" dirty="0">
                <a:solidFill>
                  <a:schemeClr val="tx1">
                    <a:lumMod val="50000"/>
                  </a:schemeClr>
                </a:solidFill>
              </a:rPr>
              <a:t>command.</a:t>
            </a:r>
          </a:p>
          <a:p>
            <a:r>
              <a:rPr lang="en-US" sz="1600" b="1" dirty="0">
                <a:solidFill>
                  <a:schemeClr val="tx1">
                    <a:lumMod val="50000"/>
                  </a:schemeClr>
                </a:solidFill>
              </a:rPr>
              <a:t>Step 9</a:t>
            </a:r>
            <a:r>
              <a:rPr lang="en-US" sz="1600" dirty="0">
                <a:solidFill>
                  <a:schemeClr val="tx1">
                    <a:lumMod val="50000"/>
                  </a:schemeClr>
                </a:solidFill>
              </a:rPr>
              <a:t>. Optionally define the tunnel bandwidth, measured in kilobits per second, by using the </a:t>
            </a:r>
            <a:r>
              <a:rPr lang="en-US" sz="1600" b="1" dirty="0">
                <a:solidFill>
                  <a:schemeClr val="tx1">
                    <a:lumMod val="50000"/>
                  </a:schemeClr>
                </a:solidFill>
              </a:rPr>
              <a:t>bandwidth</a:t>
            </a:r>
            <a:r>
              <a:rPr lang="en-US" sz="1600" dirty="0">
                <a:solidFill>
                  <a:schemeClr val="tx1">
                    <a:lumMod val="50000"/>
                  </a:schemeClr>
                </a:solidFill>
              </a:rPr>
              <a:t> [</a:t>
            </a:r>
            <a:r>
              <a:rPr lang="en-US" sz="1600" i="1" dirty="0">
                <a:solidFill>
                  <a:schemeClr val="tx1">
                    <a:lumMod val="50000"/>
                  </a:schemeClr>
                </a:solidFill>
              </a:rPr>
              <a:t>1-10000000</a:t>
            </a:r>
            <a:r>
              <a:rPr lang="en-US" sz="1600" dirty="0">
                <a:solidFill>
                  <a:schemeClr val="tx1">
                    <a:lumMod val="50000"/>
                  </a:schemeClr>
                </a:solidFill>
              </a:rPr>
              <a:t>] interface parameter command. </a:t>
            </a:r>
          </a:p>
          <a:p>
            <a:r>
              <a:rPr lang="en-US" sz="1600" b="1" dirty="0">
                <a:solidFill>
                  <a:schemeClr val="tx1">
                    <a:lumMod val="50000"/>
                  </a:schemeClr>
                </a:solidFill>
              </a:rPr>
              <a:t>Step 10</a:t>
            </a:r>
            <a:r>
              <a:rPr lang="en-US" sz="1600" dirty="0">
                <a:solidFill>
                  <a:schemeClr val="tx1">
                    <a:lumMod val="50000"/>
                  </a:schemeClr>
                </a:solidFill>
              </a:rPr>
              <a:t>. Optionally configure the IP MTU for the tunnel interface by using the </a:t>
            </a:r>
            <a:r>
              <a:rPr lang="en-US" sz="1600" b="1" dirty="0">
                <a:solidFill>
                  <a:schemeClr val="tx1">
                    <a:lumMod val="50000"/>
                  </a:schemeClr>
                </a:solidFill>
              </a:rPr>
              <a:t>ip mtu </a:t>
            </a:r>
            <a:r>
              <a:rPr lang="en-US" sz="1600" i="1" dirty="0">
                <a:solidFill>
                  <a:schemeClr val="tx1">
                    <a:lumMod val="50000"/>
                  </a:schemeClr>
                </a:solidFill>
              </a:rPr>
              <a:t>mtu</a:t>
            </a:r>
            <a:r>
              <a:rPr lang="en-US" sz="1600" dirty="0">
                <a:solidFill>
                  <a:schemeClr val="tx1">
                    <a:lumMod val="50000"/>
                  </a:schemeClr>
                </a:solidFill>
              </a:rPr>
              <a:t> interface parameter command.</a:t>
            </a:r>
          </a:p>
          <a:p>
            <a:r>
              <a:rPr lang="en-US" sz="1600" b="1" dirty="0">
                <a:solidFill>
                  <a:schemeClr val="tx1">
                    <a:lumMod val="50000"/>
                  </a:schemeClr>
                </a:solidFill>
              </a:rPr>
              <a:t>Step 11</a:t>
            </a:r>
            <a:r>
              <a:rPr lang="en-US" sz="1600" dirty="0">
                <a:solidFill>
                  <a:schemeClr val="tx1">
                    <a:lumMod val="50000"/>
                  </a:schemeClr>
                </a:solidFill>
              </a:rPr>
              <a:t>. Optionally define the TCP maximum segment size (MSS) by using the </a:t>
            </a:r>
            <a:r>
              <a:rPr lang="en-US" sz="1600" b="1" dirty="0">
                <a:solidFill>
                  <a:schemeClr val="tx1">
                    <a:lumMod val="50000"/>
                  </a:schemeClr>
                </a:solidFill>
              </a:rPr>
              <a:t>ip tcp adjust-mss </a:t>
            </a:r>
            <a:r>
              <a:rPr lang="en-US" sz="1600" i="1" dirty="0">
                <a:solidFill>
                  <a:schemeClr val="tx1">
                    <a:lumMod val="50000"/>
                  </a:schemeClr>
                </a:solidFill>
              </a:rPr>
              <a:t>mss-size</a:t>
            </a:r>
            <a:r>
              <a:rPr lang="en-US" sz="1600" dirty="0">
                <a:solidFill>
                  <a:schemeClr val="tx1">
                    <a:lumMod val="50000"/>
                  </a:schemeClr>
                </a:solidFill>
              </a:rPr>
              <a:t> command.</a:t>
            </a:r>
          </a:p>
          <a:p>
            <a:endParaRPr lang="en-US" sz="1600" dirty="0">
              <a:solidFill>
                <a:schemeClr val="tx1">
                  <a:lumMod val="50000"/>
                </a:schemeClr>
              </a:solidFill>
            </a:endParaRPr>
          </a:p>
          <a:p>
            <a:r>
              <a:rPr lang="en-US" sz="1600" b="1" dirty="0">
                <a:solidFill>
                  <a:schemeClr val="tx1">
                    <a:lumMod val="50000"/>
                  </a:schemeClr>
                </a:solidFill>
              </a:rPr>
              <a:t>Note</a:t>
            </a:r>
            <a:r>
              <a:rPr lang="en-US" sz="1600" dirty="0">
                <a:solidFill>
                  <a:schemeClr val="tx1">
                    <a:lumMod val="50000"/>
                  </a:schemeClr>
                </a:solidFill>
              </a:rPr>
              <a:t>: mGRE tunnels do not support the option for using a keepalive. </a:t>
            </a:r>
          </a:p>
        </p:txBody>
      </p:sp>
    </p:spTree>
    <p:extLst>
      <p:ext uri="{BB962C8B-B14F-4D97-AF65-F5344CB8AC3E}">
        <p14:creationId xmlns:p14="http://schemas.microsoft.com/office/powerpoint/2010/main" val="29751323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160020"/>
            <a:ext cx="8345488" cy="731837"/>
          </a:xfrm>
        </p:spPr>
        <p:txBody>
          <a:bodyPr/>
          <a:lstStyle/>
          <a:p>
            <a:r>
              <a:rPr lang="en-US" sz="1600" dirty="0"/>
              <a:t>DMVPN Configuration</a:t>
            </a:r>
            <a:br>
              <a:rPr lang="en-US" dirty="0"/>
            </a:br>
            <a:r>
              <a:rPr lang="en-US" sz="2400" dirty="0"/>
              <a:t>DMVPN Spoke Configuration for DMVPN Phase 1 (Point-to-Point</a:t>
            </a:r>
          </a:p>
        </p:txBody>
      </p:sp>
      <p:sp>
        <p:nvSpPr>
          <p:cNvPr id="2" name="TextBox 1">
            <a:extLst>
              <a:ext uri="{FF2B5EF4-FFF2-40B4-BE49-F238E27FC236}">
                <a16:creationId xmlns:a16="http://schemas.microsoft.com/office/drawing/2014/main" id="{F2DCB3D4-5B14-4DFD-90A3-BD2563CD74E8}"/>
              </a:ext>
            </a:extLst>
          </p:cNvPr>
          <p:cNvSpPr txBox="1"/>
          <p:nvPr/>
        </p:nvSpPr>
        <p:spPr>
          <a:xfrm>
            <a:off x="0" y="891857"/>
            <a:ext cx="9199179" cy="3662541"/>
          </a:xfrm>
          <a:prstGeom prst="rect">
            <a:avLst/>
          </a:prstGeom>
          <a:noFill/>
        </p:spPr>
        <p:txBody>
          <a:bodyPr wrap="square" rtlCol="0">
            <a:spAutoFit/>
          </a:bodyPr>
          <a:lstStyle/>
          <a:p>
            <a:r>
              <a:rPr lang="en-US" sz="1450" dirty="0">
                <a:solidFill>
                  <a:schemeClr val="tx1">
                    <a:lumMod val="50000"/>
                  </a:schemeClr>
                </a:solidFill>
              </a:rPr>
              <a:t>Configuration of DMVPN Phase 1 spokes is similar to the configuration for a hub router except in two ways:</a:t>
            </a:r>
          </a:p>
          <a:p>
            <a:pPr marL="285750" indent="-285750">
              <a:buFont typeface="Arial" panose="020B0604020202020204" pitchFamily="34" charset="0"/>
              <a:buChar char="•"/>
            </a:pPr>
            <a:r>
              <a:rPr lang="en-US" sz="1450" dirty="0">
                <a:solidFill>
                  <a:schemeClr val="tx1">
                    <a:lumMod val="50000"/>
                  </a:schemeClr>
                </a:solidFill>
              </a:rPr>
              <a:t> It does not use an mGRE tunnel. Instead, the tunnel destination is specified.</a:t>
            </a:r>
          </a:p>
          <a:p>
            <a:pPr marL="285750" indent="-285750">
              <a:buFont typeface="Arial" panose="020B0604020202020204" pitchFamily="34" charset="0"/>
              <a:buChar char="•"/>
            </a:pPr>
            <a:r>
              <a:rPr lang="en-US" sz="1450" dirty="0">
                <a:solidFill>
                  <a:schemeClr val="tx1">
                    <a:lumMod val="50000"/>
                  </a:schemeClr>
                </a:solidFill>
              </a:rPr>
              <a:t> The NHRP mapping points to at least one active NHS.</a:t>
            </a:r>
          </a:p>
          <a:p>
            <a:pPr marL="285750" indent="-285750">
              <a:buFont typeface="Arial" panose="020B0604020202020204" pitchFamily="34" charset="0"/>
              <a:buChar char="•"/>
            </a:pPr>
            <a:endParaRPr lang="en-US" sz="1450" dirty="0">
              <a:solidFill>
                <a:schemeClr val="tx1">
                  <a:lumMod val="50000"/>
                </a:schemeClr>
              </a:solidFill>
            </a:endParaRPr>
          </a:p>
          <a:p>
            <a:r>
              <a:rPr lang="en-US" sz="1450" dirty="0">
                <a:solidFill>
                  <a:schemeClr val="tx1">
                    <a:lumMod val="50000"/>
                  </a:schemeClr>
                </a:solidFill>
              </a:rPr>
              <a:t>The process for configuring a DMVPN Phase 1 spoke router is as follows: </a:t>
            </a:r>
          </a:p>
          <a:p>
            <a:endParaRPr lang="en-US" sz="1450" dirty="0">
              <a:solidFill>
                <a:schemeClr val="tx1">
                  <a:lumMod val="50000"/>
                </a:schemeClr>
              </a:solidFill>
            </a:endParaRPr>
          </a:p>
          <a:p>
            <a:r>
              <a:rPr lang="en-US" sz="1450" b="1" dirty="0">
                <a:solidFill>
                  <a:schemeClr val="tx1">
                    <a:lumMod val="50000"/>
                  </a:schemeClr>
                </a:solidFill>
              </a:rPr>
              <a:t>Step 1</a:t>
            </a:r>
            <a:r>
              <a:rPr lang="en-US" sz="1450" dirty="0">
                <a:solidFill>
                  <a:schemeClr val="tx1">
                    <a:lumMod val="50000"/>
                  </a:schemeClr>
                </a:solidFill>
              </a:rPr>
              <a:t>. Create the tunnel interface by using the </a:t>
            </a:r>
            <a:r>
              <a:rPr lang="en-US" sz="1450" b="1" dirty="0">
                <a:solidFill>
                  <a:schemeClr val="tx1">
                    <a:lumMod val="50000"/>
                  </a:schemeClr>
                </a:solidFill>
              </a:rPr>
              <a:t>interface tunnel </a:t>
            </a:r>
            <a:r>
              <a:rPr lang="en-US" sz="1450" i="1" dirty="0">
                <a:solidFill>
                  <a:schemeClr val="tx1">
                    <a:lumMod val="50000"/>
                  </a:schemeClr>
                </a:solidFill>
              </a:rPr>
              <a:t>tunnel-number</a:t>
            </a:r>
            <a:r>
              <a:rPr lang="en-US" sz="1450" dirty="0">
                <a:solidFill>
                  <a:schemeClr val="tx1">
                    <a:lumMod val="50000"/>
                  </a:schemeClr>
                </a:solidFill>
              </a:rPr>
              <a:t> global configuration command. </a:t>
            </a:r>
          </a:p>
          <a:p>
            <a:r>
              <a:rPr lang="en-US" sz="1450" b="1" dirty="0">
                <a:solidFill>
                  <a:schemeClr val="tx1">
                    <a:lumMod val="50000"/>
                  </a:schemeClr>
                </a:solidFill>
              </a:rPr>
              <a:t>Step 2</a:t>
            </a:r>
            <a:r>
              <a:rPr lang="en-US" sz="1450" dirty="0">
                <a:solidFill>
                  <a:schemeClr val="tx1">
                    <a:lumMod val="50000"/>
                  </a:schemeClr>
                </a:solidFill>
              </a:rPr>
              <a:t>. Identify the local source of the tunnel by using the </a:t>
            </a:r>
            <a:r>
              <a:rPr lang="en-US" sz="1450" b="1" dirty="0">
                <a:solidFill>
                  <a:schemeClr val="tx1">
                    <a:lumMod val="50000"/>
                  </a:schemeClr>
                </a:solidFill>
              </a:rPr>
              <a:t>tunnel source </a:t>
            </a:r>
            <a:r>
              <a:rPr lang="en-US" sz="1450" dirty="0">
                <a:solidFill>
                  <a:schemeClr val="tx1">
                    <a:lumMod val="50000"/>
                  </a:schemeClr>
                </a:solidFill>
              </a:rPr>
              <a:t>{</a:t>
            </a:r>
            <a:r>
              <a:rPr lang="en-US" sz="1450" i="1" dirty="0">
                <a:solidFill>
                  <a:schemeClr val="tx1">
                    <a:lumMod val="50000"/>
                  </a:schemeClr>
                </a:solidFill>
              </a:rPr>
              <a:t>ip-address</a:t>
            </a:r>
            <a:r>
              <a:rPr lang="en-US" sz="1450" dirty="0">
                <a:solidFill>
                  <a:schemeClr val="tx1">
                    <a:lumMod val="50000"/>
                  </a:schemeClr>
                </a:solidFill>
              </a:rPr>
              <a:t> | </a:t>
            </a:r>
            <a:r>
              <a:rPr lang="en-US" sz="1450" i="1" dirty="0">
                <a:solidFill>
                  <a:schemeClr val="tx1">
                    <a:lumMod val="50000"/>
                  </a:schemeClr>
                </a:solidFill>
              </a:rPr>
              <a:t>interface-id</a:t>
            </a:r>
            <a:r>
              <a:rPr lang="en-US" sz="1450" dirty="0">
                <a:solidFill>
                  <a:schemeClr val="tx1">
                    <a:lumMod val="50000"/>
                  </a:schemeClr>
                </a:solidFill>
              </a:rPr>
              <a:t>} interface parameter command. </a:t>
            </a:r>
          </a:p>
          <a:p>
            <a:r>
              <a:rPr lang="en-US" sz="1450" b="1" dirty="0">
                <a:solidFill>
                  <a:schemeClr val="tx1">
                    <a:lumMod val="50000"/>
                  </a:schemeClr>
                </a:solidFill>
              </a:rPr>
              <a:t>Step 3</a:t>
            </a:r>
            <a:r>
              <a:rPr lang="en-US" sz="1450" dirty="0">
                <a:solidFill>
                  <a:schemeClr val="tx1">
                    <a:lumMod val="50000"/>
                  </a:schemeClr>
                </a:solidFill>
              </a:rPr>
              <a:t>. Identify the tunnel destination by using the </a:t>
            </a:r>
            <a:r>
              <a:rPr lang="en-US" sz="1450" b="1" dirty="0">
                <a:solidFill>
                  <a:schemeClr val="tx1">
                    <a:lumMod val="50000"/>
                  </a:schemeClr>
                </a:solidFill>
              </a:rPr>
              <a:t>tunnel destination </a:t>
            </a:r>
            <a:r>
              <a:rPr lang="en-US" sz="1450" i="1" dirty="0">
                <a:solidFill>
                  <a:schemeClr val="tx1">
                    <a:lumMod val="50000"/>
                  </a:schemeClr>
                </a:solidFill>
              </a:rPr>
              <a:t>ip-address</a:t>
            </a:r>
            <a:r>
              <a:rPr lang="en-US" sz="1450" dirty="0">
                <a:solidFill>
                  <a:schemeClr val="tx1">
                    <a:lumMod val="50000"/>
                  </a:schemeClr>
                </a:solidFill>
              </a:rPr>
              <a:t> interface parameter command. </a:t>
            </a:r>
          </a:p>
          <a:p>
            <a:r>
              <a:rPr lang="en-US" sz="1450" b="1" dirty="0">
                <a:solidFill>
                  <a:schemeClr val="tx1">
                    <a:lumMod val="50000"/>
                  </a:schemeClr>
                </a:solidFill>
              </a:rPr>
              <a:t>Step 4</a:t>
            </a:r>
            <a:r>
              <a:rPr lang="en-US" sz="1450" dirty="0">
                <a:solidFill>
                  <a:schemeClr val="tx1">
                    <a:lumMod val="50000"/>
                  </a:schemeClr>
                </a:solidFill>
              </a:rPr>
              <a:t>. Allocate an IP address for the DMVPN network (tunnel) by using the </a:t>
            </a:r>
            <a:r>
              <a:rPr lang="en-US" sz="1450" b="1" dirty="0">
                <a:solidFill>
                  <a:schemeClr val="tx1">
                    <a:lumMod val="50000"/>
                  </a:schemeClr>
                </a:solidFill>
              </a:rPr>
              <a:t>ip address </a:t>
            </a:r>
            <a:r>
              <a:rPr lang="en-US" sz="1450" dirty="0">
                <a:solidFill>
                  <a:schemeClr val="tx1">
                    <a:lumMod val="50000"/>
                  </a:schemeClr>
                </a:solidFill>
              </a:rPr>
              <a:t>{</a:t>
            </a:r>
            <a:r>
              <a:rPr lang="en-US" sz="1450" i="1" dirty="0">
                <a:solidFill>
                  <a:schemeClr val="tx1">
                    <a:lumMod val="50000"/>
                  </a:schemeClr>
                </a:solidFill>
              </a:rPr>
              <a:t>ip-address subnet-mask </a:t>
            </a:r>
            <a:r>
              <a:rPr lang="en-US" sz="1450" dirty="0">
                <a:solidFill>
                  <a:schemeClr val="tx1">
                    <a:lumMod val="50000"/>
                  </a:schemeClr>
                </a:solidFill>
              </a:rPr>
              <a:t>| </a:t>
            </a:r>
            <a:r>
              <a:rPr lang="en-US" sz="1450" b="1" dirty="0">
                <a:solidFill>
                  <a:schemeClr val="tx1">
                    <a:lumMod val="50000"/>
                  </a:schemeClr>
                </a:solidFill>
              </a:rPr>
              <a:t>dhcp</a:t>
            </a:r>
            <a:r>
              <a:rPr lang="en-US" sz="1450" dirty="0">
                <a:solidFill>
                  <a:schemeClr val="tx1">
                    <a:lumMod val="50000"/>
                  </a:schemeClr>
                </a:solidFill>
              </a:rPr>
              <a:t>} command or the </a:t>
            </a:r>
            <a:r>
              <a:rPr lang="en-US" sz="1450" b="1" dirty="0">
                <a:solidFill>
                  <a:schemeClr val="tx1">
                    <a:lumMod val="50000"/>
                  </a:schemeClr>
                </a:solidFill>
              </a:rPr>
              <a:t>ipv6 address </a:t>
            </a:r>
            <a:r>
              <a:rPr lang="en-US" sz="1450" i="1" dirty="0">
                <a:solidFill>
                  <a:schemeClr val="tx1">
                    <a:lumMod val="50000"/>
                  </a:schemeClr>
                </a:solidFill>
              </a:rPr>
              <a:t>ipv6-address/prefix-length </a:t>
            </a:r>
            <a:r>
              <a:rPr lang="en-US" sz="1450" dirty="0">
                <a:solidFill>
                  <a:schemeClr val="tx1">
                    <a:lumMod val="50000"/>
                  </a:schemeClr>
                </a:solidFill>
              </a:rPr>
              <a:t>command. </a:t>
            </a:r>
          </a:p>
          <a:p>
            <a:r>
              <a:rPr lang="en-US" sz="1450" b="1" dirty="0">
                <a:solidFill>
                  <a:schemeClr val="tx1">
                    <a:lumMod val="50000"/>
                  </a:schemeClr>
                </a:solidFill>
              </a:rPr>
              <a:t>Step 5</a:t>
            </a:r>
            <a:r>
              <a:rPr lang="en-US" sz="1450" dirty="0">
                <a:solidFill>
                  <a:schemeClr val="tx1">
                    <a:lumMod val="50000"/>
                  </a:schemeClr>
                </a:solidFill>
              </a:rPr>
              <a:t>. Enable NHRP on the tunnel interface and uniquely identify the DMVPN tunnel for the virtual interface by using the </a:t>
            </a:r>
            <a:r>
              <a:rPr lang="en-US" sz="1450" b="1" dirty="0">
                <a:solidFill>
                  <a:schemeClr val="tx1">
                    <a:lumMod val="50000"/>
                  </a:schemeClr>
                </a:solidFill>
              </a:rPr>
              <a:t>ip nhrp network-id </a:t>
            </a:r>
            <a:r>
              <a:rPr lang="en-US" sz="1450" i="1" dirty="0">
                <a:solidFill>
                  <a:schemeClr val="tx1">
                    <a:lumMod val="50000"/>
                  </a:schemeClr>
                </a:solidFill>
              </a:rPr>
              <a:t>1-4294967295</a:t>
            </a:r>
            <a:r>
              <a:rPr lang="en-US" sz="1450" dirty="0">
                <a:solidFill>
                  <a:schemeClr val="tx1">
                    <a:lumMod val="50000"/>
                  </a:schemeClr>
                </a:solidFill>
              </a:rPr>
              <a:t> interface parameter command. </a:t>
            </a:r>
          </a:p>
        </p:txBody>
      </p:sp>
    </p:spTree>
    <p:extLst>
      <p:ext uri="{BB962C8B-B14F-4D97-AF65-F5344CB8AC3E}">
        <p14:creationId xmlns:p14="http://schemas.microsoft.com/office/powerpoint/2010/main" val="19530750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160020"/>
            <a:ext cx="8345488" cy="731837"/>
          </a:xfrm>
        </p:spPr>
        <p:txBody>
          <a:bodyPr/>
          <a:lstStyle/>
          <a:p>
            <a:r>
              <a:rPr lang="en-US" sz="1600" dirty="0"/>
              <a:t>DMVPN Configuration</a:t>
            </a:r>
            <a:br>
              <a:rPr lang="en-US" dirty="0"/>
            </a:br>
            <a:r>
              <a:rPr lang="en-US" sz="2400" dirty="0"/>
              <a:t>DMVPN Spoke Configuration for DMVPN Phase 1 (Point-to-Point) (Cont.)</a:t>
            </a:r>
          </a:p>
        </p:txBody>
      </p:sp>
      <p:sp>
        <p:nvSpPr>
          <p:cNvPr id="2" name="TextBox 1">
            <a:extLst>
              <a:ext uri="{FF2B5EF4-FFF2-40B4-BE49-F238E27FC236}">
                <a16:creationId xmlns:a16="http://schemas.microsoft.com/office/drawing/2014/main" id="{F2DCB3D4-5B14-4DFD-90A3-BD2563CD74E8}"/>
              </a:ext>
            </a:extLst>
          </p:cNvPr>
          <p:cNvSpPr txBox="1"/>
          <p:nvPr/>
        </p:nvSpPr>
        <p:spPr>
          <a:xfrm>
            <a:off x="148590" y="891857"/>
            <a:ext cx="8846819" cy="3754874"/>
          </a:xfrm>
          <a:prstGeom prst="rect">
            <a:avLst/>
          </a:prstGeom>
          <a:noFill/>
        </p:spPr>
        <p:txBody>
          <a:bodyPr wrap="square" rtlCol="0">
            <a:spAutoFit/>
          </a:bodyPr>
          <a:lstStyle/>
          <a:p>
            <a:r>
              <a:rPr lang="en-US" sz="1500" dirty="0">
                <a:solidFill>
                  <a:schemeClr val="tx1">
                    <a:lumMod val="50000"/>
                  </a:schemeClr>
                </a:solidFill>
              </a:rPr>
              <a:t>The process for configuring a DMVPN Phase 1 spoke router is as follows: </a:t>
            </a:r>
          </a:p>
          <a:p>
            <a:endParaRPr lang="en-US" sz="1500" dirty="0">
              <a:solidFill>
                <a:schemeClr val="tx1">
                  <a:lumMod val="50000"/>
                </a:schemeClr>
              </a:solidFill>
            </a:endParaRPr>
          </a:p>
          <a:p>
            <a:r>
              <a:rPr lang="en-US" sz="1500" b="1" dirty="0">
                <a:solidFill>
                  <a:schemeClr val="tx1">
                    <a:lumMod val="50000"/>
                  </a:schemeClr>
                </a:solidFill>
              </a:rPr>
              <a:t>Step 6</a:t>
            </a:r>
            <a:r>
              <a:rPr lang="en-US" sz="1500" dirty="0">
                <a:solidFill>
                  <a:schemeClr val="tx1">
                    <a:lumMod val="50000"/>
                  </a:schemeClr>
                </a:solidFill>
              </a:rPr>
              <a:t>. Optionally define the NHRP tunnel key, which adds 4 bytes to the DMVPN header, by using the </a:t>
            </a:r>
            <a:r>
              <a:rPr lang="en-US" sz="1500" b="1" dirty="0">
                <a:solidFill>
                  <a:schemeClr val="tx1">
                    <a:lumMod val="50000"/>
                  </a:schemeClr>
                </a:solidFill>
              </a:rPr>
              <a:t>tunnel</a:t>
            </a:r>
            <a:r>
              <a:rPr lang="en-US" sz="1500" dirty="0">
                <a:solidFill>
                  <a:schemeClr val="tx1">
                    <a:lumMod val="50000"/>
                  </a:schemeClr>
                </a:solidFill>
              </a:rPr>
              <a:t> </a:t>
            </a:r>
            <a:r>
              <a:rPr lang="en-US" sz="1500" b="1" dirty="0">
                <a:solidFill>
                  <a:schemeClr val="tx1">
                    <a:lumMod val="50000"/>
                  </a:schemeClr>
                </a:solidFill>
              </a:rPr>
              <a:t>key</a:t>
            </a:r>
            <a:r>
              <a:rPr lang="en-US" sz="1500" dirty="0">
                <a:solidFill>
                  <a:schemeClr val="tx1">
                    <a:lumMod val="50000"/>
                  </a:schemeClr>
                </a:solidFill>
              </a:rPr>
              <a:t> </a:t>
            </a:r>
            <a:r>
              <a:rPr lang="en-US" sz="1500" i="1" dirty="0">
                <a:solidFill>
                  <a:schemeClr val="tx1">
                    <a:lumMod val="50000"/>
                  </a:schemeClr>
                </a:solidFill>
              </a:rPr>
              <a:t>0-4294967295</a:t>
            </a:r>
            <a:r>
              <a:rPr lang="en-US" sz="1500" dirty="0">
                <a:solidFill>
                  <a:schemeClr val="tx1">
                    <a:lumMod val="50000"/>
                  </a:schemeClr>
                </a:solidFill>
              </a:rPr>
              <a:t> command.</a:t>
            </a:r>
          </a:p>
          <a:p>
            <a:r>
              <a:rPr lang="en-US" sz="1500" dirty="0">
                <a:solidFill>
                  <a:schemeClr val="tx1">
                    <a:lumMod val="50000"/>
                  </a:schemeClr>
                </a:solidFill>
              </a:rPr>
              <a:t>	</a:t>
            </a:r>
            <a:r>
              <a:rPr lang="en-US" sz="1500" b="1" dirty="0">
                <a:solidFill>
                  <a:schemeClr val="tx1">
                    <a:lumMod val="50000"/>
                  </a:schemeClr>
                </a:solidFill>
              </a:rPr>
              <a:t>Note</a:t>
            </a:r>
            <a:r>
              <a:rPr lang="en-US" sz="1500" dirty="0">
                <a:solidFill>
                  <a:schemeClr val="tx1">
                    <a:lumMod val="50000"/>
                  </a:schemeClr>
                </a:solidFill>
              </a:rPr>
              <a:t>: If the tunnel key is defined on the hub router, it must be defined on all the spoke routers. </a:t>
            </a:r>
          </a:p>
          <a:p>
            <a:r>
              <a:rPr lang="en-US" sz="1500" b="1" dirty="0">
                <a:solidFill>
                  <a:schemeClr val="tx1">
                    <a:lumMod val="50000"/>
                  </a:schemeClr>
                </a:solidFill>
              </a:rPr>
              <a:t>Step 7</a:t>
            </a:r>
            <a:r>
              <a:rPr lang="en-US" sz="1500" dirty="0">
                <a:solidFill>
                  <a:schemeClr val="tx1">
                    <a:lumMod val="50000"/>
                  </a:schemeClr>
                </a:solidFill>
              </a:rPr>
              <a:t>. Specify the address of one or more NHRP NHSs by using the </a:t>
            </a:r>
            <a:r>
              <a:rPr lang="en-US" sz="1500" b="1" dirty="0">
                <a:solidFill>
                  <a:schemeClr val="tx1">
                    <a:lumMod val="50000"/>
                  </a:schemeClr>
                </a:solidFill>
              </a:rPr>
              <a:t>ip nhrp nhs </a:t>
            </a:r>
            <a:r>
              <a:rPr lang="en-US" sz="1500" i="1" dirty="0">
                <a:solidFill>
                  <a:schemeClr val="tx1">
                    <a:lumMod val="50000"/>
                  </a:schemeClr>
                </a:solidFill>
              </a:rPr>
              <a:t>nhs-address</a:t>
            </a:r>
            <a:r>
              <a:rPr lang="en-US" sz="1500" dirty="0">
                <a:solidFill>
                  <a:schemeClr val="tx1">
                    <a:lumMod val="50000"/>
                  </a:schemeClr>
                </a:solidFill>
              </a:rPr>
              <a:t> </a:t>
            </a:r>
            <a:r>
              <a:rPr lang="en-US" sz="1500" b="1" dirty="0">
                <a:solidFill>
                  <a:schemeClr val="tx1">
                    <a:lumMod val="50000"/>
                  </a:schemeClr>
                </a:solidFill>
              </a:rPr>
              <a:t>nbma</a:t>
            </a:r>
            <a:r>
              <a:rPr lang="en-US" sz="1500" dirty="0">
                <a:solidFill>
                  <a:schemeClr val="tx1">
                    <a:lumMod val="50000"/>
                  </a:schemeClr>
                </a:solidFill>
              </a:rPr>
              <a:t> </a:t>
            </a:r>
            <a:r>
              <a:rPr lang="en-US" sz="1500" i="1" dirty="0">
                <a:solidFill>
                  <a:schemeClr val="tx1">
                    <a:lumMod val="50000"/>
                  </a:schemeClr>
                </a:solidFill>
              </a:rPr>
              <a:t>nbma-address</a:t>
            </a:r>
            <a:r>
              <a:rPr lang="en-US" sz="1500" dirty="0">
                <a:solidFill>
                  <a:schemeClr val="tx1">
                    <a:lumMod val="50000"/>
                  </a:schemeClr>
                </a:solidFill>
              </a:rPr>
              <a:t> [</a:t>
            </a:r>
            <a:r>
              <a:rPr lang="en-US" sz="1500" b="1" dirty="0">
                <a:solidFill>
                  <a:schemeClr val="tx1">
                    <a:lumMod val="50000"/>
                  </a:schemeClr>
                </a:solidFill>
              </a:rPr>
              <a:t>multicast</a:t>
            </a:r>
            <a:r>
              <a:rPr lang="en-US" sz="1500" dirty="0">
                <a:solidFill>
                  <a:schemeClr val="tx1">
                    <a:lumMod val="50000"/>
                  </a:schemeClr>
                </a:solidFill>
              </a:rPr>
              <a:t>] command. </a:t>
            </a:r>
          </a:p>
          <a:p>
            <a:r>
              <a:rPr lang="en-US" sz="1500" dirty="0">
                <a:solidFill>
                  <a:schemeClr val="tx1">
                    <a:lumMod val="50000"/>
                  </a:schemeClr>
                </a:solidFill>
              </a:rPr>
              <a:t>	</a:t>
            </a:r>
            <a:r>
              <a:rPr lang="en-US" sz="1500" b="1" dirty="0">
                <a:solidFill>
                  <a:schemeClr val="tx1">
                    <a:lumMod val="50000"/>
                  </a:schemeClr>
                </a:solidFill>
              </a:rPr>
              <a:t>Note</a:t>
            </a:r>
            <a:r>
              <a:rPr lang="en-US" sz="1500" dirty="0">
                <a:solidFill>
                  <a:schemeClr val="tx1">
                    <a:lumMod val="50000"/>
                  </a:schemeClr>
                </a:solidFill>
              </a:rPr>
              <a:t>: Remember that the NBMA address is the transport IP address, and the NHS address is the protocol address for the DMVPN hub. </a:t>
            </a:r>
          </a:p>
          <a:p>
            <a:r>
              <a:rPr lang="en-US" sz="1500" b="1" dirty="0">
                <a:solidFill>
                  <a:schemeClr val="tx1">
                    <a:lumMod val="50000"/>
                  </a:schemeClr>
                </a:solidFill>
              </a:rPr>
              <a:t>Step 8</a:t>
            </a:r>
            <a:r>
              <a:rPr lang="en-US" sz="1500" dirty="0">
                <a:solidFill>
                  <a:schemeClr val="tx1">
                    <a:lumMod val="50000"/>
                  </a:schemeClr>
                </a:solidFill>
              </a:rPr>
              <a:t>. Optionally define the tunnel bandwidth, measured in kilobits per second, by using the </a:t>
            </a:r>
            <a:r>
              <a:rPr lang="en-US" sz="1500" b="1" dirty="0">
                <a:solidFill>
                  <a:schemeClr val="tx1">
                    <a:lumMod val="50000"/>
                  </a:schemeClr>
                </a:solidFill>
              </a:rPr>
              <a:t>bandwidth </a:t>
            </a:r>
            <a:r>
              <a:rPr lang="en-US" sz="1500" dirty="0">
                <a:solidFill>
                  <a:schemeClr val="tx1">
                    <a:lumMod val="50000"/>
                  </a:schemeClr>
                </a:solidFill>
              </a:rPr>
              <a:t>[</a:t>
            </a:r>
            <a:r>
              <a:rPr lang="en-US" sz="1500" i="1" dirty="0">
                <a:solidFill>
                  <a:schemeClr val="tx1">
                    <a:lumMod val="50000"/>
                  </a:schemeClr>
                </a:solidFill>
              </a:rPr>
              <a:t>1-10000000</a:t>
            </a:r>
            <a:r>
              <a:rPr lang="en-US" sz="1500" dirty="0">
                <a:solidFill>
                  <a:schemeClr val="tx1">
                    <a:lumMod val="50000"/>
                  </a:schemeClr>
                </a:solidFill>
              </a:rPr>
              <a:t>] interface parameter command. </a:t>
            </a:r>
          </a:p>
          <a:p>
            <a:r>
              <a:rPr lang="en-US" sz="1500" b="1" dirty="0">
                <a:solidFill>
                  <a:schemeClr val="tx1">
                    <a:lumMod val="50000"/>
                  </a:schemeClr>
                </a:solidFill>
              </a:rPr>
              <a:t>Step 9</a:t>
            </a:r>
            <a:r>
              <a:rPr lang="en-US" sz="1500" dirty="0">
                <a:solidFill>
                  <a:schemeClr val="tx1">
                    <a:lumMod val="50000"/>
                  </a:schemeClr>
                </a:solidFill>
              </a:rPr>
              <a:t>. Optionally define the IP MTU for the tunnel interface by using the </a:t>
            </a:r>
            <a:r>
              <a:rPr lang="en-US" sz="1500" b="1" dirty="0">
                <a:solidFill>
                  <a:schemeClr val="tx1">
                    <a:lumMod val="50000"/>
                  </a:schemeClr>
                </a:solidFill>
              </a:rPr>
              <a:t>ip mtu </a:t>
            </a:r>
            <a:r>
              <a:rPr lang="en-US" sz="1500" i="1" dirty="0">
                <a:solidFill>
                  <a:schemeClr val="tx1">
                    <a:lumMod val="50000"/>
                  </a:schemeClr>
                </a:solidFill>
              </a:rPr>
              <a:t>mtu</a:t>
            </a:r>
            <a:r>
              <a:rPr lang="en-US" sz="1500" dirty="0">
                <a:solidFill>
                  <a:schemeClr val="tx1">
                    <a:lumMod val="50000"/>
                  </a:schemeClr>
                </a:solidFill>
              </a:rPr>
              <a:t> interface parameter command.</a:t>
            </a:r>
          </a:p>
          <a:p>
            <a:r>
              <a:rPr lang="en-US" sz="1500" b="1" dirty="0">
                <a:solidFill>
                  <a:schemeClr val="tx1">
                    <a:lumMod val="50000"/>
                  </a:schemeClr>
                </a:solidFill>
              </a:rPr>
              <a:t>Step 10</a:t>
            </a:r>
            <a:r>
              <a:rPr lang="en-US" sz="1500" dirty="0">
                <a:solidFill>
                  <a:schemeClr val="tx1">
                    <a:lumMod val="50000"/>
                  </a:schemeClr>
                </a:solidFill>
              </a:rPr>
              <a:t>. Optionally define the TCP MSS by using the </a:t>
            </a:r>
            <a:r>
              <a:rPr lang="en-US" sz="1500" b="1" dirty="0">
                <a:solidFill>
                  <a:schemeClr val="tx1">
                    <a:lumMod val="50000"/>
                  </a:schemeClr>
                </a:solidFill>
              </a:rPr>
              <a:t>ip tcp adjust-mss </a:t>
            </a:r>
            <a:r>
              <a:rPr lang="en-US" sz="1500" i="1" dirty="0">
                <a:solidFill>
                  <a:schemeClr val="tx1">
                    <a:lumMod val="50000"/>
                  </a:schemeClr>
                </a:solidFill>
              </a:rPr>
              <a:t>mss-size</a:t>
            </a:r>
            <a:r>
              <a:rPr lang="en-US" sz="1500" dirty="0">
                <a:solidFill>
                  <a:schemeClr val="tx1">
                    <a:lumMod val="50000"/>
                  </a:schemeClr>
                </a:solidFill>
              </a:rPr>
              <a:t> command.</a:t>
            </a:r>
          </a:p>
          <a:p>
            <a:r>
              <a:rPr lang="en-US" sz="1400" dirty="0">
                <a:solidFill>
                  <a:schemeClr val="tx1">
                    <a:lumMod val="50000"/>
                  </a:schemeClr>
                </a:solidFill>
              </a:rPr>
              <a:t> </a:t>
            </a:r>
          </a:p>
          <a:p>
            <a:endParaRPr lang="en-US" sz="1400" dirty="0">
              <a:solidFill>
                <a:schemeClr val="tx1">
                  <a:lumMod val="50000"/>
                </a:schemeClr>
              </a:solidFill>
            </a:endParaRPr>
          </a:p>
        </p:txBody>
      </p:sp>
    </p:spTree>
    <p:extLst>
      <p:ext uri="{BB962C8B-B14F-4D97-AF65-F5344CB8AC3E}">
        <p14:creationId xmlns:p14="http://schemas.microsoft.com/office/powerpoint/2010/main" val="14458635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160020"/>
            <a:ext cx="8345488" cy="731837"/>
          </a:xfrm>
        </p:spPr>
        <p:txBody>
          <a:bodyPr/>
          <a:lstStyle/>
          <a:p>
            <a:r>
              <a:rPr lang="en-US" sz="1600" dirty="0"/>
              <a:t>DMVPN Configuration</a:t>
            </a:r>
            <a:br>
              <a:rPr lang="en-US" dirty="0"/>
            </a:br>
            <a:r>
              <a:rPr lang="en-US" sz="2400" dirty="0"/>
              <a:t>DMVPN Spoke Configuration for DMVPN Phase 1 (Point-to-Point) (Cont.)</a:t>
            </a:r>
          </a:p>
        </p:txBody>
      </p:sp>
      <p:sp>
        <p:nvSpPr>
          <p:cNvPr id="2" name="TextBox 1">
            <a:extLst>
              <a:ext uri="{FF2B5EF4-FFF2-40B4-BE49-F238E27FC236}">
                <a16:creationId xmlns:a16="http://schemas.microsoft.com/office/drawing/2014/main" id="{F2DCB3D4-5B14-4DFD-90A3-BD2563CD74E8}"/>
              </a:ext>
            </a:extLst>
          </p:cNvPr>
          <p:cNvSpPr txBox="1"/>
          <p:nvPr/>
        </p:nvSpPr>
        <p:spPr>
          <a:xfrm>
            <a:off x="163831" y="990917"/>
            <a:ext cx="1306829" cy="2985433"/>
          </a:xfrm>
          <a:prstGeom prst="rect">
            <a:avLst/>
          </a:prstGeom>
          <a:noFill/>
        </p:spPr>
        <p:txBody>
          <a:bodyPr wrap="square" rtlCol="0">
            <a:spAutoFit/>
          </a:bodyPr>
          <a:lstStyle/>
          <a:p>
            <a:r>
              <a:rPr lang="en-US" sz="1600" dirty="0">
                <a:solidFill>
                  <a:schemeClr val="tx1">
                    <a:lumMod val="50000"/>
                  </a:schemeClr>
                </a:solidFill>
              </a:rPr>
              <a:t>Example 19-6 provides a sample configuration for R11 (hub), R31 (spoke), and R41 (spoke). </a:t>
            </a:r>
          </a:p>
          <a:p>
            <a:r>
              <a:rPr lang="en-US" sz="1400" dirty="0">
                <a:solidFill>
                  <a:schemeClr val="tx1">
                    <a:lumMod val="50000"/>
                  </a:schemeClr>
                </a:solidFill>
              </a:rPr>
              <a:t> </a:t>
            </a:r>
          </a:p>
          <a:p>
            <a:endParaRPr lang="en-US" sz="1400" dirty="0">
              <a:solidFill>
                <a:schemeClr val="tx1">
                  <a:lumMod val="50000"/>
                </a:schemeClr>
              </a:solidFill>
            </a:endParaRPr>
          </a:p>
        </p:txBody>
      </p:sp>
      <p:pic>
        <p:nvPicPr>
          <p:cNvPr id="4" name="Picture 3">
            <a:extLst>
              <a:ext uri="{FF2B5EF4-FFF2-40B4-BE49-F238E27FC236}">
                <a16:creationId xmlns:a16="http://schemas.microsoft.com/office/drawing/2014/main" id="{60BE311E-5465-44BB-876F-1872BE18D842}"/>
              </a:ext>
            </a:extLst>
          </p:cNvPr>
          <p:cNvPicPr>
            <a:picLocks noChangeAspect="1"/>
          </p:cNvPicPr>
          <p:nvPr/>
        </p:nvPicPr>
        <p:blipFill>
          <a:blip r:embed="rId3"/>
          <a:stretch>
            <a:fillRect/>
          </a:stretch>
        </p:blipFill>
        <p:spPr>
          <a:xfrm>
            <a:off x="1470660" y="990917"/>
            <a:ext cx="3649864" cy="2867342"/>
          </a:xfrm>
          <a:prstGeom prst="rect">
            <a:avLst/>
          </a:prstGeom>
        </p:spPr>
      </p:pic>
      <p:pic>
        <p:nvPicPr>
          <p:cNvPr id="5" name="Picture 4">
            <a:extLst>
              <a:ext uri="{FF2B5EF4-FFF2-40B4-BE49-F238E27FC236}">
                <a16:creationId xmlns:a16="http://schemas.microsoft.com/office/drawing/2014/main" id="{AB07BFB7-A13D-4A56-9558-09AFD94FBB44}"/>
              </a:ext>
            </a:extLst>
          </p:cNvPr>
          <p:cNvPicPr>
            <a:picLocks noChangeAspect="1"/>
          </p:cNvPicPr>
          <p:nvPr/>
        </p:nvPicPr>
        <p:blipFill>
          <a:blip r:embed="rId4"/>
          <a:stretch>
            <a:fillRect/>
          </a:stretch>
        </p:blipFill>
        <p:spPr>
          <a:xfrm>
            <a:off x="5120524" y="1755933"/>
            <a:ext cx="3716175" cy="1631633"/>
          </a:xfrm>
          <a:prstGeom prst="rect">
            <a:avLst/>
          </a:prstGeom>
        </p:spPr>
      </p:pic>
    </p:spTree>
    <p:extLst>
      <p:ext uri="{BB962C8B-B14F-4D97-AF65-F5344CB8AC3E}">
        <p14:creationId xmlns:p14="http://schemas.microsoft.com/office/powerpoint/2010/main" val="22634418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160020"/>
            <a:ext cx="8345488" cy="731837"/>
          </a:xfrm>
        </p:spPr>
        <p:txBody>
          <a:bodyPr/>
          <a:lstStyle/>
          <a:p>
            <a:r>
              <a:rPr lang="en-US" sz="1600" dirty="0"/>
              <a:t>DMVPN Configuration</a:t>
            </a:r>
            <a:br>
              <a:rPr lang="en-US" dirty="0"/>
            </a:br>
            <a:r>
              <a:rPr lang="en-US" sz="2400" dirty="0"/>
              <a:t>Viewing DMVPN Tunnel Status</a:t>
            </a:r>
          </a:p>
        </p:txBody>
      </p:sp>
      <p:sp>
        <p:nvSpPr>
          <p:cNvPr id="2" name="TextBox 1">
            <a:extLst>
              <a:ext uri="{FF2B5EF4-FFF2-40B4-BE49-F238E27FC236}">
                <a16:creationId xmlns:a16="http://schemas.microsoft.com/office/drawing/2014/main" id="{F2DCB3D4-5B14-4DFD-90A3-BD2563CD74E8}"/>
              </a:ext>
            </a:extLst>
          </p:cNvPr>
          <p:cNvSpPr txBox="1"/>
          <p:nvPr/>
        </p:nvSpPr>
        <p:spPr>
          <a:xfrm>
            <a:off x="163831" y="990917"/>
            <a:ext cx="8766809" cy="3508653"/>
          </a:xfrm>
          <a:prstGeom prst="rect">
            <a:avLst/>
          </a:prstGeom>
          <a:noFill/>
        </p:spPr>
        <p:txBody>
          <a:bodyPr wrap="square" rtlCol="0">
            <a:spAutoFit/>
          </a:bodyPr>
          <a:lstStyle/>
          <a:p>
            <a:r>
              <a:rPr lang="en-US" sz="1600" dirty="0">
                <a:solidFill>
                  <a:schemeClr val="tx1">
                    <a:lumMod val="50000"/>
                  </a:schemeClr>
                </a:solidFill>
              </a:rPr>
              <a:t>The </a:t>
            </a:r>
            <a:r>
              <a:rPr lang="en-US" sz="1600" b="1" dirty="0">
                <a:solidFill>
                  <a:schemeClr val="tx1">
                    <a:lumMod val="50000"/>
                  </a:schemeClr>
                </a:solidFill>
              </a:rPr>
              <a:t>show dmvpn </a:t>
            </a:r>
            <a:r>
              <a:rPr lang="en-US" sz="1600" dirty="0">
                <a:solidFill>
                  <a:schemeClr val="tx1">
                    <a:lumMod val="50000"/>
                  </a:schemeClr>
                </a:solidFill>
              </a:rPr>
              <a:t>[</a:t>
            </a:r>
            <a:r>
              <a:rPr lang="en-US" sz="1600" b="1" dirty="0">
                <a:solidFill>
                  <a:schemeClr val="tx1">
                    <a:lumMod val="50000"/>
                  </a:schemeClr>
                </a:solidFill>
              </a:rPr>
              <a:t>detail</a:t>
            </a:r>
            <a:r>
              <a:rPr lang="en-US" sz="1600" dirty="0">
                <a:solidFill>
                  <a:schemeClr val="tx1">
                    <a:lumMod val="50000"/>
                  </a:schemeClr>
                </a:solidFill>
              </a:rPr>
              <a:t>] command provides the tunnel interface, tunnel role, tunnel state, and tunnel peers with uptime. When the DMVPN tunnel interface is administratively shut down, there are no entries associated with that tunnel interface. These are the tunnel states, in order of establishment:</a:t>
            </a:r>
          </a:p>
          <a:p>
            <a:pPr marL="285750" indent="-285750">
              <a:buFont typeface="Arial" panose="020B0604020202020204" pitchFamily="34" charset="0"/>
              <a:buChar char="•"/>
            </a:pPr>
            <a:endParaRPr lang="en-US" sz="1600" dirty="0">
              <a:solidFill>
                <a:schemeClr val="tx1">
                  <a:lumMod val="50000"/>
                </a:schemeClr>
              </a:solidFill>
            </a:endParaRPr>
          </a:p>
          <a:p>
            <a:pPr marL="285750" indent="-285750">
              <a:buFont typeface="Arial" panose="020B0604020202020204" pitchFamily="34" charset="0"/>
              <a:buChar char="•"/>
            </a:pPr>
            <a:r>
              <a:rPr lang="en-US" sz="1600" b="1" dirty="0">
                <a:solidFill>
                  <a:schemeClr val="tx1">
                    <a:lumMod val="50000"/>
                  </a:schemeClr>
                </a:solidFill>
              </a:rPr>
              <a:t>INTF</a:t>
            </a:r>
            <a:r>
              <a:rPr lang="en-US" sz="1600" dirty="0">
                <a:solidFill>
                  <a:schemeClr val="tx1">
                    <a:lumMod val="50000"/>
                  </a:schemeClr>
                </a:solidFill>
              </a:rPr>
              <a:t> – The line protocol of the DMVPN tunnel is down.</a:t>
            </a:r>
          </a:p>
          <a:p>
            <a:pPr marL="285750" indent="-285750">
              <a:buFont typeface="Arial" panose="020B0604020202020204" pitchFamily="34" charset="0"/>
              <a:buChar char="•"/>
            </a:pPr>
            <a:r>
              <a:rPr lang="en-US" sz="1600" b="1" dirty="0">
                <a:solidFill>
                  <a:schemeClr val="tx1">
                    <a:lumMod val="50000"/>
                  </a:schemeClr>
                </a:solidFill>
              </a:rPr>
              <a:t>IKE</a:t>
            </a:r>
            <a:r>
              <a:rPr lang="en-US" sz="1600" dirty="0">
                <a:solidFill>
                  <a:schemeClr val="tx1">
                    <a:lumMod val="50000"/>
                  </a:schemeClr>
                </a:solidFill>
              </a:rPr>
              <a:t> – DMVPN tunnels configured with IPsec have not yet successfully established an Internet Key Exchange (IKE) session.</a:t>
            </a:r>
          </a:p>
          <a:p>
            <a:pPr marL="285750" indent="-285750">
              <a:buFont typeface="Arial" panose="020B0604020202020204" pitchFamily="34" charset="0"/>
              <a:buChar char="•"/>
            </a:pPr>
            <a:r>
              <a:rPr lang="en-US" sz="1600" b="1" dirty="0">
                <a:solidFill>
                  <a:schemeClr val="tx1">
                    <a:lumMod val="50000"/>
                  </a:schemeClr>
                </a:solidFill>
              </a:rPr>
              <a:t>IPsec</a:t>
            </a:r>
            <a:r>
              <a:rPr lang="en-US" sz="1600" dirty="0">
                <a:solidFill>
                  <a:schemeClr val="tx1">
                    <a:lumMod val="50000"/>
                  </a:schemeClr>
                </a:solidFill>
              </a:rPr>
              <a:t> - An IKE session has been established, but an IPsec security association (SA) has not yet been established.</a:t>
            </a:r>
          </a:p>
          <a:p>
            <a:pPr marL="285750" indent="-285750">
              <a:buFont typeface="Arial" panose="020B0604020202020204" pitchFamily="34" charset="0"/>
              <a:buChar char="•"/>
            </a:pPr>
            <a:r>
              <a:rPr lang="en-US" sz="1600" b="1" dirty="0">
                <a:solidFill>
                  <a:schemeClr val="tx1">
                    <a:lumMod val="50000"/>
                  </a:schemeClr>
                </a:solidFill>
              </a:rPr>
              <a:t>NHRP</a:t>
            </a:r>
            <a:r>
              <a:rPr lang="en-US" sz="1600" dirty="0">
                <a:solidFill>
                  <a:schemeClr val="tx1">
                    <a:lumMod val="50000"/>
                  </a:schemeClr>
                </a:solidFill>
              </a:rPr>
              <a:t> - The DMVPN spoke router has not yet successfully registered.</a:t>
            </a:r>
          </a:p>
          <a:p>
            <a:pPr marL="285750" indent="-285750">
              <a:buFont typeface="Arial" panose="020B0604020202020204" pitchFamily="34" charset="0"/>
              <a:buChar char="•"/>
            </a:pPr>
            <a:r>
              <a:rPr lang="en-US" sz="1600" b="1" dirty="0">
                <a:solidFill>
                  <a:schemeClr val="tx1">
                    <a:lumMod val="50000"/>
                  </a:schemeClr>
                </a:solidFill>
              </a:rPr>
              <a:t>Up</a:t>
            </a:r>
            <a:r>
              <a:rPr lang="en-US" sz="1600" dirty="0">
                <a:solidFill>
                  <a:schemeClr val="tx1">
                    <a:lumMod val="50000"/>
                  </a:schemeClr>
                </a:solidFill>
              </a:rPr>
              <a:t> - The DMVPN spoke router has registered with the DMVPN hub and received an ACK (positive registration reply) from the hub.</a:t>
            </a:r>
          </a:p>
          <a:p>
            <a:pPr marL="285750" indent="-285750">
              <a:buFont typeface="Arial" panose="020B0604020202020204" pitchFamily="34" charset="0"/>
              <a:buChar char="•"/>
            </a:pPr>
            <a:endParaRPr lang="en-US" sz="1400" dirty="0">
              <a:solidFill>
                <a:schemeClr val="tx1">
                  <a:lumMod val="50000"/>
                </a:schemeClr>
              </a:solidFill>
            </a:endParaRPr>
          </a:p>
        </p:txBody>
      </p:sp>
    </p:spTree>
    <p:extLst>
      <p:ext uri="{BB962C8B-B14F-4D97-AF65-F5344CB8AC3E}">
        <p14:creationId xmlns:p14="http://schemas.microsoft.com/office/powerpoint/2010/main" val="17464280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160020"/>
            <a:ext cx="8345488" cy="731837"/>
          </a:xfrm>
        </p:spPr>
        <p:txBody>
          <a:bodyPr/>
          <a:lstStyle/>
          <a:p>
            <a:r>
              <a:rPr lang="en-US" sz="1600" dirty="0"/>
              <a:t>DMVPN Configuration</a:t>
            </a:r>
            <a:br>
              <a:rPr lang="en-US" dirty="0"/>
            </a:br>
            <a:r>
              <a:rPr lang="en-US" sz="2400" dirty="0"/>
              <a:t>Viewing DMVPN Tunnel Status (Cont.)</a:t>
            </a:r>
          </a:p>
        </p:txBody>
      </p:sp>
      <p:sp>
        <p:nvSpPr>
          <p:cNvPr id="2" name="TextBox 1">
            <a:extLst>
              <a:ext uri="{FF2B5EF4-FFF2-40B4-BE49-F238E27FC236}">
                <a16:creationId xmlns:a16="http://schemas.microsoft.com/office/drawing/2014/main" id="{F2DCB3D4-5B14-4DFD-90A3-BD2563CD74E8}"/>
              </a:ext>
            </a:extLst>
          </p:cNvPr>
          <p:cNvSpPr txBox="1"/>
          <p:nvPr/>
        </p:nvSpPr>
        <p:spPr>
          <a:xfrm>
            <a:off x="163831" y="990917"/>
            <a:ext cx="1745352" cy="3293209"/>
          </a:xfrm>
          <a:prstGeom prst="rect">
            <a:avLst/>
          </a:prstGeom>
          <a:noFill/>
        </p:spPr>
        <p:txBody>
          <a:bodyPr wrap="square" rtlCol="0">
            <a:spAutoFit/>
          </a:bodyPr>
          <a:lstStyle/>
          <a:p>
            <a:r>
              <a:rPr lang="en-US" sz="1600" dirty="0">
                <a:solidFill>
                  <a:schemeClr val="tx1">
                    <a:lumMod val="50000"/>
                  </a:schemeClr>
                </a:solidFill>
              </a:rPr>
              <a:t>Example 19-8 provides output of the </a:t>
            </a:r>
            <a:r>
              <a:rPr lang="en-US" sz="1600" b="1" dirty="0">
                <a:solidFill>
                  <a:schemeClr val="tx1">
                    <a:lumMod val="50000"/>
                  </a:schemeClr>
                </a:solidFill>
              </a:rPr>
              <a:t>show dmvpn detail </a:t>
            </a:r>
            <a:r>
              <a:rPr lang="en-US" sz="1600" dirty="0">
                <a:solidFill>
                  <a:schemeClr val="tx1">
                    <a:lumMod val="50000"/>
                  </a:schemeClr>
                </a:solidFill>
              </a:rPr>
              <a:t>command. The </a:t>
            </a:r>
            <a:r>
              <a:rPr lang="en-US" sz="1600" b="1" dirty="0">
                <a:solidFill>
                  <a:schemeClr val="tx1">
                    <a:lumMod val="50000"/>
                  </a:schemeClr>
                </a:solidFill>
              </a:rPr>
              <a:t>detail</a:t>
            </a:r>
            <a:r>
              <a:rPr lang="en-US" sz="1600" dirty="0">
                <a:solidFill>
                  <a:schemeClr val="tx1">
                    <a:lumMod val="50000"/>
                  </a:schemeClr>
                </a:solidFill>
              </a:rPr>
              <a:t> keyword provides the local tunnel and NBMA IP addresses, tunnel health monitoring, and VRF contexts. </a:t>
            </a:r>
          </a:p>
        </p:txBody>
      </p:sp>
      <p:pic>
        <p:nvPicPr>
          <p:cNvPr id="6" name="Picture 5">
            <a:extLst>
              <a:ext uri="{FF2B5EF4-FFF2-40B4-BE49-F238E27FC236}">
                <a16:creationId xmlns:a16="http://schemas.microsoft.com/office/drawing/2014/main" id="{6A21459A-3028-4FED-859E-C204BEFD010A}"/>
              </a:ext>
            </a:extLst>
          </p:cNvPr>
          <p:cNvPicPr>
            <a:picLocks noChangeAspect="1"/>
          </p:cNvPicPr>
          <p:nvPr/>
        </p:nvPicPr>
        <p:blipFill>
          <a:blip r:embed="rId3"/>
          <a:stretch>
            <a:fillRect/>
          </a:stretch>
        </p:blipFill>
        <p:spPr>
          <a:xfrm>
            <a:off x="1909183" y="891857"/>
            <a:ext cx="3048000" cy="2238375"/>
          </a:xfrm>
          <a:prstGeom prst="rect">
            <a:avLst/>
          </a:prstGeom>
        </p:spPr>
      </p:pic>
      <p:pic>
        <p:nvPicPr>
          <p:cNvPr id="7" name="Picture 6">
            <a:extLst>
              <a:ext uri="{FF2B5EF4-FFF2-40B4-BE49-F238E27FC236}">
                <a16:creationId xmlns:a16="http://schemas.microsoft.com/office/drawing/2014/main" id="{D3721F2E-1DA9-47B2-BD15-F132ECB6531F}"/>
              </a:ext>
            </a:extLst>
          </p:cNvPr>
          <p:cNvPicPr>
            <a:picLocks noChangeAspect="1"/>
          </p:cNvPicPr>
          <p:nvPr/>
        </p:nvPicPr>
        <p:blipFill>
          <a:blip r:embed="rId4"/>
          <a:stretch>
            <a:fillRect/>
          </a:stretch>
        </p:blipFill>
        <p:spPr>
          <a:xfrm>
            <a:off x="1932995" y="3130589"/>
            <a:ext cx="3024188" cy="852488"/>
          </a:xfrm>
          <a:prstGeom prst="rect">
            <a:avLst/>
          </a:prstGeom>
        </p:spPr>
      </p:pic>
      <p:pic>
        <p:nvPicPr>
          <p:cNvPr id="8" name="Picture 7">
            <a:extLst>
              <a:ext uri="{FF2B5EF4-FFF2-40B4-BE49-F238E27FC236}">
                <a16:creationId xmlns:a16="http://schemas.microsoft.com/office/drawing/2014/main" id="{E5961DE9-3A9C-46EE-9061-F056AD463E66}"/>
              </a:ext>
            </a:extLst>
          </p:cNvPr>
          <p:cNvPicPr>
            <a:picLocks noChangeAspect="1"/>
          </p:cNvPicPr>
          <p:nvPr/>
        </p:nvPicPr>
        <p:blipFill>
          <a:blip r:embed="rId5"/>
          <a:stretch>
            <a:fillRect/>
          </a:stretch>
        </p:blipFill>
        <p:spPr>
          <a:xfrm>
            <a:off x="5182347" y="1079262"/>
            <a:ext cx="3673997" cy="2804755"/>
          </a:xfrm>
          <a:prstGeom prst="rect">
            <a:avLst/>
          </a:prstGeom>
        </p:spPr>
      </p:pic>
    </p:spTree>
    <p:extLst>
      <p:ext uri="{BB962C8B-B14F-4D97-AF65-F5344CB8AC3E}">
        <p14:creationId xmlns:p14="http://schemas.microsoft.com/office/powerpoint/2010/main" val="40292037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22860"/>
            <a:ext cx="8345488" cy="731837"/>
          </a:xfrm>
        </p:spPr>
        <p:txBody>
          <a:bodyPr/>
          <a:lstStyle/>
          <a:p>
            <a:r>
              <a:rPr lang="en-US" sz="1600" dirty="0"/>
              <a:t>DMVPN Configuration</a:t>
            </a:r>
            <a:br>
              <a:rPr lang="en-US" dirty="0"/>
            </a:br>
            <a:r>
              <a:rPr lang="en-US" sz="2400" dirty="0"/>
              <a:t>Viewing the NHRP Cache</a:t>
            </a:r>
          </a:p>
        </p:txBody>
      </p:sp>
      <p:sp>
        <p:nvSpPr>
          <p:cNvPr id="2" name="TextBox 1">
            <a:extLst>
              <a:ext uri="{FF2B5EF4-FFF2-40B4-BE49-F238E27FC236}">
                <a16:creationId xmlns:a16="http://schemas.microsoft.com/office/drawing/2014/main" id="{F2DCB3D4-5B14-4DFD-90A3-BD2563CD74E8}"/>
              </a:ext>
            </a:extLst>
          </p:cNvPr>
          <p:cNvSpPr txBox="1"/>
          <p:nvPr/>
        </p:nvSpPr>
        <p:spPr>
          <a:xfrm>
            <a:off x="0" y="754697"/>
            <a:ext cx="8843009" cy="1169551"/>
          </a:xfrm>
          <a:prstGeom prst="rect">
            <a:avLst/>
          </a:prstGeom>
          <a:noFill/>
        </p:spPr>
        <p:txBody>
          <a:bodyPr wrap="square" rtlCol="0">
            <a:spAutoFit/>
          </a:bodyPr>
          <a:lstStyle/>
          <a:p>
            <a:r>
              <a:rPr lang="en-US" sz="1400" dirty="0">
                <a:solidFill>
                  <a:schemeClr val="tx1">
                    <a:lumMod val="50000"/>
                  </a:schemeClr>
                </a:solidFill>
              </a:rPr>
              <a:t>Every router maintains a cache of requests that it receives or is processing. The NHRP cache contains the following fields displayed using the </a:t>
            </a:r>
            <a:r>
              <a:rPr lang="en-US" sz="1400" b="1" dirty="0">
                <a:solidFill>
                  <a:schemeClr val="tx1">
                    <a:lumMod val="50000"/>
                  </a:schemeClr>
                </a:solidFill>
              </a:rPr>
              <a:t>show ip nhrp [brief]</a:t>
            </a:r>
            <a:r>
              <a:rPr lang="en-US" sz="1400" dirty="0">
                <a:solidFill>
                  <a:schemeClr val="tx1">
                    <a:lumMod val="50000"/>
                  </a:schemeClr>
                </a:solidFill>
              </a:rPr>
              <a:t> :</a:t>
            </a:r>
          </a:p>
          <a:p>
            <a:pPr marL="285750" indent="-285750">
              <a:buFont typeface="Arial" panose="020B0604020202020204" pitchFamily="34" charset="0"/>
              <a:buChar char="•"/>
            </a:pPr>
            <a:r>
              <a:rPr lang="en-US" sz="1400" dirty="0">
                <a:solidFill>
                  <a:schemeClr val="tx1">
                    <a:lumMod val="50000"/>
                  </a:schemeClr>
                </a:solidFill>
              </a:rPr>
              <a:t>Network entry for hosts or for a network/xx and the tunnel IP address to NBMA IP address.</a:t>
            </a:r>
          </a:p>
          <a:p>
            <a:pPr marL="285750" indent="-285750">
              <a:buFont typeface="Arial" panose="020B0604020202020204" pitchFamily="34" charset="0"/>
              <a:buChar char="•"/>
            </a:pPr>
            <a:r>
              <a:rPr lang="en-US" sz="1400" dirty="0">
                <a:solidFill>
                  <a:schemeClr val="tx1">
                    <a:lumMod val="50000"/>
                  </a:schemeClr>
                </a:solidFill>
              </a:rPr>
              <a:t>The interface number, duration of existence, and expiration (hours:minutes:seconds). </a:t>
            </a:r>
          </a:p>
          <a:p>
            <a:pPr marL="285750" indent="-285750">
              <a:buFont typeface="Arial" panose="020B0604020202020204" pitchFamily="34" charset="0"/>
              <a:buChar char="•"/>
            </a:pPr>
            <a:r>
              <a:rPr lang="en-US" sz="1400" dirty="0">
                <a:solidFill>
                  <a:schemeClr val="tx1">
                    <a:lumMod val="50000"/>
                  </a:schemeClr>
                </a:solidFill>
              </a:rPr>
              <a:t>The NHRP mapping entry type. Table 19-6 provides a list of NHRP mapping entries in the local cache.</a:t>
            </a:r>
          </a:p>
        </p:txBody>
      </p:sp>
      <p:graphicFrame>
        <p:nvGraphicFramePr>
          <p:cNvPr id="4" name="Table 3">
            <a:extLst>
              <a:ext uri="{FF2B5EF4-FFF2-40B4-BE49-F238E27FC236}">
                <a16:creationId xmlns:a16="http://schemas.microsoft.com/office/drawing/2014/main" id="{D74F4D51-88FC-4005-9683-069ECFB0BCFD}"/>
              </a:ext>
            </a:extLst>
          </p:cNvPr>
          <p:cNvGraphicFramePr>
            <a:graphicFrameLocks noGrp="1"/>
          </p:cNvGraphicFramePr>
          <p:nvPr>
            <p:extLst>
              <p:ext uri="{D42A27DB-BD31-4B8C-83A1-F6EECF244321}">
                <p14:modId xmlns:p14="http://schemas.microsoft.com/office/powerpoint/2010/main" val="2660399479"/>
              </p:ext>
            </p:extLst>
          </p:nvPr>
        </p:nvGraphicFramePr>
        <p:xfrm>
          <a:off x="110490" y="1924248"/>
          <a:ext cx="8923020" cy="2854960"/>
        </p:xfrm>
        <a:graphic>
          <a:graphicData uri="http://schemas.openxmlformats.org/drawingml/2006/table">
            <a:tbl>
              <a:tblPr firstRow="1" bandRow="1">
                <a:tableStyleId>{5C22544A-7EE6-4342-B048-85BDC9FD1C3A}</a:tableStyleId>
              </a:tblPr>
              <a:tblGrid>
                <a:gridCol w="1348740">
                  <a:extLst>
                    <a:ext uri="{9D8B030D-6E8A-4147-A177-3AD203B41FA5}">
                      <a16:colId xmlns:a16="http://schemas.microsoft.com/office/drawing/2014/main" val="706725301"/>
                    </a:ext>
                  </a:extLst>
                </a:gridCol>
                <a:gridCol w="7574280">
                  <a:extLst>
                    <a:ext uri="{9D8B030D-6E8A-4147-A177-3AD203B41FA5}">
                      <a16:colId xmlns:a16="http://schemas.microsoft.com/office/drawing/2014/main" val="1096288302"/>
                    </a:ext>
                  </a:extLst>
                </a:gridCol>
              </a:tblGrid>
              <a:tr h="370840">
                <a:tc>
                  <a:txBody>
                    <a:bodyPr/>
                    <a:lstStyle/>
                    <a:p>
                      <a:r>
                        <a:rPr lang="en-US" sz="1200" dirty="0"/>
                        <a:t>NHRP Mapping Entry</a:t>
                      </a:r>
                    </a:p>
                  </a:txBody>
                  <a:tcPr/>
                </a:tc>
                <a:tc>
                  <a:txBody>
                    <a:bodyPr/>
                    <a:lstStyle/>
                    <a:p>
                      <a:r>
                        <a:rPr lang="en-US" dirty="0"/>
                        <a:t>Description</a:t>
                      </a:r>
                    </a:p>
                  </a:txBody>
                  <a:tcPr/>
                </a:tc>
                <a:extLst>
                  <a:ext uri="{0D108BD9-81ED-4DB2-BD59-A6C34878D82A}">
                    <a16:rowId xmlns:a16="http://schemas.microsoft.com/office/drawing/2014/main" val="3398436334"/>
                  </a:ext>
                </a:extLst>
              </a:tr>
              <a:tr h="370840">
                <a:tc>
                  <a:txBody>
                    <a:bodyPr/>
                    <a:lstStyle/>
                    <a:p>
                      <a:r>
                        <a:rPr lang="en-US" sz="1200" dirty="0"/>
                        <a:t>static</a:t>
                      </a:r>
                    </a:p>
                  </a:txBody>
                  <a:tcPr/>
                </a:tc>
                <a:tc>
                  <a:txBody>
                    <a:bodyPr/>
                    <a:lstStyle/>
                    <a:p>
                      <a:r>
                        <a:rPr lang="en-US" sz="1200" b="0" dirty="0"/>
                        <a:t>An entry created statically on a DMVPN interface. </a:t>
                      </a:r>
                    </a:p>
                  </a:txBody>
                  <a:tcPr/>
                </a:tc>
                <a:extLst>
                  <a:ext uri="{0D108BD9-81ED-4DB2-BD59-A6C34878D82A}">
                    <a16:rowId xmlns:a16="http://schemas.microsoft.com/office/drawing/2014/main" val="4126139003"/>
                  </a:ext>
                </a:extLst>
              </a:tr>
              <a:tr h="370840">
                <a:tc>
                  <a:txBody>
                    <a:bodyPr/>
                    <a:lstStyle/>
                    <a:p>
                      <a:r>
                        <a:rPr lang="en-US" sz="1200" dirty="0"/>
                        <a:t>dynamic</a:t>
                      </a:r>
                    </a:p>
                  </a:txBody>
                  <a:tcPr/>
                </a:tc>
                <a:tc>
                  <a:txBody>
                    <a:bodyPr/>
                    <a:lstStyle/>
                    <a:p>
                      <a:r>
                        <a:rPr lang="en-US" sz="1200" b="0" dirty="0"/>
                        <a:t>An entry created dynamically. DMVPN Phase 1: an entry created from a spoke that registered with an NHS with an NHRP registration request.</a:t>
                      </a:r>
                    </a:p>
                  </a:txBody>
                  <a:tcPr/>
                </a:tc>
                <a:extLst>
                  <a:ext uri="{0D108BD9-81ED-4DB2-BD59-A6C34878D82A}">
                    <a16:rowId xmlns:a16="http://schemas.microsoft.com/office/drawing/2014/main" val="107559148"/>
                  </a:ext>
                </a:extLst>
              </a:tr>
              <a:tr h="370840">
                <a:tc>
                  <a:txBody>
                    <a:bodyPr/>
                    <a:lstStyle/>
                    <a:p>
                      <a:r>
                        <a:rPr lang="en-US" sz="1200" dirty="0"/>
                        <a:t>incomplete</a:t>
                      </a:r>
                    </a:p>
                  </a:txBody>
                  <a:tcPr/>
                </a:tc>
                <a:tc>
                  <a:txBody>
                    <a:bodyPr/>
                    <a:lstStyle/>
                    <a:p>
                      <a:r>
                        <a:rPr lang="en-US" sz="1200" b="0" dirty="0"/>
                        <a:t>A temporary entry placed locally while an NHRP resolution request processes. Incomplete entries prevent repetitive NHRP requests for the same entry, avoiding unnecessary consumption of router resources. </a:t>
                      </a:r>
                    </a:p>
                  </a:txBody>
                  <a:tcPr/>
                </a:tc>
                <a:extLst>
                  <a:ext uri="{0D108BD9-81ED-4DB2-BD59-A6C34878D82A}">
                    <a16:rowId xmlns:a16="http://schemas.microsoft.com/office/drawing/2014/main" val="1986374872"/>
                  </a:ext>
                </a:extLst>
              </a:tr>
              <a:tr h="370840">
                <a:tc>
                  <a:txBody>
                    <a:bodyPr/>
                    <a:lstStyle/>
                    <a:p>
                      <a:r>
                        <a:rPr lang="en-US" sz="1200" dirty="0"/>
                        <a:t>local</a:t>
                      </a:r>
                    </a:p>
                  </a:txBody>
                  <a:tcPr/>
                </a:tc>
                <a:tc>
                  <a:txBody>
                    <a:bodyPr/>
                    <a:lstStyle/>
                    <a:p>
                      <a:r>
                        <a:rPr lang="en-US" sz="1200" b="0" dirty="0"/>
                        <a:t>Displays local mapping info. Represents a local network that was advertised for an NHRP resolution reply. </a:t>
                      </a:r>
                    </a:p>
                  </a:txBody>
                  <a:tcPr/>
                </a:tc>
                <a:extLst>
                  <a:ext uri="{0D108BD9-81ED-4DB2-BD59-A6C34878D82A}">
                    <a16:rowId xmlns:a16="http://schemas.microsoft.com/office/drawing/2014/main" val="1090984848"/>
                  </a:ext>
                </a:extLst>
              </a:tr>
              <a:tr h="370840">
                <a:tc>
                  <a:txBody>
                    <a:bodyPr/>
                    <a:lstStyle/>
                    <a:p>
                      <a:r>
                        <a:rPr lang="en-US" sz="1200" dirty="0"/>
                        <a:t>(no-socket)</a:t>
                      </a:r>
                    </a:p>
                  </a:txBody>
                  <a:tcPr/>
                </a:tc>
                <a:tc>
                  <a:txBody>
                    <a:bodyPr/>
                    <a:lstStyle/>
                    <a:p>
                      <a:r>
                        <a:rPr lang="en-US" sz="1200" b="0" dirty="0"/>
                        <a:t>Mapping entries that do not have associated IPsec sockets and where encryption is not triggered. </a:t>
                      </a:r>
                    </a:p>
                  </a:txBody>
                  <a:tcPr/>
                </a:tc>
                <a:extLst>
                  <a:ext uri="{0D108BD9-81ED-4DB2-BD59-A6C34878D82A}">
                    <a16:rowId xmlns:a16="http://schemas.microsoft.com/office/drawing/2014/main" val="4266777015"/>
                  </a:ext>
                </a:extLst>
              </a:tr>
              <a:tr h="370840">
                <a:tc>
                  <a:txBody>
                    <a:bodyPr/>
                    <a:lstStyle/>
                    <a:p>
                      <a:r>
                        <a:rPr lang="en-US" sz="1200" dirty="0"/>
                        <a:t>NBMA address</a:t>
                      </a:r>
                    </a:p>
                  </a:txBody>
                  <a:tcPr/>
                </a:tc>
                <a:tc>
                  <a:txBody>
                    <a:bodyPr/>
                    <a:lstStyle/>
                    <a:p>
                      <a:r>
                        <a:rPr lang="en-US" sz="1200" b="0" dirty="0"/>
                        <a:t>Nonbroadcast multi-access address, or the transport IP address where the entry was received.</a:t>
                      </a:r>
                    </a:p>
                  </a:txBody>
                  <a:tcPr/>
                </a:tc>
                <a:extLst>
                  <a:ext uri="{0D108BD9-81ED-4DB2-BD59-A6C34878D82A}">
                    <a16:rowId xmlns:a16="http://schemas.microsoft.com/office/drawing/2014/main" val="1573361618"/>
                  </a:ext>
                </a:extLst>
              </a:tr>
            </a:tbl>
          </a:graphicData>
        </a:graphic>
      </p:graphicFrame>
    </p:spTree>
    <p:extLst>
      <p:ext uri="{BB962C8B-B14F-4D97-AF65-F5344CB8AC3E}">
        <p14:creationId xmlns:p14="http://schemas.microsoft.com/office/powerpoint/2010/main" val="11882011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22860"/>
            <a:ext cx="8345488" cy="731837"/>
          </a:xfrm>
        </p:spPr>
        <p:txBody>
          <a:bodyPr/>
          <a:lstStyle/>
          <a:p>
            <a:r>
              <a:rPr lang="en-US" sz="1600" dirty="0"/>
              <a:t>DMVPN Configuration</a:t>
            </a:r>
            <a:br>
              <a:rPr lang="en-US" dirty="0"/>
            </a:br>
            <a:r>
              <a:rPr lang="en-US" sz="2400" dirty="0"/>
              <a:t>Viewing the NHRP Cache (Cont.)</a:t>
            </a:r>
          </a:p>
        </p:txBody>
      </p:sp>
      <p:sp>
        <p:nvSpPr>
          <p:cNvPr id="2" name="TextBox 1">
            <a:extLst>
              <a:ext uri="{FF2B5EF4-FFF2-40B4-BE49-F238E27FC236}">
                <a16:creationId xmlns:a16="http://schemas.microsoft.com/office/drawing/2014/main" id="{F2DCB3D4-5B14-4DFD-90A3-BD2563CD74E8}"/>
              </a:ext>
            </a:extLst>
          </p:cNvPr>
          <p:cNvSpPr txBox="1"/>
          <p:nvPr/>
        </p:nvSpPr>
        <p:spPr>
          <a:xfrm>
            <a:off x="0" y="663257"/>
            <a:ext cx="8843009" cy="523220"/>
          </a:xfrm>
          <a:prstGeom prst="rect">
            <a:avLst/>
          </a:prstGeom>
          <a:noFill/>
        </p:spPr>
        <p:txBody>
          <a:bodyPr wrap="square" rtlCol="0">
            <a:spAutoFit/>
          </a:bodyPr>
          <a:lstStyle/>
          <a:p>
            <a:r>
              <a:rPr lang="en-US" sz="1400" dirty="0">
                <a:solidFill>
                  <a:schemeClr val="tx1">
                    <a:lumMod val="50000"/>
                  </a:schemeClr>
                </a:solidFill>
              </a:rPr>
              <a:t>NHRP message flags specify attributes of an NHRP cache entry or of the peer for which the entry was created. Table 19-7 provides a list of the NHRP message flags and their meanings.</a:t>
            </a:r>
          </a:p>
        </p:txBody>
      </p:sp>
      <p:graphicFrame>
        <p:nvGraphicFramePr>
          <p:cNvPr id="4" name="Table 3">
            <a:extLst>
              <a:ext uri="{FF2B5EF4-FFF2-40B4-BE49-F238E27FC236}">
                <a16:creationId xmlns:a16="http://schemas.microsoft.com/office/drawing/2014/main" id="{D74F4D51-88FC-4005-9683-069ECFB0BCFD}"/>
              </a:ext>
            </a:extLst>
          </p:cNvPr>
          <p:cNvGraphicFramePr>
            <a:graphicFrameLocks noGrp="1"/>
          </p:cNvGraphicFramePr>
          <p:nvPr>
            <p:extLst>
              <p:ext uri="{D42A27DB-BD31-4B8C-83A1-F6EECF244321}">
                <p14:modId xmlns:p14="http://schemas.microsoft.com/office/powerpoint/2010/main" val="3755867783"/>
              </p:ext>
            </p:extLst>
          </p:nvPr>
        </p:nvGraphicFramePr>
        <p:xfrm>
          <a:off x="110490" y="1186477"/>
          <a:ext cx="8923020" cy="3312160"/>
        </p:xfrm>
        <a:graphic>
          <a:graphicData uri="http://schemas.openxmlformats.org/drawingml/2006/table">
            <a:tbl>
              <a:tblPr firstRow="1" bandRow="1">
                <a:tableStyleId>{5C22544A-7EE6-4342-B048-85BDC9FD1C3A}</a:tableStyleId>
              </a:tblPr>
              <a:tblGrid>
                <a:gridCol w="1348740">
                  <a:extLst>
                    <a:ext uri="{9D8B030D-6E8A-4147-A177-3AD203B41FA5}">
                      <a16:colId xmlns:a16="http://schemas.microsoft.com/office/drawing/2014/main" val="706725301"/>
                    </a:ext>
                  </a:extLst>
                </a:gridCol>
                <a:gridCol w="7574280">
                  <a:extLst>
                    <a:ext uri="{9D8B030D-6E8A-4147-A177-3AD203B41FA5}">
                      <a16:colId xmlns:a16="http://schemas.microsoft.com/office/drawing/2014/main" val="1096288302"/>
                    </a:ext>
                  </a:extLst>
                </a:gridCol>
              </a:tblGrid>
              <a:tr h="444797">
                <a:tc>
                  <a:txBody>
                    <a:bodyPr/>
                    <a:lstStyle/>
                    <a:p>
                      <a:r>
                        <a:rPr lang="en-US" sz="1200" dirty="0"/>
                        <a:t>NHRP Message Flag</a:t>
                      </a:r>
                    </a:p>
                  </a:txBody>
                  <a:tcPr/>
                </a:tc>
                <a:tc>
                  <a:txBody>
                    <a:bodyPr/>
                    <a:lstStyle/>
                    <a:p>
                      <a:r>
                        <a:rPr lang="en-US" dirty="0"/>
                        <a:t>Description</a:t>
                      </a:r>
                    </a:p>
                  </a:txBody>
                  <a:tcPr/>
                </a:tc>
                <a:extLst>
                  <a:ext uri="{0D108BD9-81ED-4DB2-BD59-A6C34878D82A}">
                    <a16:rowId xmlns:a16="http://schemas.microsoft.com/office/drawing/2014/main" val="3398436334"/>
                  </a:ext>
                </a:extLst>
              </a:tr>
              <a:tr h="370840">
                <a:tc>
                  <a:txBody>
                    <a:bodyPr/>
                    <a:lstStyle/>
                    <a:p>
                      <a:r>
                        <a:rPr lang="en-US" sz="1200" dirty="0"/>
                        <a:t>Used</a:t>
                      </a:r>
                    </a:p>
                  </a:txBody>
                  <a:tcPr/>
                </a:tc>
                <a:tc>
                  <a:txBody>
                    <a:bodyPr/>
                    <a:lstStyle/>
                    <a:p>
                      <a:r>
                        <a:rPr lang="en-US" sz="1200" b="0" dirty="0"/>
                        <a:t>Indication that this NHRP mapping entry was used to forward data packets within the past 60 seconds. </a:t>
                      </a:r>
                    </a:p>
                  </a:txBody>
                  <a:tcPr/>
                </a:tc>
                <a:extLst>
                  <a:ext uri="{0D108BD9-81ED-4DB2-BD59-A6C34878D82A}">
                    <a16:rowId xmlns:a16="http://schemas.microsoft.com/office/drawing/2014/main" val="4126139003"/>
                  </a:ext>
                </a:extLst>
              </a:tr>
              <a:tr h="370840">
                <a:tc>
                  <a:txBody>
                    <a:bodyPr/>
                    <a:lstStyle/>
                    <a:p>
                      <a:r>
                        <a:rPr lang="en-US" sz="1200" dirty="0"/>
                        <a:t>Implicit</a:t>
                      </a:r>
                    </a:p>
                  </a:txBody>
                  <a:tcPr/>
                </a:tc>
                <a:tc>
                  <a:txBody>
                    <a:bodyPr/>
                    <a:lstStyle/>
                    <a:p>
                      <a:r>
                        <a:rPr lang="en-US" sz="1200" b="0" dirty="0"/>
                        <a:t>Indicates that the NHRP mapping entry was learned implicitly.</a:t>
                      </a:r>
                    </a:p>
                  </a:txBody>
                  <a:tcPr/>
                </a:tc>
                <a:extLst>
                  <a:ext uri="{0D108BD9-81ED-4DB2-BD59-A6C34878D82A}">
                    <a16:rowId xmlns:a16="http://schemas.microsoft.com/office/drawing/2014/main" val="107559148"/>
                  </a:ext>
                </a:extLst>
              </a:tr>
              <a:tr h="370840">
                <a:tc>
                  <a:txBody>
                    <a:bodyPr/>
                    <a:lstStyle/>
                    <a:p>
                      <a:r>
                        <a:rPr lang="en-US" sz="1200" dirty="0"/>
                        <a:t>Unique</a:t>
                      </a:r>
                    </a:p>
                  </a:txBody>
                  <a:tcPr/>
                </a:tc>
                <a:tc>
                  <a:txBody>
                    <a:bodyPr/>
                    <a:lstStyle/>
                    <a:p>
                      <a:r>
                        <a:rPr lang="en-US" sz="1200" b="0" dirty="0"/>
                        <a:t>Indicates that this NHRP mapping entry must be unique and that it cannot be overwritten with a mapping entry that has the same tunnel IP address but a different NBMA address. </a:t>
                      </a:r>
                    </a:p>
                  </a:txBody>
                  <a:tcPr/>
                </a:tc>
                <a:extLst>
                  <a:ext uri="{0D108BD9-81ED-4DB2-BD59-A6C34878D82A}">
                    <a16:rowId xmlns:a16="http://schemas.microsoft.com/office/drawing/2014/main" val="1986374872"/>
                  </a:ext>
                </a:extLst>
              </a:tr>
              <a:tr h="370840">
                <a:tc>
                  <a:txBody>
                    <a:bodyPr/>
                    <a:lstStyle/>
                    <a:p>
                      <a:r>
                        <a:rPr lang="en-US" sz="1200" dirty="0"/>
                        <a:t>Router</a:t>
                      </a:r>
                    </a:p>
                  </a:txBody>
                  <a:tcPr/>
                </a:tc>
                <a:tc>
                  <a:txBody>
                    <a:bodyPr/>
                    <a:lstStyle/>
                    <a:p>
                      <a:r>
                        <a:rPr lang="en-US" sz="1200" b="0" dirty="0"/>
                        <a:t>Indicates that this NHRP mapping entry is from a remote router that provides access to a network or host that is located behind the remote router. </a:t>
                      </a:r>
                    </a:p>
                  </a:txBody>
                  <a:tcPr/>
                </a:tc>
                <a:extLst>
                  <a:ext uri="{0D108BD9-81ED-4DB2-BD59-A6C34878D82A}">
                    <a16:rowId xmlns:a16="http://schemas.microsoft.com/office/drawing/2014/main" val="1090984848"/>
                  </a:ext>
                </a:extLst>
              </a:tr>
              <a:tr h="370840">
                <a:tc>
                  <a:txBody>
                    <a:bodyPr/>
                    <a:lstStyle/>
                    <a:p>
                      <a:r>
                        <a:rPr lang="en-US" sz="1200" dirty="0"/>
                        <a:t>Rib</a:t>
                      </a:r>
                    </a:p>
                  </a:txBody>
                  <a:tcPr/>
                </a:tc>
                <a:tc>
                  <a:txBody>
                    <a:bodyPr/>
                    <a:lstStyle/>
                    <a:p>
                      <a:r>
                        <a:rPr lang="en-US" sz="1200" b="0" dirty="0"/>
                        <a:t>Indicates that this NHRP mapping entry has a corresponding routing entry in the routing table.  </a:t>
                      </a:r>
                    </a:p>
                  </a:txBody>
                  <a:tcPr/>
                </a:tc>
                <a:extLst>
                  <a:ext uri="{0D108BD9-81ED-4DB2-BD59-A6C34878D82A}">
                    <a16:rowId xmlns:a16="http://schemas.microsoft.com/office/drawing/2014/main" val="4266777015"/>
                  </a:ext>
                </a:extLst>
              </a:tr>
              <a:tr h="370840">
                <a:tc>
                  <a:txBody>
                    <a:bodyPr/>
                    <a:lstStyle/>
                    <a:p>
                      <a:r>
                        <a:rPr lang="en-US" sz="1200" dirty="0"/>
                        <a:t>Nho</a:t>
                      </a:r>
                    </a:p>
                  </a:txBody>
                  <a:tcPr/>
                </a:tc>
                <a:tc>
                  <a:txBody>
                    <a:bodyPr/>
                    <a:lstStyle/>
                    <a:p>
                      <a:r>
                        <a:rPr lang="en-US" sz="1200" b="0" dirty="0"/>
                        <a:t>Indicates that this NHRP mapping entry has a corresponding path that overrides the next hop for a remote network, as installed by another routing protocol. </a:t>
                      </a:r>
                    </a:p>
                  </a:txBody>
                  <a:tcPr/>
                </a:tc>
                <a:extLst>
                  <a:ext uri="{0D108BD9-81ED-4DB2-BD59-A6C34878D82A}">
                    <a16:rowId xmlns:a16="http://schemas.microsoft.com/office/drawing/2014/main" val="1573361618"/>
                  </a:ext>
                </a:extLst>
              </a:tr>
              <a:tr h="370840">
                <a:tc>
                  <a:txBody>
                    <a:bodyPr/>
                    <a:lstStyle/>
                    <a:p>
                      <a:r>
                        <a:rPr lang="en-US" sz="1200" dirty="0"/>
                        <a:t>Nhop</a:t>
                      </a:r>
                    </a:p>
                  </a:txBody>
                  <a:tcPr/>
                </a:tc>
                <a:tc>
                  <a:txBody>
                    <a:bodyPr/>
                    <a:lstStyle/>
                    <a:p>
                      <a:r>
                        <a:rPr lang="en-US" sz="1200" b="0" dirty="0"/>
                        <a:t>Indicates an NHRP mapping entry for a remote next-hop address and its associated NBMA address. </a:t>
                      </a:r>
                    </a:p>
                  </a:txBody>
                  <a:tcPr/>
                </a:tc>
                <a:extLst>
                  <a:ext uri="{0D108BD9-81ED-4DB2-BD59-A6C34878D82A}">
                    <a16:rowId xmlns:a16="http://schemas.microsoft.com/office/drawing/2014/main" val="3515119490"/>
                  </a:ext>
                </a:extLst>
              </a:tr>
            </a:tbl>
          </a:graphicData>
        </a:graphic>
      </p:graphicFrame>
    </p:spTree>
    <p:extLst>
      <p:ext uri="{BB962C8B-B14F-4D97-AF65-F5344CB8AC3E}">
        <p14:creationId xmlns:p14="http://schemas.microsoft.com/office/powerpoint/2010/main" val="9394962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22860"/>
            <a:ext cx="8345488" cy="731837"/>
          </a:xfrm>
        </p:spPr>
        <p:txBody>
          <a:bodyPr/>
          <a:lstStyle/>
          <a:p>
            <a:r>
              <a:rPr lang="en-US" sz="1600" dirty="0"/>
              <a:t>DMVPN Configuration</a:t>
            </a:r>
            <a:br>
              <a:rPr lang="en-US" dirty="0"/>
            </a:br>
            <a:r>
              <a:rPr lang="en-US" sz="2400" dirty="0"/>
              <a:t>Viewing the NHRP Cache (Cont.)</a:t>
            </a:r>
          </a:p>
        </p:txBody>
      </p:sp>
      <p:sp>
        <p:nvSpPr>
          <p:cNvPr id="2" name="TextBox 1">
            <a:extLst>
              <a:ext uri="{FF2B5EF4-FFF2-40B4-BE49-F238E27FC236}">
                <a16:creationId xmlns:a16="http://schemas.microsoft.com/office/drawing/2014/main" id="{F2DCB3D4-5B14-4DFD-90A3-BD2563CD74E8}"/>
              </a:ext>
            </a:extLst>
          </p:cNvPr>
          <p:cNvSpPr txBox="1"/>
          <p:nvPr/>
        </p:nvSpPr>
        <p:spPr>
          <a:xfrm>
            <a:off x="0" y="876617"/>
            <a:ext cx="2773680" cy="2554545"/>
          </a:xfrm>
          <a:prstGeom prst="rect">
            <a:avLst/>
          </a:prstGeom>
          <a:noFill/>
        </p:spPr>
        <p:txBody>
          <a:bodyPr wrap="square" rtlCol="0">
            <a:spAutoFit/>
          </a:bodyPr>
          <a:lstStyle/>
          <a:p>
            <a:r>
              <a:rPr lang="en-US" sz="1600" dirty="0">
                <a:solidFill>
                  <a:schemeClr val="tx1">
                    <a:lumMod val="50000"/>
                  </a:schemeClr>
                </a:solidFill>
              </a:rPr>
              <a:t>Example 19-9 shows the local NHRP cache for the various routers in the sample topology.</a:t>
            </a:r>
          </a:p>
          <a:p>
            <a:endParaRPr lang="en-US" sz="1600" dirty="0">
              <a:solidFill>
                <a:schemeClr val="tx1">
                  <a:lumMod val="50000"/>
                </a:schemeClr>
              </a:solidFill>
            </a:endParaRPr>
          </a:p>
          <a:p>
            <a:r>
              <a:rPr lang="en-US" sz="1600" dirty="0">
                <a:solidFill>
                  <a:schemeClr val="tx1">
                    <a:lumMod val="50000"/>
                  </a:schemeClr>
                </a:solidFill>
              </a:rPr>
              <a:t>The traceroute shown in Example 19-12 verifies that R31 can connect to R41, but network traffic must still pass through R11. </a:t>
            </a:r>
          </a:p>
        </p:txBody>
      </p:sp>
      <p:pic>
        <p:nvPicPr>
          <p:cNvPr id="5" name="Picture 4">
            <a:extLst>
              <a:ext uri="{FF2B5EF4-FFF2-40B4-BE49-F238E27FC236}">
                <a16:creationId xmlns:a16="http://schemas.microsoft.com/office/drawing/2014/main" id="{0AAC300E-5D96-466C-92C1-660A07CDE817}"/>
              </a:ext>
            </a:extLst>
          </p:cNvPr>
          <p:cNvPicPr>
            <a:picLocks noChangeAspect="1"/>
          </p:cNvPicPr>
          <p:nvPr/>
        </p:nvPicPr>
        <p:blipFill>
          <a:blip r:embed="rId3"/>
          <a:stretch>
            <a:fillRect/>
          </a:stretch>
        </p:blipFill>
        <p:spPr>
          <a:xfrm>
            <a:off x="3337560" y="680129"/>
            <a:ext cx="3811589" cy="2658701"/>
          </a:xfrm>
          <a:prstGeom prst="rect">
            <a:avLst/>
          </a:prstGeom>
        </p:spPr>
      </p:pic>
      <p:pic>
        <p:nvPicPr>
          <p:cNvPr id="6" name="Picture 5">
            <a:extLst>
              <a:ext uri="{FF2B5EF4-FFF2-40B4-BE49-F238E27FC236}">
                <a16:creationId xmlns:a16="http://schemas.microsoft.com/office/drawing/2014/main" id="{64A60885-AB36-448E-A555-CC41B8E0B0CD}"/>
              </a:ext>
            </a:extLst>
          </p:cNvPr>
          <p:cNvPicPr>
            <a:picLocks noChangeAspect="1"/>
          </p:cNvPicPr>
          <p:nvPr/>
        </p:nvPicPr>
        <p:blipFill>
          <a:blip r:embed="rId4"/>
          <a:stretch>
            <a:fillRect/>
          </a:stretch>
        </p:blipFill>
        <p:spPr>
          <a:xfrm>
            <a:off x="3337560" y="3611518"/>
            <a:ext cx="3680301" cy="936940"/>
          </a:xfrm>
          <a:prstGeom prst="rect">
            <a:avLst/>
          </a:prstGeom>
        </p:spPr>
      </p:pic>
    </p:spTree>
    <p:extLst>
      <p:ext uri="{BB962C8B-B14F-4D97-AF65-F5344CB8AC3E}">
        <p14:creationId xmlns:p14="http://schemas.microsoft.com/office/powerpoint/2010/main" val="14009401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2400" dirty="0"/>
              <a:t>Chapter 19 Content (Cont.)</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281246" y="855418"/>
            <a:ext cx="7815004" cy="2478331"/>
          </a:xfrm>
        </p:spPr>
        <p:txBody>
          <a:bodyPr/>
          <a:lstStyle/>
          <a:p>
            <a:pPr marL="0" indent="0" algn="l" defTabSz="684213" fontAlgn="base">
              <a:spcBef>
                <a:spcPts val="600"/>
              </a:spcBef>
              <a:spcAft>
                <a:spcPts val="600"/>
              </a:spcAft>
              <a:buClr>
                <a:schemeClr val="tx2"/>
              </a:buClr>
              <a:buSzPct val="90000"/>
            </a:pPr>
            <a:r>
              <a:rPr lang="en-US" sz="1600" b="1" dirty="0">
                <a:solidFill>
                  <a:srgbClr val="000000"/>
                </a:solidFill>
              </a:rPr>
              <a:t>This chapter covers the following content:</a:t>
            </a:r>
          </a:p>
          <a:p>
            <a:pPr marL="285750" indent="-285750" algn="l" defTabSz="684213" fontAlgn="base">
              <a:spcBef>
                <a:spcPts val="600"/>
              </a:spcBef>
              <a:spcAft>
                <a:spcPts val="600"/>
              </a:spcAft>
              <a:buClr>
                <a:schemeClr val="tx2"/>
              </a:buClr>
              <a:buSzPct val="90000"/>
              <a:buFont typeface="Arial" panose="020B0604020202020204" pitchFamily="34" charset="0"/>
              <a:buChar char="•"/>
            </a:pPr>
            <a:r>
              <a:rPr lang="en-US" sz="1600" b="1" dirty="0">
                <a:solidFill>
                  <a:srgbClr val="000000"/>
                </a:solidFill>
              </a:rPr>
              <a:t>Problems with Overlay Networks -</a:t>
            </a:r>
            <a:r>
              <a:rPr lang="en-US" sz="1600" dirty="0">
                <a:solidFill>
                  <a:srgbClr val="000000"/>
                </a:solidFill>
              </a:rPr>
              <a:t> This section describes common issues with overlay networks and provides optimal design concepts to prevent those issues.</a:t>
            </a:r>
          </a:p>
          <a:p>
            <a:pPr marL="285750" indent="-285750" algn="l" defTabSz="684213" fontAlgn="base">
              <a:spcBef>
                <a:spcPts val="600"/>
              </a:spcBef>
              <a:spcAft>
                <a:spcPts val="600"/>
              </a:spcAft>
              <a:buClr>
                <a:schemeClr val="tx2"/>
              </a:buClr>
              <a:buSzPct val="90000"/>
              <a:buFont typeface="Arial" panose="020B0604020202020204" pitchFamily="34" charset="0"/>
              <a:buChar char="•"/>
            </a:pPr>
            <a:r>
              <a:rPr lang="en-US" sz="1600" b="1" dirty="0">
                <a:solidFill>
                  <a:srgbClr val="000000"/>
                </a:solidFill>
              </a:rPr>
              <a:t>DMVPN Failure Detection and High Availability -</a:t>
            </a:r>
            <a:r>
              <a:rPr lang="en-US" sz="1600" dirty="0">
                <a:solidFill>
                  <a:srgbClr val="000000"/>
                </a:solidFill>
              </a:rPr>
              <a:t> This section explains the DMVPN mechanisms to detect failure and methods for providing a resilient DMVPN network.</a:t>
            </a:r>
          </a:p>
          <a:p>
            <a:pPr marL="285750" indent="-285750" algn="l" defTabSz="684213" fontAlgn="base">
              <a:spcBef>
                <a:spcPts val="600"/>
              </a:spcBef>
              <a:spcAft>
                <a:spcPts val="600"/>
              </a:spcAft>
              <a:buClr>
                <a:schemeClr val="tx2"/>
              </a:buClr>
              <a:buSzPct val="90000"/>
              <a:buFont typeface="Arial" panose="020B0604020202020204" pitchFamily="34" charset="0"/>
              <a:buChar char="•"/>
            </a:pPr>
            <a:r>
              <a:rPr lang="en-US" sz="1600" b="1" dirty="0">
                <a:solidFill>
                  <a:srgbClr val="000000"/>
                </a:solidFill>
              </a:rPr>
              <a:t>IPv6 DMVPN Configuration -</a:t>
            </a:r>
            <a:r>
              <a:rPr lang="en-US" sz="1600" dirty="0">
                <a:solidFill>
                  <a:srgbClr val="000000"/>
                </a:solidFill>
              </a:rPr>
              <a:t> This section explains how DMVPN tunnels can use IPv6 networks as an underlay or overlay network.</a:t>
            </a:r>
          </a:p>
          <a:p>
            <a:pPr marL="285750" indent="-285750" algn="l" defTabSz="684213" fontAlgn="base">
              <a:spcBef>
                <a:spcPts val="600"/>
              </a:spcBef>
              <a:spcAft>
                <a:spcPts val="600"/>
              </a:spcAft>
              <a:buClr>
                <a:schemeClr val="tx2"/>
              </a:buClr>
              <a:buSzPct val="90000"/>
              <a:buFont typeface="Arial" panose="020B0604020202020204" pitchFamily="34" charset="0"/>
              <a:buChar char="•"/>
            </a:pPr>
            <a:endParaRPr lang="en-US" sz="1800" dirty="0">
              <a:solidFill>
                <a:srgbClr val="000000"/>
              </a:solidFill>
            </a:endParaRPr>
          </a:p>
        </p:txBody>
      </p:sp>
    </p:spTree>
    <p:extLst>
      <p:ext uri="{BB962C8B-B14F-4D97-AF65-F5344CB8AC3E}">
        <p14:creationId xmlns:p14="http://schemas.microsoft.com/office/powerpoint/2010/main" val="23427291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DMVPN Configuration</a:t>
            </a:r>
            <a:br>
              <a:rPr lang="en-US" dirty="0"/>
            </a:br>
            <a:r>
              <a:rPr lang="en-US" sz="2400" dirty="0"/>
              <a:t>DMVPN Configuration for Phase 3 DMVPN (Multipoint)</a:t>
            </a:r>
          </a:p>
        </p:txBody>
      </p:sp>
      <p:sp>
        <p:nvSpPr>
          <p:cNvPr id="2" name="TextBox 1">
            <a:extLst>
              <a:ext uri="{FF2B5EF4-FFF2-40B4-BE49-F238E27FC236}">
                <a16:creationId xmlns:a16="http://schemas.microsoft.com/office/drawing/2014/main" id="{F2DCB3D4-5B14-4DFD-90A3-BD2563CD74E8}"/>
              </a:ext>
            </a:extLst>
          </p:cNvPr>
          <p:cNvSpPr txBox="1"/>
          <p:nvPr/>
        </p:nvSpPr>
        <p:spPr>
          <a:xfrm>
            <a:off x="68580" y="731837"/>
            <a:ext cx="8938259" cy="3754874"/>
          </a:xfrm>
          <a:prstGeom prst="rect">
            <a:avLst/>
          </a:prstGeom>
          <a:noFill/>
        </p:spPr>
        <p:txBody>
          <a:bodyPr wrap="square" rtlCol="0">
            <a:spAutoFit/>
          </a:bodyPr>
          <a:lstStyle/>
          <a:p>
            <a:r>
              <a:rPr lang="en-US" sz="1400" dirty="0">
                <a:solidFill>
                  <a:schemeClr val="tx1">
                    <a:lumMod val="50000"/>
                  </a:schemeClr>
                </a:solidFill>
              </a:rPr>
              <a:t>The Phase 3 DMVPN configuration for the hub router adds the </a:t>
            </a:r>
            <a:r>
              <a:rPr lang="en-US" sz="1400" b="1" dirty="0">
                <a:solidFill>
                  <a:schemeClr val="tx1">
                    <a:lumMod val="50000"/>
                  </a:schemeClr>
                </a:solidFill>
              </a:rPr>
              <a:t>ip nhrp redirect </a:t>
            </a:r>
            <a:r>
              <a:rPr lang="en-US" sz="1400" dirty="0">
                <a:solidFill>
                  <a:schemeClr val="tx1">
                    <a:lumMod val="50000"/>
                  </a:schemeClr>
                </a:solidFill>
              </a:rPr>
              <a:t>interface parameter  command on the hub router. This command checks the flow of packets on the tunnel interface and sends a redirect message to the source spoke router when it detects packets hairpinning out of the DMVPN cloud. Hairpinning means that traffic is received and sent out an interface in the same cloud (identified by the NHRP network ID). The steps for configuring a DMVPN Phase 3 spoke router are as follows:</a:t>
            </a:r>
          </a:p>
          <a:p>
            <a:endParaRPr lang="en-US" sz="1400" dirty="0">
              <a:solidFill>
                <a:schemeClr val="tx1">
                  <a:lumMod val="50000"/>
                </a:schemeClr>
              </a:solidFill>
            </a:endParaRPr>
          </a:p>
          <a:p>
            <a:r>
              <a:rPr lang="en-US" sz="1400" b="1" dirty="0">
                <a:solidFill>
                  <a:schemeClr val="tx1">
                    <a:lumMod val="50000"/>
                  </a:schemeClr>
                </a:solidFill>
              </a:rPr>
              <a:t>Step 1</a:t>
            </a:r>
            <a:r>
              <a:rPr lang="en-US" sz="1400" dirty="0">
                <a:solidFill>
                  <a:schemeClr val="tx1">
                    <a:lumMod val="50000"/>
                  </a:schemeClr>
                </a:solidFill>
              </a:rPr>
              <a:t>. Create the tunnel interface by using the </a:t>
            </a:r>
            <a:r>
              <a:rPr lang="en-US" sz="1400" b="1" dirty="0">
                <a:solidFill>
                  <a:schemeClr val="tx1">
                    <a:lumMod val="50000"/>
                  </a:schemeClr>
                </a:solidFill>
              </a:rPr>
              <a:t>interface tunnel </a:t>
            </a:r>
            <a:r>
              <a:rPr lang="en-US" sz="1400" i="1" dirty="0">
                <a:solidFill>
                  <a:schemeClr val="tx1">
                    <a:lumMod val="50000"/>
                  </a:schemeClr>
                </a:solidFill>
              </a:rPr>
              <a:t>tunnel-number</a:t>
            </a:r>
            <a:r>
              <a:rPr lang="en-US" sz="1400" dirty="0">
                <a:solidFill>
                  <a:schemeClr val="tx1">
                    <a:lumMod val="50000"/>
                  </a:schemeClr>
                </a:solidFill>
              </a:rPr>
              <a:t> global configuration command. </a:t>
            </a:r>
          </a:p>
          <a:p>
            <a:r>
              <a:rPr lang="en-US" sz="1400" b="1" dirty="0">
                <a:solidFill>
                  <a:schemeClr val="tx1">
                    <a:lumMod val="50000"/>
                  </a:schemeClr>
                </a:solidFill>
              </a:rPr>
              <a:t>Step 2</a:t>
            </a:r>
            <a:r>
              <a:rPr lang="en-US" sz="1400" dirty="0">
                <a:solidFill>
                  <a:schemeClr val="tx1">
                    <a:lumMod val="50000"/>
                  </a:schemeClr>
                </a:solidFill>
              </a:rPr>
              <a:t>. Identify the local source of the tunnel by using the </a:t>
            </a:r>
            <a:r>
              <a:rPr lang="en-US" sz="1400" b="1" dirty="0">
                <a:solidFill>
                  <a:schemeClr val="tx1">
                    <a:lumMod val="50000"/>
                  </a:schemeClr>
                </a:solidFill>
              </a:rPr>
              <a:t>tunnel source </a:t>
            </a:r>
            <a:r>
              <a:rPr lang="en-US" sz="1400" dirty="0">
                <a:solidFill>
                  <a:schemeClr val="tx1">
                    <a:lumMod val="50000"/>
                  </a:schemeClr>
                </a:solidFill>
              </a:rPr>
              <a:t>{</a:t>
            </a:r>
            <a:r>
              <a:rPr lang="en-US" sz="1400" i="1" dirty="0">
                <a:solidFill>
                  <a:schemeClr val="tx1">
                    <a:lumMod val="50000"/>
                  </a:schemeClr>
                </a:solidFill>
              </a:rPr>
              <a:t>ip-address</a:t>
            </a:r>
            <a:r>
              <a:rPr lang="en-US" sz="1400" dirty="0">
                <a:solidFill>
                  <a:schemeClr val="tx1">
                    <a:lumMod val="50000"/>
                  </a:schemeClr>
                </a:solidFill>
              </a:rPr>
              <a:t> | </a:t>
            </a:r>
            <a:r>
              <a:rPr lang="en-US" sz="1400" i="1" dirty="0">
                <a:solidFill>
                  <a:schemeClr val="tx1">
                    <a:lumMod val="50000"/>
                  </a:schemeClr>
                </a:solidFill>
              </a:rPr>
              <a:t>interface-id</a:t>
            </a:r>
            <a:r>
              <a:rPr lang="en-US" sz="1400" dirty="0">
                <a:solidFill>
                  <a:schemeClr val="tx1">
                    <a:lumMod val="50000"/>
                  </a:schemeClr>
                </a:solidFill>
              </a:rPr>
              <a:t>} interface parameter command. </a:t>
            </a:r>
          </a:p>
          <a:p>
            <a:r>
              <a:rPr lang="en-US" sz="1400" b="1" dirty="0">
                <a:solidFill>
                  <a:schemeClr val="tx1">
                    <a:lumMod val="50000"/>
                  </a:schemeClr>
                </a:solidFill>
              </a:rPr>
              <a:t>Step 3</a:t>
            </a:r>
            <a:r>
              <a:rPr lang="en-US" sz="1400" dirty="0">
                <a:solidFill>
                  <a:schemeClr val="tx1">
                    <a:lumMod val="50000"/>
                  </a:schemeClr>
                </a:solidFill>
              </a:rPr>
              <a:t>. Configure the DMVPN tunnel as a GRE multipoint tunnel by using the </a:t>
            </a:r>
            <a:r>
              <a:rPr lang="en-US" sz="1400" b="1" dirty="0">
                <a:solidFill>
                  <a:schemeClr val="tx1">
                    <a:lumMod val="50000"/>
                  </a:schemeClr>
                </a:solidFill>
              </a:rPr>
              <a:t>tunnel mode gre multipoint </a:t>
            </a:r>
            <a:r>
              <a:rPr lang="en-US" sz="1400" dirty="0">
                <a:solidFill>
                  <a:schemeClr val="tx1">
                    <a:lumMod val="50000"/>
                  </a:schemeClr>
                </a:solidFill>
              </a:rPr>
              <a:t>interface parameter command.</a:t>
            </a:r>
          </a:p>
          <a:p>
            <a:r>
              <a:rPr lang="en-US" sz="1400" b="1" dirty="0">
                <a:solidFill>
                  <a:schemeClr val="tx1">
                    <a:lumMod val="50000"/>
                  </a:schemeClr>
                </a:solidFill>
              </a:rPr>
              <a:t>Step 4</a:t>
            </a:r>
            <a:r>
              <a:rPr lang="en-US" sz="1400" dirty="0">
                <a:solidFill>
                  <a:schemeClr val="tx1">
                    <a:lumMod val="50000"/>
                  </a:schemeClr>
                </a:solidFill>
              </a:rPr>
              <a:t>. Allocate an IP address for the DMVPN network (tunnel) by using the </a:t>
            </a:r>
            <a:r>
              <a:rPr lang="en-US" sz="1400" b="1" dirty="0">
                <a:solidFill>
                  <a:schemeClr val="tx1">
                    <a:lumMod val="50000"/>
                  </a:schemeClr>
                </a:solidFill>
              </a:rPr>
              <a:t>ip address </a:t>
            </a:r>
            <a:r>
              <a:rPr lang="en-US" sz="1400" i="1" dirty="0">
                <a:solidFill>
                  <a:schemeClr val="tx1">
                    <a:lumMod val="50000"/>
                  </a:schemeClr>
                </a:solidFill>
              </a:rPr>
              <a:t>ip-address subnet-mask </a:t>
            </a:r>
            <a:r>
              <a:rPr lang="en-US" sz="1400" dirty="0">
                <a:solidFill>
                  <a:schemeClr val="tx1">
                    <a:lumMod val="50000"/>
                  </a:schemeClr>
                </a:solidFill>
              </a:rPr>
              <a:t>command. </a:t>
            </a:r>
          </a:p>
          <a:p>
            <a:r>
              <a:rPr lang="en-US" sz="1400" b="1" dirty="0">
                <a:solidFill>
                  <a:schemeClr val="tx1">
                    <a:lumMod val="50000"/>
                  </a:schemeClr>
                </a:solidFill>
              </a:rPr>
              <a:t>Step 5</a:t>
            </a:r>
            <a:r>
              <a:rPr lang="en-US" sz="1400" dirty="0">
                <a:solidFill>
                  <a:schemeClr val="tx1">
                    <a:lumMod val="50000"/>
                  </a:schemeClr>
                </a:solidFill>
              </a:rPr>
              <a:t>. Enable NHRP and uniquely identify the DMVPN tunnel for the virtual interface by using the </a:t>
            </a:r>
            <a:r>
              <a:rPr lang="en-US" sz="1400" b="1" dirty="0">
                <a:solidFill>
                  <a:schemeClr val="tx1">
                    <a:lumMod val="50000"/>
                  </a:schemeClr>
                </a:solidFill>
              </a:rPr>
              <a:t>ip nhrp network-id </a:t>
            </a:r>
            <a:r>
              <a:rPr lang="en-US" sz="1400" i="1" dirty="0">
                <a:solidFill>
                  <a:schemeClr val="tx1">
                    <a:lumMod val="50000"/>
                  </a:schemeClr>
                </a:solidFill>
              </a:rPr>
              <a:t>1-4294967295</a:t>
            </a:r>
            <a:r>
              <a:rPr lang="en-US" sz="1400" dirty="0">
                <a:solidFill>
                  <a:schemeClr val="tx1">
                    <a:lumMod val="50000"/>
                  </a:schemeClr>
                </a:solidFill>
              </a:rPr>
              <a:t> interface parameter command. </a:t>
            </a:r>
          </a:p>
          <a:p>
            <a:r>
              <a:rPr lang="en-US" sz="1400" b="1" dirty="0">
                <a:solidFill>
                  <a:schemeClr val="tx1">
                    <a:lumMod val="50000"/>
                  </a:schemeClr>
                </a:solidFill>
              </a:rPr>
              <a:t>Step 6</a:t>
            </a:r>
            <a:r>
              <a:rPr lang="en-US" sz="1400" dirty="0">
                <a:solidFill>
                  <a:schemeClr val="tx1">
                    <a:lumMod val="50000"/>
                  </a:schemeClr>
                </a:solidFill>
              </a:rPr>
              <a:t>. Optionally configure the tunnel key by using the </a:t>
            </a:r>
            <a:r>
              <a:rPr lang="en-US" sz="1400" b="1" dirty="0">
                <a:solidFill>
                  <a:schemeClr val="tx1">
                    <a:lumMod val="50000"/>
                  </a:schemeClr>
                </a:solidFill>
              </a:rPr>
              <a:t>tunnel key </a:t>
            </a:r>
            <a:r>
              <a:rPr lang="en-US" sz="1400" i="1" dirty="0">
                <a:solidFill>
                  <a:schemeClr val="tx1">
                    <a:lumMod val="50000"/>
                  </a:schemeClr>
                </a:solidFill>
              </a:rPr>
              <a:t>0-4294967295</a:t>
            </a:r>
            <a:r>
              <a:rPr lang="en-US" sz="1400" dirty="0">
                <a:solidFill>
                  <a:schemeClr val="tx1">
                    <a:lumMod val="50000"/>
                  </a:schemeClr>
                </a:solidFill>
              </a:rPr>
              <a:t> command. </a:t>
            </a:r>
          </a:p>
          <a:p>
            <a:r>
              <a:rPr lang="en-US" sz="1400" b="1" dirty="0">
                <a:solidFill>
                  <a:schemeClr val="tx1">
                    <a:lumMod val="50000"/>
                  </a:schemeClr>
                </a:solidFill>
              </a:rPr>
              <a:t>Step 7</a:t>
            </a:r>
            <a:r>
              <a:rPr lang="en-US" sz="1400" dirty="0">
                <a:solidFill>
                  <a:schemeClr val="tx1">
                    <a:lumMod val="50000"/>
                  </a:schemeClr>
                </a:solidFill>
              </a:rPr>
              <a:t>. Enable the NHRP shortcut function by using the </a:t>
            </a:r>
            <a:r>
              <a:rPr lang="en-US" sz="1400" b="1" dirty="0">
                <a:solidFill>
                  <a:schemeClr val="tx1">
                    <a:lumMod val="50000"/>
                  </a:schemeClr>
                </a:solidFill>
              </a:rPr>
              <a:t>ip nhrp shortcut </a:t>
            </a:r>
            <a:r>
              <a:rPr lang="en-US" sz="1400" dirty="0">
                <a:solidFill>
                  <a:schemeClr val="tx1">
                    <a:lumMod val="50000"/>
                  </a:schemeClr>
                </a:solidFill>
              </a:rPr>
              <a:t>command. </a:t>
            </a:r>
          </a:p>
        </p:txBody>
      </p:sp>
    </p:spTree>
    <p:extLst>
      <p:ext uri="{BB962C8B-B14F-4D97-AF65-F5344CB8AC3E}">
        <p14:creationId xmlns:p14="http://schemas.microsoft.com/office/powerpoint/2010/main" val="35580810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55179"/>
            <a:ext cx="8765628" cy="731837"/>
          </a:xfrm>
        </p:spPr>
        <p:txBody>
          <a:bodyPr/>
          <a:lstStyle/>
          <a:p>
            <a:r>
              <a:rPr lang="en-US" sz="1600" dirty="0"/>
              <a:t>DMVPN Configuration</a:t>
            </a:r>
            <a:br>
              <a:rPr lang="en-US" dirty="0"/>
            </a:br>
            <a:r>
              <a:rPr lang="en-US" sz="2400" dirty="0"/>
              <a:t>DMVPN Configuration for Phase 3 DMVPN (Multipoint) (Cont.)</a:t>
            </a:r>
          </a:p>
        </p:txBody>
      </p:sp>
      <p:sp>
        <p:nvSpPr>
          <p:cNvPr id="2" name="TextBox 1">
            <a:extLst>
              <a:ext uri="{FF2B5EF4-FFF2-40B4-BE49-F238E27FC236}">
                <a16:creationId xmlns:a16="http://schemas.microsoft.com/office/drawing/2014/main" id="{F2DCB3D4-5B14-4DFD-90A3-BD2563CD74E8}"/>
              </a:ext>
            </a:extLst>
          </p:cNvPr>
          <p:cNvSpPr txBox="1"/>
          <p:nvPr/>
        </p:nvSpPr>
        <p:spPr>
          <a:xfrm>
            <a:off x="102870" y="968320"/>
            <a:ext cx="8938259" cy="1815882"/>
          </a:xfrm>
          <a:prstGeom prst="rect">
            <a:avLst/>
          </a:prstGeom>
          <a:noFill/>
        </p:spPr>
        <p:txBody>
          <a:bodyPr wrap="square" rtlCol="0">
            <a:spAutoFit/>
          </a:bodyPr>
          <a:lstStyle/>
          <a:p>
            <a:r>
              <a:rPr lang="en-US" sz="1400" dirty="0">
                <a:solidFill>
                  <a:schemeClr val="tx1">
                    <a:lumMod val="50000"/>
                  </a:schemeClr>
                </a:solidFill>
              </a:rPr>
              <a:t>The steps for configuring a DMVPN Phase 3 spoke router are as follows:</a:t>
            </a:r>
          </a:p>
          <a:p>
            <a:endParaRPr lang="en-US" sz="1400" dirty="0">
              <a:solidFill>
                <a:schemeClr val="tx1">
                  <a:lumMod val="50000"/>
                </a:schemeClr>
              </a:solidFill>
            </a:endParaRPr>
          </a:p>
          <a:p>
            <a:r>
              <a:rPr lang="en-US" sz="1400" b="1" dirty="0">
                <a:solidFill>
                  <a:schemeClr val="tx1">
                    <a:lumMod val="50000"/>
                  </a:schemeClr>
                </a:solidFill>
              </a:rPr>
              <a:t>Step 8</a:t>
            </a:r>
            <a:r>
              <a:rPr lang="en-US" sz="1400" dirty="0">
                <a:solidFill>
                  <a:schemeClr val="tx1">
                    <a:lumMod val="50000"/>
                  </a:schemeClr>
                </a:solidFill>
              </a:rPr>
              <a:t>. Specify the address of one or more NHRP NHSs by using the </a:t>
            </a:r>
            <a:r>
              <a:rPr lang="en-US" sz="1400" b="1" dirty="0">
                <a:solidFill>
                  <a:schemeClr val="tx1">
                    <a:lumMod val="50000"/>
                  </a:schemeClr>
                </a:solidFill>
              </a:rPr>
              <a:t>ip nhrp nhs </a:t>
            </a:r>
            <a:r>
              <a:rPr lang="en-US" sz="1400" i="1" dirty="0">
                <a:solidFill>
                  <a:schemeClr val="tx1">
                    <a:lumMod val="50000"/>
                  </a:schemeClr>
                </a:solidFill>
              </a:rPr>
              <a:t>nhs-address</a:t>
            </a:r>
            <a:r>
              <a:rPr lang="en-US" sz="1400" dirty="0">
                <a:solidFill>
                  <a:schemeClr val="tx1">
                    <a:lumMod val="50000"/>
                  </a:schemeClr>
                </a:solidFill>
              </a:rPr>
              <a:t> </a:t>
            </a:r>
            <a:r>
              <a:rPr lang="en-US" sz="1400" b="1" dirty="0">
                <a:solidFill>
                  <a:schemeClr val="tx1">
                    <a:lumMod val="50000"/>
                  </a:schemeClr>
                </a:solidFill>
              </a:rPr>
              <a:t>nbma</a:t>
            </a:r>
            <a:r>
              <a:rPr lang="en-US" sz="1400" dirty="0">
                <a:solidFill>
                  <a:schemeClr val="tx1">
                    <a:lumMod val="50000"/>
                  </a:schemeClr>
                </a:solidFill>
              </a:rPr>
              <a:t> </a:t>
            </a:r>
            <a:r>
              <a:rPr lang="en-US" sz="1400" i="1" dirty="0">
                <a:solidFill>
                  <a:schemeClr val="tx1">
                    <a:lumMod val="50000"/>
                  </a:schemeClr>
                </a:solidFill>
              </a:rPr>
              <a:t>nbma-address</a:t>
            </a:r>
            <a:r>
              <a:rPr lang="en-US" sz="1400" dirty="0">
                <a:solidFill>
                  <a:schemeClr val="tx1">
                    <a:lumMod val="50000"/>
                  </a:schemeClr>
                </a:solidFill>
              </a:rPr>
              <a:t> [</a:t>
            </a:r>
            <a:r>
              <a:rPr lang="en-US" sz="1400" b="1" dirty="0">
                <a:solidFill>
                  <a:schemeClr val="tx1">
                    <a:lumMod val="50000"/>
                  </a:schemeClr>
                </a:solidFill>
              </a:rPr>
              <a:t>multicast</a:t>
            </a:r>
            <a:r>
              <a:rPr lang="en-US" sz="1400" dirty="0">
                <a:solidFill>
                  <a:schemeClr val="tx1">
                    <a:lumMod val="50000"/>
                  </a:schemeClr>
                </a:solidFill>
              </a:rPr>
              <a:t>] command. </a:t>
            </a:r>
          </a:p>
          <a:p>
            <a:r>
              <a:rPr lang="en-US" sz="1400" b="1" dirty="0">
                <a:solidFill>
                  <a:schemeClr val="tx1">
                    <a:lumMod val="50000"/>
                  </a:schemeClr>
                </a:solidFill>
              </a:rPr>
              <a:t>Step 9</a:t>
            </a:r>
            <a:r>
              <a:rPr lang="en-US" sz="1400" dirty="0">
                <a:solidFill>
                  <a:schemeClr val="tx1">
                    <a:lumMod val="50000"/>
                  </a:schemeClr>
                </a:solidFill>
              </a:rPr>
              <a:t>. Optionally define the IP MTU for the tunnel interface by using the </a:t>
            </a:r>
            <a:r>
              <a:rPr lang="en-US" sz="1400" b="1" dirty="0">
                <a:solidFill>
                  <a:schemeClr val="tx1">
                    <a:lumMod val="50000"/>
                  </a:schemeClr>
                </a:solidFill>
              </a:rPr>
              <a:t>ip mtu </a:t>
            </a:r>
            <a:r>
              <a:rPr lang="en-US" sz="1400" i="1" dirty="0">
                <a:solidFill>
                  <a:schemeClr val="tx1">
                    <a:lumMod val="50000"/>
                  </a:schemeClr>
                </a:solidFill>
              </a:rPr>
              <a:t>mtu </a:t>
            </a:r>
            <a:r>
              <a:rPr lang="en-US" sz="1400" dirty="0">
                <a:solidFill>
                  <a:schemeClr val="tx1">
                    <a:lumMod val="50000"/>
                  </a:schemeClr>
                </a:solidFill>
              </a:rPr>
              <a:t>interface parameter command.</a:t>
            </a:r>
          </a:p>
          <a:p>
            <a:r>
              <a:rPr lang="en-US" sz="1400" b="1" dirty="0">
                <a:solidFill>
                  <a:schemeClr val="tx1">
                    <a:lumMod val="50000"/>
                  </a:schemeClr>
                </a:solidFill>
              </a:rPr>
              <a:t>Step 10</a:t>
            </a:r>
            <a:r>
              <a:rPr lang="en-US" sz="1400" dirty="0">
                <a:solidFill>
                  <a:schemeClr val="tx1">
                    <a:lumMod val="50000"/>
                  </a:schemeClr>
                </a:solidFill>
              </a:rPr>
              <a:t>. Optionally define the TCP MSS feature, which ensures that the router will edit the payload of a TCP three-way handshake if the MSS exceeds the configured value. The command is </a:t>
            </a:r>
            <a:r>
              <a:rPr lang="en-US" sz="1400" b="1" dirty="0">
                <a:solidFill>
                  <a:schemeClr val="tx1">
                    <a:lumMod val="50000"/>
                  </a:schemeClr>
                </a:solidFill>
              </a:rPr>
              <a:t>ip tcp adjust-mss </a:t>
            </a:r>
            <a:r>
              <a:rPr lang="en-US" sz="1400" i="1" dirty="0">
                <a:solidFill>
                  <a:schemeClr val="tx1">
                    <a:lumMod val="50000"/>
                  </a:schemeClr>
                </a:solidFill>
              </a:rPr>
              <a:t>mss-size</a:t>
            </a:r>
            <a:r>
              <a:rPr lang="en-US" sz="1400" dirty="0">
                <a:solidFill>
                  <a:schemeClr val="tx1">
                    <a:lumMod val="50000"/>
                  </a:schemeClr>
                </a:solidFill>
              </a:rPr>
              <a:t>. </a:t>
            </a:r>
          </a:p>
        </p:txBody>
      </p:sp>
    </p:spTree>
    <p:extLst>
      <p:ext uri="{BB962C8B-B14F-4D97-AF65-F5344CB8AC3E}">
        <p14:creationId xmlns:p14="http://schemas.microsoft.com/office/powerpoint/2010/main" val="4751237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53340"/>
            <a:ext cx="8345488" cy="731837"/>
          </a:xfrm>
        </p:spPr>
        <p:txBody>
          <a:bodyPr/>
          <a:lstStyle/>
          <a:p>
            <a:r>
              <a:rPr lang="en-US" sz="1600" dirty="0"/>
              <a:t>DMVPN Configuration</a:t>
            </a:r>
            <a:br>
              <a:rPr lang="en-US" dirty="0"/>
            </a:br>
            <a:r>
              <a:rPr lang="en-US" sz="2400" dirty="0"/>
              <a:t>DMVPN Configuration for Phase 3 DMVPN (Multipoint) (Cont.)</a:t>
            </a:r>
          </a:p>
        </p:txBody>
      </p:sp>
      <p:sp>
        <p:nvSpPr>
          <p:cNvPr id="2" name="TextBox 1">
            <a:extLst>
              <a:ext uri="{FF2B5EF4-FFF2-40B4-BE49-F238E27FC236}">
                <a16:creationId xmlns:a16="http://schemas.microsoft.com/office/drawing/2014/main" id="{F2DCB3D4-5B14-4DFD-90A3-BD2563CD74E8}"/>
              </a:ext>
            </a:extLst>
          </p:cNvPr>
          <p:cNvSpPr txBox="1"/>
          <p:nvPr/>
        </p:nvSpPr>
        <p:spPr>
          <a:xfrm>
            <a:off x="102871" y="907097"/>
            <a:ext cx="1520189" cy="2800767"/>
          </a:xfrm>
          <a:prstGeom prst="rect">
            <a:avLst/>
          </a:prstGeom>
          <a:noFill/>
        </p:spPr>
        <p:txBody>
          <a:bodyPr wrap="square" rtlCol="0">
            <a:spAutoFit/>
          </a:bodyPr>
          <a:lstStyle/>
          <a:p>
            <a:r>
              <a:rPr lang="en-US" sz="1600" dirty="0">
                <a:solidFill>
                  <a:schemeClr val="tx1">
                    <a:lumMod val="50000"/>
                  </a:schemeClr>
                </a:solidFill>
              </a:rPr>
              <a:t>Example 19-13 provides a sample configuration for R11 (hub), R21 (spoke), and R31 (spoke) configured with Phase 3 DMVPN.  </a:t>
            </a:r>
          </a:p>
        </p:txBody>
      </p:sp>
      <p:pic>
        <p:nvPicPr>
          <p:cNvPr id="4" name="Picture 3">
            <a:extLst>
              <a:ext uri="{FF2B5EF4-FFF2-40B4-BE49-F238E27FC236}">
                <a16:creationId xmlns:a16="http://schemas.microsoft.com/office/drawing/2014/main" id="{3ECA2BBC-E426-470C-A08C-ED7B7B0D4F88}"/>
              </a:ext>
            </a:extLst>
          </p:cNvPr>
          <p:cNvPicPr>
            <a:picLocks noChangeAspect="1"/>
          </p:cNvPicPr>
          <p:nvPr/>
        </p:nvPicPr>
        <p:blipFill>
          <a:blip r:embed="rId3"/>
          <a:stretch>
            <a:fillRect/>
          </a:stretch>
        </p:blipFill>
        <p:spPr>
          <a:xfrm>
            <a:off x="1690687" y="858906"/>
            <a:ext cx="3306865" cy="1171575"/>
          </a:xfrm>
          <a:prstGeom prst="rect">
            <a:avLst/>
          </a:prstGeom>
        </p:spPr>
      </p:pic>
      <p:pic>
        <p:nvPicPr>
          <p:cNvPr id="5" name="Picture 4">
            <a:extLst>
              <a:ext uri="{FF2B5EF4-FFF2-40B4-BE49-F238E27FC236}">
                <a16:creationId xmlns:a16="http://schemas.microsoft.com/office/drawing/2014/main" id="{A0F4856F-FF53-400A-BF12-0BB345A4A2DB}"/>
              </a:ext>
            </a:extLst>
          </p:cNvPr>
          <p:cNvPicPr>
            <a:picLocks noChangeAspect="1"/>
          </p:cNvPicPr>
          <p:nvPr/>
        </p:nvPicPr>
        <p:blipFill>
          <a:blip r:embed="rId4"/>
          <a:stretch>
            <a:fillRect/>
          </a:stretch>
        </p:blipFill>
        <p:spPr>
          <a:xfrm>
            <a:off x="1690687" y="1939290"/>
            <a:ext cx="3667292" cy="857250"/>
          </a:xfrm>
          <a:prstGeom prst="rect">
            <a:avLst/>
          </a:prstGeom>
        </p:spPr>
      </p:pic>
      <p:pic>
        <p:nvPicPr>
          <p:cNvPr id="9" name="Picture 8">
            <a:extLst>
              <a:ext uri="{FF2B5EF4-FFF2-40B4-BE49-F238E27FC236}">
                <a16:creationId xmlns:a16="http://schemas.microsoft.com/office/drawing/2014/main" id="{FA173A49-4C0C-4FDC-997C-7976E8FFFD46}"/>
              </a:ext>
            </a:extLst>
          </p:cNvPr>
          <p:cNvPicPr>
            <a:picLocks noChangeAspect="1"/>
          </p:cNvPicPr>
          <p:nvPr/>
        </p:nvPicPr>
        <p:blipFill>
          <a:blip r:embed="rId5"/>
          <a:stretch>
            <a:fillRect/>
          </a:stretch>
        </p:blipFill>
        <p:spPr>
          <a:xfrm>
            <a:off x="5425606" y="1001553"/>
            <a:ext cx="2978709" cy="3140393"/>
          </a:xfrm>
          <a:prstGeom prst="rect">
            <a:avLst/>
          </a:prstGeom>
        </p:spPr>
      </p:pic>
    </p:spTree>
    <p:extLst>
      <p:ext uri="{BB962C8B-B14F-4D97-AF65-F5344CB8AC3E}">
        <p14:creationId xmlns:p14="http://schemas.microsoft.com/office/powerpoint/2010/main" val="14328158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DMVPN Configuration</a:t>
            </a:r>
            <a:br>
              <a:rPr lang="en-US" dirty="0"/>
            </a:br>
            <a:r>
              <a:rPr lang="en-US" sz="2400" dirty="0"/>
              <a:t>IP NHRP Authentication and Unique IP NHRP Registration</a:t>
            </a:r>
          </a:p>
        </p:txBody>
      </p:sp>
      <p:sp>
        <p:nvSpPr>
          <p:cNvPr id="2" name="TextBox 1">
            <a:extLst>
              <a:ext uri="{FF2B5EF4-FFF2-40B4-BE49-F238E27FC236}">
                <a16:creationId xmlns:a16="http://schemas.microsoft.com/office/drawing/2014/main" id="{F2DCB3D4-5B14-4DFD-90A3-BD2563CD74E8}"/>
              </a:ext>
            </a:extLst>
          </p:cNvPr>
          <p:cNvSpPr txBox="1"/>
          <p:nvPr/>
        </p:nvSpPr>
        <p:spPr>
          <a:xfrm>
            <a:off x="68580" y="731837"/>
            <a:ext cx="8938259" cy="1569660"/>
          </a:xfrm>
          <a:prstGeom prst="rect">
            <a:avLst/>
          </a:prstGeom>
          <a:noFill/>
        </p:spPr>
        <p:txBody>
          <a:bodyPr wrap="square" rtlCol="0">
            <a:spAutoFit/>
          </a:bodyPr>
          <a:lstStyle/>
          <a:p>
            <a:r>
              <a:rPr lang="en-US" sz="1600" dirty="0">
                <a:solidFill>
                  <a:schemeClr val="tx1">
                    <a:lumMod val="50000"/>
                  </a:schemeClr>
                </a:solidFill>
              </a:rPr>
              <a:t>NHRP authentication is weak because the password is stored in plaintext. Enable NHRP authentication by using the </a:t>
            </a:r>
            <a:r>
              <a:rPr lang="en-US" sz="1600" b="1" dirty="0">
                <a:solidFill>
                  <a:schemeClr val="tx1">
                    <a:lumMod val="50000"/>
                  </a:schemeClr>
                </a:solidFill>
              </a:rPr>
              <a:t>ip nhrp authentication </a:t>
            </a:r>
            <a:r>
              <a:rPr lang="en-US" sz="1600" i="1" dirty="0">
                <a:solidFill>
                  <a:schemeClr val="tx1">
                    <a:lumMod val="50000"/>
                  </a:schemeClr>
                </a:solidFill>
              </a:rPr>
              <a:t>password</a:t>
            </a:r>
            <a:r>
              <a:rPr lang="en-US" sz="1600" dirty="0">
                <a:solidFill>
                  <a:schemeClr val="tx1">
                    <a:lumMod val="50000"/>
                  </a:schemeClr>
                </a:solidFill>
              </a:rPr>
              <a:t> interface parameter command. </a:t>
            </a:r>
          </a:p>
          <a:p>
            <a:endParaRPr lang="en-US" sz="1600" dirty="0">
              <a:solidFill>
                <a:schemeClr val="tx1">
                  <a:lumMod val="50000"/>
                </a:schemeClr>
              </a:solidFill>
            </a:endParaRPr>
          </a:p>
          <a:p>
            <a:r>
              <a:rPr lang="en-US" sz="1600" dirty="0">
                <a:solidFill>
                  <a:schemeClr val="tx1">
                    <a:lumMod val="50000"/>
                  </a:schemeClr>
                </a:solidFill>
              </a:rPr>
              <a:t>When an NHC registers with an NHS, it provides the protocol address and the NBMA address. The NHS maintains a local cache of these settings. This capability is indicated by the NHRP message flag unique on the NHS, as shown in Example 19-14.</a:t>
            </a:r>
          </a:p>
        </p:txBody>
      </p:sp>
      <p:pic>
        <p:nvPicPr>
          <p:cNvPr id="4" name="Picture 3">
            <a:extLst>
              <a:ext uri="{FF2B5EF4-FFF2-40B4-BE49-F238E27FC236}">
                <a16:creationId xmlns:a16="http://schemas.microsoft.com/office/drawing/2014/main" id="{AD08D3E1-7DF2-4040-A8CA-C9B5543EE41A}"/>
              </a:ext>
            </a:extLst>
          </p:cNvPr>
          <p:cNvPicPr>
            <a:picLocks noChangeAspect="1"/>
          </p:cNvPicPr>
          <p:nvPr/>
        </p:nvPicPr>
        <p:blipFill>
          <a:blip r:embed="rId3"/>
          <a:stretch>
            <a:fillRect/>
          </a:stretch>
        </p:blipFill>
        <p:spPr>
          <a:xfrm>
            <a:off x="1714977" y="2364948"/>
            <a:ext cx="5714046" cy="1323441"/>
          </a:xfrm>
          <a:prstGeom prst="rect">
            <a:avLst/>
          </a:prstGeom>
        </p:spPr>
      </p:pic>
    </p:spTree>
    <p:extLst>
      <p:ext uri="{BB962C8B-B14F-4D97-AF65-F5344CB8AC3E}">
        <p14:creationId xmlns:p14="http://schemas.microsoft.com/office/powerpoint/2010/main" val="21433888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FB89FE0-AFBF-4F30-AE65-3B18BCBE3A9A}"/>
              </a:ext>
            </a:extLst>
          </p:cNvPr>
          <p:cNvSpPr>
            <a:spLocks noGrp="1"/>
          </p:cNvSpPr>
          <p:nvPr>
            <p:ph type="ctrTitle"/>
          </p:nvPr>
        </p:nvSpPr>
        <p:spPr>
          <a:xfrm>
            <a:off x="359275" y="466724"/>
            <a:ext cx="7598042" cy="1351755"/>
          </a:xfrm>
        </p:spPr>
        <p:txBody>
          <a:bodyPr/>
          <a:lstStyle/>
          <a:p>
            <a:r>
              <a:rPr lang="en-US" sz="3600" dirty="0">
                <a:solidFill>
                  <a:schemeClr val="accent5">
                    <a:lumMod val="40000"/>
                    <a:lumOff val="60000"/>
                  </a:schemeClr>
                </a:solidFill>
              </a:rPr>
              <a:t>Spoke-to-Spoke Communication</a:t>
            </a:r>
          </a:p>
        </p:txBody>
      </p:sp>
      <p:sp>
        <p:nvSpPr>
          <p:cNvPr id="5" name="TextBox 4">
            <a:extLst>
              <a:ext uri="{FF2B5EF4-FFF2-40B4-BE49-F238E27FC236}">
                <a16:creationId xmlns:a16="http://schemas.microsoft.com/office/drawing/2014/main" id="{813A7C11-7145-4214-836E-28322E59D39C}"/>
              </a:ext>
            </a:extLst>
          </p:cNvPr>
          <p:cNvSpPr txBox="1"/>
          <p:nvPr/>
        </p:nvSpPr>
        <p:spPr>
          <a:xfrm>
            <a:off x="457200" y="2110740"/>
            <a:ext cx="8161020" cy="1815882"/>
          </a:xfrm>
          <a:prstGeom prst="rect">
            <a:avLst/>
          </a:prstGeom>
          <a:noFill/>
        </p:spPr>
        <p:txBody>
          <a:bodyPr wrap="square" rtlCol="0">
            <a:spAutoFit/>
          </a:bodyPr>
          <a:lstStyle/>
          <a:p>
            <a:pPr marL="285750" indent="-285750">
              <a:buFont typeface="Arial" panose="020B0604020202020204" pitchFamily="34" charset="0"/>
              <a:buChar char="•"/>
            </a:pPr>
            <a:r>
              <a:rPr lang="en-US" sz="1600" dirty="0">
                <a:solidFill>
                  <a:schemeClr val="accent5">
                    <a:lumMod val="40000"/>
                    <a:lumOff val="60000"/>
                  </a:schemeClr>
                </a:solidFill>
                <a:latin typeface="+mj-lt"/>
                <a:ea typeface="ＭＳ Ｐゴシック" charset="0"/>
              </a:rPr>
              <a:t>This section focuses on the underlying mechanisms used to establish spoke-to-spoke communication. </a:t>
            </a:r>
          </a:p>
          <a:p>
            <a:pPr marL="285750" indent="-285750">
              <a:buFont typeface="Arial" panose="020B0604020202020204" pitchFamily="34" charset="0"/>
              <a:buChar char="•"/>
            </a:pPr>
            <a:r>
              <a:rPr lang="en-US" sz="1600" dirty="0">
                <a:solidFill>
                  <a:schemeClr val="accent5">
                    <a:lumMod val="40000"/>
                    <a:lumOff val="60000"/>
                  </a:schemeClr>
                </a:solidFill>
                <a:latin typeface="+mj-lt"/>
                <a:ea typeface="ＭＳ Ｐゴシック" charset="0"/>
              </a:rPr>
              <a:t>In DMVPN Phase 1, the spoke devices rely on the configured tunnel destination to identify where to send the encapsulated packets. </a:t>
            </a:r>
          </a:p>
          <a:p>
            <a:pPr marL="285750" indent="-285750">
              <a:buFont typeface="Arial" panose="020B0604020202020204" pitchFamily="34" charset="0"/>
              <a:buChar char="•"/>
            </a:pPr>
            <a:r>
              <a:rPr lang="en-US" sz="1600" dirty="0">
                <a:solidFill>
                  <a:schemeClr val="accent5">
                    <a:lumMod val="40000"/>
                    <a:lumOff val="60000"/>
                  </a:schemeClr>
                </a:solidFill>
                <a:latin typeface="+mj-lt"/>
                <a:ea typeface="ＭＳ Ｐゴシック" charset="0"/>
              </a:rPr>
              <a:t>Phase 3 DMVPN uses mGRE tunnels and thereby relies on NHRP redirect and resolution request messages to identify the NBMA addresses for any destination networks.</a:t>
            </a:r>
          </a:p>
        </p:txBody>
      </p:sp>
    </p:spTree>
    <p:custDataLst>
      <p:tags r:id="rId1"/>
    </p:custDataLst>
    <p:extLst>
      <p:ext uri="{BB962C8B-B14F-4D97-AF65-F5344CB8AC3E}">
        <p14:creationId xmlns:p14="http://schemas.microsoft.com/office/powerpoint/2010/main" val="3164536357"/>
      </p:ext>
    </p:extLst>
  </p:cSld>
  <p:clrMapOvr>
    <a:masterClrMapping/>
  </p:clrMapOvr>
  <p:transition spd="slow">
    <p:wip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Spoke-to-Spoke Communication</a:t>
            </a:r>
            <a:br>
              <a:rPr lang="en-US" dirty="0"/>
            </a:br>
            <a:r>
              <a:rPr lang="en-US" sz="2400" dirty="0"/>
              <a:t>Spoke-to-Spoke Communication</a:t>
            </a:r>
          </a:p>
        </p:txBody>
      </p:sp>
      <p:sp>
        <p:nvSpPr>
          <p:cNvPr id="2" name="TextBox 1">
            <a:extLst>
              <a:ext uri="{FF2B5EF4-FFF2-40B4-BE49-F238E27FC236}">
                <a16:creationId xmlns:a16="http://schemas.microsoft.com/office/drawing/2014/main" id="{F2DCB3D4-5B14-4DFD-90A3-BD2563CD74E8}"/>
              </a:ext>
            </a:extLst>
          </p:cNvPr>
          <p:cNvSpPr txBox="1"/>
          <p:nvPr/>
        </p:nvSpPr>
        <p:spPr>
          <a:xfrm>
            <a:off x="68580" y="731837"/>
            <a:ext cx="8938259" cy="1569660"/>
          </a:xfrm>
          <a:prstGeom prst="rect">
            <a:avLst/>
          </a:prstGeom>
          <a:noFill/>
        </p:spPr>
        <p:txBody>
          <a:bodyPr wrap="square" rtlCol="0">
            <a:spAutoFit/>
          </a:bodyPr>
          <a:lstStyle/>
          <a:p>
            <a:r>
              <a:rPr lang="en-US" sz="1600" dirty="0">
                <a:solidFill>
                  <a:schemeClr val="tx1">
                    <a:lumMod val="50000"/>
                  </a:schemeClr>
                </a:solidFill>
              </a:rPr>
              <a:t>Packets flow through the hub in a traditional hub-and-spoke manner until the spoke-to-spoke tunnel has been established in both directions. As packets flow across the hub, the hub engages NHRP redirection to begin finding a more optimal path with spoke-to-spoke tunnels. In Example 19-16, R31 initiates a traceroute to R41. Notice that the first packet travels across R11 (hub), but by the time a second stream of packets is sent, the spoke-to-spoke tunnel has been initialized so that traffic flows directly between R31 and R41 on the transport and overlay networks. </a:t>
            </a:r>
          </a:p>
        </p:txBody>
      </p:sp>
      <p:pic>
        <p:nvPicPr>
          <p:cNvPr id="5" name="Picture 4">
            <a:extLst>
              <a:ext uri="{FF2B5EF4-FFF2-40B4-BE49-F238E27FC236}">
                <a16:creationId xmlns:a16="http://schemas.microsoft.com/office/drawing/2014/main" id="{242D32E4-93D1-4035-98ED-F0941E49F25E}"/>
              </a:ext>
            </a:extLst>
          </p:cNvPr>
          <p:cNvPicPr>
            <a:picLocks noChangeAspect="1"/>
          </p:cNvPicPr>
          <p:nvPr/>
        </p:nvPicPr>
        <p:blipFill>
          <a:blip r:embed="rId3"/>
          <a:stretch>
            <a:fillRect/>
          </a:stretch>
        </p:blipFill>
        <p:spPr>
          <a:xfrm>
            <a:off x="1485900" y="2373695"/>
            <a:ext cx="6172200" cy="2305050"/>
          </a:xfrm>
          <a:prstGeom prst="rect">
            <a:avLst/>
          </a:prstGeom>
        </p:spPr>
      </p:pic>
    </p:spTree>
    <p:extLst>
      <p:ext uri="{BB962C8B-B14F-4D97-AF65-F5344CB8AC3E}">
        <p14:creationId xmlns:p14="http://schemas.microsoft.com/office/powerpoint/2010/main" val="24426427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Spoke-to-Spoke Communication</a:t>
            </a:r>
            <a:br>
              <a:rPr lang="en-US" dirty="0"/>
            </a:br>
            <a:r>
              <a:rPr lang="en-US" sz="2400" dirty="0"/>
              <a:t>Forming Spoke-to-Spoke Tunnels</a:t>
            </a:r>
          </a:p>
        </p:txBody>
      </p:sp>
      <p:sp>
        <p:nvSpPr>
          <p:cNvPr id="2" name="TextBox 1">
            <a:extLst>
              <a:ext uri="{FF2B5EF4-FFF2-40B4-BE49-F238E27FC236}">
                <a16:creationId xmlns:a16="http://schemas.microsoft.com/office/drawing/2014/main" id="{F2DCB3D4-5B14-4DFD-90A3-BD2563CD74E8}"/>
              </a:ext>
            </a:extLst>
          </p:cNvPr>
          <p:cNvSpPr txBox="1"/>
          <p:nvPr/>
        </p:nvSpPr>
        <p:spPr>
          <a:xfrm>
            <a:off x="68581" y="731837"/>
            <a:ext cx="2099178" cy="3293209"/>
          </a:xfrm>
          <a:prstGeom prst="rect">
            <a:avLst/>
          </a:prstGeom>
          <a:noFill/>
        </p:spPr>
        <p:txBody>
          <a:bodyPr wrap="square" rtlCol="0">
            <a:spAutoFit/>
          </a:bodyPr>
          <a:lstStyle/>
          <a:p>
            <a:r>
              <a:rPr lang="en-US" sz="1600" dirty="0">
                <a:solidFill>
                  <a:schemeClr val="tx1">
                    <a:lumMod val="50000"/>
                  </a:schemeClr>
                </a:solidFill>
              </a:rPr>
              <a:t>This section explains in detail how a spoke-to-spoke DMVPN tunnel is formed. Figure 19-5 illustrates the packet flow among all three devices—R11, R31, and R41—to establish a bidirectional spoke-to-spoke DMVPN tunnel. </a:t>
            </a:r>
          </a:p>
        </p:txBody>
      </p:sp>
      <p:pic>
        <p:nvPicPr>
          <p:cNvPr id="4" name="Picture 3">
            <a:extLst>
              <a:ext uri="{FF2B5EF4-FFF2-40B4-BE49-F238E27FC236}">
                <a16:creationId xmlns:a16="http://schemas.microsoft.com/office/drawing/2014/main" id="{5F3904D2-8E65-4C3D-B992-FF47229C84A1}"/>
              </a:ext>
            </a:extLst>
          </p:cNvPr>
          <p:cNvPicPr>
            <a:picLocks noChangeAspect="1"/>
          </p:cNvPicPr>
          <p:nvPr/>
        </p:nvPicPr>
        <p:blipFill>
          <a:blip r:embed="rId3"/>
          <a:stretch>
            <a:fillRect/>
          </a:stretch>
        </p:blipFill>
        <p:spPr>
          <a:xfrm>
            <a:off x="2315759" y="716654"/>
            <a:ext cx="3216361" cy="4320484"/>
          </a:xfrm>
          <a:prstGeom prst="rect">
            <a:avLst/>
          </a:prstGeom>
        </p:spPr>
      </p:pic>
      <p:pic>
        <p:nvPicPr>
          <p:cNvPr id="6" name="Picture 5">
            <a:extLst>
              <a:ext uri="{FF2B5EF4-FFF2-40B4-BE49-F238E27FC236}">
                <a16:creationId xmlns:a16="http://schemas.microsoft.com/office/drawing/2014/main" id="{C4FA7BFB-8DD4-436E-BA0B-B21EC947A086}"/>
              </a:ext>
            </a:extLst>
          </p:cNvPr>
          <p:cNvPicPr>
            <a:picLocks noChangeAspect="1"/>
          </p:cNvPicPr>
          <p:nvPr/>
        </p:nvPicPr>
        <p:blipFill>
          <a:blip r:embed="rId4"/>
          <a:stretch>
            <a:fillRect/>
          </a:stretch>
        </p:blipFill>
        <p:spPr>
          <a:xfrm>
            <a:off x="5850255" y="2571750"/>
            <a:ext cx="2714614" cy="119062"/>
          </a:xfrm>
          <a:prstGeom prst="rect">
            <a:avLst/>
          </a:prstGeom>
        </p:spPr>
      </p:pic>
    </p:spTree>
    <p:extLst>
      <p:ext uri="{BB962C8B-B14F-4D97-AF65-F5344CB8AC3E}">
        <p14:creationId xmlns:p14="http://schemas.microsoft.com/office/powerpoint/2010/main" val="37577403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Spoke-to-Spoke Communication</a:t>
            </a:r>
            <a:br>
              <a:rPr lang="en-US" dirty="0"/>
            </a:br>
            <a:r>
              <a:rPr lang="en-US" sz="2400" dirty="0"/>
              <a:t>Forming Spoke-to-Spoke Tunnels (Cont.)</a:t>
            </a:r>
          </a:p>
        </p:txBody>
      </p:sp>
      <p:sp>
        <p:nvSpPr>
          <p:cNvPr id="2" name="TextBox 1">
            <a:extLst>
              <a:ext uri="{FF2B5EF4-FFF2-40B4-BE49-F238E27FC236}">
                <a16:creationId xmlns:a16="http://schemas.microsoft.com/office/drawing/2014/main" id="{F2DCB3D4-5B14-4DFD-90A3-BD2563CD74E8}"/>
              </a:ext>
            </a:extLst>
          </p:cNvPr>
          <p:cNvSpPr txBox="1"/>
          <p:nvPr/>
        </p:nvSpPr>
        <p:spPr>
          <a:xfrm>
            <a:off x="68581" y="731837"/>
            <a:ext cx="1859280" cy="3785652"/>
          </a:xfrm>
          <a:prstGeom prst="rect">
            <a:avLst/>
          </a:prstGeom>
          <a:noFill/>
        </p:spPr>
        <p:txBody>
          <a:bodyPr wrap="square" rtlCol="0">
            <a:spAutoFit/>
          </a:bodyPr>
          <a:lstStyle/>
          <a:p>
            <a:r>
              <a:rPr lang="en-US" sz="1600" dirty="0">
                <a:solidFill>
                  <a:schemeClr val="tx1">
                    <a:lumMod val="50000"/>
                  </a:schemeClr>
                </a:solidFill>
              </a:rPr>
              <a:t>Example 19-17 shows the status of DMVPN tunnels on R31 and R41, where there are two new spoke-to-spoke tunnels (highlighted). The DLX entries represent the local (no-socket) routes. The original tunnel to R11 remains a static tunnel.  </a:t>
            </a:r>
          </a:p>
        </p:txBody>
      </p:sp>
      <p:pic>
        <p:nvPicPr>
          <p:cNvPr id="5" name="Picture 4">
            <a:extLst>
              <a:ext uri="{FF2B5EF4-FFF2-40B4-BE49-F238E27FC236}">
                <a16:creationId xmlns:a16="http://schemas.microsoft.com/office/drawing/2014/main" id="{FD8B5F1A-108C-4CCA-95B4-3B1462A667F6}"/>
              </a:ext>
            </a:extLst>
          </p:cNvPr>
          <p:cNvPicPr>
            <a:picLocks noChangeAspect="1"/>
          </p:cNvPicPr>
          <p:nvPr/>
        </p:nvPicPr>
        <p:blipFill>
          <a:blip r:embed="rId3"/>
          <a:stretch>
            <a:fillRect/>
          </a:stretch>
        </p:blipFill>
        <p:spPr>
          <a:xfrm>
            <a:off x="2057400" y="731837"/>
            <a:ext cx="3421029" cy="2930788"/>
          </a:xfrm>
          <a:prstGeom prst="rect">
            <a:avLst/>
          </a:prstGeom>
        </p:spPr>
      </p:pic>
      <p:pic>
        <p:nvPicPr>
          <p:cNvPr id="7" name="Picture 6">
            <a:extLst>
              <a:ext uri="{FF2B5EF4-FFF2-40B4-BE49-F238E27FC236}">
                <a16:creationId xmlns:a16="http://schemas.microsoft.com/office/drawing/2014/main" id="{4DDBCD7E-4ED0-49ED-9746-CF55066EE80A}"/>
              </a:ext>
            </a:extLst>
          </p:cNvPr>
          <p:cNvPicPr>
            <a:picLocks noChangeAspect="1"/>
          </p:cNvPicPr>
          <p:nvPr/>
        </p:nvPicPr>
        <p:blipFill>
          <a:blip r:embed="rId4"/>
          <a:stretch>
            <a:fillRect/>
          </a:stretch>
        </p:blipFill>
        <p:spPr>
          <a:xfrm>
            <a:off x="5478432" y="878204"/>
            <a:ext cx="3441856" cy="532863"/>
          </a:xfrm>
          <a:prstGeom prst="rect">
            <a:avLst/>
          </a:prstGeom>
        </p:spPr>
      </p:pic>
      <p:pic>
        <p:nvPicPr>
          <p:cNvPr id="8" name="Picture 7">
            <a:extLst>
              <a:ext uri="{FF2B5EF4-FFF2-40B4-BE49-F238E27FC236}">
                <a16:creationId xmlns:a16="http://schemas.microsoft.com/office/drawing/2014/main" id="{BF093CAA-55F5-4BA5-BD4E-B7193F451FCC}"/>
              </a:ext>
            </a:extLst>
          </p:cNvPr>
          <p:cNvPicPr>
            <a:picLocks noChangeAspect="1"/>
          </p:cNvPicPr>
          <p:nvPr/>
        </p:nvPicPr>
        <p:blipFill>
          <a:blip r:embed="rId5"/>
          <a:stretch>
            <a:fillRect/>
          </a:stretch>
        </p:blipFill>
        <p:spPr>
          <a:xfrm>
            <a:off x="5478431" y="1359086"/>
            <a:ext cx="3441855" cy="942153"/>
          </a:xfrm>
          <a:prstGeom prst="rect">
            <a:avLst/>
          </a:prstGeom>
        </p:spPr>
      </p:pic>
    </p:spTree>
    <p:extLst>
      <p:ext uri="{BB962C8B-B14F-4D97-AF65-F5344CB8AC3E}">
        <p14:creationId xmlns:p14="http://schemas.microsoft.com/office/powerpoint/2010/main" val="3541450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Spoke-to-Spoke Communication</a:t>
            </a:r>
            <a:br>
              <a:rPr lang="en-US" dirty="0"/>
            </a:br>
            <a:r>
              <a:rPr lang="en-US" sz="2400" dirty="0"/>
              <a:t>Forming Spoke-to-Spoke Tunnels (Cont.)</a:t>
            </a:r>
          </a:p>
        </p:txBody>
      </p:sp>
      <p:sp>
        <p:nvSpPr>
          <p:cNvPr id="2" name="TextBox 1">
            <a:extLst>
              <a:ext uri="{FF2B5EF4-FFF2-40B4-BE49-F238E27FC236}">
                <a16:creationId xmlns:a16="http://schemas.microsoft.com/office/drawing/2014/main" id="{F2DCB3D4-5B14-4DFD-90A3-BD2563CD74E8}"/>
              </a:ext>
            </a:extLst>
          </p:cNvPr>
          <p:cNvSpPr txBox="1"/>
          <p:nvPr/>
        </p:nvSpPr>
        <p:spPr>
          <a:xfrm>
            <a:off x="68581" y="731837"/>
            <a:ext cx="1661159" cy="2308324"/>
          </a:xfrm>
          <a:prstGeom prst="rect">
            <a:avLst/>
          </a:prstGeom>
          <a:noFill/>
        </p:spPr>
        <p:txBody>
          <a:bodyPr wrap="square" rtlCol="0">
            <a:spAutoFit/>
          </a:bodyPr>
          <a:lstStyle/>
          <a:p>
            <a:r>
              <a:rPr lang="en-US" sz="1600" dirty="0">
                <a:solidFill>
                  <a:schemeClr val="tx1">
                    <a:lumMod val="50000"/>
                  </a:schemeClr>
                </a:solidFill>
              </a:rPr>
              <a:t>Example 19-18 shows the NHRP cache for R31 and R41. Notice the NHRP mappings: router, rib, nho, and nhop. </a:t>
            </a:r>
          </a:p>
        </p:txBody>
      </p:sp>
      <p:pic>
        <p:nvPicPr>
          <p:cNvPr id="4" name="Picture 3">
            <a:extLst>
              <a:ext uri="{FF2B5EF4-FFF2-40B4-BE49-F238E27FC236}">
                <a16:creationId xmlns:a16="http://schemas.microsoft.com/office/drawing/2014/main" id="{390AE6B0-2B0E-4E9E-872E-E3984E9ECD95}"/>
              </a:ext>
            </a:extLst>
          </p:cNvPr>
          <p:cNvPicPr>
            <a:picLocks noChangeAspect="1"/>
          </p:cNvPicPr>
          <p:nvPr/>
        </p:nvPicPr>
        <p:blipFill>
          <a:blip r:embed="rId3"/>
          <a:stretch>
            <a:fillRect/>
          </a:stretch>
        </p:blipFill>
        <p:spPr>
          <a:xfrm>
            <a:off x="1828800" y="731837"/>
            <a:ext cx="3536631" cy="2788603"/>
          </a:xfrm>
          <a:prstGeom prst="rect">
            <a:avLst/>
          </a:prstGeom>
        </p:spPr>
      </p:pic>
      <p:pic>
        <p:nvPicPr>
          <p:cNvPr id="6" name="Picture 5">
            <a:extLst>
              <a:ext uri="{FF2B5EF4-FFF2-40B4-BE49-F238E27FC236}">
                <a16:creationId xmlns:a16="http://schemas.microsoft.com/office/drawing/2014/main" id="{AB144298-DC94-4D09-82F3-7C803C56A498}"/>
              </a:ext>
            </a:extLst>
          </p:cNvPr>
          <p:cNvPicPr>
            <a:picLocks noChangeAspect="1"/>
          </p:cNvPicPr>
          <p:nvPr/>
        </p:nvPicPr>
        <p:blipFill>
          <a:blip r:embed="rId4"/>
          <a:stretch>
            <a:fillRect/>
          </a:stretch>
        </p:blipFill>
        <p:spPr>
          <a:xfrm>
            <a:off x="5614987" y="913448"/>
            <a:ext cx="3232785" cy="453814"/>
          </a:xfrm>
          <a:prstGeom prst="rect">
            <a:avLst/>
          </a:prstGeom>
        </p:spPr>
      </p:pic>
      <p:pic>
        <p:nvPicPr>
          <p:cNvPr id="9" name="Picture 8">
            <a:extLst>
              <a:ext uri="{FF2B5EF4-FFF2-40B4-BE49-F238E27FC236}">
                <a16:creationId xmlns:a16="http://schemas.microsoft.com/office/drawing/2014/main" id="{212397F2-B26D-435C-B2BA-329FE33963E0}"/>
              </a:ext>
            </a:extLst>
          </p:cNvPr>
          <p:cNvPicPr>
            <a:picLocks noChangeAspect="1"/>
          </p:cNvPicPr>
          <p:nvPr/>
        </p:nvPicPr>
        <p:blipFill>
          <a:blip r:embed="rId5"/>
          <a:stretch>
            <a:fillRect/>
          </a:stretch>
        </p:blipFill>
        <p:spPr>
          <a:xfrm>
            <a:off x="5635234" y="1355300"/>
            <a:ext cx="3212537" cy="1897852"/>
          </a:xfrm>
          <a:prstGeom prst="rect">
            <a:avLst/>
          </a:prstGeom>
        </p:spPr>
      </p:pic>
    </p:spTree>
    <p:extLst>
      <p:ext uri="{BB962C8B-B14F-4D97-AF65-F5344CB8AC3E}">
        <p14:creationId xmlns:p14="http://schemas.microsoft.com/office/powerpoint/2010/main" val="33281728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Spoke-to-Spoke Communication</a:t>
            </a:r>
            <a:br>
              <a:rPr lang="en-US" dirty="0"/>
            </a:br>
            <a:r>
              <a:rPr lang="en-US" sz="2400" dirty="0"/>
              <a:t>NHRP Routing Table Manipulation</a:t>
            </a:r>
          </a:p>
        </p:txBody>
      </p:sp>
      <p:sp>
        <p:nvSpPr>
          <p:cNvPr id="2" name="TextBox 1">
            <a:extLst>
              <a:ext uri="{FF2B5EF4-FFF2-40B4-BE49-F238E27FC236}">
                <a16:creationId xmlns:a16="http://schemas.microsoft.com/office/drawing/2014/main" id="{F2DCB3D4-5B14-4DFD-90A3-BD2563CD74E8}"/>
              </a:ext>
            </a:extLst>
          </p:cNvPr>
          <p:cNvSpPr txBox="1"/>
          <p:nvPr/>
        </p:nvSpPr>
        <p:spPr>
          <a:xfrm>
            <a:off x="68581" y="731837"/>
            <a:ext cx="4023359" cy="3293209"/>
          </a:xfrm>
          <a:prstGeom prst="rect">
            <a:avLst/>
          </a:prstGeom>
          <a:noFill/>
        </p:spPr>
        <p:txBody>
          <a:bodyPr wrap="square" rtlCol="0">
            <a:spAutoFit/>
          </a:bodyPr>
          <a:lstStyle/>
          <a:p>
            <a:r>
              <a:rPr lang="en-US" sz="1600" dirty="0">
                <a:solidFill>
                  <a:schemeClr val="tx1">
                    <a:lumMod val="50000"/>
                  </a:schemeClr>
                </a:solidFill>
              </a:rPr>
              <a:t>NHRP interacts with the routing/forwarding tables and installs or modifies routes in the routing table. In the event that an entry exists with an exact match for the network and prefix length, NHRP overrides the existing next hop with a shortcut. The original protocol is still responsible for the prefix, but overwritten next-hop addresses are indicated in the routing table by the percent sign (%).</a:t>
            </a:r>
          </a:p>
          <a:p>
            <a:endParaRPr lang="en-US" sz="1600" dirty="0">
              <a:solidFill>
                <a:schemeClr val="tx1">
                  <a:lumMod val="50000"/>
                </a:schemeClr>
              </a:solidFill>
            </a:endParaRPr>
          </a:p>
          <a:p>
            <a:r>
              <a:rPr lang="en-US" sz="1600" dirty="0">
                <a:solidFill>
                  <a:schemeClr val="tx1">
                    <a:lumMod val="50000"/>
                  </a:schemeClr>
                </a:solidFill>
              </a:rPr>
              <a:t>Example 19-19 provides the routing tables for R31 and R41. </a:t>
            </a:r>
          </a:p>
        </p:txBody>
      </p:sp>
      <p:pic>
        <p:nvPicPr>
          <p:cNvPr id="5" name="Picture 4">
            <a:extLst>
              <a:ext uri="{FF2B5EF4-FFF2-40B4-BE49-F238E27FC236}">
                <a16:creationId xmlns:a16="http://schemas.microsoft.com/office/drawing/2014/main" id="{1B4A73D4-2462-4D3D-8D20-84A32805060F}"/>
              </a:ext>
            </a:extLst>
          </p:cNvPr>
          <p:cNvPicPr>
            <a:picLocks noChangeAspect="1"/>
          </p:cNvPicPr>
          <p:nvPr/>
        </p:nvPicPr>
        <p:blipFill>
          <a:blip r:embed="rId3"/>
          <a:stretch>
            <a:fillRect/>
          </a:stretch>
        </p:blipFill>
        <p:spPr>
          <a:xfrm>
            <a:off x="4572000" y="731837"/>
            <a:ext cx="3352801" cy="634600"/>
          </a:xfrm>
          <a:prstGeom prst="rect">
            <a:avLst/>
          </a:prstGeom>
        </p:spPr>
      </p:pic>
      <p:pic>
        <p:nvPicPr>
          <p:cNvPr id="7" name="Picture 6">
            <a:extLst>
              <a:ext uri="{FF2B5EF4-FFF2-40B4-BE49-F238E27FC236}">
                <a16:creationId xmlns:a16="http://schemas.microsoft.com/office/drawing/2014/main" id="{52D2201C-2502-409A-88B1-113A8047ADAE}"/>
              </a:ext>
            </a:extLst>
          </p:cNvPr>
          <p:cNvPicPr>
            <a:picLocks noChangeAspect="1"/>
          </p:cNvPicPr>
          <p:nvPr/>
        </p:nvPicPr>
        <p:blipFill>
          <a:blip r:embed="rId4"/>
          <a:stretch>
            <a:fillRect/>
          </a:stretch>
        </p:blipFill>
        <p:spPr>
          <a:xfrm>
            <a:off x="4572000" y="1366437"/>
            <a:ext cx="3352801" cy="3114073"/>
          </a:xfrm>
          <a:prstGeom prst="rect">
            <a:avLst/>
          </a:prstGeom>
        </p:spPr>
      </p:pic>
    </p:spTree>
    <p:extLst>
      <p:ext uri="{BB962C8B-B14F-4D97-AF65-F5344CB8AC3E}">
        <p14:creationId xmlns:p14="http://schemas.microsoft.com/office/powerpoint/2010/main" val="533844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FB89FE0-AFBF-4F30-AE65-3B18BCBE3A9A}"/>
              </a:ext>
            </a:extLst>
          </p:cNvPr>
          <p:cNvSpPr>
            <a:spLocks noGrp="1"/>
          </p:cNvSpPr>
          <p:nvPr>
            <p:ph type="ctrTitle"/>
          </p:nvPr>
        </p:nvSpPr>
        <p:spPr>
          <a:xfrm>
            <a:off x="366895" y="647700"/>
            <a:ext cx="7598042" cy="1399379"/>
          </a:xfrm>
        </p:spPr>
        <p:txBody>
          <a:bodyPr/>
          <a:lstStyle/>
          <a:p>
            <a:r>
              <a:rPr lang="en-US" sz="3600" dirty="0">
                <a:solidFill>
                  <a:schemeClr val="accent5">
                    <a:lumMod val="40000"/>
                    <a:lumOff val="60000"/>
                  </a:schemeClr>
                </a:solidFill>
              </a:rPr>
              <a:t>Generic Routing Encapsulation (GRE) Tunnels  </a:t>
            </a:r>
          </a:p>
        </p:txBody>
      </p:sp>
      <p:sp>
        <p:nvSpPr>
          <p:cNvPr id="4" name="TextBox 3">
            <a:extLst>
              <a:ext uri="{FF2B5EF4-FFF2-40B4-BE49-F238E27FC236}">
                <a16:creationId xmlns:a16="http://schemas.microsoft.com/office/drawing/2014/main" id="{E2BFA70F-DC0C-41D5-868E-C8FBC661D58F}"/>
              </a:ext>
            </a:extLst>
          </p:cNvPr>
          <p:cNvSpPr txBox="1"/>
          <p:nvPr/>
        </p:nvSpPr>
        <p:spPr>
          <a:xfrm>
            <a:off x="438151" y="2162175"/>
            <a:ext cx="8277832" cy="2308324"/>
          </a:xfrm>
          <a:prstGeom prst="rect">
            <a:avLst/>
          </a:prstGeom>
          <a:noFill/>
        </p:spPr>
        <p:txBody>
          <a:bodyPr wrap="square" rtlCol="0">
            <a:spAutoFit/>
          </a:bodyPr>
          <a:lstStyle/>
          <a:p>
            <a:pPr marL="285750" indent="-285750">
              <a:buFont typeface="Arial" panose="020B0604020202020204" pitchFamily="34" charset="0"/>
              <a:buChar char="•"/>
            </a:pPr>
            <a:r>
              <a:rPr lang="en-US" sz="1600" dirty="0">
                <a:solidFill>
                  <a:schemeClr val="accent5">
                    <a:lumMod val="40000"/>
                    <a:lumOff val="60000"/>
                  </a:schemeClr>
                </a:solidFill>
                <a:latin typeface="+mj-lt"/>
                <a:ea typeface="ＭＳ Ｐゴシック" charset="0"/>
              </a:rPr>
              <a:t>A GRE tunnel provides connectivity to a wide variety of network layer protocols by encapsulating and forwarding those packets over an IP-based network. </a:t>
            </a:r>
          </a:p>
          <a:p>
            <a:pPr marL="285750" indent="-285750">
              <a:buFont typeface="Arial" panose="020B0604020202020204" pitchFamily="34" charset="0"/>
              <a:buChar char="•"/>
            </a:pPr>
            <a:r>
              <a:rPr lang="en-US" sz="1600" dirty="0">
                <a:solidFill>
                  <a:schemeClr val="accent5">
                    <a:lumMod val="40000"/>
                    <a:lumOff val="60000"/>
                  </a:schemeClr>
                </a:solidFill>
                <a:latin typeface="+mj-lt"/>
                <a:ea typeface="ＭＳ Ｐゴシック" charset="0"/>
              </a:rPr>
              <a:t>The original use of GRE tunnels was to provide a transport mechanism for nonroutable legacy protocols such as DECnet, Systems Network Architecture (SNA), and IPX.</a:t>
            </a:r>
          </a:p>
          <a:p>
            <a:pPr marL="285750" indent="-285750">
              <a:buFont typeface="Arial" panose="020B0604020202020204" pitchFamily="34" charset="0"/>
              <a:buChar char="•"/>
            </a:pPr>
            <a:r>
              <a:rPr lang="en-US" sz="1600" dirty="0">
                <a:solidFill>
                  <a:schemeClr val="accent5">
                    <a:lumMod val="40000"/>
                    <a:lumOff val="60000"/>
                  </a:schemeClr>
                </a:solidFill>
                <a:latin typeface="+mj-lt"/>
                <a:ea typeface="ＭＳ Ｐゴシック" charset="0"/>
              </a:rPr>
              <a:t>DMVPN uses Multipoint GRE (mGRE) encapsulation and supports dynamic routing protocols, which eliminates many of the support issues associated with other VPN technologies. </a:t>
            </a:r>
          </a:p>
          <a:p>
            <a:pPr marL="285750" indent="-285750">
              <a:buFont typeface="Arial" panose="020B0604020202020204" pitchFamily="34" charset="0"/>
              <a:buChar char="•"/>
            </a:pPr>
            <a:r>
              <a:rPr lang="en-US" sz="1600" dirty="0">
                <a:solidFill>
                  <a:schemeClr val="accent5">
                    <a:lumMod val="40000"/>
                    <a:lumOff val="60000"/>
                  </a:schemeClr>
                </a:solidFill>
                <a:latin typeface="+mj-lt"/>
                <a:ea typeface="ＭＳ Ｐゴシック" charset="0"/>
              </a:rPr>
              <a:t>GRE tunnels are classified as an overlay network because a GRE tunnel is built on top of an existing transport network, also known as an underlay network.</a:t>
            </a:r>
          </a:p>
        </p:txBody>
      </p:sp>
    </p:spTree>
    <p:custDataLst>
      <p:tags r:id="rId1"/>
    </p:custDataLst>
    <p:extLst>
      <p:ext uri="{BB962C8B-B14F-4D97-AF65-F5344CB8AC3E}">
        <p14:creationId xmlns:p14="http://schemas.microsoft.com/office/powerpoint/2010/main" val="727403309"/>
      </p:ext>
    </p:extLst>
  </p:cSld>
  <p:clrMapOvr>
    <a:masterClrMapping/>
  </p:clrMapOvr>
  <p:transition spd="slow">
    <p:wipe/>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Spoke-to-Spoke Communication</a:t>
            </a:r>
            <a:br>
              <a:rPr lang="en-US" dirty="0"/>
            </a:br>
            <a:r>
              <a:rPr lang="en-US" sz="2400" dirty="0"/>
              <a:t>NHRP Routing Table Manipulation (Cont.)</a:t>
            </a:r>
          </a:p>
        </p:txBody>
      </p:sp>
      <p:sp>
        <p:nvSpPr>
          <p:cNvPr id="2" name="TextBox 1">
            <a:extLst>
              <a:ext uri="{FF2B5EF4-FFF2-40B4-BE49-F238E27FC236}">
                <a16:creationId xmlns:a16="http://schemas.microsoft.com/office/drawing/2014/main" id="{F2DCB3D4-5B14-4DFD-90A3-BD2563CD74E8}"/>
              </a:ext>
            </a:extLst>
          </p:cNvPr>
          <p:cNvSpPr txBox="1"/>
          <p:nvPr/>
        </p:nvSpPr>
        <p:spPr>
          <a:xfrm>
            <a:off x="68581" y="731837"/>
            <a:ext cx="2390840" cy="4031873"/>
          </a:xfrm>
          <a:prstGeom prst="rect">
            <a:avLst/>
          </a:prstGeom>
          <a:noFill/>
        </p:spPr>
        <p:txBody>
          <a:bodyPr wrap="square" rtlCol="0">
            <a:spAutoFit/>
          </a:bodyPr>
          <a:lstStyle/>
          <a:p>
            <a:r>
              <a:rPr lang="en-US" sz="1600" dirty="0">
                <a:solidFill>
                  <a:schemeClr val="tx1">
                    <a:lumMod val="50000"/>
                  </a:schemeClr>
                </a:solidFill>
              </a:rPr>
              <a:t>The command </a:t>
            </a:r>
            <a:r>
              <a:rPr lang="en-US" sz="1600" b="1" dirty="0">
                <a:solidFill>
                  <a:schemeClr val="tx1">
                    <a:lumMod val="50000"/>
                  </a:schemeClr>
                </a:solidFill>
              </a:rPr>
              <a:t>show ip route next-hop-override </a:t>
            </a:r>
            <a:r>
              <a:rPr lang="en-US" sz="1600" dirty="0">
                <a:solidFill>
                  <a:schemeClr val="tx1">
                    <a:lumMod val="50000"/>
                  </a:schemeClr>
                </a:solidFill>
              </a:rPr>
              <a:t>displays the routing table with the explicit NHRP shortcuts that were added. Example 19-20 shows the command’s output for the sample topology. Notice that the NHRP shortcut is indicated by the NHO marking and shown underneath the original entry with the correct next-hop IP address. </a:t>
            </a:r>
          </a:p>
        </p:txBody>
      </p:sp>
      <p:pic>
        <p:nvPicPr>
          <p:cNvPr id="4" name="Picture 3">
            <a:extLst>
              <a:ext uri="{FF2B5EF4-FFF2-40B4-BE49-F238E27FC236}">
                <a16:creationId xmlns:a16="http://schemas.microsoft.com/office/drawing/2014/main" id="{AB2305FF-3A3A-46E8-8149-73BCB00DB0A0}"/>
              </a:ext>
            </a:extLst>
          </p:cNvPr>
          <p:cNvPicPr>
            <a:picLocks noChangeAspect="1"/>
          </p:cNvPicPr>
          <p:nvPr/>
        </p:nvPicPr>
        <p:blipFill>
          <a:blip r:embed="rId3"/>
          <a:stretch>
            <a:fillRect/>
          </a:stretch>
        </p:blipFill>
        <p:spPr>
          <a:xfrm>
            <a:off x="2507987" y="834391"/>
            <a:ext cx="3063648" cy="1085850"/>
          </a:xfrm>
          <a:prstGeom prst="rect">
            <a:avLst/>
          </a:prstGeom>
        </p:spPr>
      </p:pic>
      <p:pic>
        <p:nvPicPr>
          <p:cNvPr id="6" name="Picture 5">
            <a:extLst>
              <a:ext uri="{FF2B5EF4-FFF2-40B4-BE49-F238E27FC236}">
                <a16:creationId xmlns:a16="http://schemas.microsoft.com/office/drawing/2014/main" id="{C3C49517-7A12-4390-84F9-E99003B3B43A}"/>
              </a:ext>
            </a:extLst>
          </p:cNvPr>
          <p:cNvPicPr>
            <a:picLocks noChangeAspect="1"/>
          </p:cNvPicPr>
          <p:nvPr/>
        </p:nvPicPr>
        <p:blipFill>
          <a:blip r:embed="rId4"/>
          <a:stretch>
            <a:fillRect/>
          </a:stretch>
        </p:blipFill>
        <p:spPr>
          <a:xfrm>
            <a:off x="2491798" y="1920241"/>
            <a:ext cx="3063648" cy="1061612"/>
          </a:xfrm>
          <a:prstGeom prst="rect">
            <a:avLst/>
          </a:prstGeom>
        </p:spPr>
      </p:pic>
      <p:pic>
        <p:nvPicPr>
          <p:cNvPr id="8" name="Picture 7">
            <a:extLst>
              <a:ext uri="{FF2B5EF4-FFF2-40B4-BE49-F238E27FC236}">
                <a16:creationId xmlns:a16="http://schemas.microsoft.com/office/drawing/2014/main" id="{ADCAB537-AEF7-472B-9092-8B0209941741}"/>
              </a:ext>
            </a:extLst>
          </p:cNvPr>
          <p:cNvPicPr>
            <a:picLocks noChangeAspect="1"/>
          </p:cNvPicPr>
          <p:nvPr/>
        </p:nvPicPr>
        <p:blipFill>
          <a:blip r:embed="rId5"/>
          <a:stretch>
            <a:fillRect/>
          </a:stretch>
        </p:blipFill>
        <p:spPr>
          <a:xfrm>
            <a:off x="5587824" y="964357"/>
            <a:ext cx="3337561" cy="1671434"/>
          </a:xfrm>
          <a:prstGeom prst="rect">
            <a:avLst/>
          </a:prstGeom>
        </p:spPr>
      </p:pic>
    </p:spTree>
    <p:extLst>
      <p:ext uri="{BB962C8B-B14F-4D97-AF65-F5344CB8AC3E}">
        <p14:creationId xmlns:p14="http://schemas.microsoft.com/office/powerpoint/2010/main" val="18969948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Spoke-to-Spoke Communication</a:t>
            </a:r>
            <a:br>
              <a:rPr lang="en-US" dirty="0"/>
            </a:br>
            <a:r>
              <a:rPr lang="en-US" sz="2400" dirty="0"/>
              <a:t>NHRP Routing Table Manipulation with Summarization</a:t>
            </a:r>
          </a:p>
        </p:txBody>
      </p:sp>
      <p:sp>
        <p:nvSpPr>
          <p:cNvPr id="2" name="TextBox 1">
            <a:extLst>
              <a:ext uri="{FF2B5EF4-FFF2-40B4-BE49-F238E27FC236}">
                <a16:creationId xmlns:a16="http://schemas.microsoft.com/office/drawing/2014/main" id="{F2DCB3D4-5B14-4DFD-90A3-BD2563CD74E8}"/>
              </a:ext>
            </a:extLst>
          </p:cNvPr>
          <p:cNvSpPr txBox="1"/>
          <p:nvPr/>
        </p:nvSpPr>
        <p:spPr>
          <a:xfrm>
            <a:off x="68581" y="731837"/>
            <a:ext cx="4834495" cy="4031873"/>
          </a:xfrm>
          <a:prstGeom prst="rect">
            <a:avLst/>
          </a:prstGeom>
          <a:noFill/>
        </p:spPr>
        <p:txBody>
          <a:bodyPr wrap="square" rtlCol="0">
            <a:spAutoFit/>
          </a:bodyPr>
          <a:lstStyle/>
          <a:p>
            <a:r>
              <a:rPr lang="en-US" sz="1600" dirty="0">
                <a:solidFill>
                  <a:schemeClr val="tx1">
                    <a:lumMod val="50000"/>
                  </a:schemeClr>
                </a:solidFill>
              </a:rPr>
              <a:t>Summarizing routes on WAN links provides stability by hiding network convergence and thereby adding scalability. This section demonstrates NHRP’s interaction on the routing table when the exact route does not exist there. R11’s EIGRP configuration now advertises the 10.0.0.0/8 summary prefix out tunnel 100. The spoke routers use the summary route for forwarding traffic until the NHRP establishes the spoke-to-spoke tunnel. The more explicit entries from NHRP are installed into the routing table after the spoke-to-spoke tunnels have been initialized.</a:t>
            </a:r>
          </a:p>
          <a:p>
            <a:endParaRPr lang="en-US" sz="1600" dirty="0">
              <a:solidFill>
                <a:schemeClr val="tx1">
                  <a:lumMod val="50000"/>
                </a:schemeClr>
              </a:solidFill>
            </a:endParaRPr>
          </a:p>
          <a:p>
            <a:r>
              <a:rPr lang="en-US" sz="1600" dirty="0">
                <a:solidFill>
                  <a:schemeClr val="tx1">
                    <a:lumMod val="50000"/>
                  </a:schemeClr>
                </a:solidFill>
              </a:rPr>
              <a:t>Example 19-21 shows the change to R11’s EIGRP configuration for summarizing the 10.0.0.0/8 networks out the tunnel 100 interface.</a:t>
            </a:r>
          </a:p>
        </p:txBody>
      </p:sp>
      <p:pic>
        <p:nvPicPr>
          <p:cNvPr id="4" name="Picture 3">
            <a:extLst>
              <a:ext uri="{FF2B5EF4-FFF2-40B4-BE49-F238E27FC236}">
                <a16:creationId xmlns:a16="http://schemas.microsoft.com/office/drawing/2014/main" id="{FE93C696-8F0D-40C4-A1AA-2E3AD7F604AC}"/>
              </a:ext>
            </a:extLst>
          </p:cNvPr>
          <p:cNvPicPr>
            <a:picLocks noChangeAspect="1"/>
          </p:cNvPicPr>
          <p:nvPr/>
        </p:nvPicPr>
        <p:blipFill>
          <a:blip r:embed="rId3"/>
          <a:stretch>
            <a:fillRect/>
          </a:stretch>
        </p:blipFill>
        <p:spPr>
          <a:xfrm>
            <a:off x="5265683" y="1345485"/>
            <a:ext cx="3809736" cy="1947695"/>
          </a:xfrm>
          <a:prstGeom prst="rect">
            <a:avLst/>
          </a:prstGeom>
        </p:spPr>
      </p:pic>
    </p:spTree>
    <p:extLst>
      <p:ext uri="{BB962C8B-B14F-4D97-AF65-F5344CB8AC3E}">
        <p14:creationId xmlns:p14="http://schemas.microsoft.com/office/powerpoint/2010/main" val="13487802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852338" cy="731837"/>
          </a:xfrm>
        </p:spPr>
        <p:txBody>
          <a:bodyPr/>
          <a:lstStyle/>
          <a:p>
            <a:r>
              <a:rPr lang="en-US" sz="1600" dirty="0"/>
              <a:t>Spoke-to-Spoke Communication</a:t>
            </a:r>
            <a:br>
              <a:rPr lang="en-US" dirty="0"/>
            </a:br>
            <a:r>
              <a:rPr lang="en-US" sz="2400" dirty="0"/>
              <a:t>NHRP Routing Table Manipulation with Summarization (Cont.)</a:t>
            </a:r>
          </a:p>
        </p:txBody>
      </p:sp>
      <p:sp>
        <p:nvSpPr>
          <p:cNvPr id="2" name="TextBox 1">
            <a:extLst>
              <a:ext uri="{FF2B5EF4-FFF2-40B4-BE49-F238E27FC236}">
                <a16:creationId xmlns:a16="http://schemas.microsoft.com/office/drawing/2014/main" id="{F2DCB3D4-5B14-4DFD-90A3-BD2563CD74E8}"/>
              </a:ext>
            </a:extLst>
          </p:cNvPr>
          <p:cNvSpPr txBox="1"/>
          <p:nvPr/>
        </p:nvSpPr>
        <p:spPr>
          <a:xfrm>
            <a:off x="68582" y="731837"/>
            <a:ext cx="3746674" cy="2554545"/>
          </a:xfrm>
          <a:prstGeom prst="rect">
            <a:avLst/>
          </a:prstGeom>
          <a:noFill/>
        </p:spPr>
        <p:txBody>
          <a:bodyPr wrap="square" rtlCol="0">
            <a:spAutoFit/>
          </a:bodyPr>
          <a:lstStyle/>
          <a:p>
            <a:r>
              <a:rPr lang="en-US" sz="1600" dirty="0">
                <a:solidFill>
                  <a:schemeClr val="tx1">
                    <a:lumMod val="50000"/>
                  </a:schemeClr>
                </a:solidFill>
              </a:rPr>
              <a:t>You can clear the NHRP cache on all routers by using the command </a:t>
            </a:r>
            <a:r>
              <a:rPr lang="en-US" sz="1600" b="1" dirty="0">
                <a:solidFill>
                  <a:schemeClr val="tx1">
                    <a:lumMod val="50000"/>
                  </a:schemeClr>
                </a:solidFill>
              </a:rPr>
              <a:t>clear ip nhrp</a:t>
            </a:r>
            <a:r>
              <a:rPr lang="en-US" sz="1600" dirty="0">
                <a:solidFill>
                  <a:schemeClr val="tx1">
                    <a:lumMod val="50000"/>
                  </a:schemeClr>
                </a:solidFill>
              </a:rPr>
              <a:t>, which removes any NHRP entries. </a:t>
            </a:r>
          </a:p>
          <a:p>
            <a:endParaRPr lang="en-US" sz="1600" dirty="0">
              <a:solidFill>
                <a:schemeClr val="tx1">
                  <a:lumMod val="50000"/>
                </a:schemeClr>
              </a:solidFill>
            </a:endParaRPr>
          </a:p>
          <a:p>
            <a:r>
              <a:rPr lang="en-US" sz="1600" dirty="0">
                <a:solidFill>
                  <a:schemeClr val="tx1">
                    <a:lumMod val="50000"/>
                  </a:schemeClr>
                </a:solidFill>
              </a:rPr>
              <a:t>Example 19-22 shows the routing tables for R11, R31, and R41. Notice that only the 10.0.0.0/8 summary route provides initial connectivity among all three routers. </a:t>
            </a:r>
          </a:p>
        </p:txBody>
      </p:sp>
      <p:pic>
        <p:nvPicPr>
          <p:cNvPr id="5" name="Picture 4">
            <a:extLst>
              <a:ext uri="{FF2B5EF4-FFF2-40B4-BE49-F238E27FC236}">
                <a16:creationId xmlns:a16="http://schemas.microsoft.com/office/drawing/2014/main" id="{3D6DE284-9123-4EAF-803B-1BFC56050CCD}"/>
              </a:ext>
            </a:extLst>
          </p:cNvPr>
          <p:cNvPicPr>
            <a:picLocks noChangeAspect="1"/>
          </p:cNvPicPr>
          <p:nvPr/>
        </p:nvPicPr>
        <p:blipFill>
          <a:blip r:embed="rId3"/>
          <a:stretch>
            <a:fillRect/>
          </a:stretch>
        </p:blipFill>
        <p:spPr>
          <a:xfrm>
            <a:off x="5074871" y="605951"/>
            <a:ext cx="3351058" cy="2489756"/>
          </a:xfrm>
          <a:prstGeom prst="rect">
            <a:avLst/>
          </a:prstGeom>
        </p:spPr>
      </p:pic>
      <p:pic>
        <p:nvPicPr>
          <p:cNvPr id="6" name="Picture 5">
            <a:extLst>
              <a:ext uri="{FF2B5EF4-FFF2-40B4-BE49-F238E27FC236}">
                <a16:creationId xmlns:a16="http://schemas.microsoft.com/office/drawing/2014/main" id="{A1AA717E-E346-48B9-8D0D-2547018FF918}"/>
              </a:ext>
            </a:extLst>
          </p:cNvPr>
          <p:cNvPicPr>
            <a:picLocks noChangeAspect="1"/>
          </p:cNvPicPr>
          <p:nvPr/>
        </p:nvPicPr>
        <p:blipFill>
          <a:blip r:embed="rId4"/>
          <a:stretch>
            <a:fillRect/>
          </a:stretch>
        </p:blipFill>
        <p:spPr>
          <a:xfrm>
            <a:off x="5104825" y="3061342"/>
            <a:ext cx="3351058" cy="1922285"/>
          </a:xfrm>
          <a:prstGeom prst="rect">
            <a:avLst/>
          </a:prstGeom>
        </p:spPr>
      </p:pic>
    </p:spTree>
    <p:extLst>
      <p:ext uri="{BB962C8B-B14F-4D97-AF65-F5344CB8AC3E}">
        <p14:creationId xmlns:p14="http://schemas.microsoft.com/office/powerpoint/2010/main" val="10031993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852338" cy="731837"/>
          </a:xfrm>
        </p:spPr>
        <p:txBody>
          <a:bodyPr/>
          <a:lstStyle/>
          <a:p>
            <a:r>
              <a:rPr lang="en-US" sz="1600" dirty="0"/>
              <a:t>Spoke-to-Spoke Communication</a:t>
            </a:r>
            <a:br>
              <a:rPr lang="en-US" dirty="0"/>
            </a:br>
            <a:r>
              <a:rPr lang="en-US" sz="2400" dirty="0"/>
              <a:t>NHRP Routing Table Manipulation with Summarization (Cont.)</a:t>
            </a:r>
          </a:p>
        </p:txBody>
      </p:sp>
      <p:sp>
        <p:nvSpPr>
          <p:cNvPr id="2" name="TextBox 1">
            <a:extLst>
              <a:ext uri="{FF2B5EF4-FFF2-40B4-BE49-F238E27FC236}">
                <a16:creationId xmlns:a16="http://schemas.microsoft.com/office/drawing/2014/main" id="{F2DCB3D4-5B14-4DFD-90A3-BD2563CD74E8}"/>
              </a:ext>
            </a:extLst>
          </p:cNvPr>
          <p:cNvSpPr txBox="1"/>
          <p:nvPr/>
        </p:nvSpPr>
        <p:spPr>
          <a:xfrm>
            <a:off x="68581" y="731837"/>
            <a:ext cx="8318673" cy="954107"/>
          </a:xfrm>
          <a:prstGeom prst="rect">
            <a:avLst/>
          </a:prstGeom>
          <a:noFill/>
        </p:spPr>
        <p:txBody>
          <a:bodyPr wrap="square" rtlCol="0">
            <a:spAutoFit/>
          </a:bodyPr>
          <a:lstStyle/>
          <a:p>
            <a:r>
              <a:rPr lang="en-US" sz="1400" dirty="0">
                <a:solidFill>
                  <a:schemeClr val="tx1">
                    <a:lumMod val="50000"/>
                  </a:schemeClr>
                </a:solidFill>
              </a:rPr>
              <a:t>Traffic was re-initiated from 10.3.3.1 to 10.4.4.1 to initialize the spoke-to-spoke tunnels. R11 still sends the NHRP redirect for hairpinned traffic, and the pattern would complete as shown earlier except that NHRP would install a more specific route into the routing table on R31 (10.4.4.0/24) and R41 (10.3.3.0/24). The NHRP injected route is indicated by the H entry, as shown in Example 19-23. </a:t>
            </a:r>
          </a:p>
        </p:txBody>
      </p:sp>
      <p:pic>
        <p:nvPicPr>
          <p:cNvPr id="4" name="Picture 3">
            <a:extLst>
              <a:ext uri="{FF2B5EF4-FFF2-40B4-BE49-F238E27FC236}">
                <a16:creationId xmlns:a16="http://schemas.microsoft.com/office/drawing/2014/main" id="{C248836B-A381-4D31-B747-E1E137165098}"/>
              </a:ext>
            </a:extLst>
          </p:cNvPr>
          <p:cNvPicPr>
            <a:picLocks noChangeAspect="1"/>
          </p:cNvPicPr>
          <p:nvPr/>
        </p:nvPicPr>
        <p:blipFill>
          <a:blip r:embed="rId3"/>
          <a:stretch>
            <a:fillRect/>
          </a:stretch>
        </p:blipFill>
        <p:spPr>
          <a:xfrm>
            <a:off x="68582" y="1855221"/>
            <a:ext cx="4422543" cy="3038803"/>
          </a:xfrm>
          <a:prstGeom prst="rect">
            <a:avLst/>
          </a:prstGeom>
        </p:spPr>
      </p:pic>
      <p:pic>
        <p:nvPicPr>
          <p:cNvPr id="7" name="Picture 6">
            <a:extLst>
              <a:ext uri="{FF2B5EF4-FFF2-40B4-BE49-F238E27FC236}">
                <a16:creationId xmlns:a16="http://schemas.microsoft.com/office/drawing/2014/main" id="{10FBBFAB-7871-4626-BDF6-E828DF992529}"/>
              </a:ext>
            </a:extLst>
          </p:cNvPr>
          <p:cNvPicPr>
            <a:picLocks noChangeAspect="1"/>
          </p:cNvPicPr>
          <p:nvPr/>
        </p:nvPicPr>
        <p:blipFill>
          <a:blip r:embed="rId4"/>
          <a:stretch>
            <a:fillRect/>
          </a:stretch>
        </p:blipFill>
        <p:spPr>
          <a:xfrm>
            <a:off x="4572000" y="2361597"/>
            <a:ext cx="4318256" cy="1744342"/>
          </a:xfrm>
          <a:prstGeom prst="rect">
            <a:avLst/>
          </a:prstGeom>
        </p:spPr>
      </p:pic>
    </p:spTree>
    <p:extLst>
      <p:ext uri="{BB962C8B-B14F-4D97-AF65-F5344CB8AC3E}">
        <p14:creationId xmlns:p14="http://schemas.microsoft.com/office/powerpoint/2010/main" val="26445661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852338" cy="731837"/>
          </a:xfrm>
        </p:spPr>
        <p:txBody>
          <a:bodyPr/>
          <a:lstStyle/>
          <a:p>
            <a:r>
              <a:rPr lang="en-US" sz="1600" dirty="0"/>
              <a:t>Spoke-to-Spoke Communication</a:t>
            </a:r>
            <a:br>
              <a:rPr lang="en-US" dirty="0"/>
            </a:br>
            <a:r>
              <a:rPr lang="en-US" sz="2400" dirty="0"/>
              <a:t>NHRP Routing Table Manipulation with Summarization (Cont.)</a:t>
            </a:r>
          </a:p>
        </p:txBody>
      </p:sp>
      <p:sp>
        <p:nvSpPr>
          <p:cNvPr id="2" name="TextBox 1">
            <a:extLst>
              <a:ext uri="{FF2B5EF4-FFF2-40B4-BE49-F238E27FC236}">
                <a16:creationId xmlns:a16="http://schemas.microsoft.com/office/drawing/2014/main" id="{F2DCB3D4-5B14-4DFD-90A3-BD2563CD74E8}"/>
              </a:ext>
            </a:extLst>
          </p:cNvPr>
          <p:cNvSpPr txBox="1"/>
          <p:nvPr/>
        </p:nvSpPr>
        <p:spPr>
          <a:xfrm>
            <a:off x="68581" y="731837"/>
            <a:ext cx="8852338" cy="954107"/>
          </a:xfrm>
          <a:prstGeom prst="rect">
            <a:avLst/>
          </a:prstGeom>
          <a:noFill/>
        </p:spPr>
        <p:txBody>
          <a:bodyPr wrap="square" rtlCol="0">
            <a:spAutoFit/>
          </a:bodyPr>
          <a:lstStyle/>
          <a:p>
            <a:r>
              <a:rPr lang="en-US" sz="1400" dirty="0">
                <a:solidFill>
                  <a:schemeClr val="tx1">
                    <a:lumMod val="50000"/>
                  </a:schemeClr>
                </a:solidFill>
              </a:rPr>
              <a:t>Example 19-24 shows the DMVPN tunnels after R31 and R41 have initialized the spoke-to-spoke tunnel with summarization on R11. Notice that both of the new spoke-to-spoke tunnel entries are DT1 because they are new routes in the RIB. If the routes had been more explicit (as shown in Example 19-19), NHRP would have overridden the next-hop address and used a DT2 entry.</a:t>
            </a:r>
          </a:p>
        </p:txBody>
      </p:sp>
      <p:pic>
        <p:nvPicPr>
          <p:cNvPr id="5" name="Picture 4">
            <a:extLst>
              <a:ext uri="{FF2B5EF4-FFF2-40B4-BE49-F238E27FC236}">
                <a16:creationId xmlns:a16="http://schemas.microsoft.com/office/drawing/2014/main" id="{0A50F7A3-6690-44E3-B5C1-41AC8B50AE9B}"/>
              </a:ext>
            </a:extLst>
          </p:cNvPr>
          <p:cNvPicPr>
            <a:picLocks noChangeAspect="1"/>
          </p:cNvPicPr>
          <p:nvPr/>
        </p:nvPicPr>
        <p:blipFill>
          <a:blip r:embed="rId3"/>
          <a:stretch>
            <a:fillRect/>
          </a:stretch>
        </p:blipFill>
        <p:spPr>
          <a:xfrm>
            <a:off x="323193" y="1722105"/>
            <a:ext cx="3870435" cy="2689558"/>
          </a:xfrm>
          <a:prstGeom prst="rect">
            <a:avLst/>
          </a:prstGeom>
        </p:spPr>
      </p:pic>
      <p:pic>
        <p:nvPicPr>
          <p:cNvPr id="6" name="Picture 5">
            <a:extLst>
              <a:ext uri="{FF2B5EF4-FFF2-40B4-BE49-F238E27FC236}">
                <a16:creationId xmlns:a16="http://schemas.microsoft.com/office/drawing/2014/main" id="{C5801546-3076-405A-8E9A-E265101C4B45}"/>
              </a:ext>
            </a:extLst>
          </p:cNvPr>
          <p:cNvPicPr>
            <a:picLocks noChangeAspect="1"/>
          </p:cNvPicPr>
          <p:nvPr/>
        </p:nvPicPr>
        <p:blipFill>
          <a:blip r:embed="rId4"/>
          <a:stretch>
            <a:fillRect/>
          </a:stretch>
        </p:blipFill>
        <p:spPr>
          <a:xfrm>
            <a:off x="4542440" y="1957450"/>
            <a:ext cx="4278367" cy="920661"/>
          </a:xfrm>
          <a:prstGeom prst="rect">
            <a:avLst/>
          </a:prstGeom>
        </p:spPr>
      </p:pic>
      <p:pic>
        <p:nvPicPr>
          <p:cNvPr id="8" name="Picture 7">
            <a:extLst>
              <a:ext uri="{FF2B5EF4-FFF2-40B4-BE49-F238E27FC236}">
                <a16:creationId xmlns:a16="http://schemas.microsoft.com/office/drawing/2014/main" id="{985D36C1-A132-40D2-AC99-D3BA84795502}"/>
              </a:ext>
            </a:extLst>
          </p:cNvPr>
          <p:cNvPicPr>
            <a:picLocks noChangeAspect="1"/>
          </p:cNvPicPr>
          <p:nvPr/>
        </p:nvPicPr>
        <p:blipFill>
          <a:blip r:embed="rId5"/>
          <a:stretch>
            <a:fillRect/>
          </a:stretch>
        </p:blipFill>
        <p:spPr>
          <a:xfrm>
            <a:off x="4518792" y="2842202"/>
            <a:ext cx="4333546" cy="951486"/>
          </a:xfrm>
          <a:prstGeom prst="rect">
            <a:avLst/>
          </a:prstGeom>
        </p:spPr>
      </p:pic>
    </p:spTree>
    <p:extLst>
      <p:ext uri="{BB962C8B-B14F-4D97-AF65-F5344CB8AC3E}">
        <p14:creationId xmlns:p14="http://schemas.microsoft.com/office/powerpoint/2010/main" val="8380527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FB89FE0-AFBF-4F30-AE65-3B18BCBE3A9A}"/>
              </a:ext>
            </a:extLst>
          </p:cNvPr>
          <p:cNvSpPr>
            <a:spLocks noGrp="1"/>
          </p:cNvSpPr>
          <p:nvPr>
            <p:ph type="ctrTitle"/>
          </p:nvPr>
        </p:nvSpPr>
        <p:spPr>
          <a:xfrm>
            <a:off x="359275" y="466724"/>
            <a:ext cx="7598042" cy="1351755"/>
          </a:xfrm>
        </p:spPr>
        <p:txBody>
          <a:bodyPr/>
          <a:lstStyle/>
          <a:p>
            <a:r>
              <a:rPr lang="en-US" sz="3600" dirty="0">
                <a:solidFill>
                  <a:schemeClr val="accent5">
                    <a:lumMod val="40000"/>
                    <a:lumOff val="60000"/>
                  </a:schemeClr>
                </a:solidFill>
              </a:rPr>
              <a:t>Problems with Overlay Networks</a:t>
            </a:r>
          </a:p>
        </p:txBody>
      </p:sp>
      <p:sp>
        <p:nvSpPr>
          <p:cNvPr id="5" name="TextBox 4">
            <a:extLst>
              <a:ext uri="{FF2B5EF4-FFF2-40B4-BE49-F238E27FC236}">
                <a16:creationId xmlns:a16="http://schemas.microsoft.com/office/drawing/2014/main" id="{813A7C11-7145-4214-836E-28322E59D39C}"/>
              </a:ext>
            </a:extLst>
          </p:cNvPr>
          <p:cNvSpPr txBox="1"/>
          <p:nvPr/>
        </p:nvSpPr>
        <p:spPr>
          <a:xfrm>
            <a:off x="457200" y="2110740"/>
            <a:ext cx="8161020" cy="830997"/>
          </a:xfrm>
          <a:prstGeom prst="rect">
            <a:avLst/>
          </a:prstGeom>
          <a:noFill/>
        </p:spPr>
        <p:txBody>
          <a:bodyPr wrap="square" rtlCol="0">
            <a:spAutoFit/>
          </a:bodyPr>
          <a:lstStyle/>
          <a:p>
            <a:pPr marL="285750" indent="-285750">
              <a:buFont typeface="Arial" panose="020B0604020202020204" pitchFamily="34" charset="0"/>
              <a:buChar char="•"/>
            </a:pPr>
            <a:r>
              <a:rPr lang="en-US" sz="1600" dirty="0">
                <a:solidFill>
                  <a:schemeClr val="accent5">
                    <a:lumMod val="40000"/>
                    <a:lumOff val="60000"/>
                  </a:schemeClr>
                </a:solidFill>
                <a:latin typeface="+mj-lt"/>
                <a:ea typeface="ＭＳ Ｐゴシック" charset="0"/>
              </a:rPr>
              <a:t>Two problems are frequently found with tunnel or overlay networks: recursive routing and outbound interface selection. </a:t>
            </a:r>
          </a:p>
          <a:p>
            <a:pPr marL="285750" indent="-285750">
              <a:buFont typeface="Arial" panose="020B0604020202020204" pitchFamily="34" charset="0"/>
              <a:buChar char="•"/>
            </a:pPr>
            <a:r>
              <a:rPr lang="en-US" sz="1600" dirty="0">
                <a:solidFill>
                  <a:schemeClr val="accent5">
                    <a:lumMod val="40000"/>
                    <a:lumOff val="60000"/>
                  </a:schemeClr>
                </a:solidFill>
                <a:latin typeface="+mj-lt"/>
                <a:ea typeface="ＭＳ Ｐゴシック" charset="0"/>
              </a:rPr>
              <a:t>The following sections explain these problems and describe solutions to them.</a:t>
            </a:r>
          </a:p>
        </p:txBody>
      </p:sp>
    </p:spTree>
    <p:custDataLst>
      <p:tags r:id="rId1"/>
    </p:custDataLst>
    <p:extLst>
      <p:ext uri="{BB962C8B-B14F-4D97-AF65-F5344CB8AC3E}">
        <p14:creationId xmlns:p14="http://schemas.microsoft.com/office/powerpoint/2010/main" val="2855321381"/>
      </p:ext>
    </p:extLst>
  </p:cSld>
  <p:clrMapOvr>
    <a:masterClrMapping/>
  </p:clrMapOvr>
  <p:transition spd="slow">
    <p:wipe/>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852338" cy="731837"/>
          </a:xfrm>
        </p:spPr>
        <p:txBody>
          <a:bodyPr/>
          <a:lstStyle/>
          <a:p>
            <a:r>
              <a:rPr lang="en-US" sz="1600" dirty="0"/>
              <a:t>Problems with Overlay Networks</a:t>
            </a:r>
            <a:br>
              <a:rPr lang="en-US" dirty="0"/>
            </a:br>
            <a:r>
              <a:rPr lang="en-US" sz="2400" dirty="0"/>
              <a:t>Recursive Routing Problems</a:t>
            </a:r>
          </a:p>
        </p:txBody>
      </p:sp>
      <p:sp>
        <p:nvSpPr>
          <p:cNvPr id="2" name="TextBox 1">
            <a:extLst>
              <a:ext uri="{FF2B5EF4-FFF2-40B4-BE49-F238E27FC236}">
                <a16:creationId xmlns:a16="http://schemas.microsoft.com/office/drawing/2014/main" id="{F2DCB3D4-5B14-4DFD-90A3-BD2563CD74E8}"/>
              </a:ext>
            </a:extLst>
          </p:cNvPr>
          <p:cNvSpPr txBox="1"/>
          <p:nvPr/>
        </p:nvSpPr>
        <p:spPr>
          <a:xfrm>
            <a:off x="68581" y="731837"/>
            <a:ext cx="4069865" cy="4231928"/>
          </a:xfrm>
          <a:prstGeom prst="rect">
            <a:avLst/>
          </a:prstGeom>
          <a:noFill/>
        </p:spPr>
        <p:txBody>
          <a:bodyPr wrap="square" rtlCol="0">
            <a:spAutoFit/>
          </a:bodyPr>
          <a:lstStyle/>
          <a:p>
            <a:r>
              <a:rPr lang="en-US" sz="1500" dirty="0">
                <a:solidFill>
                  <a:schemeClr val="tx1">
                    <a:lumMod val="50000"/>
                  </a:schemeClr>
                </a:solidFill>
              </a:rPr>
              <a:t>If a router tries to reach the remote router’s encapsulating interface (transport IP address) through the tunnel (overlay network), problems will occur. This is a common issue when a transport network is advertised into the same routing protocol that runs on the overlay network.</a:t>
            </a:r>
          </a:p>
          <a:p>
            <a:endParaRPr lang="en-US" sz="1500" dirty="0">
              <a:solidFill>
                <a:schemeClr val="tx1">
                  <a:lumMod val="50000"/>
                </a:schemeClr>
              </a:solidFill>
            </a:endParaRPr>
          </a:p>
          <a:p>
            <a:r>
              <a:rPr lang="en-US" sz="1500" dirty="0">
                <a:solidFill>
                  <a:schemeClr val="tx1">
                    <a:lumMod val="50000"/>
                  </a:schemeClr>
                </a:solidFill>
              </a:rPr>
              <a:t>Figure 19-6 demonstrates a simple GRE tunnel between R11 and R31. R11, R31, and the SP routers are running OSPF on the 100.64.0.0/16 transport networks. R11 and R31 are running EIGRP on the 10.0.0.0/8 LAN and 192.168.100.0/24 tunnel network.</a:t>
            </a:r>
          </a:p>
          <a:p>
            <a:endParaRPr lang="en-US" sz="1500" dirty="0">
              <a:solidFill>
                <a:schemeClr val="tx1">
                  <a:lumMod val="50000"/>
                </a:schemeClr>
              </a:solidFill>
            </a:endParaRPr>
          </a:p>
          <a:p>
            <a:r>
              <a:rPr lang="en-US" sz="1500" dirty="0">
                <a:solidFill>
                  <a:schemeClr val="tx1">
                    <a:lumMod val="50000"/>
                  </a:schemeClr>
                </a:solidFill>
              </a:rPr>
              <a:t>Example 19-25 shows R11’s routing table, with everything working properly.</a:t>
            </a:r>
          </a:p>
          <a:p>
            <a:endParaRPr lang="en-US" sz="1400" dirty="0">
              <a:solidFill>
                <a:schemeClr val="tx1">
                  <a:lumMod val="50000"/>
                </a:schemeClr>
              </a:solidFill>
            </a:endParaRPr>
          </a:p>
        </p:txBody>
      </p:sp>
      <p:pic>
        <p:nvPicPr>
          <p:cNvPr id="4" name="Picture 3">
            <a:extLst>
              <a:ext uri="{FF2B5EF4-FFF2-40B4-BE49-F238E27FC236}">
                <a16:creationId xmlns:a16="http://schemas.microsoft.com/office/drawing/2014/main" id="{D76B1108-6650-4F60-9BF4-4754722F8B56}"/>
              </a:ext>
            </a:extLst>
          </p:cNvPr>
          <p:cNvPicPr>
            <a:picLocks noChangeAspect="1"/>
          </p:cNvPicPr>
          <p:nvPr/>
        </p:nvPicPr>
        <p:blipFill>
          <a:blip r:embed="rId3"/>
          <a:stretch>
            <a:fillRect/>
          </a:stretch>
        </p:blipFill>
        <p:spPr>
          <a:xfrm>
            <a:off x="4138447" y="797743"/>
            <a:ext cx="4437993" cy="1279502"/>
          </a:xfrm>
          <a:prstGeom prst="rect">
            <a:avLst/>
          </a:prstGeom>
        </p:spPr>
      </p:pic>
      <p:pic>
        <p:nvPicPr>
          <p:cNvPr id="7" name="Picture 6">
            <a:extLst>
              <a:ext uri="{FF2B5EF4-FFF2-40B4-BE49-F238E27FC236}">
                <a16:creationId xmlns:a16="http://schemas.microsoft.com/office/drawing/2014/main" id="{FFB7ECA6-AC8A-41B8-9186-F3256D890995}"/>
              </a:ext>
            </a:extLst>
          </p:cNvPr>
          <p:cNvPicPr>
            <a:picLocks noChangeAspect="1"/>
          </p:cNvPicPr>
          <p:nvPr/>
        </p:nvPicPr>
        <p:blipFill>
          <a:blip r:embed="rId4"/>
          <a:stretch>
            <a:fillRect/>
          </a:stretch>
        </p:blipFill>
        <p:spPr>
          <a:xfrm>
            <a:off x="4138447" y="2303736"/>
            <a:ext cx="4572000" cy="1077951"/>
          </a:xfrm>
          <a:prstGeom prst="rect">
            <a:avLst/>
          </a:prstGeom>
        </p:spPr>
      </p:pic>
      <p:pic>
        <p:nvPicPr>
          <p:cNvPr id="9" name="Picture 8">
            <a:extLst>
              <a:ext uri="{FF2B5EF4-FFF2-40B4-BE49-F238E27FC236}">
                <a16:creationId xmlns:a16="http://schemas.microsoft.com/office/drawing/2014/main" id="{79FB44D3-EB90-437A-8015-06B558D5141E}"/>
              </a:ext>
            </a:extLst>
          </p:cNvPr>
          <p:cNvPicPr>
            <a:picLocks noChangeAspect="1"/>
          </p:cNvPicPr>
          <p:nvPr/>
        </p:nvPicPr>
        <p:blipFill>
          <a:blip r:embed="rId5"/>
          <a:stretch>
            <a:fillRect/>
          </a:stretch>
        </p:blipFill>
        <p:spPr>
          <a:xfrm flipV="1">
            <a:off x="4182213" y="3381687"/>
            <a:ext cx="4484468" cy="711523"/>
          </a:xfrm>
          <a:prstGeom prst="rect">
            <a:avLst/>
          </a:prstGeom>
        </p:spPr>
      </p:pic>
    </p:spTree>
    <p:extLst>
      <p:ext uri="{BB962C8B-B14F-4D97-AF65-F5344CB8AC3E}">
        <p14:creationId xmlns:p14="http://schemas.microsoft.com/office/powerpoint/2010/main" val="41501486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852338" cy="731837"/>
          </a:xfrm>
        </p:spPr>
        <p:txBody>
          <a:bodyPr/>
          <a:lstStyle/>
          <a:p>
            <a:r>
              <a:rPr lang="en-US" sz="1600" dirty="0"/>
              <a:t>Problems with Overlay Networks</a:t>
            </a:r>
            <a:br>
              <a:rPr lang="en-US" dirty="0"/>
            </a:br>
            <a:r>
              <a:rPr lang="en-US" sz="2400" dirty="0"/>
              <a:t>Recursive Routing Problems (Cont.)</a:t>
            </a:r>
          </a:p>
        </p:txBody>
      </p:sp>
      <p:sp>
        <p:nvSpPr>
          <p:cNvPr id="2" name="TextBox 1">
            <a:extLst>
              <a:ext uri="{FF2B5EF4-FFF2-40B4-BE49-F238E27FC236}">
                <a16:creationId xmlns:a16="http://schemas.microsoft.com/office/drawing/2014/main" id="{F2DCB3D4-5B14-4DFD-90A3-BD2563CD74E8}"/>
              </a:ext>
            </a:extLst>
          </p:cNvPr>
          <p:cNvSpPr txBox="1"/>
          <p:nvPr/>
        </p:nvSpPr>
        <p:spPr>
          <a:xfrm>
            <a:off x="68581" y="731837"/>
            <a:ext cx="4572000" cy="4231928"/>
          </a:xfrm>
          <a:prstGeom prst="rect">
            <a:avLst/>
          </a:prstGeom>
          <a:noFill/>
        </p:spPr>
        <p:txBody>
          <a:bodyPr wrap="square" rtlCol="0">
            <a:spAutoFit/>
          </a:bodyPr>
          <a:lstStyle/>
          <a:p>
            <a:r>
              <a:rPr lang="en-US" sz="1500" dirty="0">
                <a:solidFill>
                  <a:schemeClr val="tx1">
                    <a:lumMod val="50000"/>
                  </a:schemeClr>
                </a:solidFill>
              </a:rPr>
              <a:t>An administrator has accidentally added the 100.64.0.0/16 network interfaces to EIGRP on R11 and R31. The SP router is not running EIGRP, so an adjacency does not form, but R11 and R31 add the transport network to EIGRP, which has a lower AD than OSPF. The routers then try to use the tunnel to reach the tunnel endpoint address, which is not possible. This scenario is known as recursive routing.</a:t>
            </a:r>
          </a:p>
          <a:p>
            <a:endParaRPr lang="en-US" sz="1500" dirty="0">
              <a:solidFill>
                <a:schemeClr val="tx1">
                  <a:lumMod val="50000"/>
                </a:schemeClr>
              </a:solidFill>
            </a:endParaRPr>
          </a:p>
          <a:p>
            <a:r>
              <a:rPr lang="en-US" sz="1500" dirty="0">
                <a:solidFill>
                  <a:schemeClr val="tx1">
                    <a:lumMod val="50000"/>
                  </a:schemeClr>
                </a:solidFill>
              </a:rPr>
              <a:t>The router detects recursive routing and provides an appropriate syslog message, as shown in Example 19-26. The tunnel is brought down, which terminates the EIGRP neighbors, and then R11 and R31 find each other again by using OSPF. The tunnel is reestablished, EIGRP forms a relationship, and the problem repeats over and over again.</a:t>
            </a:r>
          </a:p>
          <a:p>
            <a:endParaRPr lang="en-US" sz="1400" dirty="0">
              <a:solidFill>
                <a:schemeClr val="tx1">
                  <a:lumMod val="50000"/>
                </a:schemeClr>
              </a:solidFill>
            </a:endParaRPr>
          </a:p>
        </p:txBody>
      </p:sp>
      <p:sp>
        <p:nvSpPr>
          <p:cNvPr id="6" name="Rectangle 5">
            <a:extLst>
              <a:ext uri="{FF2B5EF4-FFF2-40B4-BE49-F238E27FC236}">
                <a16:creationId xmlns:a16="http://schemas.microsoft.com/office/drawing/2014/main" id="{AAC0EC94-25F6-4CD2-AA36-39EC52BBA624}"/>
              </a:ext>
            </a:extLst>
          </p:cNvPr>
          <p:cNvSpPr/>
          <p:nvPr/>
        </p:nvSpPr>
        <p:spPr>
          <a:xfrm>
            <a:off x="4709162" y="3070305"/>
            <a:ext cx="4572000" cy="1323439"/>
          </a:xfrm>
          <a:prstGeom prst="rect">
            <a:avLst/>
          </a:prstGeom>
        </p:spPr>
        <p:txBody>
          <a:bodyPr>
            <a:spAutoFit/>
          </a:bodyPr>
          <a:lstStyle/>
          <a:p>
            <a:r>
              <a:rPr lang="en-US" sz="1600" dirty="0"/>
              <a:t>Only point-to-point GRE tunnels provide the syslog message “temporarily disabled due to recursive routing.” Both DMVPN and GRE tunnels use the message “looped chained attempting to stack.”</a:t>
            </a:r>
          </a:p>
        </p:txBody>
      </p:sp>
      <p:pic>
        <p:nvPicPr>
          <p:cNvPr id="5" name="Picture 4">
            <a:extLst>
              <a:ext uri="{FF2B5EF4-FFF2-40B4-BE49-F238E27FC236}">
                <a16:creationId xmlns:a16="http://schemas.microsoft.com/office/drawing/2014/main" id="{79635A1C-4887-4D9A-9657-9612A0C004AD}"/>
              </a:ext>
            </a:extLst>
          </p:cNvPr>
          <p:cNvPicPr>
            <a:picLocks noChangeAspect="1"/>
          </p:cNvPicPr>
          <p:nvPr/>
        </p:nvPicPr>
        <p:blipFill>
          <a:blip r:embed="rId3"/>
          <a:stretch>
            <a:fillRect/>
          </a:stretch>
        </p:blipFill>
        <p:spPr>
          <a:xfrm>
            <a:off x="4709162" y="954341"/>
            <a:ext cx="3895002" cy="1893460"/>
          </a:xfrm>
          <a:prstGeom prst="rect">
            <a:avLst/>
          </a:prstGeom>
        </p:spPr>
      </p:pic>
    </p:spTree>
    <p:extLst>
      <p:ext uri="{BB962C8B-B14F-4D97-AF65-F5344CB8AC3E}">
        <p14:creationId xmlns:p14="http://schemas.microsoft.com/office/powerpoint/2010/main" val="33984668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852338" cy="731837"/>
          </a:xfrm>
        </p:spPr>
        <p:txBody>
          <a:bodyPr/>
          <a:lstStyle/>
          <a:p>
            <a:r>
              <a:rPr lang="en-US" sz="1600" dirty="0"/>
              <a:t>Problems with Overlay Networks</a:t>
            </a:r>
            <a:br>
              <a:rPr lang="en-US" dirty="0"/>
            </a:br>
            <a:r>
              <a:rPr lang="en-US" sz="2400" dirty="0"/>
              <a:t>Outbound Interface Selection</a:t>
            </a:r>
          </a:p>
        </p:txBody>
      </p:sp>
      <p:sp>
        <p:nvSpPr>
          <p:cNvPr id="2" name="TextBox 1">
            <a:extLst>
              <a:ext uri="{FF2B5EF4-FFF2-40B4-BE49-F238E27FC236}">
                <a16:creationId xmlns:a16="http://schemas.microsoft.com/office/drawing/2014/main" id="{F2DCB3D4-5B14-4DFD-90A3-BD2563CD74E8}"/>
              </a:ext>
            </a:extLst>
          </p:cNvPr>
          <p:cNvSpPr txBox="1"/>
          <p:nvPr/>
        </p:nvSpPr>
        <p:spPr>
          <a:xfrm>
            <a:off x="68581" y="731837"/>
            <a:ext cx="8507860" cy="1461939"/>
          </a:xfrm>
          <a:prstGeom prst="rect">
            <a:avLst/>
          </a:prstGeom>
          <a:noFill/>
        </p:spPr>
        <p:txBody>
          <a:bodyPr wrap="square" rtlCol="0">
            <a:spAutoFit/>
          </a:bodyPr>
          <a:lstStyle/>
          <a:p>
            <a:r>
              <a:rPr lang="en-US" sz="1500" dirty="0">
                <a:solidFill>
                  <a:schemeClr val="tx1">
                    <a:lumMod val="50000"/>
                  </a:schemeClr>
                </a:solidFill>
              </a:rPr>
              <a:t>In certain scenarios, it is difficult for a router to properly identify the outbound interface for encapsulating packets for a tunnel. Typically a branch site uses multiple transports (one DMVPN tunnel per transport) for network resiliency. Imagine that R31 is connected to two different Internet service providers that receive their IP addresses from DHCP. R31 would have only two default routes for providing connectivity to the transport networks, as shown in Example 19-27.</a:t>
            </a:r>
          </a:p>
          <a:p>
            <a:endParaRPr lang="en-US" sz="1400" dirty="0">
              <a:solidFill>
                <a:schemeClr val="tx1">
                  <a:lumMod val="50000"/>
                </a:schemeClr>
              </a:solidFill>
            </a:endParaRPr>
          </a:p>
        </p:txBody>
      </p:sp>
      <p:pic>
        <p:nvPicPr>
          <p:cNvPr id="4" name="Picture 3">
            <a:extLst>
              <a:ext uri="{FF2B5EF4-FFF2-40B4-BE49-F238E27FC236}">
                <a16:creationId xmlns:a16="http://schemas.microsoft.com/office/drawing/2014/main" id="{DF07D143-2BF9-4A4D-96F5-2161ABD37843}"/>
              </a:ext>
            </a:extLst>
          </p:cNvPr>
          <p:cNvPicPr>
            <a:picLocks noChangeAspect="1"/>
          </p:cNvPicPr>
          <p:nvPr/>
        </p:nvPicPr>
        <p:blipFill>
          <a:blip r:embed="rId3"/>
          <a:stretch>
            <a:fillRect/>
          </a:stretch>
        </p:blipFill>
        <p:spPr>
          <a:xfrm>
            <a:off x="289298" y="2115831"/>
            <a:ext cx="7766881" cy="2515365"/>
          </a:xfrm>
          <a:prstGeom prst="rect">
            <a:avLst/>
          </a:prstGeom>
        </p:spPr>
      </p:pic>
    </p:spTree>
    <p:extLst>
      <p:ext uri="{BB962C8B-B14F-4D97-AF65-F5344CB8AC3E}">
        <p14:creationId xmlns:p14="http://schemas.microsoft.com/office/powerpoint/2010/main" val="27130492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852338" cy="731837"/>
          </a:xfrm>
        </p:spPr>
        <p:txBody>
          <a:bodyPr/>
          <a:lstStyle/>
          <a:p>
            <a:r>
              <a:rPr lang="en-US" sz="1600" dirty="0"/>
              <a:t>Problems with Overlay Networks</a:t>
            </a:r>
            <a:br>
              <a:rPr lang="en-US" dirty="0"/>
            </a:br>
            <a:r>
              <a:rPr lang="en-US" sz="2400" dirty="0"/>
              <a:t>Front Door Virtual Routing and Forwarding</a:t>
            </a:r>
          </a:p>
        </p:txBody>
      </p:sp>
      <p:sp>
        <p:nvSpPr>
          <p:cNvPr id="2" name="TextBox 1">
            <a:extLst>
              <a:ext uri="{FF2B5EF4-FFF2-40B4-BE49-F238E27FC236}">
                <a16:creationId xmlns:a16="http://schemas.microsoft.com/office/drawing/2014/main" id="{F2DCB3D4-5B14-4DFD-90A3-BD2563CD74E8}"/>
              </a:ext>
            </a:extLst>
          </p:cNvPr>
          <p:cNvSpPr txBox="1"/>
          <p:nvPr/>
        </p:nvSpPr>
        <p:spPr>
          <a:xfrm>
            <a:off x="68581" y="731837"/>
            <a:ext cx="8507860" cy="3508653"/>
          </a:xfrm>
          <a:prstGeom prst="rect">
            <a:avLst/>
          </a:prstGeom>
          <a:noFill/>
        </p:spPr>
        <p:txBody>
          <a:bodyPr wrap="square" rtlCol="0">
            <a:spAutoFit/>
          </a:bodyPr>
          <a:lstStyle/>
          <a:p>
            <a:r>
              <a:rPr lang="en-US" sz="1600" dirty="0">
                <a:solidFill>
                  <a:schemeClr val="tx1">
                    <a:lumMod val="50000"/>
                  </a:schemeClr>
                </a:solidFill>
              </a:rPr>
              <a:t>Virtual routing and forwarding (VRF) contexts create unique logical routers on a physical router so that router interfaces, routing tables, and forwarding tables are completely isolated from other VRF instances. </a:t>
            </a:r>
          </a:p>
          <a:p>
            <a:pPr marL="285750" indent="-285750">
              <a:buFont typeface="Arial" panose="020B0604020202020204" pitchFamily="34" charset="0"/>
              <a:buChar char="•"/>
            </a:pPr>
            <a:r>
              <a:rPr lang="en-US" sz="1600" dirty="0">
                <a:solidFill>
                  <a:schemeClr val="tx1">
                    <a:lumMod val="50000"/>
                  </a:schemeClr>
                </a:solidFill>
              </a:rPr>
              <a:t>The routing table of one transport network is isolated from the routing table of the other transport network and that the routing table of the LAN interfaces is separate from those of all the transport networks.</a:t>
            </a:r>
          </a:p>
          <a:p>
            <a:pPr marL="285750" indent="-285750">
              <a:buFont typeface="Arial" panose="020B0604020202020204" pitchFamily="34" charset="0"/>
              <a:buChar char="•"/>
            </a:pPr>
            <a:r>
              <a:rPr lang="en-US" sz="1600" dirty="0">
                <a:solidFill>
                  <a:schemeClr val="tx1">
                    <a:lumMod val="50000"/>
                  </a:schemeClr>
                </a:solidFill>
              </a:rPr>
              <a:t>DMVPN tunnels are VRF aware in the sense that the tunnel source or destination can be associated to a different VRF instance from the DMVPN tunnel itself. </a:t>
            </a:r>
          </a:p>
          <a:p>
            <a:pPr marL="285750" indent="-285750">
              <a:buFont typeface="Arial" panose="020B0604020202020204" pitchFamily="34" charset="0"/>
              <a:buChar char="•"/>
            </a:pPr>
            <a:r>
              <a:rPr lang="en-US" sz="1600" dirty="0">
                <a:solidFill>
                  <a:schemeClr val="tx1">
                    <a:lumMod val="50000"/>
                  </a:schemeClr>
                </a:solidFill>
              </a:rPr>
              <a:t>Using an FVRF instance for every DMVPN tunnel prevents route recursion because the transport and overlay networks remain in separate routing tables. </a:t>
            </a:r>
          </a:p>
          <a:p>
            <a:pPr marL="285750" indent="-285750">
              <a:buFont typeface="Arial" panose="020B0604020202020204" pitchFamily="34" charset="0"/>
              <a:buChar char="•"/>
            </a:pPr>
            <a:r>
              <a:rPr lang="en-US" sz="1600" dirty="0">
                <a:solidFill>
                  <a:schemeClr val="tx1">
                    <a:lumMod val="50000"/>
                  </a:schemeClr>
                </a:solidFill>
              </a:rPr>
              <a:t>VRF instances are locally significant, but the configuration/naming should be consistent to simplify the operational aspects.</a:t>
            </a:r>
          </a:p>
          <a:p>
            <a:pPr marL="285750" indent="-285750">
              <a:buFont typeface="Arial" panose="020B0604020202020204" pitchFamily="34" charset="0"/>
              <a:buChar char="•"/>
            </a:pPr>
            <a:endParaRPr lang="en-US" sz="1600" dirty="0">
              <a:solidFill>
                <a:schemeClr val="tx1">
                  <a:lumMod val="50000"/>
                </a:schemeClr>
              </a:solidFill>
            </a:endParaRPr>
          </a:p>
          <a:p>
            <a:endParaRPr lang="en-US" sz="1400" dirty="0">
              <a:solidFill>
                <a:schemeClr val="tx1">
                  <a:lumMod val="50000"/>
                </a:schemeClr>
              </a:solidFill>
            </a:endParaRPr>
          </a:p>
        </p:txBody>
      </p:sp>
    </p:spTree>
    <p:extLst>
      <p:ext uri="{BB962C8B-B14F-4D97-AF65-F5344CB8AC3E}">
        <p14:creationId xmlns:p14="http://schemas.microsoft.com/office/powerpoint/2010/main" val="194199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Generic Routing Encapsulation (GRE) Tunnels</a:t>
            </a:r>
            <a:br>
              <a:rPr lang="en-US" dirty="0"/>
            </a:br>
            <a:r>
              <a:rPr lang="en-US" sz="2400" dirty="0"/>
              <a:t>GRE Tunnel Configuration</a:t>
            </a:r>
          </a:p>
        </p:txBody>
      </p:sp>
      <p:sp>
        <p:nvSpPr>
          <p:cNvPr id="2" name="TextBox 1">
            <a:extLst>
              <a:ext uri="{FF2B5EF4-FFF2-40B4-BE49-F238E27FC236}">
                <a16:creationId xmlns:a16="http://schemas.microsoft.com/office/drawing/2014/main" id="{F2DCB3D4-5B14-4DFD-90A3-BD2563CD74E8}"/>
              </a:ext>
            </a:extLst>
          </p:cNvPr>
          <p:cNvSpPr txBox="1"/>
          <p:nvPr/>
        </p:nvSpPr>
        <p:spPr>
          <a:xfrm>
            <a:off x="1" y="662940"/>
            <a:ext cx="2133599" cy="3108543"/>
          </a:xfrm>
          <a:prstGeom prst="rect">
            <a:avLst/>
          </a:prstGeom>
          <a:noFill/>
        </p:spPr>
        <p:txBody>
          <a:bodyPr wrap="square" rtlCol="0">
            <a:spAutoFit/>
          </a:bodyPr>
          <a:lstStyle/>
          <a:p>
            <a:r>
              <a:rPr lang="en-US" sz="1400" dirty="0">
                <a:solidFill>
                  <a:schemeClr val="tx1">
                    <a:lumMod val="50000"/>
                  </a:schemeClr>
                </a:solidFill>
              </a:rPr>
              <a:t>Figure 19-1 illustrates the configuration of a GRE tunnel. The 172.16.0.0/16 network range is the transport (underlay) network, and 192.168.100.0/24 is used for the GRE tunnel (overlay network).</a:t>
            </a:r>
          </a:p>
          <a:p>
            <a:endParaRPr lang="en-US" sz="1400" dirty="0">
              <a:solidFill>
                <a:schemeClr val="tx1">
                  <a:lumMod val="50000"/>
                </a:schemeClr>
              </a:solidFill>
            </a:endParaRPr>
          </a:p>
          <a:p>
            <a:r>
              <a:rPr lang="en-US" sz="1400" dirty="0">
                <a:solidFill>
                  <a:schemeClr val="tx1">
                    <a:lumMod val="50000"/>
                  </a:schemeClr>
                </a:solidFill>
              </a:rPr>
              <a:t>The RIP configuration does not include the 192.168.0.0/16 network range.</a:t>
            </a:r>
          </a:p>
        </p:txBody>
      </p:sp>
      <p:pic>
        <p:nvPicPr>
          <p:cNvPr id="4" name="Picture 3">
            <a:extLst>
              <a:ext uri="{FF2B5EF4-FFF2-40B4-BE49-F238E27FC236}">
                <a16:creationId xmlns:a16="http://schemas.microsoft.com/office/drawing/2014/main" id="{5B33DC9D-34B7-4631-8CB5-EAB60E160C3F}"/>
              </a:ext>
            </a:extLst>
          </p:cNvPr>
          <p:cNvPicPr>
            <a:picLocks noChangeAspect="1"/>
          </p:cNvPicPr>
          <p:nvPr/>
        </p:nvPicPr>
        <p:blipFill>
          <a:blip r:embed="rId3"/>
          <a:stretch>
            <a:fillRect/>
          </a:stretch>
        </p:blipFill>
        <p:spPr>
          <a:xfrm>
            <a:off x="2770391" y="1560195"/>
            <a:ext cx="5885929" cy="1815465"/>
          </a:xfrm>
          <a:prstGeom prst="rect">
            <a:avLst/>
          </a:prstGeom>
        </p:spPr>
      </p:pic>
    </p:spTree>
    <p:extLst>
      <p:ext uri="{BB962C8B-B14F-4D97-AF65-F5344CB8AC3E}">
        <p14:creationId xmlns:p14="http://schemas.microsoft.com/office/powerpoint/2010/main" val="4896709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852338" cy="731837"/>
          </a:xfrm>
        </p:spPr>
        <p:txBody>
          <a:bodyPr/>
          <a:lstStyle/>
          <a:p>
            <a:r>
              <a:rPr lang="en-US" sz="1600" dirty="0"/>
              <a:t>Problems with Overlay Networks</a:t>
            </a:r>
            <a:br>
              <a:rPr lang="en-US" dirty="0"/>
            </a:br>
            <a:r>
              <a:rPr lang="en-US" sz="2400" dirty="0"/>
              <a:t>Configuring Front Door VRF (FVRF)</a:t>
            </a:r>
          </a:p>
        </p:txBody>
      </p:sp>
      <p:sp>
        <p:nvSpPr>
          <p:cNvPr id="2" name="TextBox 1">
            <a:extLst>
              <a:ext uri="{FF2B5EF4-FFF2-40B4-BE49-F238E27FC236}">
                <a16:creationId xmlns:a16="http://schemas.microsoft.com/office/drawing/2014/main" id="{F2DCB3D4-5B14-4DFD-90A3-BD2563CD74E8}"/>
              </a:ext>
            </a:extLst>
          </p:cNvPr>
          <p:cNvSpPr txBox="1"/>
          <p:nvPr/>
        </p:nvSpPr>
        <p:spPr>
          <a:xfrm>
            <a:off x="68580" y="731837"/>
            <a:ext cx="8852337" cy="4247317"/>
          </a:xfrm>
          <a:prstGeom prst="rect">
            <a:avLst/>
          </a:prstGeom>
          <a:noFill/>
        </p:spPr>
        <p:txBody>
          <a:bodyPr wrap="square" rtlCol="0">
            <a:spAutoFit/>
          </a:bodyPr>
          <a:lstStyle/>
          <a:p>
            <a:r>
              <a:rPr lang="en-US" sz="1600" dirty="0">
                <a:solidFill>
                  <a:schemeClr val="tx1">
                    <a:lumMod val="50000"/>
                  </a:schemeClr>
                </a:solidFill>
              </a:rPr>
              <a:t>The following steps are required to create an FVRF instance, assign it to the transport interface, and make the DMVPN tunnel aware of the FRF instance:</a:t>
            </a:r>
          </a:p>
          <a:p>
            <a:endParaRPr lang="en-US" sz="1600" dirty="0">
              <a:solidFill>
                <a:schemeClr val="tx1">
                  <a:lumMod val="50000"/>
                </a:schemeClr>
              </a:solidFill>
            </a:endParaRPr>
          </a:p>
          <a:p>
            <a:r>
              <a:rPr lang="en-US" sz="1600" b="1" dirty="0">
                <a:solidFill>
                  <a:schemeClr val="tx1">
                    <a:lumMod val="50000"/>
                  </a:schemeClr>
                </a:solidFill>
              </a:rPr>
              <a:t>Step 1. </a:t>
            </a:r>
            <a:r>
              <a:rPr lang="en-US" sz="1600" dirty="0">
                <a:solidFill>
                  <a:schemeClr val="tx1">
                    <a:lumMod val="50000"/>
                  </a:schemeClr>
                </a:solidFill>
              </a:rPr>
              <a:t>Create the FVRF instance by using the </a:t>
            </a:r>
            <a:r>
              <a:rPr lang="en-US" sz="1600" b="1" dirty="0">
                <a:solidFill>
                  <a:schemeClr val="tx1">
                    <a:lumMod val="50000"/>
                  </a:schemeClr>
                </a:solidFill>
              </a:rPr>
              <a:t>vrf definition </a:t>
            </a:r>
            <a:r>
              <a:rPr lang="en-US" sz="1600" i="1" dirty="0">
                <a:solidFill>
                  <a:schemeClr val="tx1">
                    <a:lumMod val="50000"/>
                  </a:schemeClr>
                </a:solidFill>
              </a:rPr>
              <a:t>vrf-name </a:t>
            </a:r>
            <a:r>
              <a:rPr lang="en-US" sz="1600" dirty="0">
                <a:solidFill>
                  <a:schemeClr val="tx1">
                    <a:lumMod val="50000"/>
                  </a:schemeClr>
                </a:solidFill>
              </a:rPr>
              <a:t>command.</a:t>
            </a:r>
          </a:p>
          <a:p>
            <a:r>
              <a:rPr lang="en-US" sz="1600" b="1" dirty="0">
                <a:solidFill>
                  <a:schemeClr val="tx1">
                    <a:lumMod val="50000"/>
                  </a:schemeClr>
                </a:solidFill>
              </a:rPr>
              <a:t>Step 2. </a:t>
            </a:r>
            <a:r>
              <a:rPr lang="en-US" sz="1600" dirty="0">
                <a:solidFill>
                  <a:schemeClr val="tx1">
                    <a:lumMod val="50000"/>
                  </a:schemeClr>
                </a:solidFill>
              </a:rPr>
              <a:t>Initialize the appropriate address family for the transport network by using the command </a:t>
            </a:r>
            <a:r>
              <a:rPr lang="en-US" sz="1600" b="1" dirty="0">
                <a:solidFill>
                  <a:schemeClr val="tx1">
                    <a:lumMod val="50000"/>
                  </a:schemeClr>
                </a:solidFill>
              </a:rPr>
              <a:t>address-family {ipv4 | ipv6}</a:t>
            </a:r>
            <a:r>
              <a:rPr lang="en-US" sz="1600" dirty="0">
                <a:solidFill>
                  <a:schemeClr val="tx1">
                    <a:lumMod val="50000"/>
                  </a:schemeClr>
                </a:solidFill>
              </a:rPr>
              <a:t>. The address family can be IPv4, IPv6, or both. </a:t>
            </a:r>
          </a:p>
          <a:p>
            <a:r>
              <a:rPr lang="en-US" sz="1600" b="1" dirty="0">
                <a:solidFill>
                  <a:schemeClr val="tx1">
                    <a:lumMod val="50000"/>
                  </a:schemeClr>
                </a:solidFill>
              </a:rPr>
              <a:t>Step 3</a:t>
            </a:r>
            <a:r>
              <a:rPr lang="en-US" sz="1600" dirty="0">
                <a:solidFill>
                  <a:schemeClr val="tx1">
                    <a:lumMod val="50000"/>
                  </a:schemeClr>
                </a:solidFill>
              </a:rPr>
              <a:t>. Enter interface configuration submode and specify the interface to be associated with the VRF instance by using the command </a:t>
            </a:r>
            <a:r>
              <a:rPr lang="en-US" sz="1600" b="1" dirty="0">
                <a:solidFill>
                  <a:schemeClr val="tx1">
                    <a:lumMod val="50000"/>
                  </a:schemeClr>
                </a:solidFill>
              </a:rPr>
              <a:t>interface</a:t>
            </a:r>
            <a:r>
              <a:rPr lang="en-US" sz="1600" dirty="0">
                <a:solidFill>
                  <a:schemeClr val="tx1">
                    <a:lumMod val="50000"/>
                  </a:schemeClr>
                </a:solidFill>
              </a:rPr>
              <a:t> </a:t>
            </a:r>
            <a:r>
              <a:rPr lang="en-US" sz="1600" i="1" dirty="0">
                <a:solidFill>
                  <a:schemeClr val="tx1">
                    <a:lumMod val="50000"/>
                  </a:schemeClr>
                </a:solidFill>
              </a:rPr>
              <a:t>interface-id</a:t>
            </a:r>
            <a:r>
              <a:rPr lang="en-US" sz="1600" dirty="0">
                <a:solidFill>
                  <a:schemeClr val="tx1">
                    <a:lumMod val="50000"/>
                  </a:schemeClr>
                </a:solidFill>
              </a:rPr>
              <a:t>. The VRF instance is linked to the interface with the interface parameter command </a:t>
            </a:r>
            <a:r>
              <a:rPr lang="en-US" sz="1600" b="1" dirty="0">
                <a:solidFill>
                  <a:schemeClr val="tx1">
                    <a:lumMod val="50000"/>
                  </a:schemeClr>
                </a:solidFill>
              </a:rPr>
              <a:t>vrf forwarding </a:t>
            </a:r>
            <a:r>
              <a:rPr lang="en-US" sz="1600" i="1" dirty="0">
                <a:solidFill>
                  <a:schemeClr val="tx1">
                    <a:lumMod val="50000"/>
                  </a:schemeClr>
                </a:solidFill>
              </a:rPr>
              <a:t>vrf-name</a:t>
            </a:r>
            <a:r>
              <a:rPr lang="en-US" sz="1600" dirty="0">
                <a:solidFill>
                  <a:schemeClr val="tx1">
                    <a:lumMod val="50000"/>
                  </a:schemeClr>
                </a:solidFill>
              </a:rPr>
              <a:t>.</a:t>
            </a:r>
          </a:p>
          <a:p>
            <a:r>
              <a:rPr lang="en-US" sz="1600" b="1" dirty="0">
                <a:solidFill>
                  <a:schemeClr val="tx1">
                    <a:lumMod val="50000"/>
                  </a:schemeClr>
                </a:solidFill>
              </a:rPr>
              <a:t>Step 4. </a:t>
            </a:r>
            <a:r>
              <a:rPr lang="en-US" sz="1600" dirty="0">
                <a:solidFill>
                  <a:schemeClr val="tx1">
                    <a:lumMod val="50000"/>
                  </a:schemeClr>
                </a:solidFill>
              </a:rPr>
              <a:t>Configure an IPv4 address by using the command </a:t>
            </a:r>
            <a:r>
              <a:rPr lang="en-US" sz="1600" b="1" dirty="0">
                <a:solidFill>
                  <a:schemeClr val="tx1">
                    <a:lumMod val="50000"/>
                  </a:schemeClr>
                </a:solidFill>
              </a:rPr>
              <a:t>ip address </a:t>
            </a:r>
            <a:r>
              <a:rPr lang="en-US" sz="1600" i="1" dirty="0">
                <a:solidFill>
                  <a:schemeClr val="tx1">
                    <a:lumMod val="50000"/>
                  </a:schemeClr>
                </a:solidFill>
              </a:rPr>
              <a:t>ip-address</a:t>
            </a:r>
            <a:r>
              <a:rPr lang="en-US" sz="1600" dirty="0">
                <a:solidFill>
                  <a:schemeClr val="tx1">
                    <a:lumMod val="50000"/>
                  </a:schemeClr>
                </a:solidFill>
              </a:rPr>
              <a:t> subnet-mask or an IPv6 address by using the command </a:t>
            </a:r>
            <a:r>
              <a:rPr lang="en-US" sz="1600" b="1" dirty="0">
                <a:solidFill>
                  <a:schemeClr val="tx1">
                    <a:lumMod val="50000"/>
                  </a:schemeClr>
                </a:solidFill>
              </a:rPr>
              <a:t>ipv6 address </a:t>
            </a:r>
            <a:r>
              <a:rPr lang="en-US" sz="1600" i="1" dirty="0">
                <a:solidFill>
                  <a:schemeClr val="tx1">
                    <a:lumMod val="50000"/>
                  </a:schemeClr>
                </a:solidFill>
              </a:rPr>
              <a:t>ipv6-address/prefix-length</a:t>
            </a:r>
            <a:r>
              <a:rPr lang="en-US" sz="1600" dirty="0">
                <a:solidFill>
                  <a:schemeClr val="tx1">
                    <a:lumMod val="50000"/>
                  </a:schemeClr>
                </a:solidFill>
              </a:rPr>
              <a:t>. </a:t>
            </a:r>
          </a:p>
          <a:p>
            <a:r>
              <a:rPr lang="en-US" sz="1600" b="1" dirty="0">
                <a:solidFill>
                  <a:schemeClr val="tx1">
                    <a:lumMod val="50000"/>
                  </a:schemeClr>
                </a:solidFill>
              </a:rPr>
              <a:t>Step 5. </a:t>
            </a:r>
            <a:r>
              <a:rPr lang="en-US" sz="1600" dirty="0">
                <a:solidFill>
                  <a:schemeClr val="tx1">
                    <a:lumMod val="50000"/>
                  </a:schemeClr>
                </a:solidFill>
              </a:rPr>
              <a:t>Associate the FVRF instance with the DMVPN tunnel by using the interface parameter command </a:t>
            </a:r>
            <a:r>
              <a:rPr lang="en-US" sz="1600" b="1" dirty="0">
                <a:solidFill>
                  <a:schemeClr val="tx1">
                    <a:lumMod val="50000"/>
                  </a:schemeClr>
                </a:solidFill>
              </a:rPr>
              <a:t>tunnel vrf </a:t>
            </a:r>
            <a:r>
              <a:rPr lang="en-US" sz="1600" i="1" dirty="0">
                <a:solidFill>
                  <a:schemeClr val="tx1">
                    <a:lumMod val="50000"/>
                  </a:schemeClr>
                </a:solidFill>
              </a:rPr>
              <a:t>vrf-name</a:t>
            </a:r>
            <a:r>
              <a:rPr lang="en-US" sz="1600" dirty="0">
                <a:solidFill>
                  <a:schemeClr val="tx1">
                    <a:lumMod val="50000"/>
                  </a:schemeClr>
                </a:solidFill>
              </a:rPr>
              <a:t> on the DMVPN tunnel.</a:t>
            </a:r>
          </a:p>
          <a:p>
            <a:r>
              <a:rPr lang="en-US" sz="1600" dirty="0">
                <a:solidFill>
                  <a:schemeClr val="tx1">
                    <a:lumMod val="50000"/>
                  </a:schemeClr>
                </a:solidFill>
              </a:rPr>
              <a:t> </a:t>
            </a:r>
          </a:p>
          <a:p>
            <a:r>
              <a:rPr lang="en-US" sz="1600" dirty="0">
                <a:solidFill>
                  <a:schemeClr val="tx1">
                    <a:lumMod val="50000"/>
                  </a:schemeClr>
                </a:solidFill>
              </a:rPr>
              <a:t>If an IP address is already configured on the interface, when the VRF instance is linked to the interface, the IP address is removed from that interface.</a:t>
            </a:r>
          </a:p>
          <a:p>
            <a:r>
              <a:rPr lang="en-US" sz="1400" dirty="0">
                <a:solidFill>
                  <a:schemeClr val="tx1">
                    <a:lumMod val="50000"/>
                  </a:schemeClr>
                </a:solidFill>
              </a:rPr>
              <a:t> </a:t>
            </a:r>
          </a:p>
        </p:txBody>
      </p:sp>
    </p:spTree>
    <p:extLst>
      <p:ext uri="{BB962C8B-B14F-4D97-AF65-F5344CB8AC3E}">
        <p14:creationId xmlns:p14="http://schemas.microsoft.com/office/powerpoint/2010/main" val="13237395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852338" cy="731837"/>
          </a:xfrm>
        </p:spPr>
        <p:txBody>
          <a:bodyPr/>
          <a:lstStyle/>
          <a:p>
            <a:r>
              <a:rPr lang="en-US" sz="1600" dirty="0"/>
              <a:t>Problems with Overlay Networks</a:t>
            </a:r>
            <a:br>
              <a:rPr lang="en-US" dirty="0"/>
            </a:br>
            <a:r>
              <a:rPr lang="en-US" sz="2400" dirty="0"/>
              <a:t>Configuring Front Door VRF (FVRF) (Cont.)</a:t>
            </a:r>
          </a:p>
        </p:txBody>
      </p:sp>
      <p:sp>
        <p:nvSpPr>
          <p:cNvPr id="2" name="TextBox 1">
            <a:extLst>
              <a:ext uri="{FF2B5EF4-FFF2-40B4-BE49-F238E27FC236}">
                <a16:creationId xmlns:a16="http://schemas.microsoft.com/office/drawing/2014/main" id="{F2DCB3D4-5B14-4DFD-90A3-BD2563CD74E8}"/>
              </a:ext>
            </a:extLst>
          </p:cNvPr>
          <p:cNvSpPr txBox="1"/>
          <p:nvPr/>
        </p:nvSpPr>
        <p:spPr>
          <a:xfrm>
            <a:off x="68581" y="731837"/>
            <a:ext cx="4006805" cy="2062103"/>
          </a:xfrm>
          <a:prstGeom prst="rect">
            <a:avLst/>
          </a:prstGeom>
          <a:noFill/>
        </p:spPr>
        <p:txBody>
          <a:bodyPr wrap="square" rtlCol="0">
            <a:spAutoFit/>
          </a:bodyPr>
          <a:lstStyle/>
          <a:p>
            <a:r>
              <a:rPr lang="en-US" sz="1600" dirty="0">
                <a:solidFill>
                  <a:schemeClr val="tx1">
                    <a:lumMod val="50000"/>
                  </a:schemeClr>
                </a:solidFill>
              </a:rPr>
              <a:t>Example 19-28 shows how the FVRF instances named INET01 and INET02 are created on R31. Notice that when the FVRF instances are associated, the IP addresses are removed from the interfaces. The IP addresses are reconfigured and the FVRF instances are associated with the DMVPN tunnels. </a:t>
            </a:r>
            <a:r>
              <a:rPr lang="en-US" sz="1400" dirty="0">
                <a:solidFill>
                  <a:schemeClr val="tx1">
                    <a:lumMod val="50000"/>
                  </a:schemeClr>
                </a:solidFill>
              </a:rPr>
              <a:t> </a:t>
            </a:r>
          </a:p>
        </p:txBody>
      </p:sp>
      <p:pic>
        <p:nvPicPr>
          <p:cNvPr id="4" name="Picture 3">
            <a:extLst>
              <a:ext uri="{FF2B5EF4-FFF2-40B4-BE49-F238E27FC236}">
                <a16:creationId xmlns:a16="http://schemas.microsoft.com/office/drawing/2014/main" id="{5863B08E-D6DE-4984-A706-F76D96DD7621}"/>
              </a:ext>
            </a:extLst>
          </p:cNvPr>
          <p:cNvPicPr>
            <a:picLocks noChangeAspect="1"/>
          </p:cNvPicPr>
          <p:nvPr/>
        </p:nvPicPr>
        <p:blipFill>
          <a:blip r:embed="rId3"/>
          <a:stretch>
            <a:fillRect/>
          </a:stretch>
        </p:blipFill>
        <p:spPr>
          <a:xfrm>
            <a:off x="4445876" y="809039"/>
            <a:ext cx="4506411" cy="2911762"/>
          </a:xfrm>
          <a:prstGeom prst="rect">
            <a:avLst/>
          </a:prstGeom>
        </p:spPr>
      </p:pic>
    </p:spTree>
    <p:extLst>
      <p:ext uri="{BB962C8B-B14F-4D97-AF65-F5344CB8AC3E}">
        <p14:creationId xmlns:p14="http://schemas.microsoft.com/office/powerpoint/2010/main" val="17607636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852338" cy="731837"/>
          </a:xfrm>
        </p:spPr>
        <p:txBody>
          <a:bodyPr/>
          <a:lstStyle/>
          <a:p>
            <a:r>
              <a:rPr lang="en-US" sz="1600" dirty="0"/>
              <a:t>Problems with Overlay Networks</a:t>
            </a:r>
            <a:br>
              <a:rPr lang="en-US" dirty="0"/>
            </a:br>
            <a:r>
              <a:rPr lang="en-US" sz="2400" dirty="0"/>
              <a:t>FVRF Static Routes</a:t>
            </a:r>
          </a:p>
        </p:txBody>
      </p:sp>
      <p:sp>
        <p:nvSpPr>
          <p:cNvPr id="2" name="TextBox 1">
            <a:extLst>
              <a:ext uri="{FF2B5EF4-FFF2-40B4-BE49-F238E27FC236}">
                <a16:creationId xmlns:a16="http://schemas.microsoft.com/office/drawing/2014/main" id="{F2DCB3D4-5B14-4DFD-90A3-BD2563CD74E8}"/>
              </a:ext>
            </a:extLst>
          </p:cNvPr>
          <p:cNvSpPr txBox="1"/>
          <p:nvPr/>
        </p:nvSpPr>
        <p:spPr>
          <a:xfrm>
            <a:off x="68581" y="731837"/>
            <a:ext cx="8720695" cy="1569660"/>
          </a:xfrm>
          <a:prstGeom prst="rect">
            <a:avLst/>
          </a:prstGeom>
          <a:noFill/>
        </p:spPr>
        <p:txBody>
          <a:bodyPr wrap="square" rtlCol="0">
            <a:spAutoFit/>
          </a:bodyPr>
          <a:lstStyle/>
          <a:p>
            <a:r>
              <a:rPr lang="en-US" sz="1600" dirty="0">
                <a:solidFill>
                  <a:schemeClr val="tx1">
                    <a:lumMod val="50000"/>
                  </a:schemeClr>
                </a:solidFill>
              </a:rPr>
              <a:t>FVRF interfaces that are assigned an IP address by DHCP automatically install a default route with an AD of 254. FVRF interfaces with static IP addressing require only a static default route in the FVRF context. This is accomplished with the command ip route vrf vrf-name 0.0.0.0 0.0.0.0 next-hop-ip. Example 19-29 shows the configuration for R31 for the INET01 FVRF instance. The INET02 FVRF instance does not need a static default route because it gets the route from the DHCP server. </a:t>
            </a:r>
            <a:endParaRPr lang="en-US" sz="1400" dirty="0">
              <a:solidFill>
                <a:schemeClr val="tx1">
                  <a:lumMod val="50000"/>
                </a:schemeClr>
              </a:solidFill>
            </a:endParaRPr>
          </a:p>
        </p:txBody>
      </p:sp>
      <p:pic>
        <p:nvPicPr>
          <p:cNvPr id="5" name="Picture 4">
            <a:extLst>
              <a:ext uri="{FF2B5EF4-FFF2-40B4-BE49-F238E27FC236}">
                <a16:creationId xmlns:a16="http://schemas.microsoft.com/office/drawing/2014/main" id="{55CD26EB-010F-406F-87B4-F26CAD1E9EB2}"/>
              </a:ext>
            </a:extLst>
          </p:cNvPr>
          <p:cNvPicPr>
            <a:picLocks noChangeAspect="1"/>
          </p:cNvPicPr>
          <p:nvPr/>
        </p:nvPicPr>
        <p:blipFill>
          <a:blip r:embed="rId3"/>
          <a:stretch>
            <a:fillRect/>
          </a:stretch>
        </p:blipFill>
        <p:spPr>
          <a:xfrm>
            <a:off x="0" y="2526424"/>
            <a:ext cx="9144000" cy="1231976"/>
          </a:xfrm>
          <a:prstGeom prst="rect">
            <a:avLst/>
          </a:prstGeom>
        </p:spPr>
      </p:pic>
    </p:spTree>
    <p:extLst>
      <p:ext uri="{BB962C8B-B14F-4D97-AF65-F5344CB8AC3E}">
        <p14:creationId xmlns:p14="http://schemas.microsoft.com/office/powerpoint/2010/main" val="34095461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FB89FE0-AFBF-4F30-AE65-3B18BCBE3A9A}"/>
              </a:ext>
            </a:extLst>
          </p:cNvPr>
          <p:cNvSpPr>
            <a:spLocks noGrp="1"/>
          </p:cNvSpPr>
          <p:nvPr>
            <p:ph type="ctrTitle"/>
          </p:nvPr>
        </p:nvSpPr>
        <p:spPr>
          <a:xfrm>
            <a:off x="359275" y="466724"/>
            <a:ext cx="7598042" cy="1351755"/>
          </a:xfrm>
        </p:spPr>
        <p:txBody>
          <a:bodyPr/>
          <a:lstStyle/>
          <a:p>
            <a:r>
              <a:rPr lang="en-US" sz="3600" dirty="0">
                <a:solidFill>
                  <a:schemeClr val="accent5">
                    <a:lumMod val="40000"/>
                    <a:lumOff val="60000"/>
                  </a:schemeClr>
                </a:solidFill>
              </a:rPr>
              <a:t>DMVPN Failure Detection and High Availability</a:t>
            </a:r>
          </a:p>
        </p:txBody>
      </p:sp>
      <p:sp>
        <p:nvSpPr>
          <p:cNvPr id="5" name="TextBox 4">
            <a:extLst>
              <a:ext uri="{FF2B5EF4-FFF2-40B4-BE49-F238E27FC236}">
                <a16:creationId xmlns:a16="http://schemas.microsoft.com/office/drawing/2014/main" id="{813A7C11-7145-4214-836E-28322E59D39C}"/>
              </a:ext>
            </a:extLst>
          </p:cNvPr>
          <p:cNvSpPr txBox="1"/>
          <p:nvPr/>
        </p:nvSpPr>
        <p:spPr>
          <a:xfrm>
            <a:off x="359275" y="1818479"/>
            <a:ext cx="8425450" cy="3046988"/>
          </a:xfrm>
          <a:prstGeom prst="rect">
            <a:avLst/>
          </a:prstGeom>
          <a:noFill/>
        </p:spPr>
        <p:txBody>
          <a:bodyPr wrap="square" rtlCol="0">
            <a:spAutoFit/>
          </a:bodyPr>
          <a:lstStyle/>
          <a:p>
            <a:pPr marL="285750" indent="-285750">
              <a:buFont typeface="Arial" panose="020B0604020202020204" pitchFamily="34" charset="0"/>
              <a:buChar char="•"/>
            </a:pPr>
            <a:r>
              <a:rPr lang="en-US" sz="1600" dirty="0">
                <a:solidFill>
                  <a:schemeClr val="accent5">
                    <a:lumMod val="40000"/>
                    <a:lumOff val="60000"/>
                  </a:schemeClr>
                </a:solidFill>
                <a:latin typeface="+mj-lt"/>
                <a:ea typeface="ＭＳ Ｐゴシック" charset="0"/>
              </a:rPr>
              <a:t>An NHRP mapping entry stays in the NHRP cache for a finite amount of time. The entry is valid based on the NHRP holdtime period, which defaults to 7200 seconds (2 hours). </a:t>
            </a:r>
          </a:p>
          <a:p>
            <a:pPr marL="285750" indent="-285750">
              <a:buFont typeface="Arial" panose="020B0604020202020204" pitchFamily="34" charset="0"/>
              <a:buChar char="•"/>
            </a:pPr>
            <a:r>
              <a:rPr lang="en-US" sz="1600" dirty="0">
                <a:solidFill>
                  <a:schemeClr val="accent5">
                    <a:lumMod val="40000"/>
                    <a:lumOff val="60000"/>
                  </a:schemeClr>
                </a:solidFill>
                <a:latin typeface="+mj-lt"/>
                <a:ea typeface="ＭＳ Ｐゴシック" charset="0"/>
              </a:rPr>
              <a:t>The NHRP holdtime can be modified with the interface parameter command ip nhrp holdtime 1-65535 and should be changed to the recommended value of 600 seconds.</a:t>
            </a:r>
          </a:p>
          <a:p>
            <a:pPr marL="285750" indent="-285750">
              <a:buFont typeface="Arial" panose="020B0604020202020204" pitchFamily="34" charset="0"/>
              <a:buChar char="•"/>
            </a:pPr>
            <a:r>
              <a:rPr lang="en-US" sz="1600" dirty="0">
                <a:solidFill>
                  <a:schemeClr val="accent5">
                    <a:lumMod val="40000"/>
                    <a:lumOff val="60000"/>
                  </a:schemeClr>
                </a:solidFill>
                <a:latin typeface="+mj-lt"/>
                <a:ea typeface="ＭＳ Ｐゴシック" charset="0"/>
              </a:rPr>
              <a:t>A secondary function of the NHRP registration packets is to verify that connectivity is maintained to the NHSs (hubs). NHRP registration messages are sent every NHRP timeout period, and if the NHRP registration reply is not received for a request, the NHRP registration request is sent again with the first packet delayed for 1 second, the second packet delayed for 2 seconds, and the third packet delayed for 4 seconds. The NHS is declared down if the NHRP registration reply has not been received after the third retry attempt.</a:t>
            </a:r>
          </a:p>
          <a:p>
            <a:pPr marL="285750" indent="-285750">
              <a:buFont typeface="Arial" panose="020B0604020202020204" pitchFamily="34" charset="0"/>
              <a:buChar char="•"/>
            </a:pPr>
            <a:endParaRPr lang="en-US" sz="1600" dirty="0">
              <a:solidFill>
                <a:schemeClr val="accent5">
                  <a:lumMod val="40000"/>
                  <a:lumOff val="60000"/>
                </a:schemeClr>
              </a:solidFill>
              <a:latin typeface="+mj-lt"/>
              <a:ea typeface="ＭＳ Ｐゴシック" charset="0"/>
            </a:endParaRPr>
          </a:p>
        </p:txBody>
      </p:sp>
    </p:spTree>
    <p:custDataLst>
      <p:tags r:id="rId1"/>
    </p:custDataLst>
    <p:extLst>
      <p:ext uri="{BB962C8B-B14F-4D97-AF65-F5344CB8AC3E}">
        <p14:creationId xmlns:p14="http://schemas.microsoft.com/office/powerpoint/2010/main" val="2276466746"/>
      </p:ext>
    </p:extLst>
  </p:cSld>
  <p:clrMapOvr>
    <a:masterClrMapping/>
  </p:clrMapOvr>
  <p:transition spd="slow">
    <p:wipe/>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852338" cy="731837"/>
          </a:xfrm>
        </p:spPr>
        <p:txBody>
          <a:bodyPr/>
          <a:lstStyle/>
          <a:p>
            <a:r>
              <a:rPr lang="en-US" sz="1600" dirty="0">
                <a:solidFill>
                  <a:schemeClr val="accent4">
                    <a:lumMod val="75000"/>
                  </a:schemeClr>
                </a:solidFill>
              </a:rPr>
              <a:t>DMVPN Failure Detection and High Availability</a:t>
            </a:r>
            <a:br>
              <a:rPr lang="en-US" dirty="0">
                <a:solidFill>
                  <a:schemeClr val="accent4">
                    <a:lumMod val="75000"/>
                  </a:schemeClr>
                </a:solidFill>
              </a:rPr>
            </a:br>
            <a:r>
              <a:rPr lang="en-US" sz="2400" dirty="0">
                <a:solidFill>
                  <a:schemeClr val="accent4">
                    <a:lumMod val="75000"/>
                  </a:schemeClr>
                </a:solidFill>
              </a:rPr>
              <a:t>DMVPN Failure Detection and High Availability</a:t>
            </a:r>
          </a:p>
        </p:txBody>
      </p:sp>
      <p:sp>
        <p:nvSpPr>
          <p:cNvPr id="2" name="TextBox 1">
            <a:extLst>
              <a:ext uri="{FF2B5EF4-FFF2-40B4-BE49-F238E27FC236}">
                <a16:creationId xmlns:a16="http://schemas.microsoft.com/office/drawing/2014/main" id="{F2DCB3D4-5B14-4DFD-90A3-BD2563CD74E8}"/>
              </a:ext>
            </a:extLst>
          </p:cNvPr>
          <p:cNvSpPr txBox="1"/>
          <p:nvPr/>
        </p:nvSpPr>
        <p:spPr>
          <a:xfrm>
            <a:off x="68581" y="731837"/>
            <a:ext cx="8988709" cy="4031873"/>
          </a:xfrm>
          <a:prstGeom prst="rect">
            <a:avLst/>
          </a:prstGeom>
          <a:noFill/>
        </p:spPr>
        <p:txBody>
          <a:bodyPr wrap="square" rtlCol="0">
            <a:spAutoFit/>
          </a:bodyPr>
          <a:lstStyle/>
          <a:p>
            <a:pPr marL="285750" indent="-285750">
              <a:buFont typeface="Arial" panose="020B0604020202020204" pitchFamily="34" charset="0"/>
              <a:buChar char="•"/>
            </a:pPr>
            <a:r>
              <a:rPr lang="en-US" sz="1600" dirty="0">
                <a:solidFill>
                  <a:schemeClr val="tx1">
                    <a:lumMod val="50000"/>
                  </a:schemeClr>
                </a:solidFill>
              </a:rPr>
              <a:t>The spoke-to-hub registration is taken down and displays as NHRP for the tunnel state when examined with the </a:t>
            </a:r>
            <a:r>
              <a:rPr lang="en-US" sz="1600" b="1" dirty="0">
                <a:solidFill>
                  <a:schemeClr val="tx1">
                    <a:lumMod val="50000"/>
                  </a:schemeClr>
                </a:solidFill>
              </a:rPr>
              <a:t>show dmvpn </a:t>
            </a:r>
            <a:r>
              <a:rPr lang="en-US" sz="1600" dirty="0">
                <a:solidFill>
                  <a:schemeClr val="tx1">
                    <a:lumMod val="50000"/>
                  </a:schemeClr>
                </a:solidFill>
              </a:rPr>
              <a:t>command. The actual tunnel interface still has a line protocol state of up.</a:t>
            </a:r>
          </a:p>
          <a:p>
            <a:pPr marL="285750" indent="-285750">
              <a:buFont typeface="Arial" panose="020B0604020202020204" pitchFamily="34" charset="0"/>
              <a:buChar char="•"/>
            </a:pPr>
            <a:r>
              <a:rPr lang="en-US" sz="1600" dirty="0">
                <a:solidFill>
                  <a:schemeClr val="tx1">
                    <a:lumMod val="50000"/>
                  </a:schemeClr>
                </a:solidFill>
              </a:rPr>
              <a:t>During normal operation of the spoke-to-hub tunnels, the spoke continues to send periodic NHRP registration requests, refreshing the NHRP timeout entry and keeping the spoke-to-hub tunnel up. However, in spoke-to-spoke tunnels, if a tunnel is still being used within 2 minutes of the expiration time, an NHRP request refreshes the NHRP timeout entry and keeps the tunnel. If the tunnel is not being used, it is torn down.</a:t>
            </a:r>
          </a:p>
          <a:p>
            <a:pPr marL="285750" indent="-285750">
              <a:buFont typeface="Arial" panose="020B0604020202020204" pitchFamily="34" charset="0"/>
              <a:buChar char="•"/>
            </a:pPr>
            <a:r>
              <a:rPr lang="en-US" sz="1600" dirty="0">
                <a:solidFill>
                  <a:schemeClr val="tx1">
                    <a:lumMod val="50000"/>
                  </a:schemeClr>
                </a:solidFill>
              </a:rPr>
              <a:t>The NHRP timeout period defaults to one-third of the NHRP holdtime, which equates to 2400 seconds (40 minutes). The NHRP timeout period can be modified using the interface parameter command </a:t>
            </a:r>
            <a:r>
              <a:rPr lang="en-US" sz="1600" b="1" dirty="0">
                <a:solidFill>
                  <a:schemeClr val="tx1">
                    <a:lumMod val="50000"/>
                  </a:schemeClr>
                </a:solidFill>
              </a:rPr>
              <a:t>ip nhrp registration timeout </a:t>
            </a:r>
            <a:r>
              <a:rPr lang="en-US" sz="1600" i="1" dirty="0">
                <a:solidFill>
                  <a:schemeClr val="tx1">
                    <a:lumMod val="50000"/>
                  </a:schemeClr>
                </a:solidFill>
              </a:rPr>
              <a:t>1-65535</a:t>
            </a:r>
            <a:r>
              <a:rPr lang="en-US" sz="1600" dirty="0">
                <a:solidFill>
                  <a:schemeClr val="tx1">
                    <a:lumMod val="50000"/>
                  </a:schemeClr>
                </a:solidFill>
              </a:rPr>
              <a:t>.</a:t>
            </a:r>
          </a:p>
          <a:p>
            <a:pPr marL="285750" indent="-285750">
              <a:buFont typeface="Arial" panose="020B0604020202020204" pitchFamily="34" charset="0"/>
              <a:buChar char="•"/>
            </a:pPr>
            <a:r>
              <a:rPr lang="en-US" sz="1600" dirty="0">
                <a:solidFill>
                  <a:schemeClr val="tx1">
                    <a:lumMod val="50000"/>
                  </a:schemeClr>
                </a:solidFill>
              </a:rPr>
              <a:t>When an NHS is declared down, NHCs still attempt to register with the down NHS. This is known as the probe state. The delay between retry packets increments between iterations and uses the following delay pattern: 1, 2, 4, 8, 16, 32, and 64 seconds. The delay never exceeds 64 seconds, and after a registration reply is received, the NHS (hub) is declared up again.</a:t>
            </a:r>
          </a:p>
          <a:p>
            <a:r>
              <a:rPr lang="en-US" sz="1600" dirty="0">
                <a:solidFill>
                  <a:schemeClr val="tx1">
                    <a:lumMod val="50000"/>
                  </a:schemeClr>
                </a:solidFill>
              </a:rPr>
              <a:t> </a:t>
            </a:r>
            <a:endParaRPr lang="en-US" sz="1400" dirty="0">
              <a:solidFill>
                <a:schemeClr val="tx1">
                  <a:lumMod val="50000"/>
                </a:schemeClr>
              </a:solidFill>
            </a:endParaRPr>
          </a:p>
        </p:txBody>
      </p:sp>
    </p:spTree>
    <p:extLst>
      <p:ext uri="{BB962C8B-B14F-4D97-AF65-F5344CB8AC3E}">
        <p14:creationId xmlns:p14="http://schemas.microsoft.com/office/powerpoint/2010/main" val="3905791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852338" cy="731837"/>
          </a:xfrm>
        </p:spPr>
        <p:txBody>
          <a:bodyPr/>
          <a:lstStyle/>
          <a:p>
            <a:r>
              <a:rPr lang="en-US" sz="1600" dirty="0">
                <a:solidFill>
                  <a:schemeClr val="accent4">
                    <a:lumMod val="75000"/>
                  </a:schemeClr>
                </a:solidFill>
              </a:rPr>
              <a:t>DMVPN Failure Detection and High Availability</a:t>
            </a:r>
            <a:br>
              <a:rPr lang="en-US" dirty="0">
                <a:solidFill>
                  <a:schemeClr val="accent4">
                    <a:lumMod val="75000"/>
                  </a:schemeClr>
                </a:solidFill>
              </a:rPr>
            </a:br>
            <a:r>
              <a:rPr lang="en-US" sz="2400" dirty="0">
                <a:solidFill>
                  <a:schemeClr val="accent4">
                    <a:lumMod val="75000"/>
                  </a:schemeClr>
                </a:solidFill>
              </a:rPr>
              <a:t>DMVPN Hub Redundancy</a:t>
            </a:r>
          </a:p>
        </p:txBody>
      </p:sp>
      <p:sp>
        <p:nvSpPr>
          <p:cNvPr id="2" name="TextBox 1">
            <a:extLst>
              <a:ext uri="{FF2B5EF4-FFF2-40B4-BE49-F238E27FC236}">
                <a16:creationId xmlns:a16="http://schemas.microsoft.com/office/drawing/2014/main" id="{F2DCB3D4-5B14-4DFD-90A3-BD2563CD74E8}"/>
              </a:ext>
            </a:extLst>
          </p:cNvPr>
          <p:cNvSpPr txBox="1"/>
          <p:nvPr/>
        </p:nvSpPr>
        <p:spPr>
          <a:xfrm>
            <a:off x="68581" y="731837"/>
            <a:ext cx="8988709" cy="2554545"/>
          </a:xfrm>
          <a:prstGeom prst="rect">
            <a:avLst/>
          </a:prstGeom>
          <a:noFill/>
        </p:spPr>
        <p:txBody>
          <a:bodyPr wrap="square" rtlCol="0">
            <a:spAutoFit/>
          </a:bodyPr>
          <a:lstStyle/>
          <a:p>
            <a:pPr marL="285750" indent="-285750">
              <a:buFont typeface="Arial" panose="020B0604020202020204" pitchFamily="34" charset="0"/>
              <a:buChar char="•"/>
            </a:pPr>
            <a:r>
              <a:rPr lang="en-US" sz="1600" dirty="0">
                <a:solidFill>
                  <a:schemeClr val="tx1">
                    <a:lumMod val="50000"/>
                  </a:schemeClr>
                </a:solidFill>
              </a:rPr>
              <a:t>Connectivity from a DMVPN spoke to a hub is essential to maintain connectivity. </a:t>
            </a:r>
          </a:p>
          <a:p>
            <a:pPr marL="285750" indent="-285750">
              <a:buFont typeface="Arial" panose="020B0604020202020204" pitchFamily="34" charset="0"/>
              <a:buChar char="•"/>
            </a:pPr>
            <a:r>
              <a:rPr lang="en-US" sz="1600" dirty="0">
                <a:solidFill>
                  <a:schemeClr val="tx1">
                    <a:lumMod val="50000"/>
                  </a:schemeClr>
                </a:solidFill>
              </a:rPr>
              <a:t>If the hub fails, or if a spoke loses connectivity to a hub, that DMVPN tunnel loses its ability to transport packets. </a:t>
            </a:r>
          </a:p>
          <a:p>
            <a:pPr marL="285750" indent="-285750">
              <a:buFont typeface="Arial" panose="020B0604020202020204" pitchFamily="34" charset="0"/>
              <a:buChar char="•"/>
            </a:pPr>
            <a:r>
              <a:rPr lang="en-US" sz="1600" dirty="0">
                <a:solidFill>
                  <a:schemeClr val="tx1">
                    <a:lumMod val="50000"/>
                  </a:schemeClr>
                </a:solidFill>
              </a:rPr>
              <a:t>Deploying multiple DMVPN hubs for the same DMVPN tunnel provides redundancy and eliminates a single point of failure.</a:t>
            </a:r>
          </a:p>
          <a:p>
            <a:pPr marL="285750" indent="-285750">
              <a:buFont typeface="Arial" panose="020B0604020202020204" pitchFamily="34" charset="0"/>
              <a:buChar char="•"/>
            </a:pPr>
            <a:r>
              <a:rPr lang="en-US" sz="1600" dirty="0">
                <a:solidFill>
                  <a:schemeClr val="tx1">
                    <a:lumMod val="50000"/>
                  </a:schemeClr>
                </a:solidFill>
              </a:rPr>
              <a:t>Additional DMVPN hubs are added simply by adding NHRP mapping commands to the tunnel interface. </a:t>
            </a:r>
          </a:p>
          <a:p>
            <a:pPr marL="285750" indent="-285750">
              <a:buFont typeface="Arial" panose="020B0604020202020204" pitchFamily="34" charset="0"/>
              <a:buChar char="•"/>
            </a:pPr>
            <a:r>
              <a:rPr lang="en-US" sz="1600" dirty="0">
                <a:solidFill>
                  <a:schemeClr val="tx1">
                    <a:lumMod val="50000"/>
                  </a:schemeClr>
                </a:solidFill>
              </a:rPr>
              <a:t>All active DMVPN hubs participate in the routing domain for exchanging routes. DMVPN spoke routers maintain multiple NHRP entries (one per DMVPN hub). No additional configuration is required on the hubs.  </a:t>
            </a:r>
            <a:endParaRPr lang="en-US" sz="1400" dirty="0">
              <a:solidFill>
                <a:schemeClr val="tx1">
                  <a:lumMod val="50000"/>
                </a:schemeClr>
              </a:solidFill>
            </a:endParaRPr>
          </a:p>
        </p:txBody>
      </p:sp>
    </p:spTree>
    <p:extLst>
      <p:ext uri="{BB962C8B-B14F-4D97-AF65-F5344CB8AC3E}">
        <p14:creationId xmlns:p14="http://schemas.microsoft.com/office/powerpoint/2010/main" val="22631310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FB89FE0-AFBF-4F30-AE65-3B18BCBE3A9A}"/>
              </a:ext>
            </a:extLst>
          </p:cNvPr>
          <p:cNvSpPr>
            <a:spLocks noGrp="1"/>
          </p:cNvSpPr>
          <p:nvPr>
            <p:ph type="ctrTitle"/>
          </p:nvPr>
        </p:nvSpPr>
        <p:spPr>
          <a:xfrm>
            <a:off x="359275" y="466724"/>
            <a:ext cx="7598042" cy="1351755"/>
          </a:xfrm>
        </p:spPr>
        <p:txBody>
          <a:bodyPr/>
          <a:lstStyle/>
          <a:p>
            <a:r>
              <a:rPr lang="en-US" sz="3600" dirty="0">
                <a:solidFill>
                  <a:schemeClr val="accent5">
                    <a:lumMod val="40000"/>
                    <a:lumOff val="60000"/>
                  </a:schemeClr>
                </a:solidFill>
              </a:rPr>
              <a:t>IPv6 DMVPN Configuration</a:t>
            </a:r>
          </a:p>
        </p:txBody>
      </p:sp>
      <p:sp>
        <p:nvSpPr>
          <p:cNvPr id="5" name="TextBox 4">
            <a:extLst>
              <a:ext uri="{FF2B5EF4-FFF2-40B4-BE49-F238E27FC236}">
                <a16:creationId xmlns:a16="http://schemas.microsoft.com/office/drawing/2014/main" id="{813A7C11-7145-4214-836E-28322E59D39C}"/>
              </a:ext>
            </a:extLst>
          </p:cNvPr>
          <p:cNvSpPr txBox="1"/>
          <p:nvPr/>
        </p:nvSpPr>
        <p:spPr>
          <a:xfrm>
            <a:off x="457200" y="2110740"/>
            <a:ext cx="8161020" cy="1323439"/>
          </a:xfrm>
          <a:prstGeom prst="rect">
            <a:avLst/>
          </a:prstGeom>
          <a:noFill/>
        </p:spPr>
        <p:txBody>
          <a:bodyPr wrap="square" rtlCol="0">
            <a:spAutoFit/>
          </a:bodyPr>
          <a:lstStyle/>
          <a:p>
            <a:pPr marL="285750" indent="-285750">
              <a:buFont typeface="Arial" panose="020B0604020202020204" pitchFamily="34" charset="0"/>
              <a:buChar char="•"/>
            </a:pPr>
            <a:r>
              <a:rPr lang="en-US" sz="1600" dirty="0">
                <a:solidFill>
                  <a:schemeClr val="accent5">
                    <a:lumMod val="40000"/>
                    <a:lumOff val="60000"/>
                  </a:schemeClr>
                </a:solidFill>
                <a:latin typeface="+mj-lt"/>
                <a:ea typeface="ＭＳ Ｐゴシック" charset="0"/>
              </a:rPr>
              <a:t>DMVPN uses GRE tunnels and is capable of tunneling multiple protocols. Enhancements to NHRP added support for IPv6 so that mGRE tunnels can find the appropriate IPv6 addresses. </a:t>
            </a:r>
          </a:p>
          <a:p>
            <a:pPr marL="285750" indent="-285750">
              <a:buFont typeface="Arial" panose="020B0604020202020204" pitchFamily="34" charset="0"/>
              <a:buChar char="•"/>
            </a:pPr>
            <a:r>
              <a:rPr lang="en-US" sz="1600" dirty="0">
                <a:solidFill>
                  <a:schemeClr val="accent5">
                    <a:lumMod val="40000"/>
                    <a:lumOff val="60000"/>
                  </a:schemeClr>
                </a:solidFill>
                <a:latin typeface="+mj-lt"/>
                <a:ea typeface="ＭＳ Ｐゴシック" charset="0"/>
              </a:rPr>
              <a:t>This means that DMVPN supports the use of IPv4 and IPv6 as the tunnel protocol or the transport protocol in the combination required.</a:t>
            </a:r>
          </a:p>
        </p:txBody>
      </p:sp>
    </p:spTree>
    <p:custDataLst>
      <p:tags r:id="rId1"/>
    </p:custDataLst>
    <p:extLst>
      <p:ext uri="{BB962C8B-B14F-4D97-AF65-F5344CB8AC3E}">
        <p14:creationId xmlns:p14="http://schemas.microsoft.com/office/powerpoint/2010/main" val="2571346062"/>
      </p:ext>
    </p:extLst>
  </p:cSld>
  <p:clrMapOvr>
    <a:masterClrMapping/>
  </p:clrMapOvr>
  <p:transition spd="slow">
    <p:wipe/>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852338" cy="731837"/>
          </a:xfrm>
        </p:spPr>
        <p:txBody>
          <a:bodyPr/>
          <a:lstStyle/>
          <a:p>
            <a:r>
              <a:rPr lang="en-US" sz="1600" dirty="0">
                <a:solidFill>
                  <a:schemeClr val="accent4">
                    <a:lumMod val="75000"/>
                  </a:schemeClr>
                </a:solidFill>
              </a:rPr>
              <a:t>IPv6 DMVPN Configuration</a:t>
            </a:r>
            <a:br>
              <a:rPr lang="en-US" dirty="0">
                <a:solidFill>
                  <a:schemeClr val="accent4">
                    <a:lumMod val="75000"/>
                  </a:schemeClr>
                </a:solidFill>
              </a:rPr>
            </a:br>
            <a:r>
              <a:rPr lang="en-US" sz="2400" dirty="0">
                <a:solidFill>
                  <a:schemeClr val="accent4">
                    <a:lumMod val="75000"/>
                  </a:schemeClr>
                </a:solidFill>
              </a:rPr>
              <a:t>IPv6 DMVPN Configuration Commands</a:t>
            </a:r>
          </a:p>
        </p:txBody>
      </p:sp>
      <p:sp>
        <p:nvSpPr>
          <p:cNvPr id="2" name="TextBox 1">
            <a:extLst>
              <a:ext uri="{FF2B5EF4-FFF2-40B4-BE49-F238E27FC236}">
                <a16:creationId xmlns:a16="http://schemas.microsoft.com/office/drawing/2014/main" id="{F2DCB3D4-5B14-4DFD-90A3-BD2563CD74E8}"/>
              </a:ext>
            </a:extLst>
          </p:cNvPr>
          <p:cNvSpPr txBox="1"/>
          <p:nvPr/>
        </p:nvSpPr>
        <p:spPr>
          <a:xfrm>
            <a:off x="68581" y="731837"/>
            <a:ext cx="8988709" cy="830997"/>
          </a:xfrm>
          <a:prstGeom prst="rect">
            <a:avLst/>
          </a:prstGeom>
          <a:noFill/>
        </p:spPr>
        <p:txBody>
          <a:bodyPr wrap="square" rtlCol="0">
            <a:spAutoFit/>
          </a:bodyPr>
          <a:lstStyle/>
          <a:p>
            <a:pPr marL="285750" indent="-285750">
              <a:buFont typeface="Arial" panose="020B0604020202020204" pitchFamily="34" charset="0"/>
              <a:buChar char="•"/>
            </a:pPr>
            <a:r>
              <a:rPr lang="en-US" sz="1600" dirty="0">
                <a:solidFill>
                  <a:schemeClr val="tx1">
                    <a:lumMod val="50000"/>
                  </a:schemeClr>
                </a:solidFill>
              </a:rPr>
              <a:t>For all the commands explained earlier for IPv4, there are equivalent commands to support IPv6. Table 19-8 provides a list of the tunneled protocol commands for IPv4 and the equivalent commands for IPv6.</a:t>
            </a:r>
          </a:p>
        </p:txBody>
      </p:sp>
      <p:pic>
        <p:nvPicPr>
          <p:cNvPr id="4" name="Picture 3">
            <a:extLst>
              <a:ext uri="{FF2B5EF4-FFF2-40B4-BE49-F238E27FC236}">
                <a16:creationId xmlns:a16="http://schemas.microsoft.com/office/drawing/2014/main" id="{FDBA29F4-C033-4172-B9AC-08EC206AD049}"/>
              </a:ext>
            </a:extLst>
          </p:cNvPr>
          <p:cNvPicPr>
            <a:picLocks noChangeAspect="1"/>
          </p:cNvPicPr>
          <p:nvPr/>
        </p:nvPicPr>
        <p:blipFill>
          <a:blip r:embed="rId3"/>
          <a:stretch>
            <a:fillRect/>
          </a:stretch>
        </p:blipFill>
        <p:spPr>
          <a:xfrm>
            <a:off x="1146941" y="1562834"/>
            <a:ext cx="6558455" cy="3155546"/>
          </a:xfrm>
          <a:prstGeom prst="rect">
            <a:avLst/>
          </a:prstGeom>
        </p:spPr>
      </p:pic>
    </p:spTree>
    <p:extLst>
      <p:ext uri="{BB962C8B-B14F-4D97-AF65-F5344CB8AC3E}">
        <p14:creationId xmlns:p14="http://schemas.microsoft.com/office/powerpoint/2010/main" val="28125176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852338" cy="731837"/>
          </a:xfrm>
        </p:spPr>
        <p:txBody>
          <a:bodyPr/>
          <a:lstStyle/>
          <a:p>
            <a:r>
              <a:rPr lang="en-US" sz="1600" dirty="0">
                <a:solidFill>
                  <a:schemeClr val="accent4">
                    <a:lumMod val="75000"/>
                  </a:schemeClr>
                </a:solidFill>
              </a:rPr>
              <a:t>IPv6 DMVPN Configuration</a:t>
            </a:r>
            <a:br>
              <a:rPr lang="en-US" dirty="0">
                <a:solidFill>
                  <a:schemeClr val="accent4">
                    <a:lumMod val="75000"/>
                  </a:schemeClr>
                </a:solidFill>
              </a:rPr>
            </a:br>
            <a:r>
              <a:rPr lang="en-US" sz="2400" dirty="0">
                <a:solidFill>
                  <a:schemeClr val="accent4">
                    <a:lumMod val="75000"/>
                  </a:schemeClr>
                </a:solidFill>
              </a:rPr>
              <a:t>IPv6 DMVPN Configuration Commands (Cont.)</a:t>
            </a:r>
          </a:p>
        </p:txBody>
      </p:sp>
      <p:sp>
        <p:nvSpPr>
          <p:cNvPr id="2" name="TextBox 1">
            <a:extLst>
              <a:ext uri="{FF2B5EF4-FFF2-40B4-BE49-F238E27FC236}">
                <a16:creationId xmlns:a16="http://schemas.microsoft.com/office/drawing/2014/main" id="{F2DCB3D4-5B14-4DFD-90A3-BD2563CD74E8}"/>
              </a:ext>
            </a:extLst>
          </p:cNvPr>
          <p:cNvSpPr txBox="1"/>
          <p:nvPr/>
        </p:nvSpPr>
        <p:spPr>
          <a:xfrm>
            <a:off x="68581" y="731837"/>
            <a:ext cx="8988709" cy="830997"/>
          </a:xfrm>
          <a:prstGeom prst="rect">
            <a:avLst/>
          </a:prstGeom>
          <a:noFill/>
        </p:spPr>
        <p:txBody>
          <a:bodyPr wrap="square" rtlCol="0">
            <a:spAutoFit/>
          </a:bodyPr>
          <a:lstStyle/>
          <a:p>
            <a:r>
              <a:rPr lang="en-US" sz="1600" dirty="0">
                <a:solidFill>
                  <a:schemeClr val="tx1">
                    <a:lumMod val="50000"/>
                  </a:schemeClr>
                </a:solidFill>
              </a:rPr>
              <a:t>Table 19-9 provides a list of the configuration commands that are needed to support an IPv6 transport network. Any tunnel commands not listed in Table 19-9 are transport agnostic and are used regardless of the transport IP protocol version.</a:t>
            </a:r>
          </a:p>
        </p:txBody>
      </p:sp>
      <p:pic>
        <p:nvPicPr>
          <p:cNvPr id="5" name="Picture 4">
            <a:extLst>
              <a:ext uri="{FF2B5EF4-FFF2-40B4-BE49-F238E27FC236}">
                <a16:creationId xmlns:a16="http://schemas.microsoft.com/office/drawing/2014/main" id="{D01429F2-72A9-4C76-9134-35080460922F}"/>
              </a:ext>
            </a:extLst>
          </p:cNvPr>
          <p:cNvPicPr>
            <a:picLocks noChangeAspect="1"/>
          </p:cNvPicPr>
          <p:nvPr/>
        </p:nvPicPr>
        <p:blipFill>
          <a:blip r:embed="rId3"/>
          <a:stretch>
            <a:fillRect/>
          </a:stretch>
        </p:blipFill>
        <p:spPr>
          <a:xfrm>
            <a:off x="0" y="1776549"/>
            <a:ext cx="8623738" cy="1692509"/>
          </a:xfrm>
          <a:prstGeom prst="rect">
            <a:avLst/>
          </a:prstGeom>
        </p:spPr>
      </p:pic>
    </p:spTree>
    <p:extLst>
      <p:ext uri="{BB962C8B-B14F-4D97-AF65-F5344CB8AC3E}">
        <p14:creationId xmlns:p14="http://schemas.microsoft.com/office/powerpoint/2010/main" val="27143394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852338" cy="731837"/>
          </a:xfrm>
        </p:spPr>
        <p:txBody>
          <a:bodyPr/>
          <a:lstStyle/>
          <a:p>
            <a:r>
              <a:rPr lang="en-US" sz="1600" dirty="0">
                <a:solidFill>
                  <a:schemeClr val="accent4">
                    <a:lumMod val="75000"/>
                  </a:schemeClr>
                </a:solidFill>
              </a:rPr>
              <a:t>IPv6 DMVPN Configuration</a:t>
            </a:r>
            <a:br>
              <a:rPr lang="en-US" dirty="0">
                <a:solidFill>
                  <a:schemeClr val="accent4">
                    <a:lumMod val="75000"/>
                  </a:schemeClr>
                </a:solidFill>
              </a:rPr>
            </a:br>
            <a:r>
              <a:rPr lang="en-US" sz="2400" dirty="0">
                <a:solidFill>
                  <a:schemeClr val="accent4">
                    <a:lumMod val="75000"/>
                  </a:schemeClr>
                </a:solidFill>
              </a:rPr>
              <a:t>IPv6 DMVPN Configuration Commands (Cont.)</a:t>
            </a:r>
          </a:p>
        </p:txBody>
      </p:sp>
      <p:sp>
        <p:nvSpPr>
          <p:cNvPr id="2" name="TextBox 1">
            <a:extLst>
              <a:ext uri="{FF2B5EF4-FFF2-40B4-BE49-F238E27FC236}">
                <a16:creationId xmlns:a16="http://schemas.microsoft.com/office/drawing/2014/main" id="{F2DCB3D4-5B14-4DFD-90A3-BD2563CD74E8}"/>
              </a:ext>
            </a:extLst>
          </p:cNvPr>
          <p:cNvSpPr txBox="1"/>
          <p:nvPr/>
        </p:nvSpPr>
        <p:spPr>
          <a:xfrm>
            <a:off x="68581" y="731837"/>
            <a:ext cx="8988709" cy="2682786"/>
          </a:xfrm>
          <a:prstGeom prst="rect">
            <a:avLst/>
          </a:prstGeom>
          <a:noFill/>
        </p:spPr>
        <p:txBody>
          <a:bodyPr wrap="square" rtlCol="0">
            <a:spAutoFit/>
          </a:bodyPr>
          <a:lstStyle/>
          <a:p>
            <a:r>
              <a:rPr lang="en-US" sz="1500" dirty="0">
                <a:solidFill>
                  <a:schemeClr val="tx1">
                    <a:lumMod val="50000"/>
                  </a:schemeClr>
                </a:solidFill>
              </a:rPr>
              <a:t>IPv6 over DMVPN can be interpreted differently depending on the perspective. There are three possible interpretations:</a:t>
            </a:r>
          </a:p>
          <a:p>
            <a:pPr marL="285750" indent="-285750">
              <a:buFont typeface="Arial" panose="020B0604020202020204" pitchFamily="34" charset="0"/>
              <a:buChar char="•"/>
            </a:pPr>
            <a:r>
              <a:rPr lang="en-US" sz="1500" dirty="0">
                <a:solidFill>
                  <a:schemeClr val="tx1">
                    <a:lumMod val="50000"/>
                  </a:schemeClr>
                </a:solidFill>
              </a:rPr>
              <a:t> IPv4 over IPv6: IPv4 is the tunneled protocol over an IPv6 transport network.</a:t>
            </a:r>
          </a:p>
          <a:p>
            <a:pPr marL="285750" indent="-285750">
              <a:buFont typeface="Arial" panose="020B0604020202020204" pitchFamily="34" charset="0"/>
              <a:buChar char="•"/>
            </a:pPr>
            <a:r>
              <a:rPr lang="en-US" sz="1500" dirty="0">
                <a:solidFill>
                  <a:schemeClr val="tx1">
                    <a:lumMod val="50000"/>
                  </a:schemeClr>
                </a:solidFill>
              </a:rPr>
              <a:t> IPv6 over IPv6: IPv6 is the tunneled protocol over an IPv6 transport network.</a:t>
            </a:r>
          </a:p>
          <a:p>
            <a:pPr marL="285750" indent="-285750">
              <a:buFont typeface="Arial" panose="020B0604020202020204" pitchFamily="34" charset="0"/>
              <a:buChar char="•"/>
            </a:pPr>
            <a:r>
              <a:rPr lang="en-US" sz="1500" dirty="0">
                <a:solidFill>
                  <a:schemeClr val="tx1">
                    <a:lumMod val="50000"/>
                  </a:schemeClr>
                </a:solidFill>
              </a:rPr>
              <a:t> IPv6 over IPv4: IPv6 is the tunneled protocol over an IPv4 transport network.</a:t>
            </a:r>
          </a:p>
          <a:p>
            <a:r>
              <a:rPr lang="en-US" sz="1500" dirty="0">
                <a:solidFill>
                  <a:schemeClr val="tx1">
                    <a:lumMod val="50000"/>
                  </a:schemeClr>
                </a:solidFill>
              </a:rPr>
              <a:t>Regardless of the interpretation, DMVPN supports the IPv4 or IPv6 protocol as the tunneled protocol or the transport, but choosing the correct set of command groups is vital and should be based on the tunneling technique selected. </a:t>
            </a:r>
          </a:p>
          <a:p>
            <a:pPr>
              <a:spcBef>
                <a:spcPts val="400"/>
              </a:spcBef>
            </a:pPr>
            <a:r>
              <a:rPr lang="en-US" sz="1500" dirty="0">
                <a:solidFill>
                  <a:schemeClr val="tx1">
                    <a:lumMod val="50000"/>
                  </a:schemeClr>
                </a:solidFill>
              </a:rPr>
              <a:t>Table 19-10 provides a matrix to help you select the appropriate commands from Table 19-8 and Table 19-9. It is important to note that nhs-address or NBMA-address in Table 19-8 can be IPv4 or IPv6 addresses.</a:t>
            </a:r>
          </a:p>
        </p:txBody>
      </p:sp>
      <p:pic>
        <p:nvPicPr>
          <p:cNvPr id="4" name="Picture 3">
            <a:extLst>
              <a:ext uri="{FF2B5EF4-FFF2-40B4-BE49-F238E27FC236}">
                <a16:creationId xmlns:a16="http://schemas.microsoft.com/office/drawing/2014/main" id="{1F39D1D0-047D-4295-B699-DFABE97EBEEA}"/>
              </a:ext>
            </a:extLst>
          </p:cNvPr>
          <p:cNvPicPr>
            <a:picLocks noChangeAspect="1"/>
          </p:cNvPicPr>
          <p:nvPr/>
        </p:nvPicPr>
        <p:blipFill>
          <a:blip r:embed="rId3"/>
          <a:stretch>
            <a:fillRect/>
          </a:stretch>
        </p:blipFill>
        <p:spPr>
          <a:xfrm>
            <a:off x="1789386" y="3415781"/>
            <a:ext cx="7062952" cy="1606532"/>
          </a:xfrm>
          <a:prstGeom prst="rect">
            <a:avLst/>
          </a:prstGeom>
        </p:spPr>
      </p:pic>
    </p:spTree>
    <p:extLst>
      <p:ext uri="{BB962C8B-B14F-4D97-AF65-F5344CB8AC3E}">
        <p14:creationId xmlns:p14="http://schemas.microsoft.com/office/powerpoint/2010/main" val="21832660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Generic Routing Encapsulation (GRE) Tunnels</a:t>
            </a:r>
            <a:br>
              <a:rPr lang="en-US" dirty="0"/>
            </a:br>
            <a:r>
              <a:rPr lang="en-US" sz="2400" dirty="0"/>
              <a:t>GRE Tunnel Configuration (Cont.)</a:t>
            </a:r>
          </a:p>
        </p:txBody>
      </p:sp>
      <p:sp>
        <p:nvSpPr>
          <p:cNvPr id="2" name="TextBox 1">
            <a:extLst>
              <a:ext uri="{FF2B5EF4-FFF2-40B4-BE49-F238E27FC236}">
                <a16:creationId xmlns:a16="http://schemas.microsoft.com/office/drawing/2014/main" id="{F2DCB3D4-5B14-4DFD-90A3-BD2563CD74E8}"/>
              </a:ext>
            </a:extLst>
          </p:cNvPr>
          <p:cNvSpPr txBox="1"/>
          <p:nvPr/>
        </p:nvSpPr>
        <p:spPr>
          <a:xfrm>
            <a:off x="82551" y="1001899"/>
            <a:ext cx="3078479" cy="1785104"/>
          </a:xfrm>
          <a:prstGeom prst="rect">
            <a:avLst/>
          </a:prstGeom>
          <a:noFill/>
        </p:spPr>
        <p:txBody>
          <a:bodyPr wrap="square" rtlCol="0">
            <a:spAutoFit/>
          </a:bodyPr>
          <a:lstStyle/>
          <a:p>
            <a:r>
              <a:rPr lang="en-US" sz="1600" dirty="0">
                <a:solidFill>
                  <a:schemeClr val="tx1">
                    <a:lumMod val="50000"/>
                  </a:schemeClr>
                </a:solidFill>
              </a:rPr>
              <a:t>Example 19-1 shows the routing table of R11 before the GRE tunnel is created. Notice that the 10.3.3.0/24 network is reachable by RIP and is two hops away.</a:t>
            </a:r>
          </a:p>
          <a:p>
            <a:endParaRPr lang="en-US" sz="1400" dirty="0"/>
          </a:p>
        </p:txBody>
      </p:sp>
      <p:pic>
        <p:nvPicPr>
          <p:cNvPr id="6" name="Picture 5">
            <a:extLst>
              <a:ext uri="{FF2B5EF4-FFF2-40B4-BE49-F238E27FC236}">
                <a16:creationId xmlns:a16="http://schemas.microsoft.com/office/drawing/2014/main" id="{F30809BE-51EE-4B1D-927F-0AE8FC452203}"/>
              </a:ext>
            </a:extLst>
          </p:cNvPr>
          <p:cNvPicPr>
            <a:picLocks noChangeAspect="1"/>
          </p:cNvPicPr>
          <p:nvPr/>
        </p:nvPicPr>
        <p:blipFill>
          <a:blip r:embed="rId3"/>
          <a:stretch>
            <a:fillRect/>
          </a:stretch>
        </p:blipFill>
        <p:spPr>
          <a:xfrm>
            <a:off x="3243581" y="731837"/>
            <a:ext cx="5643881" cy="3527426"/>
          </a:xfrm>
          <a:prstGeom prst="rect">
            <a:avLst/>
          </a:prstGeom>
        </p:spPr>
      </p:pic>
    </p:spTree>
    <p:extLst>
      <p:ext uri="{BB962C8B-B14F-4D97-AF65-F5344CB8AC3E}">
        <p14:creationId xmlns:p14="http://schemas.microsoft.com/office/powerpoint/2010/main" val="16710648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852338" cy="731837"/>
          </a:xfrm>
        </p:spPr>
        <p:txBody>
          <a:bodyPr/>
          <a:lstStyle/>
          <a:p>
            <a:r>
              <a:rPr lang="en-US" sz="1600" dirty="0">
                <a:solidFill>
                  <a:schemeClr val="accent4">
                    <a:lumMod val="75000"/>
                  </a:schemeClr>
                </a:solidFill>
              </a:rPr>
              <a:t>IPv6 DMVPN Configuration</a:t>
            </a:r>
            <a:br>
              <a:rPr lang="en-US" dirty="0">
                <a:solidFill>
                  <a:schemeClr val="accent4">
                    <a:lumMod val="75000"/>
                  </a:schemeClr>
                </a:solidFill>
              </a:rPr>
            </a:br>
            <a:r>
              <a:rPr lang="en-US" sz="2400" dirty="0">
                <a:solidFill>
                  <a:schemeClr val="accent4">
                    <a:lumMod val="75000"/>
                  </a:schemeClr>
                </a:solidFill>
              </a:rPr>
              <a:t>IPv6 DMVPN Configuration Commands (Cont.)</a:t>
            </a:r>
          </a:p>
        </p:txBody>
      </p:sp>
      <p:sp>
        <p:nvSpPr>
          <p:cNvPr id="2" name="TextBox 1">
            <a:extLst>
              <a:ext uri="{FF2B5EF4-FFF2-40B4-BE49-F238E27FC236}">
                <a16:creationId xmlns:a16="http://schemas.microsoft.com/office/drawing/2014/main" id="{F2DCB3D4-5B14-4DFD-90A3-BD2563CD74E8}"/>
              </a:ext>
            </a:extLst>
          </p:cNvPr>
          <p:cNvSpPr txBox="1"/>
          <p:nvPr/>
        </p:nvSpPr>
        <p:spPr>
          <a:xfrm>
            <a:off x="68581" y="731837"/>
            <a:ext cx="8988709" cy="553998"/>
          </a:xfrm>
          <a:prstGeom prst="rect">
            <a:avLst/>
          </a:prstGeom>
          <a:noFill/>
        </p:spPr>
        <p:txBody>
          <a:bodyPr wrap="square" rtlCol="0">
            <a:spAutoFit/>
          </a:bodyPr>
          <a:lstStyle/>
          <a:p>
            <a:endParaRPr lang="en-US" sz="1500" dirty="0">
              <a:solidFill>
                <a:schemeClr val="tx1">
                  <a:lumMod val="50000"/>
                </a:schemeClr>
              </a:solidFill>
            </a:endParaRPr>
          </a:p>
          <a:p>
            <a:r>
              <a:rPr lang="en-US" sz="1500" dirty="0">
                <a:solidFill>
                  <a:schemeClr val="tx1">
                    <a:lumMod val="50000"/>
                  </a:schemeClr>
                </a:solidFill>
              </a:rPr>
              <a:t>Table 19-11 provides a list of IPv4 display commands correlated to the IPv6 equivalents.</a:t>
            </a:r>
          </a:p>
        </p:txBody>
      </p:sp>
      <p:pic>
        <p:nvPicPr>
          <p:cNvPr id="5" name="Picture 4">
            <a:extLst>
              <a:ext uri="{FF2B5EF4-FFF2-40B4-BE49-F238E27FC236}">
                <a16:creationId xmlns:a16="http://schemas.microsoft.com/office/drawing/2014/main" id="{0FAFF884-B258-4978-9D07-3A7B735F5D5A}"/>
              </a:ext>
            </a:extLst>
          </p:cNvPr>
          <p:cNvPicPr>
            <a:picLocks noChangeAspect="1"/>
          </p:cNvPicPr>
          <p:nvPr/>
        </p:nvPicPr>
        <p:blipFill>
          <a:blip r:embed="rId3"/>
          <a:stretch>
            <a:fillRect/>
          </a:stretch>
        </p:blipFill>
        <p:spPr>
          <a:xfrm>
            <a:off x="0" y="1666540"/>
            <a:ext cx="8450317" cy="1972325"/>
          </a:xfrm>
          <a:prstGeom prst="rect">
            <a:avLst/>
          </a:prstGeom>
        </p:spPr>
      </p:pic>
    </p:spTree>
    <p:extLst>
      <p:ext uri="{BB962C8B-B14F-4D97-AF65-F5344CB8AC3E}">
        <p14:creationId xmlns:p14="http://schemas.microsoft.com/office/powerpoint/2010/main" val="36070432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852338" cy="731837"/>
          </a:xfrm>
        </p:spPr>
        <p:txBody>
          <a:bodyPr/>
          <a:lstStyle/>
          <a:p>
            <a:r>
              <a:rPr lang="en-US" sz="1600" dirty="0">
                <a:solidFill>
                  <a:schemeClr val="accent4">
                    <a:lumMod val="75000"/>
                  </a:schemeClr>
                </a:solidFill>
              </a:rPr>
              <a:t>IPv6 DMVPN Configuration</a:t>
            </a:r>
            <a:br>
              <a:rPr lang="en-US" dirty="0">
                <a:solidFill>
                  <a:schemeClr val="accent4">
                    <a:lumMod val="75000"/>
                  </a:schemeClr>
                </a:solidFill>
              </a:rPr>
            </a:br>
            <a:r>
              <a:rPr lang="en-US" sz="2400" dirty="0">
                <a:solidFill>
                  <a:schemeClr val="accent4">
                    <a:lumMod val="75000"/>
                  </a:schemeClr>
                </a:solidFill>
              </a:rPr>
              <a:t>IPv6-over-IPv6 Sample Configuration </a:t>
            </a:r>
          </a:p>
        </p:txBody>
      </p:sp>
      <p:sp>
        <p:nvSpPr>
          <p:cNvPr id="2" name="TextBox 1">
            <a:extLst>
              <a:ext uri="{FF2B5EF4-FFF2-40B4-BE49-F238E27FC236}">
                <a16:creationId xmlns:a16="http://schemas.microsoft.com/office/drawing/2014/main" id="{F2DCB3D4-5B14-4DFD-90A3-BD2563CD74E8}"/>
              </a:ext>
            </a:extLst>
          </p:cNvPr>
          <p:cNvSpPr txBox="1"/>
          <p:nvPr/>
        </p:nvSpPr>
        <p:spPr>
          <a:xfrm>
            <a:off x="68581" y="731837"/>
            <a:ext cx="4314233" cy="3539430"/>
          </a:xfrm>
          <a:prstGeom prst="rect">
            <a:avLst/>
          </a:prstGeom>
          <a:noFill/>
        </p:spPr>
        <p:txBody>
          <a:bodyPr wrap="square" rtlCol="0">
            <a:spAutoFit/>
          </a:bodyPr>
          <a:lstStyle/>
          <a:p>
            <a:r>
              <a:rPr lang="en-US" sz="1600" dirty="0">
                <a:solidFill>
                  <a:schemeClr val="tx1">
                    <a:lumMod val="50000"/>
                  </a:schemeClr>
                </a:solidFill>
              </a:rPr>
              <a:t>This section provides a sample configuration using the topology from Figure 19-4 for the IPv6-over-IPv6 topology. To simplify the IPv6 addressing scheme, the first two hextets of the book’s IPv6 addresses use 2001:db8 (the RFC-defined address space for IPv6 documentation). After the first two hextets, an IPv4 octet number is copied into an IPv6 hextet, so the IPv6 addresses should look familiar. </a:t>
            </a:r>
          </a:p>
          <a:p>
            <a:endParaRPr lang="en-US" sz="1600" dirty="0">
              <a:solidFill>
                <a:schemeClr val="tx1">
                  <a:lumMod val="50000"/>
                </a:schemeClr>
              </a:solidFill>
            </a:endParaRPr>
          </a:p>
          <a:p>
            <a:r>
              <a:rPr lang="en-US" sz="1600" dirty="0">
                <a:solidFill>
                  <a:schemeClr val="tx1">
                    <a:lumMod val="50000"/>
                  </a:schemeClr>
                </a:solidFill>
              </a:rPr>
              <a:t>Table 19-12 provides an example of how the book converts existing IPv4 addresses and networks to IPv6 format.</a:t>
            </a:r>
          </a:p>
        </p:txBody>
      </p:sp>
      <p:pic>
        <p:nvPicPr>
          <p:cNvPr id="4" name="Picture 3">
            <a:extLst>
              <a:ext uri="{FF2B5EF4-FFF2-40B4-BE49-F238E27FC236}">
                <a16:creationId xmlns:a16="http://schemas.microsoft.com/office/drawing/2014/main" id="{923D44F6-1A22-40BC-809B-0A2E041D94B5}"/>
              </a:ext>
            </a:extLst>
          </p:cNvPr>
          <p:cNvPicPr>
            <a:picLocks noChangeAspect="1"/>
          </p:cNvPicPr>
          <p:nvPr/>
        </p:nvPicPr>
        <p:blipFill>
          <a:blip r:embed="rId3"/>
          <a:stretch>
            <a:fillRect/>
          </a:stretch>
        </p:blipFill>
        <p:spPr>
          <a:xfrm>
            <a:off x="4910155" y="638503"/>
            <a:ext cx="3887004" cy="2135889"/>
          </a:xfrm>
          <a:prstGeom prst="rect">
            <a:avLst/>
          </a:prstGeom>
        </p:spPr>
      </p:pic>
      <p:pic>
        <p:nvPicPr>
          <p:cNvPr id="6" name="Picture 5">
            <a:extLst>
              <a:ext uri="{FF2B5EF4-FFF2-40B4-BE49-F238E27FC236}">
                <a16:creationId xmlns:a16="http://schemas.microsoft.com/office/drawing/2014/main" id="{605A9252-EDB2-4DAD-AECF-BEAB46D5E3B4}"/>
              </a:ext>
            </a:extLst>
          </p:cNvPr>
          <p:cNvPicPr>
            <a:picLocks noChangeAspect="1"/>
          </p:cNvPicPr>
          <p:nvPr/>
        </p:nvPicPr>
        <p:blipFill>
          <a:blip r:embed="rId4"/>
          <a:stretch>
            <a:fillRect/>
          </a:stretch>
        </p:blipFill>
        <p:spPr>
          <a:xfrm>
            <a:off x="4503419" y="3138361"/>
            <a:ext cx="4572000" cy="911595"/>
          </a:xfrm>
          <a:prstGeom prst="rect">
            <a:avLst/>
          </a:prstGeom>
        </p:spPr>
      </p:pic>
    </p:spTree>
    <p:extLst>
      <p:ext uri="{BB962C8B-B14F-4D97-AF65-F5344CB8AC3E}">
        <p14:creationId xmlns:p14="http://schemas.microsoft.com/office/powerpoint/2010/main" val="861260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852338" cy="731837"/>
          </a:xfrm>
        </p:spPr>
        <p:txBody>
          <a:bodyPr/>
          <a:lstStyle/>
          <a:p>
            <a:r>
              <a:rPr lang="en-US" sz="1600" dirty="0">
                <a:solidFill>
                  <a:schemeClr val="accent4">
                    <a:lumMod val="75000"/>
                  </a:schemeClr>
                </a:solidFill>
              </a:rPr>
              <a:t>IPv6 DMVPN Configuration</a:t>
            </a:r>
            <a:br>
              <a:rPr lang="en-US" dirty="0">
                <a:solidFill>
                  <a:schemeClr val="accent4">
                    <a:lumMod val="75000"/>
                  </a:schemeClr>
                </a:solidFill>
              </a:rPr>
            </a:br>
            <a:r>
              <a:rPr lang="en-US" sz="2400" dirty="0">
                <a:solidFill>
                  <a:schemeClr val="accent4">
                    <a:lumMod val="75000"/>
                  </a:schemeClr>
                </a:solidFill>
              </a:rPr>
              <a:t>IPv6-over-IPv6 Sample Configuration </a:t>
            </a:r>
          </a:p>
        </p:txBody>
      </p:sp>
      <p:sp>
        <p:nvSpPr>
          <p:cNvPr id="2" name="TextBox 1">
            <a:extLst>
              <a:ext uri="{FF2B5EF4-FFF2-40B4-BE49-F238E27FC236}">
                <a16:creationId xmlns:a16="http://schemas.microsoft.com/office/drawing/2014/main" id="{F2DCB3D4-5B14-4DFD-90A3-BD2563CD74E8}"/>
              </a:ext>
            </a:extLst>
          </p:cNvPr>
          <p:cNvSpPr txBox="1"/>
          <p:nvPr/>
        </p:nvSpPr>
        <p:spPr>
          <a:xfrm>
            <a:off x="68581" y="731837"/>
            <a:ext cx="4314233" cy="2308324"/>
          </a:xfrm>
          <a:prstGeom prst="rect">
            <a:avLst/>
          </a:prstGeom>
          <a:noFill/>
        </p:spPr>
        <p:txBody>
          <a:bodyPr wrap="square" rtlCol="0">
            <a:spAutoFit/>
          </a:bodyPr>
          <a:lstStyle/>
          <a:p>
            <a:r>
              <a:rPr lang="en-US" sz="1600" dirty="0">
                <a:solidFill>
                  <a:schemeClr val="tx1">
                    <a:lumMod val="50000"/>
                  </a:schemeClr>
                </a:solidFill>
              </a:rPr>
              <a:t>Example 19-30 provides the IPv6-over-IPv6 DMVPN configuration for hub router R11. The VRF definition uses the </a:t>
            </a:r>
            <a:r>
              <a:rPr lang="en-US" sz="1600" b="1" dirty="0">
                <a:solidFill>
                  <a:schemeClr val="tx1">
                    <a:lumMod val="50000"/>
                  </a:schemeClr>
                </a:solidFill>
              </a:rPr>
              <a:t>address-family ipv6</a:t>
            </a:r>
            <a:r>
              <a:rPr lang="en-US" sz="1600" dirty="0">
                <a:solidFill>
                  <a:schemeClr val="tx1">
                    <a:lumMod val="50000"/>
                  </a:schemeClr>
                </a:solidFill>
              </a:rPr>
              <a:t> command, and the GRE tunnel is defined with the command </a:t>
            </a:r>
            <a:r>
              <a:rPr lang="en-US" sz="1600" b="1" dirty="0">
                <a:solidFill>
                  <a:schemeClr val="tx1">
                    <a:lumMod val="50000"/>
                  </a:schemeClr>
                </a:solidFill>
              </a:rPr>
              <a:t>tunnel mode gre multipoint ipv6</a:t>
            </a:r>
            <a:r>
              <a:rPr lang="en-US" sz="1600" dirty="0">
                <a:solidFill>
                  <a:schemeClr val="tx1">
                    <a:lumMod val="50000"/>
                  </a:schemeClr>
                </a:solidFill>
              </a:rPr>
              <a:t>. Notice that the tunnel interface has a regular IPv6 address configured as well as a link-local IPv6 address.</a:t>
            </a:r>
          </a:p>
        </p:txBody>
      </p:sp>
      <p:pic>
        <p:nvPicPr>
          <p:cNvPr id="5" name="Picture 4">
            <a:extLst>
              <a:ext uri="{FF2B5EF4-FFF2-40B4-BE49-F238E27FC236}">
                <a16:creationId xmlns:a16="http://schemas.microsoft.com/office/drawing/2014/main" id="{7C13771B-0DEB-4048-A864-7B75E16662FA}"/>
              </a:ext>
            </a:extLst>
          </p:cNvPr>
          <p:cNvPicPr>
            <a:picLocks noChangeAspect="1"/>
          </p:cNvPicPr>
          <p:nvPr/>
        </p:nvPicPr>
        <p:blipFill>
          <a:blip r:embed="rId3"/>
          <a:stretch>
            <a:fillRect/>
          </a:stretch>
        </p:blipFill>
        <p:spPr>
          <a:xfrm>
            <a:off x="4761188" y="630188"/>
            <a:ext cx="3950713" cy="4075819"/>
          </a:xfrm>
          <a:prstGeom prst="rect">
            <a:avLst/>
          </a:prstGeom>
        </p:spPr>
      </p:pic>
    </p:spTree>
    <p:extLst>
      <p:ext uri="{BB962C8B-B14F-4D97-AF65-F5344CB8AC3E}">
        <p14:creationId xmlns:p14="http://schemas.microsoft.com/office/powerpoint/2010/main" val="40054481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4406462" cy="731837"/>
          </a:xfrm>
        </p:spPr>
        <p:txBody>
          <a:bodyPr/>
          <a:lstStyle/>
          <a:p>
            <a:r>
              <a:rPr lang="en-US" sz="1600" dirty="0">
                <a:solidFill>
                  <a:schemeClr val="accent4">
                    <a:lumMod val="75000"/>
                  </a:schemeClr>
                </a:solidFill>
              </a:rPr>
              <a:t>IPv6 DMVPN Configuration</a:t>
            </a:r>
            <a:br>
              <a:rPr lang="en-US" dirty="0">
                <a:solidFill>
                  <a:schemeClr val="accent4">
                    <a:lumMod val="75000"/>
                  </a:schemeClr>
                </a:solidFill>
              </a:rPr>
            </a:br>
            <a:r>
              <a:rPr lang="en-US" sz="2400" dirty="0">
                <a:solidFill>
                  <a:schemeClr val="accent4">
                    <a:lumMod val="75000"/>
                  </a:schemeClr>
                </a:solidFill>
              </a:rPr>
              <a:t>IPv6 DMVPN Verification</a:t>
            </a:r>
          </a:p>
        </p:txBody>
      </p:sp>
      <p:sp>
        <p:nvSpPr>
          <p:cNvPr id="2" name="TextBox 1">
            <a:extLst>
              <a:ext uri="{FF2B5EF4-FFF2-40B4-BE49-F238E27FC236}">
                <a16:creationId xmlns:a16="http://schemas.microsoft.com/office/drawing/2014/main" id="{F2DCB3D4-5B14-4DFD-90A3-BD2563CD74E8}"/>
              </a:ext>
            </a:extLst>
          </p:cNvPr>
          <p:cNvSpPr txBox="1"/>
          <p:nvPr/>
        </p:nvSpPr>
        <p:spPr>
          <a:xfrm>
            <a:off x="306259" y="956440"/>
            <a:ext cx="4427737" cy="3046988"/>
          </a:xfrm>
          <a:prstGeom prst="rect">
            <a:avLst/>
          </a:prstGeom>
          <a:noFill/>
        </p:spPr>
        <p:txBody>
          <a:bodyPr wrap="square" rtlCol="0">
            <a:spAutoFit/>
          </a:bodyPr>
          <a:lstStyle/>
          <a:p>
            <a:r>
              <a:rPr lang="en-US" sz="1600" dirty="0">
                <a:solidFill>
                  <a:schemeClr val="tx1">
                    <a:lumMod val="50000"/>
                  </a:schemeClr>
                </a:solidFill>
              </a:rPr>
              <a:t>The </a:t>
            </a:r>
            <a:r>
              <a:rPr lang="en-US" sz="1600" b="1" dirty="0">
                <a:solidFill>
                  <a:schemeClr val="tx1">
                    <a:lumMod val="50000"/>
                  </a:schemeClr>
                </a:solidFill>
              </a:rPr>
              <a:t>show dmvpn [detail] </a:t>
            </a:r>
            <a:r>
              <a:rPr lang="en-US" sz="1600" dirty="0">
                <a:solidFill>
                  <a:schemeClr val="tx1">
                    <a:lumMod val="50000"/>
                  </a:schemeClr>
                </a:solidFill>
              </a:rPr>
              <a:t>command can be used for viewing any DMVPN tunnel, regardless of the tunnel or transport protocol. The data is structured slightly differently because of the IPv6 address format, but it still provides the same information as before.</a:t>
            </a:r>
          </a:p>
          <a:p>
            <a:endParaRPr lang="en-US" sz="1600" dirty="0">
              <a:solidFill>
                <a:schemeClr val="tx1">
                  <a:lumMod val="50000"/>
                </a:schemeClr>
              </a:solidFill>
            </a:endParaRPr>
          </a:p>
          <a:p>
            <a:r>
              <a:rPr lang="en-US" sz="1600" dirty="0">
                <a:solidFill>
                  <a:schemeClr val="tx1">
                    <a:lumMod val="50000"/>
                  </a:schemeClr>
                </a:solidFill>
              </a:rPr>
              <a:t>Example 19-32 shows the DMVPN tunnel state from R31 after it has established its static tunnels to the DMVPN hubs. Notice that the protocol transport now shows IPv6, and the NHS devices are using IPv6 addresses.</a:t>
            </a:r>
          </a:p>
        </p:txBody>
      </p:sp>
      <p:pic>
        <p:nvPicPr>
          <p:cNvPr id="4" name="Picture 3">
            <a:extLst>
              <a:ext uri="{FF2B5EF4-FFF2-40B4-BE49-F238E27FC236}">
                <a16:creationId xmlns:a16="http://schemas.microsoft.com/office/drawing/2014/main" id="{79F4250B-63EC-4534-9D43-0EA910C572FB}"/>
              </a:ext>
            </a:extLst>
          </p:cNvPr>
          <p:cNvPicPr>
            <a:picLocks noChangeAspect="1"/>
          </p:cNvPicPr>
          <p:nvPr/>
        </p:nvPicPr>
        <p:blipFill>
          <a:blip r:embed="rId3"/>
          <a:stretch>
            <a:fillRect/>
          </a:stretch>
        </p:blipFill>
        <p:spPr>
          <a:xfrm>
            <a:off x="4737540" y="197068"/>
            <a:ext cx="4025714" cy="1518745"/>
          </a:xfrm>
          <a:prstGeom prst="rect">
            <a:avLst/>
          </a:prstGeom>
        </p:spPr>
      </p:pic>
      <p:pic>
        <p:nvPicPr>
          <p:cNvPr id="6" name="Picture 5">
            <a:extLst>
              <a:ext uri="{FF2B5EF4-FFF2-40B4-BE49-F238E27FC236}">
                <a16:creationId xmlns:a16="http://schemas.microsoft.com/office/drawing/2014/main" id="{3104EF53-69F8-45BC-8503-170847122292}"/>
              </a:ext>
            </a:extLst>
          </p:cNvPr>
          <p:cNvPicPr>
            <a:picLocks noChangeAspect="1"/>
          </p:cNvPicPr>
          <p:nvPr/>
        </p:nvPicPr>
        <p:blipFill>
          <a:blip r:embed="rId4"/>
          <a:stretch>
            <a:fillRect/>
          </a:stretch>
        </p:blipFill>
        <p:spPr>
          <a:xfrm>
            <a:off x="4744628" y="1715813"/>
            <a:ext cx="4018626" cy="2482246"/>
          </a:xfrm>
          <a:prstGeom prst="rect">
            <a:avLst/>
          </a:prstGeom>
        </p:spPr>
      </p:pic>
    </p:spTree>
    <p:extLst>
      <p:ext uri="{BB962C8B-B14F-4D97-AF65-F5344CB8AC3E}">
        <p14:creationId xmlns:p14="http://schemas.microsoft.com/office/powerpoint/2010/main" val="7729003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4744628" cy="731837"/>
          </a:xfrm>
        </p:spPr>
        <p:txBody>
          <a:bodyPr/>
          <a:lstStyle/>
          <a:p>
            <a:r>
              <a:rPr lang="en-US" sz="1600" dirty="0">
                <a:solidFill>
                  <a:schemeClr val="accent4">
                    <a:lumMod val="75000"/>
                  </a:schemeClr>
                </a:solidFill>
              </a:rPr>
              <a:t>IPv6 DMVPN Configuration</a:t>
            </a:r>
            <a:br>
              <a:rPr lang="en-US" dirty="0">
                <a:solidFill>
                  <a:schemeClr val="accent4">
                    <a:lumMod val="75000"/>
                  </a:schemeClr>
                </a:solidFill>
              </a:rPr>
            </a:br>
            <a:r>
              <a:rPr lang="en-US" sz="2400" dirty="0">
                <a:solidFill>
                  <a:schemeClr val="accent4">
                    <a:lumMod val="75000"/>
                  </a:schemeClr>
                </a:solidFill>
              </a:rPr>
              <a:t>IPv6 DMVPN Verification (Cont.)</a:t>
            </a:r>
          </a:p>
        </p:txBody>
      </p:sp>
      <p:sp>
        <p:nvSpPr>
          <p:cNvPr id="2" name="TextBox 1">
            <a:extLst>
              <a:ext uri="{FF2B5EF4-FFF2-40B4-BE49-F238E27FC236}">
                <a16:creationId xmlns:a16="http://schemas.microsoft.com/office/drawing/2014/main" id="{F2DCB3D4-5B14-4DFD-90A3-BD2563CD74E8}"/>
              </a:ext>
            </a:extLst>
          </p:cNvPr>
          <p:cNvSpPr txBox="1"/>
          <p:nvPr/>
        </p:nvSpPr>
        <p:spPr>
          <a:xfrm>
            <a:off x="306259" y="956440"/>
            <a:ext cx="8019248" cy="584775"/>
          </a:xfrm>
          <a:prstGeom prst="rect">
            <a:avLst/>
          </a:prstGeom>
          <a:noFill/>
        </p:spPr>
        <p:txBody>
          <a:bodyPr wrap="square" rtlCol="0">
            <a:spAutoFit/>
          </a:bodyPr>
          <a:lstStyle/>
          <a:p>
            <a:r>
              <a:rPr lang="en-US" sz="1600" dirty="0">
                <a:solidFill>
                  <a:schemeClr val="tx1">
                    <a:lumMod val="50000"/>
                  </a:schemeClr>
                </a:solidFill>
              </a:rPr>
              <a:t>Example 19-33 demonstrates the connectivity between R31 and R41 before and after the spoke-to-spoke DMVPN tunnel is established. </a:t>
            </a:r>
          </a:p>
        </p:txBody>
      </p:sp>
      <p:pic>
        <p:nvPicPr>
          <p:cNvPr id="5" name="Picture 4">
            <a:extLst>
              <a:ext uri="{FF2B5EF4-FFF2-40B4-BE49-F238E27FC236}">
                <a16:creationId xmlns:a16="http://schemas.microsoft.com/office/drawing/2014/main" id="{3DF3B96B-2DF5-40A6-8E99-9E42CE622992}"/>
              </a:ext>
            </a:extLst>
          </p:cNvPr>
          <p:cNvPicPr>
            <a:picLocks noChangeAspect="1"/>
          </p:cNvPicPr>
          <p:nvPr/>
        </p:nvPicPr>
        <p:blipFill>
          <a:blip r:embed="rId3"/>
          <a:stretch>
            <a:fillRect/>
          </a:stretch>
        </p:blipFill>
        <p:spPr>
          <a:xfrm>
            <a:off x="574128" y="1735041"/>
            <a:ext cx="7696200" cy="2781300"/>
          </a:xfrm>
          <a:prstGeom prst="rect">
            <a:avLst/>
          </a:prstGeom>
        </p:spPr>
      </p:pic>
    </p:spTree>
    <p:extLst>
      <p:ext uri="{BB962C8B-B14F-4D97-AF65-F5344CB8AC3E}">
        <p14:creationId xmlns:p14="http://schemas.microsoft.com/office/powerpoint/2010/main" val="10896416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FB89FE0-AFBF-4F30-AE65-3B18BCBE3A9A}"/>
              </a:ext>
            </a:extLst>
          </p:cNvPr>
          <p:cNvSpPr>
            <a:spLocks noGrp="1"/>
          </p:cNvSpPr>
          <p:nvPr>
            <p:ph type="ctrTitle"/>
          </p:nvPr>
        </p:nvSpPr>
        <p:spPr>
          <a:xfrm>
            <a:off x="359275" y="466724"/>
            <a:ext cx="7598042" cy="1351755"/>
          </a:xfrm>
        </p:spPr>
        <p:txBody>
          <a:bodyPr/>
          <a:lstStyle/>
          <a:p>
            <a:r>
              <a:rPr lang="en-US" sz="3600" dirty="0">
                <a:solidFill>
                  <a:schemeClr val="accent5">
                    <a:lumMod val="40000"/>
                    <a:lumOff val="60000"/>
                  </a:schemeClr>
                </a:solidFill>
              </a:rPr>
              <a:t>Prepare for the Exam</a:t>
            </a:r>
          </a:p>
        </p:txBody>
      </p:sp>
    </p:spTree>
    <p:custDataLst>
      <p:tags r:id="rId1"/>
    </p:custDataLst>
    <p:extLst>
      <p:ext uri="{BB962C8B-B14F-4D97-AF65-F5344CB8AC3E}">
        <p14:creationId xmlns:p14="http://schemas.microsoft.com/office/powerpoint/2010/main" val="454545097"/>
      </p:ext>
    </p:extLst>
  </p:cSld>
  <p:clrMapOvr>
    <a:masterClrMapping/>
  </p:clrMapOvr>
  <p:transition spd="slow">
    <p:wipe/>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104774"/>
            <a:ext cx="8345488" cy="731837"/>
          </a:xfrm>
        </p:spPr>
        <p:txBody>
          <a:bodyPr/>
          <a:lstStyle/>
          <a:p>
            <a:r>
              <a:rPr lang="en-US" sz="1600" dirty="0"/>
              <a:t>Prepare for the Exam</a:t>
            </a:r>
            <a:br>
              <a:rPr lang="en-US" sz="2400" dirty="0"/>
            </a:br>
            <a:r>
              <a:rPr lang="en-US" sz="2400" dirty="0"/>
              <a:t>Key Topics for Chapter 19</a:t>
            </a:r>
          </a:p>
        </p:txBody>
      </p:sp>
      <p:graphicFrame>
        <p:nvGraphicFramePr>
          <p:cNvPr id="2" name="Table 1"/>
          <p:cNvGraphicFramePr>
            <a:graphicFrameLocks noGrp="1"/>
          </p:cNvGraphicFramePr>
          <p:nvPr>
            <p:extLst>
              <p:ext uri="{D42A27DB-BD31-4B8C-83A1-F6EECF244321}">
                <p14:modId xmlns:p14="http://schemas.microsoft.com/office/powerpoint/2010/main" val="3734141825"/>
              </p:ext>
            </p:extLst>
          </p:nvPr>
        </p:nvGraphicFramePr>
        <p:xfrm>
          <a:off x="251460" y="902970"/>
          <a:ext cx="8450700" cy="3337560"/>
        </p:xfrm>
        <a:graphic>
          <a:graphicData uri="http://schemas.openxmlformats.org/drawingml/2006/table">
            <a:tbl>
              <a:tblPr firstRow="1" bandRow="1">
                <a:tableStyleId>{5C22544A-7EE6-4342-B048-85BDC9FD1C3A}</a:tableStyleId>
              </a:tblPr>
              <a:tblGrid>
                <a:gridCol w="4225350">
                  <a:extLst>
                    <a:ext uri="{9D8B030D-6E8A-4147-A177-3AD203B41FA5}">
                      <a16:colId xmlns:a16="http://schemas.microsoft.com/office/drawing/2014/main" val="1451595926"/>
                    </a:ext>
                  </a:extLst>
                </a:gridCol>
                <a:gridCol w="4225350">
                  <a:extLst>
                    <a:ext uri="{9D8B030D-6E8A-4147-A177-3AD203B41FA5}">
                      <a16:colId xmlns:a16="http://schemas.microsoft.com/office/drawing/2014/main" val="1561570958"/>
                    </a:ext>
                  </a:extLst>
                </a:gridCol>
              </a:tblGrid>
              <a:tr h="370840">
                <a:tc gridSpan="2">
                  <a:txBody>
                    <a:bodyPr/>
                    <a:lstStyle/>
                    <a:p>
                      <a:r>
                        <a:rPr lang="en-US" sz="1600" b="1" i="0" u="none" strike="noStrike" baseline="0" dirty="0">
                          <a:solidFill>
                            <a:srgbClr val="FFFFFF"/>
                          </a:solidFill>
                          <a:latin typeface="Cisco-Bold"/>
                        </a:rPr>
                        <a:t>Description</a:t>
                      </a:r>
                      <a:endParaRPr lang="en-US" sz="1600" dirty="0"/>
                    </a:p>
                  </a:txBody>
                  <a:tcPr/>
                </a:tc>
                <a:tc hMerge="1">
                  <a:txBody>
                    <a:bodyPr/>
                    <a:lstStyle/>
                    <a:p>
                      <a:endParaRPr lang="en-US" sz="1600" dirty="0"/>
                    </a:p>
                  </a:txBody>
                  <a:tcPr/>
                </a:tc>
                <a:extLst>
                  <a:ext uri="{0D108BD9-81ED-4DB2-BD59-A6C34878D82A}">
                    <a16:rowId xmlns:a16="http://schemas.microsoft.com/office/drawing/2014/main" val="3585919831"/>
                  </a:ext>
                </a:extLst>
              </a:tr>
              <a:tr h="370840">
                <a:tc>
                  <a:txBody>
                    <a:bodyPr/>
                    <a:lstStyle/>
                    <a:p>
                      <a:r>
                        <a:rPr lang="en-US" sz="1400" dirty="0"/>
                        <a:t>Generic Routing Encapsulation (GRE) tunnels</a:t>
                      </a:r>
                    </a:p>
                  </a:txBody>
                  <a:tcPr/>
                </a:tc>
                <a:tc>
                  <a:txBody>
                    <a:bodyPr/>
                    <a:lstStyle/>
                    <a:p>
                      <a:r>
                        <a:rPr lang="en-US" sz="1400" dirty="0"/>
                        <a:t>Phase 1 DMVPN spoke configuration </a:t>
                      </a:r>
                    </a:p>
                  </a:txBody>
                  <a:tcPr/>
                </a:tc>
                <a:extLst>
                  <a:ext uri="{0D108BD9-81ED-4DB2-BD59-A6C34878D82A}">
                    <a16:rowId xmlns:a16="http://schemas.microsoft.com/office/drawing/2014/main" val="1848938057"/>
                  </a:ext>
                </a:extLst>
              </a:tr>
              <a:tr h="370840">
                <a:tc>
                  <a:txBody>
                    <a:bodyPr/>
                    <a:lstStyle/>
                    <a:p>
                      <a:r>
                        <a:rPr lang="en-US" sz="1400" dirty="0"/>
                        <a:t>GRE tunnel configuration</a:t>
                      </a:r>
                    </a:p>
                  </a:txBody>
                  <a:tcPr/>
                </a:tc>
                <a:tc>
                  <a:txBody>
                    <a:bodyPr/>
                    <a:lstStyle/>
                    <a:p>
                      <a:r>
                        <a:rPr lang="en-US" sz="1400" dirty="0"/>
                        <a:t>Alternative NHRP mapping commands </a:t>
                      </a:r>
                    </a:p>
                  </a:txBody>
                  <a:tcPr/>
                </a:tc>
                <a:extLst>
                  <a:ext uri="{0D108BD9-81ED-4DB2-BD59-A6C34878D82A}">
                    <a16:rowId xmlns:a16="http://schemas.microsoft.com/office/drawing/2014/main" val="3452927939"/>
                  </a:ext>
                </a:extLst>
              </a:tr>
              <a:tr h="370840">
                <a:tc>
                  <a:txBody>
                    <a:bodyPr/>
                    <a:lstStyle/>
                    <a:p>
                      <a:r>
                        <a:rPr lang="en-US" sz="1400" dirty="0"/>
                        <a:t>Next Hop Resolution Protocol (NHRP)</a:t>
                      </a:r>
                    </a:p>
                  </a:txBody>
                  <a:tcPr/>
                </a:tc>
                <a:tc>
                  <a:txBody>
                    <a:bodyPr/>
                    <a:lstStyle/>
                    <a:p>
                      <a:r>
                        <a:rPr lang="en-US" sz="1400" dirty="0"/>
                        <a:t>Viewing DMVPN tunnel status </a:t>
                      </a:r>
                    </a:p>
                  </a:txBody>
                  <a:tcPr/>
                </a:tc>
                <a:extLst>
                  <a:ext uri="{0D108BD9-81ED-4DB2-BD59-A6C34878D82A}">
                    <a16:rowId xmlns:a16="http://schemas.microsoft.com/office/drawing/2014/main" val="2843811788"/>
                  </a:ext>
                </a:extLst>
              </a:tr>
              <a:tr h="370840">
                <a:tc>
                  <a:txBody>
                    <a:bodyPr/>
                    <a:lstStyle/>
                    <a:p>
                      <a:r>
                        <a:rPr lang="en-US" sz="1400" dirty="0"/>
                        <a:t>NHRP message types</a:t>
                      </a:r>
                    </a:p>
                  </a:txBody>
                  <a:tcPr/>
                </a:tc>
                <a:tc>
                  <a:txBody>
                    <a:bodyPr/>
                    <a:lstStyle/>
                    <a:p>
                      <a:r>
                        <a:rPr lang="en-US" sz="1400" dirty="0"/>
                        <a:t>Phase 3 DMVPN spoke configuration </a:t>
                      </a:r>
                    </a:p>
                  </a:txBody>
                  <a:tcPr/>
                </a:tc>
                <a:extLst>
                  <a:ext uri="{0D108BD9-81ED-4DB2-BD59-A6C34878D82A}">
                    <a16:rowId xmlns:a16="http://schemas.microsoft.com/office/drawing/2014/main" val="3877641594"/>
                  </a:ext>
                </a:extLst>
              </a:tr>
              <a:tr h="370840">
                <a:tc>
                  <a:txBody>
                    <a:bodyPr/>
                    <a:lstStyle/>
                    <a:p>
                      <a:r>
                        <a:rPr lang="en-US" sz="1400" dirty="0"/>
                        <a:t>Dynamic Multipoint VPN (DMVPN)</a:t>
                      </a:r>
                    </a:p>
                  </a:txBody>
                  <a:tcPr/>
                </a:tc>
                <a:tc>
                  <a:txBody>
                    <a:bodyPr/>
                    <a:lstStyle/>
                    <a:p>
                      <a:r>
                        <a:rPr lang="en-US" sz="1400" dirty="0"/>
                        <a:t>IP NHRP authentication </a:t>
                      </a:r>
                    </a:p>
                  </a:txBody>
                  <a:tcPr/>
                </a:tc>
                <a:extLst>
                  <a:ext uri="{0D108BD9-81ED-4DB2-BD59-A6C34878D82A}">
                    <a16:rowId xmlns:a16="http://schemas.microsoft.com/office/drawing/2014/main" val="2359316111"/>
                  </a:ext>
                </a:extLst>
              </a:tr>
              <a:tr h="370840">
                <a:tc>
                  <a:txBody>
                    <a:bodyPr/>
                    <a:lstStyle/>
                    <a:p>
                      <a:r>
                        <a:rPr lang="en-US" sz="1400" dirty="0"/>
                        <a:t>Phase 1 DMVPN</a:t>
                      </a:r>
                    </a:p>
                  </a:txBody>
                  <a:tcPr/>
                </a:tc>
                <a:tc>
                  <a:txBody>
                    <a:bodyPr/>
                    <a:lstStyle/>
                    <a:p>
                      <a:r>
                        <a:rPr lang="en-US" sz="1400" dirty="0"/>
                        <a:t>Unique IP NHRP registration </a:t>
                      </a:r>
                    </a:p>
                  </a:txBody>
                  <a:tcPr/>
                </a:tc>
                <a:extLst>
                  <a:ext uri="{0D108BD9-81ED-4DB2-BD59-A6C34878D82A}">
                    <a16:rowId xmlns:a16="http://schemas.microsoft.com/office/drawing/2014/main" val="3263937705"/>
                  </a:ext>
                </a:extLst>
              </a:tr>
              <a:tr h="370840">
                <a:tc>
                  <a:txBody>
                    <a:bodyPr/>
                    <a:lstStyle/>
                    <a:p>
                      <a:r>
                        <a:rPr lang="en-US" sz="1400" dirty="0"/>
                        <a:t>Phase 3 DMVPN</a:t>
                      </a:r>
                    </a:p>
                  </a:txBody>
                  <a:tcPr/>
                </a:tc>
                <a:tc>
                  <a:txBody>
                    <a:bodyPr/>
                    <a:lstStyle/>
                    <a:p>
                      <a:r>
                        <a:rPr lang="en-US" sz="1400" dirty="0"/>
                        <a:t>Forming spoke-to-spoke DMVPN tunnels</a:t>
                      </a:r>
                    </a:p>
                  </a:txBody>
                  <a:tcPr/>
                </a:tc>
                <a:extLst>
                  <a:ext uri="{0D108BD9-81ED-4DB2-BD59-A6C34878D82A}">
                    <a16:rowId xmlns:a16="http://schemas.microsoft.com/office/drawing/2014/main" val="2872536679"/>
                  </a:ext>
                </a:extLst>
              </a:tr>
              <a:tr h="370840">
                <a:tc>
                  <a:txBody>
                    <a:bodyPr/>
                    <a:lstStyle/>
                    <a:p>
                      <a:r>
                        <a:rPr lang="en-US" sz="1400" dirty="0"/>
                        <a:t>DMVPN hub configuration</a:t>
                      </a:r>
                    </a:p>
                  </a:txBody>
                  <a:tcPr/>
                </a:tc>
                <a:tc>
                  <a:txBody>
                    <a:bodyPr/>
                    <a:lstStyle/>
                    <a:p>
                      <a:r>
                        <a:rPr lang="en-US" sz="1400" dirty="0"/>
                        <a:t>NHRP routing table manipulation </a:t>
                      </a:r>
                    </a:p>
                  </a:txBody>
                  <a:tcPr/>
                </a:tc>
                <a:extLst>
                  <a:ext uri="{0D108BD9-81ED-4DB2-BD59-A6C34878D82A}">
                    <a16:rowId xmlns:a16="http://schemas.microsoft.com/office/drawing/2014/main" val="1045561931"/>
                  </a:ext>
                </a:extLst>
              </a:tr>
            </a:tbl>
          </a:graphicData>
        </a:graphic>
      </p:graphicFrame>
    </p:spTree>
    <p:extLst>
      <p:ext uri="{BB962C8B-B14F-4D97-AF65-F5344CB8AC3E}">
        <p14:creationId xmlns:p14="http://schemas.microsoft.com/office/powerpoint/2010/main" val="8909726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104774"/>
            <a:ext cx="8345488" cy="731837"/>
          </a:xfrm>
        </p:spPr>
        <p:txBody>
          <a:bodyPr/>
          <a:lstStyle/>
          <a:p>
            <a:r>
              <a:rPr lang="en-US" sz="1600" dirty="0"/>
              <a:t>Prepare for the Exam</a:t>
            </a:r>
            <a:br>
              <a:rPr lang="en-US" sz="2400" dirty="0"/>
            </a:br>
            <a:r>
              <a:rPr lang="en-US" sz="2400" dirty="0"/>
              <a:t>Key Topics for Chapter 19 (Cont.)</a:t>
            </a:r>
          </a:p>
        </p:txBody>
      </p:sp>
      <p:graphicFrame>
        <p:nvGraphicFramePr>
          <p:cNvPr id="2" name="Table 1"/>
          <p:cNvGraphicFramePr>
            <a:graphicFrameLocks noGrp="1"/>
          </p:cNvGraphicFramePr>
          <p:nvPr>
            <p:extLst>
              <p:ext uri="{D42A27DB-BD31-4B8C-83A1-F6EECF244321}">
                <p14:modId xmlns:p14="http://schemas.microsoft.com/office/powerpoint/2010/main" val="139284421"/>
              </p:ext>
            </p:extLst>
          </p:nvPr>
        </p:nvGraphicFramePr>
        <p:xfrm>
          <a:off x="304800" y="902970"/>
          <a:ext cx="8397360" cy="2001520"/>
        </p:xfrm>
        <a:graphic>
          <a:graphicData uri="http://schemas.openxmlformats.org/drawingml/2006/table">
            <a:tbl>
              <a:tblPr firstRow="1" bandRow="1">
                <a:tableStyleId>{5C22544A-7EE6-4342-B048-85BDC9FD1C3A}</a:tableStyleId>
              </a:tblPr>
              <a:tblGrid>
                <a:gridCol w="4172010">
                  <a:extLst>
                    <a:ext uri="{9D8B030D-6E8A-4147-A177-3AD203B41FA5}">
                      <a16:colId xmlns:a16="http://schemas.microsoft.com/office/drawing/2014/main" val="1451595926"/>
                    </a:ext>
                  </a:extLst>
                </a:gridCol>
                <a:gridCol w="4225350">
                  <a:extLst>
                    <a:ext uri="{9D8B030D-6E8A-4147-A177-3AD203B41FA5}">
                      <a16:colId xmlns:a16="http://schemas.microsoft.com/office/drawing/2014/main" val="1561570958"/>
                    </a:ext>
                  </a:extLst>
                </a:gridCol>
              </a:tblGrid>
              <a:tr h="370840">
                <a:tc gridSpan="2">
                  <a:txBody>
                    <a:bodyPr/>
                    <a:lstStyle/>
                    <a:p>
                      <a:r>
                        <a:rPr lang="en-US" sz="1600" b="1" i="0" u="none" strike="noStrike" baseline="0" dirty="0">
                          <a:solidFill>
                            <a:srgbClr val="FFFFFF"/>
                          </a:solidFill>
                          <a:latin typeface="Cisco-Bold"/>
                        </a:rPr>
                        <a:t>Description</a:t>
                      </a:r>
                      <a:endParaRPr lang="en-US" sz="1600" dirty="0"/>
                    </a:p>
                  </a:txBody>
                  <a:tcPr/>
                </a:tc>
                <a:tc hMerge="1">
                  <a:txBody>
                    <a:bodyPr/>
                    <a:lstStyle/>
                    <a:p>
                      <a:endParaRPr lang="en-US" sz="1600" dirty="0"/>
                    </a:p>
                  </a:txBody>
                  <a:tcPr/>
                </a:tc>
                <a:extLst>
                  <a:ext uri="{0D108BD9-81ED-4DB2-BD59-A6C34878D82A}">
                    <a16:rowId xmlns:a16="http://schemas.microsoft.com/office/drawing/2014/main" val="3585919831"/>
                  </a:ext>
                </a:extLst>
              </a:tr>
              <a:tr h="370840">
                <a:tc>
                  <a:txBody>
                    <a:bodyPr/>
                    <a:lstStyle/>
                    <a:p>
                      <a:r>
                        <a:rPr lang="en-US" sz="1400" dirty="0"/>
                        <a:t>NHRP route table manipulation with summarization </a:t>
                      </a:r>
                    </a:p>
                  </a:txBody>
                  <a:tcPr/>
                </a:tc>
                <a:tc>
                  <a:txBody>
                    <a:bodyPr/>
                    <a:lstStyle/>
                    <a:p>
                      <a:r>
                        <a:rPr lang="en-US" sz="1400" dirty="0"/>
                        <a:t>DMVPN failure detection and high availability</a:t>
                      </a:r>
                    </a:p>
                  </a:txBody>
                  <a:tcPr/>
                </a:tc>
                <a:extLst>
                  <a:ext uri="{0D108BD9-81ED-4DB2-BD59-A6C34878D82A}">
                    <a16:rowId xmlns:a16="http://schemas.microsoft.com/office/drawing/2014/main" val="1848938057"/>
                  </a:ext>
                </a:extLst>
              </a:tr>
              <a:tr h="370840">
                <a:tc>
                  <a:txBody>
                    <a:bodyPr/>
                    <a:lstStyle/>
                    <a:p>
                      <a:r>
                        <a:rPr lang="en-US" sz="1400" dirty="0"/>
                        <a:t>Recursive routing problems </a:t>
                      </a:r>
                    </a:p>
                  </a:txBody>
                  <a:tcPr/>
                </a:tc>
                <a:tc>
                  <a:txBody>
                    <a:bodyPr/>
                    <a:lstStyle/>
                    <a:p>
                      <a:r>
                        <a:rPr lang="en-US" sz="1400" dirty="0"/>
                        <a:t>DMVPN hub redundancy </a:t>
                      </a:r>
                    </a:p>
                  </a:txBody>
                  <a:tcPr/>
                </a:tc>
                <a:extLst>
                  <a:ext uri="{0D108BD9-81ED-4DB2-BD59-A6C34878D82A}">
                    <a16:rowId xmlns:a16="http://schemas.microsoft.com/office/drawing/2014/main" val="3452927939"/>
                  </a:ext>
                </a:extLst>
              </a:tr>
              <a:tr h="370840">
                <a:tc>
                  <a:txBody>
                    <a:bodyPr/>
                    <a:lstStyle/>
                    <a:p>
                      <a:r>
                        <a:rPr lang="en-US" sz="1400" dirty="0"/>
                        <a:t>Outbound interface selection </a:t>
                      </a:r>
                    </a:p>
                  </a:txBody>
                  <a:tcPr/>
                </a:tc>
                <a:tc>
                  <a:txBody>
                    <a:bodyPr/>
                    <a:lstStyle/>
                    <a:p>
                      <a:r>
                        <a:rPr lang="en-US" sz="1400" dirty="0"/>
                        <a:t>IPv6 DMVPN configuration </a:t>
                      </a:r>
                    </a:p>
                  </a:txBody>
                  <a:tcPr/>
                </a:tc>
                <a:extLst>
                  <a:ext uri="{0D108BD9-81ED-4DB2-BD59-A6C34878D82A}">
                    <a16:rowId xmlns:a16="http://schemas.microsoft.com/office/drawing/2014/main" val="2843811788"/>
                  </a:ext>
                </a:extLst>
              </a:tr>
              <a:tr h="370840">
                <a:tc>
                  <a:txBody>
                    <a:bodyPr/>
                    <a:lstStyle/>
                    <a:p>
                      <a:r>
                        <a:rPr lang="en-US" sz="1400" dirty="0"/>
                        <a:t>Front door virtual routing and forwarding (FVRF)</a:t>
                      </a:r>
                    </a:p>
                  </a:txBody>
                  <a:tcPr/>
                </a:tc>
                <a:tc>
                  <a:txBody>
                    <a:bodyPr/>
                    <a:lstStyle/>
                    <a:p>
                      <a:endParaRPr lang="en-US" sz="1400" dirty="0"/>
                    </a:p>
                  </a:txBody>
                  <a:tcPr/>
                </a:tc>
                <a:extLst>
                  <a:ext uri="{0D108BD9-81ED-4DB2-BD59-A6C34878D82A}">
                    <a16:rowId xmlns:a16="http://schemas.microsoft.com/office/drawing/2014/main" val="3877641594"/>
                  </a:ext>
                </a:extLst>
              </a:tr>
            </a:tbl>
          </a:graphicData>
        </a:graphic>
      </p:graphicFrame>
    </p:spTree>
    <p:extLst>
      <p:ext uri="{BB962C8B-B14F-4D97-AF65-F5344CB8AC3E}">
        <p14:creationId xmlns:p14="http://schemas.microsoft.com/office/powerpoint/2010/main" val="7755739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104774"/>
            <a:ext cx="8345488" cy="731837"/>
          </a:xfrm>
        </p:spPr>
        <p:txBody>
          <a:bodyPr/>
          <a:lstStyle/>
          <a:p>
            <a:r>
              <a:rPr lang="en-US" sz="1600" dirty="0"/>
              <a:t>Prepare for the Exam</a:t>
            </a:r>
            <a:br>
              <a:rPr lang="en-US" sz="2400" dirty="0"/>
            </a:br>
            <a:r>
              <a:rPr lang="en-US" sz="2400" dirty="0"/>
              <a:t>Key Terms for Chapter 19</a:t>
            </a:r>
          </a:p>
        </p:txBody>
      </p:sp>
      <p:graphicFrame>
        <p:nvGraphicFramePr>
          <p:cNvPr id="2" name="Table 1"/>
          <p:cNvGraphicFramePr>
            <a:graphicFrameLocks noGrp="1"/>
          </p:cNvGraphicFramePr>
          <p:nvPr>
            <p:extLst>
              <p:ext uri="{D42A27DB-BD31-4B8C-83A1-F6EECF244321}">
                <p14:modId xmlns:p14="http://schemas.microsoft.com/office/powerpoint/2010/main" val="629990150"/>
              </p:ext>
            </p:extLst>
          </p:nvPr>
        </p:nvGraphicFramePr>
        <p:xfrm>
          <a:off x="251460" y="902970"/>
          <a:ext cx="8450700" cy="2372360"/>
        </p:xfrm>
        <a:graphic>
          <a:graphicData uri="http://schemas.openxmlformats.org/drawingml/2006/table">
            <a:tbl>
              <a:tblPr firstRow="1" bandRow="1">
                <a:tableStyleId>{5C22544A-7EE6-4342-B048-85BDC9FD1C3A}</a:tableStyleId>
              </a:tblPr>
              <a:tblGrid>
                <a:gridCol w="4225350">
                  <a:extLst>
                    <a:ext uri="{9D8B030D-6E8A-4147-A177-3AD203B41FA5}">
                      <a16:colId xmlns:a16="http://schemas.microsoft.com/office/drawing/2014/main" val="1451595926"/>
                    </a:ext>
                  </a:extLst>
                </a:gridCol>
                <a:gridCol w="4225350">
                  <a:extLst>
                    <a:ext uri="{9D8B030D-6E8A-4147-A177-3AD203B41FA5}">
                      <a16:colId xmlns:a16="http://schemas.microsoft.com/office/drawing/2014/main" val="1561570958"/>
                    </a:ext>
                  </a:extLst>
                </a:gridCol>
              </a:tblGrid>
              <a:tr h="370840">
                <a:tc gridSpan="2">
                  <a:txBody>
                    <a:bodyPr/>
                    <a:lstStyle/>
                    <a:p>
                      <a:r>
                        <a:rPr lang="en-US" sz="1600" b="1" i="0" u="none" strike="noStrike" baseline="0" dirty="0">
                          <a:solidFill>
                            <a:srgbClr val="FFFFFF"/>
                          </a:solidFill>
                          <a:latin typeface="Cisco-Bold"/>
                        </a:rPr>
                        <a:t>Term</a:t>
                      </a:r>
                      <a:endParaRPr lang="en-US" sz="1600" dirty="0"/>
                    </a:p>
                  </a:txBody>
                  <a:tcPr/>
                </a:tc>
                <a:tc hMerge="1">
                  <a:txBody>
                    <a:bodyPr/>
                    <a:lstStyle/>
                    <a:p>
                      <a:endParaRPr lang="en-US" sz="1600" dirty="0"/>
                    </a:p>
                  </a:txBody>
                  <a:tcPr/>
                </a:tc>
                <a:extLst>
                  <a:ext uri="{0D108BD9-81ED-4DB2-BD59-A6C34878D82A}">
                    <a16:rowId xmlns:a16="http://schemas.microsoft.com/office/drawing/2014/main" val="3585919831"/>
                  </a:ext>
                </a:extLst>
              </a:tr>
              <a:tr h="370840">
                <a:tc>
                  <a:txBody>
                    <a:bodyPr/>
                    <a:lstStyle/>
                    <a:p>
                      <a:r>
                        <a:rPr lang="en-US" sz="1400" dirty="0"/>
                        <a:t>Dynamic Multipoint Virtual Private Network (DMVPN)</a:t>
                      </a:r>
                    </a:p>
                  </a:txBody>
                  <a:tcPr/>
                </a:tc>
                <a:tc>
                  <a:txBody>
                    <a:bodyPr/>
                    <a:lstStyle/>
                    <a:p>
                      <a:r>
                        <a:rPr lang="en-US" sz="1400" dirty="0"/>
                        <a:t>GRE tunnel</a:t>
                      </a:r>
                    </a:p>
                  </a:txBody>
                  <a:tcPr/>
                </a:tc>
                <a:extLst>
                  <a:ext uri="{0D108BD9-81ED-4DB2-BD59-A6C34878D82A}">
                    <a16:rowId xmlns:a16="http://schemas.microsoft.com/office/drawing/2014/main" val="1848938057"/>
                  </a:ext>
                </a:extLst>
              </a:tr>
              <a:tr h="370840">
                <a:tc>
                  <a:txBody>
                    <a:bodyPr/>
                    <a:lstStyle/>
                    <a:p>
                      <a:r>
                        <a:rPr lang="en-US" sz="1400" dirty="0"/>
                        <a:t>DMVPN Phase 1</a:t>
                      </a:r>
                    </a:p>
                  </a:txBody>
                  <a:tcPr/>
                </a:tc>
                <a:tc>
                  <a:txBody>
                    <a:bodyPr/>
                    <a:lstStyle/>
                    <a:p>
                      <a:r>
                        <a:rPr lang="en-US" sz="1400" dirty="0"/>
                        <a:t>Next Hop Resolution Protocol (NHRP)</a:t>
                      </a:r>
                    </a:p>
                  </a:txBody>
                  <a:tcPr/>
                </a:tc>
                <a:extLst>
                  <a:ext uri="{0D108BD9-81ED-4DB2-BD59-A6C34878D82A}">
                    <a16:rowId xmlns:a16="http://schemas.microsoft.com/office/drawing/2014/main" val="3452927939"/>
                  </a:ext>
                </a:extLst>
              </a:tr>
              <a:tr h="370840">
                <a:tc>
                  <a:txBody>
                    <a:bodyPr/>
                    <a:lstStyle/>
                    <a:p>
                      <a:r>
                        <a:rPr lang="en-US" sz="1400" dirty="0"/>
                        <a:t>DMVPN Phase 3</a:t>
                      </a:r>
                    </a:p>
                  </a:txBody>
                  <a:tcPr/>
                </a:tc>
                <a:tc>
                  <a:txBody>
                    <a:bodyPr/>
                    <a:lstStyle/>
                    <a:p>
                      <a:r>
                        <a:rPr lang="en-US" sz="1400" dirty="0"/>
                        <a:t>NHRP redirect</a:t>
                      </a:r>
                    </a:p>
                  </a:txBody>
                  <a:tcPr/>
                </a:tc>
                <a:extLst>
                  <a:ext uri="{0D108BD9-81ED-4DB2-BD59-A6C34878D82A}">
                    <a16:rowId xmlns:a16="http://schemas.microsoft.com/office/drawing/2014/main" val="2843811788"/>
                  </a:ext>
                </a:extLst>
              </a:tr>
              <a:tr h="370840">
                <a:tc>
                  <a:txBody>
                    <a:bodyPr/>
                    <a:lstStyle/>
                    <a:p>
                      <a:r>
                        <a:rPr lang="en-US" sz="1400" dirty="0"/>
                        <a:t>encapsulating interface</a:t>
                      </a:r>
                    </a:p>
                  </a:txBody>
                  <a:tcPr/>
                </a:tc>
                <a:tc>
                  <a:txBody>
                    <a:bodyPr/>
                    <a:lstStyle/>
                    <a:p>
                      <a:r>
                        <a:rPr lang="en-US" sz="1400" dirty="0"/>
                        <a:t>NHRP shortcut</a:t>
                      </a:r>
                    </a:p>
                  </a:txBody>
                  <a:tcPr/>
                </a:tc>
                <a:extLst>
                  <a:ext uri="{0D108BD9-81ED-4DB2-BD59-A6C34878D82A}">
                    <a16:rowId xmlns:a16="http://schemas.microsoft.com/office/drawing/2014/main" val="3877641594"/>
                  </a:ext>
                </a:extLst>
              </a:tr>
              <a:tr h="370840">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400" dirty="0"/>
                        <a:t>front door VRF</a:t>
                      </a:r>
                    </a:p>
                  </a:txBody>
                  <a:tcPr/>
                </a:tc>
                <a:tc>
                  <a:txBody>
                    <a:bodyPr/>
                    <a:lstStyle/>
                    <a:p>
                      <a:r>
                        <a:rPr lang="en-US" sz="1400" dirty="0"/>
                        <a:t>next-hop server (NHS, recursive routing)</a:t>
                      </a:r>
                    </a:p>
                  </a:txBody>
                  <a:tcPr/>
                </a:tc>
                <a:extLst>
                  <a:ext uri="{0D108BD9-81ED-4DB2-BD59-A6C34878D82A}">
                    <a16:rowId xmlns:a16="http://schemas.microsoft.com/office/drawing/2014/main" val="2359316111"/>
                  </a:ext>
                </a:extLst>
              </a:tr>
            </a:tbl>
          </a:graphicData>
        </a:graphic>
      </p:graphicFrame>
    </p:spTree>
    <p:extLst>
      <p:ext uri="{BB962C8B-B14F-4D97-AF65-F5344CB8AC3E}">
        <p14:creationId xmlns:p14="http://schemas.microsoft.com/office/powerpoint/2010/main" val="8490310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104774"/>
            <a:ext cx="8345488" cy="731837"/>
          </a:xfrm>
        </p:spPr>
        <p:txBody>
          <a:bodyPr/>
          <a:lstStyle/>
          <a:p>
            <a:r>
              <a:rPr lang="en-US" sz="1600" dirty="0"/>
              <a:t>Prepare for the Exam</a:t>
            </a:r>
            <a:br>
              <a:rPr lang="en-US" sz="2400" dirty="0"/>
            </a:br>
            <a:r>
              <a:rPr lang="en-US" sz="2400" dirty="0"/>
              <a:t>Command Reference for Chapter 19</a:t>
            </a:r>
          </a:p>
        </p:txBody>
      </p:sp>
      <p:graphicFrame>
        <p:nvGraphicFramePr>
          <p:cNvPr id="2" name="Table 1"/>
          <p:cNvGraphicFramePr>
            <a:graphicFrameLocks noGrp="1"/>
          </p:cNvGraphicFramePr>
          <p:nvPr>
            <p:extLst>
              <p:ext uri="{D42A27DB-BD31-4B8C-83A1-F6EECF244321}">
                <p14:modId xmlns:p14="http://schemas.microsoft.com/office/powerpoint/2010/main" val="4191546110"/>
              </p:ext>
            </p:extLst>
          </p:nvPr>
        </p:nvGraphicFramePr>
        <p:xfrm>
          <a:off x="121205" y="836611"/>
          <a:ext cx="8613914" cy="3769360"/>
        </p:xfrm>
        <a:graphic>
          <a:graphicData uri="http://schemas.openxmlformats.org/drawingml/2006/table">
            <a:tbl>
              <a:tblPr firstRow="1" bandRow="1">
                <a:tableStyleId>{5C22544A-7EE6-4342-B048-85BDC9FD1C3A}</a:tableStyleId>
              </a:tblPr>
              <a:tblGrid>
                <a:gridCol w="5052775">
                  <a:extLst>
                    <a:ext uri="{9D8B030D-6E8A-4147-A177-3AD203B41FA5}">
                      <a16:colId xmlns:a16="http://schemas.microsoft.com/office/drawing/2014/main" val="3409650697"/>
                    </a:ext>
                  </a:extLst>
                </a:gridCol>
                <a:gridCol w="3561139">
                  <a:extLst>
                    <a:ext uri="{9D8B030D-6E8A-4147-A177-3AD203B41FA5}">
                      <a16:colId xmlns:a16="http://schemas.microsoft.com/office/drawing/2014/main" val="2847699745"/>
                    </a:ext>
                  </a:extLst>
                </a:gridCol>
              </a:tblGrid>
              <a:tr h="370840">
                <a:tc>
                  <a:txBody>
                    <a:bodyPr/>
                    <a:lstStyle/>
                    <a:p>
                      <a:r>
                        <a:rPr lang="en-US" sz="1600" dirty="0"/>
                        <a:t>Task</a:t>
                      </a:r>
                    </a:p>
                  </a:txBody>
                  <a:tcPr/>
                </a:tc>
                <a:tc>
                  <a:txBody>
                    <a:bodyPr/>
                    <a:lstStyle/>
                    <a:p>
                      <a:r>
                        <a:rPr lang="en-US" sz="1600" dirty="0"/>
                        <a:t>Command Syntax</a:t>
                      </a:r>
                    </a:p>
                  </a:txBody>
                  <a:tcPr/>
                </a:tc>
                <a:extLst>
                  <a:ext uri="{0D108BD9-81ED-4DB2-BD59-A6C34878D82A}">
                    <a16:rowId xmlns:a16="http://schemas.microsoft.com/office/drawing/2014/main" val="2881915533"/>
                  </a:ext>
                </a:extLst>
              </a:tr>
              <a:tr h="370840">
                <a:tc>
                  <a:txBody>
                    <a:bodyPr/>
                    <a:lstStyle/>
                    <a:p>
                      <a:r>
                        <a:rPr lang="en-US" sz="1400" dirty="0"/>
                        <a:t>Specify the source IP address or interface used for encapsulating packets for a tunnel</a:t>
                      </a:r>
                    </a:p>
                  </a:txBody>
                  <a:tcPr/>
                </a:tc>
                <a:tc>
                  <a:txBody>
                    <a:bodyPr/>
                    <a:lstStyle/>
                    <a:p>
                      <a:r>
                        <a:rPr lang="en-US" sz="1400" b="1" dirty="0"/>
                        <a:t>tunnel source </a:t>
                      </a:r>
                      <a:r>
                        <a:rPr lang="en-US" sz="1400" b="0" i="1" dirty="0"/>
                        <a:t>{ip-address | interface-id}</a:t>
                      </a:r>
                    </a:p>
                    <a:p>
                      <a:endParaRPr lang="en-US" sz="1400" b="1" dirty="0"/>
                    </a:p>
                  </a:txBody>
                  <a:tcPr/>
                </a:tc>
                <a:extLst>
                  <a:ext uri="{0D108BD9-81ED-4DB2-BD59-A6C34878D82A}">
                    <a16:rowId xmlns:a16="http://schemas.microsoft.com/office/drawing/2014/main" val="3700197108"/>
                  </a:ext>
                </a:extLst>
              </a:tr>
              <a:tr h="370840">
                <a:tc>
                  <a:txBody>
                    <a:bodyPr/>
                    <a:lstStyle/>
                    <a:p>
                      <a:r>
                        <a:rPr lang="en-US" sz="1400" dirty="0"/>
                        <a:t>Specify the destination IP address for establishing a tunnel</a:t>
                      </a:r>
                    </a:p>
                  </a:txBody>
                  <a:tcPr/>
                </a:tc>
                <a:tc>
                  <a:txBody>
                    <a:bodyPr/>
                    <a:lstStyle/>
                    <a:p>
                      <a:r>
                        <a:rPr lang="en-US" sz="1400" b="1" i="0" dirty="0"/>
                        <a:t>tunnel destination ip-address</a:t>
                      </a:r>
                    </a:p>
                    <a:p>
                      <a:endParaRPr lang="en-US" sz="1400" b="0" i="0" dirty="0"/>
                    </a:p>
                  </a:txBody>
                  <a:tcPr/>
                </a:tc>
                <a:extLst>
                  <a:ext uri="{0D108BD9-81ED-4DB2-BD59-A6C34878D82A}">
                    <a16:rowId xmlns:a16="http://schemas.microsoft.com/office/drawing/2014/main" val="39194219"/>
                  </a:ext>
                </a:extLst>
              </a:tr>
              <a:tr h="370840">
                <a:tc>
                  <a:txBody>
                    <a:bodyPr/>
                    <a:lstStyle/>
                    <a:p>
                      <a:r>
                        <a:rPr lang="en-US" sz="1400" dirty="0"/>
                        <a:t>Convert a GRE tunnel into an mGRE tunnel</a:t>
                      </a:r>
                    </a:p>
                  </a:txBody>
                  <a:tcPr/>
                </a:tc>
                <a:tc>
                  <a:txBody>
                    <a:bodyPr/>
                    <a:lstStyle/>
                    <a:p>
                      <a:r>
                        <a:rPr lang="en-US" sz="1400" b="1" dirty="0"/>
                        <a:t>tunnel mode gre multipoint</a:t>
                      </a:r>
                    </a:p>
                  </a:txBody>
                  <a:tcPr/>
                </a:tc>
                <a:extLst>
                  <a:ext uri="{0D108BD9-81ED-4DB2-BD59-A6C34878D82A}">
                    <a16:rowId xmlns:a16="http://schemas.microsoft.com/office/drawing/2014/main" val="328649326"/>
                  </a:ext>
                </a:extLst>
              </a:tr>
              <a:tr h="370840">
                <a:tc>
                  <a:txBody>
                    <a:bodyPr/>
                    <a:lstStyle/>
                    <a:p>
                      <a:r>
                        <a:rPr lang="en-US" sz="1400" dirty="0"/>
                        <a:t>Enable NRHP and uniquely identify a DMVPN tunnel locally</a:t>
                      </a:r>
                    </a:p>
                  </a:txBody>
                  <a:tcPr/>
                </a:tc>
                <a:tc>
                  <a:txBody>
                    <a:bodyPr/>
                    <a:lstStyle/>
                    <a:p>
                      <a:r>
                        <a:rPr lang="en-US" sz="1400" b="1" dirty="0"/>
                        <a:t>ip nhrp network-id </a:t>
                      </a:r>
                      <a:r>
                        <a:rPr lang="en-US" sz="1400" i="1" dirty="0"/>
                        <a:t>1-4294967295</a:t>
                      </a:r>
                    </a:p>
                  </a:txBody>
                  <a:tcPr/>
                </a:tc>
                <a:extLst>
                  <a:ext uri="{0D108BD9-81ED-4DB2-BD59-A6C34878D82A}">
                    <a16:rowId xmlns:a16="http://schemas.microsoft.com/office/drawing/2014/main" val="3871948263"/>
                  </a:ext>
                </a:extLst>
              </a:tr>
              <a:tr h="370840">
                <a:tc>
                  <a:txBody>
                    <a:bodyPr/>
                    <a:lstStyle/>
                    <a:p>
                      <a:r>
                        <a:rPr lang="en-US" sz="1400" dirty="0"/>
                        <a:t>Define a tunnel key globally on a DMVPN tunnel interface to allow routers to identify when multiple tunnels use the same encapsulating interface</a:t>
                      </a:r>
                    </a:p>
                  </a:txBody>
                  <a:tcPr/>
                </a:tc>
                <a:tc>
                  <a:txBody>
                    <a:bodyPr/>
                    <a:lstStyle/>
                    <a:p>
                      <a:r>
                        <a:rPr lang="en-US" sz="1400" b="1" dirty="0"/>
                        <a:t>tunnel key 0-4294967295</a:t>
                      </a:r>
                    </a:p>
                  </a:txBody>
                  <a:tcPr/>
                </a:tc>
                <a:extLst>
                  <a:ext uri="{0D108BD9-81ED-4DB2-BD59-A6C34878D82A}">
                    <a16:rowId xmlns:a16="http://schemas.microsoft.com/office/drawing/2014/main" val="2297965947"/>
                  </a:ext>
                </a:extLst>
              </a:tr>
              <a:tr h="370840">
                <a:tc>
                  <a:txBody>
                    <a:bodyPr/>
                    <a:lstStyle/>
                    <a:p>
                      <a:r>
                        <a:rPr lang="en-US" sz="1400" dirty="0"/>
                        <a:t>Enable plaintext NHRP authentication</a:t>
                      </a:r>
                    </a:p>
                  </a:txBody>
                  <a:tcPr/>
                </a:tc>
                <a:tc>
                  <a:txBody>
                    <a:bodyPr/>
                    <a:lstStyle/>
                    <a:p>
                      <a:r>
                        <a:rPr lang="en-US" sz="1400" b="1" dirty="0"/>
                        <a:t>ip nhrp authentication password</a:t>
                      </a:r>
                    </a:p>
                  </a:txBody>
                  <a:tcPr/>
                </a:tc>
                <a:extLst>
                  <a:ext uri="{0D108BD9-81ED-4DB2-BD59-A6C34878D82A}">
                    <a16:rowId xmlns:a16="http://schemas.microsoft.com/office/drawing/2014/main" val="1026146131"/>
                  </a:ext>
                </a:extLst>
              </a:tr>
              <a:tr h="370840">
                <a:tc>
                  <a:txBody>
                    <a:bodyPr/>
                    <a:lstStyle/>
                    <a:p>
                      <a:r>
                        <a:rPr lang="en-US" sz="1400" dirty="0"/>
                        <a:t>Associate a front door VRF instance to a DMVPN tunnel interface</a:t>
                      </a:r>
                    </a:p>
                  </a:txBody>
                  <a:tcPr/>
                </a:tc>
                <a:tc>
                  <a:txBody>
                    <a:bodyPr/>
                    <a:lstStyle/>
                    <a:p>
                      <a:r>
                        <a:rPr lang="en-US" sz="1400" b="1" dirty="0"/>
                        <a:t>tunnel vrf </a:t>
                      </a:r>
                      <a:r>
                        <a:rPr lang="en-US" sz="1400" b="0" i="1" dirty="0"/>
                        <a:t>vrf-name</a:t>
                      </a:r>
                    </a:p>
                  </a:txBody>
                  <a:tcPr/>
                </a:tc>
                <a:extLst>
                  <a:ext uri="{0D108BD9-81ED-4DB2-BD59-A6C34878D82A}">
                    <a16:rowId xmlns:a16="http://schemas.microsoft.com/office/drawing/2014/main" val="543771797"/>
                  </a:ext>
                </a:extLst>
              </a:tr>
            </a:tbl>
          </a:graphicData>
        </a:graphic>
      </p:graphicFrame>
    </p:spTree>
    <p:extLst>
      <p:ext uri="{BB962C8B-B14F-4D97-AF65-F5344CB8AC3E}">
        <p14:creationId xmlns:p14="http://schemas.microsoft.com/office/powerpoint/2010/main" val="17032501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Generic Routing Encapsulation (GRE) Tunnels</a:t>
            </a:r>
            <a:br>
              <a:rPr lang="en-US" dirty="0"/>
            </a:br>
            <a:r>
              <a:rPr lang="en-US" sz="2400" dirty="0"/>
              <a:t>GRE Tunnel Configuration (Cont.)</a:t>
            </a:r>
          </a:p>
        </p:txBody>
      </p:sp>
      <p:sp>
        <p:nvSpPr>
          <p:cNvPr id="2" name="TextBox 1">
            <a:extLst>
              <a:ext uri="{FF2B5EF4-FFF2-40B4-BE49-F238E27FC236}">
                <a16:creationId xmlns:a16="http://schemas.microsoft.com/office/drawing/2014/main" id="{F2DCB3D4-5B14-4DFD-90A3-BD2563CD74E8}"/>
              </a:ext>
            </a:extLst>
          </p:cNvPr>
          <p:cNvSpPr txBox="1"/>
          <p:nvPr/>
        </p:nvSpPr>
        <p:spPr>
          <a:xfrm>
            <a:off x="160021" y="731837"/>
            <a:ext cx="8345487" cy="4031873"/>
          </a:xfrm>
          <a:prstGeom prst="rect">
            <a:avLst/>
          </a:prstGeom>
          <a:noFill/>
        </p:spPr>
        <p:txBody>
          <a:bodyPr wrap="square" rtlCol="0">
            <a:spAutoFit/>
          </a:bodyPr>
          <a:lstStyle/>
          <a:p>
            <a:r>
              <a:rPr lang="en-US" sz="1600" dirty="0">
                <a:solidFill>
                  <a:schemeClr val="tx1">
                    <a:lumMod val="50000"/>
                  </a:schemeClr>
                </a:solidFill>
              </a:rPr>
              <a:t>The steps for configuring GRE tunnels are as follows:</a:t>
            </a:r>
          </a:p>
          <a:p>
            <a:endParaRPr lang="en-US" sz="1600" b="1" dirty="0">
              <a:solidFill>
                <a:schemeClr val="tx1">
                  <a:lumMod val="50000"/>
                </a:schemeClr>
              </a:solidFill>
            </a:endParaRPr>
          </a:p>
          <a:p>
            <a:r>
              <a:rPr lang="en-US" sz="1600" b="1" dirty="0">
                <a:solidFill>
                  <a:schemeClr val="tx1">
                    <a:lumMod val="50000"/>
                  </a:schemeClr>
                </a:solidFill>
              </a:rPr>
              <a:t>Step 1.</a:t>
            </a:r>
            <a:r>
              <a:rPr lang="en-US" sz="1600" dirty="0">
                <a:solidFill>
                  <a:schemeClr val="tx1">
                    <a:lumMod val="50000"/>
                  </a:schemeClr>
                </a:solidFill>
              </a:rPr>
              <a:t> Create the tunnel interface by using the global configuration command </a:t>
            </a:r>
            <a:r>
              <a:rPr lang="en-US" sz="1600" b="1" dirty="0">
                <a:solidFill>
                  <a:schemeClr val="tx1">
                    <a:lumMod val="50000"/>
                  </a:schemeClr>
                </a:solidFill>
              </a:rPr>
              <a:t>interface tunnel </a:t>
            </a:r>
            <a:r>
              <a:rPr lang="en-US" sz="1600" i="1" dirty="0">
                <a:solidFill>
                  <a:schemeClr val="tx1">
                    <a:lumMod val="50000"/>
                  </a:schemeClr>
                </a:solidFill>
              </a:rPr>
              <a:t>tunnel-number</a:t>
            </a:r>
            <a:r>
              <a:rPr lang="en-US" sz="1600" dirty="0">
                <a:solidFill>
                  <a:schemeClr val="tx1">
                    <a:lumMod val="50000"/>
                  </a:schemeClr>
                </a:solidFill>
              </a:rPr>
              <a:t>. </a:t>
            </a:r>
          </a:p>
          <a:p>
            <a:r>
              <a:rPr lang="en-US" sz="1600" b="1" dirty="0">
                <a:solidFill>
                  <a:schemeClr val="tx1">
                    <a:lumMod val="50000"/>
                  </a:schemeClr>
                </a:solidFill>
              </a:rPr>
              <a:t>Step 2. </a:t>
            </a:r>
            <a:r>
              <a:rPr lang="en-US" sz="1600" dirty="0">
                <a:solidFill>
                  <a:schemeClr val="tx1">
                    <a:lumMod val="50000"/>
                  </a:schemeClr>
                </a:solidFill>
              </a:rPr>
              <a:t>Identify the local source of the tunnel by using the interface parameter </a:t>
            </a:r>
            <a:r>
              <a:rPr lang="en-US" sz="1600" b="1" dirty="0">
                <a:solidFill>
                  <a:schemeClr val="tx1">
                    <a:lumMod val="50000"/>
                  </a:schemeClr>
                </a:solidFill>
              </a:rPr>
              <a:t>command tunnel source </a:t>
            </a:r>
            <a:r>
              <a:rPr lang="en-US" sz="1600" i="1" dirty="0">
                <a:solidFill>
                  <a:schemeClr val="tx1">
                    <a:lumMod val="50000"/>
                  </a:schemeClr>
                </a:solidFill>
              </a:rPr>
              <a:t>{ip-address | interface-id}. </a:t>
            </a:r>
          </a:p>
          <a:p>
            <a:r>
              <a:rPr lang="en-US" sz="1600" b="1" dirty="0">
                <a:solidFill>
                  <a:schemeClr val="tx1">
                    <a:lumMod val="50000"/>
                  </a:schemeClr>
                </a:solidFill>
              </a:rPr>
              <a:t>Step 3. </a:t>
            </a:r>
            <a:r>
              <a:rPr lang="en-US" sz="1600" dirty="0">
                <a:solidFill>
                  <a:schemeClr val="tx1">
                    <a:lumMod val="50000"/>
                  </a:schemeClr>
                </a:solidFill>
              </a:rPr>
              <a:t>Identify the tunnel destination by using the interface parameter command </a:t>
            </a:r>
            <a:r>
              <a:rPr lang="en-US" sz="1600" b="1" dirty="0">
                <a:solidFill>
                  <a:schemeClr val="tx1">
                    <a:lumMod val="50000"/>
                  </a:schemeClr>
                </a:solidFill>
              </a:rPr>
              <a:t> tunnel destination </a:t>
            </a:r>
            <a:r>
              <a:rPr lang="en-US" sz="1600" i="1" dirty="0">
                <a:solidFill>
                  <a:schemeClr val="tx1">
                    <a:lumMod val="50000"/>
                  </a:schemeClr>
                </a:solidFill>
              </a:rPr>
              <a:t>ip-address</a:t>
            </a:r>
            <a:r>
              <a:rPr lang="en-US" sz="1600" b="1" dirty="0">
                <a:solidFill>
                  <a:schemeClr val="tx1">
                    <a:lumMod val="50000"/>
                  </a:schemeClr>
                </a:solidFill>
              </a:rPr>
              <a:t>.  </a:t>
            </a:r>
          </a:p>
          <a:p>
            <a:r>
              <a:rPr lang="en-US" sz="1600" b="1" dirty="0">
                <a:solidFill>
                  <a:schemeClr val="tx1">
                    <a:lumMod val="50000"/>
                  </a:schemeClr>
                </a:solidFill>
              </a:rPr>
              <a:t>Step 4. </a:t>
            </a:r>
            <a:r>
              <a:rPr lang="en-US" sz="1600" dirty="0">
                <a:solidFill>
                  <a:schemeClr val="tx1">
                    <a:lumMod val="50000"/>
                  </a:schemeClr>
                </a:solidFill>
              </a:rPr>
              <a:t>Allocate an IP address to the tunnel interface by using the command </a:t>
            </a:r>
            <a:r>
              <a:rPr lang="en-US" sz="1600" b="1" dirty="0">
                <a:solidFill>
                  <a:schemeClr val="tx1">
                    <a:lumMod val="50000"/>
                  </a:schemeClr>
                </a:solidFill>
              </a:rPr>
              <a:t>ip address </a:t>
            </a:r>
            <a:r>
              <a:rPr lang="en-US" sz="1600" i="1" dirty="0">
                <a:solidFill>
                  <a:schemeClr val="tx1">
                    <a:lumMod val="50000"/>
                  </a:schemeClr>
                </a:solidFill>
              </a:rPr>
              <a:t>ip-address subnet-mask</a:t>
            </a:r>
            <a:r>
              <a:rPr lang="en-US" sz="1600" b="1" dirty="0">
                <a:solidFill>
                  <a:schemeClr val="tx1">
                    <a:lumMod val="50000"/>
                  </a:schemeClr>
                </a:solidFill>
              </a:rPr>
              <a:t>. </a:t>
            </a:r>
          </a:p>
          <a:p>
            <a:r>
              <a:rPr lang="en-US" sz="1600" b="1" dirty="0">
                <a:solidFill>
                  <a:schemeClr val="tx1">
                    <a:lumMod val="50000"/>
                  </a:schemeClr>
                </a:solidFill>
              </a:rPr>
              <a:t>Step 5.</a:t>
            </a:r>
            <a:r>
              <a:rPr lang="en-US" sz="1600" dirty="0">
                <a:solidFill>
                  <a:schemeClr val="tx1">
                    <a:lumMod val="50000"/>
                  </a:schemeClr>
                </a:solidFill>
              </a:rPr>
              <a:t> Optionally define the tunnel bandwidth, measured in kilobits per second, by using the interface parameter command </a:t>
            </a:r>
            <a:r>
              <a:rPr lang="en-US" sz="1600" b="1" dirty="0">
                <a:solidFill>
                  <a:schemeClr val="tx1">
                    <a:lumMod val="50000"/>
                  </a:schemeClr>
                </a:solidFill>
              </a:rPr>
              <a:t>bandwidth</a:t>
            </a:r>
            <a:r>
              <a:rPr lang="en-US" sz="1600" dirty="0">
                <a:solidFill>
                  <a:schemeClr val="tx1">
                    <a:lumMod val="50000"/>
                  </a:schemeClr>
                </a:solidFill>
              </a:rPr>
              <a:t> [</a:t>
            </a:r>
            <a:r>
              <a:rPr lang="en-US" sz="1600" i="1" dirty="0">
                <a:solidFill>
                  <a:schemeClr val="tx1">
                    <a:lumMod val="50000"/>
                  </a:schemeClr>
                </a:solidFill>
              </a:rPr>
              <a:t>1-10000000</a:t>
            </a:r>
            <a:r>
              <a:rPr lang="en-US" sz="1600" dirty="0">
                <a:solidFill>
                  <a:schemeClr val="tx1">
                    <a:lumMod val="50000"/>
                  </a:schemeClr>
                </a:solidFill>
              </a:rPr>
              <a:t>]. </a:t>
            </a:r>
          </a:p>
          <a:p>
            <a:r>
              <a:rPr lang="en-US" sz="1600" b="1" dirty="0">
                <a:solidFill>
                  <a:schemeClr val="tx1">
                    <a:lumMod val="50000"/>
                  </a:schemeClr>
                </a:solidFill>
              </a:rPr>
              <a:t>Step 6.</a:t>
            </a:r>
            <a:r>
              <a:rPr lang="en-US" sz="1600" dirty="0">
                <a:solidFill>
                  <a:schemeClr val="tx1">
                    <a:lumMod val="50000"/>
                  </a:schemeClr>
                </a:solidFill>
              </a:rPr>
              <a:t> Optionally specify a GRE tunnel keepalive by using the interface parameter command </a:t>
            </a:r>
            <a:r>
              <a:rPr lang="en-US" sz="1600" b="1" dirty="0">
                <a:solidFill>
                  <a:schemeClr val="tx1">
                    <a:lumMod val="50000"/>
                  </a:schemeClr>
                </a:solidFill>
              </a:rPr>
              <a:t>keepalive</a:t>
            </a:r>
            <a:r>
              <a:rPr lang="en-US" sz="1600" dirty="0">
                <a:solidFill>
                  <a:schemeClr val="tx1">
                    <a:lumMod val="50000"/>
                  </a:schemeClr>
                </a:solidFill>
              </a:rPr>
              <a:t> [</a:t>
            </a:r>
            <a:r>
              <a:rPr lang="en-US" sz="1600" i="1" dirty="0">
                <a:solidFill>
                  <a:schemeClr val="tx1">
                    <a:lumMod val="50000"/>
                  </a:schemeClr>
                </a:solidFill>
              </a:rPr>
              <a:t>seconds</a:t>
            </a:r>
            <a:r>
              <a:rPr lang="en-US" sz="1600" dirty="0">
                <a:solidFill>
                  <a:schemeClr val="tx1">
                    <a:lumMod val="50000"/>
                  </a:schemeClr>
                </a:solidFill>
              </a:rPr>
              <a:t> [</a:t>
            </a:r>
            <a:r>
              <a:rPr lang="en-US" sz="1600" i="1" dirty="0">
                <a:solidFill>
                  <a:schemeClr val="tx1">
                    <a:lumMod val="50000"/>
                  </a:schemeClr>
                </a:solidFill>
              </a:rPr>
              <a:t>retries</a:t>
            </a:r>
            <a:r>
              <a:rPr lang="en-US" sz="1600" dirty="0">
                <a:solidFill>
                  <a:schemeClr val="tx1">
                    <a:lumMod val="50000"/>
                  </a:schemeClr>
                </a:solidFill>
              </a:rPr>
              <a:t>]]. </a:t>
            </a:r>
          </a:p>
          <a:p>
            <a:r>
              <a:rPr lang="en-US" sz="1600" b="1" dirty="0">
                <a:solidFill>
                  <a:schemeClr val="tx1">
                    <a:lumMod val="50000"/>
                  </a:schemeClr>
                </a:solidFill>
              </a:rPr>
              <a:t>Step 7.</a:t>
            </a:r>
            <a:r>
              <a:rPr lang="en-US" sz="1600" dirty="0">
                <a:solidFill>
                  <a:schemeClr val="tx1">
                    <a:lumMod val="50000"/>
                  </a:schemeClr>
                </a:solidFill>
              </a:rPr>
              <a:t> Optionally define the IP maximum transmission unit (MTU) for the tunnel interface by using the interface parameter command </a:t>
            </a:r>
            <a:r>
              <a:rPr lang="en-US" sz="1600" b="1" dirty="0">
                <a:solidFill>
                  <a:schemeClr val="tx1">
                    <a:lumMod val="50000"/>
                  </a:schemeClr>
                </a:solidFill>
              </a:rPr>
              <a:t>ip mtu </a:t>
            </a:r>
            <a:r>
              <a:rPr lang="en-US" sz="1600" i="1" dirty="0" err="1">
                <a:solidFill>
                  <a:schemeClr val="tx1">
                    <a:lumMod val="50000"/>
                  </a:schemeClr>
                </a:solidFill>
              </a:rPr>
              <a:t>mtu</a:t>
            </a:r>
            <a:r>
              <a:rPr lang="en-US" sz="1600" dirty="0">
                <a:solidFill>
                  <a:schemeClr val="tx1">
                    <a:lumMod val="50000"/>
                  </a:schemeClr>
                </a:solidFill>
              </a:rPr>
              <a:t>. </a:t>
            </a:r>
            <a:endParaRPr lang="en-US" sz="1600" b="1" dirty="0">
              <a:solidFill>
                <a:schemeClr val="tx1">
                  <a:lumMod val="50000"/>
                </a:schemeClr>
              </a:solidFill>
            </a:endParaRPr>
          </a:p>
        </p:txBody>
      </p:sp>
    </p:spTree>
    <p:extLst>
      <p:ext uri="{BB962C8B-B14F-4D97-AF65-F5344CB8AC3E}">
        <p14:creationId xmlns:p14="http://schemas.microsoft.com/office/powerpoint/2010/main" val="14307648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104774"/>
            <a:ext cx="8345488" cy="731837"/>
          </a:xfrm>
        </p:spPr>
        <p:txBody>
          <a:bodyPr/>
          <a:lstStyle/>
          <a:p>
            <a:r>
              <a:rPr lang="en-US" sz="1600" dirty="0"/>
              <a:t>Prepare for the Exam</a:t>
            </a:r>
            <a:br>
              <a:rPr lang="en-US" sz="2400" dirty="0"/>
            </a:br>
            <a:r>
              <a:rPr lang="en-US" sz="2400" dirty="0"/>
              <a:t>Command Reference for Chapter 19 (Cont.)</a:t>
            </a:r>
          </a:p>
        </p:txBody>
      </p:sp>
      <p:graphicFrame>
        <p:nvGraphicFramePr>
          <p:cNvPr id="2" name="Table 1"/>
          <p:cNvGraphicFramePr>
            <a:graphicFrameLocks noGrp="1"/>
          </p:cNvGraphicFramePr>
          <p:nvPr>
            <p:extLst>
              <p:ext uri="{D42A27DB-BD31-4B8C-83A1-F6EECF244321}">
                <p14:modId xmlns:p14="http://schemas.microsoft.com/office/powerpoint/2010/main" val="3322890675"/>
              </p:ext>
            </p:extLst>
          </p:nvPr>
        </p:nvGraphicFramePr>
        <p:xfrm>
          <a:off x="113585" y="760411"/>
          <a:ext cx="8613914" cy="4028440"/>
        </p:xfrm>
        <a:graphic>
          <a:graphicData uri="http://schemas.openxmlformats.org/drawingml/2006/table">
            <a:tbl>
              <a:tblPr firstRow="1" bandRow="1">
                <a:tableStyleId>{5C22544A-7EE6-4342-B048-85BDC9FD1C3A}</a:tableStyleId>
              </a:tblPr>
              <a:tblGrid>
                <a:gridCol w="5052775">
                  <a:extLst>
                    <a:ext uri="{9D8B030D-6E8A-4147-A177-3AD203B41FA5}">
                      <a16:colId xmlns:a16="http://schemas.microsoft.com/office/drawing/2014/main" val="3409650697"/>
                    </a:ext>
                  </a:extLst>
                </a:gridCol>
                <a:gridCol w="3561139">
                  <a:extLst>
                    <a:ext uri="{9D8B030D-6E8A-4147-A177-3AD203B41FA5}">
                      <a16:colId xmlns:a16="http://schemas.microsoft.com/office/drawing/2014/main" val="2847699745"/>
                    </a:ext>
                  </a:extLst>
                </a:gridCol>
              </a:tblGrid>
              <a:tr h="370840">
                <a:tc>
                  <a:txBody>
                    <a:bodyPr/>
                    <a:lstStyle/>
                    <a:p>
                      <a:r>
                        <a:rPr lang="en-US" sz="1600" dirty="0"/>
                        <a:t>Task</a:t>
                      </a:r>
                    </a:p>
                  </a:txBody>
                  <a:tcPr/>
                </a:tc>
                <a:tc>
                  <a:txBody>
                    <a:bodyPr/>
                    <a:lstStyle/>
                    <a:p>
                      <a:r>
                        <a:rPr lang="en-US" sz="1600" dirty="0"/>
                        <a:t>Command Syntax</a:t>
                      </a:r>
                    </a:p>
                  </a:txBody>
                  <a:tcPr/>
                </a:tc>
                <a:extLst>
                  <a:ext uri="{0D108BD9-81ED-4DB2-BD59-A6C34878D82A}">
                    <a16:rowId xmlns:a16="http://schemas.microsoft.com/office/drawing/2014/main" val="2881915533"/>
                  </a:ext>
                </a:extLst>
              </a:tr>
              <a:tr h="370840">
                <a:tc>
                  <a:txBody>
                    <a:bodyPr/>
                    <a:lstStyle/>
                    <a:p>
                      <a:r>
                        <a:rPr lang="en-US" sz="1400" dirty="0"/>
                        <a:t>Allow for an NHRP client to register with a different IP address before timing out at the hub</a:t>
                      </a:r>
                    </a:p>
                  </a:txBody>
                  <a:tcPr/>
                </a:tc>
                <a:tc>
                  <a:txBody>
                    <a:bodyPr/>
                    <a:lstStyle/>
                    <a:p>
                      <a:r>
                        <a:rPr lang="en-US" sz="1400" b="1" dirty="0"/>
                        <a:t>ip nhrp registration no-unique</a:t>
                      </a:r>
                    </a:p>
                  </a:txBody>
                  <a:tcPr/>
                </a:tc>
                <a:extLst>
                  <a:ext uri="{0D108BD9-81ED-4DB2-BD59-A6C34878D82A}">
                    <a16:rowId xmlns:a16="http://schemas.microsoft.com/office/drawing/2014/main" val="3700197108"/>
                  </a:ext>
                </a:extLst>
              </a:tr>
              <a:tr h="370840">
                <a:tc>
                  <a:txBody>
                    <a:bodyPr/>
                    <a:lstStyle/>
                    <a:p>
                      <a:r>
                        <a:rPr lang="en-US" sz="1400" dirty="0"/>
                        <a:t>Enable the NHRP redirect function on a DMVPN hub tunnel interface</a:t>
                      </a:r>
                    </a:p>
                  </a:txBody>
                  <a:tcPr/>
                </a:tc>
                <a:tc>
                  <a:txBody>
                    <a:bodyPr/>
                    <a:lstStyle/>
                    <a:p>
                      <a:r>
                        <a:rPr lang="en-US" sz="1400" b="1" i="0" dirty="0"/>
                        <a:t>ip nhrp redirect</a:t>
                      </a:r>
                    </a:p>
                  </a:txBody>
                  <a:tcPr/>
                </a:tc>
                <a:extLst>
                  <a:ext uri="{0D108BD9-81ED-4DB2-BD59-A6C34878D82A}">
                    <a16:rowId xmlns:a16="http://schemas.microsoft.com/office/drawing/2014/main" val="39194219"/>
                  </a:ext>
                </a:extLst>
              </a:tr>
              <a:tr h="370840">
                <a:tc>
                  <a:txBody>
                    <a:bodyPr/>
                    <a:lstStyle/>
                    <a:p>
                      <a:r>
                        <a:rPr lang="en-US" sz="1400" dirty="0"/>
                        <a:t>Enable the ability to install NHRP shortcuts into a spoke router’s RIB</a:t>
                      </a:r>
                    </a:p>
                  </a:txBody>
                  <a:tcPr/>
                </a:tc>
                <a:tc>
                  <a:txBody>
                    <a:bodyPr/>
                    <a:lstStyle/>
                    <a:p>
                      <a:r>
                        <a:rPr lang="en-US" sz="1400" b="1" dirty="0"/>
                        <a:t>ip nhrp shortcut</a:t>
                      </a:r>
                    </a:p>
                  </a:txBody>
                  <a:tcPr/>
                </a:tc>
                <a:extLst>
                  <a:ext uri="{0D108BD9-81ED-4DB2-BD59-A6C34878D82A}">
                    <a16:rowId xmlns:a16="http://schemas.microsoft.com/office/drawing/2014/main" val="328649326"/>
                  </a:ext>
                </a:extLst>
              </a:tr>
              <a:tr h="370840">
                <a:tc>
                  <a:txBody>
                    <a:bodyPr/>
                    <a:lstStyle/>
                    <a:p>
                      <a:r>
                        <a:rPr lang="en-US" sz="1400" dirty="0"/>
                        <a:t>Enable the mapping of multicast on a DMVPN hub tunnel interface</a:t>
                      </a:r>
                    </a:p>
                  </a:txBody>
                  <a:tcPr/>
                </a:tc>
                <a:tc>
                  <a:txBody>
                    <a:bodyPr/>
                    <a:lstStyle/>
                    <a:p>
                      <a:r>
                        <a:rPr lang="en-US" sz="1400" b="1" i="0" dirty="0"/>
                        <a:t>ip nhrp map multicast dynamic</a:t>
                      </a:r>
                    </a:p>
                  </a:txBody>
                  <a:tcPr/>
                </a:tc>
                <a:extLst>
                  <a:ext uri="{0D108BD9-81ED-4DB2-BD59-A6C34878D82A}">
                    <a16:rowId xmlns:a16="http://schemas.microsoft.com/office/drawing/2014/main" val="3871948263"/>
                  </a:ext>
                </a:extLst>
              </a:tr>
              <a:tr h="370840">
                <a:tc>
                  <a:txBody>
                    <a:bodyPr/>
                    <a:lstStyle/>
                    <a:p>
                      <a:r>
                        <a:rPr lang="en-US" sz="1400" dirty="0"/>
                        <a:t>Specify the NHRP NHS, NBMA address, and multicast mapping on a spoke</a:t>
                      </a:r>
                    </a:p>
                  </a:txBody>
                  <a:tcPr/>
                </a:tc>
                <a:tc>
                  <a:txBody>
                    <a:bodyPr/>
                    <a:lstStyle/>
                    <a:p>
                      <a:r>
                        <a:rPr lang="en-US" sz="1400" b="1" dirty="0"/>
                        <a:t>ip nhrp nhs </a:t>
                      </a:r>
                      <a:r>
                        <a:rPr lang="en-US" sz="1400" b="0" i="1" dirty="0"/>
                        <a:t>nhs-address</a:t>
                      </a:r>
                      <a:r>
                        <a:rPr lang="en-US" sz="1400" b="1" dirty="0"/>
                        <a:t> nbma </a:t>
                      </a:r>
                      <a:r>
                        <a:rPr lang="en-US" sz="1400" b="0" i="1" dirty="0"/>
                        <a:t>nbma-address</a:t>
                      </a:r>
                      <a:r>
                        <a:rPr lang="en-US" sz="1400" b="1" dirty="0"/>
                        <a:t> [multicast]</a:t>
                      </a:r>
                    </a:p>
                    <a:p>
                      <a:r>
                        <a:rPr lang="en-US" sz="1400" b="1" dirty="0"/>
                        <a:t>Or</a:t>
                      </a:r>
                    </a:p>
                    <a:p>
                      <a:r>
                        <a:rPr lang="en-US" sz="1400" b="1" dirty="0"/>
                        <a:t>ip nhrp nhs </a:t>
                      </a:r>
                      <a:r>
                        <a:rPr lang="en-US" sz="1400" b="0" i="0" dirty="0"/>
                        <a:t>nhs-address</a:t>
                      </a:r>
                      <a:r>
                        <a:rPr lang="en-US" sz="1400" b="1" i="0" dirty="0"/>
                        <a:t> </a:t>
                      </a:r>
                    </a:p>
                    <a:p>
                      <a:r>
                        <a:rPr lang="en-US" sz="1400" b="1" dirty="0"/>
                        <a:t>ip nhrp map </a:t>
                      </a:r>
                      <a:endParaRPr lang="en-US" sz="1400" b="0" dirty="0"/>
                    </a:p>
                    <a:p>
                      <a:r>
                        <a:rPr lang="en-US" sz="1400" b="1" dirty="0"/>
                        <a:t>ip nhrp map multicast </a:t>
                      </a:r>
                      <a:r>
                        <a:rPr lang="en-US" sz="1400" b="0" dirty="0"/>
                        <a:t>[nbma-address | dynamic]</a:t>
                      </a:r>
                      <a:endParaRPr lang="en-US" sz="1400" b="1" dirty="0"/>
                    </a:p>
                  </a:txBody>
                  <a:tcPr/>
                </a:tc>
                <a:extLst>
                  <a:ext uri="{0D108BD9-81ED-4DB2-BD59-A6C34878D82A}">
                    <a16:rowId xmlns:a16="http://schemas.microsoft.com/office/drawing/2014/main" val="2297965947"/>
                  </a:ext>
                </a:extLst>
              </a:tr>
            </a:tbl>
          </a:graphicData>
        </a:graphic>
      </p:graphicFrame>
    </p:spTree>
    <p:extLst>
      <p:ext uri="{BB962C8B-B14F-4D97-AF65-F5344CB8AC3E}">
        <p14:creationId xmlns:p14="http://schemas.microsoft.com/office/powerpoint/2010/main" val="34884592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104774"/>
            <a:ext cx="8345488" cy="731837"/>
          </a:xfrm>
        </p:spPr>
        <p:txBody>
          <a:bodyPr/>
          <a:lstStyle/>
          <a:p>
            <a:r>
              <a:rPr lang="en-US" sz="1600" dirty="0"/>
              <a:t>Prepare for the Exam</a:t>
            </a:r>
            <a:br>
              <a:rPr lang="en-US" sz="2400" dirty="0"/>
            </a:br>
            <a:r>
              <a:rPr lang="en-US" sz="2400" dirty="0"/>
              <a:t>Command Reference for Chapter 19 (Cont.)</a:t>
            </a:r>
          </a:p>
        </p:txBody>
      </p:sp>
      <p:graphicFrame>
        <p:nvGraphicFramePr>
          <p:cNvPr id="2" name="Table 1"/>
          <p:cNvGraphicFramePr>
            <a:graphicFrameLocks noGrp="1"/>
          </p:cNvGraphicFramePr>
          <p:nvPr>
            <p:extLst>
              <p:ext uri="{D42A27DB-BD31-4B8C-83A1-F6EECF244321}">
                <p14:modId xmlns:p14="http://schemas.microsoft.com/office/powerpoint/2010/main" val="4157920645"/>
              </p:ext>
            </p:extLst>
          </p:nvPr>
        </p:nvGraphicFramePr>
        <p:xfrm>
          <a:off x="113585" y="760411"/>
          <a:ext cx="8613914" cy="2148840"/>
        </p:xfrm>
        <a:graphic>
          <a:graphicData uri="http://schemas.openxmlformats.org/drawingml/2006/table">
            <a:tbl>
              <a:tblPr firstRow="1" bandRow="1">
                <a:tableStyleId>{5C22544A-7EE6-4342-B048-85BDC9FD1C3A}</a:tableStyleId>
              </a:tblPr>
              <a:tblGrid>
                <a:gridCol w="5052775">
                  <a:extLst>
                    <a:ext uri="{9D8B030D-6E8A-4147-A177-3AD203B41FA5}">
                      <a16:colId xmlns:a16="http://schemas.microsoft.com/office/drawing/2014/main" val="3409650697"/>
                    </a:ext>
                  </a:extLst>
                </a:gridCol>
                <a:gridCol w="3561139">
                  <a:extLst>
                    <a:ext uri="{9D8B030D-6E8A-4147-A177-3AD203B41FA5}">
                      <a16:colId xmlns:a16="http://schemas.microsoft.com/office/drawing/2014/main" val="2847699745"/>
                    </a:ext>
                  </a:extLst>
                </a:gridCol>
              </a:tblGrid>
              <a:tr h="370840">
                <a:tc>
                  <a:txBody>
                    <a:bodyPr/>
                    <a:lstStyle/>
                    <a:p>
                      <a:r>
                        <a:rPr lang="en-US" sz="1600" dirty="0"/>
                        <a:t>Task</a:t>
                      </a:r>
                    </a:p>
                  </a:txBody>
                  <a:tcPr/>
                </a:tc>
                <a:tc>
                  <a:txBody>
                    <a:bodyPr/>
                    <a:lstStyle/>
                    <a:p>
                      <a:r>
                        <a:rPr lang="en-US" sz="1600" dirty="0"/>
                        <a:t>Command Syntax</a:t>
                      </a:r>
                    </a:p>
                  </a:txBody>
                  <a:tcPr/>
                </a:tc>
                <a:extLst>
                  <a:ext uri="{0D108BD9-81ED-4DB2-BD59-A6C34878D82A}">
                    <a16:rowId xmlns:a16="http://schemas.microsoft.com/office/drawing/2014/main" val="2881915533"/>
                  </a:ext>
                </a:extLst>
              </a:tr>
              <a:tr h="370840">
                <a:tc>
                  <a:txBody>
                    <a:bodyPr/>
                    <a:lstStyle/>
                    <a:p>
                      <a:r>
                        <a:rPr lang="en-US" sz="1400" dirty="0"/>
                        <a:t>Display the tunnel interface state and statistics</a:t>
                      </a:r>
                    </a:p>
                  </a:txBody>
                  <a:tcPr/>
                </a:tc>
                <a:tc>
                  <a:txBody>
                    <a:bodyPr/>
                    <a:lstStyle/>
                    <a:p>
                      <a:r>
                        <a:rPr lang="en-US" sz="1400" b="1" dirty="0"/>
                        <a:t>show interface tunnel </a:t>
                      </a:r>
                      <a:r>
                        <a:rPr lang="en-US" sz="1400" b="0" i="1" dirty="0"/>
                        <a:t>number</a:t>
                      </a:r>
                    </a:p>
                  </a:txBody>
                  <a:tcPr/>
                </a:tc>
                <a:extLst>
                  <a:ext uri="{0D108BD9-81ED-4DB2-BD59-A6C34878D82A}">
                    <a16:rowId xmlns:a16="http://schemas.microsoft.com/office/drawing/2014/main" val="3700197108"/>
                  </a:ext>
                </a:extLst>
              </a:tr>
              <a:tr h="370840">
                <a:tc>
                  <a:txBody>
                    <a:bodyPr/>
                    <a:lstStyle/>
                    <a:p>
                      <a:r>
                        <a:rPr lang="en-US" sz="1400" dirty="0"/>
                        <a:t>Display DMVPN tunnel interface association, NHRP mappings, and IPsec session details</a:t>
                      </a:r>
                    </a:p>
                  </a:txBody>
                  <a:tcPr/>
                </a:tc>
                <a:tc>
                  <a:txBody>
                    <a:bodyPr/>
                    <a:lstStyle/>
                    <a:p>
                      <a:r>
                        <a:rPr lang="en-US" sz="1400" b="1" i="0" dirty="0"/>
                        <a:t>show dmvpn </a:t>
                      </a:r>
                      <a:r>
                        <a:rPr lang="en-US" sz="1400" b="0" i="0" dirty="0"/>
                        <a:t>[detail]</a:t>
                      </a:r>
                    </a:p>
                  </a:txBody>
                  <a:tcPr/>
                </a:tc>
                <a:extLst>
                  <a:ext uri="{0D108BD9-81ED-4DB2-BD59-A6C34878D82A}">
                    <a16:rowId xmlns:a16="http://schemas.microsoft.com/office/drawing/2014/main" val="39194219"/>
                  </a:ext>
                </a:extLst>
              </a:tr>
              <a:tr h="370840">
                <a:tc>
                  <a:txBody>
                    <a:bodyPr/>
                    <a:lstStyle/>
                    <a:p>
                      <a:r>
                        <a:rPr lang="en-US" sz="1400" dirty="0"/>
                        <a:t>Display the NHRP cache for a router</a:t>
                      </a:r>
                    </a:p>
                  </a:txBody>
                  <a:tcPr/>
                </a:tc>
                <a:tc>
                  <a:txBody>
                    <a:bodyPr/>
                    <a:lstStyle/>
                    <a:p>
                      <a:r>
                        <a:rPr lang="en-US" sz="1400" b="1" dirty="0"/>
                        <a:t>show ip nhrp </a:t>
                      </a:r>
                      <a:r>
                        <a:rPr lang="en-US" sz="1400" b="0" dirty="0"/>
                        <a:t>[brief]</a:t>
                      </a:r>
                    </a:p>
                  </a:txBody>
                  <a:tcPr/>
                </a:tc>
                <a:extLst>
                  <a:ext uri="{0D108BD9-81ED-4DB2-BD59-A6C34878D82A}">
                    <a16:rowId xmlns:a16="http://schemas.microsoft.com/office/drawing/2014/main" val="328649326"/>
                  </a:ext>
                </a:extLst>
              </a:tr>
              <a:tr h="370840">
                <a:tc>
                  <a:txBody>
                    <a:bodyPr/>
                    <a:lstStyle/>
                    <a:p>
                      <a:r>
                        <a:rPr lang="en-US" sz="1400" dirty="0"/>
                        <a:t>Display the NHRP shortcut that is installed for an overridden route</a:t>
                      </a:r>
                    </a:p>
                  </a:txBody>
                  <a:tcPr/>
                </a:tc>
                <a:tc>
                  <a:txBody>
                    <a:bodyPr/>
                    <a:lstStyle/>
                    <a:p>
                      <a:r>
                        <a:rPr lang="en-US" sz="1400" b="1" i="0" dirty="0"/>
                        <a:t>show ip route next-hop-override</a:t>
                      </a:r>
                    </a:p>
                  </a:txBody>
                  <a:tcPr/>
                </a:tc>
                <a:extLst>
                  <a:ext uri="{0D108BD9-81ED-4DB2-BD59-A6C34878D82A}">
                    <a16:rowId xmlns:a16="http://schemas.microsoft.com/office/drawing/2014/main" val="3871948263"/>
                  </a:ext>
                </a:extLst>
              </a:tr>
            </a:tbl>
          </a:graphicData>
        </a:graphic>
      </p:graphicFrame>
    </p:spTree>
    <p:extLst>
      <p:ext uri="{BB962C8B-B14F-4D97-AF65-F5344CB8AC3E}">
        <p14:creationId xmlns:p14="http://schemas.microsoft.com/office/powerpoint/2010/main" val="35813502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val="4190828277"/>
      </p:ext>
    </p:extLst>
  </p:cSld>
  <p:clrMapOvr>
    <a:masterClrMapping/>
  </p:clrMapOvr>
  <p:transition spd="slow">
    <p:wip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Generic Routing Encapsulation (GRE) Tunnels</a:t>
            </a:r>
            <a:br>
              <a:rPr lang="en-US" dirty="0"/>
            </a:br>
            <a:r>
              <a:rPr lang="en-US" sz="2400" dirty="0"/>
              <a:t>GRE Sample Configuration</a:t>
            </a:r>
          </a:p>
        </p:txBody>
      </p:sp>
      <p:sp>
        <p:nvSpPr>
          <p:cNvPr id="2" name="TextBox 1">
            <a:extLst>
              <a:ext uri="{FF2B5EF4-FFF2-40B4-BE49-F238E27FC236}">
                <a16:creationId xmlns:a16="http://schemas.microsoft.com/office/drawing/2014/main" id="{F2DCB3D4-5B14-4DFD-90A3-BD2563CD74E8}"/>
              </a:ext>
            </a:extLst>
          </p:cNvPr>
          <p:cNvSpPr txBox="1"/>
          <p:nvPr/>
        </p:nvSpPr>
        <p:spPr>
          <a:xfrm>
            <a:off x="1" y="662940"/>
            <a:ext cx="2209799" cy="4185761"/>
          </a:xfrm>
          <a:prstGeom prst="rect">
            <a:avLst/>
          </a:prstGeom>
          <a:noFill/>
        </p:spPr>
        <p:txBody>
          <a:bodyPr wrap="square" rtlCol="0">
            <a:spAutoFit/>
          </a:bodyPr>
          <a:lstStyle/>
          <a:p>
            <a:r>
              <a:rPr lang="en-US" sz="1400" dirty="0">
                <a:solidFill>
                  <a:schemeClr val="tx1">
                    <a:lumMod val="50000"/>
                  </a:schemeClr>
                </a:solidFill>
              </a:rPr>
              <a:t>Example 19-2 provides the GRE tunnel configuration for R11 and R31. EIGRP is enabled on the LAN (10.0.0.0/8) and GRE tunnel (192.168.100.0/24) networks. RIP is enabled on the LAN (10.0.0.0/8) and transport (172.16.0.0/16) networks but is not enabled on the GRE tunnel. R11 and R31 become direct EIGRP peers on the GRE tunnel because all the network traffic is encapsulated between them.</a:t>
            </a:r>
          </a:p>
        </p:txBody>
      </p:sp>
      <p:pic>
        <p:nvPicPr>
          <p:cNvPr id="7" name="Picture 6">
            <a:extLst>
              <a:ext uri="{FF2B5EF4-FFF2-40B4-BE49-F238E27FC236}">
                <a16:creationId xmlns:a16="http://schemas.microsoft.com/office/drawing/2014/main" id="{A806CC8F-906D-4332-AF68-9D5910F6F2AB}"/>
              </a:ext>
            </a:extLst>
          </p:cNvPr>
          <p:cNvPicPr>
            <a:picLocks noChangeAspect="1"/>
          </p:cNvPicPr>
          <p:nvPr/>
        </p:nvPicPr>
        <p:blipFill>
          <a:blip r:embed="rId3"/>
          <a:stretch>
            <a:fillRect/>
          </a:stretch>
        </p:blipFill>
        <p:spPr>
          <a:xfrm>
            <a:off x="2209800" y="818145"/>
            <a:ext cx="2827020" cy="1602526"/>
          </a:xfrm>
          <a:prstGeom prst="rect">
            <a:avLst/>
          </a:prstGeom>
        </p:spPr>
      </p:pic>
      <p:pic>
        <p:nvPicPr>
          <p:cNvPr id="8" name="Picture 7">
            <a:extLst>
              <a:ext uri="{FF2B5EF4-FFF2-40B4-BE49-F238E27FC236}">
                <a16:creationId xmlns:a16="http://schemas.microsoft.com/office/drawing/2014/main" id="{12E42964-DF05-40C8-B958-1B3FE6F8E5C1}"/>
              </a:ext>
            </a:extLst>
          </p:cNvPr>
          <p:cNvPicPr>
            <a:picLocks noChangeAspect="1"/>
          </p:cNvPicPr>
          <p:nvPr/>
        </p:nvPicPr>
        <p:blipFill>
          <a:blip r:embed="rId4"/>
          <a:stretch>
            <a:fillRect/>
          </a:stretch>
        </p:blipFill>
        <p:spPr>
          <a:xfrm>
            <a:off x="2263141" y="2316426"/>
            <a:ext cx="3170396" cy="2636521"/>
          </a:xfrm>
          <a:prstGeom prst="rect">
            <a:avLst/>
          </a:prstGeom>
        </p:spPr>
      </p:pic>
      <p:pic>
        <p:nvPicPr>
          <p:cNvPr id="9" name="Picture 8">
            <a:extLst>
              <a:ext uri="{FF2B5EF4-FFF2-40B4-BE49-F238E27FC236}">
                <a16:creationId xmlns:a16="http://schemas.microsoft.com/office/drawing/2014/main" id="{279B9122-393A-46C1-8CA2-9B5378025520}"/>
              </a:ext>
            </a:extLst>
          </p:cNvPr>
          <p:cNvPicPr>
            <a:picLocks noChangeAspect="1"/>
          </p:cNvPicPr>
          <p:nvPr/>
        </p:nvPicPr>
        <p:blipFill>
          <a:blip r:embed="rId5"/>
          <a:stretch>
            <a:fillRect/>
          </a:stretch>
        </p:blipFill>
        <p:spPr>
          <a:xfrm>
            <a:off x="5433537" y="818145"/>
            <a:ext cx="3498679" cy="4134802"/>
          </a:xfrm>
          <a:prstGeom prst="rect">
            <a:avLst/>
          </a:prstGeom>
        </p:spPr>
      </p:pic>
    </p:spTree>
    <p:extLst>
      <p:ext uri="{BB962C8B-B14F-4D97-AF65-F5344CB8AC3E}">
        <p14:creationId xmlns:p14="http://schemas.microsoft.com/office/powerpoint/2010/main" val="11712882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Generic Routing Encapsulation (GRE) Tunnels</a:t>
            </a:r>
            <a:br>
              <a:rPr lang="en-US" dirty="0"/>
            </a:br>
            <a:r>
              <a:rPr lang="en-US" sz="2400" dirty="0"/>
              <a:t>GRE Sample Configuration (Cont.)</a:t>
            </a:r>
          </a:p>
        </p:txBody>
      </p:sp>
      <p:sp>
        <p:nvSpPr>
          <p:cNvPr id="2" name="TextBox 1">
            <a:extLst>
              <a:ext uri="{FF2B5EF4-FFF2-40B4-BE49-F238E27FC236}">
                <a16:creationId xmlns:a16="http://schemas.microsoft.com/office/drawing/2014/main" id="{F2DCB3D4-5B14-4DFD-90A3-BD2563CD74E8}"/>
              </a:ext>
            </a:extLst>
          </p:cNvPr>
          <p:cNvSpPr txBox="1"/>
          <p:nvPr/>
        </p:nvSpPr>
        <p:spPr>
          <a:xfrm>
            <a:off x="1" y="662940"/>
            <a:ext cx="2750819" cy="1815882"/>
          </a:xfrm>
          <a:prstGeom prst="rect">
            <a:avLst/>
          </a:prstGeom>
          <a:noFill/>
        </p:spPr>
        <p:txBody>
          <a:bodyPr wrap="square" rtlCol="0">
            <a:spAutoFit/>
          </a:bodyPr>
          <a:lstStyle/>
          <a:p>
            <a:r>
              <a:rPr lang="en-US" sz="1600" dirty="0">
                <a:solidFill>
                  <a:schemeClr val="tx1">
                    <a:lumMod val="50000"/>
                  </a:schemeClr>
                </a:solidFill>
              </a:rPr>
              <a:t>When the GRE tunnel is configured, the state of the tunnel can be verified with the command </a:t>
            </a:r>
            <a:r>
              <a:rPr lang="en-US" sz="1600" b="1" dirty="0">
                <a:solidFill>
                  <a:schemeClr val="tx1">
                    <a:lumMod val="50000"/>
                  </a:schemeClr>
                </a:solidFill>
              </a:rPr>
              <a:t>show interface tunnel </a:t>
            </a:r>
            <a:r>
              <a:rPr lang="en-US" sz="1600" i="1" dirty="0">
                <a:solidFill>
                  <a:schemeClr val="tx1">
                    <a:lumMod val="50000"/>
                  </a:schemeClr>
                </a:solidFill>
              </a:rPr>
              <a:t>number</a:t>
            </a:r>
            <a:r>
              <a:rPr lang="en-US" sz="1600" dirty="0">
                <a:solidFill>
                  <a:schemeClr val="tx1">
                    <a:lumMod val="50000"/>
                  </a:schemeClr>
                </a:solidFill>
              </a:rPr>
              <a:t>. Example 19-3 displays output from this  command. </a:t>
            </a:r>
          </a:p>
        </p:txBody>
      </p:sp>
      <p:pic>
        <p:nvPicPr>
          <p:cNvPr id="4" name="Picture 3">
            <a:extLst>
              <a:ext uri="{FF2B5EF4-FFF2-40B4-BE49-F238E27FC236}">
                <a16:creationId xmlns:a16="http://schemas.microsoft.com/office/drawing/2014/main" id="{2EC56CD5-CEDF-4FE6-A6F3-7FAF3DE49FD8}"/>
              </a:ext>
            </a:extLst>
          </p:cNvPr>
          <p:cNvPicPr>
            <a:picLocks noChangeAspect="1"/>
          </p:cNvPicPr>
          <p:nvPr/>
        </p:nvPicPr>
        <p:blipFill>
          <a:blip r:embed="rId3"/>
          <a:stretch>
            <a:fillRect/>
          </a:stretch>
        </p:blipFill>
        <p:spPr>
          <a:xfrm>
            <a:off x="3403281" y="590550"/>
            <a:ext cx="5214938" cy="4171950"/>
          </a:xfrm>
          <a:prstGeom prst="rect">
            <a:avLst/>
          </a:prstGeom>
        </p:spPr>
      </p:pic>
    </p:spTree>
    <p:extLst>
      <p:ext uri="{BB962C8B-B14F-4D97-AF65-F5344CB8AC3E}">
        <p14:creationId xmlns:p14="http://schemas.microsoft.com/office/powerpoint/2010/main" val="35498393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ARTICULATE_SLIDE_COUNT" val="65"/>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Default Theme">
  <a:themeElements>
    <a:clrScheme name="Custom 6">
      <a:dk1>
        <a:srgbClr val="58585B"/>
      </a:dk1>
      <a:lt1>
        <a:srgbClr val="FFFFFF"/>
      </a:lt1>
      <a:dk2>
        <a:srgbClr val="58585B"/>
      </a:dk2>
      <a:lt2>
        <a:srgbClr val="81C569"/>
      </a:lt2>
      <a:accent1>
        <a:srgbClr val="004C69"/>
      </a:accent1>
      <a:accent2>
        <a:srgbClr val="9E0B0F"/>
      </a:accent2>
      <a:accent3>
        <a:srgbClr val="FFFFFF"/>
      </a:accent3>
      <a:accent4>
        <a:srgbClr val="367187"/>
      </a:accent4>
      <a:accent5>
        <a:srgbClr val="38C6F4"/>
      </a:accent5>
      <a:accent6>
        <a:srgbClr val="FBAB18"/>
      </a:accent6>
      <a:hlink>
        <a:srgbClr val="38C6F4"/>
      </a:hlink>
      <a:folHlink>
        <a:srgbClr val="81C56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6A4D7"/>
        </a:solidFill>
        <a:ln>
          <a:noFill/>
        </a:ln>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ITE7_Chp1_Example-1" id="{4A20ED44-3835-F149-9AE4-C332C230E09E}" vid="{AFB5BC48-58F8-AD45-912F-AE2AD65EB6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26204</TotalTime>
  <Words>6803</Words>
  <Application>Microsoft Office PowerPoint</Application>
  <PresentationFormat>On-screen Show (16:9)</PresentationFormat>
  <Paragraphs>491</Paragraphs>
  <Slides>72</Slides>
  <Notes>72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72</vt:i4>
      </vt:variant>
    </vt:vector>
  </HeadingPairs>
  <TitlesOfParts>
    <vt:vector size="77" baseType="lpstr">
      <vt:lpstr>Arial</vt:lpstr>
      <vt:lpstr>Calibri</vt:lpstr>
      <vt:lpstr>Cisco-Bold</vt:lpstr>
      <vt:lpstr>CiscoSans ExtraLight</vt:lpstr>
      <vt:lpstr>Default Theme</vt:lpstr>
      <vt:lpstr>Chapter 19: DMVPN Tunnels</vt:lpstr>
      <vt:lpstr>Chapter 19 Content</vt:lpstr>
      <vt:lpstr>Chapter 19 Content (Cont.)</vt:lpstr>
      <vt:lpstr>Generic Routing Encapsulation (GRE) Tunnels  </vt:lpstr>
      <vt:lpstr>Generic Routing Encapsulation (GRE) Tunnels GRE Tunnel Configuration</vt:lpstr>
      <vt:lpstr>Generic Routing Encapsulation (GRE) Tunnels GRE Tunnel Configuration (Cont.)</vt:lpstr>
      <vt:lpstr>Generic Routing Encapsulation (GRE) Tunnels GRE Tunnel Configuration (Cont.)</vt:lpstr>
      <vt:lpstr>Generic Routing Encapsulation (GRE) Tunnels GRE Sample Configuration</vt:lpstr>
      <vt:lpstr>Generic Routing Encapsulation (GRE) Tunnels GRE Sample Configuration (Cont.)</vt:lpstr>
      <vt:lpstr>Next Hop Resolution Protocol (NHRP)</vt:lpstr>
      <vt:lpstr>Next Hop Resolution Protocol NHRP Message Types</vt:lpstr>
      <vt:lpstr>Next Hop Resolution Protocol NHRP Message Extensions</vt:lpstr>
      <vt:lpstr>Dynamic Multipoint VPN (DMVPN)</vt:lpstr>
      <vt:lpstr>Dynamic Multipoint VPN (DMVPN) DMVPN Benefits</vt:lpstr>
      <vt:lpstr>Dynamic Multipoint VPN (DMVPN) DMVPN Phases 1, 2, and 3</vt:lpstr>
      <vt:lpstr>Dynamic Multipoint VPN (DMVPN) DMVPN Phase Comparison</vt:lpstr>
      <vt:lpstr>Dynamic Multipoint VPN (DMVPN) DMVPN Phase Comparison (Cont.)</vt:lpstr>
      <vt:lpstr>DMVPN Configuration</vt:lpstr>
      <vt:lpstr>DMVPN Configuration Simple DMVPN Topology</vt:lpstr>
      <vt:lpstr>DMVPN Configuration DMVPN Hub Configuration</vt:lpstr>
      <vt:lpstr>DMVPN Configuration DMVPN Hub Configuration (Cont.)</vt:lpstr>
      <vt:lpstr>DMVPN Configuration DMVPN Spoke Configuration for DMVPN Phase 1 (Point-to-Point</vt:lpstr>
      <vt:lpstr>DMVPN Configuration DMVPN Spoke Configuration for DMVPN Phase 1 (Point-to-Point) (Cont.)</vt:lpstr>
      <vt:lpstr>DMVPN Configuration DMVPN Spoke Configuration for DMVPN Phase 1 (Point-to-Point) (Cont.)</vt:lpstr>
      <vt:lpstr>DMVPN Configuration Viewing DMVPN Tunnel Status</vt:lpstr>
      <vt:lpstr>DMVPN Configuration Viewing DMVPN Tunnel Status (Cont.)</vt:lpstr>
      <vt:lpstr>DMVPN Configuration Viewing the NHRP Cache</vt:lpstr>
      <vt:lpstr>DMVPN Configuration Viewing the NHRP Cache (Cont.)</vt:lpstr>
      <vt:lpstr>DMVPN Configuration Viewing the NHRP Cache (Cont.)</vt:lpstr>
      <vt:lpstr>DMVPN Configuration DMVPN Configuration for Phase 3 DMVPN (Multipoint)</vt:lpstr>
      <vt:lpstr>DMVPN Configuration DMVPN Configuration for Phase 3 DMVPN (Multipoint) (Cont.)</vt:lpstr>
      <vt:lpstr>DMVPN Configuration DMVPN Configuration for Phase 3 DMVPN (Multipoint) (Cont.)</vt:lpstr>
      <vt:lpstr>DMVPN Configuration IP NHRP Authentication and Unique IP NHRP Registration</vt:lpstr>
      <vt:lpstr>Spoke-to-Spoke Communication</vt:lpstr>
      <vt:lpstr>Spoke-to-Spoke Communication Spoke-to-Spoke Communication</vt:lpstr>
      <vt:lpstr>Spoke-to-Spoke Communication Forming Spoke-to-Spoke Tunnels</vt:lpstr>
      <vt:lpstr>Spoke-to-Spoke Communication Forming Spoke-to-Spoke Tunnels (Cont.)</vt:lpstr>
      <vt:lpstr>Spoke-to-Spoke Communication Forming Spoke-to-Spoke Tunnels (Cont.)</vt:lpstr>
      <vt:lpstr>Spoke-to-Spoke Communication NHRP Routing Table Manipulation</vt:lpstr>
      <vt:lpstr>Spoke-to-Spoke Communication NHRP Routing Table Manipulation (Cont.)</vt:lpstr>
      <vt:lpstr>Spoke-to-Spoke Communication NHRP Routing Table Manipulation with Summarization</vt:lpstr>
      <vt:lpstr>Spoke-to-Spoke Communication NHRP Routing Table Manipulation with Summarization (Cont.)</vt:lpstr>
      <vt:lpstr>Spoke-to-Spoke Communication NHRP Routing Table Manipulation with Summarization (Cont.)</vt:lpstr>
      <vt:lpstr>Spoke-to-Spoke Communication NHRP Routing Table Manipulation with Summarization (Cont.)</vt:lpstr>
      <vt:lpstr>Problems with Overlay Networks</vt:lpstr>
      <vt:lpstr>Problems with Overlay Networks Recursive Routing Problems</vt:lpstr>
      <vt:lpstr>Problems with Overlay Networks Recursive Routing Problems (Cont.)</vt:lpstr>
      <vt:lpstr>Problems with Overlay Networks Outbound Interface Selection</vt:lpstr>
      <vt:lpstr>Problems with Overlay Networks Front Door Virtual Routing and Forwarding</vt:lpstr>
      <vt:lpstr>Problems with Overlay Networks Configuring Front Door VRF (FVRF)</vt:lpstr>
      <vt:lpstr>Problems with Overlay Networks Configuring Front Door VRF (FVRF) (Cont.)</vt:lpstr>
      <vt:lpstr>Problems with Overlay Networks FVRF Static Routes</vt:lpstr>
      <vt:lpstr>DMVPN Failure Detection and High Availability</vt:lpstr>
      <vt:lpstr>DMVPN Failure Detection and High Availability DMVPN Failure Detection and High Availability</vt:lpstr>
      <vt:lpstr>DMVPN Failure Detection and High Availability DMVPN Hub Redundancy</vt:lpstr>
      <vt:lpstr>IPv6 DMVPN Configuration</vt:lpstr>
      <vt:lpstr>IPv6 DMVPN Configuration IPv6 DMVPN Configuration Commands</vt:lpstr>
      <vt:lpstr>IPv6 DMVPN Configuration IPv6 DMVPN Configuration Commands (Cont.)</vt:lpstr>
      <vt:lpstr>IPv6 DMVPN Configuration IPv6 DMVPN Configuration Commands (Cont.)</vt:lpstr>
      <vt:lpstr>IPv6 DMVPN Configuration IPv6 DMVPN Configuration Commands (Cont.)</vt:lpstr>
      <vt:lpstr>IPv6 DMVPN Configuration IPv6-over-IPv6 Sample Configuration </vt:lpstr>
      <vt:lpstr>IPv6 DMVPN Configuration IPv6-over-IPv6 Sample Configuration </vt:lpstr>
      <vt:lpstr>IPv6 DMVPN Configuration IPv6 DMVPN Verification</vt:lpstr>
      <vt:lpstr>IPv6 DMVPN Configuration IPv6 DMVPN Verification (Cont.)</vt:lpstr>
      <vt:lpstr>Prepare for the Exam</vt:lpstr>
      <vt:lpstr>Prepare for the Exam Key Topics for Chapter 19</vt:lpstr>
      <vt:lpstr>Prepare for the Exam Key Topics for Chapter 19 (Cont.)</vt:lpstr>
      <vt:lpstr>Prepare for the Exam Key Terms for Chapter 19</vt:lpstr>
      <vt:lpstr>Prepare for the Exam Command Reference for Chapter 19</vt:lpstr>
      <vt:lpstr>Prepare for the Exam Command Reference for Chapter 19 (Cont.)</vt:lpstr>
      <vt:lpstr>Prepare for the Exam Command Reference for Chapter 19 (Cont.)</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2: Basic Switch and End Device Configuration</dc:title>
  <dc:creator>Stephanie Harvey</dc:creator>
  <cp:lastModifiedBy>Sue Livingston -X (suliving - UNICON INC at Cisco)</cp:lastModifiedBy>
  <cp:revision>460</cp:revision>
  <dcterms:created xsi:type="dcterms:W3CDTF">2019-10-18T06:21:22Z</dcterms:created>
  <dcterms:modified xsi:type="dcterms:W3CDTF">2020-03-20T12:52:55Z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ProviderInitializationData">
    <vt:lpwstr>https://cisco.jiveon.com</vt:lpwstr>
  </property>
  <property fmtid="{D5CDD505-2E9C-101B-9397-08002B2CF9AE}" pid="3" name="Offisync_UpdateToken">
    <vt:lpwstr>1</vt:lpwstr>
  </property>
  <property fmtid="{D5CDD505-2E9C-101B-9397-08002B2CF9AE}" pid="4" name="Offisync_ServerID">
    <vt:lpwstr>07841bbc-cd3c-4a76-827f-75a2226890f4</vt:lpwstr>
  </property>
  <property fmtid="{D5CDD505-2E9C-101B-9397-08002B2CF9AE}" pid="5" name="Offisync_UniqueId">
    <vt:lpwstr>1702406</vt:lpwstr>
  </property>
  <property fmtid="{D5CDD505-2E9C-101B-9397-08002B2CF9AE}" pid="6" name="Jive_VersionGuid">
    <vt:lpwstr>fd96a0b3-f68d-4727-8e4f-2128d37ed30a</vt:lpwstr>
  </property>
  <property fmtid="{D5CDD505-2E9C-101B-9397-08002B2CF9AE}" pid="7" name="Jive_LatestUserAccountName">
    <vt:lpwstr>alljohns</vt:lpwstr>
  </property>
  <property fmtid="{D5CDD505-2E9C-101B-9397-08002B2CF9AE}" pid="8" name="ArticulateGUID">
    <vt:lpwstr>F9A496F7-57D7-4028-9572-D40DFDF3715A</vt:lpwstr>
  </property>
  <property fmtid="{D5CDD505-2E9C-101B-9397-08002B2CF9AE}" pid="9" name="ArticulatePath">
    <vt:lpwstr>ITE7_Chp9_by_jg</vt:lpwstr>
  </property>
</Properties>
</file>