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5.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6.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7.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8.xml" ContentType="application/vnd.openxmlformats-officedocument.presentationml.tags+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4"/>
  </p:notesMasterIdLst>
  <p:sldIdLst>
    <p:sldId id="513" r:id="rId2"/>
    <p:sldId id="1103" r:id="rId3"/>
    <p:sldId id="1144" r:id="rId4"/>
    <p:sldId id="1054" r:id="rId5"/>
    <p:sldId id="1187" r:id="rId6"/>
    <p:sldId id="1188" r:id="rId7"/>
    <p:sldId id="1189" r:id="rId8"/>
    <p:sldId id="1190" r:id="rId9"/>
    <p:sldId id="1191" r:id="rId10"/>
    <p:sldId id="1192" r:id="rId11"/>
    <p:sldId id="1350" r:id="rId12"/>
    <p:sldId id="1193" r:id="rId13"/>
    <p:sldId id="1194" r:id="rId14"/>
    <p:sldId id="1195" r:id="rId15"/>
    <p:sldId id="1196" r:id="rId16"/>
    <p:sldId id="1197" r:id="rId17"/>
    <p:sldId id="1198" r:id="rId18"/>
    <p:sldId id="1199" r:id="rId19"/>
    <p:sldId id="1200" r:id="rId20"/>
    <p:sldId id="1201" r:id="rId21"/>
    <p:sldId id="1203" r:id="rId22"/>
    <p:sldId id="1202" r:id="rId23"/>
    <p:sldId id="1205" r:id="rId24"/>
    <p:sldId id="1206" r:id="rId25"/>
    <p:sldId id="1207" r:id="rId26"/>
    <p:sldId id="1208" r:id="rId27"/>
    <p:sldId id="1209" r:id="rId28"/>
    <p:sldId id="1210" r:id="rId29"/>
    <p:sldId id="1211" r:id="rId30"/>
    <p:sldId id="1212" r:id="rId31"/>
    <p:sldId id="1214" r:id="rId32"/>
    <p:sldId id="1167" r:id="rId33"/>
    <p:sldId id="1215" r:id="rId34"/>
    <p:sldId id="1216" r:id="rId35"/>
    <p:sldId id="1217" r:id="rId36"/>
    <p:sldId id="1218" r:id="rId37"/>
    <p:sldId id="1219" r:id="rId38"/>
    <p:sldId id="1220" r:id="rId39"/>
    <p:sldId id="1221" r:id="rId40"/>
    <p:sldId id="1222" r:id="rId41"/>
    <p:sldId id="1146" r:id="rId42"/>
    <p:sldId id="1223" r:id="rId43"/>
    <p:sldId id="1169" r:id="rId44"/>
    <p:sldId id="1224" r:id="rId45"/>
    <p:sldId id="1225" r:id="rId46"/>
    <p:sldId id="1226" r:id="rId47"/>
    <p:sldId id="1254" r:id="rId48"/>
    <p:sldId id="1250" r:id="rId49"/>
    <p:sldId id="1251" r:id="rId50"/>
    <p:sldId id="1335" r:id="rId51"/>
    <p:sldId id="1349" r:id="rId52"/>
    <p:sldId id="291" r:id="rId53"/>
  </p:sldIdLst>
  <p:sldSz cx="9144000" cy="5143500" type="screen16x9"/>
  <p:notesSz cx="6858000" cy="9144000"/>
  <p:custDataLst>
    <p:tags r:id="rId5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Stiles, Steve" initials="SS" lastIdx="6" clrIdx="7">
    <p:extLst>
      <p:ext uri="{19B8F6BF-5375-455C-9EA6-DF929625EA0E}">
        <p15:presenceInfo xmlns:p15="http://schemas.microsoft.com/office/powerpoint/2012/main" userId="S-1-5-21-2000478354-179605362-1606980848-1987" providerId="AD"/>
      </p:ext>
    </p:extLst>
  </p:cmAuthor>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31"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 id="5" name="User" initials="U" lastIdx="2" clrIdx="5">
    <p:extLst>
      <p:ext uri="{19B8F6BF-5375-455C-9EA6-DF929625EA0E}">
        <p15:presenceInfo xmlns:p15="http://schemas.microsoft.com/office/powerpoint/2012/main" userId="ca4b5d97ed7ab9c9" providerId="Windows Live"/>
      </p:ext>
    </p:extLst>
  </p:cmAuthor>
  <p:cmAuthor id="6" name="Information Technology Education" initials="ITE" lastIdx="6" clrIdx="6">
    <p:extLst>
      <p:ext uri="{19B8F6BF-5375-455C-9EA6-DF929625EA0E}">
        <p15:presenceInfo xmlns:p15="http://schemas.microsoft.com/office/powerpoint/2012/main" userId="Information Technology Educati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94" autoAdjust="0"/>
    <p:restoredTop sz="94140" autoAdjust="0"/>
  </p:normalViewPr>
  <p:slideViewPr>
    <p:cSldViewPr snapToGrid="0" showGuides="1">
      <p:cViewPr varScale="1">
        <p:scale>
          <a:sx n="89" d="100"/>
          <a:sy n="89" d="100"/>
        </p:scale>
        <p:origin x="104"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220782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698255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1644145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987932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758287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854795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7525568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245917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2081835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43172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Basic Router Configuration</a:t>
            </a:r>
          </a:p>
          <a:p>
            <a:r>
              <a:rPr lang="en-US" dirty="0"/>
              <a:t>10.1 – Configure Initial Router Settings</a:t>
            </a:r>
          </a:p>
          <a:p>
            <a:r>
              <a:rPr lang="en-US" dirty="0"/>
              <a:t>10.1.4 – Packet Tracer – Configure Initial Router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5941043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118105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2279384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542782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2045890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2787326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3910501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4178969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42679198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495425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4109272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4127452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8075319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5619617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7897489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979760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10454072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42930078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808266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1605420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4700033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9250242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7421767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7620231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3233622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5680970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6976947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42519864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3733828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716850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2839822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3294141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568675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42663244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17: Troubleshoot Redistribution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752193"/>
            <a:ext cx="2975269" cy="644741"/>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41525"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4" y="802781"/>
            <a:ext cx="4887311" cy="3608882"/>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When R1 and R2 learn about the OSPF 10.1.1.0/24 route from each other, they notice that it is a better source of information because the AD is lower (110) than the one for EIGRP (170) that is currently in the routing table. Therefore, the OSPF route replaces the EIGRP route. </a:t>
            </a:r>
          </a:p>
          <a:p>
            <a:pPr marL="0" indent="0" algn="l" defTabSz="684213" fontAlgn="base">
              <a:spcBef>
                <a:spcPts val="600"/>
              </a:spcBef>
              <a:spcAft>
                <a:spcPts val="600"/>
              </a:spcAft>
              <a:buClr>
                <a:schemeClr val="tx2"/>
              </a:buClr>
              <a:buSzPct val="90000"/>
            </a:pPr>
            <a:r>
              <a:rPr lang="en-US" sz="1500" dirty="0">
                <a:solidFill>
                  <a:srgbClr val="000000"/>
                </a:solidFill>
              </a:rPr>
              <a:t>Because the EIGRP route is still in the topology table but not in the routing table, it is no longer available for redistribution into OSPF, and therefore, there are no more Type 5 LSAs to advertise in the OSPF domain. As a result, R1 and R2 have to notify the routers in the OSPF domain that 10.1.1.0/24 no longer exists. When this happens, R1 and R2 no longer have the 10.1.1.0/24 network that they learned through OSPF from each other in the routing table. </a:t>
            </a:r>
          </a:p>
        </p:txBody>
      </p:sp>
      <p:sp>
        <p:nvSpPr>
          <p:cNvPr id="2" name="Rectangle 1">
            <a:extLst>
              <a:ext uri="{FF2B5EF4-FFF2-40B4-BE49-F238E27FC236}">
                <a16:creationId xmlns:a16="http://schemas.microsoft.com/office/drawing/2014/main" id="{A564C426-DF1A-41A9-B5F9-51205CB77AAE}"/>
              </a:ext>
            </a:extLst>
          </p:cNvPr>
          <p:cNvSpPr/>
          <p:nvPr/>
        </p:nvSpPr>
        <p:spPr>
          <a:xfrm>
            <a:off x="5088320" y="3079760"/>
            <a:ext cx="3854669" cy="1246495"/>
          </a:xfrm>
          <a:prstGeom prst="rect">
            <a:avLst/>
          </a:prstGeom>
        </p:spPr>
        <p:txBody>
          <a:bodyPr wrap="square">
            <a:spAutoFit/>
          </a:bodyPr>
          <a:lstStyle/>
          <a:p>
            <a:r>
              <a:rPr lang="en-US" sz="1500" dirty="0">
                <a:solidFill>
                  <a:srgbClr val="000000"/>
                </a:solidFill>
              </a:rPr>
              <a:t>The EIGRP external route 10.1.1.0/24 is reinstalled in the routing table, and because redistribution from EIGRP into OSPF is occurring, the issue repeats all over again. The routing table is not stable. </a:t>
            </a:r>
          </a:p>
        </p:txBody>
      </p:sp>
      <p:pic>
        <p:nvPicPr>
          <p:cNvPr id="6" name="Picture 5">
            <a:extLst>
              <a:ext uri="{FF2B5EF4-FFF2-40B4-BE49-F238E27FC236}">
                <a16:creationId xmlns:a16="http://schemas.microsoft.com/office/drawing/2014/main" id="{2974E449-D9D4-442B-AD35-5BB995860787}"/>
              </a:ext>
            </a:extLst>
          </p:cNvPr>
          <p:cNvPicPr>
            <a:picLocks noChangeAspect="1"/>
          </p:cNvPicPr>
          <p:nvPr/>
        </p:nvPicPr>
        <p:blipFill>
          <a:blip r:embed="rId3"/>
          <a:stretch>
            <a:fillRect/>
          </a:stretch>
        </p:blipFill>
        <p:spPr>
          <a:xfrm>
            <a:off x="4989785" y="967083"/>
            <a:ext cx="4051740" cy="1877431"/>
          </a:xfrm>
          <a:prstGeom prst="rect">
            <a:avLst/>
          </a:prstGeom>
        </p:spPr>
      </p:pic>
    </p:spTree>
    <p:extLst>
      <p:ext uri="{BB962C8B-B14F-4D97-AF65-F5344CB8AC3E}">
        <p14:creationId xmlns:p14="http://schemas.microsoft.com/office/powerpoint/2010/main" val="3492239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41525"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4" y="802781"/>
            <a:ext cx="4887311" cy="3608882"/>
          </a:xfrm>
        </p:spPr>
        <p:txBody>
          <a:bodyPr/>
          <a:lstStyle/>
          <a:p>
            <a:pPr marL="0" indent="0" algn="l" defTabSz="684213" fontAlgn="base">
              <a:spcBef>
                <a:spcPts val="600"/>
              </a:spcBef>
              <a:spcAft>
                <a:spcPts val="600"/>
              </a:spcAft>
              <a:buClr>
                <a:schemeClr val="tx2"/>
              </a:buClr>
              <a:buSzPct val="90000"/>
            </a:pPr>
            <a:r>
              <a:rPr lang="en-US" sz="1400" dirty="0">
                <a:solidFill>
                  <a:srgbClr val="000000"/>
                </a:solidFill>
              </a:rPr>
              <a:t>Examine Figure 17-5, which shows the 10.1.1.0/24 network being redistributed back into the EIGRP autonomous system on R1 and R2 when the OSPF route is in the routing table on R1 and R2. This is known as route feedback. </a:t>
            </a:r>
          </a:p>
          <a:p>
            <a:pPr marL="0" indent="0" algn="l" defTabSz="684213" fontAlgn="base">
              <a:spcBef>
                <a:spcPts val="600"/>
              </a:spcBef>
              <a:spcAft>
                <a:spcPts val="600"/>
              </a:spcAft>
              <a:buClr>
                <a:schemeClr val="tx2"/>
              </a:buClr>
              <a:buSzPct val="90000"/>
            </a:pPr>
            <a:r>
              <a:rPr lang="en-US" sz="1400" dirty="0">
                <a:solidFill>
                  <a:srgbClr val="000000"/>
                </a:solidFill>
              </a:rPr>
              <a:t>Now R3 thinks that 10.1.1.0/24 is reachable through the boundary router (R5) between the RIPv2 domain and the EIGRP autonomous system, as well as through R1 and R2 between EIGRP and OSPF. Depending on the metric for each of the learned paths to 10.1.1.0/24, R3 may choose the correct path to the RIP domain or the path through R1 or R2, which would eventually blackhole the traffic. </a:t>
            </a:r>
          </a:p>
        </p:txBody>
      </p:sp>
      <p:sp>
        <p:nvSpPr>
          <p:cNvPr id="8" name="Rectangle 7">
            <a:extLst>
              <a:ext uri="{FF2B5EF4-FFF2-40B4-BE49-F238E27FC236}">
                <a16:creationId xmlns:a16="http://schemas.microsoft.com/office/drawing/2014/main" id="{1B119AC4-B68C-42F1-90A0-70F77DD220C7}"/>
              </a:ext>
            </a:extLst>
          </p:cNvPr>
          <p:cNvSpPr/>
          <p:nvPr/>
        </p:nvSpPr>
        <p:spPr>
          <a:xfrm>
            <a:off x="4989785" y="2607222"/>
            <a:ext cx="3915099" cy="2031325"/>
          </a:xfrm>
          <a:prstGeom prst="rect">
            <a:avLst/>
          </a:prstGeom>
        </p:spPr>
        <p:txBody>
          <a:bodyPr wrap="square">
            <a:spAutoFit/>
          </a:bodyPr>
          <a:lstStyle/>
          <a:p>
            <a:r>
              <a:rPr lang="en-US" sz="1400" dirty="0"/>
              <a:t>Remember that this issue was caused by AD. Either lower the AD of the EIGRP external routes on R1 and R2 for 10.1.1.0/24 or increase the AD of the OSPF Type 5 learned routes on R1 and R2 for 10.1.1.0/24. Make sure the EIGRP learned route is the preferred route. Regardless, use the distance command on R1 and R2 and specify what the AD will be for the 10.1.1.0/24 network. </a:t>
            </a:r>
          </a:p>
        </p:txBody>
      </p:sp>
      <p:pic>
        <p:nvPicPr>
          <p:cNvPr id="9" name="Picture 8">
            <a:extLst>
              <a:ext uri="{FF2B5EF4-FFF2-40B4-BE49-F238E27FC236}">
                <a16:creationId xmlns:a16="http://schemas.microsoft.com/office/drawing/2014/main" id="{8804CD55-2597-4E23-A95A-8331FC43E130}"/>
              </a:ext>
            </a:extLst>
          </p:cNvPr>
          <p:cNvPicPr>
            <a:picLocks noChangeAspect="1"/>
          </p:cNvPicPr>
          <p:nvPr/>
        </p:nvPicPr>
        <p:blipFill>
          <a:blip r:embed="rId3"/>
          <a:stretch>
            <a:fillRect/>
          </a:stretch>
        </p:blipFill>
        <p:spPr>
          <a:xfrm>
            <a:off x="4932306" y="575896"/>
            <a:ext cx="3972578" cy="1995854"/>
          </a:xfrm>
          <a:prstGeom prst="rect">
            <a:avLst/>
          </a:prstGeom>
        </p:spPr>
      </p:pic>
    </p:spTree>
    <p:extLst>
      <p:ext uri="{BB962C8B-B14F-4D97-AF65-F5344CB8AC3E}">
        <p14:creationId xmlns:p14="http://schemas.microsoft.com/office/powerpoint/2010/main" val="2882676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00211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4" y="802781"/>
            <a:ext cx="8899636" cy="3608882"/>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EIGRP already differentiates between routes learned from within the autonomous system and routes learned from outside the autonomous system by assigning different administrative distance:</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Internal EIGRP: 90</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External EIGRP: 170</a:t>
            </a:r>
          </a:p>
          <a:p>
            <a:pPr marL="0" indent="0" algn="l" defTabSz="684213" fontAlgn="base">
              <a:spcBef>
                <a:spcPts val="600"/>
              </a:spcBef>
              <a:spcAft>
                <a:spcPts val="600"/>
              </a:spcAft>
              <a:buClr>
                <a:schemeClr val="tx2"/>
              </a:buClr>
              <a:buSzPct val="90000"/>
            </a:pPr>
            <a:r>
              <a:rPr lang="en-US" sz="1500" dirty="0">
                <a:solidFill>
                  <a:srgbClr val="000000"/>
                </a:solidFill>
              </a:rPr>
              <a:t>To modify the default administrative distance on IOS routers, use the </a:t>
            </a:r>
            <a:r>
              <a:rPr lang="en-US" sz="1500" b="1" dirty="0">
                <a:solidFill>
                  <a:srgbClr val="000000"/>
                </a:solidFill>
              </a:rPr>
              <a:t>distance eigrp </a:t>
            </a:r>
            <a:r>
              <a:rPr lang="en-US" sz="1500" i="1" dirty="0">
                <a:solidFill>
                  <a:srgbClr val="000000"/>
                </a:solidFill>
              </a:rPr>
              <a:t>ad-internal ad-external </a:t>
            </a:r>
            <a:r>
              <a:rPr lang="en-US" sz="1500" dirty="0">
                <a:solidFill>
                  <a:srgbClr val="000000"/>
                </a:solidFill>
              </a:rPr>
              <a:t>EIGRP configuration command . Valid values for the AD are between 1 and 255; a value of 255 stops the installation of the route into the Routing Information Base (RIB).</a:t>
            </a:r>
          </a:p>
          <a:p>
            <a:pPr marL="0" indent="0" algn="l" defTabSz="684213" fontAlgn="base">
              <a:spcBef>
                <a:spcPts val="600"/>
              </a:spcBef>
              <a:spcAft>
                <a:spcPts val="600"/>
              </a:spcAft>
              <a:buClr>
                <a:schemeClr val="tx2"/>
              </a:buClr>
              <a:buSzPct val="90000"/>
            </a:pPr>
            <a:r>
              <a:rPr lang="en-US" sz="1500" dirty="0">
                <a:solidFill>
                  <a:srgbClr val="000000"/>
                </a:solidFill>
              </a:rPr>
              <a:t>Cisco IOS routers also allow selective AD modification for specific internal networks with this command:</a:t>
            </a:r>
          </a:p>
          <a:p>
            <a:pPr marL="0" indent="0" algn="l" defTabSz="684213" fontAlgn="base">
              <a:spcBef>
                <a:spcPts val="600"/>
              </a:spcBef>
              <a:spcAft>
                <a:spcPts val="600"/>
              </a:spcAft>
              <a:buClr>
                <a:schemeClr val="tx2"/>
              </a:buClr>
              <a:buSzPct val="90000"/>
            </a:pPr>
            <a:r>
              <a:rPr lang="en-US" sz="1500" b="1" dirty="0">
                <a:solidFill>
                  <a:srgbClr val="000000"/>
                </a:solidFill>
              </a:rPr>
              <a:t>distance</a:t>
            </a:r>
            <a:r>
              <a:rPr lang="en-US" sz="1500" dirty="0">
                <a:solidFill>
                  <a:srgbClr val="000000"/>
                </a:solidFill>
              </a:rPr>
              <a:t> </a:t>
            </a:r>
            <a:r>
              <a:rPr lang="en-US" sz="1500" i="1" dirty="0">
                <a:solidFill>
                  <a:srgbClr val="000000"/>
                </a:solidFill>
              </a:rPr>
              <a:t>ad source-ip source-ip-wildcard [acl-number | acl-name]</a:t>
            </a:r>
          </a:p>
          <a:p>
            <a:pPr marL="0" indent="0" algn="l" defTabSz="684213" fontAlgn="base">
              <a:spcBef>
                <a:spcPts val="600"/>
              </a:spcBef>
              <a:spcAft>
                <a:spcPts val="600"/>
              </a:spcAft>
              <a:buClr>
                <a:schemeClr val="tx2"/>
              </a:buClr>
              <a:buSzPct val="90000"/>
            </a:pPr>
            <a:r>
              <a:rPr lang="en-US" sz="1500" dirty="0">
                <a:solidFill>
                  <a:srgbClr val="000000"/>
                </a:solidFill>
              </a:rPr>
              <a:t>The </a:t>
            </a:r>
            <a:r>
              <a:rPr lang="en-US" sz="1500" i="1" dirty="0">
                <a:solidFill>
                  <a:srgbClr val="000000"/>
                </a:solidFill>
              </a:rPr>
              <a:t>source-ip</a:t>
            </a:r>
            <a:r>
              <a:rPr lang="en-US" sz="1500" dirty="0">
                <a:solidFill>
                  <a:srgbClr val="000000"/>
                </a:solidFill>
              </a:rPr>
              <a:t> option restricts the modification of routes in the EIGRP table that were learned from a specific router, and the optional </a:t>
            </a:r>
            <a:r>
              <a:rPr lang="en-US" sz="1500" i="1" dirty="0">
                <a:solidFill>
                  <a:srgbClr val="000000"/>
                </a:solidFill>
              </a:rPr>
              <a:t>acl</a:t>
            </a:r>
            <a:r>
              <a:rPr lang="en-US" sz="1500" dirty="0">
                <a:solidFill>
                  <a:srgbClr val="000000"/>
                </a:solidFill>
              </a:rPr>
              <a:t> restricts to a specific network prefix. Note that EIGRP does not allow the selective AD modification based on prefixes for external EIGRP routes.</a:t>
            </a:r>
          </a:p>
        </p:txBody>
      </p:sp>
    </p:spTree>
    <p:extLst>
      <p:ext uri="{BB962C8B-B14F-4D97-AF65-F5344CB8AC3E}">
        <p14:creationId xmlns:p14="http://schemas.microsoft.com/office/powerpoint/2010/main" val="394810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246476"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4" y="802780"/>
            <a:ext cx="9144002" cy="3327785"/>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OSPF uses the same default AD 110 value for routes learned within the OSPF routing domain and routes learned outside the OSPF routing domain. On IOS routers, you modify the default AD with this OSPF configuration command:</a:t>
            </a:r>
          </a:p>
          <a:p>
            <a:pPr marL="0" indent="0" algn="l" defTabSz="684213" fontAlgn="base">
              <a:spcBef>
                <a:spcPts val="600"/>
              </a:spcBef>
              <a:spcAft>
                <a:spcPts val="600"/>
              </a:spcAft>
              <a:buClr>
                <a:schemeClr val="tx2"/>
              </a:buClr>
              <a:buSzPct val="90000"/>
            </a:pPr>
            <a:r>
              <a:rPr lang="en-US" sz="1500" b="1" dirty="0">
                <a:solidFill>
                  <a:srgbClr val="000000"/>
                </a:solidFill>
              </a:rPr>
              <a:t>distance ospf {external | inter-area | intra-area} </a:t>
            </a:r>
            <a:r>
              <a:rPr lang="en-US" sz="1500" i="1" dirty="0">
                <a:solidFill>
                  <a:srgbClr val="000000"/>
                </a:solidFill>
              </a:rPr>
              <a:t>ad</a:t>
            </a:r>
          </a:p>
          <a:p>
            <a:pPr marL="0" indent="0" algn="l" defTabSz="684213" fontAlgn="base">
              <a:spcBef>
                <a:spcPts val="600"/>
              </a:spcBef>
              <a:spcAft>
                <a:spcPts val="600"/>
              </a:spcAft>
              <a:buClr>
                <a:schemeClr val="tx2"/>
              </a:buClr>
              <a:buSzPct val="90000"/>
            </a:pPr>
            <a:r>
              <a:rPr lang="en-US" sz="1500" dirty="0">
                <a:solidFill>
                  <a:srgbClr val="000000"/>
                </a:solidFill>
              </a:rPr>
              <a:t>The command allows you to set a different AD for each OSPF network type.</a:t>
            </a:r>
          </a:p>
          <a:p>
            <a:pPr marL="0" indent="0" algn="l" defTabSz="684213" fontAlgn="base">
              <a:spcBef>
                <a:spcPts val="600"/>
              </a:spcBef>
              <a:spcAft>
                <a:spcPts val="600"/>
              </a:spcAft>
              <a:buClr>
                <a:schemeClr val="tx2"/>
              </a:buClr>
              <a:buSzPct val="90000"/>
            </a:pPr>
            <a:r>
              <a:rPr lang="en-US" sz="1500" dirty="0">
                <a:solidFill>
                  <a:srgbClr val="000000"/>
                </a:solidFill>
              </a:rPr>
              <a:t>IOS routers allow selective AD modification for specific networks with this command:</a:t>
            </a:r>
          </a:p>
          <a:p>
            <a:pPr marL="0" indent="0" algn="l" defTabSz="684213" fontAlgn="base">
              <a:spcBef>
                <a:spcPts val="600"/>
              </a:spcBef>
              <a:spcAft>
                <a:spcPts val="600"/>
              </a:spcAft>
              <a:buClr>
                <a:schemeClr val="tx2"/>
              </a:buClr>
              <a:buSzPct val="90000"/>
            </a:pPr>
            <a:r>
              <a:rPr lang="en-US" sz="1500" b="1" dirty="0">
                <a:solidFill>
                  <a:srgbClr val="000000"/>
                </a:solidFill>
              </a:rPr>
              <a:t>distance</a:t>
            </a:r>
            <a:r>
              <a:rPr lang="en-US" sz="1500" dirty="0">
                <a:solidFill>
                  <a:srgbClr val="000000"/>
                </a:solidFill>
              </a:rPr>
              <a:t> </a:t>
            </a:r>
            <a:r>
              <a:rPr lang="en-US" sz="1500" i="1" dirty="0">
                <a:solidFill>
                  <a:srgbClr val="000000"/>
                </a:solidFill>
              </a:rPr>
              <a:t>ad source-ip source-ip-wildcard [acl-number | acl-name]</a:t>
            </a:r>
          </a:p>
          <a:p>
            <a:pPr marL="0" indent="0" algn="l" defTabSz="684213" fontAlgn="base">
              <a:spcBef>
                <a:spcPts val="600"/>
              </a:spcBef>
              <a:spcAft>
                <a:spcPts val="600"/>
              </a:spcAft>
              <a:buClr>
                <a:schemeClr val="tx2"/>
              </a:buClr>
              <a:buSzPct val="90000"/>
            </a:pPr>
            <a:r>
              <a:rPr lang="en-US" sz="1500" dirty="0">
                <a:solidFill>
                  <a:srgbClr val="000000"/>
                </a:solidFill>
              </a:rPr>
              <a:t>The </a:t>
            </a:r>
            <a:r>
              <a:rPr lang="en-US" sz="1500" i="1" dirty="0">
                <a:solidFill>
                  <a:srgbClr val="000000"/>
                </a:solidFill>
              </a:rPr>
              <a:t>source-ip </a:t>
            </a:r>
            <a:r>
              <a:rPr lang="en-US" sz="1500" dirty="0">
                <a:solidFill>
                  <a:srgbClr val="000000"/>
                </a:solidFill>
              </a:rPr>
              <a:t>option restricts the modification to routes in the OSPF link-state database (LSDB) learned from the advertising router of the LSA. The </a:t>
            </a:r>
            <a:r>
              <a:rPr lang="en-US" sz="1500" i="1" dirty="0">
                <a:solidFill>
                  <a:srgbClr val="000000"/>
                </a:solidFill>
              </a:rPr>
              <a:t>source-ip-wildcard</a:t>
            </a:r>
            <a:r>
              <a:rPr lang="en-US" sz="1500" dirty="0">
                <a:solidFill>
                  <a:srgbClr val="000000"/>
                </a:solidFill>
              </a:rPr>
              <a:t> address fields match the router ID (RID) for the advertising route. The optional </a:t>
            </a:r>
            <a:r>
              <a:rPr lang="en-US" sz="1500" i="1" dirty="0">
                <a:solidFill>
                  <a:srgbClr val="000000"/>
                </a:solidFill>
              </a:rPr>
              <a:t>acl</a:t>
            </a:r>
            <a:r>
              <a:rPr lang="en-US" sz="1500" dirty="0">
                <a:solidFill>
                  <a:srgbClr val="000000"/>
                </a:solidFill>
              </a:rPr>
              <a:t> is used to restrict to a specific network prefix.</a:t>
            </a:r>
          </a:p>
        </p:txBody>
      </p:sp>
    </p:spTree>
    <p:extLst>
      <p:ext uri="{BB962C8B-B14F-4D97-AF65-F5344CB8AC3E}">
        <p14:creationId xmlns:p14="http://schemas.microsoft.com/office/powerpoint/2010/main" val="706967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960437"/>
            <a:ext cx="9144000" cy="844716"/>
          </a:xfrm>
        </p:spPr>
        <p:txBody>
          <a:bodyPr/>
          <a:lstStyle/>
          <a:p>
            <a:pPr marL="0" indent="0" algn="l" defTabSz="684213" fontAlgn="base">
              <a:spcBef>
                <a:spcPts val="600"/>
              </a:spcBef>
              <a:spcAft>
                <a:spcPts val="600"/>
              </a:spcAft>
              <a:buClr>
                <a:schemeClr val="tx2"/>
              </a:buClr>
              <a:buSzPct val="90000"/>
            </a:pPr>
            <a:r>
              <a:rPr lang="en-US" sz="1400" dirty="0">
                <a:solidFill>
                  <a:srgbClr val="000000"/>
                </a:solidFill>
              </a:rPr>
              <a:t>Example 17-2 demonstrates how to modify R1 and R2 so that OSPF external routes are set with an AD of 171, which is higher than the AD of external EIGRP routes (170). </a:t>
            </a:r>
          </a:p>
        </p:txBody>
      </p:sp>
      <p:pic>
        <p:nvPicPr>
          <p:cNvPr id="2" name="Picture 1">
            <a:extLst>
              <a:ext uri="{FF2B5EF4-FFF2-40B4-BE49-F238E27FC236}">
                <a16:creationId xmlns:a16="http://schemas.microsoft.com/office/drawing/2014/main" id="{08988950-9691-4609-B400-B8E5CA5137A2}"/>
              </a:ext>
            </a:extLst>
          </p:cNvPr>
          <p:cNvPicPr>
            <a:picLocks noChangeAspect="1"/>
          </p:cNvPicPr>
          <p:nvPr/>
        </p:nvPicPr>
        <p:blipFill>
          <a:blip r:embed="rId3"/>
          <a:stretch>
            <a:fillRect/>
          </a:stretch>
        </p:blipFill>
        <p:spPr>
          <a:xfrm>
            <a:off x="452386" y="1651150"/>
            <a:ext cx="8431731" cy="2444856"/>
          </a:xfrm>
          <a:prstGeom prst="rect">
            <a:avLst/>
          </a:prstGeom>
        </p:spPr>
      </p:pic>
    </p:spTree>
    <p:extLst>
      <p:ext uri="{BB962C8B-B14F-4D97-AF65-F5344CB8AC3E}">
        <p14:creationId xmlns:p14="http://schemas.microsoft.com/office/powerpoint/2010/main" val="3403210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041524"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857960"/>
            <a:ext cx="9144000" cy="3382963"/>
          </a:xfrm>
        </p:spPr>
        <p:txBody>
          <a:bodyPr/>
          <a:lstStyle/>
          <a:p>
            <a:pPr marL="0" indent="0" algn="l" defTabSz="684213" fontAlgn="base">
              <a:spcBef>
                <a:spcPts val="600"/>
              </a:spcBef>
              <a:spcAft>
                <a:spcPts val="600"/>
              </a:spcAft>
              <a:buClr>
                <a:schemeClr val="tx2"/>
              </a:buClr>
              <a:buSzPct val="90000"/>
            </a:pPr>
            <a:r>
              <a:rPr lang="en-US" sz="1800" dirty="0">
                <a:solidFill>
                  <a:srgbClr val="000000"/>
                </a:solidFill>
              </a:rPr>
              <a:t>BGP differentiates between routes learned from internal BGP (iBGP) peers, routes learned from external BGP (eBGP) peers, and routes learned locally. On IOS routers, you use the BGP configuration command </a:t>
            </a:r>
            <a:r>
              <a:rPr lang="en-US" sz="1800" b="1" dirty="0">
                <a:solidFill>
                  <a:srgbClr val="000000"/>
                </a:solidFill>
              </a:rPr>
              <a:t>distance bgp </a:t>
            </a:r>
            <a:r>
              <a:rPr lang="en-US" sz="1800" i="1" dirty="0">
                <a:solidFill>
                  <a:srgbClr val="000000"/>
                </a:solidFill>
              </a:rPr>
              <a:t>external-ad internal-ad local-routes </a:t>
            </a:r>
            <a:r>
              <a:rPr lang="en-US" sz="1800" dirty="0">
                <a:solidFill>
                  <a:srgbClr val="000000"/>
                </a:solidFill>
              </a:rPr>
              <a:t>to set the AD for each BGP network type and the address family, command </a:t>
            </a:r>
            <a:r>
              <a:rPr lang="en-US" sz="1800" b="1" dirty="0">
                <a:solidFill>
                  <a:srgbClr val="000000"/>
                </a:solidFill>
              </a:rPr>
              <a:t>distance </a:t>
            </a:r>
            <a:r>
              <a:rPr lang="en-US" sz="1800" i="1" dirty="0">
                <a:solidFill>
                  <a:srgbClr val="000000"/>
                </a:solidFill>
              </a:rPr>
              <a:t>ad source-ip source-wildcard [acl-number | acl-name] </a:t>
            </a:r>
            <a:r>
              <a:rPr lang="en-US" sz="1800" dirty="0">
                <a:solidFill>
                  <a:srgbClr val="000000"/>
                </a:solidFill>
              </a:rPr>
              <a:t>to modify AD for routes received from a specific neighbor.</a:t>
            </a:r>
          </a:p>
          <a:p>
            <a:pPr marL="0" indent="0" algn="l" defTabSz="684213" fontAlgn="base">
              <a:spcBef>
                <a:spcPts val="600"/>
              </a:spcBef>
              <a:spcAft>
                <a:spcPts val="600"/>
              </a:spcAft>
              <a:buClr>
                <a:schemeClr val="tx2"/>
              </a:buClr>
              <a:buSzPct val="90000"/>
            </a:pPr>
            <a:r>
              <a:rPr lang="en-US" sz="1800" dirty="0">
                <a:solidFill>
                  <a:srgbClr val="000000"/>
                </a:solidFill>
              </a:rPr>
              <a:t>For example, the BGP command </a:t>
            </a:r>
            <a:r>
              <a:rPr lang="en-US" sz="1800" b="1" dirty="0">
                <a:solidFill>
                  <a:srgbClr val="000000"/>
                </a:solidFill>
              </a:rPr>
              <a:t>distance 44 55 66 </a:t>
            </a:r>
            <a:r>
              <a:rPr lang="en-US" sz="1800" dirty="0">
                <a:solidFill>
                  <a:srgbClr val="000000"/>
                </a:solidFill>
              </a:rPr>
              <a:t>sets the AD for eBGP routes to 44, the AD for iBGP routes to 55, and the AD for locally learned routes to 66.</a:t>
            </a:r>
          </a:p>
        </p:txBody>
      </p:sp>
    </p:spTree>
    <p:extLst>
      <p:ext uri="{BB962C8B-B14F-4D97-AF65-F5344CB8AC3E}">
        <p14:creationId xmlns:p14="http://schemas.microsoft.com/office/powerpoint/2010/main" val="57910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33641"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857961"/>
            <a:ext cx="4228829" cy="3769218"/>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There is another way to solve the issue presented in Figure 17-5. You could attach a distribute list to the OSPF process on R1 and R2. When a distribute list is used with OSPF, it can control what routes are installed in the routing table from the OSPF database. Therefore, if you deny the 10.1.1.0/24 route in the OSPF database with an AD of 110 from being installed in the routing table with a distribute list on R1 and R2, the EIGRP route with an AD of 170 is installed in the routing table instead.</a:t>
            </a:r>
          </a:p>
          <a:p>
            <a:pPr marL="0" indent="0" algn="l" defTabSz="684213" fontAlgn="base">
              <a:spcBef>
                <a:spcPts val="600"/>
              </a:spcBef>
              <a:spcAft>
                <a:spcPts val="600"/>
              </a:spcAft>
              <a:buClr>
                <a:schemeClr val="tx2"/>
              </a:buClr>
              <a:buSzPct val="90000"/>
            </a:pPr>
            <a:r>
              <a:rPr lang="en-US" sz="1600" dirty="0">
                <a:solidFill>
                  <a:srgbClr val="000000"/>
                </a:solidFill>
              </a:rPr>
              <a:t>Example 17-3 shows how you can configure R1 and R2 to accomplish this. </a:t>
            </a:r>
          </a:p>
        </p:txBody>
      </p:sp>
      <p:pic>
        <p:nvPicPr>
          <p:cNvPr id="2" name="Picture 1">
            <a:extLst>
              <a:ext uri="{FF2B5EF4-FFF2-40B4-BE49-F238E27FC236}">
                <a16:creationId xmlns:a16="http://schemas.microsoft.com/office/drawing/2014/main" id="{F7E6592B-ED4E-435A-9310-1904FC8C4963}"/>
              </a:ext>
            </a:extLst>
          </p:cNvPr>
          <p:cNvPicPr>
            <a:picLocks noChangeAspect="1"/>
          </p:cNvPicPr>
          <p:nvPr/>
        </p:nvPicPr>
        <p:blipFill>
          <a:blip r:embed="rId3"/>
          <a:stretch>
            <a:fillRect/>
          </a:stretch>
        </p:blipFill>
        <p:spPr>
          <a:xfrm>
            <a:off x="4606835" y="3027872"/>
            <a:ext cx="4151180" cy="2043192"/>
          </a:xfrm>
          <a:prstGeom prst="rect">
            <a:avLst/>
          </a:prstGeom>
        </p:spPr>
      </p:pic>
      <p:pic>
        <p:nvPicPr>
          <p:cNvPr id="5" name="Picture 4">
            <a:extLst>
              <a:ext uri="{FF2B5EF4-FFF2-40B4-BE49-F238E27FC236}">
                <a16:creationId xmlns:a16="http://schemas.microsoft.com/office/drawing/2014/main" id="{B3CC2F37-DC6F-4A09-B483-C57EA36EC53D}"/>
              </a:ext>
            </a:extLst>
          </p:cNvPr>
          <p:cNvPicPr>
            <a:picLocks noChangeAspect="1"/>
          </p:cNvPicPr>
          <p:nvPr/>
        </p:nvPicPr>
        <p:blipFill>
          <a:blip r:embed="rId4"/>
          <a:stretch>
            <a:fillRect/>
          </a:stretch>
        </p:blipFill>
        <p:spPr>
          <a:xfrm>
            <a:off x="4228829" y="663170"/>
            <a:ext cx="4702336" cy="2346280"/>
          </a:xfrm>
          <a:prstGeom prst="rect">
            <a:avLst/>
          </a:prstGeom>
        </p:spPr>
      </p:pic>
    </p:spTree>
    <p:extLst>
      <p:ext uri="{BB962C8B-B14F-4D97-AF65-F5344CB8AC3E}">
        <p14:creationId xmlns:p14="http://schemas.microsoft.com/office/powerpoint/2010/main" val="495248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73055"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 y="794899"/>
            <a:ext cx="9143998" cy="2200550"/>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You do not want the routes that are redistributed from EIGRP into OSPF to be redistributed back into the EIGRP autonomous system or vice versa. Such redistribution can cause routing issues such as loops, which prevent packets from being correctly delivered to their destination (in addition to wasting CPU and memory resources on various devices in the network).</a:t>
            </a:r>
          </a:p>
          <a:p>
            <a:pPr marL="0" indent="0" algn="l" defTabSz="684213" fontAlgn="base">
              <a:spcBef>
                <a:spcPts val="600"/>
              </a:spcBef>
              <a:spcAft>
                <a:spcPts val="600"/>
              </a:spcAft>
              <a:buClr>
                <a:schemeClr val="tx2"/>
              </a:buClr>
              <a:buSzPct val="90000"/>
            </a:pPr>
            <a:r>
              <a:rPr lang="en-US" sz="1500" dirty="0">
                <a:solidFill>
                  <a:srgbClr val="000000"/>
                </a:solidFill>
              </a:rPr>
              <a:t>The most robust way to deal with this is to use route tags. </a:t>
            </a:r>
          </a:p>
          <a:p>
            <a:pPr marL="0" indent="0" algn="l" defTabSz="684213" fontAlgn="base">
              <a:spcBef>
                <a:spcPts val="600"/>
              </a:spcBef>
              <a:spcAft>
                <a:spcPts val="600"/>
              </a:spcAft>
              <a:buClr>
                <a:schemeClr val="tx2"/>
              </a:buClr>
              <a:buSzPct val="90000"/>
            </a:pPr>
            <a:r>
              <a:rPr lang="en-US" sz="1500" dirty="0">
                <a:solidFill>
                  <a:srgbClr val="000000"/>
                </a:solidFill>
              </a:rPr>
              <a:t>Figure 17-6 shows how R1 and R2 can add a tag when the route is redistributed. This is accomplished with route maps. In this example, when R1 redistributes the 10.1.1.0/24 route into the OSPF domain, it adds the tag 10. When R2 redistributes the 10.1.1.0/24 route into the OSPF domain, it adds the tag 20.</a:t>
            </a:r>
            <a:endParaRPr lang="en-US" sz="1500" dirty="0"/>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pic>
        <p:nvPicPr>
          <p:cNvPr id="7" name="Picture 6">
            <a:extLst>
              <a:ext uri="{FF2B5EF4-FFF2-40B4-BE49-F238E27FC236}">
                <a16:creationId xmlns:a16="http://schemas.microsoft.com/office/drawing/2014/main" id="{4E7BF2AE-92AA-41EE-B78C-D6877CB1F471}"/>
              </a:ext>
            </a:extLst>
          </p:cNvPr>
          <p:cNvPicPr>
            <a:picLocks noChangeAspect="1"/>
          </p:cNvPicPr>
          <p:nvPr/>
        </p:nvPicPr>
        <p:blipFill>
          <a:blip r:embed="rId3"/>
          <a:stretch>
            <a:fillRect/>
          </a:stretch>
        </p:blipFill>
        <p:spPr>
          <a:xfrm>
            <a:off x="2025869" y="3244596"/>
            <a:ext cx="3799490" cy="1618003"/>
          </a:xfrm>
          <a:prstGeom prst="rect">
            <a:avLst/>
          </a:prstGeom>
        </p:spPr>
      </p:pic>
    </p:spTree>
    <p:extLst>
      <p:ext uri="{BB962C8B-B14F-4D97-AF65-F5344CB8AC3E}">
        <p14:creationId xmlns:p14="http://schemas.microsoft.com/office/powerpoint/2010/main" val="381106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37260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 y="794898"/>
            <a:ext cx="3153101" cy="3650977"/>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Example 17-4 shows the commands that you could use to tag the 10.1.1.0/24 routes as they are redistributed on R1 and R2.</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Define the routes you want to tag with an ACL or a prefix list.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Create a route map that has a sequence that matches the ACL or prefix list created, and will set the desired tag when there is a match.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Then attach the route map to the redistribution command. </a:t>
            </a:r>
            <a:endParaRPr lang="en-US" sz="1600" dirty="0">
              <a:solidFill>
                <a:srgbClr val="000000"/>
              </a:solidFill>
            </a:endParaRPr>
          </a:p>
        </p:txBody>
      </p:sp>
      <p:pic>
        <p:nvPicPr>
          <p:cNvPr id="5" name="Picture 4">
            <a:extLst>
              <a:ext uri="{FF2B5EF4-FFF2-40B4-BE49-F238E27FC236}">
                <a16:creationId xmlns:a16="http://schemas.microsoft.com/office/drawing/2014/main" id="{EBFFB960-FBFE-483F-A3B0-30A3B0D28169}"/>
              </a:ext>
            </a:extLst>
          </p:cNvPr>
          <p:cNvPicPr>
            <a:picLocks noChangeAspect="1"/>
          </p:cNvPicPr>
          <p:nvPr/>
        </p:nvPicPr>
        <p:blipFill>
          <a:blip r:embed="rId3"/>
          <a:stretch>
            <a:fillRect/>
          </a:stretch>
        </p:blipFill>
        <p:spPr>
          <a:xfrm>
            <a:off x="3187939" y="3512526"/>
            <a:ext cx="5913055" cy="1517757"/>
          </a:xfrm>
          <a:prstGeom prst="rect">
            <a:avLst/>
          </a:prstGeom>
        </p:spPr>
      </p:pic>
      <p:pic>
        <p:nvPicPr>
          <p:cNvPr id="2" name="Picture 1">
            <a:extLst>
              <a:ext uri="{FF2B5EF4-FFF2-40B4-BE49-F238E27FC236}">
                <a16:creationId xmlns:a16="http://schemas.microsoft.com/office/drawing/2014/main" id="{C2387528-5F8B-4849-A0E2-5ACE1295D490}"/>
              </a:ext>
            </a:extLst>
          </p:cNvPr>
          <p:cNvPicPr>
            <a:picLocks noChangeAspect="1"/>
          </p:cNvPicPr>
          <p:nvPr/>
        </p:nvPicPr>
        <p:blipFill>
          <a:blip r:embed="rId4"/>
          <a:stretch>
            <a:fillRect/>
          </a:stretch>
        </p:blipFill>
        <p:spPr>
          <a:xfrm>
            <a:off x="3244048" y="630621"/>
            <a:ext cx="5822110" cy="2997583"/>
          </a:xfrm>
          <a:prstGeom prst="rect">
            <a:avLst/>
          </a:prstGeom>
        </p:spPr>
      </p:pic>
    </p:spTree>
    <p:extLst>
      <p:ext uri="{BB962C8B-B14F-4D97-AF65-F5344CB8AC3E}">
        <p14:creationId xmlns:p14="http://schemas.microsoft.com/office/powerpoint/2010/main" val="3456393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905729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994565"/>
            <a:ext cx="3153101" cy="3396131"/>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To prevent R1 and R2 from redistributing the OSPF-learned 10.1.1.0/24 routes with their tags back into EIGRP, you deny the routes based on their tags. </a:t>
            </a:r>
          </a:p>
          <a:p>
            <a:pPr marL="0" indent="0" algn="l" defTabSz="684213" fontAlgn="base">
              <a:spcBef>
                <a:spcPts val="600"/>
              </a:spcBef>
              <a:spcAft>
                <a:spcPts val="600"/>
              </a:spcAft>
              <a:buClr>
                <a:schemeClr val="tx2"/>
              </a:buClr>
              <a:buSzPct val="90000"/>
            </a:pPr>
            <a:r>
              <a:rPr lang="en-US" sz="1600" dirty="0">
                <a:solidFill>
                  <a:srgbClr val="000000"/>
                </a:solidFill>
              </a:rPr>
              <a:t>As shown in Figure 17-7, on R1 you deny the routes with the tag 20 from being redistributed into the EIGRP autonomous system, and on R2 you deny the routes with the tag 10 from being redistributed into the EIGRP autonomous system.</a:t>
            </a:r>
          </a:p>
        </p:txBody>
      </p:sp>
      <p:pic>
        <p:nvPicPr>
          <p:cNvPr id="6" name="Picture 5">
            <a:extLst>
              <a:ext uri="{FF2B5EF4-FFF2-40B4-BE49-F238E27FC236}">
                <a16:creationId xmlns:a16="http://schemas.microsoft.com/office/drawing/2014/main" id="{69C4F0C3-AFF3-4F19-BDE1-90E3BBC66551}"/>
              </a:ext>
            </a:extLst>
          </p:cNvPr>
          <p:cNvPicPr>
            <a:picLocks noChangeAspect="1"/>
          </p:cNvPicPr>
          <p:nvPr/>
        </p:nvPicPr>
        <p:blipFill>
          <a:blip r:embed="rId3"/>
          <a:stretch>
            <a:fillRect/>
          </a:stretch>
        </p:blipFill>
        <p:spPr>
          <a:xfrm>
            <a:off x="3404174" y="772509"/>
            <a:ext cx="5412042" cy="3322583"/>
          </a:xfrm>
          <a:prstGeom prst="rect">
            <a:avLst/>
          </a:prstGeom>
        </p:spPr>
      </p:pic>
    </p:spTree>
    <p:extLst>
      <p:ext uri="{BB962C8B-B14F-4D97-AF65-F5344CB8AC3E}">
        <p14:creationId xmlns:p14="http://schemas.microsoft.com/office/powerpoint/2010/main" val="302241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17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8345488" cy="3551044"/>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Troubleshooting Advanced Redistribution Issues - </a:t>
            </a:r>
            <a:r>
              <a:rPr lang="en-US" sz="1800" dirty="0">
                <a:solidFill>
                  <a:srgbClr val="000000"/>
                </a:solidFill>
              </a:rPr>
              <a:t>This section explains how suboptimal routing and routing loops may occur when redistributing at multiple points in the network. In addition, you will discover how to recognize these redistribution issues and solve them.</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Troubleshooting IPv4 and IPv6 Redistribution - </a:t>
            </a:r>
            <a:r>
              <a:rPr lang="en-US" sz="1800" dirty="0">
                <a:solidFill>
                  <a:srgbClr val="000000"/>
                </a:solidFill>
              </a:rPr>
              <a:t>This section examines the issues that you should look out for when troubleshooting redistribution for IPv4 and IPv6 routing protocols such as EIGRP, OSPF, and BGP.</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Redistribution Trouble Tickets - </a:t>
            </a:r>
            <a:r>
              <a:rPr lang="en-US" sz="1800" dirty="0">
                <a:solidFill>
                  <a:srgbClr val="000000"/>
                </a:solidFill>
              </a:rPr>
              <a:t>This section provides trouble tickets that demonstrate how to use a structured troubleshooting process to solve a reported problem.</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800" dirty="0">
              <a:solidFill>
                <a:srgbClr val="000000"/>
              </a:solidFill>
            </a:endParaRPr>
          </a:p>
        </p:txBody>
      </p:sp>
    </p:spTree>
    <p:extLst>
      <p:ext uri="{BB962C8B-B14F-4D97-AF65-F5344CB8AC3E}">
        <p14:creationId xmlns:p14="http://schemas.microsoft.com/office/powerpoint/2010/main" val="109019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914400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1199518"/>
            <a:ext cx="3153101" cy="2200550"/>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Example 17-5 shows the commands that can be used to ensure that R1 and R2 do not redistribute the 10.1.1.0/24 networks back into the EIGRP autonomous system. </a:t>
            </a:r>
          </a:p>
        </p:txBody>
      </p:sp>
      <p:pic>
        <p:nvPicPr>
          <p:cNvPr id="2" name="Picture 1">
            <a:extLst>
              <a:ext uri="{FF2B5EF4-FFF2-40B4-BE49-F238E27FC236}">
                <a16:creationId xmlns:a16="http://schemas.microsoft.com/office/drawing/2014/main" id="{9ED371B8-D674-490E-817F-E4F0770DE99E}"/>
              </a:ext>
            </a:extLst>
          </p:cNvPr>
          <p:cNvPicPr>
            <a:picLocks noChangeAspect="1"/>
          </p:cNvPicPr>
          <p:nvPr/>
        </p:nvPicPr>
        <p:blipFill>
          <a:blip r:embed="rId3"/>
          <a:stretch>
            <a:fillRect/>
          </a:stretch>
        </p:blipFill>
        <p:spPr>
          <a:xfrm>
            <a:off x="3485790" y="1045726"/>
            <a:ext cx="5537179" cy="3149162"/>
          </a:xfrm>
          <a:prstGeom prst="rect">
            <a:avLst/>
          </a:prstGeom>
        </p:spPr>
      </p:pic>
    </p:spTree>
    <p:extLst>
      <p:ext uri="{BB962C8B-B14F-4D97-AF65-F5344CB8AC3E}">
        <p14:creationId xmlns:p14="http://schemas.microsoft.com/office/powerpoint/2010/main" val="120261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66894" y="647700"/>
            <a:ext cx="8485443" cy="1399379"/>
          </a:xfrm>
        </p:spPr>
        <p:txBody>
          <a:bodyPr/>
          <a:lstStyle/>
          <a:p>
            <a:r>
              <a:rPr lang="en-US" sz="3600" dirty="0">
                <a:solidFill>
                  <a:schemeClr val="accent5">
                    <a:lumMod val="40000"/>
                    <a:lumOff val="60000"/>
                  </a:schemeClr>
                </a:solidFill>
              </a:rPr>
              <a:t>Troubleshooting IPV4 and IPV6 Redistribution</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162175"/>
            <a:ext cx="8277832"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Route redistribution allows routes learned through one source (for example, statically configured routes, locally connected routes, or routes learned through a routing protocol) to be injected into a routing protocol.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If two routing protocols are mutually redistributed, the routes learned through each routing protocol are injected into the other routing protocol.</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This section reviews route redistribution and explains how to troubleshoot redistribution issues.</a:t>
            </a:r>
          </a:p>
        </p:txBody>
      </p:sp>
    </p:spTree>
    <p:custDataLst>
      <p:tags r:id="rId1"/>
    </p:custDataLst>
    <p:extLst>
      <p:ext uri="{BB962C8B-B14F-4D97-AF65-F5344CB8AC3E}">
        <p14:creationId xmlns:p14="http://schemas.microsoft.com/office/powerpoint/2010/main" val="294561489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Route Redistribution Review</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1199518"/>
            <a:ext cx="3555124" cy="2200550"/>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A router that connects two or more routing domains and that will be the point of redistribution is known as a boundary router (see Figure 17-8). A boundary router can redistribute static routes, connected routes, and routes learned through one routing protocol into another routing protocol.</a:t>
            </a:r>
          </a:p>
        </p:txBody>
      </p:sp>
      <p:pic>
        <p:nvPicPr>
          <p:cNvPr id="5" name="Picture 4">
            <a:extLst>
              <a:ext uri="{FF2B5EF4-FFF2-40B4-BE49-F238E27FC236}">
                <a16:creationId xmlns:a16="http://schemas.microsoft.com/office/drawing/2014/main" id="{FE948D83-78F7-451A-8A01-C79D702CA2EF}"/>
              </a:ext>
            </a:extLst>
          </p:cNvPr>
          <p:cNvPicPr>
            <a:picLocks noChangeAspect="1"/>
          </p:cNvPicPr>
          <p:nvPr/>
        </p:nvPicPr>
        <p:blipFill>
          <a:blip r:embed="rId3"/>
          <a:stretch>
            <a:fillRect/>
          </a:stretch>
        </p:blipFill>
        <p:spPr>
          <a:xfrm>
            <a:off x="3555124" y="1296444"/>
            <a:ext cx="5128227" cy="2006698"/>
          </a:xfrm>
          <a:prstGeom prst="rect">
            <a:avLst/>
          </a:prstGeom>
        </p:spPr>
      </p:pic>
    </p:spTree>
    <p:extLst>
      <p:ext uri="{BB962C8B-B14F-4D97-AF65-F5344CB8AC3E}">
        <p14:creationId xmlns:p14="http://schemas.microsoft.com/office/powerpoint/2010/main" val="168022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Route Redistribution Review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41890" y="1124230"/>
            <a:ext cx="5012111" cy="3069398"/>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Redistribution occurs from the routing table into a routing protocol’s data structure (such as the EIGRP topology table or the OSPF LSDB), as shown in Figure 17-9. This is a key concept for troubleshooting purposes because if the route is not in the routing table, it cannot be redistributed. </a:t>
            </a:r>
          </a:p>
          <a:p>
            <a:pPr marL="0" indent="0" algn="l" defTabSz="684213" fontAlgn="base">
              <a:spcBef>
                <a:spcPts val="600"/>
              </a:spcBef>
              <a:spcAft>
                <a:spcPts val="600"/>
              </a:spcAft>
              <a:buClr>
                <a:schemeClr val="tx2"/>
              </a:buClr>
              <a:buSzPct val="90000"/>
            </a:pPr>
            <a:r>
              <a:rPr lang="en-US" sz="1600" dirty="0">
                <a:solidFill>
                  <a:srgbClr val="000000"/>
                </a:solidFill>
              </a:rPr>
              <a:t>Different routing protocols use different types of metrics, as illustrated in Figure 17-10. Therefore, when a route is redistributed into a routing protocol, a metric used by the destination routing protocol needs to be associated with the route being redistributed.</a:t>
            </a: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pic>
        <p:nvPicPr>
          <p:cNvPr id="2" name="Picture 1">
            <a:extLst>
              <a:ext uri="{FF2B5EF4-FFF2-40B4-BE49-F238E27FC236}">
                <a16:creationId xmlns:a16="http://schemas.microsoft.com/office/drawing/2014/main" id="{E6785049-285B-42CA-A6B0-9288CF9C6681}"/>
              </a:ext>
            </a:extLst>
          </p:cNvPr>
          <p:cNvPicPr>
            <a:picLocks noChangeAspect="1"/>
          </p:cNvPicPr>
          <p:nvPr/>
        </p:nvPicPr>
        <p:blipFill>
          <a:blip r:embed="rId3"/>
          <a:stretch>
            <a:fillRect/>
          </a:stretch>
        </p:blipFill>
        <p:spPr>
          <a:xfrm>
            <a:off x="5154001" y="717331"/>
            <a:ext cx="4034351" cy="2519879"/>
          </a:xfrm>
          <a:prstGeom prst="rect">
            <a:avLst/>
          </a:prstGeom>
        </p:spPr>
      </p:pic>
      <p:pic>
        <p:nvPicPr>
          <p:cNvPr id="5" name="Picture 4">
            <a:extLst>
              <a:ext uri="{FF2B5EF4-FFF2-40B4-BE49-F238E27FC236}">
                <a16:creationId xmlns:a16="http://schemas.microsoft.com/office/drawing/2014/main" id="{D9B435FF-6849-4A39-AD47-D2A0167290AD}"/>
              </a:ext>
            </a:extLst>
          </p:cNvPr>
          <p:cNvPicPr>
            <a:picLocks noChangeAspect="1"/>
          </p:cNvPicPr>
          <p:nvPr/>
        </p:nvPicPr>
        <p:blipFill>
          <a:blip r:embed="rId4"/>
          <a:stretch>
            <a:fillRect/>
          </a:stretch>
        </p:blipFill>
        <p:spPr>
          <a:xfrm>
            <a:off x="5431222" y="3365453"/>
            <a:ext cx="3077724" cy="1156622"/>
          </a:xfrm>
          <a:prstGeom prst="rect">
            <a:avLst/>
          </a:prstGeom>
        </p:spPr>
      </p:pic>
    </p:spTree>
    <p:extLst>
      <p:ext uri="{BB962C8B-B14F-4D97-AF65-F5344CB8AC3E}">
        <p14:creationId xmlns:p14="http://schemas.microsoft.com/office/powerpoint/2010/main" val="1791148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Seed Metric</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26124" y="1005987"/>
            <a:ext cx="8537027" cy="3368943"/>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The metric assigned to a route being redistributed into another routing process is called a seed metric. The seed metric is needed to communicate relative levels of reachability between dissimilar routing protocols. A seed metric can be defined in one of three ways: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 Using the </a:t>
            </a:r>
            <a:r>
              <a:rPr lang="en-US" sz="1600" b="1" dirty="0">
                <a:solidFill>
                  <a:srgbClr val="000000"/>
                </a:solidFill>
              </a:rPr>
              <a:t>default-metric</a:t>
            </a:r>
            <a:r>
              <a:rPr lang="en-US" sz="1600" dirty="0">
                <a:solidFill>
                  <a:srgbClr val="000000"/>
                </a:solidFill>
              </a:rPr>
              <a:t> command</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 Using the </a:t>
            </a:r>
            <a:r>
              <a:rPr lang="en-US" sz="1600" b="1" dirty="0">
                <a:solidFill>
                  <a:srgbClr val="000000"/>
                </a:solidFill>
              </a:rPr>
              <a:t>metric</a:t>
            </a:r>
            <a:r>
              <a:rPr lang="en-US" sz="1600" dirty="0">
                <a:solidFill>
                  <a:srgbClr val="000000"/>
                </a:solidFill>
              </a:rPr>
              <a:t> parameter with the </a:t>
            </a:r>
            <a:r>
              <a:rPr lang="en-US" sz="1600" b="1" dirty="0">
                <a:solidFill>
                  <a:srgbClr val="000000"/>
                </a:solidFill>
              </a:rPr>
              <a:t>redistribute</a:t>
            </a:r>
            <a:r>
              <a:rPr lang="en-US" sz="1600" dirty="0">
                <a:solidFill>
                  <a:srgbClr val="000000"/>
                </a:solidFill>
              </a:rPr>
              <a:t> command</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 Applying a route map configuration to the </a:t>
            </a:r>
            <a:r>
              <a:rPr lang="en-US" sz="1600" b="1" dirty="0">
                <a:solidFill>
                  <a:srgbClr val="000000"/>
                </a:solidFill>
              </a:rPr>
              <a:t>redistribute</a:t>
            </a:r>
            <a:r>
              <a:rPr lang="en-US" sz="1600" dirty="0">
                <a:solidFill>
                  <a:srgbClr val="000000"/>
                </a:solidFill>
              </a:rPr>
              <a:t> command</a:t>
            </a:r>
          </a:p>
          <a:p>
            <a:pPr marL="0" indent="0" algn="l" defTabSz="684213" fontAlgn="base">
              <a:spcBef>
                <a:spcPts val="600"/>
              </a:spcBef>
              <a:spcAft>
                <a:spcPts val="600"/>
              </a:spcAft>
              <a:buClr>
                <a:schemeClr val="tx2"/>
              </a:buClr>
              <a:buSzPct val="90000"/>
            </a:pPr>
            <a:r>
              <a:rPr lang="en-US" sz="1600" dirty="0">
                <a:solidFill>
                  <a:srgbClr val="000000"/>
                </a:solidFill>
              </a:rPr>
              <a:t>If multiple seed metrics are defined with the commands, the order of preference is (1) metric defined in the route map that was applied to the </a:t>
            </a:r>
            <a:r>
              <a:rPr lang="en-US" sz="1600" b="1" dirty="0">
                <a:solidFill>
                  <a:srgbClr val="000000"/>
                </a:solidFill>
              </a:rPr>
              <a:t>redistribute</a:t>
            </a:r>
            <a:r>
              <a:rPr lang="en-US" sz="1600" dirty="0">
                <a:solidFill>
                  <a:srgbClr val="000000"/>
                </a:solidFill>
              </a:rPr>
              <a:t> command; (2) metric parameter defined with the </a:t>
            </a:r>
            <a:r>
              <a:rPr lang="en-US" sz="1600" b="1" dirty="0">
                <a:solidFill>
                  <a:srgbClr val="000000"/>
                </a:solidFill>
              </a:rPr>
              <a:t>redistribute</a:t>
            </a:r>
            <a:r>
              <a:rPr lang="en-US" sz="1600" dirty="0">
                <a:solidFill>
                  <a:srgbClr val="000000"/>
                </a:solidFill>
              </a:rPr>
              <a:t> command; (3) metric defined with the </a:t>
            </a:r>
            <a:r>
              <a:rPr lang="en-US" sz="1600" b="1" dirty="0">
                <a:solidFill>
                  <a:srgbClr val="000000"/>
                </a:solidFill>
              </a:rPr>
              <a:t>default-metric</a:t>
            </a:r>
            <a:r>
              <a:rPr lang="en-US" sz="1600" dirty="0">
                <a:solidFill>
                  <a:srgbClr val="000000"/>
                </a:solidFill>
              </a:rPr>
              <a:t> command.</a:t>
            </a:r>
          </a:p>
          <a:p>
            <a:pPr marL="0" indent="0" algn="l" defTabSz="684213" fontAlgn="base">
              <a:spcBef>
                <a:spcPts val="600"/>
              </a:spcBef>
              <a:spcAft>
                <a:spcPts val="600"/>
              </a:spcAft>
              <a:buClr>
                <a:schemeClr val="tx2"/>
              </a:buClr>
              <a:buSzPct val="90000"/>
            </a:pPr>
            <a:r>
              <a:rPr lang="en-US" sz="1600" dirty="0">
                <a:solidFill>
                  <a:srgbClr val="000000"/>
                </a:solidFill>
              </a:rPr>
              <a:t>If a seed metric is not specified, a default seed metric is used.</a:t>
            </a:r>
          </a:p>
        </p:txBody>
      </p:sp>
    </p:spTree>
    <p:extLst>
      <p:ext uri="{BB962C8B-B14F-4D97-AF65-F5344CB8AC3E}">
        <p14:creationId xmlns:p14="http://schemas.microsoft.com/office/powerpoint/2010/main" val="320787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Redistribution Troubleshooting Targets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 y="763368"/>
            <a:ext cx="4012324" cy="3737687"/>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Two prerequisites must be met for the routes of one IP routing protocol to be redistributed into another IP routing protocol:</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The route needs to be installed in the IP routing table of the border router (the router performing redistribution) by the protocol being redistributed.</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The destination IP routing protocol needs a reachable metric to assign to the redistributed routes.</a:t>
            </a:r>
          </a:p>
          <a:p>
            <a:pPr marL="0" indent="0" algn="l" defTabSz="684213" fontAlgn="base">
              <a:spcBef>
                <a:spcPts val="600"/>
              </a:spcBef>
              <a:spcAft>
                <a:spcPts val="600"/>
              </a:spcAft>
              <a:buClr>
                <a:schemeClr val="tx2"/>
              </a:buClr>
              <a:buSzPct val="90000"/>
            </a:pPr>
            <a:r>
              <a:rPr lang="en-US" sz="1500" dirty="0">
                <a:solidFill>
                  <a:srgbClr val="000000"/>
                </a:solidFill>
              </a:rPr>
              <a:t>Based on these two prerequisites, Table 17-2 lists various redistribution troubleshooting targets and recommendations for dealing with them.</a:t>
            </a:r>
          </a:p>
        </p:txBody>
      </p:sp>
      <p:pic>
        <p:nvPicPr>
          <p:cNvPr id="2" name="Picture 1">
            <a:extLst>
              <a:ext uri="{FF2B5EF4-FFF2-40B4-BE49-F238E27FC236}">
                <a16:creationId xmlns:a16="http://schemas.microsoft.com/office/drawing/2014/main" id="{9312F9DC-8F7D-416F-9076-5F644FB9573B}"/>
              </a:ext>
            </a:extLst>
          </p:cNvPr>
          <p:cNvPicPr>
            <a:picLocks noChangeAspect="1"/>
          </p:cNvPicPr>
          <p:nvPr/>
        </p:nvPicPr>
        <p:blipFill>
          <a:blip r:embed="rId3"/>
          <a:stretch>
            <a:fillRect/>
          </a:stretch>
        </p:blipFill>
        <p:spPr>
          <a:xfrm>
            <a:off x="4138448" y="756745"/>
            <a:ext cx="4753737" cy="4292088"/>
          </a:xfrm>
          <a:prstGeom prst="rect">
            <a:avLst/>
          </a:prstGeom>
        </p:spPr>
      </p:pic>
    </p:spTree>
    <p:extLst>
      <p:ext uri="{BB962C8B-B14F-4D97-AF65-F5344CB8AC3E}">
        <p14:creationId xmlns:p14="http://schemas.microsoft.com/office/powerpoint/2010/main" val="649827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Troubleshooting Redistribution into EIGRP</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763368"/>
            <a:ext cx="8345487" cy="2674246"/>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When redistributing into EIGRP for IPv4, you can apply a metric with the </a:t>
            </a:r>
            <a:r>
              <a:rPr lang="en-US" sz="1500" b="1" dirty="0">
                <a:solidFill>
                  <a:srgbClr val="000000"/>
                </a:solidFill>
              </a:rPr>
              <a:t>metric</a:t>
            </a:r>
            <a:r>
              <a:rPr lang="en-US" sz="1500" dirty="0">
                <a:solidFill>
                  <a:srgbClr val="000000"/>
                </a:solidFill>
              </a:rPr>
              <a:t> keyword or a route map with the </a:t>
            </a:r>
            <a:r>
              <a:rPr lang="en-US" sz="1500" b="1" dirty="0">
                <a:solidFill>
                  <a:srgbClr val="000000"/>
                </a:solidFill>
              </a:rPr>
              <a:t>route-map </a:t>
            </a:r>
            <a:r>
              <a:rPr lang="en-US" sz="1500" dirty="0">
                <a:solidFill>
                  <a:srgbClr val="000000"/>
                </a:solidFill>
              </a:rPr>
              <a:t>keyword. If you are redistributing OSPF into EIGRP, as shown in Example 17-6, you also have the option to specify the </a:t>
            </a:r>
            <a:r>
              <a:rPr lang="en-US" sz="1500" b="1" dirty="0">
                <a:solidFill>
                  <a:srgbClr val="000000"/>
                </a:solidFill>
              </a:rPr>
              <a:t>match</a:t>
            </a:r>
            <a:r>
              <a:rPr lang="en-US" sz="1500" dirty="0">
                <a:solidFill>
                  <a:srgbClr val="000000"/>
                </a:solidFill>
              </a:rPr>
              <a:t> option, which allows you to match just </a:t>
            </a:r>
            <a:r>
              <a:rPr lang="en-US" sz="1500" b="1" dirty="0">
                <a:solidFill>
                  <a:srgbClr val="000000"/>
                </a:solidFill>
              </a:rPr>
              <a:t>internal</a:t>
            </a:r>
            <a:r>
              <a:rPr lang="en-US" sz="1500" dirty="0">
                <a:solidFill>
                  <a:srgbClr val="000000"/>
                </a:solidFill>
              </a:rPr>
              <a:t> routes, just </a:t>
            </a:r>
            <a:r>
              <a:rPr lang="en-US" sz="1500" b="1" dirty="0">
                <a:solidFill>
                  <a:srgbClr val="000000"/>
                </a:solidFill>
              </a:rPr>
              <a:t>external</a:t>
            </a:r>
            <a:r>
              <a:rPr lang="en-US" sz="1500" dirty="0">
                <a:solidFill>
                  <a:srgbClr val="000000"/>
                </a:solidFill>
              </a:rPr>
              <a:t> routes, just </a:t>
            </a:r>
            <a:r>
              <a:rPr lang="en-US" sz="1500" b="1" dirty="0">
                <a:solidFill>
                  <a:srgbClr val="000000"/>
                </a:solidFill>
              </a:rPr>
              <a:t>nssa-external</a:t>
            </a:r>
            <a:r>
              <a:rPr lang="en-US" sz="1500" dirty="0">
                <a:solidFill>
                  <a:srgbClr val="000000"/>
                </a:solidFill>
              </a:rPr>
              <a:t> routes, or a combination of them.</a:t>
            </a:r>
          </a:p>
          <a:p>
            <a:pPr marL="0" indent="0" algn="l" defTabSz="684213" fontAlgn="base">
              <a:spcBef>
                <a:spcPts val="600"/>
              </a:spcBef>
              <a:spcAft>
                <a:spcPts val="600"/>
              </a:spcAft>
              <a:buClr>
                <a:schemeClr val="tx2"/>
              </a:buClr>
              <a:buSzPct val="90000"/>
            </a:pPr>
            <a:r>
              <a:rPr lang="en-US" sz="1500" dirty="0">
                <a:solidFill>
                  <a:srgbClr val="000000"/>
                </a:solidFill>
              </a:rPr>
              <a:t>The most common issue you will run into when redistributing into EIGRP for IPv4 is related to the metric. Remember that the seed metric is, by default, set to infinity (unreachable). Therefore, if you fail to manually set the metric using any of the options listed earlier in the chapter, routes will not be advertised to the other routers in the EIGRP autonomous system. </a:t>
            </a:r>
          </a:p>
          <a:p>
            <a:pPr marL="0" indent="0" algn="l" defTabSz="684213" fontAlgn="base">
              <a:spcBef>
                <a:spcPts val="600"/>
              </a:spcBef>
              <a:spcAft>
                <a:spcPts val="600"/>
              </a:spcAft>
              <a:buClr>
                <a:schemeClr val="tx2"/>
              </a:buClr>
              <a:buSzPct val="90000"/>
            </a:pPr>
            <a:r>
              <a:rPr lang="en-US" sz="1500" dirty="0">
                <a:solidFill>
                  <a:srgbClr val="000000"/>
                </a:solidFill>
              </a:rPr>
              <a:t>Also, if the wrong route map is applied, or if there is an error in the route map, routes will not be redistributed properly. </a:t>
            </a:r>
          </a:p>
        </p:txBody>
      </p:sp>
      <p:pic>
        <p:nvPicPr>
          <p:cNvPr id="5" name="Picture 4">
            <a:extLst>
              <a:ext uri="{FF2B5EF4-FFF2-40B4-BE49-F238E27FC236}">
                <a16:creationId xmlns:a16="http://schemas.microsoft.com/office/drawing/2014/main" id="{9FE0F275-8D99-4120-A001-CDDCC9E0C27C}"/>
              </a:ext>
            </a:extLst>
          </p:cNvPr>
          <p:cNvPicPr>
            <a:picLocks noChangeAspect="1"/>
          </p:cNvPicPr>
          <p:nvPr/>
        </p:nvPicPr>
        <p:blipFill>
          <a:blip r:embed="rId3"/>
          <a:stretch>
            <a:fillRect/>
          </a:stretch>
        </p:blipFill>
        <p:spPr>
          <a:xfrm>
            <a:off x="1269753" y="3437614"/>
            <a:ext cx="5805980" cy="1455115"/>
          </a:xfrm>
          <a:prstGeom prst="rect">
            <a:avLst/>
          </a:prstGeom>
        </p:spPr>
      </p:pic>
    </p:spTree>
    <p:extLst>
      <p:ext uri="{BB962C8B-B14F-4D97-AF65-F5344CB8AC3E}">
        <p14:creationId xmlns:p14="http://schemas.microsoft.com/office/powerpoint/2010/main" val="306278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Troubleshooting Redistribution into EIGRP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 y="763368"/>
            <a:ext cx="4713890" cy="3871694"/>
          </a:xfrm>
        </p:spPr>
        <p:txBody>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With EIGRP for IPv6, you have the same </a:t>
            </a:r>
            <a:r>
              <a:rPr lang="en-US" sz="1500" b="1" dirty="0">
                <a:solidFill>
                  <a:srgbClr val="000000"/>
                </a:solidFill>
              </a:rPr>
              <a:t>match</a:t>
            </a:r>
            <a:r>
              <a:rPr lang="en-US" sz="1500" dirty="0">
                <a:solidFill>
                  <a:srgbClr val="000000"/>
                </a:solidFill>
              </a:rPr>
              <a:t>, </a:t>
            </a:r>
            <a:r>
              <a:rPr lang="en-US" sz="1500" b="1" dirty="0">
                <a:solidFill>
                  <a:srgbClr val="000000"/>
                </a:solidFill>
              </a:rPr>
              <a:t>metric</a:t>
            </a:r>
            <a:r>
              <a:rPr lang="en-US" sz="1500" dirty="0">
                <a:solidFill>
                  <a:srgbClr val="000000"/>
                </a:solidFill>
              </a:rPr>
              <a:t>, and </a:t>
            </a:r>
            <a:r>
              <a:rPr lang="en-US" sz="1500" b="1" dirty="0">
                <a:solidFill>
                  <a:srgbClr val="000000"/>
                </a:solidFill>
              </a:rPr>
              <a:t>route-map</a:t>
            </a:r>
            <a:r>
              <a:rPr lang="en-US" sz="1500" dirty="0">
                <a:solidFill>
                  <a:srgbClr val="000000"/>
                </a:solidFill>
              </a:rPr>
              <a:t> keywords, as well as the </a:t>
            </a:r>
            <a:r>
              <a:rPr lang="en-US" sz="1500" b="1" dirty="0">
                <a:solidFill>
                  <a:srgbClr val="000000"/>
                </a:solidFill>
              </a:rPr>
              <a:t>include-connected</a:t>
            </a:r>
            <a:r>
              <a:rPr lang="en-US" sz="1500" dirty="0">
                <a:solidFill>
                  <a:srgbClr val="000000"/>
                </a:solidFill>
              </a:rPr>
              <a:t> keyword.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By default, with EIGRP for IPv4, the networks associated with the local interfaces participating in the redistributed routing process are also redistributed.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With EIGRP for IPv6, the networks associated with the local interfaces participating in the redistributed routing process are not redistributed. Therefore, if you want to include the networks associated with the local interfaces participating in the routing process that is being redistributed, you need to use the </a:t>
            </a:r>
            <a:r>
              <a:rPr lang="en-US" sz="1500" b="1" dirty="0">
                <a:solidFill>
                  <a:srgbClr val="000000"/>
                </a:solidFill>
              </a:rPr>
              <a:t>include-connected</a:t>
            </a:r>
            <a:r>
              <a:rPr lang="en-US" sz="1500" dirty="0">
                <a:solidFill>
                  <a:srgbClr val="000000"/>
                </a:solidFill>
              </a:rPr>
              <a:t> keyword, as shown in Example 17-7. </a:t>
            </a:r>
          </a:p>
        </p:txBody>
      </p:sp>
      <p:pic>
        <p:nvPicPr>
          <p:cNvPr id="2" name="Picture 1">
            <a:extLst>
              <a:ext uri="{FF2B5EF4-FFF2-40B4-BE49-F238E27FC236}">
                <a16:creationId xmlns:a16="http://schemas.microsoft.com/office/drawing/2014/main" id="{CEF26F15-E301-48C8-A6F8-B25AAD726FD8}"/>
              </a:ext>
            </a:extLst>
          </p:cNvPr>
          <p:cNvPicPr>
            <a:picLocks noChangeAspect="1"/>
          </p:cNvPicPr>
          <p:nvPr/>
        </p:nvPicPr>
        <p:blipFill rotWithShape="1">
          <a:blip r:embed="rId3"/>
          <a:srcRect r="6323"/>
          <a:stretch/>
        </p:blipFill>
        <p:spPr>
          <a:xfrm>
            <a:off x="4736249" y="906815"/>
            <a:ext cx="4278821" cy="1244201"/>
          </a:xfrm>
          <a:prstGeom prst="rect">
            <a:avLst/>
          </a:prstGeom>
        </p:spPr>
      </p:pic>
    </p:spTree>
    <p:extLst>
      <p:ext uri="{BB962C8B-B14F-4D97-AF65-F5344CB8AC3E}">
        <p14:creationId xmlns:p14="http://schemas.microsoft.com/office/powerpoint/2010/main" val="3281185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Troubleshooting Redistribution into EIGRP (Cont.)</a:t>
            </a:r>
          </a:p>
        </p:txBody>
      </p:sp>
      <p:sp>
        <p:nvSpPr>
          <p:cNvPr id="5" name="Rectangle 4">
            <a:extLst>
              <a:ext uri="{FF2B5EF4-FFF2-40B4-BE49-F238E27FC236}">
                <a16:creationId xmlns:a16="http://schemas.microsoft.com/office/drawing/2014/main" id="{E49C6D7A-5927-4523-B86E-8AA8F55B1AEA}"/>
              </a:ext>
            </a:extLst>
          </p:cNvPr>
          <p:cNvSpPr/>
          <p:nvPr/>
        </p:nvSpPr>
        <p:spPr>
          <a:xfrm>
            <a:off x="85381" y="1029205"/>
            <a:ext cx="4572000" cy="1569660"/>
          </a:xfrm>
          <a:prstGeom prst="rect">
            <a:avLst/>
          </a:prstGeom>
        </p:spPr>
        <p:txBody>
          <a:bodyPr>
            <a:spAutoFit/>
          </a:bodyPr>
          <a:lstStyle/>
          <a:p>
            <a:pPr marL="285750" indent="-285750">
              <a:buFont typeface="Arial" panose="020B0604020202020204" pitchFamily="34" charset="0"/>
              <a:buChar char="•"/>
            </a:pPr>
            <a:r>
              <a:rPr lang="en-US" sz="1600" dirty="0"/>
              <a:t>On the boundary router, you can verify which protocols are being redistributed into EIGRP for IPv4 with the </a:t>
            </a:r>
            <a:r>
              <a:rPr lang="en-US" sz="1600" b="1" dirty="0"/>
              <a:t>show ip protocols </a:t>
            </a:r>
            <a:r>
              <a:rPr lang="en-US" sz="1600" dirty="0"/>
              <a:t>command. Example 17-8 shows that OSPF routes are being redistributed into EIGRP for IPv4.</a:t>
            </a:r>
          </a:p>
        </p:txBody>
      </p:sp>
      <p:sp>
        <p:nvSpPr>
          <p:cNvPr id="10" name="Rectangle 9">
            <a:extLst>
              <a:ext uri="{FF2B5EF4-FFF2-40B4-BE49-F238E27FC236}">
                <a16:creationId xmlns:a16="http://schemas.microsoft.com/office/drawing/2014/main" id="{D2CEB919-09E7-463D-8952-D9C673D73C5A}"/>
              </a:ext>
            </a:extLst>
          </p:cNvPr>
          <p:cNvSpPr/>
          <p:nvPr/>
        </p:nvSpPr>
        <p:spPr>
          <a:xfrm>
            <a:off x="147768" y="2570254"/>
            <a:ext cx="4572000" cy="1569660"/>
          </a:xfrm>
          <a:prstGeom prst="rect">
            <a:avLst/>
          </a:prstGeom>
        </p:spPr>
        <p:txBody>
          <a:bodyPr>
            <a:spAutoFit/>
          </a:bodyPr>
          <a:lstStyle/>
          <a:p>
            <a:pPr marL="285750" indent="-285750">
              <a:buFont typeface="Arial" panose="020B0604020202020204" pitchFamily="34" charset="0"/>
              <a:buChar char="•"/>
            </a:pPr>
            <a:r>
              <a:rPr lang="en-US" sz="1600" dirty="0"/>
              <a:t>When reviewing the EIGRP for IPv4 topology table with the </a:t>
            </a:r>
            <a:r>
              <a:rPr lang="en-US" sz="1600" b="1" dirty="0"/>
              <a:t>show ip eigrp topology </a:t>
            </a:r>
            <a:r>
              <a:rPr lang="en-US" sz="1600" dirty="0"/>
              <a:t>command, you can identify the routes that have been injected into the EIGRP process via redistribution because the output states via Redistributed, as shown in Example 17-9. </a:t>
            </a:r>
          </a:p>
        </p:txBody>
      </p:sp>
      <p:pic>
        <p:nvPicPr>
          <p:cNvPr id="6" name="Picture 5">
            <a:extLst>
              <a:ext uri="{FF2B5EF4-FFF2-40B4-BE49-F238E27FC236}">
                <a16:creationId xmlns:a16="http://schemas.microsoft.com/office/drawing/2014/main" id="{B694A1B7-BB28-4840-A3A2-1E00B0036DC9}"/>
              </a:ext>
            </a:extLst>
          </p:cNvPr>
          <p:cNvPicPr>
            <a:picLocks noChangeAspect="1"/>
          </p:cNvPicPr>
          <p:nvPr/>
        </p:nvPicPr>
        <p:blipFill rotWithShape="1">
          <a:blip r:embed="rId3"/>
          <a:srcRect b="9215"/>
          <a:stretch/>
        </p:blipFill>
        <p:spPr>
          <a:xfrm>
            <a:off x="4782154" y="1029205"/>
            <a:ext cx="3563334" cy="956349"/>
          </a:xfrm>
          <a:prstGeom prst="rect">
            <a:avLst/>
          </a:prstGeom>
        </p:spPr>
      </p:pic>
      <p:pic>
        <p:nvPicPr>
          <p:cNvPr id="9" name="Picture 8">
            <a:extLst>
              <a:ext uri="{FF2B5EF4-FFF2-40B4-BE49-F238E27FC236}">
                <a16:creationId xmlns:a16="http://schemas.microsoft.com/office/drawing/2014/main" id="{323F40DC-BD3B-43BB-AE95-971F05EAEAC1}"/>
              </a:ext>
            </a:extLst>
          </p:cNvPr>
          <p:cNvPicPr>
            <a:picLocks noChangeAspect="1"/>
          </p:cNvPicPr>
          <p:nvPr/>
        </p:nvPicPr>
        <p:blipFill>
          <a:blip r:embed="rId4"/>
          <a:stretch>
            <a:fillRect/>
          </a:stretch>
        </p:blipFill>
        <p:spPr>
          <a:xfrm>
            <a:off x="4809704" y="1950786"/>
            <a:ext cx="3521541" cy="713396"/>
          </a:xfrm>
          <a:prstGeom prst="rect">
            <a:avLst/>
          </a:prstGeom>
        </p:spPr>
      </p:pic>
      <p:pic>
        <p:nvPicPr>
          <p:cNvPr id="11" name="Picture 10">
            <a:extLst>
              <a:ext uri="{FF2B5EF4-FFF2-40B4-BE49-F238E27FC236}">
                <a16:creationId xmlns:a16="http://schemas.microsoft.com/office/drawing/2014/main" id="{AB16E078-2D40-4E0E-BBB1-15037018F012}"/>
              </a:ext>
            </a:extLst>
          </p:cNvPr>
          <p:cNvPicPr>
            <a:picLocks noChangeAspect="1"/>
          </p:cNvPicPr>
          <p:nvPr/>
        </p:nvPicPr>
        <p:blipFill>
          <a:blip r:embed="rId5"/>
          <a:stretch>
            <a:fillRect/>
          </a:stretch>
        </p:blipFill>
        <p:spPr>
          <a:xfrm>
            <a:off x="4818414" y="2720651"/>
            <a:ext cx="3521540" cy="1913386"/>
          </a:xfrm>
          <a:prstGeom prst="rect">
            <a:avLst/>
          </a:prstGeom>
        </p:spPr>
      </p:pic>
    </p:spTree>
    <p:extLst>
      <p:ext uri="{BB962C8B-B14F-4D97-AF65-F5344CB8AC3E}">
        <p14:creationId xmlns:p14="http://schemas.microsoft.com/office/powerpoint/2010/main" val="1204851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Troubleshooting Redistribution into EIGRP (Cont.)</a:t>
            </a:r>
          </a:p>
        </p:txBody>
      </p:sp>
      <p:sp>
        <p:nvSpPr>
          <p:cNvPr id="5" name="Rectangle 4">
            <a:extLst>
              <a:ext uri="{FF2B5EF4-FFF2-40B4-BE49-F238E27FC236}">
                <a16:creationId xmlns:a16="http://schemas.microsoft.com/office/drawing/2014/main" id="{E49C6D7A-5927-4523-B86E-8AA8F55B1AEA}"/>
              </a:ext>
            </a:extLst>
          </p:cNvPr>
          <p:cNvSpPr/>
          <p:nvPr/>
        </p:nvSpPr>
        <p:spPr>
          <a:xfrm>
            <a:off x="85381" y="1029205"/>
            <a:ext cx="4360495" cy="3554819"/>
          </a:xfrm>
          <a:prstGeom prst="rect">
            <a:avLst/>
          </a:prstGeom>
        </p:spPr>
        <p:txBody>
          <a:bodyPr wrap="square">
            <a:spAutoFit/>
          </a:bodyPr>
          <a:lstStyle/>
          <a:p>
            <a:pPr marL="285750" indent="-285750">
              <a:buFont typeface="Arial" panose="020B0604020202020204" pitchFamily="34" charset="0"/>
              <a:buChar char="•"/>
            </a:pPr>
            <a:r>
              <a:rPr lang="en-US" sz="1500" dirty="0"/>
              <a:t>When examining a redistributed route in the routing table on the boundary router, as shown in Example 17-10, with the </a:t>
            </a:r>
            <a:r>
              <a:rPr lang="en-US" sz="1500" b="1" dirty="0"/>
              <a:t>show ip route </a:t>
            </a:r>
            <a:r>
              <a:rPr lang="en-US" sz="1500" i="1" dirty="0"/>
              <a:t>ip-address</a:t>
            </a:r>
            <a:r>
              <a:rPr lang="en-US" sz="1500" b="1" dirty="0"/>
              <a:t> </a:t>
            </a:r>
            <a:r>
              <a:rPr lang="en-US" sz="1500" dirty="0"/>
              <a:t>command, the output indicates how the route is known, how it is being redistributed, and the EIGRP metric values that are being used at the redistribution point. </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When examining the routing tables on other routers (not the boundary router) in the EIGRP for IPv4 autonomous system, the redistributed routes have an AD of 170 by default and the code D EX, as shown in Example 17-11. </a:t>
            </a:r>
          </a:p>
        </p:txBody>
      </p:sp>
      <p:pic>
        <p:nvPicPr>
          <p:cNvPr id="2" name="Picture 1">
            <a:extLst>
              <a:ext uri="{FF2B5EF4-FFF2-40B4-BE49-F238E27FC236}">
                <a16:creationId xmlns:a16="http://schemas.microsoft.com/office/drawing/2014/main" id="{3B8ED1F5-2B75-4C57-BD75-025B149A2153}"/>
              </a:ext>
            </a:extLst>
          </p:cNvPr>
          <p:cNvPicPr>
            <a:picLocks noChangeAspect="1"/>
          </p:cNvPicPr>
          <p:nvPr/>
        </p:nvPicPr>
        <p:blipFill>
          <a:blip r:embed="rId3"/>
          <a:stretch>
            <a:fillRect/>
          </a:stretch>
        </p:blipFill>
        <p:spPr>
          <a:xfrm>
            <a:off x="4572000" y="898513"/>
            <a:ext cx="3903295" cy="1418478"/>
          </a:xfrm>
          <a:prstGeom prst="rect">
            <a:avLst/>
          </a:prstGeom>
        </p:spPr>
      </p:pic>
      <p:pic>
        <p:nvPicPr>
          <p:cNvPr id="4" name="Picture 3">
            <a:extLst>
              <a:ext uri="{FF2B5EF4-FFF2-40B4-BE49-F238E27FC236}">
                <a16:creationId xmlns:a16="http://schemas.microsoft.com/office/drawing/2014/main" id="{119B5F8D-4465-41BC-BA0B-BE336E6035D2}"/>
              </a:ext>
            </a:extLst>
          </p:cNvPr>
          <p:cNvPicPr>
            <a:picLocks noChangeAspect="1"/>
          </p:cNvPicPr>
          <p:nvPr/>
        </p:nvPicPr>
        <p:blipFill>
          <a:blip r:embed="rId4"/>
          <a:stretch>
            <a:fillRect/>
          </a:stretch>
        </p:blipFill>
        <p:spPr>
          <a:xfrm>
            <a:off x="4863665" y="2343118"/>
            <a:ext cx="3217570" cy="2533681"/>
          </a:xfrm>
          <a:prstGeom prst="rect">
            <a:avLst/>
          </a:prstGeom>
        </p:spPr>
      </p:pic>
    </p:spTree>
    <p:extLst>
      <p:ext uri="{BB962C8B-B14F-4D97-AF65-F5344CB8AC3E}">
        <p14:creationId xmlns:p14="http://schemas.microsoft.com/office/powerpoint/2010/main" val="1686310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66894" y="647700"/>
            <a:ext cx="8485443" cy="1399379"/>
          </a:xfrm>
        </p:spPr>
        <p:txBody>
          <a:bodyPr/>
          <a:lstStyle/>
          <a:p>
            <a:r>
              <a:rPr lang="en-US" sz="3600" dirty="0">
                <a:solidFill>
                  <a:schemeClr val="accent5">
                    <a:lumMod val="40000"/>
                    <a:lumOff val="60000"/>
                  </a:schemeClr>
                </a:solidFill>
              </a:rPr>
              <a:t>Troubleshoot Advanced Redistribution Issues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162175"/>
            <a:ext cx="8277832"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Highly available network designs remove single points of failure through redundancy. When redistributing routes between protocols, there must be at least two points of redistribution in the network to ensure that connectivity is maintained during a failure.</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When performing multipoint redistribution between two protocols, the following issues may arise:</a:t>
            </a:r>
          </a:p>
          <a:p>
            <a:pPr marL="742950" lvl="1"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	Suboptimal routing</a:t>
            </a:r>
          </a:p>
          <a:p>
            <a:pPr marL="742950" lvl="1"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	Routing loops</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These issues can lead to loss of connectivity or slow connectivity for the end users. </a:t>
            </a:r>
          </a:p>
        </p:txBody>
      </p:sp>
    </p:spTree>
    <p:custDataLst>
      <p:tags r:id="rId1"/>
    </p:custDataLst>
    <p:extLst>
      <p:ext uri="{BB962C8B-B14F-4D97-AF65-F5344CB8AC3E}">
        <p14:creationId xmlns:p14="http://schemas.microsoft.com/office/powerpoint/2010/main" val="7274033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26124"/>
            <a:ext cx="8345488" cy="731837"/>
          </a:xfrm>
        </p:spPr>
        <p:txBody>
          <a:bodyPr/>
          <a:lstStyle/>
          <a:p>
            <a:r>
              <a:rPr lang="en-US" sz="1600" dirty="0">
                <a:solidFill>
                  <a:schemeClr val="accent4">
                    <a:lumMod val="75000"/>
                  </a:schemeClr>
                </a:solidFill>
              </a:rPr>
              <a:t>Troubleshooting IPv4 and IPv6 Redistribution</a:t>
            </a:r>
            <a:br>
              <a:rPr lang="en-US" dirty="0"/>
            </a:br>
            <a:r>
              <a:rPr lang="en-US" sz="2400" dirty="0"/>
              <a:t>Troubleshooting Redistribution into EIGRP (Cont.)</a:t>
            </a:r>
          </a:p>
        </p:txBody>
      </p:sp>
      <p:sp>
        <p:nvSpPr>
          <p:cNvPr id="10" name="Rectangle 9">
            <a:extLst>
              <a:ext uri="{FF2B5EF4-FFF2-40B4-BE49-F238E27FC236}">
                <a16:creationId xmlns:a16="http://schemas.microsoft.com/office/drawing/2014/main" id="{E49C6D7A-5927-4523-B86E-8AA8F55B1AEA}"/>
              </a:ext>
            </a:extLst>
          </p:cNvPr>
          <p:cNvSpPr/>
          <p:nvPr/>
        </p:nvSpPr>
        <p:spPr>
          <a:xfrm>
            <a:off x="55179" y="868849"/>
            <a:ext cx="4426169" cy="3785652"/>
          </a:xfrm>
          <a:prstGeom prst="rect">
            <a:avLst/>
          </a:prstGeom>
        </p:spPr>
        <p:txBody>
          <a:bodyPr wrap="square">
            <a:spAutoFit/>
          </a:bodyPr>
          <a:lstStyle/>
          <a:p>
            <a:pPr marL="285750" indent="-285750">
              <a:buFont typeface="Arial" panose="020B0604020202020204" pitchFamily="34" charset="0"/>
              <a:buChar char="•"/>
            </a:pPr>
            <a:r>
              <a:rPr lang="en-US" sz="1500" dirty="0"/>
              <a:t>For EIGRP for IPv6, </a:t>
            </a:r>
            <a:r>
              <a:rPr lang="en-US" sz="1500" b="1" dirty="0"/>
              <a:t>the show ipv6 protocols </a:t>
            </a:r>
            <a:r>
              <a:rPr lang="en-US" sz="1500" dirty="0"/>
              <a:t>output is more detailed for redistribution, as shown in Example 17-12. Notice that it states the protocol, the seed metric, and whether connected networks are included. </a:t>
            </a:r>
          </a:p>
          <a:p>
            <a:endParaRPr lang="en-US" sz="1500" dirty="0"/>
          </a:p>
          <a:p>
            <a:pPr marL="285750" indent="-285750">
              <a:buFont typeface="Arial" panose="020B0604020202020204" pitchFamily="34" charset="0"/>
              <a:buChar char="•"/>
            </a:pPr>
            <a:r>
              <a:rPr lang="en-US" sz="1500" dirty="0"/>
              <a:t>The output of </a:t>
            </a:r>
            <a:r>
              <a:rPr lang="en-US" sz="1500" b="1" dirty="0"/>
              <a:t>show ipv6 eigrp topology </a:t>
            </a:r>
            <a:r>
              <a:rPr lang="en-US" sz="1500" dirty="0"/>
              <a:t>on the boundary router also indicates which routes are redistributed, as shown in Example 17-13.</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When examining the routing tables on other routers besides the boundary router in the EIGRP for IPv6 autonomous system, the redistributed routes have an administrative distance of 170 by default and the code EX.</a:t>
            </a:r>
          </a:p>
        </p:txBody>
      </p:sp>
      <p:pic>
        <p:nvPicPr>
          <p:cNvPr id="6" name="Picture 5">
            <a:extLst>
              <a:ext uri="{FF2B5EF4-FFF2-40B4-BE49-F238E27FC236}">
                <a16:creationId xmlns:a16="http://schemas.microsoft.com/office/drawing/2014/main" id="{D0AA462B-5054-416B-BFA7-E9099547FBB5}"/>
              </a:ext>
            </a:extLst>
          </p:cNvPr>
          <p:cNvPicPr>
            <a:picLocks noChangeAspect="1"/>
          </p:cNvPicPr>
          <p:nvPr/>
        </p:nvPicPr>
        <p:blipFill rotWithShape="1">
          <a:blip r:embed="rId3"/>
          <a:srcRect b="3590"/>
          <a:stretch/>
        </p:blipFill>
        <p:spPr>
          <a:xfrm>
            <a:off x="4445876" y="857961"/>
            <a:ext cx="4082738" cy="1580439"/>
          </a:xfrm>
          <a:prstGeom prst="rect">
            <a:avLst/>
          </a:prstGeom>
        </p:spPr>
      </p:pic>
      <p:pic>
        <p:nvPicPr>
          <p:cNvPr id="7" name="Picture 6">
            <a:extLst>
              <a:ext uri="{FF2B5EF4-FFF2-40B4-BE49-F238E27FC236}">
                <a16:creationId xmlns:a16="http://schemas.microsoft.com/office/drawing/2014/main" id="{D1CC5679-E5BB-4FE7-AD3E-2E24455A0B3A}"/>
              </a:ext>
            </a:extLst>
          </p:cNvPr>
          <p:cNvPicPr>
            <a:picLocks noChangeAspect="1"/>
          </p:cNvPicPr>
          <p:nvPr/>
        </p:nvPicPr>
        <p:blipFill rotWithShape="1">
          <a:blip r:embed="rId4"/>
          <a:srcRect t="6372"/>
          <a:stretch/>
        </p:blipFill>
        <p:spPr>
          <a:xfrm>
            <a:off x="4516820" y="2455816"/>
            <a:ext cx="3941379" cy="905603"/>
          </a:xfrm>
          <a:prstGeom prst="rect">
            <a:avLst/>
          </a:prstGeom>
        </p:spPr>
      </p:pic>
      <p:pic>
        <p:nvPicPr>
          <p:cNvPr id="8" name="Picture 7">
            <a:extLst>
              <a:ext uri="{FF2B5EF4-FFF2-40B4-BE49-F238E27FC236}">
                <a16:creationId xmlns:a16="http://schemas.microsoft.com/office/drawing/2014/main" id="{25F1153B-4727-478F-9249-4AF1C7930B44}"/>
              </a:ext>
            </a:extLst>
          </p:cNvPr>
          <p:cNvPicPr>
            <a:picLocks noChangeAspect="1"/>
          </p:cNvPicPr>
          <p:nvPr/>
        </p:nvPicPr>
        <p:blipFill>
          <a:blip r:embed="rId5"/>
          <a:stretch>
            <a:fillRect/>
          </a:stretch>
        </p:blipFill>
        <p:spPr>
          <a:xfrm>
            <a:off x="4689977" y="3399685"/>
            <a:ext cx="3314421" cy="1633869"/>
          </a:xfrm>
          <a:prstGeom prst="rect">
            <a:avLst/>
          </a:prstGeom>
        </p:spPr>
      </p:pic>
    </p:spTree>
    <p:extLst>
      <p:ext uri="{BB962C8B-B14F-4D97-AF65-F5344CB8AC3E}">
        <p14:creationId xmlns:p14="http://schemas.microsoft.com/office/powerpoint/2010/main" val="2952359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66894" y="647700"/>
            <a:ext cx="8485443" cy="1399379"/>
          </a:xfrm>
        </p:spPr>
        <p:txBody>
          <a:bodyPr/>
          <a:lstStyle/>
          <a:p>
            <a:r>
              <a:rPr lang="en-US" sz="3600" dirty="0">
                <a:solidFill>
                  <a:schemeClr val="accent5">
                    <a:lumMod val="40000"/>
                    <a:lumOff val="60000"/>
                  </a:schemeClr>
                </a:solidFill>
              </a:rPr>
              <a:t>Troubleshooting Redistribution into OSPF</a:t>
            </a:r>
          </a:p>
        </p:txBody>
      </p:sp>
      <p:sp>
        <p:nvSpPr>
          <p:cNvPr id="4" name="TextBox 3">
            <a:extLst>
              <a:ext uri="{FF2B5EF4-FFF2-40B4-BE49-F238E27FC236}">
                <a16:creationId xmlns:a16="http://schemas.microsoft.com/office/drawing/2014/main" id="{E2BFA70F-DC0C-41D5-868E-C8FBC661D58F}"/>
              </a:ext>
            </a:extLst>
          </p:cNvPr>
          <p:cNvSpPr txBox="1"/>
          <p:nvPr/>
        </p:nvSpPr>
        <p:spPr>
          <a:xfrm>
            <a:off x="366894" y="2047079"/>
            <a:ext cx="8277832"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When redistributing into OSPF, you have more options than you have with other routing protocols.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a:t>
            </a:r>
            <a:r>
              <a:rPr lang="en-US" sz="1600" b="1" dirty="0">
                <a:solidFill>
                  <a:schemeClr val="accent5">
                    <a:lumMod val="40000"/>
                    <a:lumOff val="60000"/>
                  </a:schemeClr>
                </a:solidFill>
                <a:latin typeface="+mj-lt"/>
                <a:ea typeface="ＭＳ Ｐゴシック" charset="0"/>
              </a:rPr>
              <a:t>metric</a:t>
            </a:r>
            <a:r>
              <a:rPr lang="en-US" sz="1600" dirty="0">
                <a:solidFill>
                  <a:schemeClr val="accent5">
                    <a:lumMod val="40000"/>
                    <a:lumOff val="60000"/>
                  </a:schemeClr>
                </a:solidFill>
                <a:latin typeface="+mj-lt"/>
                <a:ea typeface="ＭＳ Ｐゴシック" charset="0"/>
              </a:rPr>
              <a:t> option allows you to provide a seed metric at the redistribution point. The default seed metric is 20 with OSPF; therefore, providing a metric is not mandatory.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With the </a:t>
            </a:r>
            <a:r>
              <a:rPr lang="en-US" sz="1600" b="1" dirty="0">
                <a:solidFill>
                  <a:schemeClr val="accent5">
                    <a:lumMod val="40000"/>
                    <a:lumOff val="60000"/>
                  </a:schemeClr>
                </a:solidFill>
                <a:latin typeface="+mj-lt"/>
                <a:ea typeface="ＭＳ Ｐゴシック" charset="0"/>
              </a:rPr>
              <a:t>subnets</a:t>
            </a:r>
            <a:r>
              <a:rPr lang="en-US" sz="1600" dirty="0">
                <a:solidFill>
                  <a:schemeClr val="accent5">
                    <a:lumMod val="40000"/>
                    <a:lumOff val="60000"/>
                  </a:schemeClr>
                </a:solidFill>
                <a:latin typeface="+mj-lt"/>
                <a:ea typeface="ＭＳ Ｐゴシック" charset="0"/>
              </a:rPr>
              <a:t> keyword, all classless and classful networks are redistributed. </a:t>
            </a:r>
          </a:p>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The </a:t>
            </a:r>
            <a:r>
              <a:rPr lang="en-US" sz="1600" b="1" dirty="0">
                <a:solidFill>
                  <a:schemeClr val="accent5">
                    <a:lumMod val="40000"/>
                    <a:lumOff val="60000"/>
                  </a:schemeClr>
                </a:solidFill>
                <a:latin typeface="+mj-lt"/>
                <a:ea typeface="ＭＳ Ｐゴシック" charset="0"/>
              </a:rPr>
              <a:t>tag</a:t>
            </a:r>
            <a:r>
              <a:rPr lang="en-US" sz="1600" dirty="0">
                <a:solidFill>
                  <a:schemeClr val="accent5">
                    <a:lumMod val="40000"/>
                    <a:lumOff val="60000"/>
                  </a:schemeClr>
                </a:solidFill>
                <a:latin typeface="+mj-lt"/>
                <a:ea typeface="ＭＳ Ｐゴシック" charset="0"/>
              </a:rPr>
              <a:t> keyword can be used to add a numeric ID (tag) to the route so the route can be referenced by the tag at a later point for filtering or manipulation purposes. </a:t>
            </a:r>
          </a:p>
        </p:txBody>
      </p:sp>
    </p:spTree>
    <p:custDataLst>
      <p:tags r:id="rId1"/>
    </p:custDataLst>
    <p:extLst>
      <p:ext uri="{BB962C8B-B14F-4D97-AF65-F5344CB8AC3E}">
        <p14:creationId xmlns:p14="http://schemas.microsoft.com/office/powerpoint/2010/main" val="453789697"/>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sz="2400" dirty="0">
                <a:solidFill>
                  <a:schemeClr val="accent5">
                    <a:lumMod val="50000"/>
                  </a:schemeClr>
                </a:solidFill>
              </a:rPr>
              <a:t>Troubleshooting Redistribution into OSPF</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26124" y="618937"/>
            <a:ext cx="8544911" cy="4170778"/>
          </a:xfrm>
        </p:spPr>
        <p:txBody>
          <a:bodyPr>
            <a:noAutofit/>
          </a:bodyPr>
          <a:lstStyle/>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metric</a:t>
            </a:r>
            <a:r>
              <a:rPr lang="en-US" sz="1400" dirty="0">
                <a:solidFill>
                  <a:srgbClr val="000000"/>
                </a:solidFill>
              </a:rPr>
              <a:t> option allows you to provide a seed metric at the redistribution point.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default seed metric is 20 with OSPF; therefore, providing a metric is not mandatory. If you forget to provide a metric, redistributed routes are still advertised to other routers in the OSPF domain.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metric-type</a:t>
            </a:r>
            <a:r>
              <a:rPr lang="en-US" sz="1400" dirty="0">
                <a:solidFill>
                  <a:srgbClr val="000000"/>
                </a:solidFill>
              </a:rPr>
              <a:t> option is used to define the type of OSPF external route the redistributed route will be. By default, it will be Type 2, which is represented as E2 in the routing table. With E2, each router preserves the seed metric for the external routes.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Type 1, which is represented as E1 in the routing table, allows each router to add to the seed metric all the other link costs to reach the redistribution point in the domain. Therefore, each router has a metric that is a combination of the seed metric and the total cost to reach the redistribution router.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With the </a:t>
            </a:r>
            <a:r>
              <a:rPr lang="en-US" sz="1400" b="1" dirty="0">
                <a:solidFill>
                  <a:srgbClr val="000000"/>
                </a:solidFill>
              </a:rPr>
              <a:t>nssa-only</a:t>
            </a:r>
            <a:r>
              <a:rPr lang="en-US" sz="1400" dirty="0">
                <a:solidFill>
                  <a:srgbClr val="000000"/>
                </a:solidFill>
              </a:rPr>
              <a:t> option, you can limit redistributed routes to the not-so-stubby area (NSSA) only, and with the </a:t>
            </a:r>
            <a:r>
              <a:rPr lang="en-US" sz="1400" b="1" dirty="0">
                <a:solidFill>
                  <a:srgbClr val="000000"/>
                </a:solidFill>
              </a:rPr>
              <a:t>route-map</a:t>
            </a:r>
            <a:r>
              <a:rPr lang="en-US" sz="1400" dirty="0">
                <a:solidFill>
                  <a:srgbClr val="000000"/>
                </a:solidFill>
              </a:rPr>
              <a:t> option, you can reference a route map that provides more granular control over the routes that are being redistributed.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subnets</a:t>
            </a:r>
            <a:r>
              <a:rPr lang="en-US" sz="1400" dirty="0">
                <a:solidFill>
                  <a:srgbClr val="000000"/>
                </a:solidFill>
              </a:rPr>
              <a:t> keyword is an extremely important option. Without the </a:t>
            </a:r>
            <a:r>
              <a:rPr lang="en-US" sz="1400" b="1" dirty="0">
                <a:solidFill>
                  <a:srgbClr val="000000"/>
                </a:solidFill>
              </a:rPr>
              <a:t>subnets</a:t>
            </a:r>
            <a:r>
              <a:rPr lang="en-US" sz="1400" dirty="0">
                <a:solidFill>
                  <a:srgbClr val="000000"/>
                </a:solidFill>
              </a:rPr>
              <a:t> keyword, only classful networks are redistributed (for example, a Class A address with a /8 mask, a Class B address with a /16 mask, and a Class C address with a /24 mask). With the </a:t>
            </a:r>
            <a:r>
              <a:rPr lang="en-US" sz="1400" b="1" dirty="0">
                <a:solidFill>
                  <a:srgbClr val="000000"/>
                </a:solidFill>
              </a:rPr>
              <a:t>subnets</a:t>
            </a:r>
            <a:r>
              <a:rPr lang="en-US" sz="1400" dirty="0">
                <a:solidFill>
                  <a:srgbClr val="000000"/>
                </a:solidFill>
              </a:rPr>
              <a:t> keyword, all classless and classful networks are redistributed.</a:t>
            </a:r>
            <a:r>
              <a:rPr lang="en-US" sz="1400" dirty="0">
                <a:solidFill>
                  <a:schemeClr val="tx1"/>
                </a:solidFill>
              </a:rPr>
              <a:t> </a:t>
            </a:r>
          </a:p>
        </p:txBody>
      </p:sp>
    </p:spTree>
    <p:extLst>
      <p:ext uri="{BB962C8B-B14F-4D97-AF65-F5344CB8AC3E}">
        <p14:creationId xmlns:p14="http://schemas.microsoft.com/office/powerpoint/2010/main" val="372699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sz="2400" dirty="0">
                <a:solidFill>
                  <a:schemeClr val="accent5">
                    <a:lumMod val="50000"/>
                  </a:schemeClr>
                </a:solidFill>
              </a:rPr>
              <a:t>Troubleshooting Redistribution into OSPF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618937"/>
            <a:ext cx="4950372" cy="4204546"/>
          </a:xfrm>
        </p:spPr>
        <p:txBody>
          <a:bodyPr>
            <a:noAutofit/>
          </a:bodyPr>
          <a:lstStyle/>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Example 17-16 displays the options available when redistributing into OSPFv3. The </a:t>
            </a:r>
            <a:r>
              <a:rPr lang="en-US" sz="1400" b="1" dirty="0">
                <a:solidFill>
                  <a:srgbClr val="000000"/>
                </a:solidFill>
              </a:rPr>
              <a:t>include-connected</a:t>
            </a:r>
            <a:r>
              <a:rPr lang="en-US" sz="1400" dirty="0">
                <a:solidFill>
                  <a:srgbClr val="000000"/>
                </a:solidFill>
              </a:rPr>
              <a:t> keyword has been added. By default, with OSPFv2, the networks associated with the local interfaces that are participating in the routing process that is being redistributed are also redistributed. However, with OSPFv3, they are not. To include the networks associated with the interfaces participating in the routing protocol that is being redistributed on the ASBR, use the </a:t>
            </a:r>
            <a:r>
              <a:rPr lang="en-US" sz="1400" b="1" dirty="0">
                <a:solidFill>
                  <a:srgbClr val="000000"/>
                </a:solidFill>
              </a:rPr>
              <a:t>include-connected</a:t>
            </a:r>
            <a:r>
              <a:rPr lang="en-US" sz="1400" dirty="0">
                <a:solidFill>
                  <a:srgbClr val="000000"/>
                </a:solidFill>
              </a:rPr>
              <a:t> keyword.</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subnets</a:t>
            </a:r>
            <a:r>
              <a:rPr lang="en-US" sz="1400" dirty="0">
                <a:solidFill>
                  <a:srgbClr val="000000"/>
                </a:solidFill>
              </a:rPr>
              <a:t> keyword is not an option with OSPFv3 because the concepts classful and classless do not exist with IPv6.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show ip protocols </a:t>
            </a:r>
            <a:r>
              <a:rPr lang="en-US" sz="1400" dirty="0">
                <a:solidFill>
                  <a:srgbClr val="000000"/>
                </a:solidFill>
              </a:rPr>
              <a:t>command enables you to verify which routing protocols are being redistributed into the OSPFv2 process. In Example 17-17, you can see that EIGRP 100 routes, including subnets, are being redistributed into the OSPFv2 process.</a:t>
            </a:r>
          </a:p>
        </p:txBody>
      </p:sp>
      <p:pic>
        <p:nvPicPr>
          <p:cNvPr id="2" name="Picture 1">
            <a:extLst>
              <a:ext uri="{FF2B5EF4-FFF2-40B4-BE49-F238E27FC236}">
                <a16:creationId xmlns:a16="http://schemas.microsoft.com/office/drawing/2014/main" id="{2D4B1BF0-3244-4BDF-9CD2-70F1C97C5118}"/>
              </a:ext>
            </a:extLst>
          </p:cNvPr>
          <p:cNvPicPr>
            <a:picLocks noChangeAspect="1"/>
          </p:cNvPicPr>
          <p:nvPr/>
        </p:nvPicPr>
        <p:blipFill>
          <a:blip r:embed="rId3"/>
          <a:stretch>
            <a:fillRect/>
          </a:stretch>
        </p:blipFill>
        <p:spPr>
          <a:xfrm>
            <a:off x="4776953" y="861191"/>
            <a:ext cx="4309334" cy="1503636"/>
          </a:xfrm>
          <a:prstGeom prst="rect">
            <a:avLst/>
          </a:prstGeom>
        </p:spPr>
      </p:pic>
      <p:pic>
        <p:nvPicPr>
          <p:cNvPr id="5" name="Picture 4">
            <a:extLst>
              <a:ext uri="{FF2B5EF4-FFF2-40B4-BE49-F238E27FC236}">
                <a16:creationId xmlns:a16="http://schemas.microsoft.com/office/drawing/2014/main" id="{78DC6E36-4CB3-498A-B468-0145BDCF7E92}"/>
              </a:ext>
            </a:extLst>
          </p:cNvPr>
          <p:cNvPicPr>
            <a:picLocks noChangeAspect="1"/>
          </p:cNvPicPr>
          <p:nvPr/>
        </p:nvPicPr>
        <p:blipFill>
          <a:blip r:embed="rId4"/>
          <a:stretch>
            <a:fillRect/>
          </a:stretch>
        </p:blipFill>
        <p:spPr>
          <a:xfrm>
            <a:off x="4868460" y="2494181"/>
            <a:ext cx="4211046" cy="2458656"/>
          </a:xfrm>
          <a:prstGeom prst="rect">
            <a:avLst/>
          </a:prstGeom>
        </p:spPr>
      </p:pic>
    </p:spTree>
    <p:extLst>
      <p:ext uri="{BB962C8B-B14F-4D97-AF65-F5344CB8AC3E}">
        <p14:creationId xmlns:p14="http://schemas.microsoft.com/office/powerpoint/2010/main" val="3117760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sz="2400" dirty="0">
                <a:solidFill>
                  <a:schemeClr val="accent5">
                    <a:lumMod val="50000"/>
                  </a:schemeClr>
                </a:solidFill>
              </a:rPr>
              <a:t>Troubleshooting Redistribution into OSPF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731837"/>
            <a:ext cx="4162097" cy="3208940"/>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Routes that are redistributed into an OSPFv2 normal area are advertised within a Type 5 LSA. Routes that are redistributed into an OSPFv2 NSSA or totally NSSA area are advertised with a Type 7 LSA and then converted to a Type 5 LSA at an area border router (ABR).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You can view the redistributed routes that are injected into the OSPFv2 LSDB with the </a:t>
            </a:r>
            <a:r>
              <a:rPr lang="en-US" sz="1400" b="1" dirty="0">
                <a:solidFill>
                  <a:srgbClr val="000000"/>
                </a:solidFill>
              </a:rPr>
              <a:t>show ip ospf database</a:t>
            </a:r>
            <a:r>
              <a:rPr lang="en-US" sz="1400" dirty="0">
                <a:solidFill>
                  <a:srgbClr val="000000"/>
                </a:solidFill>
              </a:rPr>
              <a:t> command, as shown in Example 17-18. In this example, the 10.1.3.0 and 10.1.23.0 networks have been redistributed into the OSPFv2 routing process.</a:t>
            </a:r>
            <a:endParaRPr lang="en-US" sz="1400" dirty="0">
              <a:solidFill>
                <a:schemeClr val="tx1"/>
              </a:solidFill>
            </a:endParaRPr>
          </a:p>
        </p:txBody>
      </p:sp>
      <p:pic>
        <p:nvPicPr>
          <p:cNvPr id="6" name="Picture 5">
            <a:extLst>
              <a:ext uri="{FF2B5EF4-FFF2-40B4-BE49-F238E27FC236}">
                <a16:creationId xmlns:a16="http://schemas.microsoft.com/office/drawing/2014/main" id="{38C6AE71-0970-42EA-AEC1-BC28B8791E1C}"/>
              </a:ext>
            </a:extLst>
          </p:cNvPr>
          <p:cNvPicPr>
            <a:picLocks noChangeAspect="1"/>
          </p:cNvPicPr>
          <p:nvPr/>
        </p:nvPicPr>
        <p:blipFill>
          <a:blip r:embed="rId3"/>
          <a:stretch>
            <a:fillRect/>
          </a:stretch>
        </p:blipFill>
        <p:spPr>
          <a:xfrm>
            <a:off x="4310074" y="590831"/>
            <a:ext cx="4675713" cy="3208940"/>
          </a:xfrm>
          <a:prstGeom prst="rect">
            <a:avLst/>
          </a:prstGeom>
        </p:spPr>
      </p:pic>
    </p:spTree>
    <p:extLst>
      <p:ext uri="{BB962C8B-B14F-4D97-AF65-F5344CB8AC3E}">
        <p14:creationId xmlns:p14="http://schemas.microsoft.com/office/powerpoint/2010/main" val="2123943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sz="2400" dirty="0">
                <a:solidFill>
                  <a:schemeClr val="accent5">
                    <a:lumMod val="50000"/>
                  </a:schemeClr>
                </a:solidFill>
              </a:rPr>
              <a:t>Troubleshooting Redistribution into OSPF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 y="618937"/>
            <a:ext cx="4352008" cy="4025620"/>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When examining a redistributed route in the routing table on the boundary router (autonomous system boundary router [ASBR]), as shown in Example 17-19, with the </a:t>
            </a:r>
            <a:r>
              <a:rPr lang="en-US" sz="1400" b="1" dirty="0">
                <a:solidFill>
                  <a:srgbClr val="000000"/>
                </a:solidFill>
              </a:rPr>
              <a:t>show ip route </a:t>
            </a:r>
            <a:r>
              <a:rPr lang="en-US" sz="1400" i="1" dirty="0">
                <a:solidFill>
                  <a:srgbClr val="000000"/>
                </a:solidFill>
              </a:rPr>
              <a:t>ip_address </a:t>
            </a:r>
            <a:r>
              <a:rPr lang="en-US" sz="1400" dirty="0">
                <a:solidFill>
                  <a:srgbClr val="000000"/>
                </a:solidFill>
              </a:rPr>
              <a:t>command, the output indicates how the route is known, how it is being redistributed, and how it is being advertised. In this case, the route is known through EIGRP 100 and is being redistributed into the OSPF 1 process with the </a:t>
            </a:r>
            <a:r>
              <a:rPr lang="en-US" sz="1400" b="1" dirty="0">
                <a:solidFill>
                  <a:srgbClr val="000000"/>
                </a:solidFill>
              </a:rPr>
              <a:t>subnets</a:t>
            </a:r>
            <a:r>
              <a:rPr lang="en-US" sz="1400" dirty="0">
                <a:solidFill>
                  <a:srgbClr val="000000"/>
                </a:solidFill>
              </a:rPr>
              <a:t> keyword.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For OSPFv3, the </a:t>
            </a:r>
            <a:r>
              <a:rPr lang="en-US" sz="1400" b="1" dirty="0">
                <a:solidFill>
                  <a:srgbClr val="000000"/>
                </a:solidFill>
              </a:rPr>
              <a:t>show ipv6 protocols </a:t>
            </a:r>
            <a:r>
              <a:rPr lang="en-US" sz="1400" dirty="0">
                <a:solidFill>
                  <a:srgbClr val="000000"/>
                </a:solidFill>
              </a:rPr>
              <a:t>output is shown in Example 17-21. Notice that it states the protocol, the seed metric, and whether connected networks are included.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output of </a:t>
            </a:r>
            <a:r>
              <a:rPr lang="en-US" sz="1400" b="1" dirty="0">
                <a:solidFill>
                  <a:srgbClr val="000000"/>
                </a:solidFill>
              </a:rPr>
              <a:t>show ipv6 ospf database </a:t>
            </a:r>
            <a:r>
              <a:rPr lang="en-US" sz="1400" dirty="0">
                <a:solidFill>
                  <a:srgbClr val="000000"/>
                </a:solidFill>
              </a:rPr>
              <a:t>on the ASBR identifies the external Type 5 routes just as OSPFv2 does.</a:t>
            </a:r>
          </a:p>
        </p:txBody>
      </p:sp>
      <p:pic>
        <p:nvPicPr>
          <p:cNvPr id="2" name="Picture 1">
            <a:extLst>
              <a:ext uri="{FF2B5EF4-FFF2-40B4-BE49-F238E27FC236}">
                <a16:creationId xmlns:a16="http://schemas.microsoft.com/office/drawing/2014/main" id="{B417AEC6-B836-4D8B-9FD3-357C6FC269D8}"/>
              </a:ext>
            </a:extLst>
          </p:cNvPr>
          <p:cNvPicPr>
            <a:picLocks noChangeAspect="1"/>
          </p:cNvPicPr>
          <p:nvPr/>
        </p:nvPicPr>
        <p:blipFill>
          <a:blip r:embed="rId3"/>
          <a:stretch>
            <a:fillRect/>
          </a:stretch>
        </p:blipFill>
        <p:spPr>
          <a:xfrm>
            <a:off x="4485289" y="731837"/>
            <a:ext cx="4658710" cy="2141936"/>
          </a:xfrm>
          <a:prstGeom prst="rect">
            <a:avLst/>
          </a:prstGeom>
        </p:spPr>
      </p:pic>
      <p:pic>
        <p:nvPicPr>
          <p:cNvPr id="5" name="Picture 4">
            <a:extLst>
              <a:ext uri="{FF2B5EF4-FFF2-40B4-BE49-F238E27FC236}">
                <a16:creationId xmlns:a16="http://schemas.microsoft.com/office/drawing/2014/main" id="{CD6EB2CC-31E1-4D44-80B7-C6179F9C2224}"/>
              </a:ext>
            </a:extLst>
          </p:cNvPr>
          <p:cNvPicPr>
            <a:picLocks noChangeAspect="1"/>
          </p:cNvPicPr>
          <p:nvPr/>
        </p:nvPicPr>
        <p:blipFill>
          <a:blip r:embed="rId4"/>
          <a:stretch>
            <a:fillRect/>
          </a:stretch>
        </p:blipFill>
        <p:spPr>
          <a:xfrm>
            <a:off x="4572000" y="3011197"/>
            <a:ext cx="4352008" cy="1633360"/>
          </a:xfrm>
          <a:prstGeom prst="rect">
            <a:avLst/>
          </a:prstGeom>
        </p:spPr>
      </p:pic>
    </p:spTree>
    <p:extLst>
      <p:ext uri="{BB962C8B-B14F-4D97-AF65-F5344CB8AC3E}">
        <p14:creationId xmlns:p14="http://schemas.microsoft.com/office/powerpoint/2010/main" val="400156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sz="2400" dirty="0">
                <a:solidFill>
                  <a:schemeClr val="accent5">
                    <a:lumMod val="50000"/>
                  </a:schemeClr>
                </a:solidFill>
              </a:rPr>
              <a:t>Troubleshooting Redistribution into OSPF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823748"/>
            <a:ext cx="4352008" cy="3208940"/>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When examining the routing table on other routers (not the ASBR) in the OSPFv3 domain, by default the redistributed routes have an administrative distance of 110 and the code OE2, as shown in Example 17-23. If the metric type is changed to Type 1, the code is OE1. In an NSSA or a totally NSSA, the redistributed routes are listed as ON1 or ON2.</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If you are redistributing from BGP into OSPF, EIGRP, or RIP, only eBGP routes are redistributed by default. If you want iBGP routes to be redistributed, you must issue the </a:t>
            </a:r>
            <a:r>
              <a:rPr lang="en-US" sz="1400" b="1" dirty="0">
                <a:solidFill>
                  <a:srgbClr val="000000"/>
                </a:solidFill>
              </a:rPr>
              <a:t>bgp redistribute-internal</a:t>
            </a:r>
            <a:r>
              <a:rPr lang="en-US" sz="1400" dirty="0">
                <a:solidFill>
                  <a:srgbClr val="000000"/>
                </a:solidFill>
              </a:rPr>
              <a:t> command in router BGP configuration mode. </a:t>
            </a:r>
          </a:p>
        </p:txBody>
      </p:sp>
      <p:pic>
        <p:nvPicPr>
          <p:cNvPr id="6" name="Picture 5">
            <a:extLst>
              <a:ext uri="{FF2B5EF4-FFF2-40B4-BE49-F238E27FC236}">
                <a16:creationId xmlns:a16="http://schemas.microsoft.com/office/drawing/2014/main" id="{8109777F-F349-4578-962E-3AB67366DFDE}"/>
              </a:ext>
            </a:extLst>
          </p:cNvPr>
          <p:cNvPicPr>
            <a:picLocks noChangeAspect="1"/>
          </p:cNvPicPr>
          <p:nvPr/>
        </p:nvPicPr>
        <p:blipFill>
          <a:blip r:embed="rId3"/>
          <a:stretch>
            <a:fillRect/>
          </a:stretch>
        </p:blipFill>
        <p:spPr>
          <a:xfrm>
            <a:off x="4674476" y="823748"/>
            <a:ext cx="3978035" cy="3496003"/>
          </a:xfrm>
          <a:prstGeom prst="rect">
            <a:avLst/>
          </a:prstGeom>
        </p:spPr>
      </p:pic>
    </p:spTree>
    <p:extLst>
      <p:ext uri="{BB962C8B-B14F-4D97-AF65-F5344CB8AC3E}">
        <p14:creationId xmlns:p14="http://schemas.microsoft.com/office/powerpoint/2010/main" val="2528177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Troubleshooting Redistribution into OSPF</a:t>
            </a:r>
            <a:br>
              <a:rPr lang="en-US" dirty="0"/>
            </a:br>
            <a:r>
              <a:rPr lang="en-US" dirty="0"/>
              <a:t>Troubleshooting Redistribution into BGP</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618937"/>
            <a:ext cx="4423378" cy="3897884"/>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When redistributing EIGRP into BGP for IPv4, you have the same options as when redistributing into EIGRP. You can apply a metric with the </a:t>
            </a:r>
            <a:r>
              <a:rPr lang="en-US" sz="1400" b="1" dirty="0">
                <a:solidFill>
                  <a:srgbClr val="000000"/>
                </a:solidFill>
              </a:rPr>
              <a:t>metric </a:t>
            </a:r>
            <a:r>
              <a:rPr lang="en-US" sz="1400" dirty="0">
                <a:solidFill>
                  <a:srgbClr val="000000"/>
                </a:solidFill>
              </a:rPr>
              <a:t>keyword or a route map with the </a:t>
            </a:r>
            <a:r>
              <a:rPr lang="en-US" sz="1400" b="1" dirty="0">
                <a:solidFill>
                  <a:srgbClr val="000000"/>
                </a:solidFill>
              </a:rPr>
              <a:t>route-map</a:t>
            </a:r>
            <a:r>
              <a:rPr lang="en-US" sz="1400" dirty="0">
                <a:solidFill>
                  <a:srgbClr val="000000"/>
                </a:solidFill>
              </a:rPr>
              <a:t> keyword.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If you are redistributing OSPF into BGP, as shown in Example 17-24, you also have the option to specify the </a:t>
            </a:r>
            <a:r>
              <a:rPr lang="en-US" sz="1400" b="1" dirty="0">
                <a:solidFill>
                  <a:srgbClr val="000000"/>
                </a:solidFill>
              </a:rPr>
              <a:t>match </a:t>
            </a:r>
            <a:r>
              <a:rPr lang="en-US" sz="1400" dirty="0">
                <a:solidFill>
                  <a:srgbClr val="000000"/>
                </a:solidFill>
              </a:rPr>
              <a:t>option, which allows you to match just </a:t>
            </a:r>
            <a:r>
              <a:rPr lang="en-US" sz="1400" b="1" dirty="0">
                <a:solidFill>
                  <a:srgbClr val="000000"/>
                </a:solidFill>
              </a:rPr>
              <a:t>internal</a:t>
            </a:r>
            <a:r>
              <a:rPr lang="en-US" sz="1400" dirty="0">
                <a:solidFill>
                  <a:srgbClr val="000000"/>
                </a:solidFill>
              </a:rPr>
              <a:t> routes, just </a:t>
            </a:r>
            <a:r>
              <a:rPr lang="en-US" sz="1400" b="1" dirty="0">
                <a:solidFill>
                  <a:srgbClr val="000000"/>
                </a:solidFill>
              </a:rPr>
              <a:t>external</a:t>
            </a:r>
            <a:r>
              <a:rPr lang="en-US" sz="1400" dirty="0">
                <a:solidFill>
                  <a:srgbClr val="000000"/>
                </a:solidFill>
              </a:rPr>
              <a:t> routes, just </a:t>
            </a:r>
            <a:r>
              <a:rPr lang="en-US" sz="1400" b="1" dirty="0">
                <a:solidFill>
                  <a:srgbClr val="000000"/>
                </a:solidFill>
              </a:rPr>
              <a:t>nssa-external</a:t>
            </a:r>
            <a:r>
              <a:rPr lang="en-US" sz="1400" dirty="0">
                <a:solidFill>
                  <a:srgbClr val="000000"/>
                </a:solidFill>
              </a:rPr>
              <a:t> routes, or a combination of them. With BGP, only internal OSPF routes are redistributed by default.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400" dirty="0">
                <a:solidFill>
                  <a:srgbClr val="000000"/>
                </a:solidFill>
              </a:rPr>
              <a:t>The </a:t>
            </a:r>
            <a:r>
              <a:rPr lang="en-US" sz="1400" b="1" dirty="0">
                <a:solidFill>
                  <a:srgbClr val="000000"/>
                </a:solidFill>
              </a:rPr>
              <a:t>metric </a:t>
            </a:r>
            <a:r>
              <a:rPr lang="en-US" sz="1400" dirty="0">
                <a:solidFill>
                  <a:srgbClr val="000000"/>
                </a:solidFill>
              </a:rPr>
              <a:t>keyword is not required because BGP uses the IGP metric by default. If the wrong route map is applied, or if there is an error in the route map, routes are not redistributed properly.</a:t>
            </a:r>
          </a:p>
        </p:txBody>
      </p:sp>
      <p:pic>
        <p:nvPicPr>
          <p:cNvPr id="2" name="Picture 1">
            <a:extLst>
              <a:ext uri="{FF2B5EF4-FFF2-40B4-BE49-F238E27FC236}">
                <a16:creationId xmlns:a16="http://schemas.microsoft.com/office/drawing/2014/main" id="{B895A1BB-E0C2-437B-B05E-05DA12CEC7D0}"/>
              </a:ext>
            </a:extLst>
          </p:cNvPr>
          <p:cNvPicPr>
            <a:picLocks noChangeAspect="1"/>
          </p:cNvPicPr>
          <p:nvPr/>
        </p:nvPicPr>
        <p:blipFill>
          <a:blip r:embed="rId3"/>
          <a:stretch>
            <a:fillRect/>
          </a:stretch>
        </p:blipFill>
        <p:spPr>
          <a:xfrm>
            <a:off x="4423378" y="1123158"/>
            <a:ext cx="4720622" cy="1589659"/>
          </a:xfrm>
          <a:prstGeom prst="rect">
            <a:avLst/>
          </a:prstGeom>
        </p:spPr>
      </p:pic>
    </p:spTree>
    <p:extLst>
      <p:ext uri="{BB962C8B-B14F-4D97-AF65-F5344CB8AC3E}">
        <p14:creationId xmlns:p14="http://schemas.microsoft.com/office/powerpoint/2010/main" val="359891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915400" cy="731837"/>
          </a:xfrm>
        </p:spPr>
        <p:txBody>
          <a:bodyPr/>
          <a:lstStyle/>
          <a:p>
            <a:r>
              <a:rPr lang="en-US" sz="1600" dirty="0">
                <a:solidFill>
                  <a:schemeClr val="accent5">
                    <a:lumMod val="50000"/>
                  </a:schemeClr>
                </a:solidFill>
              </a:rPr>
              <a:t>Troubleshooting Redistribution into OSPF</a:t>
            </a:r>
            <a:br>
              <a:rPr lang="en-US" dirty="0"/>
            </a:br>
            <a:r>
              <a:rPr lang="en-US" dirty="0"/>
              <a:t>Troubleshooting Redistribution into BGP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618937"/>
            <a:ext cx="4572000" cy="3208940"/>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With BGP for IPv6, you have the same </a:t>
            </a:r>
            <a:r>
              <a:rPr lang="en-US" sz="1600" b="1" dirty="0">
                <a:solidFill>
                  <a:srgbClr val="000000"/>
                </a:solidFill>
              </a:rPr>
              <a:t>match</a:t>
            </a:r>
            <a:r>
              <a:rPr lang="en-US" sz="1600" dirty="0">
                <a:solidFill>
                  <a:srgbClr val="000000"/>
                </a:solidFill>
              </a:rPr>
              <a:t>, </a:t>
            </a:r>
            <a:r>
              <a:rPr lang="en-US" sz="1600" b="1" dirty="0">
                <a:solidFill>
                  <a:srgbClr val="000000"/>
                </a:solidFill>
              </a:rPr>
              <a:t>metric</a:t>
            </a:r>
            <a:r>
              <a:rPr lang="en-US" sz="1600" dirty="0">
                <a:solidFill>
                  <a:srgbClr val="000000"/>
                </a:solidFill>
              </a:rPr>
              <a:t>, and </a:t>
            </a:r>
            <a:r>
              <a:rPr lang="en-US" sz="1600" b="1" dirty="0">
                <a:solidFill>
                  <a:srgbClr val="000000"/>
                </a:solidFill>
              </a:rPr>
              <a:t>route-map</a:t>
            </a:r>
            <a:r>
              <a:rPr lang="en-US" sz="1600" dirty="0">
                <a:solidFill>
                  <a:srgbClr val="000000"/>
                </a:solidFill>
              </a:rPr>
              <a:t> keywords, as well as the </a:t>
            </a:r>
            <a:r>
              <a:rPr lang="en-US" sz="1600" b="1" dirty="0">
                <a:solidFill>
                  <a:srgbClr val="000000"/>
                </a:solidFill>
              </a:rPr>
              <a:t>include-connected</a:t>
            </a:r>
            <a:r>
              <a:rPr lang="en-US" sz="1600" dirty="0">
                <a:solidFill>
                  <a:srgbClr val="000000"/>
                </a:solidFill>
              </a:rPr>
              <a:t> keyword.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By default, with BGP for IPv4, the networks of the local interfaces participating in the routing protocol that is being redistributed on the border router are also redistributed. However, with BGP for IPv6, they are not.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If you want to redistribute the networks associated with the local interfaces participating in the routing process being redistributed into BGP for IPv6, you need to use the </a:t>
            </a:r>
            <a:r>
              <a:rPr lang="en-US" sz="1600" b="1" dirty="0">
                <a:solidFill>
                  <a:srgbClr val="000000"/>
                </a:solidFill>
              </a:rPr>
              <a:t>include-connected</a:t>
            </a:r>
            <a:r>
              <a:rPr lang="en-US" sz="1600" dirty="0">
                <a:solidFill>
                  <a:srgbClr val="000000"/>
                </a:solidFill>
              </a:rPr>
              <a:t> keyword, as shown in Example 17-25. </a:t>
            </a:r>
          </a:p>
        </p:txBody>
      </p:sp>
      <p:sp>
        <p:nvSpPr>
          <p:cNvPr id="6" name="Rectangle 5">
            <a:extLst>
              <a:ext uri="{FF2B5EF4-FFF2-40B4-BE49-F238E27FC236}">
                <a16:creationId xmlns:a16="http://schemas.microsoft.com/office/drawing/2014/main" id="{CE05ACF8-443B-4A6A-B2E8-062BEBD96B11}"/>
              </a:ext>
            </a:extLst>
          </p:cNvPr>
          <p:cNvSpPr/>
          <p:nvPr/>
        </p:nvSpPr>
        <p:spPr>
          <a:xfrm>
            <a:off x="4461642" y="2903907"/>
            <a:ext cx="4572000" cy="1077218"/>
          </a:xfrm>
          <a:prstGeom prst="rect">
            <a:avLst/>
          </a:prstGeom>
        </p:spPr>
        <p:txBody>
          <a:bodyPr>
            <a:spAutoFit/>
          </a:bodyPr>
          <a:lstStyle/>
          <a:p>
            <a:pPr marL="285750" indent="-285750" defTabSz="684213">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Using the commands </a:t>
            </a:r>
            <a:r>
              <a:rPr lang="en-US" sz="1600" b="1" dirty="0">
                <a:solidFill>
                  <a:srgbClr val="000000"/>
                </a:solidFill>
              </a:rPr>
              <a:t>show ip protocols </a:t>
            </a:r>
            <a:r>
              <a:rPr lang="en-US" sz="1600" dirty="0">
                <a:solidFill>
                  <a:srgbClr val="000000"/>
                </a:solidFill>
              </a:rPr>
              <a:t>and </a:t>
            </a:r>
            <a:r>
              <a:rPr lang="en-US" sz="1600" b="1" dirty="0">
                <a:solidFill>
                  <a:srgbClr val="000000"/>
                </a:solidFill>
              </a:rPr>
              <a:t>show ipv6 protocols</a:t>
            </a:r>
            <a:r>
              <a:rPr lang="en-US" sz="1600" dirty="0">
                <a:solidFill>
                  <a:srgbClr val="000000"/>
                </a:solidFill>
              </a:rPr>
              <a:t>, you can verify which protocols are being redistributed into the BGP routing process.</a:t>
            </a:r>
          </a:p>
        </p:txBody>
      </p:sp>
      <p:pic>
        <p:nvPicPr>
          <p:cNvPr id="5" name="Picture 4">
            <a:extLst>
              <a:ext uri="{FF2B5EF4-FFF2-40B4-BE49-F238E27FC236}">
                <a16:creationId xmlns:a16="http://schemas.microsoft.com/office/drawing/2014/main" id="{9054FA5B-EF0F-4A53-B5F9-903E332B084B}"/>
              </a:ext>
            </a:extLst>
          </p:cNvPr>
          <p:cNvPicPr>
            <a:picLocks noChangeAspect="1"/>
          </p:cNvPicPr>
          <p:nvPr/>
        </p:nvPicPr>
        <p:blipFill>
          <a:blip r:embed="rId3"/>
          <a:stretch>
            <a:fillRect/>
          </a:stretch>
        </p:blipFill>
        <p:spPr>
          <a:xfrm>
            <a:off x="4606507" y="1047147"/>
            <a:ext cx="4537493" cy="1465700"/>
          </a:xfrm>
          <a:prstGeom prst="rect">
            <a:avLst/>
          </a:prstGeom>
        </p:spPr>
      </p:pic>
    </p:spTree>
    <p:extLst>
      <p:ext uri="{BB962C8B-B14F-4D97-AF65-F5344CB8AC3E}">
        <p14:creationId xmlns:p14="http://schemas.microsoft.com/office/powerpoint/2010/main" val="379128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99634" cy="731837"/>
          </a:xfrm>
        </p:spPr>
        <p:txBody>
          <a:bodyPr/>
          <a:lstStyle/>
          <a:p>
            <a:r>
              <a:rPr lang="en-US" sz="1600" dirty="0">
                <a:solidFill>
                  <a:schemeClr val="accent5">
                    <a:lumMod val="50000"/>
                  </a:schemeClr>
                </a:solidFill>
              </a:rPr>
              <a:t>Troubleshooting Redistribution into OSPF</a:t>
            </a:r>
            <a:br>
              <a:rPr lang="en-US" dirty="0"/>
            </a:br>
            <a:r>
              <a:rPr lang="en-US" dirty="0"/>
              <a:t>Troubleshooting Redistribution into BGP (Cont.)</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6664" y="1023730"/>
            <a:ext cx="3142205" cy="3208940"/>
          </a:xfrm>
        </p:spPr>
        <p:txBody>
          <a:bodyPr>
            <a:noAutofit/>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In the BGP table, redistributed routes appear with a question mark (?) under the Path column, as shown in Example 17-27. </a:t>
            </a:r>
          </a:p>
        </p:txBody>
      </p:sp>
      <p:pic>
        <p:nvPicPr>
          <p:cNvPr id="2" name="Picture 1">
            <a:extLst>
              <a:ext uri="{FF2B5EF4-FFF2-40B4-BE49-F238E27FC236}">
                <a16:creationId xmlns:a16="http://schemas.microsoft.com/office/drawing/2014/main" id="{B1E5D1FB-625D-4B8D-A727-751246028C23}"/>
              </a:ext>
            </a:extLst>
          </p:cNvPr>
          <p:cNvPicPr>
            <a:picLocks noChangeAspect="1"/>
          </p:cNvPicPr>
          <p:nvPr/>
        </p:nvPicPr>
        <p:blipFill>
          <a:blip r:embed="rId3"/>
          <a:stretch>
            <a:fillRect/>
          </a:stretch>
        </p:blipFill>
        <p:spPr>
          <a:xfrm>
            <a:off x="3082160" y="645125"/>
            <a:ext cx="4041502" cy="4120335"/>
          </a:xfrm>
          <a:prstGeom prst="rect">
            <a:avLst/>
          </a:prstGeom>
        </p:spPr>
      </p:pic>
    </p:spTree>
    <p:extLst>
      <p:ext uri="{BB962C8B-B14F-4D97-AF65-F5344CB8AC3E}">
        <p14:creationId xmlns:p14="http://schemas.microsoft.com/office/powerpoint/2010/main" val="286793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7137"/>
            <a:ext cx="8939048"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Suboptimal Routing Caused by Redistribution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932647"/>
            <a:ext cx="4430111" cy="933966"/>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If there are multiple points of redistribution between two sources, as shown in Figure 17-1, the suboptimal path may be chosen to reach networks.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500" dirty="0">
                <a:solidFill>
                  <a:srgbClr val="000000"/>
                </a:solidFill>
              </a:rPr>
              <a:t>In Figure 17-1, focus on R1 and R2. The optimal path to reach 192.168.2.0/24 is from R2 because the 1 Gbps link is much faster than the 10 Mbps link. </a:t>
            </a:r>
          </a:p>
          <a:p>
            <a:pPr marL="0" indent="0" algn="l" defTabSz="684213" fontAlgn="base">
              <a:spcBef>
                <a:spcPts val="600"/>
              </a:spcBef>
              <a:spcAft>
                <a:spcPts val="600"/>
              </a:spcAft>
              <a:buClr>
                <a:schemeClr val="tx2"/>
              </a:buClr>
              <a:buSzPct val="90000"/>
            </a:pPr>
            <a:r>
              <a:rPr lang="en-US" sz="1500" dirty="0"/>
              <a:t>: Ensuring that data is viewable only by authorized users. Data</a:t>
            </a:r>
            <a:endParaRPr lang="en-US" sz="1500" dirty="0">
              <a:solidFill>
                <a:srgbClr val="000000"/>
              </a:solidFill>
            </a:endParaRPr>
          </a:p>
        </p:txBody>
      </p:sp>
      <p:sp>
        <p:nvSpPr>
          <p:cNvPr id="5" name="Rectangle 4">
            <a:extLst>
              <a:ext uri="{FF2B5EF4-FFF2-40B4-BE49-F238E27FC236}">
                <a16:creationId xmlns:a16="http://schemas.microsoft.com/office/drawing/2014/main" id="{766C2B10-FD5F-4A66-808C-DD8EDB7F3E87}"/>
              </a:ext>
            </a:extLst>
          </p:cNvPr>
          <p:cNvSpPr/>
          <p:nvPr/>
        </p:nvSpPr>
        <p:spPr>
          <a:xfrm>
            <a:off x="134007" y="2892933"/>
            <a:ext cx="4572000" cy="1938992"/>
          </a:xfrm>
          <a:prstGeom prst="rect">
            <a:avLst/>
          </a:prstGeom>
        </p:spPr>
        <p:txBody>
          <a:bodyPr>
            <a:spAutoFit/>
          </a:bodyPr>
          <a:lstStyle/>
          <a:p>
            <a:pPr marL="171450" indent="-171450">
              <a:buFont typeface="Arial" panose="020B0604020202020204" pitchFamily="34" charset="0"/>
              <a:buChar char="•"/>
            </a:pPr>
            <a:r>
              <a:rPr lang="en-US" sz="1500" dirty="0">
                <a:solidFill>
                  <a:srgbClr val="000000"/>
                </a:solidFill>
              </a:rPr>
              <a:t>When you perform redistribution on R1 and R2 into EIGRP, EIGRP does not know that the 10 Mbps link or the 1 Gbps link exists in the OSPF domain. Therefore, if an inappropriate seed metric is used during redistribution on R1 and R2, the traffic from 10.1.1.0/24 destined for 192.168.2.0/24 may take the suboptimal path through R1. </a:t>
            </a:r>
          </a:p>
        </p:txBody>
      </p:sp>
      <p:sp>
        <p:nvSpPr>
          <p:cNvPr id="6" name="Rectangle 5">
            <a:extLst>
              <a:ext uri="{FF2B5EF4-FFF2-40B4-BE49-F238E27FC236}">
                <a16:creationId xmlns:a16="http://schemas.microsoft.com/office/drawing/2014/main" id="{F9064808-EED5-4352-A420-49424923F833}"/>
              </a:ext>
            </a:extLst>
          </p:cNvPr>
          <p:cNvSpPr/>
          <p:nvPr/>
        </p:nvSpPr>
        <p:spPr>
          <a:xfrm>
            <a:off x="4572000" y="2571750"/>
            <a:ext cx="4572000" cy="2031325"/>
          </a:xfrm>
          <a:prstGeom prst="rect">
            <a:avLst/>
          </a:prstGeom>
        </p:spPr>
        <p:txBody>
          <a:bodyPr>
            <a:spAutoFit/>
          </a:bodyPr>
          <a:lstStyle/>
          <a:p>
            <a:pPr marL="171450" indent="-171450">
              <a:buFont typeface="Arial" panose="020B0604020202020204" pitchFamily="34" charset="0"/>
              <a:buChar char="•"/>
            </a:pPr>
            <a:r>
              <a:rPr lang="en-US" sz="1400" dirty="0">
                <a:solidFill>
                  <a:srgbClr val="000000"/>
                </a:solidFill>
              </a:rPr>
              <a:t>According to the EIGRP AS, it is the best path because all it sees is the seed metric and the 1 Gbps and 100 Mbps link in the EIGRP autonomous system. Therefore, if the seed metrics you define are the same on R1 and R2 when you redistribute into EIGRP, the 1 Gbps link in the EIGRP autonomous system is preferred, and traffic goes to R1. Then R1 sends it across the 10 Mbps link to 192.168.2.0/24, which is suboptimal. It works, but it is suboptimal.</a:t>
            </a:r>
          </a:p>
        </p:txBody>
      </p:sp>
      <p:pic>
        <p:nvPicPr>
          <p:cNvPr id="2" name="Picture 1">
            <a:extLst>
              <a:ext uri="{FF2B5EF4-FFF2-40B4-BE49-F238E27FC236}">
                <a16:creationId xmlns:a16="http://schemas.microsoft.com/office/drawing/2014/main" id="{64AD384A-266F-4327-A0F2-34BE7B4FA469}"/>
              </a:ext>
            </a:extLst>
          </p:cNvPr>
          <p:cNvPicPr>
            <a:picLocks noChangeAspect="1"/>
          </p:cNvPicPr>
          <p:nvPr/>
        </p:nvPicPr>
        <p:blipFill>
          <a:blip r:embed="rId3"/>
          <a:stretch>
            <a:fillRect/>
          </a:stretch>
        </p:blipFill>
        <p:spPr>
          <a:xfrm>
            <a:off x="4572000" y="831129"/>
            <a:ext cx="4030388" cy="1661348"/>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15855" cy="1127234"/>
          </a:xfrm>
        </p:spPr>
        <p:txBody>
          <a:bodyPr/>
          <a:lstStyle/>
          <a:p>
            <a:r>
              <a:rPr lang="en-US" sz="1600" dirty="0">
                <a:solidFill>
                  <a:schemeClr val="accent5">
                    <a:lumMod val="50000"/>
                  </a:schemeClr>
                </a:solidFill>
              </a:rPr>
              <a:t>Troubleshooting Redistribution into OSPF</a:t>
            </a:r>
            <a:br>
              <a:rPr lang="en-US" dirty="0"/>
            </a:br>
            <a:r>
              <a:rPr lang="en-US" dirty="0"/>
              <a:t>Troubleshooting Redistribution with Route Maps</a:t>
            </a:r>
            <a:endParaRPr lang="en-US" sz="2400"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6664" y="1127234"/>
            <a:ext cx="9117336" cy="3591813"/>
          </a:xfrm>
        </p:spPr>
        <p:txBody>
          <a:bodyPr>
            <a:noAutofit/>
          </a:bodyPr>
          <a:lstStyle/>
          <a:p>
            <a:pPr marL="0" indent="0" algn="l" defTabSz="684213" fontAlgn="base">
              <a:spcBef>
                <a:spcPts val="600"/>
              </a:spcBef>
              <a:spcAft>
                <a:spcPts val="200"/>
              </a:spcAft>
              <a:buClr>
                <a:schemeClr val="tx2"/>
              </a:buClr>
              <a:buSzPct val="90000"/>
            </a:pPr>
            <a:r>
              <a:rPr lang="en-US" sz="1400" dirty="0">
                <a:solidFill>
                  <a:srgbClr val="000000"/>
                </a:solidFill>
              </a:rPr>
              <a:t>When applying a route map with the redistribution command, you have a few extra items to verify during the troubleshooting process:</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Is the correct route map applied?</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Is </a:t>
            </a:r>
            <a:r>
              <a:rPr lang="en-US" sz="1400" b="1" dirty="0">
                <a:solidFill>
                  <a:srgbClr val="000000"/>
                </a:solidFill>
              </a:rPr>
              <a:t>permit</a:t>
            </a:r>
            <a:r>
              <a:rPr lang="en-US" sz="1400" dirty="0">
                <a:solidFill>
                  <a:srgbClr val="000000"/>
                </a:solidFill>
              </a:rPr>
              <a:t> or </a:t>
            </a:r>
            <a:r>
              <a:rPr lang="en-US" sz="1400" b="1" dirty="0">
                <a:solidFill>
                  <a:srgbClr val="000000"/>
                </a:solidFill>
              </a:rPr>
              <a:t>deny</a:t>
            </a:r>
            <a:r>
              <a:rPr lang="en-US" sz="1400" dirty="0">
                <a:solidFill>
                  <a:srgbClr val="000000"/>
                </a:solidFill>
              </a:rPr>
              <a:t> specified for the sequence, and is it correct? A permit sequence indicates that what is matched is redistributed. A deny sequence indicates that what is matched is not redistributed.</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If there is an access list or a prefix list being used in the </a:t>
            </a:r>
            <a:r>
              <a:rPr lang="en-US" sz="1400" b="1" dirty="0">
                <a:solidFill>
                  <a:srgbClr val="000000"/>
                </a:solidFill>
              </a:rPr>
              <a:t>match</a:t>
            </a:r>
            <a:r>
              <a:rPr lang="en-US" sz="1400" dirty="0">
                <a:solidFill>
                  <a:srgbClr val="000000"/>
                </a:solidFill>
              </a:rPr>
              <a:t> statement, you need to verify that they are correct by using the </a:t>
            </a:r>
            <a:r>
              <a:rPr lang="en-US" sz="1400" b="1" dirty="0">
                <a:solidFill>
                  <a:srgbClr val="000000"/>
                </a:solidFill>
              </a:rPr>
              <a:t>show</a:t>
            </a:r>
            <a:r>
              <a:rPr lang="en-US" sz="1400" dirty="0">
                <a:solidFill>
                  <a:srgbClr val="000000"/>
                </a:solidFill>
              </a:rPr>
              <a:t> {</a:t>
            </a:r>
            <a:r>
              <a:rPr lang="en-US" sz="1400" b="1" dirty="0">
                <a:solidFill>
                  <a:srgbClr val="000000"/>
                </a:solidFill>
              </a:rPr>
              <a:t>ip</a:t>
            </a:r>
            <a:r>
              <a:rPr lang="en-US" sz="1400" dirty="0">
                <a:solidFill>
                  <a:srgbClr val="000000"/>
                </a:solidFill>
              </a:rPr>
              <a:t> | </a:t>
            </a:r>
            <a:r>
              <a:rPr lang="en-US" sz="1400" b="1" dirty="0">
                <a:solidFill>
                  <a:srgbClr val="000000"/>
                </a:solidFill>
              </a:rPr>
              <a:t>ipv6</a:t>
            </a:r>
            <a:r>
              <a:rPr lang="en-US" sz="1400" dirty="0">
                <a:solidFill>
                  <a:srgbClr val="000000"/>
                </a:solidFill>
              </a:rPr>
              <a:t>} </a:t>
            </a:r>
            <a:r>
              <a:rPr lang="en-US" sz="1400" b="1" dirty="0">
                <a:solidFill>
                  <a:srgbClr val="000000"/>
                </a:solidFill>
              </a:rPr>
              <a:t>access-list</a:t>
            </a:r>
            <a:r>
              <a:rPr lang="en-US" sz="1400" dirty="0">
                <a:solidFill>
                  <a:srgbClr val="000000"/>
                </a:solidFill>
              </a:rPr>
              <a:t> command or the </a:t>
            </a:r>
            <a:r>
              <a:rPr lang="en-US" sz="1400" b="1" dirty="0">
                <a:solidFill>
                  <a:srgbClr val="000000"/>
                </a:solidFill>
              </a:rPr>
              <a:t>show {ip | ipv6} prefix-list </a:t>
            </a:r>
            <a:r>
              <a:rPr lang="en-US" sz="1400" dirty="0">
                <a:solidFill>
                  <a:srgbClr val="000000"/>
                </a:solidFill>
              </a:rPr>
              <a:t>command.</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If there are </a:t>
            </a:r>
            <a:r>
              <a:rPr lang="en-US" sz="1400" b="1" dirty="0">
                <a:solidFill>
                  <a:srgbClr val="000000"/>
                </a:solidFill>
              </a:rPr>
              <a:t>set</a:t>
            </a:r>
            <a:r>
              <a:rPr lang="en-US" sz="1400" dirty="0">
                <a:solidFill>
                  <a:srgbClr val="000000"/>
                </a:solidFill>
              </a:rPr>
              <a:t> statements, you need to verify that the correct values have been specified to accomplish the desired goal.</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If a route does not match any of the </a:t>
            </a:r>
            <a:r>
              <a:rPr lang="en-US" sz="1400" b="1" dirty="0">
                <a:solidFill>
                  <a:srgbClr val="000000"/>
                </a:solidFill>
              </a:rPr>
              <a:t>match</a:t>
            </a:r>
            <a:r>
              <a:rPr lang="en-US" sz="1400" dirty="0">
                <a:solidFill>
                  <a:srgbClr val="000000"/>
                </a:solidFill>
              </a:rPr>
              <a:t> statements in any of the sequences, it falls into the implicit deny sequence at the end of the route map and is not redistributed.</a:t>
            </a:r>
          </a:p>
          <a:p>
            <a:pPr marL="285750" indent="-285750" algn="l" defTabSz="684213" fontAlgn="base">
              <a:spcBef>
                <a:spcPts val="600"/>
              </a:spcBef>
              <a:spcAft>
                <a:spcPts val="200"/>
              </a:spcAft>
              <a:buClr>
                <a:schemeClr val="tx2"/>
              </a:buClr>
              <a:buSzPct val="90000"/>
              <a:buFont typeface="Arial" panose="020B0604020202020204" pitchFamily="34" charset="0"/>
              <a:buChar char="•"/>
            </a:pPr>
            <a:r>
              <a:rPr lang="en-US" sz="1400" dirty="0">
                <a:solidFill>
                  <a:srgbClr val="000000"/>
                </a:solidFill>
              </a:rPr>
              <a:t>If a route map is attached to the </a:t>
            </a:r>
            <a:r>
              <a:rPr lang="en-US" sz="1400" b="1" dirty="0">
                <a:solidFill>
                  <a:srgbClr val="000000"/>
                </a:solidFill>
              </a:rPr>
              <a:t>redistribution</a:t>
            </a:r>
            <a:r>
              <a:rPr lang="en-US" sz="1400" dirty="0">
                <a:solidFill>
                  <a:srgbClr val="000000"/>
                </a:solidFill>
              </a:rPr>
              <a:t> command but that route map does not exist, none of the routes are redistributed.</a:t>
            </a:r>
          </a:p>
        </p:txBody>
      </p:sp>
    </p:spTree>
    <p:extLst>
      <p:ext uri="{BB962C8B-B14F-4D97-AF65-F5344CB8AC3E}">
        <p14:creationId xmlns:p14="http://schemas.microsoft.com/office/powerpoint/2010/main" val="3341767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3600" dirty="0">
                <a:solidFill>
                  <a:schemeClr val="accent5">
                    <a:lumMod val="40000"/>
                    <a:lumOff val="60000"/>
                  </a:schemeClr>
                </a:solidFill>
              </a:rPr>
              <a:t>Redistribution Trouble Tickets</a:t>
            </a:r>
          </a:p>
        </p:txBody>
      </p:sp>
      <p:sp>
        <p:nvSpPr>
          <p:cNvPr id="5" name="TextBox 4">
            <a:extLst>
              <a:ext uri="{FF2B5EF4-FFF2-40B4-BE49-F238E27FC236}">
                <a16:creationId xmlns:a16="http://schemas.microsoft.com/office/drawing/2014/main" id="{F5B4A2F7-AA23-4930-ADFE-10BAD2D82E85}"/>
              </a:ext>
            </a:extLst>
          </p:cNvPr>
          <p:cNvSpPr txBox="1"/>
          <p:nvPr/>
        </p:nvSpPr>
        <p:spPr>
          <a:xfrm>
            <a:off x="359275" y="2065020"/>
            <a:ext cx="8159885"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latin typeface="+mj-lt"/>
                <a:ea typeface="ＭＳ Ｐゴシック" charset="0"/>
              </a:rPr>
              <a:t>This section presents various trouble tickets related to the topics discussed in this chapter. The purpose of these trouble tickets is to show a process that you can follow when troubleshooting in the real world or in an exam environment. </a:t>
            </a:r>
          </a:p>
        </p:txBody>
      </p:sp>
    </p:spTree>
    <p:custDataLst>
      <p:tags r:id="rId1"/>
    </p:custDataLst>
    <p:extLst>
      <p:ext uri="{BB962C8B-B14F-4D97-AF65-F5344CB8AC3E}">
        <p14:creationId xmlns:p14="http://schemas.microsoft.com/office/powerpoint/2010/main" val="4211335590"/>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1"/>
                </a:solidFill>
              </a:rPr>
              <a:t>Redistribution Trouble Tickets</a:t>
            </a:r>
            <a:br>
              <a:rPr lang="en-US" sz="1600" dirty="0">
                <a:solidFill>
                  <a:schemeClr val="accent5">
                    <a:lumMod val="40000"/>
                    <a:lumOff val="60000"/>
                  </a:schemeClr>
                </a:solidFill>
              </a:rPr>
            </a:br>
            <a:r>
              <a:rPr lang="en-US" sz="2400" dirty="0"/>
              <a:t>Trouble Tickets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57656" y="998537"/>
            <a:ext cx="4335516" cy="4144963"/>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This section presents various trouble tickets related to the topics discussed in this chapter. The purpose of these trouble tickets is to show a process that you can follow when troubleshooting in the real world or in an exam environment.</a:t>
            </a:r>
          </a:p>
          <a:p>
            <a:pPr marL="0" indent="0" algn="l" defTabSz="684213" fontAlgn="base">
              <a:spcBef>
                <a:spcPts val="600"/>
              </a:spcBef>
              <a:spcAft>
                <a:spcPts val="600"/>
              </a:spcAft>
              <a:buClr>
                <a:schemeClr val="tx2"/>
              </a:buClr>
              <a:buSzPct val="90000"/>
            </a:pPr>
            <a:r>
              <a:rPr lang="en-US" sz="1500" dirty="0">
                <a:solidFill>
                  <a:srgbClr val="000000"/>
                </a:solidFill>
              </a:rPr>
              <a:t>All trouble tickets in this section are based on the topology shown in Figure 17-11.</a:t>
            </a:r>
          </a:p>
          <a:p>
            <a:pPr marL="0" indent="0" algn="l" defTabSz="684213" fontAlgn="base">
              <a:spcBef>
                <a:spcPts val="600"/>
              </a:spcBef>
              <a:spcAft>
                <a:spcPts val="600"/>
              </a:spcAft>
              <a:buClr>
                <a:schemeClr val="tx2"/>
              </a:buClr>
              <a:buSzPct val="90000"/>
            </a:pPr>
            <a:endParaRPr lang="en-US" sz="1500" dirty="0">
              <a:solidFill>
                <a:srgbClr val="000000"/>
              </a:solidFill>
            </a:endParaRPr>
          </a:p>
        </p:txBody>
      </p:sp>
      <p:pic>
        <p:nvPicPr>
          <p:cNvPr id="2" name="Picture 1">
            <a:extLst>
              <a:ext uri="{FF2B5EF4-FFF2-40B4-BE49-F238E27FC236}">
                <a16:creationId xmlns:a16="http://schemas.microsoft.com/office/drawing/2014/main" id="{BB24DF94-084D-4447-888D-E3C825EA9CB5}"/>
              </a:ext>
            </a:extLst>
          </p:cNvPr>
          <p:cNvPicPr>
            <a:picLocks noChangeAspect="1"/>
          </p:cNvPicPr>
          <p:nvPr/>
        </p:nvPicPr>
        <p:blipFill>
          <a:blip r:embed="rId3"/>
          <a:stretch>
            <a:fillRect/>
          </a:stretch>
        </p:blipFill>
        <p:spPr>
          <a:xfrm>
            <a:off x="4411765" y="646386"/>
            <a:ext cx="4518519" cy="3847237"/>
          </a:xfrm>
          <a:prstGeom prst="rect">
            <a:avLst/>
          </a:prstGeom>
        </p:spPr>
      </p:pic>
    </p:spTree>
    <p:extLst>
      <p:ext uri="{BB962C8B-B14F-4D97-AF65-F5344CB8AC3E}">
        <p14:creationId xmlns:p14="http://schemas.microsoft.com/office/powerpoint/2010/main" val="703501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1"/>
                </a:solidFill>
              </a:rPr>
              <a:t>Redistribution Trouble Tickets</a:t>
            </a:r>
            <a:br>
              <a:rPr lang="en-US" dirty="0"/>
            </a:br>
            <a:r>
              <a:rPr lang="en-US" sz="2400" dirty="0"/>
              <a:t>Trouble Ticket 17-1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57656" y="998537"/>
            <a:ext cx="4335516" cy="2792984"/>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Problem: Users in the IPv4 Branch site indicate that they are not able to access any resources outside the Branch office.</a:t>
            </a:r>
          </a:p>
          <a:p>
            <a:pPr marL="0" indent="0" algn="l" defTabSz="684213" fontAlgn="base">
              <a:spcBef>
                <a:spcPts val="600"/>
              </a:spcBef>
              <a:spcAft>
                <a:spcPts val="600"/>
              </a:spcAft>
              <a:buClr>
                <a:schemeClr val="tx2"/>
              </a:buClr>
              <a:buSzPct val="90000"/>
            </a:pPr>
            <a:r>
              <a:rPr lang="en-US" sz="1500" dirty="0">
                <a:solidFill>
                  <a:srgbClr val="000000"/>
                </a:solidFill>
              </a:rPr>
              <a:t>On Branch, you first check the routing table to see which routes Branch knows; you do this by using the </a:t>
            </a:r>
            <a:r>
              <a:rPr lang="en-US" sz="1500" b="1" dirty="0">
                <a:solidFill>
                  <a:srgbClr val="000000"/>
                </a:solidFill>
              </a:rPr>
              <a:t>show ip route</a:t>
            </a:r>
            <a:r>
              <a:rPr lang="en-US" sz="1500" dirty="0">
                <a:solidFill>
                  <a:srgbClr val="000000"/>
                </a:solidFill>
              </a:rPr>
              <a:t> command, as shown in Example 17-28. The output indicates that Branch only knows about connected and local routes.</a:t>
            </a:r>
          </a:p>
          <a:p>
            <a:pPr marL="0" indent="0" algn="l" defTabSz="684213" fontAlgn="base">
              <a:spcBef>
                <a:spcPts val="600"/>
              </a:spcBef>
              <a:spcAft>
                <a:spcPts val="600"/>
              </a:spcAft>
              <a:buClr>
                <a:schemeClr val="tx2"/>
              </a:buClr>
              <a:buSzPct val="90000"/>
            </a:pPr>
            <a:r>
              <a:rPr lang="en-US" sz="1400" dirty="0">
                <a:solidFill>
                  <a:srgbClr val="000000"/>
                </a:solidFill>
              </a:rPr>
              <a:t>Refer to your text for next steps and examples to troubleshoot and resolve this trouble ticket.</a:t>
            </a:r>
          </a:p>
          <a:p>
            <a:pPr marL="0" indent="0" algn="l" defTabSz="684213" fontAlgn="base">
              <a:spcBef>
                <a:spcPts val="600"/>
              </a:spcBef>
              <a:spcAft>
                <a:spcPts val="600"/>
              </a:spcAft>
              <a:buClr>
                <a:schemeClr val="tx2"/>
              </a:buClr>
              <a:buSzPct val="90000"/>
            </a:pPr>
            <a:r>
              <a:rPr lang="en-US" sz="1500" dirty="0">
                <a:solidFill>
                  <a:srgbClr val="000000"/>
                </a:solidFill>
              </a:rPr>
              <a:t> </a:t>
            </a:r>
          </a:p>
        </p:txBody>
      </p:sp>
      <p:pic>
        <p:nvPicPr>
          <p:cNvPr id="5" name="Picture 4">
            <a:extLst>
              <a:ext uri="{FF2B5EF4-FFF2-40B4-BE49-F238E27FC236}">
                <a16:creationId xmlns:a16="http://schemas.microsoft.com/office/drawing/2014/main" id="{305C2987-704E-4EE1-8DE2-8FD029F253FB}"/>
              </a:ext>
            </a:extLst>
          </p:cNvPr>
          <p:cNvPicPr>
            <a:picLocks noChangeAspect="1"/>
          </p:cNvPicPr>
          <p:nvPr/>
        </p:nvPicPr>
        <p:blipFill>
          <a:blip r:embed="rId3"/>
          <a:stretch>
            <a:fillRect/>
          </a:stretch>
        </p:blipFill>
        <p:spPr>
          <a:xfrm>
            <a:off x="4411764" y="3492453"/>
            <a:ext cx="4468703" cy="1305019"/>
          </a:xfrm>
          <a:prstGeom prst="rect">
            <a:avLst/>
          </a:prstGeom>
        </p:spPr>
      </p:pic>
      <p:pic>
        <p:nvPicPr>
          <p:cNvPr id="6" name="Picture 5">
            <a:extLst>
              <a:ext uri="{FF2B5EF4-FFF2-40B4-BE49-F238E27FC236}">
                <a16:creationId xmlns:a16="http://schemas.microsoft.com/office/drawing/2014/main" id="{B3059009-72B9-451D-B554-A1D3667A32CD}"/>
              </a:ext>
            </a:extLst>
          </p:cNvPr>
          <p:cNvPicPr>
            <a:picLocks noChangeAspect="1"/>
          </p:cNvPicPr>
          <p:nvPr/>
        </p:nvPicPr>
        <p:blipFill>
          <a:blip r:embed="rId4"/>
          <a:stretch>
            <a:fillRect/>
          </a:stretch>
        </p:blipFill>
        <p:spPr>
          <a:xfrm>
            <a:off x="4817553" y="432769"/>
            <a:ext cx="3657126" cy="3113815"/>
          </a:xfrm>
          <a:prstGeom prst="rect">
            <a:avLst/>
          </a:prstGeom>
        </p:spPr>
      </p:pic>
    </p:spTree>
    <p:extLst>
      <p:ext uri="{BB962C8B-B14F-4D97-AF65-F5344CB8AC3E}">
        <p14:creationId xmlns:p14="http://schemas.microsoft.com/office/powerpoint/2010/main" val="118085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1"/>
                </a:solidFill>
              </a:rPr>
              <a:t>Redistribution Trouble Tickets</a:t>
            </a:r>
            <a:br>
              <a:rPr lang="en-US" dirty="0"/>
            </a:br>
            <a:r>
              <a:rPr lang="en-US" sz="2400" dirty="0"/>
              <a:t>Trouble Ticket 17-2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57656" y="998537"/>
            <a:ext cx="4335516" cy="2414697"/>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Problem: Users in the 10.1.23.0/24 network indicate that they are not able to access resources in the 10.1.4.0/24 network.</a:t>
            </a:r>
          </a:p>
          <a:p>
            <a:pPr marL="0" indent="0" algn="l" defTabSz="684213" fontAlgn="base">
              <a:spcBef>
                <a:spcPts val="600"/>
              </a:spcBef>
              <a:spcAft>
                <a:spcPts val="600"/>
              </a:spcAft>
              <a:buClr>
                <a:schemeClr val="tx2"/>
              </a:buClr>
              <a:buSzPct val="90000"/>
            </a:pPr>
            <a:r>
              <a:rPr lang="en-US" sz="1500" dirty="0">
                <a:solidFill>
                  <a:srgbClr val="000000"/>
                </a:solidFill>
              </a:rPr>
              <a:t>You begin troubleshooting by verifying the problem on R2. You issue a ping to 10.1.4.4 from 10.1.23.2, but it fails, as shown in Example 17-38. Because R2 is not able to ping the destination network, you confirm that the clients in 10.1.23.0/24 are not able to connect with resources in 10.1.4.0/24. </a:t>
            </a:r>
          </a:p>
          <a:p>
            <a:pPr marL="0" indent="0" algn="l" defTabSz="684213" fontAlgn="base">
              <a:spcBef>
                <a:spcPts val="600"/>
              </a:spcBef>
              <a:spcAft>
                <a:spcPts val="600"/>
              </a:spcAft>
              <a:buClr>
                <a:schemeClr val="tx2"/>
              </a:buClr>
              <a:buSzPct val="90000"/>
            </a:pPr>
            <a:r>
              <a:rPr lang="en-US" sz="1400" dirty="0">
                <a:solidFill>
                  <a:srgbClr val="000000"/>
                </a:solidFill>
              </a:rPr>
              <a:t>Refer to your text for next steps and examples to troubleshoot and resolve this trouble ticket.</a:t>
            </a:r>
          </a:p>
          <a:p>
            <a:pPr marL="0" indent="0" algn="l" defTabSz="684213" fontAlgn="base">
              <a:spcBef>
                <a:spcPts val="600"/>
              </a:spcBef>
              <a:spcAft>
                <a:spcPts val="600"/>
              </a:spcAft>
              <a:buClr>
                <a:schemeClr val="tx2"/>
              </a:buClr>
              <a:buSzPct val="90000"/>
            </a:pPr>
            <a:r>
              <a:rPr lang="en-US" sz="1500" dirty="0">
                <a:solidFill>
                  <a:srgbClr val="000000"/>
                </a:solidFill>
              </a:rPr>
              <a:t> </a:t>
            </a:r>
          </a:p>
        </p:txBody>
      </p:sp>
      <p:pic>
        <p:nvPicPr>
          <p:cNvPr id="6" name="Picture 5">
            <a:extLst>
              <a:ext uri="{FF2B5EF4-FFF2-40B4-BE49-F238E27FC236}">
                <a16:creationId xmlns:a16="http://schemas.microsoft.com/office/drawing/2014/main" id="{B3059009-72B9-451D-B554-A1D3667A32CD}"/>
              </a:ext>
            </a:extLst>
          </p:cNvPr>
          <p:cNvPicPr>
            <a:picLocks noChangeAspect="1"/>
          </p:cNvPicPr>
          <p:nvPr/>
        </p:nvPicPr>
        <p:blipFill>
          <a:blip r:embed="rId3"/>
          <a:stretch>
            <a:fillRect/>
          </a:stretch>
        </p:blipFill>
        <p:spPr>
          <a:xfrm>
            <a:off x="4817553" y="432769"/>
            <a:ext cx="3657126" cy="3113815"/>
          </a:xfrm>
          <a:prstGeom prst="rect">
            <a:avLst/>
          </a:prstGeom>
        </p:spPr>
      </p:pic>
      <p:pic>
        <p:nvPicPr>
          <p:cNvPr id="2" name="Picture 1">
            <a:extLst>
              <a:ext uri="{FF2B5EF4-FFF2-40B4-BE49-F238E27FC236}">
                <a16:creationId xmlns:a16="http://schemas.microsoft.com/office/drawing/2014/main" id="{4418D1D4-B32C-436B-90A8-E479AD19D270}"/>
              </a:ext>
            </a:extLst>
          </p:cNvPr>
          <p:cNvPicPr>
            <a:picLocks noChangeAspect="1"/>
          </p:cNvPicPr>
          <p:nvPr/>
        </p:nvPicPr>
        <p:blipFill>
          <a:blip r:embed="rId4"/>
          <a:stretch>
            <a:fillRect/>
          </a:stretch>
        </p:blipFill>
        <p:spPr>
          <a:xfrm>
            <a:off x="4817553" y="3456823"/>
            <a:ext cx="4034659" cy="1045060"/>
          </a:xfrm>
          <a:prstGeom prst="rect">
            <a:avLst/>
          </a:prstGeom>
        </p:spPr>
      </p:pic>
    </p:spTree>
    <p:extLst>
      <p:ext uri="{BB962C8B-B14F-4D97-AF65-F5344CB8AC3E}">
        <p14:creationId xmlns:p14="http://schemas.microsoft.com/office/powerpoint/2010/main" val="3379357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1"/>
                </a:solidFill>
              </a:rPr>
              <a:t>Redistribution Trouble Tickets</a:t>
            </a:r>
            <a:br>
              <a:rPr lang="en-US" dirty="0"/>
            </a:br>
            <a:r>
              <a:rPr lang="en-US" sz="2400" dirty="0"/>
              <a:t>Trouble Ticket 17-3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57656" y="998537"/>
            <a:ext cx="4335516" cy="2414697"/>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Problem: IPv6 users in the 2001:db8:0:4::/64 network report that they are not able to access resources in the 2001:db8:0:1::/64 network.</a:t>
            </a:r>
          </a:p>
          <a:p>
            <a:pPr marL="0" indent="0" algn="l" defTabSz="684213" fontAlgn="base">
              <a:spcBef>
                <a:spcPts val="600"/>
              </a:spcBef>
              <a:spcAft>
                <a:spcPts val="600"/>
              </a:spcAft>
              <a:buClr>
                <a:schemeClr val="tx2"/>
              </a:buClr>
              <a:buSzPct val="90000"/>
            </a:pPr>
            <a:r>
              <a:rPr lang="en-US" sz="1500" dirty="0">
                <a:solidFill>
                  <a:srgbClr val="000000"/>
                </a:solidFill>
              </a:rPr>
              <a:t>You begin troubleshooting by confirming the problem on Branch. As shown in Example 17-50, the ping from 2001:db8:0:4::4 to 2001:db8:0:1::1 fails.</a:t>
            </a:r>
          </a:p>
          <a:p>
            <a:pPr marL="0" indent="0" algn="l" defTabSz="684213" fontAlgn="base">
              <a:spcBef>
                <a:spcPts val="600"/>
              </a:spcBef>
              <a:spcAft>
                <a:spcPts val="600"/>
              </a:spcAft>
              <a:buClr>
                <a:schemeClr val="tx2"/>
              </a:buClr>
              <a:buSzPct val="90000"/>
            </a:pPr>
            <a:r>
              <a:rPr lang="en-US" sz="1400" dirty="0">
                <a:solidFill>
                  <a:srgbClr val="000000"/>
                </a:solidFill>
              </a:rPr>
              <a:t>Refer to your text for next steps and examples to troubleshoot and resolve this trouble ticket.</a:t>
            </a:r>
          </a:p>
          <a:p>
            <a:pPr marL="0" indent="0" algn="l" defTabSz="684213" fontAlgn="base">
              <a:spcBef>
                <a:spcPts val="600"/>
              </a:spcBef>
              <a:spcAft>
                <a:spcPts val="600"/>
              </a:spcAft>
              <a:buClr>
                <a:schemeClr val="tx2"/>
              </a:buClr>
              <a:buSzPct val="90000"/>
            </a:pPr>
            <a:r>
              <a:rPr lang="en-US" sz="1500" dirty="0">
                <a:solidFill>
                  <a:srgbClr val="000000"/>
                </a:solidFill>
              </a:rPr>
              <a:t> </a:t>
            </a:r>
          </a:p>
        </p:txBody>
      </p:sp>
      <p:pic>
        <p:nvPicPr>
          <p:cNvPr id="6" name="Picture 5">
            <a:extLst>
              <a:ext uri="{FF2B5EF4-FFF2-40B4-BE49-F238E27FC236}">
                <a16:creationId xmlns:a16="http://schemas.microsoft.com/office/drawing/2014/main" id="{B3059009-72B9-451D-B554-A1D3667A32CD}"/>
              </a:ext>
            </a:extLst>
          </p:cNvPr>
          <p:cNvPicPr>
            <a:picLocks noChangeAspect="1"/>
          </p:cNvPicPr>
          <p:nvPr/>
        </p:nvPicPr>
        <p:blipFill>
          <a:blip r:embed="rId3"/>
          <a:stretch>
            <a:fillRect/>
          </a:stretch>
        </p:blipFill>
        <p:spPr>
          <a:xfrm>
            <a:off x="4817553" y="432769"/>
            <a:ext cx="3657126" cy="3113815"/>
          </a:xfrm>
          <a:prstGeom prst="rect">
            <a:avLst/>
          </a:prstGeom>
        </p:spPr>
      </p:pic>
      <p:pic>
        <p:nvPicPr>
          <p:cNvPr id="5" name="Picture 4">
            <a:extLst>
              <a:ext uri="{FF2B5EF4-FFF2-40B4-BE49-F238E27FC236}">
                <a16:creationId xmlns:a16="http://schemas.microsoft.com/office/drawing/2014/main" id="{9824F466-762E-48AF-B724-38231F22DCF8}"/>
              </a:ext>
            </a:extLst>
          </p:cNvPr>
          <p:cNvPicPr>
            <a:picLocks noChangeAspect="1"/>
          </p:cNvPicPr>
          <p:nvPr/>
        </p:nvPicPr>
        <p:blipFill>
          <a:blip r:embed="rId4"/>
          <a:stretch>
            <a:fillRect/>
          </a:stretch>
        </p:blipFill>
        <p:spPr>
          <a:xfrm>
            <a:off x="4493172" y="3456604"/>
            <a:ext cx="4449489" cy="1189186"/>
          </a:xfrm>
          <a:prstGeom prst="rect">
            <a:avLst/>
          </a:prstGeom>
        </p:spPr>
      </p:pic>
    </p:spTree>
    <p:extLst>
      <p:ext uri="{BB962C8B-B14F-4D97-AF65-F5344CB8AC3E}">
        <p14:creationId xmlns:p14="http://schemas.microsoft.com/office/powerpoint/2010/main" val="795407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1"/>
                </a:solidFill>
              </a:rPr>
              <a:t>Redistribution Trouble Tickets</a:t>
            </a:r>
            <a:br>
              <a:rPr lang="en-US" dirty="0"/>
            </a:br>
            <a:r>
              <a:rPr lang="en-US" sz="2400" dirty="0"/>
              <a:t>Trouble Ticket 17-4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57656" y="998537"/>
            <a:ext cx="4335516" cy="2414697"/>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Problem: A junior administrator has approached you, asking for help. He claims that users in BGP autonomous system 65500 are unable to access IPv4 resources in the IPv4 EIGRP autonomous system 100. However, they can access resources in the OSPFv2 domain. Because access to routers in BGP autonomous system 65500 is limited to only R2, the junior administrator has asked you for help.</a:t>
            </a:r>
          </a:p>
          <a:p>
            <a:pPr marL="0" indent="0" algn="l" defTabSz="684213" fontAlgn="base">
              <a:spcBef>
                <a:spcPts val="600"/>
              </a:spcBef>
              <a:spcAft>
                <a:spcPts val="600"/>
              </a:spcAft>
              <a:buClr>
                <a:schemeClr val="tx2"/>
              </a:buClr>
              <a:buSzPct val="90000"/>
            </a:pPr>
            <a:r>
              <a:rPr lang="en-US" sz="1500" dirty="0">
                <a:solidFill>
                  <a:srgbClr val="000000"/>
                </a:solidFill>
              </a:rPr>
              <a:t>You start by reviewing Figure 17-11 to confirm which local router is running BGP. </a:t>
            </a:r>
          </a:p>
          <a:p>
            <a:pPr marL="0" indent="0" algn="l" defTabSz="684213" fontAlgn="base">
              <a:spcBef>
                <a:spcPts val="600"/>
              </a:spcBef>
              <a:spcAft>
                <a:spcPts val="600"/>
              </a:spcAft>
              <a:buClr>
                <a:schemeClr val="tx2"/>
              </a:buClr>
              <a:buSzPct val="90000"/>
            </a:pPr>
            <a:r>
              <a:rPr lang="en-US" sz="1500" dirty="0">
                <a:solidFill>
                  <a:srgbClr val="000000"/>
                </a:solidFill>
              </a:rPr>
              <a:t>Refer to your text for next steps and examples to troubleshoot and resolve this trouble ticket.</a:t>
            </a:r>
          </a:p>
          <a:p>
            <a:pPr marL="0" indent="0" algn="l" defTabSz="684213" fontAlgn="base">
              <a:spcBef>
                <a:spcPts val="600"/>
              </a:spcBef>
              <a:spcAft>
                <a:spcPts val="600"/>
              </a:spcAft>
              <a:buClr>
                <a:schemeClr val="tx2"/>
              </a:buClr>
              <a:buSzPct val="90000"/>
            </a:pPr>
            <a:endParaRPr lang="en-US" sz="1500" dirty="0">
              <a:solidFill>
                <a:srgbClr val="000000"/>
              </a:solidFill>
            </a:endParaRPr>
          </a:p>
        </p:txBody>
      </p:sp>
      <p:pic>
        <p:nvPicPr>
          <p:cNvPr id="6" name="Picture 5">
            <a:extLst>
              <a:ext uri="{FF2B5EF4-FFF2-40B4-BE49-F238E27FC236}">
                <a16:creationId xmlns:a16="http://schemas.microsoft.com/office/drawing/2014/main" id="{B3059009-72B9-451D-B554-A1D3667A32CD}"/>
              </a:ext>
            </a:extLst>
          </p:cNvPr>
          <p:cNvPicPr>
            <a:picLocks noChangeAspect="1"/>
          </p:cNvPicPr>
          <p:nvPr/>
        </p:nvPicPr>
        <p:blipFill>
          <a:blip r:embed="rId3"/>
          <a:stretch>
            <a:fillRect/>
          </a:stretch>
        </p:blipFill>
        <p:spPr>
          <a:xfrm>
            <a:off x="4817553" y="432769"/>
            <a:ext cx="3657126" cy="3113815"/>
          </a:xfrm>
          <a:prstGeom prst="rect">
            <a:avLst/>
          </a:prstGeom>
        </p:spPr>
      </p:pic>
    </p:spTree>
    <p:extLst>
      <p:ext uri="{BB962C8B-B14F-4D97-AF65-F5344CB8AC3E}">
        <p14:creationId xmlns:p14="http://schemas.microsoft.com/office/powerpoint/2010/main" val="426382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17</a:t>
            </a:r>
          </a:p>
        </p:txBody>
      </p:sp>
      <p:graphicFrame>
        <p:nvGraphicFramePr>
          <p:cNvPr id="2" name="Table 1"/>
          <p:cNvGraphicFramePr>
            <a:graphicFrameLocks noGrp="1"/>
          </p:cNvGraphicFramePr>
          <p:nvPr>
            <p:extLst>
              <p:ext uri="{D42A27DB-BD31-4B8C-83A1-F6EECF244321}">
                <p14:modId xmlns:p14="http://schemas.microsoft.com/office/powerpoint/2010/main" val="1312389515"/>
              </p:ext>
            </p:extLst>
          </p:nvPr>
        </p:nvGraphicFramePr>
        <p:xfrm>
          <a:off x="543911" y="836611"/>
          <a:ext cx="8345488" cy="4202115"/>
        </p:xfrm>
        <a:graphic>
          <a:graphicData uri="http://schemas.openxmlformats.org/drawingml/2006/table">
            <a:tbl>
              <a:tblPr firstRow="1" bandRow="1">
                <a:tableStyleId>{5C22544A-7EE6-4342-B048-85BDC9FD1C3A}</a:tableStyleId>
              </a:tblPr>
              <a:tblGrid>
                <a:gridCol w="4092094">
                  <a:extLst>
                    <a:ext uri="{9D8B030D-6E8A-4147-A177-3AD203B41FA5}">
                      <a16:colId xmlns:a16="http://schemas.microsoft.com/office/drawing/2014/main" val="20000"/>
                    </a:ext>
                  </a:extLst>
                </a:gridCol>
                <a:gridCol w="4253394">
                  <a:extLst>
                    <a:ext uri="{9D8B030D-6E8A-4147-A177-3AD203B41FA5}">
                      <a16:colId xmlns:a16="http://schemas.microsoft.com/office/drawing/2014/main" val="3351741901"/>
                    </a:ext>
                  </a:extLst>
                </a:gridCol>
              </a:tblGrid>
              <a:tr h="353378">
                <a:tc>
                  <a:txBody>
                    <a:bodyPr/>
                    <a:lstStyle/>
                    <a:p>
                      <a:r>
                        <a:rPr lang="en-US" sz="1100" b="1" i="0" u="none" strike="noStrike" kern="1200" baseline="0" dirty="0">
                          <a:solidFill>
                            <a:schemeClr val="lt1"/>
                          </a:solidFill>
                          <a:latin typeface="+mn-lt"/>
                          <a:ea typeface="+mn-ea"/>
                          <a:cs typeface="+mn-cs"/>
                        </a:rPr>
                        <a:t>Description</a:t>
                      </a:r>
                      <a:endParaRPr lang="en-US" sz="1100" dirty="0"/>
                    </a:p>
                  </a:txBody>
                  <a:tcPr/>
                </a:tc>
                <a:tc>
                  <a:txBody>
                    <a:bodyPr/>
                    <a:lstStyle/>
                    <a:p>
                      <a:endParaRPr lang="en-US" sz="1100" dirty="0"/>
                    </a:p>
                  </a:txBody>
                  <a:tcPr/>
                </a:tc>
                <a:extLst>
                  <a:ext uri="{0D108BD9-81ED-4DB2-BD59-A6C34878D82A}">
                    <a16:rowId xmlns:a16="http://schemas.microsoft.com/office/drawing/2014/main" val="10000"/>
                  </a:ext>
                </a:extLst>
              </a:tr>
              <a:tr h="435672">
                <a:tc>
                  <a:txBody>
                    <a:bodyPr/>
                    <a:lstStyle/>
                    <a:p>
                      <a:r>
                        <a:rPr lang="en-US" sz="1100" dirty="0">
                          <a:solidFill>
                            <a:srgbClr val="000000"/>
                          </a:solidFill>
                        </a:rPr>
                        <a:t>Solving and preventing suboptimal routing caused by redistribution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Using route tags to prevent routes from being reinjected</a:t>
                      </a:r>
                    </a:p>
                  </a:txBody>
                  <a:tcPr/>
                </a:tc>
                <a:extLst>
                  <a:ext uri="{0D108BD9-81ED-4DB2-BD59-A6C34878D82A}">
                    <a16:rowId xmlns:a16="http://schemas.microsoft.com/office/drawing/2014/main" val="10001"/>
                  </a:ext>
                </a:extLst>
              </a:tr>
              <a:tr h="435672">
                <a:tc>
                  <a:txBody>
                    <a:bodyPr/>
                    <a:lstStyle/>
                    <a:p>
                      <a:r>
                        <a:rPr lang="en-US" sz="1100" dirty="0">
                          <a:solidFill>
                            <a:srgbClr val="000000"/>
                          </a:solidFill>
                        </a:rPr>
                        <a:t>Troubleshooting suboptimal routing issues caused by redistribution</a:t>
                      </a:r>
                    </a:p>
                  </a:txBody>
                  <a:tcPr/>
                </a:tc>
                <a:tc>
                  <a:txBody>
                    <a:bodyPr/>
                    <a:lstStyle/>
                    <a:p>
                      <a:r>
                        <a:rPr lang="en-US" sz="1100" dirty="0">
                          <a:solidFill>
                            <a:srgbClr val="000000"/>
                          </a:solidFill>
                        </a:rPr>
                        <a:t>The redistribution process </a:t>
                      </a:r>
                    </a:p>
                  </a:txBody>
                  <a:tcPr/>
                </a:tc>
                <a:extLst>
                  <a:ext uri="{0D108BD9-81ED-4DB2-BD59-A6C34878D82A}">
                    <a16:rowId xmlns:a16="http://schemas.microsoft.com/office/drawing/2014/main" val="10002"/>
                  </a:ext>
                </a:extLst>
              </a:tr>
              <a:tr h="339159">
                <a:tc>
                  <a:txBody>
                    <a:bodyPr/>
                    <a:lstStyle/>
                    <a:p>
                      <a:r>
                        <a:rPr lang="en-US" sz="1100" dirty="0">
                          <a:solidFill>
                            <a:srgbClr val="000000"/>
                          </a:solidFill>
                        </a:rPr>
                        <a:t>Routing loops with redistribution at multiple points</a:t>
                      </a:r>
                    </a:p>
                  </a:txBody>
                  <a:tcPr/>
                </a:tc>
                <a:tc>
                  <a:txBody>
                    <a:bodyPr/>
                    <a:lstStyle/>
                    <a:p>
                      <a:r>
                        <a:rPr lang="en-US" sz="1100" dirty="0">
                          <a:solidFill>
                            <a:srgbClr val="000000"/>
                          </a:solidFill>
                        </a:rPr>
                        <a:t>Three methods for configuring a seed metric</a:t>
                      </a:r>
                    </a:p>
                  </a:txBody>
                  <a:tcPr/>
                </a:tc>
                <a:extLst>
                  <a:ext uri="{0D108BD9-81ED-4DB2-BD59-A6C34878D82A}">
                    <a16:rowId xmlns:a16="http://schemas.microsoft.com/office/drawing/2014/main" val="10003"/>
                  </a:ext>
                </a:extLst>
              </a:tr>
              <a:tr h="353378">
                <a:tc>
                  <a:txBody>
                    <a:bodyPr/>
                    <a:lstStyle/>
                    <a:p>
                      <a:r>
                        <a:rPr lang="en-US" sz="1100" dirty="0">
                          <a:solidFill>
                            <a:srgbClr val="000000"/>
                          </a:solidFill>
                        </a:rPr>
                        <a:t>Routing table instability with redistribution at multiple points</a:t>
                      </a:r>
                    </a:p>
                  </a:txBody>
                  <a:tcPr/>
                </a:tc>
                <a:tc>
                  <a:txBody>
                    <a:bodyPr/>
                    <a:lstStyle/>
                    <a:p>
                      <a:r>
                        <a:rPr lang="en-US" sz="1100" dirty="0">
                          <a:solidFill>
                            <a:srgbClr val="000000"/>
                          </a:solidFill>
                        </a:rPr>
                        <a:t>Prerequisites for redistributing a route </a:t>
                      </a:r>
                    </a:p>
                  </a:txBody>
                  <a:tcPr/>
                </a:tc>
                <a:extLst>
                  <a:ext uri="{0D108BD9-81ED-4DB2-BD59-A6C34878D82A}">
                    <a16:rowId xmlns:a16="http://schemas.microsoft.com/office/drawing/2014/main" val="10004"/>
                  </a:ext>
                </a:extLst>
              </a:tr>
              <a:tr h="435672">
                <a:tc>
                  <a:txBody>
                    <a:bodyPr/>
                    <a:lstStyle/>
                    <a:p>
                      <a:r>
                        <a:rPr lang="en-US" sz="1100" dirty="0">
                          <a:solidFill>
                            <a:srgbClr val="000000"/>
                          </a:solidFill>
                        </a:rPr>
                        <a:t>How traffic might get blackholed with redistribution at multiple points</a:t>
                      </a:r>
                    </a:p>
                  </a:txBody>
                  <a:tcPr/>
                </a:tc>
                <a:tc>
                  <a:txBody>
                    <a:bodyPr/>
                    <a:lstStyle/>
                    <a:p>
                      <a:r>
                        <a:rPr lang="en-US" sz="1100" dirty="0">
                          <a:solidFill>
                            <a:srgbClr val="000000"/>
                          </a:solidFill>
                        </a:rPr>
                        <a:t>Troubleshooting targets for route redistribution</a:t>
                      </a:r>
                    </a:p>
                  </a:txBody>
                  <a:tcPr/>
                </a:tc>
                <a:extLst>
                  <a:ext uri="{0D108BD9-81ED-4DB2-BD59-A6C34878D82A}">
                    <a16:rowId xmlns:a16="http://schemas.microsoft.com/office/drawing/2014/main" val="10005"/>
                  </a:ext>
                </a:extLst>
              </a:tr>
              <a:tr h="353378">
                <a:tc>
                  <a:txBody>
                    <a:bodyPr/>
                    <a:lstStyle/>
                    <a:p>
                      <a:r>
                        <a:rPr lang="en-US" sz="1100" dirty="0">
                          <a:solidFill>
                            <a:srgbClr val="000000"/>
                          </a:solidFill>
                        </a:rPr>
                        <a:t>Modifying the EIGRP administrative distance</a:t>
                      </a:r>
                    </a:p>
                  </a:txBody>
                  <a:tcPr/>
                </a:tc>
                <a:tc>
                  <a:txBody>
                    <a:bodyPr/>
                    <a:lstStyle/>
                    <a:p>
                      <a:r>
                        <a:rPr lang="en-US" sz="1100" dirty="0">
                          <a:solidFill>
                            <a:srgbClr val="000000"/>
                          </a:solidFill>
                        </a:rPr>
                        <a:t>Troubleshooting redistribution into EIGRP </a:t>
                      </a:r>
                    </a:p>
                  </a:txBody>
                  <a:tcPr/>
                </a:tc>
                <a:extLst>
                  <a:ext uri="{0D108BD9-81ED-4DB2-BD59-A6C34878D82A}">
                    <a16:rowId xmlns:a16="http://schemas.microsoft.com/office/drawing/2014/main" val="10006"/>
                  </a:ext>
                </a:extLst>
              </a:tr>
              <a:tr h="353378">
                <a:tc>
                  <a:txBody>
                    <a:bodyPr/>
                    <a:lstStyle/>
                    <a:p>
                      <a:r>
                        <a:rPr lang="en-US" sz="1100" dirty="0">
                          <a:solidFill>
                            <a:srgbClr val="000000"/>
                          </a:solidFill>
                        </a:rPr>
                        <a:t>Modifying the OSPF administrative distance</a:t>
                      </a:r>
                    </a:p>
                  </a:txBody>
                  <a:tcPr/>
                </a:tc>
                <a:tc>
                  <a:txBody>
                    <a:bodyPr/>
                    <a:lstStyle/>
                    <a:p>
                      <a:r>
                        <a:rPr lang="en-US" sz="1100" dirty="0">
                          <a:solidFill>
                            <a:srgbClr val="000000"/>
                          </a:solidFill>
                        </a:rPr>
                        <a:t>Troubleshooting redistribution into OSPF </a:t>
                      </a:r>
                    </a:p>
                  </a:txBody>
                  <a:tcPr/>
                </a:tc>
                <a:extLst>
                  <a:ext uri="{0D108BD9-81ED-4DB2-BD59-A6C34878D82A}">
                    <a16:rowId xmlns:a16="http://schemas.microsoft.com/office/drawing/2014/main" val="1105238557"/>
                  </a:ext>
                </a:extLst>
              </a:tr>
              <a:tr h="353378">
                <a:tc>
                  <a:txBody>
                    <a:bodyPr/>
                    <a:lstStyle/>
                    <a:p>
                      <a:r>
                        <a:rPr lang="en-US" sz="1100" kern="1200" dirty="0">
                          <a:solidFill>
                            <a:srgbClr val="000000"/>
                          </a:solidFill>
                          <a:latin typeface="+mn-lt"/>
                          <a:ea typeface="+mn-ea"/>
                          <a:cs typeface="+mn-cs"/>
                        </a:rPr>
                        <a:t>Modifying the BGP administrative distance</a:t>
                      </a:r>
                    </a:p>
                  </a:txBody>
                  <a:tcPr/>
                </a:tc>
                <a:tc>
                  <a:txBody>
                    <a:bodyPr/>
                    <a:lstStyle/>
                    <a:p>
                      <a:r>
                        <a:rPr lang="en-US" sz="1100" dirty="0">
                          <a:solidFill>
                            <a:srgbClr val="000000"/>
                          </a:solidFill>
                        </a:rPr>
                        <a:t>Troubleshooting redistribution into BGP </a:t>
                      </a:r>
                    </a:p>
                  </a:txBody>
                  <a:tcPr/>
                </a:tc>
                <a:extLst>
                  <a:ext uri="{0D108BD9-81ED-4DB2-BD59-A6C34878D82A}">
                    <a16:rowId xmlns:a16="http://schemas.microsoft.com/office/drawing/2014/main" val="3294059174"/>
                  </a:ext>
                </a:extLst>
              </a:tr>
              <a:tr h="435672">
                <a:tc>
                  <a:txBody>
                    <a:bodyPr/>
                    <a:lstStyle/>
                    <a:p>
                      <a:r>
                        <a:rPr lang="en-US" sz="1100" dirty="0">
                          <a:solidFill>
                            <a:srgbClr val="000000"/>
                          </a:solidFill>
                        </a:rPr>
                        <a:t>Using a distribute list to control OSPF routes that are installed in the routing table</a:t>
                      </a:r>
                    </a:p>
                  </a:txBody>
                  <a:tcPr/>
                </a:tc>
                <a:tc>
                  <a:txBody>
                    <a:bodyPr/>
                    <a:lstStyle/>
                    <a:p>
                      <a:r>
                        <a:rPr lang="en-US" sz="1100" dirty="0">
                          <a:solidFill>
                            <a:srgbClr val="000000"/>
                          </a:solidFill>
                        </a:rPr>
                        <a:t>Troubleshooting redistribution that uses route maps</a:t>
                      </a:r>
                    </a:p>
                  </a:txBody>
                  <a:tcPr/>
                </a:tc>
                <a:extLst>
                  <a:ext uri="{0D108BD9-81ED-4DB2-BD59-A6C34878D82A}">
                    <a16:rowId xmlns:a16="http://schemas.microsoft.com/office/drawing/2014/main" val="4294145642"/>
                  </a:ext>
                </a:extLst>
              </a:tr>
              <a:tr h="353378">
                <a:tc>
                  <a:txBody>
                    <a:bodyPr/>
                    <a:lstStyle/>
                    <a:p>
                      <a:r>
                        <a:rPr lang="en-US" sz="1100" dirty="0">
                          <a:solidFill>
                            <a:srgbClr val="000000"/>
                          </a:solidFill>
                        </a:rPr>
                        <a:t>Tagging routes as they are being redistributed </a:t>
                      </a:r>
                    </a:p>
                  </a:txBody>
                  <a:tcPr/>
                </a:tc>
                <a:tc>
                  <a:txBody>
                    <a:bodyPr/>
                    <a:lstStyle/>
                    <a:p>
                      <a:endParaRPr lang="en-US" sz="1100" dirty="0"/>
                    </a:p>
                  </a:txBody>
                  <a:tcPr/>
                </a:tc>
                <a:extLst>
                  <a:ext uri="{0D108BD9-81ED-4DB2-BD59-A6C34878D82A}">
                    <a16:rowId xmlns:a16="http://schemas.microsoft.com/office/drawing/2014/main" val="1839938158"/>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17</a:t>
            </a:r>
          </a:p>
        </p:txBody>
      </p:sp>
      <p:graphicFrame>
        <p:nvGraphicFramePr>
          <p:cNvPr id="2" name="Table 1"/>
          <p:cNvGraphicFramePr>
            <a:graphicFrameLocks noGrp="1"/>
          </p:cNvGraphicFramePr>
          <p:nvPr>
            <p:extLst>
              <p:ext uri="{D42A27DB-BD31-4B8C-83A1-F6EECF244321}">
                <p14:modId xmlns:p14="http://schemas.microsoft.com/office/powerpoint/2010/main" val="3035311576"/>
              </p:ext>
            </p:extLst>
          </p:nvPr>
        </p:nvGraphicFramePr>
        <p:xfrm>
          <a:off x="1229833" y="1088390"/>
          <a:ext cx="6606862" cy="2569210"/>
        </p:xfrm>
        <a:graphic>
          <a:graphicData uri="http://schemas.openxmlformats.org/drawingml/2006/table">
            <a:tbl>
              <a:tblPr firstRow="1" bandRow="1">
                <a:tableStyleId>{5C22544A-7EE6-4342-B048-85BDC9FD1C3A}</a:tableStyleId>
              </a:tblPr>
              <a:tblGrid>
                <a:gridCol w="3054035">
                  <a:extLst>
                    <a:ext uri="{9D8B030D-6E8A-4147-A177-3AD203B41FA5}">
                      <a16:colId xmlns:a16="http://schemas.microsoft.com/office/drawing/2014/main" val="20000"/>
                    </a:ext>
                  </a:extLst>
                </a:gridCol>
                <a:gridCol w="3552827">
                  <a:extLst>
                    <a:ext uri="{9D8B030D-6E8A-4147-A177-3AD203B41FA5}">
                      <a16:colId xmlns:a16="http://schemas.microsoft.com/office/drawing/2014/main" val="3777475585"/>
                    </a:ext>
                  </a:extLst>
                </a:gridCol>
              </a:tblGrid>
              <a:tr h="370840">
                <a:tc>
                  <a:txBody>
                    <a:bodyPr/>
                    <a:lstStyle/>
                    <a:p>
                      <a:r>
                        <a:rPr lang="en-US" dirty="0"/>
                        <a:t>Term</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Term</a:t>
                      </a:r>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redistribution</a:t>
                      </a:r>
                    </a:p>
                  </a:txBody>
                  <a:tcPr/>
                </a:tc>
                <a:tc>
                  <a:txBody>
                    <a:bodyPr/>
                    <a:lstStyle/>
                    <a:p>
                      <a:r>
                        <a:rPr lang="en-US" sz="1600" dirty="0">
                          <a:solidFill>
                            <a:srgbClr val="000000"/>
                          </a:solidFill>
                        </a:rPr>
                        <a:t>ASBR</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boundary router</a:t>
                      </a:r>
                    </a:p>
                  </a:txBody>
                  <a:tcPr/>
                </a:tc>
                <a:tc>
                  <a:txBody>
                    <a:bodyPr/>
                    <a:lstStyle/>
                    <a:p>
                      <a:r>
                        <a:rPr lang="en-US" sz="1600" dirty="0">
                          <a:solidFill>
                            <a:srgbClr val="000000"/>
                          </a:solidFill>
                        </a:rPr>
                        <a:t>routing loop</a:t>
                      </a:r>
                    </a:p>
                  </a:txBody>
                  <a:tcPr/>
                </a:tc>
                <a:extLst>
                  <a:ext uri="{0D108BD9-81ED-4DB2-BD59-A6C34878D82A}">
                    <a16:rowId xmlns:a16="http://schemas.microsoft.com/office/drawing/2014/main" val="10002"/>
                  </a:ext>
                </a:extLst>
              </a:tr>
              <a:tr h="344170">
                <a:tc>
                  <a:txBody>
                    <a:bodyPr/>
                    <a:lstStyle/>
                    <a:p>
                      <a:r>
                        <a:rPr lang="en-US" sz="1600" dirty="0">
                          <a:solidFill>
                            <a:srgbClr val="000000"/>
                          </a:solidFill>
                        </a:rPr>
                        <a:t>metric</a:t>
                      </a:r>
                    </a:p>
                  </a:txBody>
                  <a:tcPr/>
                </a:tc>
                <a:tc>
                  <a:txBody>
                    <a:bodyPr/>
                    <a:lstStyle/>
                    <a:p>
                      <a:r>
                        <a:rPr lang="en-US" sz="1600" dirty="0">
                          <a:solidFill>
                            <a:srgbClr val="000000"/>
                          </a:solidFill>
                        </a:rPr>
                        <a:t>single-point redistribution</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seed metric</a:t>
                      </a:r>
                      <a:endParaRPr lang="en-US" sz="1600" b="0" i="0" u="none" strike="noStrike" kern="1200" baseline="0" dirty="0">
                        <a:solidFill>
                          <a:srgbClr val="000000"/>
                        </a:solidFill>
                        <a:latin typeface="+mn-lt"/>
                        <a:ea typeface="+mn-ea"/>
                        <a:cs typeface="+mn-cs"/>
                      </a:endParaRPr>
                    </a:p>
                  </a:txBody>
                  <a:tcPr/>
                </a:tc>
                <a:tc>
                  <a:txBody>
                    <a:bodyPr/>
                    <a:lstStyle/>
                    <a:p>
                      <a:r>
                        <a:rPr lang="en-US" sz="1600" dirty="0">
                          <a:solidFill>
                            <a:srgbClr val="000000"/>
                          </a:solidFill>
                        </a:rPr>
                        <a:t>multipoint redistribution</a:t>
                      </a:r>
                    </a:p>
                  </a:txBody>
                  <a:tcPr/>
                </a:tc>
                <a:extLst>
                  <a:ext uri="{0D108BD9-81ED-4DB2-BD59-A6C34878D82A}">
                    <a16:rowId xmlns:a16="http://schemas.microsoft.com/office/drawing/2014/main" val="10004"/>
                  </a:ext>
                </a:extLst>
              </a:tr>
              <a:tr h="370840">
                <a:tc>
                  <a:txBody>
                    <a:bodyPr/>
                    <a:lstStyle/>
                    <a:p>
                      <a:r>
                        <a:rPr lang="en-US" sz="1600" b="1" dirty="0">
                          <a:solidFill>
                            <a:srgbClr val="000000"/>
                          </a:solidFill>
                        </a:rPr>
                        <a:t>subnets</a:t>
                      </a:r>
                      <a:r>
                        <a:rPr lang="en-US" sz="1600" dirty="0">
                          <a:solidFill>
                            <a:srgbClr val="000000"/>
                          </a:solidFill>
                        </a:rPr>
                        <a:t> keyword</a:t>
                      </a:r>
                    </a:p>
                  </a:txBody>
                  <a:tcPr/>
                </a:tc>
                <a:tc>
                  <a:txBody>
                    <a:bodyPr/>
                    <a:lstStyle/>
                    <a:p>
                      <a:r>
                        <a:rPr lang="en-US" sz="1600" dirty="0">
                          <a:solidFill>
                            <a:srgbClr val="000000"/>
                          </a:solidFill>
                        </a:rPr>
                        <a:t>route tag</a:t>
                      </a:r>
                    </a:p>
                  </a:txBody>
                  <a:tcPr/>
                </a:tc>
                <a:extLst>
                  <a:ext uri="{0D108BD9-81ED-4DB2-BD59-A6C34878D82A}">
                    <a16:rowId xmlns:a16="http://schemas.microsoft.com/office/drawing/2014/main" val="100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Type 5 LSA</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administrative distance </a:t>
                      </a:r>
                    </a:p>
                  </a:txBody>
                  <a:tcPr/>
                </a:tc>
                <a:extLst>
                  <a:ext uri="{0D108BD9-81ED-4DB2-BD59-A6C34878D82A}">
                    <a16:rowId xmlns:a16="http://schemas.microsoft.com/office/drawing/2014/main" val="2451042060"/>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81303"/>
            <a:ext cx="914400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Suboptimal Routing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921022"/>
            <a:ext cx="4430111" cy="3398729"/>
          </a:xfrm>
        </p:spPr>
        <p:txBody>
          <a:bodyPr/>
          <a:lstStyle/>
          <a:p>
            <a:pPr marL="0" indent="0" algn="l" defTabSz="684213" fontAlgn="base">
              <a:spcBef>
                <a:spcPts val="600"/>
              </a:spcBef>
              <a:spcAft>
                <a:spcPts val="600"/>
              </a:spcAft>
              <a:buClr>
                <a:schemeClr val="tx2"/>
              </a:buClr>
              <a:buSzPct val="90000"/>
            </a:pPr>
            <a:r>
              <a:rPr lang="en-US" sz="1500" dirty="0">
                <a:solidFill>
                  <a:srgbClr val="000000"/>
                </a:solidFill>
              </a:rPr>
              <a:t>In Figure 17-1, if the result of the traceroute from 10.1.1.0/24 to 192.168.2.0/24 goes through R1, you know that suboptimal routing is occurring because of redistribution.</a:t>
            </a:r>
          </a:p>
          <a:p>
            <a:pPr marL="0" indent="0" algn="l" defTabSz="684213" fontAlgn="base">
              <a:spcBef>
                <a:spcPts val="600"/>
              </a:spcBef>
              <a:spcAft>
                <a:spcPts val="600"/>
              </a:spcAft>
              <a:buClr>
                <a:schemeClr val="tx2"/>
              </a:buClr>
              <a:buSzPct val="90000"/>
            </a:pPr>
            <a:r>
              <a:rPr lang="en-US" sz="1500" dirty="0">
                <a:solidFill>
                  <a:srgbClr val="000000"/>
                </a:solidFill>
              </a:rPr>
              <a:t>You can solve this issue by providing different seed metrics on the boundary routers (R1 and R2 in this case) to ensure that a certain path is preferred because it has a lower overall metric. So, R2’s EIGRP seed metric must be significantly better than R1’s EIGRP seed metric to ensure that R3 chooses the path through R2, even though it is a slower link between R3 and R2 than between R3 and R1. The key is to make sure the traffic avoids the 10 Mbps link.</a:t>
            </a:r>
          </a:p>
          <a:p>
            <a:pPr marL="0" indent="0" algn="l" defTabSz="684213" fontAlgn="base">
              <a:spcBef>
                <a:spcPts val="600"/>
              </a:spcBef>
              <a:spcAft>
                <a:spcPts val="600"/>
              </a:spcAft>
              <a:buClr>
                <a:schemeClr val="tx2"/>
              </a:buClr>
              <a:buSzPct val="90000"/>
            </a:pPr>
            <a:r>
              <a:rPr lang="en-US" sz="1500" dirty="0"/>
              <a:t>: Ensuring that data is viewable only by authorized users. Data</a:t>
            </a:r>
            <a:endParaRPr lang="en-US" sz="1500" dirty="0">
              <a:solidFill>
                <a:srgbClr val="000000"/>
              </a:solidFill>
            </a:endParaRPr>
          </a:p>
        </p:txBody>
      </p:sp>
      <p:pic>
        <p:nvPicPr>
          <p:cNvPr id="7" name="Picture 6">
            <a:extLst>
              <a:ext uri="{FF2B5EF4-FFF2-40B4-BE49-F238E27FC236}">
                <a16:creationId xmlns:a16="http://schemas.microsoft.com/office/drawing/2014/main" id="{854DEEF4-517B-4CD0-A224-3A1FB8E24B5B}"/>
              </a:ext>
            </a:extLst>
          </p:cNvPr>
          <p:cNvPicPr>
            <a:picLocks noChangeAspect="1"/>
          </p:cNvPicPr>
          <p:nvPr/>
        </p:nvPicPr>
        <p:blipFill>
          <a:blip r:embed="rId3"/>
          <a:stretch>
            <a:fillRect/>
          </a:stretch>
        </p:blipFill>
        <p:spPr>
          <a:xfrm>
            <a:off x="4272454" y="731837"/>
            <a:ext cx="4755603" cy="1960286"/>
          </a:xfrm>
          <a:prstGeom prst="rect">
            <a:avLst/>
          </a:prstGeom>
        </p:spPr>
      </p:pic>
    </p:spTree>
    <p:extLst>
      <p:ext uri="{BB962C8B-B14F-4D97-AF65-F5344CB8AC3E}">
        <p14:creationId xmlns:p14="http://schemas.microsoft.com/office/powerpoint/2010/main" val="39608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17</a:t>
            </a:r>
          </a:p>
        </p:txBody>
      </p:sp>
      <p:graphicFrame>
        <p:nvGraphicFramePr>
          <p:cNvPr id="2" name="Table 1"/>
          <p:cNvGraphicFramePr>
            <a:graphicFrameLocks noGrp="1"/>
          </p:cNvGraphicFramePr>
          <p:nvPr>
            <p:extLst>
              <p:ext uri="{D42A27DB-BD31-4B8C-83A1-F6EECF244321}">
                <p14:modId xmlns:p14="http://schemas.microsoft.com/office/powerpoint/2010/main" val="2611306806"/>
              </p:ext>
            </p:extLst>
          </p:nvPr>
        </p:nvGraphicFramePr>
        <p:xfrm>
          <a:off x="241495" y="836611"/>
          <a:ext cx="8661010" cy="3609438"/>
        </p:xfrm>
        <a:graphic>
          <a:graphicData uri="http://schemas.openxmlformats.org/drawingml/2006/table">
            <a:tbl>
              <a:tblPr firstRow="1" bandRow="1">
                <a:tableStyleId>{5C22544A-7EE6-4342-B048-85BDC9FD1C3A}</a:tableStyleId>
              </a:tblPr>
              <a:tblGrid>
                <a:gridCol w="4948986">
                  <a:extLst>
                    <a:ext uri="{9D8B030D-6E8A-4147-A177-3AD203B41FA5}">
                      <a16:colId xmlns:a16="http://schemas.microsoft.com/office/drawing/2014/main" val="20000"/>
                    </a:ext>
                  </a:extLst>
                </a:gridCol>
                <a:gridCol w="371202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IPv4 sources of routing information that are being redistributed into the IPv4 routing protocols enabled on the device</a:t>
                      </a:r>
                    </a:p>
                  </a:txBody>
                  <a:tcPr/>
                </a:tc>
                <a:tc>
                  <a:txBody>
                    <a:bodyPr/>
                    <a:lstStyle/>
                    <a:p>
                      <a:r>
                        <a:rPr lang="en-US" sz="1400" b="1" i="0" u="none" dirty="0">
                          <a:solidFill>
                            <a:srgbClr val="000000"/>
                          </a:solidFill>
                        </a:rPr>
                        <a:t>show ip protocols</a:t>
                      </a:r>
                    </a:p>
                    <a:p>
                      <a:endParaRPr lang="en-US" sz="1400" b="1" i="0" u="none"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IPv6 sources of routing information that are being redistributed into the IPv6 routing protocols enabled on the device</a:t>
                      </a:r>
                    </a:p>
                  </a:txBody>
                  <a:tcPr/>
                </a:tc>
                <a:tc>
                  <a:txBody>
                    <a:bodyPr/>
                    <a:lstStyle/>
                    <a:p>
                      <a:r>
                        <a:rPr lang="en-US" sz="1400" b="1" i="0" u="none" dirty="0">
                          <a:solidFill>
                            <a:srgbClr val="000000"/>
                          </a:solidFill>
                        </a:rPr>
                        <a:t>show ipv6 protocols</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Show which IPv4 routes have been redistributed into the IPv4 EIGRP process on the boundary router</a:t>
                      </a:r>
                    </a:p>
                  </a:txBody>
                  <a:tcPr/>
                </a:tc>
                <a:tc>
                  <a:txBody>
                    <a:bodyPr/>
                    <a:lstStyle/>
                    <a:p>
                      <a:r>
                        <a:rPr lang="en-US" sz="1400" b="1" i="0" u="none" dirty="0">
                          <a:solidFill>
                            <a:srgbClr val="000000"/>
                          </a:solidFill>
                        </a:rPr>
                        <a:t>show ip eigrp topology</a:t>
                      </a:r>
                    </a:p>
                    <a:p>
                      <a:endParaRPr lang="en-US" sz="1400" b="1" i="0" u="none"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Show which IPv6 routes have been redistributed into the IPv6 EIGRP process on the boundary router</a:t>
                      </a:r>
                    </a:p>
                  </a:txBody>
                  <a:tcPr/>
                </a:tc>
                <a:tc>
                  <a:txBody>
                    <a:bodyPr/>
                    <a:lstStyle/>
                    <a:p>
                      <a:r>
                        <a:rPr lang="en-US" sz="1400" b="1" i="0" u="none" dirty="0">
                          <a:solidFill>
                            <a:srgbClr val="000000"/>
                          </a:solidFill>
                        </a:rPr>
                        <a:t>show ipv6 eigrp topology</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Show which IPv4 routes have been redistributed into the OSPFv2 process; they are represented as Type 5 or Type 7 LSAs</a:t>
                      </a:r>
                    </a:p>
                  </a:txBody>
                  <a:tcPr/>
                </a:tc>
                <a:tc>
                  <a:txBody>
                    <a:bodyPr/>
                    <a:lstStyle/>
                    <a:p>
                      <a:r>
                        <a:rPr lang="en-US" sz="1400" b="1" i="0" u="none" kern="1200" dirty="0">
                          <a:solidFill>
                            <a:srgbClr val="000000"/>
                          </a:solidFill>
                          <a:latin typeface="+mn-lt"/>
                          <a:ea typeface="+mn-ea"/>
                          <a:cs typeface="+mn-cs"/>
                        </a:rPr>
                        <a:t>show ip ospf database</a:t>
                      </a:r>
                    </a:p>
                    <a:p>
                      <a:endParaRPr lang="en-US" sz="1400" b="0" i="0" u="none"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408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17 (Cont.)</a:t>
            </a:r>
          </a:p>
        </p:txBody>
      </p:sp>
      <p:graphicFrame>
        <p:nvGraphicFramePr>
          <p:cNvPr id="2" name="Table 1"/>
          <p:cNvGraphicFramePr>
            <a:graphicFrameLocks noGrp="1"/>
          </p:cNvGraphicFramePr>
          <p:nvPr>
            <p:extLst>
              <p:ext uri="{D42A27DB-BD31-4B8C-83A1-F6EECF244321}">
                <p14:modId xmlns:p14="http://schemas.microsoft.com/office/powerpoint/2010/main" val="2316078282"/>
              </p:ext>
            </p:extLst>
          </p:nvPr>
        </p:nvGraphicFramePr>
        <p:xfrm>
          <a:off x="471487" y="836611"/>
          <a:ext cx="8431018" cy="3091278"/>
        </p:xfrm>
        <a:graphic>
          <a:graphicData uri="http://schemas.openxmlformats.org/drawingml/2006/table">
            <a:tbl>
              <a:tblPr firstRow="1" bandRow="1">
                <a:tableStyleId>{5C22544A-7EE6-4342-B048-85BDC9FD1C3A}</a:tableStyleId>
              </a:tblPr>
              <a:tblGrid>
                <a:gridCol w="4718994">
                  <a:extLst>
                    <a:ext uri="{9D8B030D-6E8A-4147-A177-3AD203B41FA5}">
                      <a16:colId xmlns:a16="http://schemas.microsoft.com/office/drawing/2014/main" val="20000"/>
                    </a:ext>
                  </a:extLst>
                </a:gridCol>
                <a:gridCol w="371202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Show which IPv6 routes have been redistributed into the OSPFv3 process; they are represented as Type 5 or Type 7 LSAs</a:t>
                      </a:r>
                    </a:p>
                  </a:txBody>
                  <a:tcPr/>
                </a:tc>
                <a:tc>
                  <a:txBody>
                    <a:bodyPr/>
                    <a:lstStyle/>
                    <a:p>
                      <a:r>
                        <a:rPr lang="en-US" sz="1400" b="1" i="0" u="none" dirty="0">
                          <a:solidFill>
                            <a:srgbClr val="000000"/>
                          </a:solidFill>
                        </a:rPr>
                        <a:t>show ipv6 ospf database</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IPv4 and IPv6 BGP learned routes; routes originally learned through redistribution have a question mark (?) in the Path column</a:t>
                      </a:r>
                    </a:p>
                  </a:txBody>
                  <a:tcPr/>
                </a:tc>
                <a:tc>
                  <a:txBody>
                    <a:bodyPr/>
                    <a:lstStyle/>
                    <a:p>
                      <a:r>
                        <a:rPr lang="en-US" sz="1400" b="1" i="0" u="none" dirty="0">
                          <a:solidFill>
                            <a:srgbClr val="000000"/>
                          </a:solidFill>
                        </a:rPr>
                        <a:t>show bgp all</a:t>
                      </a:r>
                    </a:p>
                    <a:p>
                      <a:endParaRPr lang="en-US" sz="1400" b="1" i="0" u="none"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a router’s BGP router ID, autonomous system number, information about the BGP’s memory usage, and summary information about IPv4 unicast BGP neighbors</a:t>
                      </a:r>
                    </a:p>
                  </a:txBody>
                  <a:tcPr/>
                </a:tc>
                <a:tc>
                  <a:txBody>
                    <a:bodyPr/>
                    <a:lstStyle/>
                    <a:p>
                      <a:r>
                        <a:rPr lang="en-US" sz="1400" b="1" i="0" u="none" dirty="0">
                          <a:solidFill>
                            <a:srgbClr val="000000"/>
                          </a:solidFill>
                        </a:rPr>
                        <a:t>show bgp ipv4 unicast summary</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detailed information about all the IPv4 BGP neighbors of a router</a:t>
                      </a:r>
                    </a:p>
                  </a:txBody>
                  <a:tcPr/>
                </a:tc>
                <a:tc>
                  <a:txBody>
                    <a:bodyPr/>
                    <a:lstStyle/>
                    <a:p>
                      <a:r>
                        <a:rPr lang="en-US" sz="1400" b="1" i="0" u="none" dirty="0">
                          <a:solidFill>
                            <a:srgbClr val="000000"/>
                          </a:solidFill>
                        </a:rPr>
                        <a:t>show bgp ipv4 unicast neighbors</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9604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10359"/>
            <a:ext cx="9025759"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Suboptimal Routing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921023"/>
            <a:ext cx="8442434" cy="3390846"/>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When troubleshooting suboptimal routing caused by redistribution, keep in mind the following:</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Based on the topology, you need to be able to recognize that mutual redistribution is occurring at multiple points in the network.</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Based on the connections, you need to be able to recognize the different speeds of the links.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Based on the routing protocols in use, you need to be able to identify how the seed metric is determined and how it behaves for the different protocols.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Based on the business requirements, you need to know how to fix the suboptimal routing by manipulating the metrics on the boundary routers with the </a:t>
            </a:r>
            <a:r>
              <a:rPr lang="en-US" sz="1600" b="1" dirty="0">
                <a:solidFill>
                  <a:srgbClr val="000000"/>
                </a:solidFill>
              </a:rPr>
              <a:t>default-metric</a:t>
            </a:r>
            <a:r>
              <a:rPr lang="en-US" sz="1600" dirty="0">
                <a:solidFill>
                  <a:srgbClr val="000000"/>
                </a:solidFill>
              </a:rPr>
              <a:t> command, the </a:t>
            </a:r>
            <a:r>
              <a:rPr lang="en-US" sz="1600" b="1" dirty="0">
                <a:solidFill>
                  <a:srgbClr val="000000"/>
                </a:solidFill>
              </a:rPr>
              <a:t>metric</a:t>
            </a:r>
            <a:r>
              <a:rPr lang="en-US" sz="1600" dirty="0">
                <a:solidFill>
                  <a:srgbClr val="000000"/>
                </a:solidFill>
              </a:rPr>
              <a:t> parameter in the </a:t>
            </a:r>
            <a:r>
              <a:rPr lang="en-US" sz="1600" b="1" dirty="0">
                <a:solidFill>
                  <a:srgbClr val="000000"/>
                </a:solidFill>
              </a:rPr>
              <a:t>redistribute</a:t>
            </a:r>
            <a:r>
              <a:rPr lang="en-US" sz="1600" dirty="0">
                <a:solidFill>
                  <a:srgbClr val="000000"/>
                </a:solidFill>
              </a:rPr>
              <a:t> command, or within a route map.</a:t>
            </a:r>
          </a:p>
        </p:txBody>
      </p:sp>
    </p:spTree>
    <p:extLst>
      <p:ext uri="{BB962C8B-B14F-4D97-AF65-F5344CB8AC3E}">
        <p14:creationId xmlns:p14="http://schemas.microsoft.com/office/powerpoint/2010/main" val="33585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5" y="802780"/>
            <a:ext cx="4012325" cy="3901271"/>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Examine Figure 17-2. The 10.1.1.0/24 network is redistributed into the EIGRP autonomous system, and then it is redistributed into the OSPF domain on R1 and R2. This does not appear to be an issue; however, it is an issue because of administrative distance (AD). </a:t>
            </a:r>
          </a:p>
          <a:p>
            <a:pPr marL="0" indent="0" algn="l" defTabSz="684213" fontAlgn="base">
              <a:spcBef>
                <a:spcPts val="600"/>
              </a:spcBef>
              <a:spcAft>
                <a:spcPts val="600"/>
              </a:spcAft>
              <a:buClr>
                <a:schemeClr val="tx2"/>
              </a:buClr>
              <a:buSzPct val="90000"/>
            </a:pPr>
            <a:r>
              <a:rPr lang="en-US" sz="1600" dirty="0">
                <a:solidFill>
                  <a:srgbClr val="000000"/>
                </a:solidFill>
              </a:rPr>
              <a:t>When the 10.1.1.0/24 network is redistributed from RIPv2 into EIGRP autonomous system 100, it is classified as an external route in the EIGRP autonomous system. R1 and R2 place the route in the routing table with the code D EX and an AD of 170, as shown in Figure 17-3.</a:t>
            </a: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pic>
        <p:nvPicPr>
          <p:cNvPr id="2" name="Picture 1">
            <a:extLst>
              <a:ext uri="{FF2B5EF4-FFF2-40B4-BE49-F238E27FC236}">
                <a16:creationId xmlns:a16="http://schemas.microsoft.com/office/drawing/2014/main" id="{AD63A590-31A0-406C-B1C3-6EAA64DF8EE7}"/>
              </a:ext>
            </a:extLst>
          </p:cNvPr>
          <p:cNvPicPr>
            <a:picLocks noChangeAspect="1"/>
          </p:cNvPicPr>
          <p:nvPr/>
        </p:nvPicPr>
        <p:blipFill>
          <a:blip r:embed="rId3"/>
          <a:stretch>
            <a:fillRect/>
          </a:stretch>
        </p:blipFill>
        <p:spPr>
          <a:xfrm>
            <a:off x="4172744" y="914400"/>
            <a:ext cx="4583044" cy="1799088"/>
          </a:xfrm>
          <a:prstGeom prst="rect">
            <a:avLst/>
          </a:prstGeom>
        </p:spPr>
      </p:pic>
      <p:pic>
        <p:nvPicPr>
          <p:cNvPr id="5" name="Picture 4">
            <a:extLst>
              <a:ext uri="{FF2B5EF4-FFF2-40B4-BE49-F238E27FC236}">
                <a16:creationId xmlns:a16="http://schemas.microsoft.com/office/drawing/2014/main" id="{05914D4D-BD10-4955-9B6E-5433DC95DA90}"/>
              </a:ext>
            </a:extLst>
          </p:cNvPr>
          <p:cNvPicPr>
            <a:picLocks noChangeAspect="1"/>
          </p:cNvPicPr>
          <p:nvPr/>
        </p:nvPicPr>
        <p:blipFill>
          <a:blip r:embed="rId4"/>
          <a:stretch>
            <a:fillRect/>
          </a:stretch>
        </p:blipFill>
        <p:spPr>
          <a:xfrm>
            <a:off x="4419101" y="2792315"/>
            <a:ext cx="4090330" cy="1911737"/>
          </a:xfrm>
          <a:prstGeom prst="rect">
            <a:avLst/>
          </a:prstGeom>
        </p:spPr>
      </p:pic>
    </p:spTree>
    <p:extLst>
      <p:ext uri="{BB962C8B-B14F-4D97-AF65-F5344CB8AC3E}">
        <p14:creationId xmlns:p14="http://schemas.microsoft.com/office/powerpoint/2010/main" val="268171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5" y="802781"/>
            <a:ext cx="4382815" cy="3608882"/>
          </a:xfrm>
        </p:spPr>
        <p:txBody>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When R1 and R2 redistribute the 10.1.1.0/24 network in the OSPF domain, by default, the Type 5 link-state advertisement (LSA) is advertising 10.1.1.0/24 as an O E2 route, with an AD of 110, as shown in Figure 17-4.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R1 will receive R2’s LSA, and R2 will receive R1’s LSA, which creates the problem.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The OSPF route is preferred because it has a lower AD. Therefore, R1 points to R2 through the OSPF domain to reach 10.1.1.0/24</a:t>
            </a: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sp>
        <p:nvSpPr>
          <p:cNvPr id="7" name="Rectangle 6">
            <a:extLst>
              <a:ext uri="{FF2B5EF4-FFF2-40B4-BE49-F238E27FC236}">
                <a16:creationId xmlns:a16="http://schemas.microsoft.com/office/drawing/2014/main" id="{9FA5B0BF-DBB6-4D70-AE22-207778A3FEE6}"/>
              </a:ext>
            </a:extLst>
          </p:cNvPr>
          <p:cNvSpPr/>
          <p:nvPr/>
        </p:nvSpPr>
        <p:spPr>
          <a:xfrm>
            <a:off x="4469525" y="3263501"/>
            <a:ext cx="4572000" cy="1077218"/>
          </a:xfrm>
          <a:prstGeom prst="rect">
            <a:avLst/>
          </a:prstGeom>
        </p:spPr>
        <p:txBody>
          <a:bodyPr>
            <a:spAutoFit/>
          </a:bodyPr>
          <a:lstStyle/>
          <a:p>
            <a:pPr marL="285750" indent="-285750" defTabSz="684213">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Now when traffic is sent from 192.168.2.0/24 to 10.1.1.0/24, it bounces back and forth between R1 and R2, and this is classified as a routing loop.</a:t>
            </a:r>
          </a:p>
        </p:txBody>
      </p:sp>
      <p:pic>
        <p:nvPicPr>
          <p:cNvPr id="6" name="Picture 5">
            <a:extLst>
              <a:ext uri="{FF2B5EF4-FFF2-40B4-BE49-F238E27FC236}">
                <a16:creationId xmlns:a16="http://schemas.microsoft.com/office/drawing/2014/main" id="{2974E449-D9D4-442B-AD35-5BB995860787}"/>
              </a:ext>
            </a:extLst>
          </p:cNvPr>
          <p:cNvPicPr>
            <a:picLocks noChangeAspect="1"/>
          </p:cNvPicPr>
          <p:nvPr/>
        </p:nvPicPr>
        <p:blipFill>
          <a:blip r:embed="rId3"/>
          <a:stretch>
            <a:fillRect/>
          </a:stretch>
        </p:blipFill>
        <p:spPr>
          <a:xfrm>
            <a:off x="4261126" y="802781"/>
            <a:ext cx="4780399" cy="2215066"/>
          </a:xfrm>
          <a:prstGeom prst="rect">
            <a:avLst/>
          </a:prstGeom>
        </p:spPr>
      </p:pic>
    </p:spTree>
    <p:extLst>
      <p:ext uri="{BB962C8B-B14F-4D97-AF65-F5344CB8AC3E}">
        <p14:creationId xmlns:p14="http://schemas.microsoft.com/office/powerpoint/2010/main" val="1645301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978462" cy="731837"/>
          </a:xfrm>
        </p:spPr>
        <p:txBody>
          <a:bodyPr/>
          <a:lstStyle/>
          <a:p>
            <a:r>
              <a:rPr lang="en-US" sz="1600" dirty="0">
                <a:solidFill>
                  <a:schemeClr val="accent4">
                    <a:lumMod val="75000"/>
                  </a:schemeClr>
                </a:solidFill>
              </a:rPr>
              <a:t>Troubleshooting Suboptimal Routing Caused by Redistribution Issues</a:t>
            </a:r>
            <a:br>
              <a:rPr lang="en-US" dirty="0"/>
            </a:br>
            <a:r>
              <a:rPr lang="en-US" sz="2400" dirty="0"/>
              <a:t>Troubleshooting Routing Loops Caused by Redistribution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02474" y="802781"/>
            <a:ext cx="4887311" cy="3608882"/>
          </a:xfrm>
        </p:spPr>
        <p:txBody>
          <a:bodyPr/>
          <a:lstStyle/>
          <a:p>
            <a:pPr marL="0" indent="0" algn="l" defTabSz="684213" fontAlgn="base">
              <a:spcBef>
                <a:spcPts val="600"/>
              </a:spcBef>
              <a:spcAft>
                <a:spcPts val="600"/>
              </a:spcAft>
              <a:buClr>
                <a:schemeClr val="tx2"/>
              </a:buClr>
              <a:buSzPct val="90000"/>
            </a:pPr>
            <a:r>
              <a:rPr lang="en-US" sz="1600" dirty="0">
                <a:solidFill>
                  <a:srgbClr val="000000"/>
                </a:solidFill>
              </a:rPr>
              <a:t>This scenario gets worse because of how redistribution works: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To redistribute a route from one routing source to another (EIGRP into OSPF, for example), that route must be in the routing table as an entry for the routing source that you are redistributing the route from.</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In Figure 17-4 when R1 and R2 originally learned about the network 10.1.1.0/24 from R3, it was an EIGRP external route.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dirty="0">
                <a:solidFill>
                  <a:srgbClr val="000000"/>
                </a:solidFill>
              </a:rPr>
              <a:t>There was no other source of information in the routing table at the time for 10.1.1.0/24; therefore, it was considered the best source and installed in the routing table as an EIGRP route. </a:t>
            </a:r>
          </a:p>
        </p:txBody>
      </p:sp>
      <p:sp>
        <p:nvSpPr>
          <p:cNvPr id="2" name="Rectangle 1">
            <a:extLst>
              <a:ext uri="{FF2B5EF4-FFF2-40B4-BE49-F238E27FC236}">
                <a16:creationId xmlns:a16="http://schemas.microsoft.com/office/drawing/2014/main" id="{A564C426-DF1A-41A9-B5F9-51205CB77AAE}"/>
              </a:ext>
            </a:extLst>
          </p:cNvPr>
          <p:cNvSpPr/>
          <p:nvPr/>
        </p:nvSpPr>
        <p:spPr>
          <a:xfrm>
            <a:off x="4989785" y="3237701"/>
            <a:ext cx="3854669" cy="1323439"/>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000000"/>
                </a:solidFill>
              </a:rPr>
              <a:t>Because redistribution is occurring from EIGRP into OSPF, the 10.1.1.0/24 network is redistributed from the routing table into the OSPF process and advertised.</a:t>
            </a:r>
          </a:p>
        </p:txBody>
      </p:sp>
      <p:pic>
        <p:nvPicPr>
          <p:cNvPr id="6" name="Picture 5">
            <a:extLst>
              <a:ext uri="{FF2B5EF4-FFF2-40B4-BE49-F238E27FC236}">
                <a16:creationId xmlns:a16="http://schemas.microsoft.com/office/drawing/2014/main" id="{2974E449-D9D4-442B-AD35-5BB995860787}"/>
              </a:ext>
            </a:extLst>
          </p:cNvPr>
          <p:cNvPicPr>
            <a:picLocks noChangeAspect="1"/>
          </p:cNvPicPr>
          <p:nvPr/>
        </p:nvPicPr>
        <p:blipFill>
          <a:blip r:embed="rId3"/>
          <a:stretch>
            <a:fillRect/>
          </a:stretch>
        </p:blipFill>
        <p:spPr>
          <a:xfrm>
            <a:off x="4989785" y="1140415"/>
            <a:ext cx="4051740" cy="1877431"/>
          </a:xfrm>
          <a:prstGeom prst="rect">
            <a:avLst/>
          </a:prstGeom>
        </p:spPr>
      </p:pic>
    </p:spTree>
    <p:extLst>
      <p:ext uri="{BB962C8B-B14F-4D97-AF65-F5344CB8AC3E}">
        <p14:creationId xmlns:p14="http://schemas.microsoft.com/office/powerpoint/2010/main" val="72711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29110</TotalTime>
  <Words>5810</Words>
  <Application>Microsoft Office PowerPoint</Application>
  <PresentationFormat>On-screen Show (16:9)</PresentationFormat>
  <Paragraphs>316</Paragraphs>
  <Slides>52</Slides>
  <Notes>52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CiscoSans ExtraLight</vt:lpstr>
      <vt:lpstr>Default Theme</vt:lpstr>
      <vt:lpstr>Chapter 17: Troubleshoot Redistribution</vt:lpstr>
      <vt:lpstr>Chapter 17 Content</vt:lpstr>
      <vt:lpstr>Troubleshoot Advanced Redistribution Issues</vt:lpstr>
      <vt:lpstr>Troubleshooting Suboptimal Routing Caused by Redistribution Issues Troubleshooting Suboptimal Routing Caused by Redistribution</vt:lpstr>
      <vt:lpstr>Troubleshooting Suboptimal Routing Caused by Redistribution Issues Troubleshooting Suboptimal Routing Caused by Redistribution (Cont.)</vt:lpstr>
      <vt:lpstr>Troubleshooting Suboptimal Routing Caused by Redistribution Issues Troubleshooting Suboptimal Routing Caused by Redistribution (Cont.)</vt:lpstr>
      <vt:lpstr>Troubleshooting Suboptimal Routing Caused by Redistribution Issues Troubleshooting Routing Loops Caused by Redistribution</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Suboptimal Routing Caused by Redistribution Issues Troubleshooting Routing Loops Caused by Redistribution (Cont.)</vt:lpstr>
      <vt:lpstr>Troubleshooting IPV4 and IPV6 Redistribution</vt:lpstr>
      <vt:lpstr>Troubleshooting IPv4 and IPv6 Redistribution Route Redistribution Review</vt:lpstr>
      <vt:lpstr>Troubleshooting IPv4 and IPv6 Redistribution Route Redistribution Review (Cont.)</vt:lpstr>
      <vt:lpstr>Troubleshooting IPv4 and IPv6 Redistribution Seed Metric</vt:lpstr>
      <vt:lpstr>Troubleshooting IPv4 and IPv6 Redistribution Redistribution Troubleshooting Targets</vt:lpstr>
      <vt:lpstr>Troubleshooting IPv4 and IPv6 Redistribution Troubleshooting Redistribution into EIGRP</vt:lpstr>
      <vt:lpstr>Troubleshooting IPv4 and IPv6 Redistribution Troubleshooting Redistribution into EIGRP (Cont.)</vt:lpstr>
      <vt:lpstr>Troubleshooting IPv4 and IPv6 Redistribution Troubleshooting Redistribution into EIGRP (Cont.)</vt:lpstr>
      <vt:lpstr>Troubleshooting IPv4 and IPv6 Redistribution Troubleshooting Redistribution into EIGRP (Cont.)</vt:lpstr>
      <vt:lpstr>Troubleshooting IPv4 and IPv6 Redistribution Troubleshooting Redistribution into EIGRP (Cont.)</vt:lpstr>
      <vt:lpstr>Troubleshooting Redistribution into OSPF</vt:lpstr>
      <vt:lpstr>Troubleshooting Redistribution into OSPF Troubleshooting Redistribution into OSPF</vt:lpstr>
      <vt:lpstr>Troubleshooting Redistribution into OSPF Troubleshooting Redistribution into OSPF (Cont.)</vt:lpstr>
      <vt:lpstr>Troubleshooting Redistribution into OSPF Troubleshooting Redistribution into OSPF (Cont.)</vt:lpstr>
      <vt:lpstr>Troubleshooting Redistribution into OSPF Troubleshooting Redistribution into OSPF (Cont.)</vt:lpstr>
      <vt:lpstr>Troubleshooting Redistribution into OSPF Troubleshooting Redistribution into OSPF (Cont.)</vt:lpstr>
      <vt:lpstr>Troubleshooting Redistribution into OSPF Troubleshooting Redistribution into BGP</vt:lpstr>
      <vt:lpstr>Troubleshooting Redistribution into OSPF Troubleshooting Redistribution into BGP (Cont.)</vt:lpstr>
      <vt:lpstr>Troubleshooting Redistribution into OSPF Troubleshooting Redistribution into BGP (Cont.)</vt:lpstr>
      <vt:lpstr>Troubleshooting Redistribution into OSPF Troubleshooting Redistribution with Route Maps</vt:lpstr>
      <vt:lpstr>Redistribution Trouble Tickets</vt:lpstr>
      <vt:lpstr>Redistribution Trouble Tickets Trouble Tickets</vt:lpstr>
      <vt:lpstr>Redistribution Trouble Tickets Trouble Ticket 17-1 </vt:lpstr>
      <vt:lpstr>Redistribution Trouble Tickets Trouble Ticket 17-2 </vt:lpstr>
      <vt:lpstr>Redistribution Trouble Tickets Trouble Ticket 17-3 </vt:lpstr>
      <vt:lpstr>Redistribution Trouble Tickets Trouble Ticket 17-4 </vt:lpstr>
      <vt:lpstr>Prepare for the Exam</vt:lpstr>
      <vt:lpstr>Prepare for the Exam Key Topics for Chapter 17</vt:lpstr>
      <vt:lpstr>Prepare for the Exam Key Terms for Chapter 17</vt:lpstr>
      <vt:lpstr>Prepare for the Exam Command Reference for Chapter 17</vt:lpstr>
      <vt:lpstr>Prepare for the Exam Command Reference for Chapter 17 (Cont.)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459</cp:revision>
  <dcterms:created xsi:type="dcterms:W3CDTF">2019-10-18T06:21:22Z</dcterms:created>
  <dcterms:modified xsi:type="dcterms:W3CDTF">2020-03-13T15:44:25Z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