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5.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6.xml" ContentType="application/vnd.openxmlformats-officedocument.presentationml.tag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0"/>
  </p:notesMasterIdLst>
  <p:sldIdLst>
    <p:sldId id="513" r:id="rId2"/>
    <p:sldId id="1207" r:id="rId3"/>
    <p:sldId id="1206" r:id="rId4"/>
    <p:sldId id="1208" r:id="rId5"/>
    <p:sldId id="1349" r:id="rId6"/>
    <p:sldId id="1350" r:id="rId7"/>
    <p:sldId id="1351" r:id="rId8"/>
    <p:sldId id="1352" r:id="rId9"/>
    <p:sldId id="1353" r:id="rId10"/>
    <p:sldId id="1354" r:id="rId11"/>
    <p:sldId id="1332" r:id="rId12"/>
    <p:sldId id="1355" r:id="rId13"/>
    <p:sldId id="1356" r:id="rId14"/>
    <p:sldId id="1357" r:id="rId15"/>
    <p:sldId id="1358" r:id="rId16"/>
    <p:sldId id="1359" r:id="rId17"/>
    <p:sldId id="1360" r:id="rId18"/>
    <p:sldId id="1361" r:id="rId19"/>
    <p:sldId id="1362" r:id="rId20"/>
    <p:sldId id="1363" r:id="rId21"/>
    <p:sldId id="1364" r:id="rId22"/>
    <p:sldId id="1365" r:id="rId23"/>
    <p:sldId id="1366" r:id="rId24"/>
    <p:sldId id="1367" r:id="rId25"/>
    <p:sldId id="1368" r:id="rId26"/>
    <p:sldId id="1369" r:id="rId27"/>
    <p:sldId id="1371" r:id="rId28"/>
    <p:sldId id="1372" r:id="rId29"/>
    <p:sldId id="1373" r:id="rId30"/>
    <p:sldId id="1254" r:id="rId31"/>
    <p:sldId id="1375" r:id="rId32"/>
    <p:sldId id="1374" r:id="rId33"/>
    <p:sldId id="1251" r:id="rId34"/>
    <p:sldId id="1335" r:id="rId35"/>
    <p:sldId id="1376" r:id="rId36"/>
    <p:sldId id="1377" r:id="rId37"/>
    <p:sldId id="1378" r:id="rId38"/>
    <p:sldId id="1253" r:id="rId39"/>
  </p:sldIdLst>
  <p:sldSz cx="9144000" cy="5143500" type="screen16x9"/>
  <p:notesSz cx="6858000" cy="9144000"/>
  <p:custDataLst>
    <p:tags r:id="rId4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6"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9"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9" autoAdjust="0"/>
    <p:restoredTop sz="86657" autoAdjust="0"/>
  </p:normalViewPr>
  <p:slideViewPr>
    <p:cSldViewPr snapToGrid="0" showGuides="1">
      <p:cViewPr varScale="1">
        <p:scale>
          <a:sx n="89" d="100"/>
          <a:sy n="89" d="100"/>
        </p:scale>
        <p:origin x="65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56860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1182059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1357494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101068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4082227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414752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874852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965131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869168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869864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145967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922684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251476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398678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874688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605224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377385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8174691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00062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875934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915491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7390559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3733828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5635019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7501194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24580259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685030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78477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367124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787825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465104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2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23: Device Management and Management Tools Troubleshooting</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830917"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Remote Transfer Troubleshooting – SCP</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06374" cy="3293209"/>
          </a:xfrm>
          <a:prstGeom prst="rect">
            <a:avLst/>
          </a:prstGeom>
          <a:noFill/>
        </p:spPr>
        <p:txBody>
          <a:bodyPr wrap="square" rtlCol="0">
            <a:spAutoFit/>
          </a:bodyPr>
          <a:lstStyle/>
          <a:p>
            <a:pPr marL="91440" eaLnBrk="0" hangingPunct="0">
              <a:spcAft>
                <a:spcPts val="600"/>
              </a:spcAft>
            </a:pPr>
            <a:r>
              <a:rPr lang="en-US" sz="1400" dirty="0">
                <a:solidFill>
                  <a:srgbClr val="000000"/>
                </a:solidFill>
              </a:rPr>
              <a:t>Secure Copy Protocol (SCP) is another way to copy files from a storage location to a Cisco device. It relies on Secure Shell (SSH) to provide a secure and authenticated method of transferring files. SCP requires AAA to be enabled so that the router can determine if the user is authorized to copy. Consider the following when troubleshooting SCP issues:</a:t>
            </a:r>
          </a:p>
          <a:p>
            <a:pPr marL="377190" indent="-285750" eaLnBrk="0" hangingPunct="0">
              <a:spcAft>
                <a:spcPts val="600"/>
              </a:spcAft>
              <a:buFont typeface="Arial" panose="020B0604020202020204" pitchFamily="34" charset="0"/>
              <a:buChar char="•"/>
            </a:pPr>
            <a:r>
              <a:rPr lang="en-US" sz="1400" dirty="0">
                <a:solidFill>
                  <a:srgbClr val="000000"/>
                </a:solidFill>
              </a:rPr>
              <a:t>Ensure that SSH, authentication, and authorization have been configured correctly on the device.</a:t>
            </a:r>
          </a:p>
          <a:p>
            <a:pPr marL="377190" indent="-285750" eaLnBrk="0" hangingPunct="0">
              <a:spcAft>
                <a:spcPts val="600"/>
              </a:spcAft>
              <a:buFont typeface="Arial" panose="020B0604020202020204" pitchFamily="34" charset="0"/>
              <a:buChar char="•"/>
            </a:pPr>
            <a:r>
              <a:rPr lang="en-US" sz="1400" dirty="0">
                <a:solidFill>
                  <a:srgbClr val="000000"/>
                </a:solidFill>
              </a:rPr>
              <a:t>Ensure that an RSA key is available and can be used for encryption.</a:t>
            </a:r>
          </a:p>
          <a:p>
            <a:pPr marL="377190" indent="-285750" eaLnBrk="0" hangingPunct="0">
              <a:spcAft>
                <a:spcPts val="600"/>
              </a:spcAft>
              <a:buFont typeface="Arial" panose="020B0604020202020204" pitchFamily="34" charset="0"/>
              <a:buChar char="•"/>
            </a:pPr>
            <a:r>
              <a:rPr lang="en-US" sz="1400" dirty="0">
                <a:solidFill>
                  <a:srgbClr val="000000"/>
                </a:solidFill>
              </a:rPr>
              <a:t>Ensure that AAA is configured correctly and is functioning.</a:t>
            </a:r>
          </a:p>
          <a:p>
            <a:pPr marL="377190" indent="-285750" eaLnBrk="0" hangingPunct="0">
              <a:spcAft>
                <a:spcPts val="600"/>
              </a:spcAft>
              <a:buFont typeface="Arial" panose="020B0604020202020204" pitchFamily="34" charset="0"/>
              <a:buChar char="•"/>
            </a:pPr>
            <a:r>
              <a:rPr lang="en-US" sz="1400" dirty="0">
                <a:solidFill>
                  <a:srgbClr val="000000"/>
                </a:solidFill>
              </a:rPr>
              <a:t>Ensure that SCP is enabled on the Cisco device using the </a:t>
            </a:r>
            <a:r>
              <a:rPr lang="en-US" sz="1400" b="1" dirty="0">
                <a:solidFill>
                  <a:srgbClr val="000000"/>
                </a:solidFill>
              </a:rPr>
              <a:t>ip scp server enable </a:t>
            </a:r>
            <a:r>
              <a:rPr lang="en-US" sz="1400" dirty="0">
                <a:solidFill>
                  <a:srgbClr val="000000"/>
                </a:solidFill>
              </a:rPr>
              <a:t>command.</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copy command is being used correctly.</a:t>
            </a:r>
          </a:p>
          <a:p>
            <a:pPr marL="377190" indent="-285750" eaLnBrk="0" hangingPunct="0">
              <a:spcAft>
                <a:spcPts val="600"/>
              </a:spcAft>
              <a:buFont typeface="Arial" panose="020B0604020202020204" pitchFamily="34" charset="0"/>
              <a:buChar char="•"/>
            </a:pPr>
            <a:r>
              <a:rPr lang="en-US" sz="1400" dirty="0">
                <a:solidFill>
                  <a:srgbClr val="000000"/>
                </a:solidFill>
              </a:rPr>
              <a:t>Verify that the correct username and password are being used for copying</a:t>
            </a:r>
          </a:p>
          <a:p>
            <a:pPr marL="377190" indent="-285750" eaLnBrk="0" hangingPunct="0">
              <a:spcAft>
                <a:spcPts val="600"/>
              </a:spcAft>
              <a:buFont typeface="Arial" panose="020B0604020202020204" pitchFamily="34" charset="0"/>
              <a:buChar char="•"/>
            </a:pPr>
            <a:r>
              <a:rPr lang="en-US" sz="1400" dirty="0">
                <a:solidFill>
                  <a:srgbClr val="000000"/>
                </a:solidFill>
              </a:rPr>
              <a:t>For additional help troubleshooting SCP issues, use the </a:t>
            </a:r>
            <a:r>
              <a:rPr lang="en-US" sz="1400" b="1" dirty="0">
                <a:solidFill>
                  <a:srgbClr val="000000"/>
                </a:solidFill>
              </a:rPr>
              <a:t>debug ip scp </a:t>
            </a:r>
            <a:r>
              <a:rPr lang="en-US" sz="1400" dirty="0">
                <a:solidFill>
                  <a:srgbClr val="000000"/>
                </a:solidFill>
              </a:rPr>
              <a:t>command.</a:t>
            </a:r>
          </a:p>
          <a:p>
            <a:pPr marL="91440" eaLnBrk="0" hangingPunct="0">
              <a:spcAft>
                <a:spcPts val="600"/>
              </a:spcAft>
            </a:pPr>
            <a:endParaRPr lang="en-US" sz="1400" dirty="0">
              <a:solidFill>
                <a:srgbClr val="000000"/>
              </a:solidFill>
            </a:endParaRPr>
          </a:p>
        </p:txBody>
      </p:sp>
    </p:spTree>
    <p:extLst>
      <p:ext uri="{BB962C8B-B14F-4D97-AF65-F5344CB8AC3E}">
        <p14:creationId xmlns:p14="http://schemas.microsoft.com/office/powerpoint/2010/main" val="2575809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Management Tools Troubleshooting</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Being able to monitor your network using various tools will help you stay ahead of any issues. However, when the tools break or don’t provide the results you need, you have to troubleshoot the tools that help you troubleshoot. </a:t>
            </a:r>
          </a:p>
          <a:p>
            <a:pPr marL="285750" indent="-285750">
              <a:buFont typeface="Arial" panose="020B0604020202020204" pitchFamily="34" charset="0"/>
              <a:buChar char="•"/>
            </a:pPr>
            <a:r>
              <a:rPr lang="en-US" sz="1600" dirty="0">
                <a:solidFill>
                  <a:schemeClr val="accent4">
                    <a:lumMod val="40000"/>
                    <a:lumOff val="60000"/>
                  </a:schemeClr>
                </a:solidFill>
              </a:rPr>
              <a:t>This section examines how to troubleshoot issues with tools such as syslog, SNMP, IP SLA, Object Tracking, NetFlow, and Flexible NetFlow. It also explores the benefits of using BFD and examines how Cisco DNA Center Assurance can assist you with your troubleshooting efforts. </a:t>
            </a:r>
          </a:p>
        </p:txBody>
      </p:sp>
    </p:spTree>
    <p:custDataLst>
      <p:tags r:id="rId1"/>
    </p:custDataLst>
    <p:extLst>
      <p:ext uri="{BB962C8B-B14F-4D97-AF65-F5344CB8AC3E}">
        <p14:creationId xmlns:p14="http://schemas.microsoft.com/office/powerpoint/2010/main" val="35225903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Syslog Troubleshooting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7770" y="617537"/>
            <a:ext cx="4017204" cy="4124206"/>
          </a:xfrm>
          <a:prstGeom prst="rect">
            <a:avLst/>
          </a:prstGeom>
          <a:noFill/>
        </p:spPr>
        <p:txBody>
          <a:bodyPr wrap="square" rtlCol="0">
            <a:spAutoFit/>
          </a:bodyPr>
          <a:lstStyle/>
          <a:p>
            <a:pPr marL="91440" eaLnBrk="0" hangingPunct="0">
              <a:spcAft>
                <a:spcPts val="600"/>
              </a:spcAft>
            </a:pPr>
            <a:r>
              <a:rPr lang="en-US" sz="1400" dirty="0">
                <a:solidFill>
                  <a:srgbClr val="000000"/>
                </a:solidFill>
              </a:rPr>
              <a:t>To verify your syslog configuration, confirm that logging is enabled, and view the syslog messages stored in the buffer, use the </a:t>
            </a:r>
            <a:r>
              <a:rPr lang="en-US" sz="1400" b="1" dirty="0">
                <a:solidFill>
                  <a:srgbClr val="000000"/>
                </a:solidFill>
              </a:rPr>
              <a:t>show logging </a:t>
            </a:r>
            <a:r>
              <a:rPr lang="en-US" sz="1400" dirty="0">
                <a:solidFill>
                  <a:srgbClr val="000000"/>
                </a:solidFill>
              </a:rPr>
              <a:t>command. In Example 23-11, the console and monitor are configured with the level ‘informational’, the buffer is configured with the level ‘debugging’, and the trap logging (server) is configured with the level ‘warnings’.</a:t>
            </a:r>
          </a:p>
          <a:p>
            <a:pPr marL="91440" eaLnBrk="0" hangingPunct="0">
              <a:spcAft>
                <a:spcPts val="600"/>
              </a:spcAft>
            </a:pPr>
            <a:r>
              <a:rPr lang="en-US" sz="1400" dirty="0">
                <a:solidFill>
                  <a:srgbClr val="000000"/>
                </a:solidFill>
              </a:rPr>
              <a:t>When logging in to a server, specify the correct server IP address. Ensure that the server is reachable. Because syslog uses UDP port 514, ensure that no ACLs are blocking traffic destined to this port.</a:t>
            </a:r>
          </a:p>
          <a:p>
            <a:pPr marL="91440" eaLnBrk="0" hangingPunct="0">
              <a:spcAft>
                <a:spcPts val="600"/>
              </a:spcAft>
            </a:pPr>
            <a:r>
              <a:rPr lang="en-US" sz="1400" dirty="0">
                <a:solidFill>
                  <a:srgbClr val="000000"/>
                </a:solidFill>
              </a:rPr>
              <a:t>Finally, if you have remotely connected to a device by using Telnet or SSH, and no syslog messages are appearing, it is because the </a:t>
            </a:r>
            <a:r>
              <a:rPr lang="en-US" sz="1400" b="1" dirty="0">
                <a:solidFill>
                  <a:srgbClr val="000000"/>
                </a:solidFill>
              </a:rPr>
              <a:t>terminal monitor</a:t>
            </a:r>
            <a:r>
              <a:rPr lang="en-US" sz="1400" dirty="0">
                <a:solidFill>
                  <a:srgbClr val="000000"/>
                </a:solidFill>
              </a:rPr>
              <a:t> command has not been issued. </a:t>
            </a:r>
          </a:p>
        </p:txBody>
      </p:sp>
      <p:pic>
        <p:nvPicPr>
          <p:cNvPr id="4" name="Picture 3">
            <a:extLst>
              <a:ext uri="{FF2B5EF4-FFF2-40B4-BE49-F238E27FC236}">
                <a16:creationId xmlns:a16="http://schemas.microsoft.com/office/drawing/2014/main" id="{B359DE17-2D1A-43AF-AE32-2A8D0588E871}"/>
              </a:ext>
            </a:extLst>
          </p:cNvPr>
          <p:cNvPicPr>
            <a:picLocks noChangeAspect="1"/>
          </p:cNvPicPr>
          <p:nvPr/>
        </p:nvPicPr>
        <p:blipFill>
          <a:blip r:embed="rId3"/>
          <a:stretch>
            <a:fillRect/>
          </a:stretch>
        </p:blipFill>
        <p:spPr>
          <a:xfrm>
            <a:off x="4172744" y="441007"/>
            <a:ext cx="4829175" cy="3667125"/>
          </a:xfrm>
          <a:prstGeom prst="rect">
            <a:avLst/>
          </a:prstGeom>
        </p:spPr>
      </p:pic>
    </p:spTree>
    <p:extLst>
      <p:ext uri="{BB962C8B-B14F-4D97-AF65-F5344CB8AC3E}">
        <p14:creationId xmlns:p14="http://schemas.microsoft.com/office/powerpoint/2010/main" val="137385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SNMP2 Troubleshooting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7770" y="617537"/>
            <a:ext cx="4017204" cy="3416320"/>
          </a:xfrm>
          <a:prstGeom prst="rect">
            <a:avLst/>
          </a:prstGeom>
          <a:noFill/>
        </p:spPr>
        <p:txBody>
          <a:bodyPr wrap="square" rtlCol="0">
            <a:spAutoFit/>
          </a:bodyPr>
          <a:lstStyle/>
          <a:p>
            <a:pPr marL="91440" eaLnBrk="0" hangingPunct="0">
              <a:spcAft>
                <a:spcPts val="600"/>
              </a:spcAft>
            </a:pPr>
            <a:r>
              <a:rPr lang="en-US" sz="1400" dirty="0">
                <a:solidFill>
                  <a:srgbClr val="000000"/>
                </a:solidFill>
              </a:rPr>
              <a:t>You need to be able to ping the server from the agent. If Layer 3 connectivity does not exist, the SNMP NMS cannot access the information in the MIB on the agent. Keep the following in mind as you troubleshoot SNMPv2c:</a:t>
            </a:r>
          </a:p>
          <a:p>
            <a:pPr marL="377190" indent="-285750" eaLnBrk="0" hangingPunct="0">
              <a:spcAft>
                <a:spcPts val="600"/>
              </a:spcAft>
              <a:buFont typeface="Arial" panose="020B0604020202020204" pitchFamily="34" charset="0"/>
              <a:buChar char="•"/>
            </a:pPr>
            <a:r>
              <a:rPr lang="en-US" sz="1400" dirty="0">
                <a:solidFill>
                  <a:srgbClr val="000000"/>
                </a:solidFill>
              </a:rPr>
              <a:t>Ensure that community strings match and the ACLs classifying servers are correct.</a:t>
            </a:r>
          </a:p>
          <a:p>
            <a:pPr marL="377190" indent="-285750" eaLnBrk="0" hangingPunct="0">
              <a:spcAft>
                <a:spcPts val="600"/>
              </a:spcAft>
              <a:buFont typeface="Arial" panose="020B0604020202020204" pitchFamily="34" charset="0"/>
              <a:buChar char="•"/>
            </a:pPr>
            <a:r>
              <a:rPr lang="en-US" sz="1400" dirty="0">
                <a:solidFill>
                  <a:srgbClr val="000000"/>
                </a:solidFill>
              </a:rPr>
              <a:t>Ensure that configurations for notifications are correct, that traps are enabled.</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host (NMS) IP address, the SNMP version, and the community string are all correct and specified. </a:t>
            </a:r>
          </a:p>
          <a:p>
            <a:pPr marL="377190" indent="-285750" eaLnBrk="0" hangingPunct="0">
              <a:spcAft>
                <a:spcPts val="600"/>
              </a:spcAft>
              <a:buFont typeface="Arial" panose="020B0604020202020204" pitchFamily="34" charset="0"/>
              <a:buChar char="•"/>
            </a:pPr>
            <a:r>
              <a:rPr lang="en-US" sz="1400" dirty="0">
                <a:solidFill>
                  <a:srgbClr val="000000"/>
                </a:solidFill>
              </a:rPr>
              <a:t>Prevent index shuffling using the </a:t>
            </a:r>
            <a:r>
              <a:rPr lang="en-US" sz="1400" b="1" dirty="0">
                <a:solidFill>
                  <a:srgbClr val="000000"/>
                </a:solidFill>
              </a:rPr>
              <a:t>snmp-server ifindex persist</a:t>
            </a:r>
            <a:r>
              <a:rPr lang="en-US" sz="1400" dirty="0">
                <a:solidFill>
                  <a:srgbClr val="000000"/>
                </a:solidFill>
              </a:rPr>
              <a:t> command. </a:t>
            </a:r>
          </a:p>
        </p:txBody>
      </p:sp>
      <p:sp>
        <p:nvSpPr>
          <p:cNvPr id="6" name="Rectangle 5">
            <a:extLst>
              <a:ext uri="{FF2B5EF4-FFF2-40B4-BE49-F238E27FC236}">
                <a16:creationId xmlns:a16="http://schemas.microsoft.com/office/drawing/2014/main" id="{7E42AE34-AA1B-4A7B-9082-1A80689CCE50}"/>
              </a:ext>
            </a:extLst>
          </p:cNvPr>
          <p:cNvSpPr/>
          <p:nvPr/>
        </p:nvSpPr>
        <p:spPr>
          <a:xfrm>
            <a:off x="4410428" y="2364169"/>
            <a:ext cx="4325002" cy="1169551"/>
          </a:xfrm>
          <a:prstGeom prst="rect">
            <a:avLst/>
          </a:prstGeom>
        </p:spPr>
        <p:txBody>
          <a:bodyPr wrap="square">
            <a:spAutoFit/>
          </a:bodyPr>
          <a:lstStyle/>
          <a:p>
            <a:r>
              <a:rPr lang="en-US" sz="1400" dirty="0"/>
              <a:t>If you do not want all traps to be sent, you must specify the correct ones to send. In Example 23-12, the </a:t>
            </a:r>
            <a:r>
              <a:rPr lang="en-US" sz="1400" b="1" dirty="0"/>
              <a:t>snmp-server host </a:t>
            </a:r>
            <a:r>
              <a:rPr lang="en-US" sz="1400" dirty="0"/>
              <a:t>command indicates that SNMPv2c informs will be sent to the NMS at 10.1.100.100 with a community string of CISCO.</a:t>
            </a:r>
          </a:p>
        </p:txBody>
      </p:sp>
      <p:pic>
        <p:nvPicPr>
          <p:cNvPr id="2" name="Picture 1">
            <a:extLst>
              <a:ext uri="{FF2B5EF4-FFF2-40B4-BE49-F238E27FC236}">
                <a16:creationId xmlns:a16="http://schemas.microsoft.com/office/drawing/2014/main" id="{B61F41DB-DD7B-4424-BA47-CE5F1D75D1C5}"/>
              </a:ext>
            </a:extLst>
          </p:cNvPr>
          <p:cNvPicPr>
            <a:picLocks noChangeAspect="1"/>
          </p:cNvPicPr>
          <p:nvPr/>
        </p:nvPicPr>
        <p:blipFill>
          <a:blip r:embed="rId3"/>
          <a:stretch>
            <a:fillRect/>
          </a:stretch>
        </p:blipFill>
        <p:spPr>
          <a:xfrm>
            <a:off x="4376914" y="701041"/>
            <a:ext cx="4689316" cy="1538965"/>
          </a:xfrm>
          <a:prstGeom prst="rect">
            <a:avLst/>
          </a:prstGeom>
        </p:spPr>
      </p:pic>
    </p:spTree>
    <p:extLst>
      <p:ext uri="{BB962C8B-B14F-4D97-AF65-F5344CB8AC3E}">
        <p14:creationId xmlns:p14="http://schemas.microsoft.com/office/powerpoint/2010/main" val="42363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SNMP3 Troubleshooting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7770" y="901625"/>
            <a:ext cx="4017204" cy="3139321"/>
          </a:xfrm>
          <a:prstGeom prst="rect">
            <a:avLst/>
          </a:prstGeom>
          <a:noFill/>
        </p:spPr>
        <p:txBody>
          <a:bodyPr wrap="square" rtlCol="0">
            <a:spAutoFit/>
          </a:bodyPr>
          <a:lstStyle/>
          <a:p>
            <a:pPr marL="91440" eaLnBrk="0" hangingPunct="0">
              <a:spcAft>
                <a:spcPts val="600"/>
              </a:spcAft>
            </a:pPr>
            <a:r>
              <a:rPr lang="en-US" sz="1400" dirty="0">
                <a:solidFill>
                  <a:srgbClr val="000000"/>
                </a:solidFill>
              </a:rPr>
              <a:t>SNMPv3 offers improved authentication and encryption over SNMPv2c. Keep the following in mind as you troubleshoot SNMPv3:</a:t>
            </a:r>
          </a:p>
          <a:p>
            <a:pPr marL="377190" indent="-285750" eaLnBrk="0" hangingPunct="0">
              <a:spcAft>
                <a:spcPts val="600"/>
              </a:spcAft>
              <a:buFont typeface="Arial" panose="020B0604020202020204" pitchFamily="34" charset="0"/>
              <a:buChar char="•"/>
            </a:pPr>
            <a:r>
              <a:rPr lang="en-US" sz="1400" dirty="0">
                <a:solidFill>
                  <a:srgbClr val="000000"/>
                </a:solidFill>
              </a:rPr>
              <a:t>Appropriate nesting of users, views, and groups.</a:t>
            </a:r>
          </a:p>
          <a:p>
            <a:pPr marL="377190" indent="-285750" eaLnBrk="0" hangingPunct="0">
              <a:spcAft>
                <a:spcPts val="600"/>
              </a:spcAft>
              <a:buFont typeface="Arial" panose="020B0604020202020204" pitchFamily="34" charset="0"/>
              <a:buChar char="•"/>
            </a:pPr>
            <a:r>
              <a:rPr lang="en-US" sz="1400" dirty="0">
                <a:solidFill>
                  <a:srgbClr val="000000"/>
                </a:solidFill>
              </a:rPr>
              <a:t>Specifying the correct security level.</a:t>
            </a:r>
          </a:p>
          <a:p>
            <a:pPr marL="377190" indent="-285750" eaLnBrk="0" hangingPunct="0">
              <a:spcAft>
                <a:spcPts val="600"/>
              </a:spcAft>
              <a:buFont typeface="Arial" panose="020B0604020202020204" pitchFamily="34" charset="0"/>
              <a:buChar char="•"/>
            </a:pPr>
            <a:r>
              <a:rPr lang="en-US" sz="1400" dirty="0">
                <a:solidFill>
                  <a:srgbClr val="000000"/>
                </a:solidFill>
              </a:rPr>
              <a:t>Using the correct hashing and encrypting algorithms, and correct passwords.</a:t>
            </a:r>
          </a:p>
          <a:p>
            <a:pPr marL="377190" indent="-285750" eaLnBrk="0" hangingPunct="0">
              <a:spcAft>
                <a:spcPts val="600"/>
              </a:spcAft>
              <a:buFont typeface="Arial" panose="020B0604020202020204" pitchFamily="34" charset="0"/>
              <a:buChar char="•"/>
            </a:pPr>
            <a:r>
              <a:rPr lang="en-US" sz="1400" dirty="0">
                <a:solidFill>
                  <a:srgbClr val="000000"/>
                </a:solidFill>
              </a:rPr>
              <a:t>Specifying the correct OIDs in the view.</a:t>
            </a:r>
          </a:p>
          <a:p>
            <a:pPr marL="377190" indent="-285750" eaLnBrk="0" hangingPunct="0">
              <a:spcAft>
                <a:spcPts val="600"/>
              </a:spcAft>
              <a:buFont typeface="Arial" panose="020B0604020202020204" pitchFamily="34" charset="0"/>
              <a:buChar char="•"/>
            </a:pPr>
            <a:r>
              <a:rPr lang="en-US" sz="1400" dirty="0">
                <a:solidFill>
                  <a:srgbClr val="000000"/>
                </a:solidFill>
              </a:rPr>
              <a:t>Appropriate notification configuration. </a:t>
            </a:r>
          </a:p>
          <a:p>
            <a:pPr marL="377190" indent="-285750" eaLnBrk="0" hangingPunct="0">
              <a:spcAft>
                <a:spcPts val="600"/>
              </a:spcAft>
              <a:buFont typeface="Arial" panose="020B0604020202020204" pitchFamily="34" charset="0"/>
              <a:buChar char="•"/>
            </a:pPr>
            <a:r>
              <a:rPr lang="en-US" sz="1400" dirty="0">
                <a:solidFill>
                  <a:srgbClr val="000000"/>
                </a:solidFill>
              </a:rPr>
              <a:t>Prevent index shuffling using the </a:t>
            </a:r>
            <a:r>
              <a:rPr lang="en-US" sz="1400" b="1" dirty="0">
                <a:solidFill>
                  <a:srgbClr val="000000"/>
                </a:solidFill>
              </a:rPr>
              <a:t>snmp-server ifindex persist</a:t>
            </a:r>
            <a:r>
              <a:rPr lang="en-US" sz="1400" dirty="0">
                <a:solidFill>
                  <a:srgbClr val="000000"/>
                </a:solidFill>
              </a:rPr>
              <a:t> command. </a:t>
            </a:r>
          </a:p>
        </p:txBody>
      </p:sp>
      <p:sp>
        <p:nvSpPr>
          <p:cNvPr id="2" name="TextBox 1"/>
          <p:cNvSpPr txBox="1"/>
          <p:nvPr/>
        </p:nvSpPr>
        <p:spPr>
          <a:xfrm>
            <a:off x="4094974" y="3101491"/>
            <a:ext cx="4791574" cy="954107"/>
          </a:xfrm>
          <a:prstGeom prst="rect">
            <a:avLst/>
          </a:prstGeom>
          <a:noFill/>
        </p:spPr>
        <p:txBody>
          <a:bodyPr wrap="square" rtlCol="0">
            <a:spAutoFit/>
          </a:bodyPr>
          <a:lstStyle/>
          <a:p>
            <a:pPr marL="91440" lvl="0" eaLnBrk="0" hangingPunct="0">
              <a:spcAft>
                <a:spcPts val="600"/>
              </a:spcAft>
            </a:pPr>
            <a:r>
              <a:rPr lang="en-US" sz="1400" dirty="0">
                <a:solidFill>
                  <a:srgbClr val="000000"/>
                </a:solidFill>
              </a:rPr>
              <a:t>In Example 23-13, the </a:t>
            </a:r>
            <a:r>
              <a:rPr lang="en-US" sz="1400" b="1" dirty="0">
                <a:solidFill>
                  <a:srgbClr val="000000"/>
                </a:solidFill>
              </a:rPr>
              <a:t>snmp-server host </a:t>
            </a:r>
            <a:r>
              <a:rPr lang="en-US" sz="1400" dirty="0">
                <a:solidFill>
                  <a:srgbClr val="000000"/>
                </a:solidFill>
              </a:rPr>
              <a:t>command indicates that SNMPv3 will send traps related to the CPU to the NMS at 10.1.100.100, with the authentication and encryption provided by the username NMSERVER. </a:t>
            </a:r>
          </a:p>
        </p:txBody>
      </p:sp>
      <p:pic>
        <p:nvPicPr>
          <p:cNvPr id="4" name="Picture 3">
            <a:extLst>
              <a:ext uri="{FF2B5EF4-FFF2-40B4-BE49-F238E27FC236}">
                <a16:creationId xmlns:a16="http://schemas.microsoft.com/office/drawing/2014/main" id="{1F69696B-7EDA-406A-B15E-2C24AB2984A0}"/>
              </a:ext>
            </a:extLst>
          </p:cNvPr>
          <p:cNvPicPr>
            <a:picLocks noChangeAspect="1"/>
          </p:cNvPicPr>
          <p:nvPr/>
        </p:nvPicPr>
        <p:blipFill>
          <a:blip r:embed="rId3"/>
          <a:stretch>
            <a:fillRect/>
          </a:stretch>
        </p:blipFill>
        <p:spPr>
          <a:xfrm>
            <a:off x="4094974" y="940117"/>
            <a:ext cx="4933950" cy="2105025"/>
          </a:xfrm>
          <a:prstGeom prst="rect">
            <a:avLst/>
          </a:prstGeom>
        </p:spPr>
      </p:pic>
    </p:spTree>
    <p:extLst>
      <p:ext uri="{BB962C8B-B14F-4D97-AF65-F5344CB8AC3E}">
        <p14:creationId xmlns:p14="http://schemas.microsoft.com/office/powerpoint/2010/main" val="1193785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Cisco IOS IP SLA Troubleshooting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7770" y="762317"/>
            <a:ext cx="4017204" cy="3908762"/>
          </a:xfrm>
          <a:prstGeom prst="rect">
            <a:avLst/>
          </a:prstGeom>
          <a:noFill/>
        </p:spPr>
        <p:txBody>
          <a:bodyPr wrap="square" rtlCol="0">
            <a:spAutoFit/>
          </a:bodyPr>
          <a:lstStyle/>
          <a:p>
            <a:pPr marL="91440" eaLnBrk="0" hangingPunct="0">
              <a:spcAft>
                <a:spcPts val="600"/>
              </a:spcAft>
            </a:pPr>
            <a:r>
              <a:rPr lang="en-US" sz="1400" dirty="0">
                <a:solidFill>
                  <a:srgbClr val="000000"/>
                </a:solidFill>
              </a:rPr>
              <a:t>Cisco IOS IP SLA lets you measure network performance and test network availability by generating a continuous, reliable probe (simulated traffic) in a predictable manner. You can collect information about packet loss, one-way latency, response times, jitter, network resource availability, application performance, server response times, and even voice quality.</a:t>
            </a:r>
          </a:p>
          <a:p>
            <a:pPr marL="91440" eaLnBrk="0" hangingPunct="0">
              <a:spcAft>
                <a:spcPts val="600"/>
              </a:spcAft>
            </a:pPr>
            <a:r>
              <a:rPr lang="en-US" sz="1400" dirty="0">
                <a:solidFill>
                  <a:srgbClr val="000000"/>
                </a:solidFill>
              </a:rPr>
              <a:t>IP SLA consists of an IP SLA source (which sends the probes) and IP SLA responder (which replies to the probes). Figure 23-1 shows a scenario with just the IP SLA source sending a ping to test connectivity. Figure 23-2 shows a scenario with an IP SLA source and an IP SLA responder measuring jitter (interpacket delay variance).</a:t>
            </a:r>
          </a:p>
          <a:p>
            <a:pPr marL="91440" eaLnBrk="0" hangingPunct="0">
              <a:spcAft>
                <a:spcPts val="600"/>
              </a:spcAft>
            </a:pPr>
            <a:endParaRPr lang="en-US" sz="1400" dirty="0">
              <a:solidFill>
                <a:srgbClr val="000000"/>
              </a:solidFill>
            </a:endParaRPr>
          </a:p>
        </p:txBody>
      </p:sp>
      <p:pic>
        <p:nvPicPr>
          <p:cNvPr id="2" name="Picture 1">
            <a:extLst>
              <a:ext uri="{FF2B5EF4-FFF2-40B4-BE49-F238E27FC236}">
                <a16:creationId xmlns:a16="http://schemas.microsoft.com/office/drawing/2014/main" id="{98AE1AC8-8E4D-4317-9BAF-C84965493757}"/>
              </a:ext>
            </a:extLst>
          </p:cNvPr>
          <p:cNvPicPr>
            <a:picLocks noChangeAspect="1"/>
          </p:cNvPicPr>
          <p:nvPr/>
        </p:nvPicPr>
        <p:blipFill>
          <a:blip r:embed="rId3"/>
          <a:stretch>
            <a:fillRect/>
          </a:stretch>
        </p:blipFill>
        <p:spPr>
          <a:xfrm>
            <a:off x="4981575" y="1123950"/>
            <a:ext cx="3067050" cy="2895600"/>
          </a:xfrm>
          <a:prstGeom prst="rect">
            <a:avLst/>
          </a:prstGeom>
        </p:spPr>
      </p:pic>
    </p:spTree>
    <p:extLst>
      <p:ext uri="{BB962C8B-B14F-4D97-AF65-F5344CB8AC3E}">
        <p14:creationId xmlns:p14="http://schemas.microsoft.com/office/powerpoint/2010/main" val="389670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Cisco IOS IP SLA Troubleshooting (Cont.)</a:t>
            </a:r>
          </a:p>
        </p:txBody>
      </p:sp>
      <p:sp>
        <p:nvSpPr>
          <p:cNvPr id="5" name="TextBox 4">
            <a:extLst>
              <a:ext uri="{FF2B5EF4-FFF2-40B4-BE49-F238E27FC236}">
                <a16:creationId xmlns:a16="http://schemas.microsoft.com/office/drawing/2014/main" id="{EEC9D1C4-B9E3-489B-800E-BA01649A61D8}"/>
              </a:ext>
            </a:extLst>
          </p:cNvPr>
          <p:cNvSpPr txBox="1"/>
          <p:nvPr/>
        </p:nvSpPr>
        <p:spPr>
          <a:xfrm>
            <a:off x="-59390" y="647702"/>
            <a:ext cx="5326715" cy="4447371"/>
          </a:xfrm>
          <a:prstGeom prst="rect">
            <a:avLst/>
          </a:prstGeom>
          <a:noFill/>
        </p:spPr>
        <p:txBody>
          <a:bodyPr wrap="square" rtlCol="0">
            <a:spAutoFit/>
          </a:bodyPr>
          <a:lstStyle/>
          <a:p>
            <a:pPr marL="91440" eaLnBrk="0" hangingPunct="0">
              <a:spcAft>
                <a:spcPts val="600"/>
              </a:spcAft>
            </a:pPr>
            <a:r>
              <a:rPr lang="en-US" sz="1400" dirty="0">
                <a:solidFill>
                  <a:srgbClr val="000000"/>
                </a:solidFill>
              </a:rPr>
              <a:t>When troubleshooting Cisco IOS IP SLA, consider the following:</a:t>
            </a:r>
          </a:p>
          <a:p>
            <a:pPr marL="377190" indent="-285750" eaLnBrk="0" hangingPunct="0">
              <a:spcAft>
                <a:spcPts val="600"/>
              </a:spcAft>
              <a:buFont typeface="Arial" panose="020B0604020202020204" pitchFamily="34" charset="0"/>
              <a:buChar char="•"/>
            </a:pPr>
            <a:r>
              <a:rPr lang="en-US" sz="1400" dirty="0">
                <a:solidFill>
                  <a:srgbClr val="000000"/>
                </a:solidFill>
              </a:rPr>
              <a:t>Choose the correct operation for the metrics you intend to measure.</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destination IP address is reachable and correctly defined.</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source IP address is reachable from the destination and correctly defined.</a:t>
            </a:r>
          </a:p>
          <a:p>
            <a:pPr marL="377190" indent="-285750" eaLnBrk="0" hangingPunct="0">
              <a:spcAft>
                <a:spcPts val="600"/>
              </a:spcAft>
              <a:buFont typeface="Arial" panose="020B0604020202020204" pitchFamily="34" charset="0"/>
              <a:buChar char="•"/>
            </a:pPr>
            <a:r>
              <a:rPr lang="en-US" sz="1400" dirty="0">
                <a:solidFill>
                  <a:srgbClr val="000000"/>
                </a:solidFill>
              </a:rPr>
              <a:t>Ensure that any necessary port numbers are correctly identified.</a:t>
            </a:r>
          </a:p>
          <a:p>
            <a:pPr marL="377190" indent="-285750" eaLnBrk="0" hangingPunct="0">
              <a:spcAft>
                <a:spcPts val="600"/>
              </a:spcAft>
              <a:buFont typeface="Arial" panose="020B0604020202020204" pitchFamily="34" charset="0"/>
              <a:buChar char="•"/>
            </a:pPr>
            <a:r>
              <a:rPr lang="en-US" sz="1400" dirty="0">
                <a:solidFill>
                  <a:srgbClr val="000000"/>
                </a:solidFill>
              </a:rPr>
              <a:t>The SLA instance needs to be started.</a:t>
            </a:r>
          </a:p>
          <a:p>
            <a:pPr marL="377190" indent="-285750" eaLnBrk="0" hangingPunct="0">
              <a:spcAft>
                <a:spcPts val="600"/>
              </a:spcAft>
              <a:buFont typeface="Arial" panose="020B0604020202020204" pitchFamily="34" charset="0"/>
              <a:buChar char="•"/>
            </a:pPr>
            <a:r>
              <a:rPr lang="en-US" sz="1400" dirty="0">
                <a:solidFill>
                  <a:srgbClr val="000000"/>
                </a:solidFill>
              </a:rPr>
              <a:t>If the operation needs an IP SLA responder, one must be configured and reachable.</a:t>
            </a:r>
          </a:p>
          <a:p>
            <a:pPr marL="91440" eaLnBrk="0" hangingPunct="0">
              <a:spcAft>
                <a:spcPts val="600"/>
              </a:spcAft>
            </a:pPr>
            <a:r>
              <a:rPr lang="en-US" sz="1400" dirty="0">
                <a:solidFill>
                  <a:srgbClr val="000000"/>
                </a:solidFill>
              </a:rPr>
              <a:t>To verify which operations are supported on the platform in addition to how many operations are configured and how many are currently active, use the show ip sla application command, as shown in Example 23-20.</a:t>
            </a:r>
          </a:p>
          <a:p>
            <a:pPr marL="91440" eaLnBrk="0" hangingPunct="0">
              <a:spcAft>
                <a:spcPts val="600"/>
              </a:spcAft>
            </a:pPr>
            <a:endParaRPr lang="en-US" sz="1400" dirty="0">
              <a:solidFill>
                <a:srgbClr val="000000"/>
              </a:solidFill>
            </a:endParaRPr>
          </a:p>
        </p:txBody>
      </p:sp>
      <p:pic>
        <p:nvPicPr>
          <p:cNvPr id="4" name="Picture 3">
            <a:extLst>
              <a:ext uri="{FF2B5EF4-FFF2-40B4-BE49-F238E27FC236}">
                <a16:creationId xmlns:a16="http://schemas.microsoft.com/office/drawing/2014/main" id="{93BBF0B7-011D-41A4-BC63-594D83CD9B29}"/>
              </a:ext>
            </a:extLst>
          </p:cNvPr>
          <p:cNvPicPr>
            <a:picLocks noChangeAspect="1"/>
          </p:cNvPicPr>
          <p:nvPr/>
        </p:nvPicPr>
        <p:blipFill>
          <a:blip r:embed="rId3"/>
          <a:stretch>
            <a:fillRect/>
          </a:stretch>
        </p:blipFill>
        <p:spPr>
          <a:xfrm>
            <a:off x="5267325" y="830216"/>
            <a:ext cx="3876675" cy="1118600"/>
          </a:xfrm>
          <a:prstGeom prst="rect">
            <a:avLst/>
          </a:prstGeom>
        </p:spPr>
      </p:pic>
      <p:pic>
        <p:nvPicPr>
          <p:cNvPr id="6" name="Picture 5">
            <a:extLst>
              <a:ext uri="{FF2B5EF4-FFF2-40B4-BE49-F238E27FC236}">
                <a16:creationId xmlns:a16="http://schemas.microsoft.com/office/drawing/2014/main" id="{5DAD42DB-1F49-4101-9448-81B67A1A6240}"/>
              </a:ext>
            </a:extLst>
          </p:cNvPr>
          <p:cNvPicPr>
            <a:picLocks noChangeAspect="1"/>
          </p:cNvPicPr>
          <p:nvPr/>
        </p:nvPicPr>
        <p:blipFill>
          <a:blip r:embed="rId4"/>
          <a:stretch>
            <a:fillRect/>
          </a:stretch>
        </p:blipFill>
        <p:spPr>
          <a:xfrm>
            <a:off x="5267325" y="1604971"/>
            <a:ext cx="3777615" cy="2708313"/>
          </a:xfrm>
          <a:prstGeom prst="rect">
            <a:avLst/>
          </a:prstGeom>
        </p:spPr>
      </p:pic>
    </p:spTree>
    <p:extLst>
      <p:ext uri="{BB962C8B-B14F-4D97-AF65-F5344CB8AC3E}">
        <p14:creationId xmlns:p14="http://schemas.microsoft.com/office/powerpoint/2010/main" val="2811185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Object Tracking Troubleshooting</a:t>
            </a:r>
          </a:p>
        </p:txBody>
      </p:sp>
      <p:sp>
        <p:nvSpPr>
          <p:cNvPr id="6" name="TextBox 5">
            <a:extLst>
              <a:ext uri="{FF2B5EF4-FFF2-40B4-BE49-F238E27FC236}">
                <a16:creationId xmlns:a16="http://schemas.microsoft.com/office/drawing/2014/main" id="{D9625768-5160-4A9E-9A70-ED594258A8A0}"/>
              </a:ext>
            </a:extLst>
          </p:cNvPr>
          <p:cNvSpPr txBox="1"/>
          <p:nvPr/>
        </p:nvSpPr>
        <p:spPr>
          <a:xfrm>
            <a:off x="-59389" y="647702"/>
            <a:ext cx="4631389" cy="3693319"/>
          </a:xfrm>
          <a:prstGeom prst="rect">
            <a:avLst/>
          </a:prstGeom>
          <a:noFill/>
        </p:spPr>
        <p:txBody>
          <a:bodyPr wrap="square" rtlCol="0">
            <a:spAutoFit/>
          </a:bodyPr>
          <a:lstStyle/>
          <a:p>
            <a:pPr marL="91440" eaLnBrk="0" hangingPunct="0">
              <a:spcAft>
                <a:spcPts val="600"/>
              </a:spcAft>
            </a:pPr>
            <a:r>
              <a:rPr lang="en-US" sz="1400" dirty="0">
                <a:solidFill>
                  <a:srgbClr val="000000"/>
                </a:solidFill>
              </a:rPr>
              <a:t>Object Tracking lets you dynamically control what occurs if the result of the tracking object is up or down. For example, you can attach an object to a static route; if the object is up, the route is installed in the routing table. If the object is down, the route is not installed in the routing table. You can track IP routes, IP SLA instances, interfaces, and groups of objects. </a:t>
            </a:r>
          </a:p>
          <a:p>
            <a:pPr marL="91440" eaLnBrk="0" hangingPunct="0">
              <a:spcAft>
                <a:spcPts val="600"/>
              </a:spcAft>
            </a:pPr>
            <a:r>
              <a:rPr lang="en-US" sz="1400" dirty="0">
                <a:solidFill>
                  <a:srgbClr val="000000"/>
                </a:solidFill>
              </a:rPr>
              <a:t>To verify the configuration of a tracking object and the status of the tracking object, use the </a:t>
            </a:r>
            <a:r>
              <a:rPr lang="en-US" sz="1400" b="1" dirty="0">
                <a:solidFill>
                  <a:srgbClr val="000000"/>
                </a:solidFill>
              </a:rPr>
              <a:t>show track </a:t>
            </a:r>
            <a:r>
              <a:rPr lang="en-US" sz="1400" dirty="0">
                <a:solidFill>
                  <a:srgbClr val="000000"/>
                </a:solidFill>
              </a:rPr>
              <a:t>command. In Example 23-26, tracking object 1 exists on SW1. It is tracking the reachability of an IP route, 10.1.43.0/24. If the route is in the routing table, the object is up. If the route is not in the routing table, the object is down. The object is attached to HSRP Group 10, as shown after Tracked by: in the output.</a:t>
            </a:r>
          </a:p>
          <a:p>
            <a:pPr marL="91440" eaLnBrk="0" hangingPunct="0">
              <a:spcAft>
                <a:spcPts val="600"/>
              </a:spcAft>
            </a:pPr>
            <a:endParaRPr lang="en-US" sz="1400" dirty="0">
              <a:solidFill>
                <a:srgbClr val="000000"/>
              </a:solidFill>
            </a:endParaRPr>
          </a:p>
        </p:txBody>
      </p:sp>
      <p:pic>
        <p:nvPicPr>
          <p:cNvPr id="4" name="Picture 3">
            <a:extLst>
              <a:ext uri="{FF2B5EF4-FFF2-40B4-BE49-F238E27FC236}">
                <a16:creationId xmlns:a16="http://schemas.microsoft.com/office/drawing/2014/main" id="{3DABE2FA-600A-403A-909B-B7EBCA490DAA}"/>
              </a:ext>
            </a:extLst>
          </p:cNvPr>
          <p:cNvPicPr>
            <a:picLocks noChangeAspect="1"/>
          </p:cNvPicPr>
          <p:nvPr/>
        </p:nvPicPr>
        <p:blipFill>
          <a:blip r:embed="rId3"/>
          <a:stretch>
            <a:fillRect/>
          </a:stretch>
        </p:blipFill>
        <p:spPr>
          <a:xfrm>
            <a:off x="4572000" y="762373"/>
            <a:ext cx="4445476" cy="1453329"/>
          </a:xfrm>
          <a:prstGeom prst="rect">
            <a:avLst/>
          </a:prstGeom>
        </p:spPr>
      </p:pic>
    </p:spTree>
    <p:extLst>
      <p:ext uri="{BB962C8B-B14F-4D97-AF65-F5344CB8AC3E}">
        <p14:creationId xmlns:p14="http://schemas.microsoft.com/office/powerpoint/2010/main" val="351921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NetFlow and Flexible NetFlow Troubleshooting</a:t>
            </a:r>
          </a:p>
        </p:txBody>
      </p:sp>
      <p:sp>
        <p:nvSpPr>
          <p:cNvPr id="6" name="TextBox 5">
            <a:extLst>
              <a:ext uri="{FF2B5EF4-FFF2-40B4-BE49-F238E27FC236}">
                <a16:creationId xmlns:a16="http://schemas.microsoft.com/office/drawing/2014/main" id="{D9625768-5160-4A9E-9A70-ED594258A8A0}"/>
              </a:ext>
            </a:extLst>
          </p:cNvPr>
          <p:cNvSpPr txBox="1"/>
          <p:nvPr/>
        </p:nvSpPr>
        <p:spPr>
          <a:xfrm>
            <a:off x="-59389" y="647702"/>
            <a:ext cx="4631389" cy="4708981"/>
          </a:xfrm>
          <a:prstGeom prst="rect">
            <a:avLst/>
          </a:prstGeom>
          <a:noFill/>
        </p:spPr>
        <p:txBody>
          <a:bodyPr wrap="square" rtlCol="0">
            <a:spAutoFit/>
          </a:bodyPr>
          <a:lstStyle/>
          <a:p>
            <a:pPr marL="91440" eaLnBrk="0" hangingPunct="0">
              <a:spcAft>
                <a:spcPts val="600"/>
              </a:spcAft>
            </a:pPr>
            <a:r>
              <a:rPr lang="en-US" sz="1400" dirty="0">
                <a:solidFill>
                  <a:srgbClr val="000000"/>
                </a:solidFill>
              </a:rPr>
              <a:t>Cisco IOS NetFlow provides insight into your network traffic patterns. NetFlow distinguishes between different traffic flows. A flow is a series of packets, all of which have shared header information, such as source and destination IP addresses, protocol numbers, port numbers, and type of service (TOS) field information. NetFlow keeps track of the number of packets and bytes observed in each flow. This information is stored in a flow cache in the router’s memory. After the NetFlow collector has received flow information over a period of time, analysis software running on the NetFlow collector can produce reports detailing traffic statistics.</a:t>
            </a:r>
          </a:p>
          <a:p>
            <a:pPr marL="91440" eaLnBrk="0" hangingPunct="0">
              <a:spcAft>
                <a:spcPts val="600"/>
              </a:spcAft>
            </a:pPr>
            <a:r>
              <a:rPr lang="en-US" sz="1400" dirty="0">
                <a:solidFill>
                  <a:srgbClr val="000000"/>
                </a:solidFill>
              </a:rPr>
              <a:t>Example 23-28 provides a sample NetFlow configuration on a router. Notice that the </a:t>
            </a:r>
            <a:r>
              <a:rPr lang="en-US" sz="1400" b="1" dirty="0">
                <a:solidFill>
                  <a:srgbClr val="000000"/>
                </a:solidFill>
              </a:rPr>
              <a:t>ip flow ingress </a:t>
            </a:r>
            <a:r>
              <a:rPr lang="en-US" sz="1400" dirty="0">
                <a:solidFill>
                  <a:srgbClr val="000000"/>
                </a:solidFill>
              </a:rPr>
              <a:t>command is issued for Fast Ethernet 0/0, and </a:t>
            </a:r>
            <a:r>
              <a:rPr lang="en-US" sz="1400" b="1" dirty="0">
                <a:solidFill>
                  <a:srgbClr val="000000"/>
                </a:solidFill>
              </a:rPr>
              <a:t>ip flow egress </a:t>
            </a:r>
            <a:r>
              <a:rPr lang="en-US" sz="1400" dirty="0">
                <a:solidFill>
                  <a:srgbClr val="000000"/>
                </a:solidFill>
              </a:rPr>
              <a:t>is configured on Fast Ethernet 0/1. </a:t>
            </a:r>
          </a:p>
          <a:p>
            <a:pPr marL="91440" eaLnBrk="0" hangingPunct="0">
              <a:spcAft>
                <a:spcPts val="600"/>
              </a:spcAft>
            </a:pPr>
            <a:endParaRPr lang="en-US" sz="1400" dirty="0">
              <a:solidFill>
                <a:srgbClr val="000000"/>
              </a:solidFill>
            </a:endParaRPr>
          </a:p>
          <a:p>
            <a:pPr marL="91440" eaLnBrk="0" hangingPunct="0">
              <a:spcAft>
                <a:spcPts val="600"/>
              </a:spcAft>
            </a:pPr>
            <a:r>
              <a:rPr lang="en-US" sz="1400" dirty="0">
                <a:solidFill>
                  <a:srgbClr val="000000"/>
                </a:solidFill>
              </a:rPr>
              <a:t>.</a:t>
            </a:r>
          </a:p>
          <a:p>
            <a:pPr marL="91440" eaLnBrk="0" hangingPunct="0">
              <a:spcAft>
                <a:spcPts val="600"/>
              </a:spcAft>
            </a:pPr>
            <a:endParaRPr lang="en-US" sz="1400" dirty="0">
              <a:solidFill>
                <a:srgbClr val="000000"/>
              </a:solidFill>
            </a:endParaRPr>
          </a:p>
        </p:txBody>
      </p:sp>
      <p:pic>
        <p:nvPicPr>
          <p:cNvPr id="2" name="Picture 1">
            <a:extLst>
              <a:ext uri="{FF2B5EF4-FFF2-40B4-BE49-F238E27FC236}">
                <a16:creationId xmlns:a16="http://schemas.microsoft.com/office/drawing/2014/main" id="{0C95AE48-13D6-45CA-8E44-211FC4D90323}"/>
              </a:ext>
            </a:extLst>
          </p:cNvPr>
          <p:cNvPicPr>
            <a:picLocks noChangeAspect="1"/>
          </p:cNvPicPr>
          <p:nvPr/>
        </p:nvPicPr>
        <p:blipFill>
          <a:blip r:embed="rId3"/>
          <a:stretch>
            <a:fillRect/>
          </a:stretch>
        </p:blipFill>
        <p:spPr>
          <a:xfrm>
            <a:off x="4678680" y="1249682"/>
            <a:ext cx="4252912" cy="1785071"/>
          </a:xfrm>
          <a:prstGeom prst="rect">
            <a:avLst/>
          </a:prstGeom>
        </p:spPr>
      </p:pic>
    </p:spTree>
    <p:extLst>
      <p:ext uri="{BB962C8B-B14F-4D97-AF65-F5344CB8AC3E}">
        <p14:creationId xmlns:p14="http://schemas.microsoft.com/office/powerpoint/2010/main" val="1450575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NetFlow and Flexible NetFlow Troubleshooting (Cont.)</a:t>
            </a:r>
          </a:p>
        </p:txBody>
      </p:sp>
      <p:sp>
        <p:nvSpPr>
          <p:cNvPr id="6" name="TextBox 5">
            <a:extLst>
              <a:ext uri="{FF2B5EF4-FFF2-40B4-BE49-F238E27FC236}">
                <a16:creationId xmlns:a16="http://schemas.microsoft.com/office/drawing/2014/main" id="{D9625768-5160-4A9E-9A70-ED594258A8A0}"/>
              </a:ext>
            </a:extLst>
          </p:cNvPr>
          <p:cNvSpPr txBox="1"/>
          <p:nvPr/>
        </p:nvSpPr>
        <p:spPr>
          <a:xfrm>
            <a:off x="-59389" y="647702"/>
            <a:ext cx="4082749" cy="3785652"/>
          </a:xfrm>
          <a:prstGeom prst="rect">
            <a:avLst/>
          </a:prstGeom>
          <a:noFill/>
        </p:spPr>
        <p:txBody>
          <a:bodyPr wrap="square" rtlCol="0">
            <a:spAutoFit/>
          </a:bodyPr>
          <a:lstStyle/>
          <a:p>
            <a:pPr marL="91440" eaLnBrk="0" hangingPunct="0">
              <a:spcAft>
                <a:spcPts val="600"/>
              </a:spcAft>
            </a:pPr>
            <a:r>
              <a:rPr lang="en-US" sz="1400" dirty="0">
                <a:solidFill>
                  <a:srgbClr val="000000"/>
                </a:solidFill>
              </a:rPr>
              <a:t>When troubleshooting NetFlow, consider the following:</a:t>
            </a:r>
          </a:p>
          <a:p>
            <a:pPr marL="377190" indent="-285750" eaLnBrk="0" hangingPunct="0">
              <a:spcAft>
                <a:spcPts val="600"/>
              </a:spcAft>
              <a:buFont typeface="Arial" panose="020B0604020202020204" pitchFamily="34" charset="0"/>
              <a:buChar char="•"/>
            </a:pPr>
            <a:r>
              <a:rPr lang="en-US" sz="1400" dirty="0">
                <a:solidFill>
                  <a:srgbClr val="000000"/>
                </a:solidFill>
              </a:rPr>
              <a:t>Traffic direction</a:t>
            </a:r>
          </a:p>
          <a:p>
            <a:pPr marL="377190" indent="-285750" eaLnBrk="0" hangingPunct="0">
              <a:spcAft>
                <a:spcPts val="600"/>
              </a:spcAft>
              <a:buFont typeface="Arial" panose="020B0604020202020204" pitchFamily="34" charset="0"/>
              <a:buChar char="•"/>
            </a:pPr>
            <a:r>
              <a:rPr lang="en-US" sz="1400" dirty="0">
                <a:solidFill>
                  <a:srgbClr val="000000"/>
                </a:solidFill>
              </a:rPr>
              <a:t>Interface (Example 23-30)</a:t>
            </a:r>
          </a:p>
          <a:p>
            <a:pPr marL="377190" indent="-285750" eaLnBrk="0" hangingPunct="0">
              <a:spcAft>
                <a:spcPts val="600"/>
              </a:spcAft>
              <a:buFont typeface="Arial" panose="020B0604020202020204" pitchFamily="34" charset="0"/>
              <a:buChar char="•"/>
            </a:pPr>
            <a:r>
              <a:rPr lang="en-US" sz="1400" dirty="0">
                <a:solidFill>
                  <a:srgbClr val="000000"/>
                </a:solidFill>
              </a:rPr>
              <a:t>Export destination </a:t>
            </a:r>
          </a:p>
          <a:p>
            <a:pPr marL="377190" indent="-285750" eaLnBrk="0" hangingPunct="0">
              <a:spcAft>
                <a:spcPts val="600"/>
              </a:spcAft>
              <a:buFont typeface="Arial" panose="020B0604020202020204" pitchFamily="34" charset="0"/>
              <a:buChar char="•"/>
            </a:pPr>
            <a:r>
              <a:rPr lang="en-US" sz="1400" dirty="0">
                <a:solidFill>
                  <a:srgbClr val="000000"/>
                </a:solidFill>
              </a:rPr>
              <a:t>Export source (Example 23-31)</a:t>
            </a:r>
          </a:p>
          <a:p>
            <a:pPr marL="377190" indent="-285750" eaLnBrk="0" hangingPunct="0">
              <a:spcAft>
                <a:spcPts val="600"/>
              </a:spcAft>
              <a:buFont typeface="Arial" panose="020B0604020202020204" pitchFamily="34" charset="0"/>
              <a:buChar char="•"/>
            </a:pPr>
            <a:r>
              <a:rPr lang="en-US" sz="1400" dirty="0">
                <a:solidFill>
                  <a:srgbClr val="000000"/>
                </a:solidFill>
              </a:rPr>
              <a:t>Version</a:t>
            </a:r>
          </a:p>
          <a:p>
            <a:pPr marL="91440" eaLnBrk="0" hangingPunct="0">
              <a:spcAft>
                <a:spcPts val="600"/>
              </a:spcAft>
            </a:pPr>
            <a:r>
              <a:rPr lang="en-US" sz="1400" dirty="0">
                <a:solidFill>
                  <a:srgbClr val="000000"/>
                </a:solidFill>
              </a:rPr>
              <a:t>Flows are temporary on the local Cisco device. If they are not exported to a NetFlow collector, the flows will be removed from the cache at some point to free up resources. Flows are exported to the NetFlow collector only if you set up the device to export the flows and only after the flows expire in the flow cache on the local device.  </a:t>
            </a:r>
          </a:p>
        </p:txBody>
      </p:sp>
      <p:pic>
        <p:nvPicPr>
          <p:cNvPr id="4" name="Picture 3">
            <a:extLst>
              <a:ext uri="{FF2B5EF4-FFF2-40B4-BE49-F238E27FC236}">
                <a16:creationId xmlns:a16="http://schemas.microsoft.com/office/drawing/2014/main" id="{A0E5DBCE-F91D-479E-8FD0-E75940D7BC0C}"/>
              </a:ext>
            </a:extLst>
          </p:cNvPr>
          <p:cNvPicPr>
            <a:picLocks noChangeAspect="1"/>
          </p:cNvPicPr>
          <p:nvPr/>
        </p:nvPicPr>
        <p:blipFill>
          <a:blip r:embed="rId3"/>
          <a:stretch>
            <a:fillRect/>
          </a:stretch>
        </p:blipFill>
        <p:spPr>
          <a:xfrm>
            <a:off x="4162425" y="771467"/>
            <a:ext cx="4981575" cy="3876675"/>
          </a:xfrm>
          <a:prstGeom prst="rect">
            <a:avLst/>
          </a:prstGeom>
        </p:spPr>
      </p:pic>
    </p:spTree>
    <p:extLst>
      <p:ext uri="{BB962C8B-B14F-4D97-AF65-F5344CB8AC3E}">
        <p14:creationId xmlns:p14="http://schemas.microsoft.com/office/powerpoint/2010/main" val="354598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23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439664"/>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0" algn="l">
              <a:lnSpc>
                <a:spcPct val="115000"/>
              </a:lnSpc>
              <a:spcBef>
                <a:spcPts val="0"/>
              </a:spcBef>
            </a:pPr>
            <a:endParaRPr lang="en-US" sz="1500" dirty="0">
              <a:solidFill>
                <a:srgbClr val="000000"/>
              </a:solidFill>
              <a:ea typeface="Calibri"/>
              <a:cs typeface="CiscoSerif-Regular"/>
            </a:endParaRPr>
          </a:p>
          <a:p>
            <a:pPr marL="60" indent="-285750" algn="l">
              <a:lnSpc>
                <a:spcPct val="115000"/>
              </a:lnSpc>
              <a:spcBef>
                <a:spcPts val="0"/>
              </a:spcBef>
              <a:buFont typeface="Arial" panose="020B0604020202020204" pitchFamily="34" charset="0"/>
              <a:buChar char="•"/>
            </a:pPr>
            <a:r>
              <a:rPr lang="en-US" sz="1800" b="1" dirty="0">
                <a:solidFill>
                  <a:srgbClr val="000000"/>
                </a:solidFill>
              </a:rPr>
              <a:t>Device Management Troubleshooting -</a:t>
            </a:r>
            <a:r>
              <a:rPr lang="en-US" sz="1800" dirty="0">
                <a:solidFill>
                  <a:srgbClr val="000000"/>
                </a:solidFill>
              </a:rPr>
              <a:t> This section explains how to identify and troubleshoot issues related to console and vty access, as well as remote transfer tools. Various protocols are covered, including Telnet, SSH, TFTP, HTTP, HTTPS, and SCP.</a:t>
            </a:r>
          </a:p>
          <a:p>
            <a:pPr marL="60" indent="-285750" algn="l">
              <a:lnSpc>
                <a:spcPct val="115000"/>
              </a:lnSpc>
              <a:spcBef>
                <a:spcPts val="0"/>
              </a:spcBef>
              <a:buFont typeface="Arial" panose="020B0604020202020204" pitchFamily="34" charset="0"/>
              <a:buChar char="•"/>
            </a:pPr>
            <a:r>
              <a:rPr lang="en-US" sz="1800" b="1" dirty="0">
                <a:solidFill>
                  <a:srgbClr val="000000"/>
                </a:solidFill>
              </a:rPr>
              <a:t>Management Tools Troubleshooting -</a:t>
            </a:r>
            <a:r>
              <a:rPr lang="en-US" sz="1800" dirty="0">
                <a:solidFill>
                  <a:srgbClr val="000000"/>
                </a:solidFill>
              </a:rPr>
              <a:t> This section examines how to use and troubleshoot various management tools, including syslog, SNMP, Cisco IP SLA, Object Tracking, NetFlow, and Flexible NetFlow. In addition, it examines Bidirectional Forwarding Detection (BFD) and Cisco DNA Center Assurance.</a:t>
            </a: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NetFlow and Flexible NetFlow Troubleshooting (Cont.)</a:t>
            </a:r>
          </a:p>
        </p:txBody>
      </p:sp>
      <p:sp>
        <p:nvSpPr>
          <p:cNvPr id="2" name="Rectangle 1">
            <a:extLst>
              <a:ext uri="{FF2B5EF4-FFF2-40B4-BE49-F238E27FC236}">
                <a16:creationId xmlns:a16="http://schemas.microsoft.com/office/drawing/2014/main" id="{B3627DF9-6EAA-4401-A9BD-EC967079D539}"/>
              </a:ext>
            </a:extLst>
          </p:cNvPr>
          <p:cNvSpPr/>
          <p:nvPr/>
        </p:nvSpPr>
        <p:spPr>
          <a:xfrm>
            <a:off x="0" y="574120"/>
            <a:ext cx="4495800" cy="3754874"/>
          </a:xfrm>
          <a:prstGeom prst="rect">
            <a:avLst/>
          </a:prstGeom>
        </p:spPr>
        <p:txBody>
          <a:bodyPr wrap="square">
            <a:spAutoFit/>
          </a:bodyPr>
          <a:lstStyle/>
          <a:p>
            <a:r>
              <a:rPr lang="en-US" sz="1400" dirty="0"/>
              <a:t>Flexible NetFlow lets you customize the traffic analysis parameters for your specific requirements, so you must verify more parameters while troubleshooting. When troubleshooting Flexible NetFlow, you will need to verify the flow records, flow monitors, flow exports, and interface configurations.</a:t>
            </a:r>
          </a:p>
          <a:p>
            <a:endParaRPr lang="en-US" sz="1400" dirty="0"/>
          </a:p>
          <a:p>
            <a:r>
              <a:rPr lang="en-US" sz="1400" dirty="0"/>
              <a:t>Flow records define what will be captured. You need to be able to verify that they are configured to capture what you want. With Cisco-predefined records, use Cisco documentation to identify what is captured as the list will evolve over time. When using user-defined records, use the </a:t>
            </a:r>
            <a:r>
              <a:rPr lang="en-US" sz="1400" b="1" dirty="0"/>
              <a:t>show flow record </a:t>
            </a:r>
            <a:r>
              <a:rPr lang="en-US" sz="1400" dirty="0"/>
              <a:t>command to verify that the correct match and collection conditions were specified in the flow record, or the </a:t>
            </a:r>
            <a:r>
              <a:rPr lang="en-US" sz="1400" b="1" dirty="0"/>
              <a:t>show running-config flow record </a:t>
            </a:r>
            <a:r>
              <a:rPr lang="en-US" sz="1400" dirty="0"/>
              <a:t>command, as shown in Example 23-33. </a:t>
            </a:r>
          </a:p>
        </p:txBody>
      </p:sp>
      <p:pic>
        <p:nvPicPr>
          <p:cNvPr id="5" name="Picture 4">
            <a:extLst>
              <a:ext uri="{FF2B5EF4-FFF2-40B4-BE49-F238E27FC236}">
                <a16:creationId xmlns:a16="http://schemas.microsoft.com/office/drawing/2014/main" id="{D777015F-DA7C-4F33-AB61-315B0C19025B}"/>
              </a:ext>
            </a:extLst>
          </p:cNvPr>
          <p:cNvPicPr>
            <a:picLocks noChangeAspect="1"/>
          </p:cNvPicPr>
          <p:nvPr/>
        </p:nvPicPr>
        <p:blipFill>
          <a:blip r:embed="rId3"/>
          <a:stretch>
            <a:fillRect/>
          </a:stretch>
        </p:blipFill>
        <p:spPr>
          <a:xfrm>
            <a:off x="4734877" y="701041"/>
            <a:ext cx="4197250" cy="4022819"/>
          </a:xfrm>
          <a:prstGeom prst="rect">
            <a:avLst/>
          </a:prstGeom>
        </p:spPr>
      </p:pic>
    </p:spTree>
    <p:extLst>
      <p:ext uri="{BB962C8B-B14F-4D97-AF65-F5344CB8AC3E}">
        <p14:creationId xmlns:p14="http://schemas.microsoft.com/office/powerpoint/2010/main" val="146476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Bidirectional Forwarding Detection (BFD)</a:t>
            </a:r>
          </a:p>
        </p:txBody>
      </p:sp>
      <p:sp>
        <p:nvSpPr>
          <p:cNvPr id="2" name="Rectangle 1">
            <a:extLst>
              <a:ext uri="{FF2B5EF4-FFF2-40B4-BE49-F238E27FC236}">
                <a16:creationId xmlns:a16="http://schemas.microsoft.com/office/drawing/2014/main" id="{B3627DF9-6EAA-4401-A9BD-EC967079D539}"/>
              </a:ext>
            </a:extLst>
          </p:cNvPr>
          <p:cNvSpPr/>
          <p:nvPr/>
        </p:nvSpPr>
        <p:spPr>
          <a:xfrm>
            <a:off x="0" y="694313"/>
            <a:ext cx="4495800" cy="4185761"/>
          </a:xfrm>
          <a:prstGeom prst="rect">
            <a:avLst/>
          </a:prstGeom>
        </p:spPr>
        <p:txBody>
          <a:bodyPr wrap="square">
            <a:spAutoFit/>
          </a:bodyPr>
          <a:lstStyle/>
          <a:p>
            <a:r>
              <a:rPr lang="en-US" sz="1400" dirty="0"/>
              <a:t>Sometimes no carrier detect signaling mechanism is available to quickly detect whether the link between routers is down. Figure 23-3 illustrates three types of environments where a link failure may not occur on the directly connected interface. </a:t>
            </a:r>
          </a:p>
          <a:p>
            <a:endParaRPr lang="en-US" sz="1400" dirty="0"/>
          </a:p>
          <a:p>
            <a:r>
              <a:rPr lang="en-US" sz="1400" dirty="0"/>
              <a:t>BFD is a “detection” protocol that works with all media types, routing protocols, topologies, and encapsulations. It quickly detects reachability failures between two routers in the same Layer 3 network so that network issues can be identified as soon as possible, and convergence can occur at a far faster rate. BFD is a lightweight protocol which is less CPU intensive than fast routing protocol hellos. In Figure 23-4, R1 and R2 are using BFD to keep track of reachability: BFD packets are being sent every 100 msec, and if three consecutive packets are missed, BFD triggers a session failure and notifies EIGRP. </a:t>
            </a:r>
          </a:p>
          <a:p>
            <a:r>
              <a:rPr lang="en-US" sz="1400" dirty="0"/>
              <a:t> </a:t>
            </a:r>
          </a:p>
        </p:txBody>
      </p:sp>
      <p:pic>
        <p:nvPicPr>
          <p:cNvPr id="6" name="Picture 5">
            <a:extLst>
              <a:ext uri="{FF2B5EF4-FFF2-40B4-BE49-F238E27FC236}">
                <a16:creationId xmlns:a16="http://schemas.microsoft.com/office/drawing/2014/main" id="{540B3FF4-1169-4CA9-8090-13B687D07E36}"/>
              </a:ext>
            </a:extLst>
          </p:cNvPr>
          <p:cNvPicPr>
            <a:picLocks noChangeAspect="1"/>
          </p:cNvPicPr>
          <p:nvPr/>
        </p:nvPicPr>
        <p:blipFill>
          <a:blip r:embed="rId3"/>
          <a:stretch>
            <a:fillRect/>
          </a:stretch>
        </p:blipFill>
        <p:spPr>
          <a:xfrm>
            <a:off x="4925377" y="701041"/>
            <a:ext cx="4048125" cy="1790700"/>
          </a:xfrm>
          <a:prstGeom prst="rect">
            <a:avLst/>
          </a:prstGeom>
        </p:spPr>
      </p:pic>
      <p:pic>
        <p:nvPicPr>
          <p:cNvPr id="7" name="Picture 6">
            <a:extLst>
              <a:ext uri="{FF2B5EF4-FFF2-40B4-BE49-F238E27FC236}">
                <a16:creationId xmlns:a16="http://schemas.microsoft.com/office/drawing/2014/main" id="{3304636A-7F53-463F-9088-9726A7066B96}"/>
              </a:ext>
            </a:extLst>
          </p:cNvPr>
          <p:cNvPicPr>
            <a:picLocks noChangeAspect="1"/>
          </p:cNvPicPr>
          <p:nvPr/>
        </p:nvPicPr>
        <p:blipFill>
          <a:blip r:embed="rId4"/>
          <a:stretch>
            <a:fillRect/>
          </a:stretch>
        </p:blipFill>
        <p:spPr>
          <a:xfrm>
            <a:off x="4429125" y="2868037"/>
            <a:ext cx="4714875" cy="1581150"/>
          </a:xfrm>
          <a:prstGeom prst="rect">
            <a:avLst/>
          </a:prstGeom>
        </p:spPr>
      </p:pic>
    </p:spTree>
    <p:extLst>
      <p:ext uri="{BB962C8B-B14F-4D97-AF65-F5344CB8AC3E}">
        <p14:creationId xmlns:p14="http://schemas.microsoft.com/office/powerpoint/2010/main" val="1064844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Cisco DNA Center Assurance</a:t>
            </a:r>
          </a:p>
        </p:txBody>
      </p:sp>
      <p:sp>
        <p:nvSpPr>
          <p:cNvPr id="2" name="Rectangle 1">
            <a:extLst>
              <a:ext uri="{FF2B5EF4-FFF2-40B4-BE49-F238E27FC236}">
                <a16:creationId xmlns:a16="http://schemas.microsoft.com/office/drawing/2014/main" id="{B3627DF9-6EAA-4401-A9BD-EC967079D539}"/>
              </a:ext>
            </a:extLst>
          </p:cNvPr>
          <p:cNvSpPr/>
          <p:nvPr/>
        </p:nvSpPr>
        <p:spPr>
          <a:xfrm>
            <a:off x="0" y="694313"/>
            <a:ext cx="3863340" cy="3970318"/>
          </a:xfrm>
          <a:prstGeom prst="rect">
            <a:avLst/>
          </a:prstGeom>
        </p:spPr>
        <p:txBody>
          <a:bodyPr wrap="square">
            <a:spAutoFit/>
          </a:bodyPr>
          <a:lstStyle/>
          <a:p>
            <a:r>
              <a:rPr lang="en-US" sz="1400" dirty="0"/>
              <a:t>With Cisco DNA Center Assurance, you can predict problems more quickly, thanks to proactive monitoring. Your first valuable troubleshooting tool is the Overall Health page, shown in Figure 23-5. This page provides an overview of the overall health of the networks and clients in the environment, which can be displayed based on information gathered from the most recent 3 hours, 24 hours, or 7 days. You can view health maps as well as hierarchical site/building maps by clicking on the Hide/Show button. The Top 10 Issues area at the bottom of the page displays the issues that should be addressed; when you click on them, you are presented with the issue details, including the impact of the issue, as well as suggested actions to fix the issue.</a:t>
            </a:r>
          </a:p>
          <a:p>
            <a:r>
              <a:rPr lang="en-US" sz="1400" dirty="0"/>
              <a:t> </a:t>
            </a:r>
          </a:p>
        </p:txBody>
      </p:sp>
      <p:sp>
        <p:nvSpPr>
          <p:cNvPr id="7" name="TextBox 6">
            <a:extLst>
              <a:ext uri="{FF2B5EF4-FFF2-40B4-BE49-F238E27FC236}">
                <a16:creationId xmlns:a16="http://schemas.microsoft.com/office/drawing/2014/main" id="{2CEA3EBC-B2DE-489C-A78C-C22975031869}"/>
              </a:ext>
            </a:extLst>
          </p:cNvPr>
          <p:cNvSpPr txBox="1"/>
          <p:nvPr/>
        </p:nvSpPr>
        <p:spPr>
          <a:xfrm>
            <a:off x="4808220" y="4121228"/>
            <a:ext cx="3767378" cy="246221"/>
          </a:xfrm>
          <a:prstGeom prst="rect">
            <a:avLst/>
          </a:prstGeom>
          <a:noFill/>
        </p:spPr>
        <p:txBody>
          <a:bodyPr wrap="none" rtlCol="0">
            <a:spAutoFit/>
          </a:bodyPr>
          <a:lstStyle/>
          <a:p>
            <a:r>
              <a:rPr lang="en-US" sz="1000" b="1" dirty="0"/>
              <a:t>Figure 23-5  </a:t>
            </a:r>
            <a:r>
              <a:rPr lang="en-US" sz="1000" dirty="0"/>
              <a:t>Cisco DNA Center Assurance Overall Health Page</a:t>
            </a:r>
          </a:p>
        </p:txBody>
      </p:sp>
      <p:pic>
        <p:nvPicPr>
          <p:cNvPr id="9" name="Picture 8">
            <a:extLst>
              <a:ext uri="{FF2B5EF4-FFF2-40B4-BE49-F238E27FC236}">
                <a16:creationId xmlns:a16="http://schemas.microsoft.com/office/drawing/2014/main" id="{1DFD0048-5236-4C97-8112-EFF1BDB68EF1}"/>
              </a:ext>
            </a:extLst>
          </p:cNvPr>
          <p:cNvPicPr>
            <a:picLocks noChangeAspect="1"/>
          </p:cNvPicPr>
          <p:nvPr/>
        </p:nvPicPr>
        <p:blipFill>
          <a:blip r:embed="rId3"/>
          <a:stretch>
            <a:fillRect/>
          </a:stretch>
        </p:blipFill>
        <p:spPr>
          <a:xfrm>
            <a:off x="3863340" y="943737"/>
            <a:ext cx="5117834" cy="3057906"/>
          </a:xfrm>
          <a:prstGeom prst="rect">
            <a:avLst/>
          </a:prstGeom>
        </p:spPr>
      </p:pic>
    </p:spTree>
    <p:extLst>
      <p:ext uri="{BB962C8B-B14F-4D97-AF65-F5344CB8AC3E}">
        <p14:creationId xmlns:p14="http://schemas.microsoft.com/office/powerpoint/2010/main" val="424470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Network Health Page</a:t>
            </a:r>
          </a:p>
        </p:txBody>
      </p:sp>
      <p:sp>
        <p:nvSpPr>
          <p:cNvPr id="4" name="Rectangle 3">
            <a:extLst>
              <a:ext uri="{FF2B5EF4-FFF2-40B4-BE49-F238E27FC236}">
                <a16:creationId xmlns:a16="http://schemas.microsoft.com/office/drawing/2014/main" id="{2F9F64E3-A67E-4245-991D-02A8D2210649}"/>
              </a:ext>
            </a:extLst>
          </p:cNvPr>
          <p:cNvSpPr/>
          <p:nvPr/>
        </p:nvSpPr>
        <p:spPr>
          <a:xfrm>
            <a:off x="100359" y="765811"/>
            <a:ext cx="3634740" cy="3108543"/>
          </a:xfrm>
          <a:prstGeom prst="rect">
            <a:avLst/>
          </a:prstGeom>
        </p:spPr>
        <p:txBody>
          <a:bodyPr wrap="square">
            <a:spAutoFit/>
          </a:bodyPr>
          <a:lstStyle/>
          <a:p>
            <a:r>
              <a:rPr lang="en-US" sz="1400" dirty="0"/>
              <a:t>Another valuable troubleshooting tool is the Network Health page, shown in Figure 23-6, which you can access in Cisco DNA Center Assurance by selecting Health and then Network. The Network Devices section lists all the devices on an individual basis and provides information such as the device type, address, OS version, reachability, issue count, and location. In addition, it provides an overall health score. Anything with a health score from 1 to 3 is a critical issue and is displayed in red. You can click on the device to get further details about a device in Device 360.</a:t>
            </a:r>
          </a:p>
        </p:txBody>
      </p:sp>
      <p:sp>
        <p:nvSpPr>
          <p:cNvPr id="7" name="TextBox 6">
            <a:extLst>
              <a:ext uri="{FF2B5EF4-FFF2-40B4-BE49-F238E27FC236}">
                <a16:creationId xmlns:a16="http://schemas.microsoft.com/office/drawing/2014/main" id="{EC7198DC-FC88-4608-A678-3DC209A52F5C}"/>
              </a:ext>
            </a:extLst>
          </p:cNvPr>
          <p:cNvSpPr txBox="1"/>
          <p:nvPr/>
        </p:nvSpPr>
        <p:spPr>
          <a:xfrm>
            <a:off x="5234940" y="4452461"/>
            <a:ext cx="2728632" cy="246221"/>
          </a:xfrm>
          <a:prstGeom prst="rect">
            <a:avLst/>
          </a:prstGeom>
          <a:noFill/>
        </p:spPr>
        <p:txBody>
          <a:bodyPr wrap="none" rtlCol="0">
            <a:spAutoFit/>
          </a:bodyPr>
          <a:lstStyle/>
          <a:p>
            <a:r>
              <a:rPr lang="en-US" sz="1000" b="1" dirty="0"/>
              <a:t>Figure 23-6 </a:t>
            </a:r>
            <a:r>
              <a:rPr lang="en-US" sz="1000" dirty="0"/>
              <a:t>Part of the Network Health Page</a:t>
            </a:r>
          </a:p>
        </p:txBody>
      </p:sp>
      <p:pic>
        <p:nvPicPr>
          <p:cNvPr id="9" name="Picture 8">
            <a:extLst>
              <a:ext uri="{FF2B5EF4-FFF2-40B4-BE49-F238E27FC236}">
                <a16:creationId xmlns:a16="http://schemas.microsoft.com/office/drawing/2014/main" id="{709FFE28-9E10-4193-971E-3D10E65E3C50}"/>
              </a:ext>
            </a:extLst>
          </p:cNvPr>
          <p:cNvPicPr>
            <a:picLocks noChangeAspect="1"/>
          </p:cNvPicPr>
          <p:nvPr/>
        </p:nvPicPr>
        <p:blipFill>
          <a:blip r:embed="rId3"/>
          <a:stretch>
            <a:fillRect/>
          </a:stretch>
        </p:blipFill>
        <p:spPr>
          <a:xfrm>
            <a:off x="4257286" y="578107"/>
            <a:ext cx="4449019" cy="3874354"/>
          </a:xfrm>
          <a:prstGeom prst="rect">
            <a:avLst/>
          </a:prstGeom>
        </p:spPr>
      </p:pic>
    </p:spTree>
    <p:extLst>
      <p:ext uri="{BB962C8B-B14F-4D97-AF65-F5344CB8AC3E}">
        <p14:creationId xmlns:p14="http://schemas.microsoft.com/office/powerpoint/2010/main" val="507058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Client Health Page</a:t>
            </a:r>
          </a:p>
        </p:txBody>
      </p:sp>
      <p:sp>
        <p:nvSpPr>
          <p:cNvPr id="6" name="Rectangle 5">
            <a:extLst>
              <a:ext uri="{FF2B5EF4-FFF2-40B4-BE49-F238E27FC236}">
                <a16:creationId xmlns:a16="http://schemas.microsoft.com/office/drawing/2014/main" id="{427DB615-4713-4905-967E-0BB040FA3FA3}"/>
              </a:ext>
            </a:extLst>
          </p:cNvPr>
          <p:cNvSpPr/>
          <p:nvPr/>
        </p:nvSpPr>
        <p:spPr>
          <a:xfrm>
            <a:off x="0" y="701041"/>
            <a:ext cx="3810000" cy="2893100"/>
          </a:xfrm>
          <a:prstGeom prst="rect">
            <a:avLst/>
          </a:prstGeom>
        </p:spPr>
        <p:txBody>
          <a:bodyPr wrap="square">
            <a:spAutoFit/>
          </a:bodyPr>
          <a:lstStyle/>
          <a:p>
            <a:r>
              <a:rPr lang="en-US" sz="1400" dirty="0"/>
              <a:t>Access the Client Health page, shown in Figure 23-7, in Cisco DNA Center Assurance by selecting Health and then Client. The Client Devices section of the Client Health page lists all the clients on an individual basis and provides information such as the identifier, address, type, when it was last seen, the switch or AP it is connected to, and location. In addition, it provides an overall health score. Anything with a health score from 1 to 3 is a critical issue and is displayed in red. You can click on the device to get further details about a device in Client 360.</a:t>
            </a:r>
          </a:p>
        </p:txBody>
      </p:sp>
      <p:sp>
        <p:nvSpPr>
          <p:cNvPr id="8" name="TextBox 7">
            <a:extLst>
              <a:ext uri="{FF2B5EF4-FFF2-40B4-BE49-F238E27FC236}">
                <a16:creationId xmlns:a16="http://schemas.microsoft.com/office/drawing/2014/main" id="{F01960D6-8C67-4CAE-BE1C-B28BB0639E77}"/>
              </a:ext>
            </a:extLst>
          </p:cNvPr>
          <p:cNvSpPr txBox="1"/>
          <p:nvPr/>
        </p:nvSpPr>
        <p:spPr>
          <a:xfrm>
            <a:off x="4983116" y="4381500"/>
            <a:ext cx="2585964" cy="246221"/>
          </a:xfrm>
          <a:prstGeom prst="rect">
            <a:avLst/>
          </a:prstGeom>
          <a:noFill/>
        </p:spPr>
        <p:txBody>
          <a:bodyPr wrap="none" rtlCol="0">
            <a:spAutoFit/>
          </a:bodyPr>
          <a:lstStyle/>
          <a:p>
            <a:r>
              <a:rPr lang="en-US" sz="1000" b="1" dirty="0"/>
              <a:t>Figure 23-7 </a:t>
            </a:r>
            <a:r>
              <a:rPr lang="en-US" sz="1000" dirty="0"/>
              <a:t>Part of the Client Health Page</a:t>
            </a:r>
          </a:p>
        </p:txBody>
      </p:sp>
      <p:pic>
        <p:nvPicPr>
          <p:cNvPr id="10" name="Picture 9">
            <a:extLst>
              <a:ext uri="{FF2B5EF4-FFF2-40B4-BE49-F238E27FC236}">
                <a16:creationId xmlns:a16="http://schemas.microsoft.com/office/drawing/2014/main" id="{C141142A-6ABB-4FF3-A89D-D7D587796F5B}"/>
              </a:ext>
            </a:extLst>
          </p:cNvPr>
          <p:cNvPicPr>
            <a:picLocks noChangeAspect="1"/>
          </p:cNvPicPr>
          <p:nvPr/>
        </p:nvPicPr>
        <p:blipFill>
          <a:blip r:embed="rId3"/>
          <a:stretch>
            <a:fillRect/>
          </a:stretch>
        </p:blipFill>
        <p:spPr>
          <a:xfrm>
            <a:off x="4165944" y="586740"/>
            <a:ext cx="4220308" cy="3794760"/>
          </a:xfrm>
          <a:prstGeom prst="rect">
            <a:avLst/>
          </a:prstGeom>
        </p:spPr>
      </p:pic>
    </p:spTree>
    <p:extLst>
      <p:ext uri="{BB962C8B-B14F-4D97-AF65-F5344CB8AC3E}">
        <p14:creationId xmlns:p14="http://schemas.microsoft.com/office/powerpoint/2010/main" val="2867116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Client 360 Dashboard</a:t>
            </a:r>
          </a:p>
        </p:txBody>
      </p:sp>
      <p:sp>
        <p:nvSpPr>
          <p:cNvPr id="6" name="Rectangle 5">
            <a:extLst>
              <a:ext uri="{FF2B5EF4-FFF2-40B4-BE49-F238E27FC236}">
                <a16:creationId xmlns:a16="http://schemas.microsoft.com/office/drawing/2014/main" id="{427DB615-4713-4905-967E-0BB040FA3FA3}"/>
              </a:ext>
            </a:extLst>
          </p:cNvPr>
          <p:cNvSpPr/>
          <p:nvPr/>
        </p:nvSpPr>
        <p:spPr>
          <a:xfrm>
            <a:off x="0" y="701041"/>
            <a:ext cx="3810000" cy="2031325"/>
          </a:xfrm>
          <a:prstGeom prst="rect">
            <a:avLst/>
          </a:prstGeom>
        </p:spPr>
        <p:txBody>
          <a:bodyPr wrap="square">
            <a:spAutoFit/>
          </a:bodyPr>
          <a:lstStyle/>
          <a:p>
            <a:r>
              <a:rPr lang="en-US" sz="1400" dirty="0"/>
              <a:t>Figure 23-8 shows the Client 360 dashboard for the client with IP address 10.10.20.207. Notice that the client is experiencing poor RF (radio frequency) conditions. In this case, if you click on Wireless Client Experiencing Poor RF Conditions on SSID “sandbox,” you get a description of the issue, the impact of the last occurrence, and possibly suggested remediation actions.</a:t>
            </a:r>
          </a:p>
        </p:txBody>
      </p:sp>
      <p:sp>
        <p:nvSpPr>
          <p:cNvPr id="8" name="TextBox 7">
            <a:extLst>
              <a:ext uri="{FF2B5EF4-FFF2-40B4-BE49-F238E27FC236}">
                <a16:creationId xmlns:a16="http://schemas.microsoft.com/office/drawing/2014/main" id="{819F5659-371C-475B-8550-A33B3B42059A}"/>
              </a:ext>
            </a:extLst>
          </p:cNvPr>
          <p:cNvSpPr txBox="1"/>
          <p:nvPr/>
        </p:nvSpPr>
        <p:spPr>
          <a:xfrm>
            <a:off x="5316719" y="3753802"/>
            <a:ext cx="2428870" cy="246221"/>
          </a:xfrm>
          <a:prstGeom prst="rect">
            <a:avLst/>
          </a:prstGeom>
          <a:noFill/>
        </p:spPr>
        <p:txBody>
          <a:bodyPr wrap="none" rtlCol="0">
            <a:spAutoFit/>
          </a:bodyPr>
          <a:lstStyle/>
          <a:p>
            <a:r>
              <a:rPr lang="en-US" sz="1000" b="1" dirty="0"/>
              <a:t>Figure 23-8 </a:t>
            </a:r>
            <a:r>
              <a:rPr lang="en-US" sz="1000" dirty="0"/>
              <a:t>Part of the Client 360 Page</a:t>
            </a:r>
          </a:p>
        </p:txBody>
      </p:sp>
      <p:pic>
        <p:nvPicPr>
          <p:cNvPr id="9" name="Picture 8">
            <a:extLst>
              <a:ext uri="{FF2B5EF4-FFF2-40B4-BE49-F238E27FC236}">
                <a16:creationId xmlns:a16="http://schemas.microsoft.com/office/drawing/2014/main" id="{029BBC26-025C-4358-AA5F-99071DD332F4}"/>
              </a:ext>
            </a:extLst>
          </p:cNvPr>
          <p:cNvPicPr>
            <a:picLocks noChangeAspect="1"/>
          </p:cNvPicPr>
          <p:nvPr/>
        </p:nvPicPr>
        <p:blipFill>
          <a:blip r:embed="rId3"/>
          <a:stretch>
            <a:fillRect/>
          </a:stretch>
        </p:blipFill>
        <p:spPr>
          <a:xfrm>
            <a:off x="4078330" y="763619"/>
            <a:ext cx="4905649" cy="2980182"/>
          </a:xfrm>
          <a:prstGeom prst="rect">
            <a:avLst/>
          </a:prstGeom>
        </p:spPr>
      </p:pic>
    </p:spTree>
    <p:extLst>
      <p:ext uri="{BB962C8B-B14F-4D97-AF65-F5344CB8AC3E}">
        <p14:creationId xmlns:p14="http://schemas.microsoft.com/office/powerpoint/2010/main" val="138530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Device 360</a:t>
            </a:r>
          </a:p>
        </p:txBody>
      </p:sp>
      <p:sp>
        <p:nvSpPr>
          <p:cNvPr id="6" name="Rectangle 5">
            <a:extLst>
              <a:ext uri="{FF2B5EF4-FFF2-40B4-BE49-F238E27FC236}">
                <a16:creationId xmlns:a16="http://schemas.microsoft.com/office/drawing/2014/main" id="{427DB615-4713-4905-967E-0BB040FA3FA3}"/>
              </a:ext>
            </a:extLst>
          </p:cNvPr>
          <p:cNvSpPr/>
          <p:nvPr/>
        </p:nvSpPr>
        <p:spPr>
          <a:xfrm>
            <a:off x="0" y="701041"/>
            <a:ext cx="1916188" cy="4185761"/>
          </a:xfrm>
          <a:prstGeom prst="rect">
            <a:avLst/>
          </a:prstGeom>
        </p:spPr>
        <p:txBody>
          <a:bodyPr wrap="square">
            <a:spAutoFit/>
          </a:bodyPr>
          <a:lstStyle/>
          <a:p>
            <a:r>
              <a:rPr lang="en-US" sz="1400" dirty="0"/>
              <a:t>Figure 23-9 shows the Device 360 page for a switch named spine1.abc.in with IP address 10.10.20.80. Notice in the image that there is one issue: The description states “Device experiencing high memory utilization.” If you click the issue, you get a description of the issue and possibly suggested actions you should take to resolve it (Figure 23-10).</a:t>
            </a:r>
          </a:p>
          <a:p>
            <a:endParaRPr lang="en-US" sz="1400" dirty="0"/>
          </a:p>
        </p:txBody>
      </p:sp>
      <p:sp>
        <p:nvSpPr>
          <p:cNvPr id="9" name="TextBox 8">
            <a:extLst>
              <a:ext uri="{FF2B5EF4-FFF2-40B4-BE49-F238E27FC236}">
                <a16:creationId xmlns:a16="http://schemas.microsoft.com/office/drawing/2014/main" id="{66AF4681-6FFE-4427-BF30-860D2DAD6E54}"/>
              </a:ext>
            </a:extLst>
          </p:cNvPr>
          <p:cNvSpPr txBox="1"/>
          <p:nvPr/>
        </p:nvSpPr>
        <p:spPr>
          <a:xfrm>
            <a:off x="2409873" y="2990488"/>
            <a:ext cx="2492990" cy="246221"/>
          </a:xfrm>
          <a:prstGeom prst="rect">
            <a:avLst/>
          </a:prstGeom>
          <a:noFill/>
        </p:spPr>
        <p:txBody>
          <a:bodyPr wrap="none" rtlCol="0">
            <a:spAutoFit/>
          </a:bodyPr>
          <a:lstStyle/>
          <a:p>
            <a:r>
              <a:rPr lang="en-US" sz="1000" b="1" dirty="0"/>
              <a:t>Figure 23-9 </a:t>
            </a:r>
            <a:r>
              <a:rPr lang="en-US" sz="1000" dirty="0"/>
              <a:t>Part of the Device 360 Page</a:t>
            </a:r>
          </a:p>
        </p:txBody>
      </p:sp>
      <p:sp>
        <p:nvSpPr>
          <p:cNvPr id="10" name="TextBox 9">
            <a:extLst>
              <a:ext uri="{FF2B5EF4-FFF2-40B4-BE49-F238E27FC236}">
                <a16:creationId xmlns:a16="http://schemas.microsoft.com/office/drawing/2014/main" id="{AFCE1E99-7BE0-4595-93DF-8846F34DA36E}"/>
              </a:ext>
            </a:extLst>
          </p:cNvPr>
          <p:cNvSpPr txBox="1"/>
          <p:nvPr/>
        </p:nvSpPr>
        <p:spPr>
          <a:xfrm>
            <a:off x="5124523" y="4462698"/>
            <a:ext cx="3884397" cy="246221"/>
          </a:xfrm>
          <a:prstGeom prst="rect">
            <a:avLst/>
          </a:prstGeom>
          <a:noFill/>
        </p:spPr>
        <p:txBody>
          <a:bodyPr wrap="none" rtlCol="0">
            <a:spAutoFit/>
          </a:bodyPr>
          <a:lstStyle/>
          <a:p>
            <a:r>
              <a:rPr lang="en-US" sz="1000" b="1" dirty="0"/>
              <a:t>Figure 23-10 Description and Suggested Actions for an Issue</a:t>
            </a:r>
            <a:endParaRPr lang="en-US" sz="1000" dirty="0"/>
          </a:p>
        </p:txBody>
      </p:sp>
      <p:pic>
        <p:nvPicPr>
          <p:cNvPr id="12" name="Picture 11">
            <a:extLst>
              <a:ext uri="{FF2B5EF4-FFF2-40B4-BE49-F238E27FC236}">
                <a16:creationId xmlns:a16="http://schemas.microsoft.com/office/drawing/2014/main" id="{D7368488-9673-4078-A11C-F756D49770E3}"/>
              </a:ext>
            </a:extLst>
          </p:cNvPr>
          <p:cNvPicPr>
            <a:picLocks noChangeAspect="1"/>
          </p:cNvPicPr>
          <p:nvPr/>
        </p:nvPicPr>
        <p:blipFill>
          <a:blip r:embed="rId3"/>
          <a:stretch>
            <a:fillRect/>
          </a:stretch>
        </p:blipFill>
        <p:spPr>
          <a:xfrm>
            <a:off x="2074813" y="694313"/>
            <a:ext cx="3662531" cy="2264665"/>
          </a:xfrm>
          <a:prstGeom prst="rect">
            <a:avLst/>
          </a:prstGeom>
        </p:spPr>
      </p:pic>
      <p:pic>
        <p:nvPicPr>
          <p:cNvPr id="14" name="Picture 13">
            <a:extLst>
              <a:ext uri="{FF2B5EF4-FFF2-40B4-BE49-F238E27FC236}">
                <a16:creationId xmlns:a16="http://schemas.microsoft.com/office/drawing/2014/main" id="{E0E615C7-8CD0-40E7-B163-8386E19D2DAE}"/>
              </a:ext>
            </a:extLst>
          </p:cNvPr>
          <p:cNvPicPr>
            <a:picLocks noChangeAspect="1"/>
          </p:cNvPicPr>
          <p:nvPr/>
        </p:nvPicPr>
        <p:blipFill>
          <a:blip r:embed="rId4"/>
          <a:stretch>
            <a:fillRect/>
          </a:stretch>
        </p:blipFill>
        <p:spPr>
          <a:xfrm>
            <a:off x="5237922" y="2104377"/>
            <a:ext cx="3657600" cy="2264664"/>
          </a:xfrm>
          <a:prstGeom prst="rect">
            <a:avLst/>
          </a:prstGeom>
        </p:spPr>
      </p:pic>
    </p:spTree>
    <p:extLst>
      <p:ext uri="{BB962C8B-B14F-4D97-AF65-F5344CB8AC3E}">
        <p14:creationId xmlns:p14="http://schemas.microsoft.com/office/powerpoint/2010/main" val="1105966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Path Trace</a:t>
            </a:r>
          </a:p>
        </p:txBody>
      </p:sp>
      <p:sp>
        <p:nvSpPr>
          <p:cNvPr id="6" name="Rectangle 5">
            <a:extLst>
              <a:ext uri="{FF2B5EF4-FFF2-40B4-BE49-F238E27FC236}">
                <a16:creationId xmlns:a16="http://schemas.microsoft.com/office/drawing/2014/main" id="{427DB615-4713-4905-967E-0BB040FA3FA3}"/>
              </a:ext>
            </a:extLst>
          </p:cNvPr>
          <p:cNvSpPr/>
          <p:nvPr/>
        </p:nvSpPr>
        <p:spPr>
          <a:xfrm>
            <a:off x="0" y="701041"/>
            <a:ext cx="3975652" cy="3970318"/>
          </a:xfrm>
          <a:prstGeom prst="rect">
            <a:avLst/>
          </a:prstGeom>
        </p:spPr>
        <p:txBody>
          <a:bodyPr wrap="square">
            <a:spAutoFit/>
          </a:bodyPr>
          <a:lstStyle/>
          <a:p>
            <a:r>
              <a:rPr lang="en-US" sz="1400" dirty="0"/>
              <a:t>The next troubleshooting feature in DNA Center Assurance is Path Trace. With Path Trace, you can graphically see the path that applications and services running on a client will take through all the devices on the network to reach the destination. With a few clicks, you can use this tool to do multiple troubleshooting tasks that would take you 5 to 10 minutes at the command line. Figure 23-11 shows an example of using Path Trace between two devices. Path Trace can be accessed within Client 360 or Device 360.</a:t>
            </a:r>
          </a:p>
          <a:p>
            <a:r>
              <a:rPr lang="en-US" sz="1400" dirty="0"/>
              <a:t>Another great tool for troubleshooting in Cisco DNA Center Assurance is Network Time Travel. This tool allows you to hop into a time machine and see the cause of a network issue instead of trying to reproduce the issue. </a:t>
            </a:r>
          </a:p>
          <a:p>
            <a:endParaRPr lang="en-US" sz="1400" dirty="0"/>
          </a:p>
        </p:txBody>
      </p:sp>
      <p:sp>
        <p:nvSpPr>
          <p:cNvPr id="8" name="TextBox 7">
            <a:extLst>
              <a:ext uri="{FF2B5EF4-FFF2-40B4-BE49-F238E27FC236}">
                <a16:creationId xmlns:a16="http://schemas.microsoft.com/office/drawing/2014/main" id="{AF5C6EEC-2F1F-46A5-A870-55D5F5470D72}"/>
              </a:ext>
            </a:extLst>
          </p:cNvPr>
          <p:cNvSpPr txBox="1"/>
          <p:nvPr/>
        </p:nvSpPr>
        <p:spPr>
          <a:xfrm>
            <a:off x="4193867" y="3538553"/>
            <a:ext cx="4735592" cy="246221"/>
          </a:xfrm>
          <a:prstGeom prst="rect">
            <a:avLst/>
          </a:prstGeom>
          <a:noFill/>
        </p:spPr>
        <p:txBody>
          <a:bodyPr wrap="none" rtlCol="0">
            <a:spAutoFit/>
          </a:bodyPr>
          <a:lstStyle/>
          <a:p>
            <a:r>
              <a:rPr lang="en-US" sz="1000" b="1" dirty="0"/>
              <a:t>Figure 23-11 </a:t>
            </a:r>
            <a:r>
              <a:rPr lang="en-US" sz="1000" dirty="0"/>
              <a:t>Using Path Trace from the DNA Center Assurance Client 360 Page</a:t>
            </a:r>
          </a:p>
        </p:txBody>
      </p:sp>
      <p:pic>
        <p:nvPicPr>
          <p:cNvPr id="10" name="Picture 9">
            <a:extLst>
              <a:ext uri="{FF2B5EF4-FFF2-40B4-BE49-F238E27FC236}">
                <a16:creationId xmlns:a16="http://schemas.microsoft.com/office/drawing/2014/main" id="{A7C38661-1B2C-4A1A-BC36-2BD18AF10E25}"/>
              </a:ext>
            </a:extLst>
          </p:cNvPr>
          <p:cNvPicPr>
            <a:picLocks noChangeAspect="1"/>
          </p:cNvPicPr>
          <p:nvPr/>
        </p:nvPicPr>
        <p:blipFill>
          <a:blip r:embed="rId3"/>
          <a:stretch>
            <a:fillRect/>
          </a:stretch>
        </p:blipFill>
        <p:spPr>
          <a:xfrm>
            <a:off x="4058839" y="1002090"/>
            <a:ext cx="5005648" cy="2481967"/>
          </a:xfrm>
          <a:prstGeom prst="rect">
            <a:avLst/>
          </a:prstGeom>
        </p:spPr>
      </p:pic>
    </p:spTree>
    <p:extLst>
      <p:ext uri="{BB962C8B-B14F-4D97-AF65-F5344CB8AC3E}">
        <p14:creationId xmlns:p14="http://schemas.microsoft.com/office/powerpoint/2010/main" val="314750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Global Issues</a:t>
            </a:r>
          </a:p>
        </p:txBody>
      </p:sp>
      <p:sp>
        <p:nvSpPr>
          <p:cNvPr id="6" name="Rectangle 5">
            <a:extLst>
              <a:ext uri="{FF2B5EF4-FFF2-40B4-BE49-F238E27FC236}">
                <a16:creationId xmlns:a16="http://schemas.microsoft.com/office/drawing/2014/main" id="{427DB615-4713-4905-967E-0BB040FA3FA3}"/>
              </a:ext>
            </a:extLst>
          </p:cNvPr>
          <p:cNvSpPr/>
          <p:nvPr/>
        </p:nvSpPr>
        <p:spPr>
          <a:xfrm>
            <a:off x="0" y="701041"/>
            <a:ext cx="3260035" cy="1600438"/>
          </a:xfrm>
          <a:prstGeom prst="rect">
            <a:avLst/>
          </a:prstGeom>
        </p:spPr>
        <p:txBody>
          <a:bodyPr wrap="square">
            <a:spAutoFit/>
          </a:bodyPr>
          <a:lstStyle/>
          <a:p>
            <a:r>
              <a:rPr lang="en-US" sz="1400" dirty="0"/>
              <a:t>With the Global Issues page, you can access all open issues, resolved issues, and ignored issues in one place, as shown in Figure 23-12. You can access the Global Issues page from the Issues drop-down. </a:t>
            </a:r>
          </a:p>
          <a:p>
            <a:endParaRPr lang="en-US" sz="1400" dirty="0"/>
          </a:p>
        </p:txBody>
      </p:sp>
      <p:sp>
        <p:nvSpPr>
          <p:cNvPr id="7" name="TextBox 6">
            <a:extLst>
              <a:ext uri="{FF2B5EF4-FFF2-40B4-BE49-F238E27FC236}">
                <a16:creationId xmlns:a16="http://schemas.microsoft.com/office/drawing/2014/main" id="{3AD2A652-3E0E-46F3-86A8-55ADBEDFFBA7}"/>
              </a:ext>
            </a:extLst>
          </p:cNvPr>
          <p:cNvSpPr txBox="1"/>
          <p:nvPr/>
        </p:nvSpPr>
        <p:spPr>
          <a:xfrm>
            <a:off x="5063103" y="3911287"/>
            <a:ext cx="2082621" cy="246221"/>
          </a:xfrm>
          <a:prstGeom prst="rect">
            <a:avLst/>
          </a:prstGeom>
          <a:noFill/>
        </p:spPr>
        <p:txBody>
          <a:bodyPr wrap="none" rtlCol="0">
            <a:spAutoFit/>
          </a:bodyPr>
          <a:lstStyle/>
          <a:p>
            <a:r>
              <a:rPr lang="en-US" sz="1000" b="1" dirty="0"/>
              <a:t>Figure 23-12 </a:t>
            </a:r>
            <a:r>
              <a:rPr lang="en-US" sz="1000" dirty="0"/>
              <a:t>Global Issues Page</a:t>
            </a:r>
          </a:p>
        </p:txBody>
      </p:sp>
      <p:pic>
        <p:nvPicPr>
          <p:cNvPr id="9" name="Picture 8">
            <a:extLst>
              <a:ext uri="{FF2B5EF4-FFF2-40B4-BE49-F238E27FC236}">
                <a16:creationId xmlns:a16="http://schemas.microsoft.com/office/drawing/2014/main" id="{E4DB317E-145E-4274-B2F1-E52A56DEDB40}"/>
              </a:ext>
            </a:extLst>
          </p:cNvPr>
          <p:cNvPicPr>
            <a:picLocks noChangeAspect="1"/>
          </p:cNvPicPr>
          <p:nvPr/>
        </p:nvPicPr>
        <p:blipFill>
          <a:blip r:embed="rId3"/>
          <a:stretch>
            <a:fillRect/>
          </a:stretch>
        </p:blipFill>
        <p:spPr>
          <a:xfrm>
            <a:off x="3493484" y="754503"/>
            <a:ext cx="5221860" cy="3093952"/>
          </a:xfrm>
          <a:prstGeom prst="rect">
            <a:avLst/>
          </a:prstGeom>
        </p:spPr>
      </p:pic>
    </p:spTree>
    <p:extLst>
      <p:ext uri="{BB962C8B-B14F-4D97-AF65-F5344CB8AC3E}">
        <p14:creationId xmlns:p14="http://schemas.microsoft.com/office/powerpoint/2010/main" val="4108441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
            <a:ext cx="8345488" cy="701040"/>
          </a:xfrm>
        </p:spPr>
        <p:txBody>
          <a:bodyPr/>
          <a:lstStyle/>
          <a:p>
            <a:r>
              <a:rPr lang="en-US" sz="1600" dirty="0">
                <a:solidFill>
                  <a:schemeClr val="accent4">
                    <a:lumMod val="75000"/>
                  </a:schemeClr>
                </a:solidFill>
              </a:rPr>
              <a:t>Management Tools Troubleshooting</a:t>
            </a:r>
            <a:br>
              <a:rPr lang="en-US" dirty="0">
                <a:solidFill>
                  <a:schemeClr val="accent4">
                    <a:lumMod val="75000"/>
                  </a:schemeClr>
                </a:solidFill>
              </a:rPr>
            </a:br>
            <a:r>
              <a:rPr lang="en-US" sz="2400" dirty="0">
                <a:solidFill>
                  <a:schemeClr val="accent4">
                    <a:lumMod val="75000"/>
                  </a:schemeClr>
                </a:solidFill>
              </a:rPr>
              <a:t>Global Issues (Cont.)</a:t>
            </a:r>
          </a:p>
        </p:txBody>
      </p:sp>
      <p:sp>
        <p:nvSpPr>
          <p:cNvPr id="6" name="Rectangle 5">
            <a:extLst>
              <a:ext uri="{FF2B5EF4-FFF2-40B4-BE49-F238E27FC236}">
                <a16:creationId xmlns:a16="http://schemas.microsoft.com/office/drawing/2014/main" id="{427DB615-4713-4905-967E-0BB040FA3FA3}"/>
              </a:ext>
            </a:extLst>
          </p:cNvPr>
          <p:cNvSpPr/>
          <p:nvPr/>
        </p:nvSpPr>
        <p:spPr>
          <a:xfrm>
            <a:off x="0" y="621528"/>
            <a:ext cx="4303643" cy="4401205"/>
          </a:xfrm>
          <a:prstGeom prst="rect">
            <a:avLst/>
          </a:prstGeom>
        </p:spPr>
        <p:txBody>
          <a:bodyPr wrap="square">
            <a:spAutoFit/>
          </a:bodyPr>
          <a:lstStyle/>
          <a:p>
            <a:r>
              <a:rPr lang="en-US" sz="1400" dirty="0"/>
              <a:t>Select the All Issues option from the Issues drop-down, as shown in Figure 23-13. The following categories are available:</a:t>
            </a:r>
          </a:p>
          <a:p>
            <a:pPr marL="285750" indent="-285750">
              <a:buFont typeface="Arial" panose="020B0604020202020204" pitchFamily="34" charset="0"/>
              <a:buChar char="•"/>
            </a:pPr>
            <a:r>
              <a:rPr lang="en-US" sz="1400" b="1" dirty="0"/>
              <a:t>Onboarding</a:t>
            </a:r>
            <a:r>
              <a:rPr lang="en-US" sz="1400" dirty="0"/>
              <a:t> - Identifies issues related to wireless and wired client onboarding.</a:t>
            </a:r>
          </a:p>
          <a:p>
            <a:pPr marL="285750" indent="-285750">
              <a:buFont typeface="Arial" panose="020B0604020202020204" pitchFamily="34" charset="0"/>
              <a:buChar char="•"/>
            </a:pPr>
            <a:r>
              <a:rPr lang="en-US" sz="1400" b="1" dirty="0"/>
              <a:t>Connectivity</a:t>
            </a:r>
            <a:r>
              <a:rPr lang="en-US" sz="1400" dirty="0"/>
              <a:t> - Identifies issues related to network connectivity, including OSPF, BGP, and tunnels.</a:t>
            </a:r>
          </a:p>
          <a:p>
            <a:pPr marL="285750" indent="-285750">
              <a:buFont typeface="Arial" panose="020B0604020202020204" pitchFamily="34" charset="0"/>
              <a:buChar char="•"/>
            </a:pPr>
            <a:r>
              <a:rPr lang="en-US" sz="1400" b="1" dirty="0"/>
              <a:t>Connected</a:t>
            </a:r>
            <a:r>
              <a:rPr lang="en-US" sz="1400" dirty="0"/>
              <a:t> - Identifies issues related to clients.</a:t>
            </a:r>
          </a:p>
          <a:p>
            <a:pPr marL="285750" indent="-285750">
              <a:buFont typeface="Arial" panose="020B0604020202020204" pitchFamily="34" charset="0"/>
              <a:buChar char="•"/>
            </a:pPr>
            <a:r>
              <a:rPr lang="en-US" sz="1400" b="1" dirty="0"/>
              <a:t>Device</a:t>
            </a:r>
            <a:r>
              <a:rPr lang="en-US" sz="1400" dirty="0"/>
              <a:t> - Identifies issues related to the device.</a:t>
            </a:r>
          </a:p>
          <a:p>
            <a:pPr marL="285750" indent="-285750">
              <a:buFont typeface="Arial" panose="020B0604020202020204" pitchFamily="34" charset="0"/>
              <a:buChar char="•"/>
            </a:pPr>
            <a:r>
              <a:rPr lang="en-US" sz="1400" b="1" dirty="0"/>
              <a:t>Availability</a:t>
            </a:r>
            <a:r>
              <a:rPr lang="en-US" sz="1400" dirty="0"/>
              <a:t> - Identifies availability issues related to access points, wireless LAN controllers, etc.</a:t>
            </a:r>
          </a:p>
          <a:p>
            <a:pPr marL="285750" indent="-285750">
              <a:buFont typeface="Arial" panose="020B0604020202020204" pitchFamily="34" charset="0"/>
              <a:buChar char="•"/>
            </a:pPr>
            <a:r>
              <a:rPr lang="en-US" sz="1400" b="1" dirty="0"/>
              <a:t>Utilization</a:t>
            </a:r>
            <a:r>
              <a:rPr lang="en-US" sz="1400" dirty="0"/>
              <a:t> - Identifies issues related to utilization of access points, wireless LAN controllers, radios, etc.</a:t>
            </a:r>
          </a:p>
          <a:p>
            <a:pPr marL="285750" indent="-285750">
              <a:buFont typeface="Arial" panose="020B0604020202020204" pitchFamily="34" charset="0"/>
              <a:buChar char="•"/>
            </a:pPr>
            <a:r>
              <a:rPr lang="en-US" sz="1400" b="1" dirty="0"/>
              <a:t>Application</a:t>
            </a:r>
            <a:r>
              <a:rPr lang="en-US" sz="1400" dirty="0"/>
              <a:t> -  Identifies issues related to application experience.</a:t>
            </a:r>
          </a:p>
          <a:p>
            <a:pPr marL="285750" indent="-285750">
              <a:buFont typeface="Arial" panose="020B0604020202020204" pitchFamily="34" charset="0"/>
              <a:buChar char="•"/>
            </a:pPr>
            <a:r>
              <a:rPr lang="en-US" sz="1400" b="1" dirty="0"/>
              <a:t>Sensor Test </a:t>
            </a:r>
            <a:r>
              <a:rPr lang="en-US" sz="1400" dirty="0"/>
              <a:t>- Identifies any global sensor issues.</a:t>
            </a:r>
          </a:p>
          <a:p>
            <a:endParaRPr lang="en-US" sz="1400" dirty="0"/>
          </a:p>
        </p:txBody>
      </p:sp>
      <p:sp>
        <p:nvSpPr>
          <p:cNvPr id="7" name="TextBox 6">
            <a:extLst>
              <a:ext uri="{FF2B5EF4-FFF2-40B4-BE49-F238E27FC236}">
                <a16:creationId xmlns:a16="http://schemas.microsoft.com/office/drawing/2014/main" id="{0E1CDE96-CB97-404D-A99A-8531B2AB5A3D}"/>
              </a:ext>
            </a:extLst>
          </p:cNvPr>
          <p:cNvSpPr txBox="1"/>
          <p:nvPr/>
        </p:nvSpPr>
        <p:spPr>
          <a:xfrm>
            <a:off x="5782373" y="3902235"/>
            <a:ext cx="1856598" cy="246221"/>
          </a:xfrm>
          <a:prstGeom prst="rect">
            <a:avLst/>
          </a:prstGeom>
          <a:noFill/>
        </p:spPr>
        <p:txBody>
          <a:bodyPr wrap="none" rtlCol="0">
            <a:spAutoFit/>
          </a:bodyPr>
          <a:lstStyle/>
          <a:p>
            <a:r>
              <a:rPr lang="en-US" sz="1000" b="1" dirty="0"/>
              <a:t>Figure 23-13 </a:t>
            </a:r>
            <a:r>
              <a:rPr lang="en-US" sz="1000" dirty="0"/>
              <a:t>All Issues Page</a:t>
            </a:r>
          </a:p>
        </p:txBody>
      </p:sp>
      <p:pic>
        <p:nvPicPr>
          <p:cNvPr id="9" name="Picture 8">
            <a:extLst>
              <a:ext uri="{FF2B5EF4-FFF2-40B4-BE49-F238E27FC236}">
                <a16:creationId xmlns:a16="http://schemas.microsoft.com/office/drawing/2014/main" id="{6D907D27-730D-435D-BF00-274152091D56}"/>
              </a:ext>
            </a:extLst>
          </p:cNvPr>
          <p:cNvPicPr>
            <a:picLocks noChangeAspect="1"/>
          </p:cNvPicPr>
          <p:nvPr/>
        </p:nvPicPr>
        <p:blipFill>
          <a:blip r:embed="rId3"/>
          <a:stretch>
            <a:fillRect/>
          </a:stretch>
        </p:blipFill>
        <p:spPr>
          <a:xfrm>
            <a:off x="4412974" y="1002090"/>
            <a:ext cx="4595397" cy="2845317"/>
          </a:xfrm>
          <a:prstGeom prst="rect">
            <a:avLst/>
          </a:prstGeom>
        </p:spPr>
      </p:pic>
    </p:spTree>
    <p:extLst>
      <p:ext uri="{BB962C8B-B14F-4D97-AF65-F5344CB8AC3E}">
        <p14:creationId xmlns:p14="http://schemas.microsoft.com/office/powerpoint/2010/main" val="335275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4800" dirty="0">
                <a:solidFill>
                  <a:schemeClr val="accent5">
                    <a:lumMod val="40000"/>
                    <a:lumOff val="60000"/>
                  </a:schemeClr>
                </a:solidFill>
              </a:rPr>
              <a:t>Device Management Troubleshooting</a:t>
            </a:r>
            <a:endParaRPr lang="en-US" dirty="0">
              <a:solidFill>
                <a:schemeClr val="accent5">
                  <a:lumMod val="40000"/>
                  <a:lumOff val="60000"/>
                </a:schemeClr>
              </a:solidFill>
            </a:endParaRP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When you have physical access to a device use the console line to access a Cisco IOS router for management purposes.  Use vty lines to provide remote connectivity using Telnet or Secure Shell (SSH). </a:t>
            </a:r>
          </a:p>
          <a:p>
            <a:pPr marL="285750" indent="-285750">
              <a:buFont typeface="Arial" panose="020B0604020202020204" pitchFamily="34" charset="0"/>
              <a:buChar char="•"/>
            </a:pPr>
            <a:r>
              <a:rPr lang="en-US" sz="1600" dirty="0">
                <a:solidFill>
                  <a:schemeClr val="accent5">
                    <a:lumMod val="40000"/>
                    <a:lumOff val="60000"/>
                  </a:schemeClr>
                </a:solidFill>
              </a:rPr>
              <a:t>You may have to troubleshoot problems connecting to a device so that you can troubleshoot another issue that has been presented to you. It may be necessary to transfer configuration files or IOS images while you are solving a problem. You need to be able to troubleshoot issues related to your remote transfers using protocols such as TFTP, HTTP(S), and SCP.</a:t>
            </a:r>
          </a:p>
          <a:p>
            <a:pPr marL="285750" indent="-285750">
              <a:buFont typeface="Arial" panose="020B0604020202020204" pitchFamily="34" charset="0"/>
              <a:buChar char="•"/>
            </a:pPr>
            <a:r>
              <a:rPr lang="en-US" sz="1600" dirty="0">
                <a:solidFill>
                  <a:schemeClr val="accent5">
                    <a:lumMod val="40000"/>
                    <a:lumOff val="60000"/>
                  </a:schemeClr>
                </a:solidFill>
              </a:rPr>
              <a:t>This section explains why management access to a Cisco IOS router may fail, how you can determine why the problem is occurring, and how you can fix it. This section also discusses what to look out for when troubleshooting remote transfers. .  </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23</a:t>
            </a:r>
          </a:p>
        </p:txBody>
      </p:sp>
      <p:graphicFrame>
        <p:nvGraphicFramePr>
          <p:cNvPr id="2" name="Table 1"/>
          <p:cNvGraphicFramePr>
            <a:graphicFrameLocks noGrp="1"/>
          </p:cNvGraphicFramePr>
          <p:nvPr>
            <p:extLst>
              <p:ext uri="{D42A27DB-BD31-4B8C-83A1-F6EECF244321}">
                <p14:modId xmlns:p14="http://schemas.microsoft.com/office/powerpoint/2010/main" val="707208309"/>
              </p:ext>
            </p:extLst>
          </p:nvPr>
        </p:nvGraphicFramePr>
        <p:xfrm>
          <a:off x="208721" y="836611"/>
          <a:ext cx="8577470" cy="3845560"/>
        </p:xfrm>
        <a:graphic>
          <a:graphicData uri="http://schemas.openxmlformats.org/drawingml/2006/table">
            <a:tbl>
              <a:tblPr firstRow="1" bandRow="1">
                <a:tableStyleId>{5C22544A-7EE6-4342-B048-85BDC9FD1C3A}</a:tableStyleId>
              </a:tblPr>
              <a:tblGrid>
                <a:gridCol w="4288735">
                  <a:extLst>
                    <a:ext uri="{9D8B030D-6E8A-4147-A177-3AD203B41FA5}">
                      <a16:colId xmlns:a16="http://schemas.microsoft.com/office/drawing/2014/main" val="20000"/>
                    </a:ext>
                  </a:extLst>
                </a:gridCol>
                <a:gridCol w="4288735">
                  <a:extLst>
                    <a:ext uri="{9D8B030D-6E8A-4147-A177-3AD203B41FA5}">
                      <a16:colId xmlns:a16="http://schemas.microsoft.com/office/drawing/2014/main" val="3351741901"/>
                    </a:ext>
                  </a:extLst>
                </a:gridCol>
              </a:tblGrid>
              <a:tr h="370840">
                <a:tc gridSpan="2">
                  <a:txBody>
                    <a:bodyPr/>
                    <a:lstStyle/>
                    <a:p>
                      <a:r>
                        <a:rPr lang="en-US" sz="1400" b="1" i="0" u="none" strike="noStrike" kern="1200" baseline="0" dirty="0">
                          <a:solidFill>
                            <a:schemeClr val="lt1"/>
                          </a:solidFill>
                          <a:latin typeface="+mn-lt"/>
                          <a:ea typeface="+mn-ea"/>
                          <a:cs typeface="+mn-cs"/>
                        </a:rPr>
                        <a:t>Description</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Considerations when troubleshooting issues related to console port access</a:t>
                      </a:r>
                    </a:p>
                  </a:txBody>
                  <a:tcPr/>
                </a:tc>
                <a:tc>
                  <a:txBody>
                    <a:bodyPr/>
                    <a:lstStyle/>
                    <a:p>
                      <a:r>
                        <a:rPr lang="en-US" sz="1600" dirty="0">
                          <a:solidFill>
                            <a:srgbClr val="000000"/>
                          </a:solidFill>
                        </a:rPr>
                        <a:t>Considerations when troubleshooting issues related to remote transfers with SCP</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Considerations when troubleshooting issues related to Telnet</a:t>
                      </a:r>
                    </a:p>
                  </a:txBody>
                  <a:tcPr/>
                </a:tc>
                <a:tc>
                  <a:txBody>
                    <a:bodyPr/>
                    <a:lstStyle/>
                    <a:p>
                      <a:r>
                        <a:rPr lang="en-US" sz="1600" dirty="0">
                          <a:solidFill>
                            <a:srgbClr val="000000"/>
                          </a:solidFill>
                        </a:rPr>
                        <a:t>Verifying syslog configuration </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Considerations when troubleshooting issues related to SSH</a:t>
                      </a:r>
                    </a:p>
                  </a:txBody>
                  <a:tcPr/>
                </a:tc>
                <a:tc>
                  <a:txBody>
                    <a:bodyPr/>
                    <a:lstStyle/>
                    <a:p>
                      <a:r>
                        <a:rPr lang="en-US" sz="1600" dirty="0">
                          <a:solidFill>
                            <a:srgbClr val="000000"/>
                          </a:solidFill>
                        </a:rPr>
                        <a:t>Considerations when troubleshooting issues related to SNMPv2c</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Password encryption levels</a:t>
                      </a:r>
                    </a:p>
                  </a:txBody>
                  <a:tcPr/>
                </a:tc>
                <a:tc>
                  <a:txBody>
                    <a:bodyPr/>
                    <a:lstStyle/>
                    <a:p>
                      <a:r>
                        <a:rPr lang="en-US" sz="1600" dirty="0">
                          <a:solidFill>
                            <a:srgbClr val="000000"/>
                          </a:solidFill>
                        </a:rPr>
                        <a:t>Considerations when troubleshooting issues related to SNMPv3</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Considerations when troubleshooting issues related to remote transfers with TFTP</a:t>
                      </a:r>
                    </a:p>
                  </a:txBody>
                  <a:tcPr/>
                </a:tc>
                <a:tc>
                  <a:txBody>
                    <a:bodyPr/>
                    <a:lstStyle/>
                    <a:p>
                      <a:r>
                        <a:rPr lang="en-US" sz="1600" dirty="0">
                          <a:solidFill>
                            <a:srgbClr val="000000"/>
                          </a:solidFill>
                        </a:rPr>
                        <a:t>Considerations when troubleshooting issues related to IP SLA</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Considerations when troubleshooting issues related to remote transfers with HTTP(S)</a:t>
                      </a:r>
                    </a:p>
                  </a:txBody>
                  <a:tcPr/>
                </a:tc>
                <a:tc>
                  <a:txBody>
                    <a:bodyPr/>
                    <a:lstStyle/>
                    <a:p>
                      <a:r>
                        <a:rPr lang="en-US" sz="1600" dirty="0">
                          <a:solidFill>
                            <a:srgbClr val="000000"/>
                          </a:solidFill>
                        </a:rPr>
                        <a:t>Considerations when troubleshooting issues related to NetFlow</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15093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23 (Cont.)</a:t>
            </a:r>
          </a:p>
        </p:txBody>
      </p:sp>
      <p:graphicFrame>
        <p:nvGraphicFramePr>
          <p:cNvPr id="2" name="Table 1"/>
          <p:cNvGraphicFramePr>
            <a:graphicFrameLocks noGrp="1"/>
          </p:cNvGraphicFramePr>
          <p:nvPr>
            <p:extLst>
              <p:ext uri="{D42A27DB-BD31-4B8C-83A1-F6EECF244321}">
                <p14:modId xmlns:p14="http://schemas.microsoft.com/office/powerpoint/2010/main" val="1058948143"/>
              </p:ext>
            </p:extLst>
          </p:nvPr>
        </p:nvGraphicFramePr>
        <p:xfrm>
          <a:off x="168965" y="705486"/>
          <a:ext cx="8577470" cy="4333240"/>
        </p:xfrm>
        <a:graphic>
          <a:graphicData uri="http://schemas.openxmlformats.org/drawingml/2006/table">
            <a:tbl>
              <a:tblPr firstRow="1" bandRow="1">
                <a:tableStyleId>{5C22544A-7EE6-4342-B048-85BDC9FD1C3A}</a:tableStyleId>
              </a:tblPr>
              <a:tblGrid>
                <a:gridCol w="4288735">
                  <a:extLst>
                    <a:ext uri="{9D8B030D-6E8A-4147-A177-3AD203B41FA5}">
                      <a16:colId xmlns:a16="http://schemas.microsoft.com/office/drawing/2014/main" val="20000"/>
                    </a:ext>
                  </a:extLst>
                </a:gridCol>
                <a:gridCol w="4288735">
                  <a:extLst>
                    <a:ext uri="{9D8B030D-6E8A-4147-A177-3AD203B41FA5}">
                      <a16:colId xmlns:a16="http://schemas.microsoft.com/office/drawing/2014/main" val="3351741901"/>
                    </a:ext>
                  </a:extLst>
                </a:gridCol>
              </a:tblGrid>
              <a:tr h="370840">
                <a:tc gridSpan="2">
                  <a:txBody>
                    <a:bodyPr/>
                    <a:lstStyle/>
                    <a:p>
                      <a:r>
                        <a:rPr lang="en-US" sz="1400" b="1" i="0" u="none" strike="noStrike" kern="1200" baseline="0" dirty="0">
                          <a:solidFill>
                            <a:schemeClr val="lt1"/>
                          </a:solidFill>
                          <a:latin typeface="+mn-lt"/>
                          <a:ea typeface="+mn-ea"/>
                          <a:cs typeface="+mn-cs"/>
                        </a:rPr>
                        <a:t>Description</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Viewing Flexible NetFlow flow records </a:t>
                      </a:r>
                    </a:p>
                  </a:txBody>
                  <a:tcPr/>
                </a:tc>
                <a:tc>
                  <a:txBody>
                    <a:bodyPr/>
                    <a:lstStyle/>
                    <a:p>
                      <a:r>
                        <a:rPr lang="en-US" sz="1600" kern="1200" dirty="0">
                          <a:solidFill>
                            <a:srgbClr val="000000"/>
                          </a:solidFill>
                          <a:latin typeface="+mn-lt"/>
                          <a:ea typeface="+mn-ea"/>
                          <a:cs typeface="+mn-cs"/>
                        </a:rPr>
                        <a:t>Health scores for the clients connected to the network on the Client Health page of Cisco DNA Center Assurance</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Viewing Flexible NetFlow flow monitors </a:t>
                      </a:r>
                    </a:p>
                  </a:txBody>
                  <a:tcPr/>
                </a:tc>
                <a:tc>
                  <a:txBody>
                    <a:bodyPr/>
                    <a:lstStyle/>
                    <a:p>
                      <a:r>
                        <a:rPr lang="en-US" sz="1600" dirty="0">
                          <a:solidFill>
                            <a:srgbClr val="000000"/>
                          </a:solidFill>
                        </a:rPr>
                        <a:t>The Client 360 and Device 360 pages of Cisco DNA Center Assurance</a:t>
                      </a:r>
                    </a:p>
                  </a:txBody>
                  <a:tcPr/>
                </a:tc>
                <a:extLst>
                  <a:ext uri="{0D108BD9-81ED-4DB2-BD59-A6C34878D82A}">
                    <a16:rowId xmlns:a16="http://schemas.microsoft.com/office/drawing/2014/main" val="10002"/>
                  </a:ext>
                </a:extLst>
              </a:tr>
              <a:tr h="370840">
                <a:tc>
                  <a:txBody>
                    <a:bodyPr/>
                    <a:lstStyle/>
                    <a:p>
                      <a:r>
                        <a:rPr lang="en-US" sz="1600" dirty="0">
                          <a:solidFill>
                            <a:srgbClr val="000000"/>
                          </a:solidFill>
                        </a:rPr>
                        <a:t>Viewing Flexible NetFlow flow monitor cache format records</a:t>
                      </a:r>
                    </a:p>
                  </a:txBody>
                  <a:tcPr/>
                </a:tc>
                <a:tc>
                  <a:txBody>
                    <a:bodyPr/>
                    <a:lstStyle/>
                    <a:p>
                      <a:r>
                        <a:rPr lang="en-US" sz="1600" dirty="0">
                          <a:solidFill>
                            <a:srgbClr val="000000"/>
                          </a:solidFill>
                        </a:rPr>
                        <a:t>Path Trace in Cisco DNA Center Assurance </a:t>
                      </a:r>
                    </a:p>
                  </a:txBody>
                  <a:tcPr/>
                </a:tc>
                <a:extLst>
                  <a:ext uri="{0D108BD9-81ED-4DB2-BD59-A6C34878D82A}">
                    <a16:rowId xmlns:a16="http://schemas.microsoft.com/office/drawing/2014/main" val="10003"/>
                  </a:ext>
                </a:extLst>
              </a:tr>
              <a:tr h="370840">
                <a:tc>
                  <a:txBody>
                    <a:bodyPr/>
                    <a:lstStyle/>
                    <a:p>
                      <a:r>
                        <a:rPr lang="en-US" sz="1600" dirty="0">
                          <a:solidFill>
                            <a:srgbClr val="000000"/>
                          </a:solidFill>
                        </a:rPr>
                        <a:t>Viewing Flexible NetFlow-enabled interfaces </a:t>
                      </a:r>
                    </a:p>
                  </a:txBody>
                  <a:tcPr/>
                </a:tc>
                <a:tc>
                  <a:txBody>
                    <a:bodyPr/>
                    <a:lstStyle/>
                    <a:p>
                      <a:r>
                        <a:rPr lang="en-US" sz="1600" dirty="0">
                          <a:solidFill>
                            <a:srgbClr val="000000"/>
                          </a:solidFill>
                        </a:rPr>
                        <a:t>Categories in All Issues of Cisco DNA Center Assurance</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Viewing Flexible NetFlow flow exporter information</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Health scores for the network devices on the Network Health page of Cisco DNA Center Assurance</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6285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23</a:t>
            </a:r>
          </a:p>
        </p:txBody>
      </p:sp>
      <p:graphicFrame>
        <p:nvGraphicFramePr>
          <p:cNvPr id="2" name="Table 1"/>
          <p:cNvGraphicFramePr>
            <a:graphicFrameLocks noGrp="1"/>
          </p:cNvGraphicFramePr>
          <p:nvPr>
            <p:extLst>
              <p:ext uri="{D42A27DB-BD31-4B8C-83A1-F6EECF244321}">
                <p14:modId xmlns:p14="http://schemas.microsoft.com/office/powerpoint/2010/main" val="4045732643"/>
              </p:ext>
            </p:extLst>
          </p:nvPr>
        </p:nvGraphicFramePr>
        <p:xfrm>
          <a:off x="208721" y="626689"/>
          <a:ext cx="8726558" cy="4287520"/>
        </p:xfrm>
        <a:graphic>
          <a:graphicData uri="http://schemas.openxmlformats.org/drawingml/2006/table">
            <a:tbl>
              <a:tblPr firstRow="1" bandRow="1">
                <a:tableStyleId>{5C22544A-7EE6-4342-B048-85BDC9FD1C3A}</a:tableStyleId>
              </a:tblPr>
              <a:tblGrid>
                <a:gridCol w="2456636">
                  <a:extLst>
                    <a:ext uri="{9D8B030D-6E8A-4147-A177-3AD203B41FA5}">
                      <a16:colId xmlns:a16="http://schemas.microsoft.com/office/drawing/2014/main" val="20000"/>
                    </a:ext>
                  </a:extLst>
                </a:gridCol>
                <a:gridCol w="2205609">
                  <a:extLst>
                    <a:ext uri="{9D8B030D-6E8A-4147-A177-3AD203B41FA5}">
                      <a16:colId xmlns:a16="http://schemas.microsoft.com/office/drawing/2014/main" val="3777475585"/>
                    </a:ext>
                  </a:extLst>
                </a:gridCol>
                <a:gridCol w="4064313">
                  <a:extLst>
                    <a:ext uri="{9D8B030D-6E8A-4147-A177-3AD203B41FA5}">
                      <a16:colId xmlns:a16="http://schemas.microsoft.com/office/drawing/2014/main" val="1809608623"/>
                    </a:ext>
                  </a:extLst>
                </a:gridCol>
              </a:tblGrid>
              <a:tr h="370840">
                <a:tc gridSpan="3">
                  <a:txBody>
                    <a:bodyPr/>
                    <a:lstStyle/>
                    <a:p>
                      <a:r>
                        <a:rPr lang="en-US" dirty="0"/>
                        <a:t>Term</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600" dirty="0">
                          <a:solidFill>
                            <a:srgbClr val="000000"/>
                          </a:solidFill>
                        </a:rPr>
                        <a:t>AAA</a:t>
                      </a:r>
                    </a:p>
                  </a:txBody>
                  <a:tcPr/>
                </a:tc>
                <a:tc>
                  <a:txBody>
                    <a:bodyPr/>
                    <a:lstStyle/>
                    <a:p>
                      <a:r>
                        <a:rPr lang="en-US" sz="1600" dirty="0">
                          <a:solidFill>
                            <a:srgbClr val="000000"/>
                          </a:solidFill>
                        </a:rPr>
                        <a:t>IP SLA</a:t>
                      </a:r>
                    </a:p>
                  </a:txBody>
                  <a:tcPr/>
                </a:tc>
                <a:tc>
                  <a:txBody>
                    <a:bodyPr/>
                    <a:lstStyle/>
                    <a:p>
                      <a:r>
                        <a:rPr lang="en-US" sz="1600" dirty="0">
                          <a:solidFill>
                            <a:srgbClr val="000000"/>
                          </a:solidFill>
                        </a:rPr>
                        <a:t>Port 22</a:t>
                      </a:r>
                    </a:p>
                  </a:txBody>
                  <a:tcPr/>
                </a:tc>
                <a:extLst>
                  <a:ext uri="{0D108BD9-81ED-4DB2-BD59-A6C34878D82A}">
                    <a16:rowId xmlns:a16="http://schemas.microsoft.com/office/drawing/2014/main" val="10001"/>
                  </a:ext>
                </a:extLst>
              </a:tr>
              <a:tr h="370840">
                <a:tc>
                  <a:txBody>
                    <a:bodyPr/>
                    <a:lstStyle/>
                    <a:p>
                      <a:r>
                        <a:rPr lang="en-US" sz="1600" dirty="0">
                          <a:solidFill>
                            <a:srgbClr val="000000"/>
                          </a:solidFill>
                        </a:rPr>
                        <a:t>BFD</a:t>
                      </a:r>
                    </a:p>
                  </a:txBody>
                  <a:tcPr/>
                </a:tc>
                <a:tc>
                  <a:txBody>
                    <a:bodyPr/>
                    <a:lstStyle/>
                    <a:p>
                      <a:r>
                        <a:rPr lang="en-US" sz="1600" dirty="0">
                          <a:solidFill>
                            <a:srgbClr val="000000"/>
                          </a:solidFill>
                        </a:rPr>
                        <a:t>Level 4 encryption</a:t>
                      </a:r>
                    </a:p>
                  </a:txBody>
                  <a:tcPr/>
                </a:tc>
                <a:tc>
                  <a:txBody>
                    <a:bodyPr/>
                    <a:lstStyle/>
                    <a:p>
                      <a:r>
                        <a:rPr lang="en-US" sz="1600" dirty="0">
                          <a:solidFill>
                            <a:srgbClr val="000000"/>
                          </a:solidFill>
                        </a:rPr>
                        <a:t>SSH</a:t>
                      </a:r>
                    </a:p>
                  </a:txBody>
                  <a:tcPr/>
                </a:tc>
                <a:extLst>
                  <a:ext uri="{0D108BD9-81ED-4DB2-BD59-A6C34878D82A}">
                    <a16:rowId xmlns:a16="http://schemas.microsoft.com/office/drawing/2014/main" val="10002"/>
                  </a:ext>
                </a:extLst>
              </a:tr>
              <a:tr h="344170">
                <a:tc>
                  <a:txBody>
                    <a:bodyPr/>
                    <a:lstStyle/>
                    <a:p>
                      <a:r>
                        <a:rPr lang="en-US" sz="1600" dirty="0">
                          <a:solidFill>
                            <a:srgbClr val="000000"/>
                          </a:solidFill>
                        </a:rPr>
                        <a:t>Cisco DNA Center Assurance</a:t>
                      </a:r>
                    </a:p>
                  </a:txBody>
                  <a:tcPr/>
                </a:tc>
                <a:tc>
                  <a:txBody>
                    <a:bodyPr/>
                    <a:lstStyle/>
                    <a:p>
                      <a:r>
                        <a:rPr lang="en-US" sz="1600" dirty="0">
                          <a:solidFill>
                            <a:srgbClr val="000000"/>
                          </a:solidFill>
                        </a:rPr>
                        <a:t>Level 5 encryption</a:t>
                      </a:r>
                    </a:p>
                  </a:txBody>
                  <a:tcPr/>
                </a:tc>
                <a:tc>
                  <a:txBody>
                    <a:bodyPr/>
                    <a:lstStyle/>
                    <a:p>
                      <a:r>
                        <a:rPr lang="en-US" sz="1600" dirty="0">
                          <a:solidFill>
                            <a:srgbClr val="000000"/>
                          </a:solidFill>
                        </a:rPr>
                        <a:t>SNMPv2c</a:t>
                      </a:r>
                    </a:p>
                  </a:txBody>
                  <a:tcPr/>
                </a:tc>
                <a:extLst>
                  <a:ext uri="{0D108BD9-81ED-4DB2-BD59-A6C34878D82A}">
                    <a16:rowId xmlns:a16="http://schemas.microsoft.com/office/drawing/2014/main" val="10003"/>
                  </a:ext>
                </a:extLst>
              </a:tr>
              <a:tr h="370840">
                <a:tc>
                  <a:txBody>
                    <a:bodyPr/>
                    <a:lstStyle/>
                    <a:p>
                      <a:r>
                        <a:rPr lang="en-US" sz="1600" b="0" i="0" u="none" strike="noStrike" kern="1200" baseline="0" dirty="0">
                          <a:solidFill>
                            <a:srgbClr val="000000"/>
                          </a:solidFill>
                          <a:latin typeface="+mn-lt"/>
                          <a:ea typeface="+mn-ea"/>
                          <a:cs typeface="+mn-cs"/>
                        </a:rPr>
                        <a:t>Client 360</a:t>
                      </a:r>
                    </a:p>
                  </a:txBody>
                  <a:tcPr/>
                </a:tc>
                <a:tc>
                  <a:txBody>
                    <a:bodyPr/>
                    <a:lstStyle/>
                    <a:p>
                      <a:r>
                        <a:rPr lang="en-US" sz="1600" dirty="0">
                          <a:solidFill>
                            <a:srgbClr val="000000"/>
                          </a:solidFill>
                        </a:rPr>
                        <a:t>Level 7 encryption</a:t>
                      </a:r>
                    </a:p>
                  </a:txBody>
                  <a:tcPr/>
                </a:tc>
                <a:tc>
                  <a:txBody>
                    <a:bodyPr/>
                    <a:lstStyle/>
                    <a:p>
                      <a:r>
                        <a:rPr lang="en-US" sz="1600" dirty="0">
                          <a:solidFill>
                            <a:srgbClr val="000000"/>
                          </a:solidFill>
                        </a:rPr>
                        <a:t>SNMPv3</a:t>
                      </a:r>
                    </a:p>
                  </a:txBody>
                  <a:tcPr/>
                </a:tc>
                <a:extLst>
                  <a:ext uri="{0D108BD9-81ED-4DB2-BD59-A6C34878D82A}">
                    <a16:rowId xmlns:a16="http://schemas.microsoft.com/office/drawing/2014/main" val="10004"/>
                  </a:ext>
                </a:extLst>
              </a:tr>
              <a:tr h="370840">
                <a:tc>
                  <a:txBody>
                    <a:bodyPr/>
                    <a:lstStyle/>
                    <a:p>
                      <a:r>
                        <a:rPr lang="en-US" sz="1600" dirty="0">
                          <a:solidFill>
                            <a:srgbClr val="000000"/>
                          </a:solidFill>
                        </a:rPr>
                        <a:t>Device 360</a:t>
                      </a:r>
                    </a:p>
                  </a:txBody>
                  <a:tcPr/>
                </a:tc>
                <a:tc>
                  <a:txBody>
                    <a:bodyPr/>
                    <a:lstStyle/>
                    <a:p>
                      <a:r>
                        <a:rPr lang="en-US" sz="1600" dirty="0">
                          <a:solidFill>
                            <a:srgbClr val="000000"/>
                          </a:solidFill>
                        </a:rPr>
                        <a:t>Line</a:t>
                      </a:r>
                    </a:p>
                  </a:txBody>
                  <a:tcPr/>
                </a:tc>
                <a:tc>
                  <a:txBody>
                    <a:bodyPr/>
                    <a:lstStyle/>
                    <a:p>
                      <a:r>
                        <a:rPr lang="en-US" sz="1600" dirty="0">
                          <a:solidFill>
                            <a:srgbClr val="000000"/>
                          </a:solidFill>
                        </a:rPr>
                        <a:t>Syslog</a:t>
                      </a:r>
                    </a:p>
                  </a:txBody>
                  <a:tcPr/>
                </a:tc>
                <a:extLst>
                  <a:ext uri="{0D108BD9-81ED-4DB2-BD59-A6C34878D82A}">
                    <a16:rowId xmlns:a16="http://schemas.microsoft.com/office/drawing/2014/main" val="10005"/>
                  </a:ext>
                </a:extLst>
              </a:tr>
              <a:tr h="370840">
                <a:tc>
                  <a:txBody>
                    <a:bodyPr/>
                    <a:lstStyle/>
                    <a:p>
                      <a:r>
                        <a:rPr lang="en-US" sz="1600" dirty="0">
                          <a:solidFill>
                            <a:srgbClr val="000000"/>
                          </a:solidFill>
                        </a:rPr>
                        <a:t>Flexible NetFlow</a:t>
                      </a:r>
                    </a:p>
                  </a:txBody>
                  <a:tcPr/>
                </a:tc>
                <a:tc>
                  <a:txBody>
                    <a:bodyPr/>
                    <a:lstStyle/>
                    <a:p>
                      <a:r>
                        <a:rPr lang="en-US" sz="1600" dirty="0">
                          <a:solidFill>
                            <a:srgbClr val="000000"/>
                          </a:solidFill>
                        </a:rPr>
                        <a:t>Login</a:t>
                      </a:r>
                    </a:p>
                  </a:txBody>
                  <a:tcPr/>
                </a:tc>
                <a:tc>
                  <a:txBody>
                    <a:bodyPr/>
                    <a:lstStyle/>
                    <a:p>
                      <a:r>
                        <a:rPr lang="en-US" sz="1600" dirty="0">
                          <a:solidFill>
                            <a:srgbClr val="000000"/>
                          </a:solidFill>
                        </a:rPr>
                        <a:t>Telnet</a:t>
                      </a:r>
                    </a:p>
                  </a:txBody>
                  <a:tcPr/>
                </a:tc>
                <a:extLst>
                  <a:ext uri="{0D108BD9-81ED-4DB2-BD59-A6C34878D82A}">
                    <a16:rowId xmlns:a16="http://schemas.microsoft.com/office/drawing/2014/main" val="3476945535"/>
                  </a:ext>
                </a:extLst>
              </a:tr>
              <a:tr h="370840">
                <a:tc>
                  <a:txBody>
                    <a:bodyPr/>
                    <a:lstStyle/>
                    <a:p>
                      <a:r>
                        <a:rPr lang="en-US" sz="1600" dirty="0">
                          <a:solidFill>
                            <a:srgbClr val="000000"/>
                          </a:solidFill>
                        </a:rPr>
                        <a:t>Flow cache</a:t>
                      </a:r>
                    </a:p>
                  </a:txBody>
                  <a:tcPr/>
                </a:tc>
                <a:tc>
                  <a:txBody>
                    <a:bodyPr/>
                    <a:lstStyle/>
                    <a:p>
                      <a:r>
                        <a:rPr lang="en-US" sz="1600" dirty="0">
                          <a:solidFill>
                            <a:srgbClr val="000000"/>
                          </a:solidFill>
                        </a:rPr>
                        <a:t>Login local</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560464810"/>
                  </a:ext>
                </a:extLst>
              </a:tr>
              <a:tr h="370840">
                <a:tc>
                  <a:txBody>
                    <a:bodyPr/>
                    <a:lstStyle/>
                    <a:p>
                      <a:r>
                        <a:rPr lang="en-US" sz="1600" dirty="0">
                          <a:solidFill>
                            <a:srgbClr val="000000"/>
                          </a:solidFill>
                        </a:rPr>
                        <a:t>Flow exporter</a:t>
                      </a:r>
                    </a:p>
                  </a:txBody>
                  <a:tcPr/>
                </a:tc>
                <a:tc>
                  <a:txBody>
                    <a:bodyPr/>
                    <a:lstStyle/>
                    <a:p>
                      <a:r>
                        <a:rPr lang="en-US" sz="1600" dirty="0">
                          <a:solidFill>
                            <a:srgbClr val="000000"/>
                          </a:solidFill>
                        </a:rPr>
                        <a:t>NetFlow</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2506777018"/>
                  </a:ext>
                </a:extLst>
              </a:tr>
              <a:tr h="370840">
                <a:tc>
                  <a:txBody>
                    <a:bodyPr/>
                    <a:lstStyle/>
                    <a:p>
                      <a:r>
                        <a:rPr lang="en-US" sz="1600" dirty="0">
                          <a:solidFill>
                            <a:srgbClr val="000000"/>
                          </a:solidFill>
                        </a:rPr>
                        <a:t>Flow record</a:t>
                      </a:r>
                    </a:p>
                  </a:txBody>
                  <a:tcPr/>
                </a:tc>
                <a:tc>
                  <a:txBody>
                    <a:bodyPr/>
                    <a:lstStyle/>
                    <a:p>
                      <a:r>
                        <a:rPr lang="en-US" sz="1600" dirty="0">
                          <a:solidFill>
                            <a:srgbClr val="000000"/>
                          </a:solidFill>
                        </a:rPr>
                        <a:t>Object Tracking</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4258568991"/>
                  </a:ext>
                </a:extLst>
              </a:tr>
              <a:tr h="370840">
                <a:tc>
                  <a:txBody>
                    <a:bodyPr/>
                    <a:lstStyle/>
                    <a:p>
                      <a:r>
                        <a:rPr lang="en-US" sz="1600" dirty="0">
                          <a:solidFill>
                            <a:srgbClr val="000000"/>
                          </a:solidFill>
                        </a:rPr>
                        <a:t>Flow monitor</a:t>
                      </a:r>
                    </a:p>
                  </a:txBody>
                  <a:tcPr/>
                </a:tc>
                <a:tc>
                  <a:txBody>
                    <a:bodyPr/>
                    <a:lstStyle/>
                    <a:p>
                      <a:r>
                        <a:rPr lang="en-US" sz="1600" dirty="0">
                          <a:solidFill>
                            <a:srgbClr val="000000"/>
                          </a:solidFill>
                        </a:rPr>
                        <a:t>Port 23</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459270603"/>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23</a:t>
            </a:r>
          </a:p>
        </p:txBody>
      </p:sp>
      <p:graphicFrame>
        <p:nvGraphicFramePr>
          <p:cNvPr id="2" name="Table 1"/>
          <p:cNvGraphicFramePr>
            <a:graphicFrameLocks noGrp="1"/>
          </p:cNvGraphicFramePr>
          <p:nvPr>
            <p:extLst>
              <p:ext uri="{D42A27DB-BD31-4B8C-83A1-F6EECF244321}">
                <p14:modId xmlns:p14="http://schemas.microsoft.com/office/powerpoint/2010/main" val="4285985465"/>
              </p:ext>
            </p:extLst>
          </p:nvPr>
        </p:nvGraphicFramePr>
        <p:xfrm>
          <a:off x="241495" y="836611"/>
          <a:ext cx="8661010" cy="3340198"/>
        </p:xfrm>
        <a:graphic>
          <a:graphicData uri="http://schemas.openxmlformats.org/drawingml/2006/table">
            <a:tbl>
              <a:tblPr firstRow="1" bandRow="1">
                <a:tableStyleId>{5C22544A-7EE6-4342-B048-85BDC9FD1C3A}</a:tableStyleId>
              </a:tblPr>
              <a:tblGrid>
                <a:gridCol w="4948986">
                  <a:extLst>
                    <a:ext uri="{9D8B030D-6E8A-4147-A177-3AD203B41FA5}">
                      <a16:colId xmlns:a16="http://schemas.microsoft.com/office/drawing/2014/main" val="20000"/>
                    </a:ext>
                  </a:extLst>
                </a:gridCol>
                <a:gridCol w="3712024">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ingress and egress allowed transport protocols on vty line</a:t>
                      </a:r>
                    </a:p>
                  </a:txBody>
                  <a:tcPr/>
                </a:tc>
                <a:tc>
                  <a:txBody>
                    <a:bodyPr/>
                    <a:lstStyle/>
                    <a:p>
                      <a:r>
                        <a:rPr lang="en-US" sz="1400" b="1" i="0" u="none" dirty="0">
                          <a:solidFill>
                            <a:srgbClr val="000000"/>
                          </a:solidFill>
                        </a:rPr>
                        <a:t>show line vty </a:t>
                      </a:r>
                      <a:r>
                        <a:rPr lang="en-US" sz="1400" b="0" i="1" u="none" dirty="0">
                          <a:solidFill>
                            <a:srgbClr val="000000"/>
                          </a:solidFill>
                        </a:rPr>
                        <a:t>line_number </a:t>
                      </a:r>
                      <a:r>
                        <a:rPr lang="en-US" sz="1400" b="1" i="0" u="none" dirty="0">
                          <a:solidFill>
                            <a:srgbClr val="000000"/>
                          </a:solidFill>
                        </a:rPr>
                        <a:t>| include Allowed</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only the ingress allowed transport protocols on a vty line</a:t>
                      </a:r>
                    </a:p>
                  </a:txBody>
                  <a:tcPr/>
                </a:tc>
                <a:tc>
                  <a:txBody>
                    <a:bodyPr/>
                    <a:lstStyle/>
                    <a:p>
                      <a:r>
                        <a:rPr lang="en-US" sz="1400" b="1" i="0" u="none" dirty="0">
                          <a:solidFill>
                            <a:srgbClr val="000000"/>
                          </a:solidFill>
                        </a:rPr>
                        <a:t>show line vty </a:t>
                      </a:r>
                      <a:r>
                        <a:rPr lang="en-US" sz="1400" b="0" i="1" u="none" dirty="0">
                          <a:solidFill>
                            <a:srgbClr val="000000"/>
                          </a:solidFill>
                        </a:rPr>
                        <a:t>line_number </a:t>
                      </a:r>
                      <a:r>
                        <a:rPr lang="en-US" sz="1400" b="1" i="0" u="none" dirty="0">
                          <a:solidFill>
                            <a:srgbClr val="000000"/>
                          </a:solidFill>
                        </a:rPr>
                        <a:t>| include Allowed input transports</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the vty line configuration in the running configuration</a:t>
                      </a:r>
                    </a:p>
                  </a:txBody>
                  <a:tcPr/>
                </a:tc>
                <a:tc>
                  <a:txBody>
                    <a:bodyPr/>
                    <a:lstStyle/>
                    <a:p>
                      <a:r>
                        <a:rPr lang="en-US" sz="1400" b="1" i="0" u="none" dirty="0">
                          <a:solidFill>
                            <a:srgbClr val="000000"/>
                          </a:solidFill>
                        </a:rPr>
                        <a:t>show run | section line vty</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lines that are currently being used for management connectivity</a:t>
                      </a:r>
                    </a:p>
                  </a:txBody>
                  <a:tcPr/>
                </a:tc>
                <a:tc>
                  <a:txBody>
                    <a:bodyPr/>
                    <a:lstStyle/>
                    <a:p>
                      <a:r>
                        <a:rPr lang="en-US" sz="1400" b="1" i="0" u="none" dirty="0">
                          <a:solidFill>
                            <a:srgbClr val="000000"/>
                          </a:solidFill>
                        </a:rPr>
                        <a:t>show users</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whether SSH is enabled or disabled, the version of SSH enabled, and the SSH RSA key</a:t>
                      </a:r>
                    </a:p>
                  </a:txBody>
                  <a:tcPr/>
                </a:tc>
                <a:tc>
                  <a:txBody>
                    <a:bodyPr/>
                    <a:lstStyle/>
                    <a:p>
                      <a:r>
                        <a:rPr lang="en-US" sz="1400" b="1" i="0" u="none" dirty="0">
                          <a:solidFill>
                            <a:srgbClr val="000000"/>
                          </a:solidFill>
                        </a:rPr>
                        <a:t>show ip ssh</a:t>
                      </a:r>
                    </a:p>
                  </a:txBody>
                  <a:tcPr/>
                </a:tc>
                <a:extLst>
                  <a:ext uri="{0D108BD9-81ED-4DB2-BD59-A6C34878D82A}">
                    <a16:rowId xmlns:a16="http://schemas.microsoft.com/office/drawing/2014/main" val="100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SSHv1 and SSHv2 connections to the local device</a:t>
                      </a:r>
                    </a:p>
                  </a:txBody>
                  <a:tcPr/>
                </a:tc>
                <a:tc>
                  <a:txBody>
                    <a:bodyPr/>
                    <a:lstStyle/>
                    <a:p>
                      <a:r>
                        <a:rPr lang="en-US" sz="1400" b="1" i="0" u="none" dirty="0">
                          <a:solidFill>
                            <a:srgbClr val="000000"/>
                          </a:solidFill>
                        </a:rPr>
                        <a:t>show ssh</a:t>
                      </a:r>
                    </a:p>
                  </a:txBody>
                  <a:tcPr/>
                </a:tc>
                <a:extLst>
                  <a:ext uri="{0D108BD9-81ED-4DB2-BD59-A6C34878D82A}">
                    <a16:rowId xmlns:a16="http://schemas.microsoft.com/office/drawing/2014/main" val="4055388496"/>
                  </a:ext>
                </a:extLst>
              </a:tr>
            </a:tbl>
          </a:graphicData>
        </a:graphic>
      </p:graphicFrame>
    </p:spTree>
    <p:extLst>
      <p:ext uri="{BB962C8B-B14F-4D97-AF65-F5344CB8AC3E}">
        <p14:creationId xmlns:p14="http://schemas.microsoft.com/office/powerpoint/2010/main" val="32408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23 (Cont.)</a:t>
            </a:r>
          </a:p>
        </p:txBody>
      </p:sp>
      <p:graphicFrame>
        <p:nvGraphicFramePr>
          <p:cNvPr id="2" name="Table 1"/>
          <p:cNvGraphicFramePr>
            <a:graphicFrameLocks noGrp="1"/>
          </p:cNvGraphicFramePr>
          <p:nvPr>
            <p:extLst>
              <p:ext uri="{D42A27DB-BD31-4B8C-83A1-F6EECF244321}">
                <p14:modId xmlns:p14="http://schemas.microsoft.com/office/powerpoint/2010/main" val="3553536693"/>
              </p:ext>
            </p:extLst>
          </p:nvPr>
        </p:nvGraphicFramePr>
        <p:xfrm>
          <a:off x="241495" y="836611"/>
          <a:ext cx="8661010" cy="3609438"/>
        </p:xfrm>
        <a:graphic>
          <a:graphicData uri="http://schemas.openxmlformats.org/drawingml/2006/table">
            <a:tbl>
              <a:tblPr firstRow="1" bandRow="1">
                <a:tableStyleId>{5C22544A-7EE6-4342-B048-85BDC9FD1C3A}</a:tableStyleId>
              </a:tblPr>
              <a:tblGrid>
                <a:gridCol w="6179183">
                  <a:extLst>
                    <a:ext uri="{9D8B030D-6E8A-4147-A177-3AD203B41FA5}">
                      <a16:colId xmlns:a16="http://schemas.microsoft.com/office/drawing/2014/main" val="20000"/>
                    </a:ext>
                  </a:extLst>
                </a:gridCol>
                <a:gridCol w="2481827">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information related to syslog, including level settings and messages logged for console, monitor, buffer, and traps logging; verify the buffer size and its contents for buffer logging and the IP address/port number of the syslog server</a:t>
                      </a:r>
                    </a:p>
                  </a:txBody>
                  <a:tcPr/>
                </a:tc>
                <a:tc>
                  <a:txBody>
                    <a:bodyPr/>
                    <a:lstStyle/>
                    <a:p>
                      <a:r>
                        <a:rPr lang="en-US" sz="1400" b="1" i="0" u="none" dirty="0">
                          <a:solidFill>
                            <a:srgbClr val="000000"/>
                          </a:solidFill>
                        </a:rPr>
                        <a:t>show logging</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the conditional </a:t>
                      </a:r>
                      <a:r>
                        <a:rPr lang="en-US" sz="1400" b="1" dirty="0">
                          <a:solidFill>
                            <a:srgbClr val="000000"/>
                          </a:solidFill>
                        </a:rPr>
                        <a:t>debug</a:t>
                      </a:r>
                      <a:r>
                        <a:rPr lang="en-US" sz="1400" dirty="0">
                          <a:solidFill>
                            <a:srgbClr val="000000"/>
                          </a:solidFill>
                        </a:rPr>
                        <a:t> commands that have been configured on the router</a:t>
                      </a:r>
                    </a:p>
                  </a:txBody>
                  <a:tcPr/>
                </a:tc>
                <a:tc>
                  <a:txBody>
                    <a:bodyPr/>
                    <a:lstStyle/>
                    <a:p>
                      <a:r>
                        <a:rPr lang="en-US" sz="1400" b="1" i="0" u="none" dirty="0">
                          <a:solidFill>
                            <a:srgbClr val="000000"/>
                          </a:solidFill>
                        </a:rPr>
                        <a:t>show debug condition</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SNMP group information, including the group name, the security mode, the read and write views, and any applied ACLs</a:t>
                      </a:r>
                    </a:p>
                  </a:txBody>
                  <a:tcPr/>
                </a:tc>
                <a:tc>
                  <a:txBody>
                    <a:bodyPr/>
                    <a:lstStyle/>
                    <a:p>
                      <a:r>
                        <a:rPr lang="en-US" sz="1400" b="1" i="0" u="none" dirty="0">
                          <a:solidFill>
                            <a:srgbClr val="000000"/>
                          </a:solidFill>
                        </a:rPr>
                        <a:t>show snmp group</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any configured SNMP users; output includes the username, the authentication protocol used, the encryption protocol used, and the group the user is applied to</a:t>
                      </a:r>
                    </a:p>
                  </a:txBody>
                  <a:tcPr/>
                </a:tc>
                <a:tc>
                  <a:txBody>
                    <a:bodyPr/>
                    <a:lstStyle/>
                    <a:p>
                      <a:r>
                        <a:rPr lang="en-US" sz="1400" b="1" i="0" u="none" dirty="0">
                          <a:solidFill>
                            <a:srgbClr val="000000"/>
                          </a:solidFill>
                        </a:rPr>
                        <a:t>show snmp user</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local configuration of the SNMP server, including the IP address, UDP port, type, attached user, and security model being used</a:t>
                      </a:r>
                    </a:p>
                  </a:txBody>
                  <a:tcPr/>
                </a:tc>
                <a:tc>
                  <a:txBody>
                    <a:bodyPr/>
                    <a:lstStyle/>
                    <a:p>
                      <a:r>
                        <a:rPr lang="en-US" sz="1400" b="1" i="0" u="none" dirty="0">
                          <a:solidFill>
                            <a:srgbClr val="000000"/>
                          </a:solidFill>
                        </a:rPr>
                        <a:t>show snmp host</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7352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23 (Cont.)</a:t>
            </a:r>
          </a:p>
        </p:txBody>
      </p:sp>
      <p:graphicFrame>
        <p:nvGraphicFramePr>
          <p:cNvPr id="2" name="Table 1"/>
          <p:cNvGraphicFramePr>
            <a:graphicFrameLocks noGrp="1"/>
          </p:cNvGraphicFramePr>
          <p:nvPr>
            <p:extLst>
              <p:ext uri="{D42A27DB-BD31-4B8C-83A1-F6EECF244321}">
                <p14:modId xmlns:p14="http://schemas.microsoft.com/office/powerpoint/2010/main" val="2537998180"/>
              </p:ext>
            </p:extLst>
          </p:nvPr>
        </p:nvGraphicFramePr>
        <p:xfrm>
          <a:off x="241495" y="836611"/>
          <a:ext cx="8661010" cy="3787238"/>
        </p:xfrm>
        <a:graphic>
          <a:graphicData uri="http://schemas.openxmlformats.org/drawingml/2006/table">
            <a:tbl>
              <a:tblPr firstRow="1" bandRow="1">
                <a:tableStyleId>{5C22544A-7EE6-4342-B048-85BDC9FD1C3A}</a:tableStyleId>
              </a:tblPr>
              <a:tblGrid>
                <a:gridCol w="6129488">
                  <a:extLst>
                    <a:ext uri="{9D8B030D-6E8A-4147-A177-3AD203B41FA5}">
                      <a16:colId xmlns:a16="http://schemas.microsoft.com/office/drawing/2014/main" val="20000"/>
                    </a:ext>
                  </a:extLst>
                </a:gridCol>
                <a:gridCol w="2531522">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SNMP views configured on the local device </a:t>
                      </a:r>
                    </a:p>
                  </a:txBody>
                  <a:tcPr/>
                </a:tc>
                <a:tc>
                  <a:txBody>
                    <a:bodyPr/>
                    <a:lstStyle/>
                    <a:p>
                      <a:r>
                        <a:rPr lang="en-US" sz="1400" b="1" i="0" u="none" dirty="0">
                          <a:solidFill>
                            <a:srgbClr val="000000"/>
                          </a:solidFill>
                        </a:rPr>
                        <a:t>show snmp view</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which IP SLA operations are supported on the platform, how many operations are configured, and how many operations are currently active</a:t>
                      </a:r>
                    </a:p>
                  </a:txBody>
                  <a:tcPr/>
                </a:tc>
                <a:tc>
                  <a:txBody>
                    <a:bodyPr/>
                    <a:lstStyle/>
                    <a:p>
                      <a:r>
                        <a:rPr lang="en-US" sz="1400" b="1" i="0" u="none" dirty="0">
                          <a:solidFill>
                            <a:srgbClr val="000000"/>
                          </a:solidFill>
                        </a:rPr>
                        <a:t>show ip sla application</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the IP SLA configuration values for the IP SLA instances</a:t>
                      </a:r>
                    </a:p>
                  </a:txBody>
                  <a:tcPr/>
                </a:tc>
                <a:tc>
                  <a:txBody>
                    <a:bodyPr/>
                    <a:lstStyle/>
                    <a:p>
                      <a:r>
                        <a:rPr lang="en-US" sz="1400" b="1" i="0" u="none" dirty="0">
                          <a:solidFill>
                            <a:srgbClr val="000000"/>
                          </a:solidFill>
                        </a:rPr>
                        <a:t>show ip sla configuration</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IP SLA operational results of IP SLA instances </a:t>
                      </a:r>
                    </a:p>
                  </a:txBody>
                  <a:tcPr/>
                </a:tc>
                <a:tc>
                  <a:txBody>
                    <a:bodyPr/>
                    <a:lstStyle/>
                    <a:p>
                      <a:r>
                        <a:rPr lang="en-US" sz="1400" b="1" i="0" u="none" dirty="0">
                          <a:solidFill>
                            <a:srgbClr val="000000"/>
                          </a:solidFill>
                        </a:rPr>
                        <a:t>show ip sla statistics</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operational results of the IP SLA responder </a:t>
                      </a:r>
                    </a:p>
                  </a:txBody>
                  <a:tcPr/>
                </a:tc>
                <a:tc>
                  <a:txBody>
                    <a:bodyPr/>
                    <a:lstStyle/>
                    <a:p>
                      <a:r>
                        <a:rPr lang="en-US" sz="1400" b="1" i="0" u="none" dirty="0">
                          <a:solidFill>
                            <a:srgbClr val="000000"/>
                          </a:solidFill>
                        </a:rPr>
                        <a:t>show ip sla responder</a:t>
                      </a:r>
                    </a:p>
                  </a:txBody>
                  <a:tcPr/>
                </a:tc>
                <a:extLst>
                  <a:ext uri="{0D108BD9-81ED-4DB2-BD59-A6C34878D82A}">
                    <a16:rowId xmlns:a16="http://schemas.microsoft.com/office/drawing/2014/main" val="10005"/>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configured tracking objects on the local device, including the current state and the service or feature it is attached to</a:t>
                      </a:r>
                    </a:p>
                  </a:txBody>
                  <a:tcPr/>
                </a:tc>
                <a:tc>
                  <a:txBody>
                    <a:bodyPr/>
                    <a:lstStyle/>
                    <a:p>
                      <a:r>
                        <a:rPr lang="en-US" sz="1400" b="1" i="0" u="none" dirty="0">
                          <a:solidFill>
                            <a:srgbClr val="000000"/>
                          </a:solidFill>
                        </a:rPr>
                        <a:t>show track</a:t>
                      </a:r>
                    </a:p>
                  </a:txBody>
                  <a:tcPr/>
                </a:tc>
                <a:extLst>
                  <a:ext uri="{0D108BD9-81ED-4DB2-BD59-A6C34878D82A}">
                    <a16:rowId xmlns:a16="http://schemas.microsoft.com/office/drawing/2014/main" val="4055388496"/>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local NetFlow flow cache as well as the configured timers</a:t>
                      </a:r>
                    </a:p>
                  </a:txBody>
                  <a:tcPr/>
                </a:tc>
                <a:tc>
                  <a:txBody>
                    <a:bodyPr/>
                    <a:lstStyle/>
                    <a:p>
                      <a:r>
                        <a:rPr lang="en-US" sz="1400" b="1" i="0" u="none" dirty="0">
                          <a:solidFill>
                            <a:srgbClr val="000000"/>
                          </a:solidFill>
                        </a:rPr>
                        <a:t>show ip cache flow</a:t>
                      </a:r>
                    </a:p>
                  </a:txBody>
                  <a:tcPr/>
                </a:tc>
                <a:extLst>
                  <a:ext uri="{0D108BD9-81ED-4DB2-BD59-A6C34878D82A}">
                    <a16:rowId xmlns:a16="http://schemas.microsoft.com/office/drawing/2014/main" val="973173468"/>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interfaces enabled for NetFlow and the direction in which they are capturing information</a:t>
                      </a:r>
                    </a:p>
                  </a:txBody>
                  <a:tcPr/>
                </a:tc>
                <a:tc>
                  <a:txBody>
                    <a:bodyPr/>
                    <a:lstStyle/>
                    <a:p>
                      <a:r>
                        <a:rPr lang="en-US" sz="1400" b="1" i="0" u="none" dirty="0">
                          <a:solidFill>
                            <a:srgbClr val="000000"/>
                          </a:solidFill>
                        </a:rPr>
                        <a:t>show ip flow interface</a:t>
                      </a:r>
                    </a:p>
                  </a:txBody>
                  <a:tcPr/>
                </a:tc>
                <a:extLst>
                  <a:ext uri="{0D108BD9-81ED-4DB2-BD59-A6C34878D82A}">
                    <a16:rowId xmlns:a16="http://schemas.microsoft.com/office/drawing/2014/main" val="3794809485"/>
                  </a:ext>
                </a:extLst>
              </a:tr>
            </a:tbl>
          </a:graphicData>
        </a:graphic>
      </p:graphicFrame>
    </p:spTree>
    <p:extLst>
      <p:ext uri="{BB962C8B-B14F-4D97-AF65-F5344CB8AC3E}">
        <p14:creationId xmlns:p14="http://schemas.microsoft.com/office/powerpoint/2010/main" val="45114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23 (Cont.)</a:t>
            </a:r>
          </a:p>
        </p:txBody>
      </p:sp>
      <p:graphicFrame>
        <p:nvGraphicFramePr>
          <p:cNvPr id="2" name="Table 1"/>
          <p:cNvGraphicFramePr>
            <a:graphicFrameLocks noGrp="1"/>
          </p:cNvGraphicFramePr>
          <p:nvPr>
            <p:extLst>
              <p:ext uri="{D42A27DB-BD31-4B8C-83A1-F6EECF244321}">
                <p14:modId xmlns:p14="http://schemas.microsoft.com/office/powerpoint/2010/main" val="2192424111"/>
              </p:ext>
            </p:extLst>
          </p:nvPr>
        </p:nvGraphicFramePr>
        <p:xfrm>
          <a:off x="241495" y="836611"/>
          <a:ext cx="8661010" cy="2969358"/>
        </p:xfrm>
        <a:graphic>
          <a:graphicData uri="http://schemas.openxmlformats.org/drawingml/2006/table">
            <a:tbl>
              <a:tblPr firstRow="1" bandRow="1">
                <a:tableStyleId>{5C22544A-7EE6-4342-B048-85BDC9FD1C3A}</a:tableStyleId>
              </a:tblPr>
              <a:tblGrid>
                <a:gridCol w="5900888">
                  <a:extLst>
                    <a:ext uri="{9D8B030D-6E8A-4147-A177-3AD203B41FA5}">
                      <a16:colId xmlns:a16="http://schemas.microsoft.com/office/drawing/2014/main" val="20000"/>
                    </a:ext>
                  </a:extLst>
                </a:gridCol>
                <a:gridCol w="2760122">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rPr>
                        <a:t>Display the NetFlow exporter configuration, including the source and destination addresses, port number, and version of NetFlow</a:t>
                      </a:r>
                    </a:p>
                  </a:txBody>
                  <a:tcPr/>
                </a:tc>
                <a:tc>
                  <a:txBody>
                    <a:bodyPr/>
                    <a:lstStyle/>
                    <a:p>
                      <a:r>
                        <a:rPr lang="en-US" sz="1400" b="1" i="0" u="none" dirty="0">
                          <a:solidFill>
                            <a:srgbClr val="000000"/>
                          </a:solidFill>
                        </a:rPr>
                        <a:t>show ip flow export</a:t>
                      </a:r>
                    </a:p>
                  </a:txBody>
                  <a:tcPr/>
                </a:tc>
                <a:extLst>
                  <a:ext uri="{0D108BD9-81ED-4DB2-BD59-A6C34878D82A}">
                    <a16:rowId xmlns:a16="http://schemas.microsoft.com/office/drawing/2014/main" val="10001"/>
                  </a:ext>
                </a:extLst>
              </a:tr>
              <a:tr h="370840">
                <a:tc>
                  <a:txBody>
                    <a:bodyPr/>
                    <a:lstStyle/>
                    <a:p>
                      <a:r>
                        <a:rPr lang="en-US" sz="1400" dirty="0">
                          <a:solidFill>
                            <a:srgbClr val="000000"/>
                          </a:solidFill>
                        </a:rPr>
                        <a:t>Display all user-defined Flexible NetFlow flow records that are configured on the local device</a:t>
                      </a:r>
                    </a:p>
                  </a:txBody>
                  <a:tcPr/>
                </a:tc>
                <a:tc>
                  <a:txBody>
                    <a:bodyPr/>
                    <a:lstStyle/>
                    <a:p>
                      <a:r>
                        <a:rPr lang="en-US" sz="1400" b="1" i="0" u="none" dirty="0">
                          <a:solidFill>
                            <a:srgbClr val="000000"/>
                          </a:solidFill>
                        </a:rPr>
                        <a:t>show flow record</a:t>
                      </a:r>
                    </a:p>
                  </a:txBody>
                  <a:tcPr/>
                </a:tc>
                <a:extLst>
                  <a:ext uri="{0D108BD9-81ED-4DB2-BD59-A6C34878D82A}">
                    <a16:rowId xmlns:a16="http://schemas.microsoft.com/office/drawing/2014/main" val="10002"/>
                  </a:ext>
                </a:extLst>
              </a:tr>
              <a:tr h="370840">
                <a:tc>
                  <a:txBody>
                    <a:bodyPr/>
                    <a:lstStyle/>
                    <a:p>
                      <a:r>
                        <a:rPr lang="en-US" sz="1400" dirty="0">
                          <a:solidFill>
                            <a:srgbClr val="000000"/>
                          </a:solidFill>
                        </a:rPr>
                        <a:t>Display the locally configured Flexible NetFlow flow monitors; verify the attached flow record and flow exporter as well as the configured timers</a:t>
                      </a:r>
                    </a:p>
                  </a:txBody>
                  <a:tcPr/>
                </a:tc>
                <a:tc>
                  <a:txBody>
                    <a:bodyPr/>
                    <a:lstStyle/>
                    <a:p>
                      <a:r>
                        <a:rPr lang="en-US" sz="1400" b="1" i="0" u="none" dirty="0">
                          <a:solidFill>
                            <a:srgbClr val="000000"/>
                          </a:solidFill>
                        </a:rPr>
                        <a:t>show flow monitor</a:t>
                      </a:r>
                    </a:p>
                  </a:txBody>
                  <a:tcPr/>
                </a:tc>
                <a:extLst>
                  <a:ext uri="{0D108BD9-81ED-4DB2-BD59-A6C34878D82A}">
                    <a16:rowId xmlns:a16="http://schemas.microsoft.com/office/drawing/2014/main" val="10003"/>
                  </a:ext>
                </a:extLst>
              </a:tr>
              <a:tr h="370840">
                <a:tc>
                  <a:txBody>
                    <a:bodyPr/>
                    <a:lstStyle/>
                    <a:p>
                      <a:r>
                        <a:rPr lang="en-US" sz="1400" dirty="0">
                          <a:solidFill>
                            <a:srgbClr val="000000"/>
                          </a:solidFill>
                        </a:rPr>
                        <a:t>Display the interfaces enabled for Flexible NetFlow and the direction in which they are capturing information</a:t>
                      </a:r>
                    </a:p>
                  </a:txBody>
                  <a:tcPr/>
                </a:tc>
                <a:tc>
                  <a:txBody>
                    <a:bodyPr/>
                    <a:lstStyle/>
                    <a:p>
                      <a:r>
                        <a:rPr lang="en-US" sz="1400" b="1" i="0" u="none" dirty="0">
                          <a:solidFill>
                            <a:srgbClr val="000000"/>
                          </a:solidFill>
                        </a:rPr>
                        <a:t>show flow interface</a:t>
                      </a:r>
                    </a:p>
                  </a:txBody>
                  <a:tcPr/>
                </a:tc>
                <a:extLst>
                  <a:ext uri="{0D108BD9-81ED-4DB2-BD59-A6C34878D82A}">
                    <a16:rowId xmlns:a16="http://schemas.microsoft.com/office/drawing/2014/main" val="10004"/>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the Flexible NetFlow exporter configuration, including the source and destination addresses, port number, and version of NetFlow</a:t>
                      </a:r>
                    </a:p>
                  </a:txBody>
                  <a:tcPr/>
                </a:tc>
                <a:tc>
                  <a:txBody>
                    <a:bodyPr/>
                    <a:lstStyle/>
                    <a:p>
                      <a:r>
                        <a:rPr lang="en-US" sz="1400" b="1" i="0" u="none" dirty="0">
                          <a:solidFill>
                            <a:srgbClr val="000000"/>
                          </a:solidFill>
                        </a:rPr>
                        <a:t>show flow exporter</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57718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Console Access Troubleshooting</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3416320"/>
          </a:xfrm>
          <a:prstGeom prst="rect">
            <a:avLst/>
          </a:prstGeom>
          <a:noFill/>
        </p:spPr>
        <p:txBody>
          <a:bodyPr wrap="square" rtlCol="0">
            <a:spAutoFit/>
          </a:bodyPr>
          <a:lstStyle/>
          <a:p>
            <a:pPr marL="91440" eaLnBrk="0" hangingPunct="0">
              <a:spcAft>
                <a:spcPts val="600"/>
              </a:spcAft>
            </a:pPr>
            <a:r>
              <a:rPr lang="en-US" sz="1600" dirty="0">
                <a:solidFill>
                  <a:srgbClr val="000000"/>
                </a:solidFill>
              </a:rPr>
              <a:t>Here are some questions you should ask when troubleshooting console access:</a:t>
            </a:r>
          </a:p>
          <a:p>
            <a:pPr marL="377190" indent="-285750" eaLnBrk="0" hangingPunct="0">
              <a:spcAft>
                <a:spcPts val="600"/>
              </a:spcAft>
              <a:buFont typeface="Arial" panose="020B0604020202020204" pitchFamily="34" charset="0"/>
              <a:buChar char="•"/>
            </a:pPr>
            <a:r>
              <a:rPr lang="en-US" sz="1600" dirty="0">
                <a:solidFill>
                  <a:srgbClr val="000000"/>
                </a:solidFill>
              </a:rPr>
              <a:t>Has the correct COM port been selected in the terminal program? </a:t>
            </a:r>
          </a:p>
          <a:p>
            <a:pPr marL="377190" indent="-285750" eaLnBrk="0" hangingPunct="0">
              <a:spcAft>
                <a:spcPts val="600"/>
              </a:spcAft>
              <a:buFont typeface="Arial" panose="020B0604020202020204" pitchFamily="34" charset="0"/>
              <a:buChar char="•"/>
            </a:pPr>
            <a:r>
              <a:rPr lang="en-US" sz="1600" dirty="0">
                <a:solidFill>
                  <a:srgbClr val="000000"/>
                </a:solidFill>
              </a:rPr>
              <a:t>Are the terminal program’s settings configured correctly? </a:t>
            </a:r>
          </a:p>
          <a:p>
            <a:pPr marL="377190" indent="-285750" eaLnBrk="0" hangingPunct="0">
              <a:spcAft>
                <a:spcPts val="600"/>
              </a:spcAft>
              <a:buFont typeface="Arial" panose="020B0604020202020204" pitchFamily="34" charset="0"/>
              <a:buChar char="•"/>
            </a:pPr>
            <a:r>
              <a:rPr lang="en-US" sz="1600" dirty="0">
                <a:solidFill>
                  <a:srgbClr val="000000"/>
                </a:solidFill>
              </a:rPr>
              <a:t>Is a line password used to authenticate to the console? </a:t>
            </a:r>
          </a:p>
          <a:p>
            <a:pPr marL="377190" indent="-285750" eaLnBrk="0" hangingPunct="0">
              <a:spcAft>
                <a:spcPts val="600"/>
              </a:spcAft>
              <a:buFont typeface="Arial" panose="020B0604020202020204" pitchFamily="34" charset="0"/>
              <a:buChar char="•"/>
            </a:pPr>
            <a:r>
              <a:rPr lang="en-US" sz="1600" dirty="0">
                <a:solidFill>
                  <a:srgbClr val="000000"/>
                </a:solidFill>
              </a:rPr>
              <a:t>Are a local username and password used to authenticate to the console? </a:t>
            </a:r>
          </a:p>
          <a:p>
            <a:pPr marL="377190" indent="-285750" eaLnBrk="0" hangingPunct="0">
              <a:spcAft>
                <a:spcPts val="600"/>
              </a:spcAft>
              <a:buFont typeface="Arial" panose="020B0604020202020204" pitchFamily="34" charset="0"/>
              <a:buChar char="•"/>
            </a:pPr>
            <a:r>
              <a:rPr lang="en-US" sz="1600" dirty="0">
                <a:solidFill>
                  <a:srgbClr val="000000"/>
                </a:solidFill>
              </a:rPr>
              <a:t>Is an AAA (authentication, authorization, and accounting) server used to authenticate to the console?</a:t>
            </a:r>
          </a:p>
          <a:p>
            <a:pPr marL="834390" lvl="1" indent="-285750" eaLnBrk="0" hangingPunct="0">
              <a:spcAft>
                <a:spcPts val="600"/>
              </a:spcAft>
              <a:buFont typeface="Arial" panose="020B0604020202020204" pitchFamily="34" charset="0"/>
              <a:buChar char="•"/>
            </a:pPr>
            <a:r>
              <a:rPr lang="en-US" sz="1600" dirty="0">
                <a:solidFill>
                  <a:srgbClr val="000000"/>
                </a:solidFill>
              </a:rPr>
              <a:t>Has a method list been created for login authentication?</a:t>
            </a:r>
          </a:p>
          <a:p>
            <a:pPr marL="377190" indent="-285750" eaLnBrk="0" hangingPunct="0">
              <a:spcAft>
                <a:spcPts val="600"/>
              </a:spcAft>
              <a:buFont typeface="Arial" panose="020B0604020202020204" pitchFamily="34" charset="0"/>
              <a:buChar char="•"/>
            </a:pPr>
            <a:r>
              <a:rPr lang="en-US" sz="1600" dirty="0">
                <a:solidFill>
                  <a:srgbClr val="000000"/>
                </a:solidFill>
              </a:rPr>
              <a:t>Are the correct cable and drivers being used to connect to the console port? </a:t>
            </a:r>
          </a:p>
          <a:p>
            <a:pPr marL="834390" lvl="1" indent="-285750" eaLnBrk="0" hangingPunct="0">
              <a:spcAft>
                <a:spcPts val="600"/>
              </a:spcAft>
              <a:buFont typeface="Arial" panose="020B0604020202020204" pitchFamily="34" charset="0"/>
              <a:buChar char="•"/>
            </a:pPr>
            <a:r>
              <a:rPr lang="en-US" sz="1600" dirty="0">
                <a:solidFill>
                  <a:srgbClr val="000000"/>
                </a:solidFill>
              </a:rPr>
              <a:t>New devices use a mini-USB port, older devices use the serial-to-RJ45 console (rollover) cable.</a:t>
            </a:r>
          </a:p>
        </p:txBody>
      </p:sp>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vty Access Troubleshooting and Telnet</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3662541"/>
          </a:xfrm>
          <a:prstGeom prst="rect">
            <a:avLst/>
          </a:prstGeom>
          <a:noFill/>
        </p:spPr>
        <p:txBody>
          <a:bodyPr wrap="square" rtlCol="0">
            <a:spAutoFit/>
          </a:bodyPr>
          <a:lstStyle/>
          <a:p>
            <a:pPr marL="91440" eaLnBrk="0" hangingPunct="0">
              <a:spcAft>
                <a:spcPts val="600"/>
              </a:spcAft>
            </a:pPr>
            <a:r>
              <a:rPr lang="en-US" sz="1600" dirty="0">
                <a:solidFill>
                  <a:srgbClr val="000000"/>
                </a:solidFill>
              </a:rPr>
              <a:t>Most devices are administered remotely via the vty lines, which support protocols such as Telnet and SSH for remote access. Consider the following when troubleshooting Telnet access to a device:</a:t>
            </a:r>
          </a:p>
          <a:p>
            <a:pPr marL="377190" indent="-285750" eaLnBrk="0" hangingPunct="0">
              <a:spcAft>
                <a:spcPts val="600"/>
              </a:spcAft>
              <a:buFont typeface="Arial" panose="020B0604020202020204" pitchFamily="34" charset="0"/>
              <a:buChar char="•"/>
            </a:pPr>
            <a:r>
              <a:rPr lang="en-US" sz="1600" dirty="0">
                <a:solidFill>
                  <a:srgbClr val="000000"/>
                </a:solidFill>
              </a:rPr>
              <a:t>Is the IP address of the remote router/switch reachable? </a:t>
            </a:r>
          </a:p>
          <a:p>
            <a:pPr marL="377190" indent="-285750" eaLnBrk="0" hangingPunct="0">
              <a:spcAft>
                <a:spcPts val="600"/>
              </a:spcAft>
              <a:buFont typeface="Arial" panose="020B0604020202020204" pitchFamily="34" charset="0"/>
              <a:buChar char="•"/>
            </a:pPr>
            <a:r>
              <a:rPr lang="en-US" sz="1600" dirty="0">
                <a:solidFill>
                  <a:srgbClr val="000000"/>
                </a:solidFill>
              </a:rPr>
              <a:t>Are the correct transport protocols defined for the line? </a:t>
            </a:r>
          </a:p>
          <a:p>
            <a:pPr marL="377190" indent="-285750" eaLnBrk="0" hangingPunct="0">
              <a:spcAft>
                <a:spcPts val="600"/>
              </a:spcAft>
              <a:buFont typeface="Arial" panose="020B0604020202020204" pitchFamily="34" charset="0"/>
              <a:buChar char="•"/>
            </a:pPr>
            <a:r>
              <a:rPr lang="en-US" sz="1600" dirty="0">
                <a:solidFill>
                  <a:srgbClr val="000000"/>
                </a:solidFill>
              </a:rPr>
              <a:t>Is the line configured to ask the user for credentials? </a:t>
            </a:r>
          </a:p>
          <a:p>
            <a:pPr marL="377190" indent="-285750" eaLnBrk="0" hangingPunct="0">
              <a:spcAft>
                <a:spcPts val="600"/>
              </a:spcAft>
              <a:buFont typeface="Arial" panose="020B0604020202020204" pitchFamily="34" charset="0"/>
              <a:buChar char="•"/>
            </a:pPr>
            <a:r>
              <a:rPr lang="en-US" sz="1600" dirty="0">
                <a:solidFill>
                  <a:srgbClr val="000000"/>
                </a:solidFill>
              </a:rPr>
              <a:t>Is a password specified?</a:t>
            </a:r>
          </a:p>
          <a:p>
            <a:pPr marL="377190" indent="-285750" eaLnBrk="0" hangingPunct="0">
              <a:spcAft>
                <a:spcPts val="600"/>
              </a:spcAft>
              <a:buFont typeface="Arial" panose="020B0604020202020204" pitchFamily="34" charset="0"/>
              <a:buChar char="•"/>
            </a:pPr>
            <a:r>
              <a:rPr lang="en-US" sz="1600" dirty="0">
                <a:solidFill>
                  <a:srgbClr val="000000"/>
                </a:solidFill>
              </a:rPr>
              <a:t>Is there an ACL (access control list) defining which management stations, based on IP address, can access the router/switch? </a:t>
            </a:r>
          </a:p>
          <a:p>
            <a:pPr marL="377190" indent="-285750" eaLnBrk="0" hangingPunct="0">
              <a:spcAft>
                <a:spcPts val="600"/>
              </a:spcAft>
              <a:buFont typeface="Arial" panose="020B0604020202020204" pitchFamily="34" charset="0"/>
              <a:buChar char="•"/>
            </a:pPr>
            <a:r>
              <a:rPr lang="en-US" sz="1600" dirty="0">
                <a:solidFill>
                  <a:srgbClr val="000000"/>
                </a:solidFill>
              </a:rPr>
              <a:t>Are all vty lines busy? </a:t>
            </a:r>
          </a:p>
          <a:p>
            <a:pPr marL="377190" indent="-285750" eaLnBrk="0" hangingPunct="0">
              <a:spcAft>
                <a:spcPts val="600"/>
              </a:spcAft>
              <a:buFont typeface="Arial" panose="020B0604020202020204" pitchFamily="34" charset="0"/>
              <a:buChar char="•"/>
            </a:pPr>
            <a:r>
              <a:rPr lang="en-US" sz="1600" dirty="0">
                <a:solidFill>
                  <a:srgbClr val="000000"/>
                </a:solidFill>
              </a:rPr>
              <a:t>Is there an ACL in the path between the client and the device blocking port 23? </a:t>
            </a:r>
          </a:p>
          <a:p>
            <a:pPr marL="91440" eaLnBrk="0" hangingPunct="0">
              <a:spcAft>
                <a:spcPts val="600"/>
              </a:spcAft>
            </a:pPr>
            <a:r>
              <a:rPr lang="en-US" sz="1600" dirty="0">
                <a:solidFill>
                  <a:srgbClr val="000000"/>
                </a:solidFill>
              </a:rPr>
              <a:t> </a:t>
            </a:r>
          </a:p>
        </p:txBody>
      </p:sp>
    </p:spTree>
    <p:extLst>
      <p:ext uri="{BB962C8B-B14F-4D97-AF65-F5344CB8AC3E}">
        <p14:creationId xmlns:p14="http://schemas.microsoft.com/office/powerpoint/2010/main" val="297215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vty Access Troubleshooting and SSH</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21614" cy="2446824"/>
          </a:xfrm>
          <a:prstGeom prst="rect">
            <a:avLst/>
          </a:prstGeom>
          <a:noFill/>
        </p:spPr>
        <p:txBody>
          <a:bodyPr wrap="square" rtlCol="0">
            <a:spAutoFit/>
          </a:bodyPr>
          <a:lstStyle/>
          <a:p>
            <a:pPr marL="91440" eaLnBrk="0" hangingPunct="0">
              <a:spcAft>
                <a:spcPts val="600"/>
              </a:spcAft>
            </a:pPr>
            <a:r>
              <a:rPr lang="en-US" sz="1600" dirty="0">
                <a:solidFill>
                  <a:srgbClr val="000000"/>
                </a:solidFill>
              </a:rPr>
              <a:t>With Secure Shell (SSH), you may experience the same issues as described with Telnet, in addition to several others. Consider the following additional issues when troubleshooting SSH access to a device:</a:t>
            </a:r>
          </a:p>
          <a:p>
            <a:pPr marL="377190" indent="-285750" eaLnBrk="0" hangingPunct="0">
              <a:spcAft>
                <a:spcPts val="600"/>
              </a:spcAft>
              <a:buFont typeface="Arial" panose="020B0604020202020204" pitchFamily="34" charset="0"/>
              <a:buChar char="•"/>
            </a:pPr>
            <a:r>
              <a:rPr lang="en-US" sz="1600" dirty="0">
                <a:solidFill>
                  <a:srgbClr val="000000"/>
                </a:solidFill>
              </a:rPr>
              <a:t>Is the correct version of SSH specified? </a:t>
            </a:r>
          </a:p>
          <a:p>
            <a:pPr marL="377190" indent="-285750" eaLnBrk="0" hangingPunct="0">
              <a:spcAft>
                <a:spcPts val="600"/>
              </a:spcAft>
              <a:buFont typeface="Arial" panose="020B0604020202020204" pitchFamily="34" charset="0"/>
              <a:buChar char="•"/>
            </a:pPr>
            <a:r>
              <a:rPr lang="en-US" sz="1600" dirty="0">
                <a:solidFill>
                  <a:srgbClr val="000000"/>
                </a:solidFill>
              </a:rPr>
              <a:t>Has the correct login command been specified? </a:t>
            </a:r>
          </a:p>
          <a:p>
            <a:pPr marL="377190" indent="-285750" eaLnBrk="0" hangingPunct="0">
              <a:spcAft>
                <a:spcPts val="600"/>
              </a:spcAft>
              <a:buFont typeface="Arial" panose="020B0604020202020204" pitchFamily="34" charset="0"/>
              <a:buChar char="•"/>
            </a:pPr>
            <a:r>
              <a:rPr lang="en-US" sz="1600" dirty="0">
                <a:solidFill>
                  <a:srgbClr val="000000"/>
                </a:solidFill>
              </a:rPr>
              <a:t>Has the correct key size been specified? </a:t>
            </a:r>
          </a:p>
          <a:p>
            <a:pPr marL="377190" indent="-285750" eaLnBrk="0" hangingPunct="0">
              <a:spcAft>
                <a:spcPts val="600"/>
              </a:spcAft>
              <a:buFont typeface="Arial" panose="020B0604020202020204" pitchFamily="34" charset="0"/>
              <a:buChar char="•"/>
            </a:pPr>
            <a:r>
              <a:rPr lang="en-US" sz="1600" dirty="0">
                <a:solidFill>
                  <a:srgbClr val="000000"/>
                </a:solidFill>
              </a:rPr>
              <a:t>Is there an ACL in the path between the client and the device blocking port 22? </a:t>
            </a:r>
          </a:p>
          <a:p>
            <a:pPr marL="91440" eaLnBrk="0" hangingPunct="0">
              <a:spcAft>
                <a:spcPts val="600"/>
              </a:spcAft>
            </a:pPr>
            <a:r>
              <a:rPr lang="en-US" sz="1600" dirty="0">
                <a:solidFill>
                  <a:srgbClr val="000000"/>
                </a:solidFill>
              </a:rPr>
              <a:t> </a:t>
            </a:r>
          </a:p>
        </p:txBody>
      </p:sp>
    </p:spTree>
    <p:extLst>
      <p:ext uri="{BB962C8B-B14F-4D97-AF65-F5344CB8AC3E}">
        <p14:creationId xmlns:p14="http://schemas.microsoft.com/office/powerpoint/2010/main" val="834087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Password Encryption Levels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665959" cy="1169551"/>
          </a:xfrm>
          <a:prstGeom prst="rect">
            <a:avLst/>
          </a:prstGeom>
          <a:noFill/>
        </p:spPr>
        <p:txBody>
          <a:bodyPr wrap="square" rtlCol="0">
            <a:spAutoFit/>
          </a:bodyPr>
          <a:lstStyle/>
          <a:p>
            <a:pPr marL="91440" eaLnBrk="0" hangingPunct="0">
              <a:spcAft>
                <a:spcPts val="600"/>
              </a:spcAft>
            </a:pPr>
            <a:r>
              <a:rPr lang="en-US" sz="1400" dirty="0">
                <a:solidFill>
                  <a:srgbClr val="000000"/>
                </a:solidFill>
              </a:rPr>
              <a:t>By default, all passwords are stored in plaintext within the IOS configuration. For security, passwords should be encrypted or hashed in the configuration. Example 23-8 shows sample output of the passwords stored in the running configuration. The level 0 indicates no encryption. The level 4 indicates that SHA-256 was used. The level 5 indicates that Message Digest 5 (MD5) was used. The level 7 indicates that Type 7 encryption was used. The levels from strongest to weakest are 4, 5, 7, and then 0. </a:t>
            </a:r>
          </a:p>
        </p:txBody>
      </p:sp>
      <p:pic>
        <p:nvPicPr>
          <p:cNvPr id="2" name="Picture 1">
            <a:extLst>
              <a:ext uri="{FF2B5EF4-FFF2-40B4-BE49-F238E27FC236}">
                <a16:creationId xmlns:a16="http://schemas.microsoft.com/office/drawing/2014/main" id="{F61D19B6-AB97-41A4-817E-3B13B2D2921A}"/>
              </a:ext>
            </a:extLst>
          </p:cNvPr>
          <p:cNvPicPr>
            <a:picLocks noChangeAspect="1"/>
          </p:cNvPicPr>
          <p:nvPr/>
        </p:nvPicPr>
        <p:blipFill>
          <a:blip r:embed="rId3"/>
          <a:stretch>
            <a:fillRect/>
          </a:stretch>
        </p:blipFill>
        <p:spPr>
          <a:xfrm>
            <a:off x="578914" y="2628904"/>
            <a:ext cx="7463965" cy="1783298"/>
          </a:xfrm>
          <a:prstGeom prst="rect">
            <a:avLst/>
          </a:prstGeom>
        </p:spPr>
      </p:pic>
    </p:spTree>
    <p:extLst>
      <p:ext uri="{BB962C8B-B14F-4D97-AF65-F5344CB8AC3E}">
        <p14:creationId xmlns:p14="http://schemas.microsoft.com/office/powerpoint/2010/main" val="1950566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Remote Transfer Troubleshooting - TFTP</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06374" cy="3939540"/>
          </a:xfrm>
          <a:prstGeom prst="rect">
            <a:avLst/>
          </a:prstGeom>
          <a:noFill/>
        </p:spPr>
        <p:txBody>
          <a:bodyPr wrap="square" rtlCol="0">
            <a:spAutoFit/>
          </a:bodyPr>
          <a:lstStyle/>
          <a:p>
            <a:pPr marL="91440" eaLnBrk="0" hangingPunct="0">
              <a:spcAft>
                <a:spcPts val="600"/>
              </a:spcAft>
            </a:pPr>
            <a:r>
              <a:rPr lang="en-US" sz="1400" dirty="0">
                <a:solidFill>
                  <a:srgbClr val="000000"/>
                </a:solidFill>
              </a:rPr>
              <a:t>TFTP is an unsecure file transfer protocol you can use to transfer files to and from a Cisco device using a TFTP server. TFTP uses UDP port 69 and is considered an unreliable protocol. When troubleshooting TFTP issues consider the following:</a:t>
            </a:r>
          </a:p>
          <a:p>
            <a:pPr marL="377190" indent="-285750" eaLnBrk="0" hangingPunct="0">
              <a:spcAft>
                <a:spcPts val="600"/>
              </a:spcAft>
              <a:buFont typeface="Arial" panose="020B0604020202020204" pitchFamily="34" charset="0"/>
              <a:buChar char="•"/>
            </a:pPr>
            <a:r>
              <a:rPr lang="en-US" sz="1400" dirty="0">
                <a:solidFill>
                  <a:srgbClr val="000000"/>
                </a:solidFill>
              </a:rPr>
              <a:t>When copying to a TFTP server, make sure the TFTP server has enough storage space.</a:t>
            </a:r>
          </a:p>
          <a:p>
            <a:pPr marL="377190" indent="-285750" eaLnBrk="0" hangingPunct="0">
              <a:spcAft>
                <a:spcPts val="600"/>
              </a:spcAft>
              <a:buFont typeface="Arial" panose="020B0604020202020204" pitchFamily="34" charset="0"/>
              <a:buChar char="•"/>
            </a:pPr>
            <a:r>
              <a:rPr lang="en-US" sz="1400" dirty="0">
                <a:solidFill>
                  <a:srgbClr val="000000"/>
                </a:solidFill>
              </a:rPr>
              <a:t>When copying from a TFTP server, make sure the storage location on the Cisco device has enough storage space. Use the show flash command to verify the amount of free space available and compare it to the size of the file you want to copy. </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TFTP server is reachable from the Cisco device.</a:t>
            </a:r>
          </a:p>
          <a:p>
            <a:pPr marL="377190" indent="-285750" eaLnBrk="0" hangingPunct="0">
              <a:spcAft>
                <a:spcPts val="600"/>
              </a:spcAft>
              <a:buFont typeface="Arial" panose="020B0604020202020204" pitchFamily="34" charset="0"/>
              <a:buChar char="•"/>
            </a:pPr>
            <a:r>
              <a:rPr lang="en-US" sz="1400" dirty="0">
                <a:solidFill>
                  <a:srgbClr val="000000"/>
                </a:solidFill>
              </a:rPr>
              <a:t>Check along the path from source to destination for access lists that might be blocking TFTP traffic.</a:t>
            </a:r>
          </a:p>
          <a:p>
            <a:pPr marL="377190" indent="-285750" eaLnBrk="0" hangingPunct="0">
              <a:spcAft>
                <a:spcPts val="600"/>
              </a:spcAft>
              <a:buFont typeface="Arial" panose="020B0604020202020204" pitchFamily="34" charset="0"/>
              <a:buChar char="•"/>
            </a:pPr>
            <a:r>
              <a:rPr lang="en-US" sz="1400" dirty="0">
                <a:solidFill>
                  <a:srgbClr val="000000"/>
                </a:solidFill>
              </a:rPr>
              <a:t>If you are using a management interface for TFTP traffic, use the </a:t>
            </a:r>
            <a:r>
              <a:rPr lang="en-US" sz="1400" b="1" dirty="0">
                <a:solidFill>
                  <a:srgbClr val="000000"/>
                </a:solidFill>
              </a:rPr>
              <a:t>ip tftp source-interface </a:t>
            </a:r>
            <a:r>
              <a:rPr lang="en-US" sz="1400" i="1" dirty="0">
                <a:solidFill>
                  <a:srgbClr val="000000"/>
                </a:solidFill>
              </a:rPr>
              <a:t>interface_type interface_number </a:t>
            </a:r>
            <a:r>
              <a:rPr lang="en-US" sz="1400" dirty="0">
                <a:solidFill>
                  <a:srgbClr val="000000"/>
                </a:solidFill>
              </a:rPr>
              <a:t>command to specify that the management interface will be used for sourcing TFTP traffic.</a:t>
            </a:r>
          </a:p>
          <a:p>
            <a:pPr marL="377190" indent="-285750" eaLnBrk="0" hangingPunct="0">
              <a:spcAft>
                <a:spcPts val="600"/>
              </a:spcAft>
              <a:buFont typeface="Arial" panose="020B0604020202020204" pitchFamily="34" charset="0"/>
              <a:buChar char="•"/>
            </a:pPr>
            <a:r>
              <a:rPr lang="en-US" sz="1400" dirty="0">
                <a:solidFill>
                  <a:srgbClr val="000000"/>
                </a:solidFill>
              </a:rPr>
              <a:t>Ensure that you are using the copy command correctly</a:t>
            </a:r>
          </a:p>
          <a:p>
            <a:pPr marL="377190" indent="-285750" eaLnBrk="0" hangingPunct="0">
              <a:spcAft>
                <a:spcPts val="600"/>
              </a:spcAft>
              <a:buFont typeface="Arial" panose="020B0604020202020204" pitchFamily="34" charset="0"/>
              <a:buChar char="•"/>
            </a:pPr>
            <a:r>
              <a:rPr lang="en-US" sz="1400" dirty="0">
                <a:solidFill>
                  <a:srgbClr val="000000"/>
                </a:solidFill>
              </a:rPr>
              <a:t>There is a 63-character limit on filenames in flash memory.</a:t>
            </a:r>
          </a:p>
          <a:p>
            <a:pPr marL="377190" indent="-285750" eaLnBrk="0" hangingPunct="0">
              <a:spcAft>
                <a:spcPts val="600"/>
              </a:spcAft>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51976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Device Management Troubleshooting</a:t>
            </a:r>
            <a:br>
              <a:rPr lang="en-US" dirty="0">
                <a:solidFill>
                  <a:schemeClr val="accent4">
                    <a:lumMod val="75000"/>
                  </a:schemeClr>
                </a:solidFill>
              </a:rPr>
            </a:br>
            <a:r>
              <a:rPr lang="en-US" sz="2400" dirty="0">
                <a:solidFill>
                  <a:schemeClr val="accent4">
                    <a:lumMod val="75000"/>
                  </a:schemeClr>
                </a:solidFill>
              </a:rPr>
              <a:t>Remote Transfer Troubleshooting – HTTP(S)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806374" cy="3939540"/>
          </a:xfrm>
          <a:prstGeom prst="rect">
            <a:avLst/>
          </a:prstGeom>
          <a:noFill/>
        </p:spPr>
        <p:txBody>
          <a:bodyPr wrap="square" rtlCol="0">
            <a:spAutoFit/>
          </a:bodyPr>
          <a:lstStyle/>
          <a:p>
            <a:pPr marL="91440" eaLnBrk="0" hangingPunct="0">
              <a:spcAft>
                <a:spcPts val="600"/>
              </a:spcAft>
            </a:pPr>
            <a:r>
              <a:rPr lang="en-US" sz="1400" dirty="0">
                <a:solidFill>
                  <a:srgbClr val="000000"/>
                </a:solidFill>
              </a:rPr>
              <a:t>To copy Cisco IOS image files, core files, configuration files, log files, and scripts to/from a remote web server, use unsecure protocol HTTP (TCP port 80), or secure protocol HTTPS (TCP port 443). Consider the following when troubleshooting HTTP(S) access for a device:</a:t>
            </a:r>
          </a:p>
          <a:p>
            <a:pPr marL="377190" indent="-285750" eaLnBrk="0" hangingPunct="0">
              <a:spcAft>
                <a:spcPts val="600"/>
              </a:spcAft>
              <a:buFont typeface="Arial" panose="020B0604020202020204" pitchFamily="34" charset="0"/>
              <a:buChar char="•"/>
            </a:pPr>
            <a:r>
              <a:rPr lang="en-US" sz="1400" dirty="0">
                <a:solidFill>
                  <a:srgbClr val="000000"/>
                </a:solidFill>
              </a:rPr>
              <a:t>Your Cisco device must support the HTTP client. Check with the </a:t>
            </a:r>
            <a:r>
              <a:rPr lang="en-US" sz="1400" b="1" dirty="0">
                <a:solidFill>
                  <a:srgbClr val="000000"/>
                </a:solidFill>
              </a:rPr>
              <a:t>show ip http client all </a:t>
            </a:r>
            <a:r>
              <a:rPr lang="en-US" sz="1400" dirty="0">
                <a:solidFill>
                  <a:srgbClr val="000000"/>
                </a:solidFill>
              </a:rPr>
              <a:t>command. </a:t>
            </a:r>
          </a:p>
          <a:p>
            <a:pPr marL="377190" indent="-285750" eaLnBrk="0" hangingPunct="0">
              <a:spcAft>
                <a:spcPts val="600"/>
              </a:spcAft>
              <a:buFont typeface="Arial" panose="020B0604020202020204" pitchFamily="34" charset="0"/>
              <a:buChar char="•"/>
            </a:pPr>
            <a:r>
              <a:rPr lang="en-US" sz="1400" dirty="0">
                <a:solidFill>
                  <a:srgbClr val="000000"/>
                </a:solidFill>
              </a:rPr>
              <a:t>Your router must connect to the web server. From the Cisco device, ping the URL of the web server or its IP address.</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correct URL or IP address of the web server has been specified in the copy command. When copying to a web server from flash, the destination is the web server.</a:t>
            </a:r>
          </a:p>
          <a:p>
            <a:pPr marL="377190" indent="-285750" eaLnBrk="0" hangingPunct="0">
              <a:spcAft>
                <a:spcPts val="600"/>
              </a:spcAft>
              <a:buFont typeface="Arial" panose="020B0604020202020204" pitchFamily="34" charset="0"/>
              <a:buChar char="•"/>
            </a:pPr>
            <a:r>
              <a:rPr lang="en-US" sz="1400" dirty="0">
                <a:solidFill>
                  <a:srgbClr val="000000"/>
                </a:solidFill>
              </a:rPr>
              <a:t>Ensure that the correct filename, username and password are specified in the copy command.</a:t>
            </a:r>
          </a:p>
          <a:p>
            <a:pPr marL="377190" indent="-285750" eaLnBrk="0" hangingPunct="0">
              <a:spcAft>
                <a:spcPts val="600"/>
              </a:spcAft>
              <a:buFont typeface="Arial" panose="020B0604020202020204" pitchFamily="34" charset="0"/>
              <a:buChar char="•"/>
            </a:pPr>
            <a:r>
              <a:rPr lang="en-US" sz="1400" dirty="0">
                <a:solidFill>
                  <a:srgbClr val="000000"/>
                </a:solidFill>
              </a:rPr>
              <a:t>Check that the correct port is specified in the copy command.</a:t>
            </a:r>
          </a:p>
          <a:p>
            <a:pPr marL="377190" indent="-285750" eaLnBrk="0" hangingPunct="0">
              <a:spcAft>
                <a:spcPts val="600"/>
              </a:spcAft>
              <a:buFont typeface="Arial" panose="020B0604020202020204" pitchFamily="34" charset="0"/>
              <a:buChar char="•"/>
            </a:pPr>
            <a:r>
              <a:rPr lang="en-US" sz="1400" dirty="0">
                <a:solidFill>
                  <a:srgbClr val="000000"/>
                </a:solidFill>
              </a:rPr>
              <a:t>Check that packets to the web server from the Cisco device are being sourced from the correct IP address.</a:t>
            </a:r>
          </a:p>
          <a:p>
            <a:pPr marL="377190" indent="-285750" eaLnBrk="0" hangingPunct="0">
              <a:spcAft>
                <a:spcPts val="600"/>
              </a:spcAft>
              <a:buFont typeface="Arial" panose="020B0604020202020204" pitchFamily="34" charset="0"/>
              <a:buChar char="•"/>
            </a:pPr>
            <a:r>
              <a:rPr lang="en-US" sz="1400" dirty="0">
                <a:solidFill>
                  <a:srgbClr val="000000"/>
                </a:solidFill>
              </a:rPr>
              <a:t>Make sure you specified the correct protocol: HTTP or HTTPS.</a:t>
            </a:r>
          </a:p>
          <a:p>
            <a:pPr marL="377190" indent="-285750" eaLnBrk="0" hangingPunct="0">
              <a:spcAft>
                <a:spcPts val="600"/>
              </a:spcAft>
              <a:buFont typeface="Arial" panose="020B0604020202020204" pitchFamily="34" charset="0"/>
              <a:buChar char="•"/>
            </a:pPr>
            <a:r>
              <a:rPr lang="en-US" sz="1400" dirty="0">
                <a:solidFill>
                  <a:srgbClr val="000000"/>
                </a:solidFill>
              </a:rPr>
              <a:t>For additional help with troubleshooting HTTP and HTTPS copy issues, use the </a:t>
            </a:r>
            <a:r>
              <a:rPr lang="en-US" sz="1400" b="1" dirty="0">
                <a:solidFill>
                  <a:srgbClr val="000000"/>
                </a:solidFill>
              </a:rPr>
              <a:t>debug ip http client all </a:t>
            </a:r>
            <a:r>
              <a:rPr lang="en-US" sz="1400" dirty="0">
                <a:solidFill>
                  <a:srgbClr val="000000"/>
                </a:solidFill>
              </a:rPr>
              <a:t>command.</a:t>
            </a:r>
          </a:p>
        </p:txBody>
      </p:sp>
    </p:spTree>
    <p:extLst>
      <p:ext uri="{BB962C8B-B14F-4D97-AF65-F5344CB8AC3E}">
        <p14:creationId xmlns:p14="http://schemas.microsoft.com/office/powerpoint/2010/main" val="151457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43369</TotalTime>
  <Words>4498</Words>
  <Application>Microsoft Office PowerPoint</Application>
  <PresentationFormat>On-screen Show (16:9)</PresentationFormat>
  <Paragraphs>317</Paragraphs>
  <Slides>38</Slides>
  <Notes>38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CiscoSans ExtraLight</vt:lpstr>
      <vt:lpstr>Default Theme</vt:lpstr>
      <vt:lpstr>Chapter 23: Device Management and Management Tools Troubleshooting</vt:lpstr>
      <vt:lpstr>Chapter 23 Content</vt:lpstr>
      <vt:lpstr>Device Management Troubleshooting</vt:lpstr>
      <vt:lpstr>Device Management Troubleshooting Console Access Troubleshooting</vt:lpstr>
      <vt:lpstr>Device Management Troubleshooting vty Access Troubleshooting and Telnet</vt:lpstr>
      <vt:lpstr>Device Management Troubleshooting vty Access Troubleshooting and SSH</vt:lpstr>
      <vt:lpstr>Device Management Troubleshooting Password Encryption Levels</vt:lpstr>
      <vt:lpstr>Device Management Troubleshooting Remote Transfer Troubleshooting - TFTP</vt:lpstr>
      <vt:lpstr>Device Management Troubleshooting Remote Transfer Troubleshooting – HTTP(S)</vt:lpstr>
      <vt:lpstr>Device Management Troubleshooting Remote Transfer Troubleshooting – SCP</vt:lpstr>
      <vt:lpstr>Management Tools Troubleshooting</vt:lpstr>
      <vt:lpstr>Management Tools Troubleshooting Syslog Troubleshooting</vt:lpstr>
      <vt:lpstr>Management Tools Troubleshooting SNMP2 Troubleshooting</vt:lpstr>
      <vt:lpstr>Management Tools Troubleshooting SNMP3 Troubleshooting</vt:lpstr>
      <vt:lpstr>Management Tools Troubleshooting Cisco IOS IP SLA Troubleshooting</vt:lpstr>
      <vt:lpstr>Management Tools Troubleshooting Cisco IOS IP SLA Troubleshooting (Cont.)</vt:lpstr>
      <vt:lpstr>Management Tools Troubleshooting Object Tracking Troubleshooting</vt:lpstr>
      <vt:lpstr>Management Tools Troubleshooting NetFlow and Flexible NetFlow Troubleshooting</vt:lpstr>
      <vt:lpstr>Management Tools Troubleshooting NetFlow and Flexible NetFlow Troubleshooting (Cont.)</vt:lpstr>
      <vt:lpstr>Management Tools Troubleshooting NetFlow and Flexible NetFlow Troubleshooting (Cont.)</vt:lpstr>
      <vt:lpstr>Management Tools Troubleshooting Bidirectional Forwarding Detection (BFD)</vt:lpstr>
      <vt:lpstr>Management Tools Troubleshooting Cisco DNA Center Assurance</vt:lpstr>
      <vt:lpstr>Management Tools Troubleshooting Network Health Page</vt:lpstr>
      <vt:lpstr>Management Tools Troubleshooting Client Health Page</vt:lpstr>
      <vt:lpstr>Management Tools Troubleshooting Client 360 Dashboard</vt:lpstr>
      <vt:lpstr>Management Tools Troubleshooting Device 360</vt:lpstr>
      <vt:lpstr>Management Tools Troubleshooting Path Trace</vt:lpstr>
      <vt:lpstr>Management Tools Troubleshooting Global Issues</vt:lpstr>
      <vt:lpstr>Management Tools Troubleshooting Global Issues (Cont.)</vt:lpstr>
      <vt:lpstr>Prepare for the Exam</vt:lpstr>
      <vt:lpstr>Prepare for the Exam Key Topics for Chapter 23</vt:lpstr>
      <vt:lpstr>Prepare for the Exam Key Topics for Chapter 23 (Cont.)</vt:lpstr>
      <vt:lpstr>Prepare for the Exam Key Terms for Chapter 23</vt:lpstr>
      <vt:lpstr>Prepare for the Exam Command Reference for Chapter 23</vt:lpstr>
      <vt:lpstr>Prepare for the Exam Command Reference for Chapter 23 (Cont.)</vt:lpstr>
      <vt:lpstr>Prepare for the Exam Command Reference for Chapter 23 (Cont.)</vt:lpstr>
      <vt:lpstr>Prepare for the Exam Command Reference for Chapter 23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671</cp:revision>
  <dcterms:created xsi:type="dcterms:W3CDTF">2019-10-18T06:21:22Z</dcterms:created>
  <dcterms:modified xsi:type="dcterms:W3CDTF">2020-03-13T13:30:46Z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