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3.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4.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tags/tag5.xml" ContentType="application/vnd.openxmlformats-officedocument.presentationml.tags+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tags/tag6.xml" ContentType="application/vnd.openxmlformats-officedocument.presentationml.tags+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tags/tag7.xml" ContentType="application/vnd.openxmlformats-officedocument.presentationml.tags+xml"/>
  <Override PartName="/ppt/notesSlides/notesSlide5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0" r:id="rId1"/>
  </p:sldMasterIdLst>
  <p:notesMasterIdLst>
    <p:notesMasterId r:id="rId53"/>
  </p:notesMasterIdLst>
  <p:sldIdLst>
    <p:sldId id="513" r:id="rId2"/>
    <p:sldId id="1207" r:id="rId3"/>
    <p:sldId id="1503" r:id="rId4"/>
    <p:sldId id="1336" r:id="rId5"/>
    <p:sldId id="1572" r:id="rId6"/>
    <p:sldId id="1456" r:id="rId7"/>
    <p:sldId id="1551" r:id="rId8"/>
    <p:sldId id="1333" r:id="rId9"/>
    <p:sldId id="1552" r:id="rId10"/>
    <p:sldId id="1392" r:id="rId11"/>
    <p:sldId id="1553" r:id="rId12"/>
    <p:sldId id="1554" r:id="rId13"/>
    <p:sldId id="1555" r:id="rId14"/>
    <p:sldId id="1556" r:id="rId15"/>
    <p:sldId id="1557" r:id="rId16"/>
    <p:sldId id="1475" r:id="rId17"/>
    <p:sldId id="1558" r:id="rId18"/>
    <p:sldId id="1559" r:id="rId19"/>
    <p:sldId id="1560" r:id="rId20"/>
    <p:sldId id="1534" r:id="rId21"/>
    <p:sldId id="1561" r:id="rId22"/>
    <p:sldId id="1535" r:id="rId23"/>
    <p:sldId id="1536" r:id="rId24"/>
    <p:sldId id="1537" r:id="rId25"/>
    <p:sldId id="1538" r:id="rId26"/>
    <p:sldId id="1562" r:id="rId27"/>
    <p:sldId id="1539" r:id="rId28"/>
    <p:sldId id="1563" r:id="rId29"/>
    <p:sldId id="1540" r:id="rId30"/>
    <p:sldId id="1564" r:id="rId31"/>
    <p:sldId id="1541" r:id="rId32"/>
    <p:sldId id="1566" r:id="rId33"/>
    <p:sldId id="1567" r:id="rId34"/>
    <p:sldId id="1568" r:id="rId35"/>
    <p:sldId id="1542" r:id="rId36"/>
    <p:sldId id="1543" r:id="rId37"/>
    <p:sldId id="1570" r:id="rId38"/>
    <p:sldId id="1544" r:id="rId39"/>
    <p:sldId id="1545" r:id="rId40"/>
    <p:sldId id="1546" r:id="rId41"/>
    <p:sldId id="1547" r:id="rId42"/>
    <p:sldId id="1549" r:id="rId43"/>
    <p:sldId id="1550" r:id="rId44"/>
    <p:sldId id="1335" r:id="rId45"/>
    <p:sldId id="1571" r:id="rId46"/>
    <p:sldId id="1254" r:id="rId47"/>
    <p:sldId id="1250" r:id="rId48"/>
    <p:sldId id="1251" r:id="rId49"/>
    <p:sldId id="1573" r:id="rId50"/>
    <p:sldId id="1574" r:id="rId51"/>
    <p:sldId id="1253" r:id="rId52"/>
  </p:sldIdLst>
  <p:sldSz cx="9144000" cy="5143500" type="screen16x9"/>
  <p:notesSz cx="6858000" cy="9144000"/>
  <p:custDataLst>
    <p:tags r:id="rId54"/>
  </p:custDataLst>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extLst>
    <p:ext uri="{EFAFB233-063F-42B5-8137-9DF3F51BA10A}">
      <p15:sldGuideLst xmlns:p15="http://schemas.microsoft.com/office/powerpoint/2012/main">
        <p15:guide id="1" orient="horz" pos="1620">
          <p15:clr>
            <a:srgbClr val="A4A3A4"/>
          </p15:clr>
        </p15:guide>
        <p15:guide id="2" pos="336">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rbara Reif" initials="BR" lastIdx="3" clrIdx="0"/>
  <p:cmAuthor id="7" name="Jane Gibbons -X (jagibbon - UNICON INC at Cisco)" initials="JG-(-UIaC" lastIdx="3" clrIdx="7">
    <p:extLst>
      <p:ext uri="{19B8F6BF-5375-455C-9EA6-DF929625EA0E}">
        <p15:presenceInfo xmlns:p15="http://schemas.microsoft.com/office/powerpoint/2012/main" userId="S::jagibbon@cisco.com::6c22a3d5-1ec6-41bb-bccc-597d33cd3bb7" providerId="AD"/>
      </p:ext>
    </p:extLst>
  </p:cmAuthor>
  <p:cmAuthor id="1" name="Jane Gibbons -X (jagibbon - DEL ORO CONSULTING INC at Cisco)" initials="JG-(-DOCIaC" lastIdx="28" clrIdx="1"/>
  <p:cmAuthor id="8" name="Information Technology Education" initials="ITE" lastIdx="2" clrIdx="8">
    <p:extLst>
      <p:ext uri="{19B8F6BF-5375-455C-9EA6-DF929625EA0E}">
        <p15:presenceInfo xmlns:p15="http://schemas.microsoft.com/office/powerpoint/2012/main" userId="Information Technology Education" providerId="None"/>
      </p:ext>
    </p:extLst>
  </p:cmAuthor>
  <p:cmAuthor id="2" name="Bob Vachon" initials="BV" lastIdx="24" clrIdx="2"/>
  <p:cmAuthor id="3" name="Sue Livingston -X (suliving - UNICON INC at Cisco)" initials="SL-(-UIaC" lastIdx="16" clrIdx="3"/>
  <p:cmAuthor id="4" name="jagibbon" initials="jmg" lastIdx="8" clrIdx="4"/>
  <p:cmAuthor id="5" name="Stephanie Harvey" initials="SH" lastIdx="2" clrIdx="5">
    <p:extLst>
      <p:ext uri="{19B8F6BF-5375-455C-9EA6-DF929625EA0E}">
        <p15:presenceInfo xmlns:p15="http://schemas.microsoft.com/office/powerpoint/2012/main" userId="Stephanie Harvey" providerId="None"/>
      </p:ext>
    </p:extLst>
  </p:cmAuthor>
  <p:cmAuthor id="6" name="Stiles, Steve" initials="SS" lastIdx="8" clrIdx="6">
    <p:extLst>
      <p:ext uri="{19B8F6BF-5375-455C-9EA6-DF929625EA0E}">
        <p15:presenceInfo xmlns:p15="http://schemas.microsoft.com/office/powerpoint/2012/main" userId="S-1-5-21-2000478354-179605362-1606980848-198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CDE8C3"/>
    <a:srgbClr val="0000CC"/>
    <a:srgbClr val="000099"/>
    <a:srgbClr val="CC99FF"/>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299" autoAdjust="0"/>
    <p:restoredTop sz="86657" autoAdjust="0"/>
  </p:normalViewPr>
  <p:slideViewPr>
    <p:cSldViewPr snapToGrid="0" showGuides="1">
      <p:cViewPr varScale="1">
        <p:scale>
          <a:sx n="89" d="100"/>
          <a:sy n="89" d="100"/>
        </p:scale>
        <p:origin x="556" y="48"/>
      </p:cViewPr>
      <p:guideLst>
        <p:guide orient="horz" pos="1620"/>
        <p:guide pos="336"/>
      </p:guideLst>
    </p:cSldViewPr>
  </p:slideViewPr>
  <p:outlineViewPr>
    <p:cViewPr>
      <p:scale>
        <a:sx n="33" d="100"/>
        <a:sy n="33" d="100"/>
      </p:scale>
      <p:origin x="0" y="-226704"/>
    </p:cViewPr>
  </p:outlineViewPr>
  <p:notesTextViewPr>
    <p:cViewPr>
      <p:scale>
        <a:sx n="1" d="1"/>
        <a:sy n="1" d="1"/>
      </p:scale>
      <p:origin x="0" y="0"/>
    </p:cViewPr>
  </p:notesTextViewPr>
  <p:sorterViewPr>
    <p:cViewPr>
      <p:scale>
        <a:sx n="111" d="100"/>
        <a:sy n="111" d="100"/>
      </p:scale>
      <p:origin x="0" y="-1256"/>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commentAuthors" Target="commentAuthor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8" Type="http://schemas.openxmlformats.org/officeDocument/2006/relationships/theme" Target="theme/theme1.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6337D9-3022-3D41-8D8A-BDF2F3B0DD8E}" type="datetimeFigureOut">
              <a:rPr lang="en-US" smtClean="0"/>
              <a:t>3/18/2020</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41018C-6CAF-B84E-B92C-ECB119457FBA}" type="slidenum">
              <a:rPr lang="en-US" smtClean="0"/>
              <a:t>‹#›</a:t>
            </a:fld>
            <a:endParaRPr lang="en-US" dirty="0"/>
          </a:p>
        </p:txBody>
      </p:sp>
    </p:spTree>
    <p:extLst>
      <p:ext uri="{BB962C8B-B14F-4D97-AF65-F5344CB8AC3E}">
        <p14:creationId xmlns:p14="http://schemas.microsoft.com/office/powerpoint/2010/main" val="193756487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1</a:t>
            </a:fld>
            <a:endParaRPr lang="en-US" dirty="0"/>
          </a:p>
        </p:txBody>
      </p:sp>
    </p:spTree>
    <p:extLst>
      <p:ext uri="{BB962C8B-B14F-4D97-AF65-F5344CB8AC3E}">
        <p14:creationId xmlns:p14="http://schemas.microsoft.com/office/powerpoint/2010/main" val="30255421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10</a:t>
            </a:fld>
            <a:endParaRPr lang="en-US" dirty="0"/>
          </a:p>
        </p:txBody>
      </p:sp>
    </p:spTree>
    <p:extLst>
      <p:ext uri="{BB962C8B-B14F-4D97-AF65-F5344CB8AC3E}">
        <p14:creationId xmlns:p14="http://schemas.microsoft.com/office/powerpoint/2010/main" val="10742652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11</a:t>
            </a:fld>
            <a:endParaRPr lang="en-US" dirty="0"/>
          </a:p>
        </p:txBody>
      </p:sp>
    </p:spTree>
    <p:extLst>
      <p:ext uri="{BB962C8B-B14F-4D97-AF65-F5344CB8AC3E}">
        <p14:creationId xmlns:p14="http://schemas.microsoft.com/office/powerpoint/2010/main" val="9428577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12</a:t>
            </a:fld>
            <a:endParaRPr lang="en-US" dirty="0"/>
          </a:p>
        </p:txBody>
      </p:sp>
    </p:spTree>
    <p:extLst>
      <p:ext uri="{BB962C8B-B14F-4D97-AF65-F5344CB8AC3E}">
        <p14:creationId xmlns:p14="http://schemas.microsoft.com/office/powerpoint/2010/main" val="40335472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13</a:t>
            </a:fld>
            <a:endParaRPr lang="en-US" dirty="0"/>
          </a:p>
        </p:txBody>
      </p:sp>
    </p:spTree>
    <p:extLst>
      <p:ext uri="{BB962C8B-B14F-4D97-AF65-F5344CB8AC3E}">
        <p14:creationId xmlns:p14="http://schemas.microsoft.com/office/powerpoint/2010/main" val="451075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14</a:t>
            </a:fld>
            <a:endParaRPr lang="en-US" dirty="0"/>
          </a:p>
        </p:txBody>
      </p:sp>
    </p:spTree>
    <p:extLst>
      <p:ext uri="{BB962C8B-B14F-4D97-AF65-F5344CB8AC3E}">
        <p14:creationId xmlns:p14="http://schemas.microsoft.com/office/powerpoint/2010/main" val="327287827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15</a:t>
            </a:fld>
            <a:endParaRPr lang="en-US" dirty="0"/>
          </a:p>
        </p:txBody>
      </p:sp>
    </p:spTree>
    <p:extLst>
      <p:ext uri="{BB962C8B-B14F-4D97-AF65-F5344CB8AC3E}">
        <p14:creationId xmlns:p14="http://schemas.microsoft.com/office/powerpoint/2010/main" val="66515116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16</a:t>
            </a:fld>
            <a:endParaRPr lang="en-US" dirty="0"/>
          </a:p>
        </p:txBody>
      </p:sp>
    </p:spTree>
    <p:extLst>
      <p:ext uri="{BB962C8B-B14F-4D97-AF65-F5344CB8AC3E}">
        <p14:creationId xmlns:p14="http://schemas.microsoft.com/office/powerpoint/2010/main" val="119952530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17</a:t>
            </a:fld>
            <a:endParaRPr lang="en-US" dirty="0"/>
          </a:p>
        </p:txBody>
      </p:sp>
    </p:spTree>
    <p:extLst>
      <p:ext uri="{BB962C8B-B14F-4D97-AF65-F5344CB8AC3E}">
        <p14:creationId xmlns:p14="http://schemas.microsoft.com/office/powerpoint/2010/main" val="34714002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18</a:t>
            </a:fld>
            <a:endParaRPr lang="en-US" dirty="0"/>
          </a:p>
        </p:txBody>
      </p:sp>
    </p:spTree>
    <p:extLst>
      <p:ext uri="{BB962C8B-B14F-4D97-AF65-F5344CB8AC3E}">
        <p14:creationId xmlns:p14="http://schemas.microsoft.com/office/powerpoint/2010/main" val="399869396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19</a:t>
            </a:fld>
            <a:endParaRPr lang="en-US" dirty="0"/>
          </a:p>
        </p:txBody>
      </p:sp>
    </p:spTree>
    <p:extLst>
      <p:ext uri="{BB962C8B-B14F-4D97-AF65-F5344CB8AC3E}">
        <p14:creationId xmlns:p14="http://schemas.microsoft.com/office/powerpoint/2010/main" val="16768792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a:t>
            </a:fld>
            <a:endParaRPr lang="en-US" dirty="0"/>
          </a:p>
        </p:txBody>
      </p:sp>
    </p:spTree>
    <p:extLst>
      <p:ext uri="{BB962C8B-B14F-4D97-AF65-F5344CB8AC3E}">
        <p14:creationId xmlns:p14="http://schemas.microsoft.com/office/powerpoint/2010/main" val="352130419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20</a:t>
            </a:fld>
            <a:endParaRPr lang="en-US" dirty="0"/>
          </a:p>
        </p:txBody>
      </p:sp>
    </p:spTree>
    <p:extLst>
      <p:ext uri="{BB962C8B-B14F-4D97-AF65-F5344CB8AC3E}">
        <p14:creationId xmlns:p14="http://schemas.microsoft.com/office/powerpoint/2010/main" val="118369871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21</a:t>
            </a:fld>
            <a:endParaRPr lang="en-US" dirty="0"/>
          </a:p>
        </p:txBody>
      </p:sp>
    </p:spTree>
    <p:extLst>
      <p:ext uri="{BB962C8B-B14F-4D97-AF65-F5344CB8AC3E}">
        <p14:creationId xmlns:p14="http://schemas.microsoft.com/office/powerpoint/2010/main" val="326308037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22</a:t>
            </a:fld>
            <a:endParaRPr lang="en-US" dirty="0"/>
          </a:p>
        </p:txBody>
      </p:sp>
    </p:spTree>
    <p:extLst>
      <p:ext uri="{BB962C8B-B14F-4D97-AF65-F5344CB8AC3E}">
        <p14:creationId xmlns:p14="http://schemas.microsoft.com/office/powerpoint/2010/main" val="300530021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23</a:t>
            </a:fld>
            <a:endParaRPr lang="en-US" dirty="0"/>
          </a:p>
        </p:txBody>
      </p:sp>
    </p:spTree>
    <p:extLst>
      <p:ext uri="{BB962C8B-B14F-4D97-AF65-F5344CB8AC3E}">
        <p14:creationId xmlns:p14="http://schemas.microsoft.com/office/powerpoint/2010/main" val="72673293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24</a:t>
            </a:fld>
            <a:endParaRPr lang="en-US" dirty="0"/>
          </a:p>
        </p:txBody>
      </p:sp>
    </p:spTree>
    <p:extLst>
      <p:ext uri="{BB962C8B-B14F-4D97-AF65-F5344CB8AC3E}">
        <p14:creationId xmlns:p14="http://schemas.microsoft.com/office/powerpoint/2010/main" val="322817931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25</a:t>
            </a:fld>
            <a:endParaRPr lang="en-US" dirty="0"/>
          </a:p>
        </p:txBody>
      </p:sp>
    </p:spTree>
    <p:extLst>
      <p:ext uri="{BB962C8B-B14F-4D97-AF65-F5344CB8AC3E}">
        <p14:creationId xmlns:p14="http://schemas.microsoft.com/office/powerpoint/2010/main" val="196878736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26</a:t>
            </a:fld>
            <a:endParaRPr lang="en-US" dirty="0"/>
          </a:p>
        </p:txBody>
      </p:sp>
    </p:spTree>
    <p:extLst>
      <p:ext uri="{BB962C8B-B14F-4D97-AF65-F5344CB8AC3E}">
        <p14:creationId xmlns:p14="http://schemas.microsoft.com/office/powerpoint/2010/main" val="163834069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27</a:t>
            </a:fld>
            <a:endParaRPr lang="en-US" dirty="0"/>
          </a:p>
        </p:txBody>
      </p:sp>
    </p:spTree>
    <p:extLst>
      <p:ext uri="{BB962C8B-B14F-4D97-AF65-F5344CB8AC3E}">
        <p14:creationId xmlns:p14="http://schemas.microsoft.com/office/powerpoint/2010/main" val="140718581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28</a:t>
            </a:fld>
            <a:endParaRPr lang="en-US" dirty="0"/>
          </a:p>
        </p:txBody>
      </p:sp>
    </p:spTree>
    <p:extLst>
      <p:ext uri="{BB962C8B-B14F-4D97-AF65-F5344CB8AC3E}">
        <p14:creationId xmlns:p14="http://schemas.microsoft.com/office/powerpoint/2010/main" val="45542449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29</a:t>
            </a:fld>
            <a:endParaRPr lang="en-US" dirty="0"/>
          </a:p>
        </p:txBody>
      </p:sp>
    </p:spTree>
    <p:extLst>
      <p:ext uri="{BB962C8B-B14F-4D97-AF65-F5344CB8AC3E}">
        <p14:creationId xmlns:p14="http://schemas.microsoft.com/office/powerpoint/2010/main" val="3166710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3</a:t>
            </a:fld>
            <a:endParaRPr lang="en-US" dirty="0"/>
          </a:p>
        </p:txBody>
      </p:sp>
    </p:spTree>
    <p:extLst>
      <p:ext uri="{BB962C8B-B14F-4D97-AF65-F5344CB8AC3E}">
        <p14:creationId xmlns:p14="http://schemas.microsoft.com/office/powerpoint/2010/main" val="228510567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30</a:t>
            </a:fld>
            <a:endParaRPr lang="en-US" dirty="0"/>
          </a:p>
        </p:txBody>
      </p:sp>
    </p:spTree>
    <p:extLst>
      <p:ext uri="{BB962C8B-B14F-4D97-AF65-F5344CB8AC3E}">
        <p14:creationId xmlns:p14="http://schemas.microsoft.com/office/powerpoint/2010/main" val="314915989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31</a:t>
            </a:fld>
            <a:endParaRPr lang="en-US" dirty="0"/>
          </a:p>
        </p:txBody>
      </p:sp>
    </p:spTree>
    <p:extLst>
      <p:ext uri="{BB962C8B-B14F-4D97-AF65-F5344CB8AC3E}">
        <p14:creationId xmlns:p14="http://schemas.microsoft.com/office/powerpoint/2010/main" val="137500128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32</a:t>
            </a:fld>
            <a:endParaRPr lang="en-US" dirty="0"/>
          </a:p>
        </p:txBody>
      </p:sp>
    </p:spTree>
    <p:extLst>
      <p:ext uri="{BB962C8B-B14F-4D97-AF65-F5344CB8AC3E}">
        <p14:creationId xmlns:p14="http://schemas.microsoft.com/office/powerpoint/2010/main" val="144350636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33</a:t>
            </a:fld>
            <a:endParaRPr lang="en-US" dirty="0"/>
          </a:p>
        </p:txBody>
      </p:sp>
    </p:spTree>
    <p:extLst>
      <p:ext uri="{BB962C8B-B14F-4D97-AF65-F5344CB8AC3E}">
        <p14:creationId xmlns:p14="http://schemas.microsoft.com/office/powerpoint/2010/main" val="363743890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34</a:t>
            </a:fld>
            <a:endParaRPr lang="en-US" dirty="0"/>
          </a:p>
        </p:txBody>
      </p:sp>
    </p:spTree>
    <p:extLst>
      <p:ext uri="{BB962C8B-B14F-4D97-AF65-F5344CB8AC3E}">
        <p14:creationId xmlns:p14="http://schemas.microsoft.com/office/powerpoint/2010/main" val="38021713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35</a:t>
            </a:fld>
            <a:endParaRPr lang="en-US" dirty="0"/>
          </a:p>
        </p:txBody>
      </p:sp>
    </p:spTree>
    <p:extLst>
      <p:ext uri="{BB962C8B-B14F-4D97-AF65-F5344CB8AC3E}">
        <p14:creationId xmlns:p14="http://schemas.microsoft.com/office/powerpoint/2010/main" val="130785368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36</a:t>
            </a:fld>
            <a:endParaRPr lang="en-US" dirty="0"/>
          </a:p>
        </p:txBody>
      </p:sp>
    </p:spTree>
    <p:extLst>
      <p:ext uri="{BB962C8B-B14F-4D97-AF65-F5344CB8AC3E}">
        <p14:creationId xmlns:p14="http://schemas.microsoft.com/office/powerpoint/2010/main" val="70412850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37</a:t>
            </a:fld>
            <a:endParaRPr lang="en-US" dirty="0"/>
          </a:p>
        </p:txBody>
      </p:sp>
    </p:spTree>
    <p:extLst>
      <p:ext uri="{BB962C8B-B14F-4D97-AF65-F5344CB8AC3E}">
        <p14:creationId xmlns:p14="http://schemas.microsoft.com/office/powerpoint/2010/main" val="162322597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38</a:t>
            </a:fld>
            <a:endParaRPr lang="en-US" dirty="0"/>
          </a:p>
        </p:txBody>
      </p:sp>
    </p:spTree>
    <p:extLst>
      <p:ext uri="{BB962C8B-B14F-4D97-AF65-F5344CB8AC3E}">
        <p14:creationId xmlns:p14="http://schemas.microsoft.com/office/powerpoint/2010/main" val="24979034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39</a:t>
            </a:fld>
            <a:endParaRPr lang="en-US" dirty="0"/>
          </a:p>
        </p:txBody>
      </p:sp>
    </p:spTree>
    <p:extLst>
      <p:ext uri="{BB962C8B-B14F-4D97-AF65-F5344CB8AC3E}">
        <p14:creationId xmlns:p14="http://schemas.microsoft.com/office/powerpoint/2010/main" val="15113219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a:t>
            </a:fld>
            <a:endParaRPr lang="en-US" dirty="0"/>
          </a:p>
        </p:txBody>
      </p:sp>
    </p:spTree>
    <p:extLst>
      <p:ext uri="{BB962C8B-B14F-4D97-AF65-F5344CB8AC3E}">
        <p14:creationId xmlns:p14="http://schemas.microsoft.com/office/powerpoint/2010/main" val="235739867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40</a:t>
            </a:fld>
            <a:endParaRPr lang="en-US" dirty="0"/>
          </a:p>
        </p:txBody>
      </p:sp>
    </p:spTree>
    <p:extLst>
      <p:ext uri="{BB962C8B-B14F-4D97-AF65-F5344CB8AC3E}">
        <p14:creationId xmlns:p14="http://schemas.microsoft.com/office/powerpoint/2010/main" val="89631704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41</a:t>
            </a:fld>
            <a:endParaRPr lang="en-US" dirty="0"/>
          </a:p>
        </p:txBody>
      </p:sp>
    </p:spTree>
    <p:extLst>
      <p:ext uri="{BB962C8B-B14F-4D97-AF65-F5344CB8AC3E}">
        <p14:creationId xmlns:p14="http://schemas.microsoft.com/office/powerpoint/2010/main" val="177930180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42</a:t>
            </a:fld>
            <a:endParaRPr lang="en-US" dirty="0"/>
          </a:p>
        </p:txBody>
      </p:sp>
    </p:spTree>
    <p:extLst>
      <p:ext uri="{BB962C8B-B14F-4D97-AF65-F5344CB8AC3E}">
        <p14:creationId xmlns:p14="http://schemas.microsoft.com/office/powerpoint/2010/main" val="345010848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43</a:t>
            </a:fld>
            <a:endParaRPr lang="en-US" dirty="0"/>
          </a:p>
        </p:txBody>
      </p:sp>
    </p:spTree>
    <p:extLst>
      <p:ext uri="{BB962C8B-B14F-4D97-AF65-F5344CB8AC3E}">
        <p14:creationId xmlns:p14="http://schemas.microsoft.com/office/powerpoint/2010/main" val="208092790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44</a:t>
            </a:fld>
            <a:endParaRPr lang="en-US" dirty="0"/>
          </a:p>
        </p:txBody>
      </p:sp>
    </p:spTree>
    <p:extLst>
      <p:ext uri="{BB962C8B-B14F-4D97-AF65-F5344CB8AC3E}">
        <p14:creationId xmlns:p14="http://schemas.microsoft.com/office/powerpoint/2010/main" val="273737053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45</a:t>
            </a:fld>
            <a:endParaRPr lang="en-US" dirty="0"/>
          </a:p>
        </p:txBody>
      </p:sp>
    </p:spTree>
    <p:extLst>
      <p:ext uri="{BB962C8B-B14F-4D97-AF65-F5344CB8AC3E}">
        <p14:creationId xmlns:p14="http://schemas.microsoft.com/office/powerpoint/2010/main" val="324537274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46</a:t>
            </a:fld>
            <a:endParaRPr lang="en-US" dirty="0"/>
          </a:p>
        </p:txBody>
      </p:sp>
    </p:spTree>
    <p:extLst>
      <p:ext uri="{BB962C8B-B14F-4D97-AF65-F5344CB8AC3E}">
        <p14:creationId xmlns:p14="http://schemas.microsoft.com/office/powerpoint/2010/main" val="409034628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47</a:t>
            </a:fld>
            <a:endParaRPr lang="en-US" dirty="0"/>
          </a:p>
        </p:txBody>
      </p:sp>
    </p:spTree>
    <p:extLst>
      <p:ext uri="{BB962C8B-B14F-4D97-AF65-F5344CB8AC3E}">
        <p14:creationId xmlns:p14="http://schemas.microsoft.com/office/powerpoint/2010/main" val="2298875064"/>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48</a:t>
            </a:fld>
            <a:endParaRPr lang="en-US" dirty="0"/>
          </a:p>
        </p:txBody>
      </p:sp>
    </p:spTree>
    <p:extLst>
      <p:ext uri="{BB962C8B-B14F-4D97-AF65-F5344CB8AC3E}">
        <p14:creationId xmlns:p14="http://schemas.microsoft.com/office/powerpoint/2010/main" val="3598322079"/>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49</a:t>
            </a:fld>
            <a:endParaRPr lang="en-US" dirty="0"/>
          </a:p>
        </p:txBody>
      </p:sp>
    </p:spTree>
    <p:extLst>
      <p:ext uri="{BB962C8B-B14F-4D97-AF65-F5344CB8AC3E}">
        <p14:creationId xmlns:p14="http://schemas.microsoft.com/office/powerpoint/2010/main" val="29188692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5</a:t>
            </a:fld>
            <a:endParaRPr lang="en-US" dirty="0"/>
          </a:p>
        </p:txBody>
      </p:sp>
    </p:spTree>
    <p:extLst>
      <p:ext uri="{BB962C8B-B14F-4D97-AF65-F5344CB8AC3E}">
        <p14:creationId xmlns:p14="http://schemas.microsoft.com/office/powerpoint/2010/main" val="1998934779"/>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50</a:t>
            </a:fld>
            <a:endParaRPr lang="en-US" dirty="0"/>
          </a:p>
        </p:txBody>
      </p:sp>
    </p:spTree>
    <p:extLst>
      <p:ext uri="{BB962C8B-B14F-4D97-AF65-F5344CB8AC3E}">
        <p14:creationId xmlns:p14="http://schemas.microsoft.com/office/powerpoint/2010/main" val="3874082989"/>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51</a:t>
            </a:fld>
            <a:endParaRPr lang="en-US" dirty="0"/>
          </a:p>
        </p:txBody>
      </p:sp>
    </p:spTree>
    <p:extLst>
      <p:ext uri="{BB962C8B-B14F-4D97-AF65-F5344CB8AC3E}">
        <p14:creationId xmlns:p14="http://schemas.microsoft.com/office/powerpoint/2010/main" val="15913942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6</a:t>
            </a:fld>
            <a:endParaRPr lang="en-US" dirty="0"/>
          </a:p>
        </p:txBody>
      </p:sp>
    </p:spTree>
    <p:extLst>
      <p:ext uri="{BB962C8B-B14F-4D97-AF65-F5344CB8AC3E}">
        <p14:creationId xmlns:p14="http://schemas.microsoft.com/office/powerpoint/2010/main" val="22351476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7</a:t>
            </a:fld>
            <a:endParaRPr lang="en-US" dirty="0"/>
          </a:p>
        </p:txBody>
      </p:sp>
    </p:spTree>
    <p:extLst>
      <p:ext uri="{BB962C8B-B14F-4D97-AF65-F5344CB8AC3E}">
        <p14:creationId xmlns:p14="http://schemas.microsoft.com/office/powerpoint/2010/main" val="6180170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8</a:t>
            </a:fld>
            <a:endParaRPr lang="en-US" dirty="0"/>
          </a:p>
        </p:txBody>
      </p:sp>
    </p:spTree>
    <p:extLst>
      <p:ext uri="{BB962C8B-B14F-4D97-AF65-F5344CB8AC3E}">
        <p14:creationId xmlns:p14="http://schemas.microsoft.com/office/powerpoint/2010/main" val="37805148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9</a:t>
            </a:fld>
            <a:endParaRPr lang="en-US" dirty="0"/>
          </a:p>
        </p:txBody>
      </p:sp>
    </p:spTree>
    <p:extLst>
      <p:ext uri="{BB962C8B-B14F-4D97-AF65-F5344CB8AC3E}">
        <p14:creationId xmlns:p14="http://schemas.microsoft.com/office/powerpoint/2010/main" val="118152830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3_Title Slide-animated gradient">
    <p:bg>
      <p:bgPr>
        <a:solidFill>
          <a:schemeClr val="accent5"/>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2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3086725553"/>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1_Closing Slide">
    <p:bg>
      <p:bgPr>
        <a:solidFill>
          <a:schemeClr val="accent5"/>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1"/>
            <a:ext cx="9143999" cy="5165874"/>
          </a:xfrm>
          <a:prstGeom prst="rect">
            <a:avLst/>
          </a:prstGeom>
        </p:spPr>
      </p:pic>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198843304"/>
      </p:ext>
    </p:extLst>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Closing Slide">
    <p:bg>
      <p:bgPr>
        <a:solidFill>
          <a:schemeClr val="accent5"/>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47974899"/>
      </p:ext>
    </p:extLst>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3_Closing Slide">
    <p:bg>
      <p:bgPr>
        <a:solidFill>
          <a:schemeClr val="accent5"/>
        </a:solidFill>
        <a:effectLst/>
      </p:bgPr>
    </p:bg>
    <p:spTree>
      <p:nvGrpSpPr>
        <p:cNvPr id="1" name=""/>
        <p:cNvGrpSpPr/>
        <p:nvPr/>
      </p:nvGrpSpPr>
      <p:grpSpPr>
        <a:xfrm>
          <a:off x="0" y="0"/>
          <a:ext cx="0" cy="0"/>
          <a:chOff x="0" y="0"/>
          <a:chExt cx="0" cy="0"/>
        </a:xfrm>
      </p:grpSpPr>
      <p:grpSp>
        <p:nvGrpSpPr>
          <p:cNvPr id="4" name="Group 4"/>
          <p:cNvGrpSpPr>
            <a:grpSpLocks noChangeAspect="1"/>
          </p:cNvGrpSpPr>
          <p:nvPr userDrawn="1"/>
        </p:nvGrpSpPr>
        <p:grpSpPr bwMode="auto">
          <a:xfrm>
            <a:off x="3746294" y="2129856"/>
            <a:ext cx="1617944" cy="860542"/>
            <a:chOff x="310" y="249"/>
            <a:chExt cx="502" cy="267"/>
          </a:xfrm>
          <a:solidFill>
            <a:schemeClr val="accent1">
              <a:lumMod val="75000"/>
            </a:schemeClr>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51544963"/>
      </p:ext>
    </p:extLst>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992501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5_Title Slide-animated gradient">
    <p:bg>
      <p:bgPr>
        <a:solidFill>
          <a:schemeClr val="accent5"/>
        </a:solidFill>
        <a:effectLst/>
      </p:bgPr>
    </p:bg>
    <p:spTree>
      <p:nvGrpSpPr>
        <p:cNvPr id="1" name=""/>
        <p:cNvGrpSpPr/>
        <p:nvPr/>
      </p:nvGrpSpPr>
      <p:grpSpPr>
        <a:xfrm>
          <a:off x="0" y="0"/>
          <a:ext cx="0" cy="0"/>
          <a:chOff x="0" y="0"/>
          <a:chExt cx="0" cy="0"/>
        </a:xfrm>
      </p:grpSpPr>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1"/>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rgbClr val="004C69"/>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accent1"/>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chemeClr val="accent1"/>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3653042546"/>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6_Title Slide-animated gradient">
    <p:bg>
      <p:bgPr>
        <a:solidFill>
          <a:schemeClr val="accent5"/>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1974617842"/>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3_Segue">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5143499"/>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1"/>
          <p:cNvSpPr>
            <a:spLocks noGrp="1"/>
          </p:cNvSpPr>
          <p:nvPr>
            <p:ph type="ctrTitle"/>
          </p:nvPr>
        </p:nvSpPr>
        <p:spPr>
          <a:xfrm>
            <a:off x="416425" y="915409"/>
            <a:ext cx="7598042" cy="2569946"/>
          </a:xfrm>
          <a:prstGeom prst="rect">
            <a:avLst/>
          </a:prstGeom>
        </p:spPr>
        <p:txBody>
          <a:bodyPr anchor="b">
            <a:noAutofit/>
          </a:bodyPr>
          <a:lstStyle>
            <a:lvl1pPr marL="0" indent="0" algn="l">
              <a:lnSpc>
                <a:spcPct val="90000"/>
              </a:lnSpc>
              <a:buFont typeface="Arial" panose="020B0604020202020204" pitchFamily="34" charset="0"/>
              <a:buNone/>
              <a:defRPr sz="4600" b="0" i="0" spc="0" baseline="0">
                <a:solidFill>
                  <a:schemeClr val="accent5"/>
                </a:solidFill>
                <a:latin typeface="+mj-lt"/>
                <a:cs typeface="CiscoSans Thin"/>
              </a:defRPr>
            </a:lvl1pPr>
          </a:lstStyle>
          <a:p>
            <a:r>
              <a:rPr lang="en-US"/>
              <a:t>Click to edit Master title style</a:t>
            </a:r>
            <a:endParaRPr lang="en-US" dirty="0"/>
          </a:p>
        </p:txBody>
      </p:sp>
      <p:sp>
        <p:nvSpPr>
          <p:cNvPr id="8" name="Rectangle 7"/>
          <p:cNvSpPr>
            <a:spLocks noChangeArrowheads="1"/>
          </p:cNvSpPr>
          <p:nvPr userDrawn="1"/>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a:spcBef>
                <a:spcPts val="0"/>
              </a:spcBef>
              <a:spcAft>
                <a:spcPts val="0"/>
              </a:spcAft>
              <a:defRPr/>
            </a:pPr>
            <a:fld id="{6A1E46DC-7EF6-4EA2-B285-14272867D133}" type="slidenum">
              <a:rPr lang="en-US" sz="600">
                <a:solidFill>
                  <a:schemeClr val="accent5">
                    <a:lumMod val="50000"/>
                  </a:schemeClr>
                </a:solidFill>
                <a:latin typeface="+mn-lt"/>
                <a:ea typeface="+mn-ea"/>
                <a:cs typeface="CiscoSans Thin"/>
              </a:rPr>
              <a:pPr algn="r" defTabSz="610744" fontAlgn="auto">
                <a:spcBef>
                  <a:spcPts val="0"/>
                </a:spcBef>
                <a:spcAft>
                  <a:spcPts val="0"/>
                </a:spcAft>
                <a:defRPr/>
              </a:pPr>
              <a:t>‹#›</a:t>
            </a:fld>
            <a:endParaRPr lang="en-US" sz="600" dirty="0">
              <a:solidFill>
                <a:schemeClr val="accent5">
                  <a:lumMod val="50000"/>
                </a:schemeClr>
              </a:solidFill>
              <a:latin typeface="+mn-lt"/>
              <a:ea typeface="+mn-ea"/>
              <a:cs typeface="CiscoSans Thin"/>
            </a:endParaRPr>
          </a:p>
        </p:txBody>
      </p:sp>
      <p:sp>
        <p:nvSpPr>
          <p:cNvPr id="9" name="Rectangle 4"/>
          <p:cNvSpPr>
            <a:spLocks noChangeArrowheads="1"/>
          </p:cNvSpPr>
          <p:nvPr userDrawn="1"/>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fontAlgn="auto">
              <a:spcBef>
                <a:spcPts val="0"/>
              </a:spcBef>
              <a:spcAft>
                <a:spcPts val="0"/>
              </a:spcAft>
              <a:defRPr/>
            </a:pPr>
            <a:r>
              <a:rPr lang="en-US" sz="600" dirty="0">
                <a:solidFill>
                  <a:schemeClr val="accent5">
                    <a:lumMod val="50000"/>
                  </a:schemeClr>
                </a:solidFill>
                <a:latin typeface="+mn-lt"/>
                <a:ea typeface="+mn-ea"/>
                <a:cs typeface="CiscoSans Thin"/>
              </a:rPr>
              <a:t>© 2016  Cisco and/or its affiliates. All rights reserved.   Cisco Confidential</a:t>
            </a:r>
          </a:p>
        </p:txBody>
      </p:sp>
      <p:grpSp>
        <p:nvGrpSpPr>
          <p:cNvPr id="11" name="Group 4"/>
          <p:cNvGrpSpPr>
            <a:grpSpLocks noChangeAspect="1"/>
          </p:cNvGrpSpPr>
          <p:nvPr userDrawn="1"/>
        </p:nvGrpSpPr>
        <p:grpSpPr bwMode="auto">
          <a:xfrm>
            <a:off x="508039" y="4715197"/>
            <a:ext cx="340257" cy="180974"/>
            <a:chOff x="310" y="249"/>
            <a:chExt cx="502" cy="267"/>
          </a:xfrm>
          <a:solidFill>
            <a:srgbClr val="086D8E"/>
          </a:solidFill>
        </p:grpSpPr>
        <p:sp>
          <p:nvSpPr>
            <p:cNvPr id="12"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90854121"/>
      </p:ext>
    </p:extLst>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Multi_Slide">
    <p:spTree>
      <p:nvGrpSpPr>
        <p:cNvPr id="1" name=""/>
        <p:cNvGrpSpPr/>
        <p:nvPr/>
      </p:nvGrpSpPr>
      <p:grpSpPr>
        <a:xfrm>
          <a:off x="0" y="0"/>
          <a:ext cx="0" cy="0"/>
          <a:chOff x="0" y="0"/>
          <a:chExt cx="0" cy="0"/>
        </a:xfrm>
      </p:grpSpPr>
      <p:sp>
        <p:nvSpPr>
          <p:cNvPr id="5" name="Content Placeholder 2"/>
          <p:cNvSpPr>
            <a:spLocks noGrp="1"/>
          </p:cNvSpPr>
          <p:nvPr>
            <p:ph idx="1"/>
          </p:nvPr>
        </p:nvSpPr>
        <p:spPr>
          <a:xfrm>
            <a:off x="474662" y="1347788"/>
            <a:ext cx="8280057" cy="3073946"/>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sz="2000" b="0" i="0" baseline="0">
                <a:solidFill>
                  <a:schemeClr val="bg1"/>
                </a:solidFill>
                <a:latin typeface="+mn-lt"/>
                <a:cs typeface="CiscoSans ExtraLight"/>
              </a:defRPr>
            </a:lvl1pPr>
          </a:lstStyle>
          <a:p>
            <a:pPr lvl="0"/>
            <a:r>
              <a:rPr lang="en-US"/>
              <a:t>Click to edit Master text styles</a:t>
            </a:r>
          </a:p>
        </p:txBody>
      </p:sp>
      <p:sp>
        <p:nvSpPr>
          <p:cNvPr id="4"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rgbClr val="004C69"/>
                </a:solidFill>
              </a:defRPr>
            </a:lvl1pPr>
          </a:lstStyle>
          <a:p>
            <a:pPr lvl="0"/>
            <a:r>
              <a:rPr lang="en-US"/>
              <a:t>Click to edit Master title style</a:t>
            </a:r>
            <a:endParaRPr lang="en-GB" dirty="0"/>
          </a:p>
        </p:txBody>
      </p:sp>
    </p:spTree>
    <p:extLst>
      <p:ext uri="{BB962C8B-B14F-4D97-AF65-F5344CB8AC3E}">
        <p14:creationId xmlns:p14="http://schemas.microsoft.com/office/powerpoint/2010/main" val="542967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2912136"/>
      </p:ext>
    </p:extLst>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0" y="2552550"/>
            <a:ext cx="698624" cy="698624"/>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FFFFFF"/>
              </a:solidFill>
              <a:cs typeface="Arial"/>
            </a:endParaRPr>
          </a:p>
        </p:txBody>
      </p:sp>
      <p:sp>
        <p:nvSpPr>
          <p:cNvPr id="15" name="Oval 14"/>
          <p:cNvSpPr/>
          <p:nvPr/>
        </p:nvSpPr>
        <p:spPr>
          <a:xfrm>
            <a:off x="575610" y="1426607"/>
            <a:ext cx="698624" cy="698624"/>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bg1"/>
              </a:solidFill>
              <a:cs typeface="Arial"/>
            </a:endParaRPr>
          </a:p>
        </p:txBody>
      </p:sp>
      <p:sp>
        <p:nvSpPr>
          <p:cNvPr id="22" name="Oval 21"/>
          <p:cNvSpPr/>
          <p:nvPr/>
        </p:nvSpPr>
        <p:spPr>
          <a:xfrm>
            <a:off x="575610" y="3653093"/>
            <a:ext cx="698624" cy="698624"/>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049FD9"/>
              </a:solidFill>
              <a:cs typeface="Arial"/>
            </a:endParaRPr>
          </a:p>
        </p:txBody>
      </p:sp>
      <p:sp>
        <p:nvSpPr>
          <p:cNvPr id="24" name="Text Placeholder 17"/>
          <p:cNvSpPr>
            <a:spLocks noGrp="1"/>
          </p:cNvSpPr>
          <p:nvPr>
            <p:ph type="body" sz="quarter" idx="13"/>
          </p:nvPr>
        </p:nvSpPr>
        <p:spPr>
          <a:xfrm>
            <a:off x="1365250" y="1432522"/>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365250" y="25577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365250" y="36530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8" name="Text Placeholder 17"/>
          <p:cNvSpPr>
            <a:spLocks noGrp="1"/>
          </p:cNvSpPr>
          <p:nvPr>
            <p:ph type="body" sz="quarter" idx="17" hasCustomPrompt="1"/>
          </p:nvPr>
        </p:nvSpPr>
        <p:spPr>
          <a:xfrm>
            <a:off x="575610" y="2552550"/>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1" y="3651140"/>
            <a:ext cx="698624" cy="693381"/>
          </a:xfrm>
          <a:prstGeom prst="rect">
            <a:avLst/>
          </a:prstGeom>
          <a:ln>
            <a:noFill/>
          </a:ln>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Text Placeholder 17"/>
          <p:cNvSpPr>
            <a:spLocks noGrp="1"/>
          </p:cNvSpPr>
          <p:nvPr>
            <p:ph type="body" sz="quarter" idx="19" hasCustomPrompt="1"/>
          </p:nvPr>
        </p:nvSpPr>
        <p:spPr>
          <a:xfrm>
            <a:off x="575610" y="1427248"/>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Tree>
    <p:extLst>
      <p:ext uri="{BB962C8B-B14F-4D97-AF65-F5344CB8AC3E}">
        <p14:creationId xmlns:p14="http://schemas.microsoft.com/office/powerpoint/2010/main" val="3053872667"/>
      </p:ext>
    </p:extLst>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5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5" name="Oval 14"/>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2" name="Oval 21"/>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4" name="Text Placeholder 17"/>
          <p:cNvSpPr>
            <a:spLocks noGrp="1"/>
          </p:cNvSpPr>
          <p:nvPr>
            <p:ph type="body" sz="quarter" idx="13"/>
          </p:nvPr>
        </p:nvSpPr>
        <p:spPr>
          <a:xfrm>
            <a:off x="1172384" y="1334842"/>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172385" y="198456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172385" y="262744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7"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28"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Oval 12"/>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4" name="Text Placeholder 17"/>
          <p:cNvSpPr>
            <a:spLocks noGrp="1"/>
          </p:cNvSpPr>
          <p:nvPr>
            <p:ph type="body" sz="quarter" idx="19"/>
          </p:nvPr>
        </p:nvSpPr>
        <p:spPr>
          <a:xfrm>
            <a:off x="1172386" y="327458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6"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17" name="Oval 16"/>
          <p:cNvSpPr/>
          <p:nvPr/>
        </p:nvSpPr>
        <p:spPr>
          <a:xfrm>
            <a:off x="575613" y="3921716"/>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8" name="Text Placeholder 17"/>
          <p:cNvSpPr>
            <a:spLocks noGrp="1"/>
          </p:cNvSpPr>
          <p:nvPr>
            <p:ph type="body" sz="quarter" idx="21"/>
          </p:nvPr>
        </p:nvSpPr>
        <p:spPr>
          <a:xfrm>
            <a:off x="1172387" y="392171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9" name="Text Placeholder 17"/>
          <p:cNvSpPr>
            <a:spLocks noGrp="1"/>
          </p:cNvSpPr>
          <p:nvPr>
            <p:ph type="body" sz="quarter" idx="22" hasCustomPrompt="1"/>
          </p:nvPr>
        </p:nvSpPr>
        <p:spPr>
          <a:xfrm>
            <a:off x="575614" y="3919763"/>
            <a:ext cx="464815" cy="461327"/>
          </a:xfrm>
          <a:prstGeom prst="rect">
            <a:avLst/>
          </a:prstGeom>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Tree>
    <p:extLst>
      <p:ext uri="{BB962C8B-B14F-4D97-AF65-F5344CB8AC3E}">
        <p14:creationId xmlns:p14="http://schemas.microsoft.com/office/powerpoint/2010/main" val="2962125011"/>
      </p:ext>
    </p:extLst>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6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4C69"/>
                </a:solidFill>
              </a:defRPr>
            </a:lvl1pPr>
          </a:lstStyle>
          <a:p>
            <a:r>
              <a:rPr lang="en-US"/>
              <a:t>Click to edit Master title style</a:t>
            </a:r>
            <a:endParaRPr lang="en-US" dirty="0"/>
          </a:p>
        </p:txBody>
      </p:sp>
      <p:sp>
        <p:nvSpPr>
          <p:cNvPr id="42" name="Oval 4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3" name="Oval 42"/>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rgbClr val="FFFFFF"/>
              </a:solidFill>
              <a:cs typeface="Arial"/>
            </a:endParaRPr>
          </a:p>
        </p:txBody>
      </p:sp>
      <p:sp>
        <p:nvSpPr>
          <p:cNvPr id="44" name="Oval 43"/>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5" name="Text Placeholder 17"/>
          <p:cNvSpPr>
            <a:spLocks noGrp="1"/>
          </p:cNvSpPr>
          <p:nvPr>
            <p:ph type="body" sz="quarter" idx="13"/>
          </p:nvPr>
        </p:nvSpPr>
        <p:spPr>
          <a:xfrm>
            <a:off x="1172384" y="133484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6" name="Text Placeholder 17"/>
          <p:cNvSpPr>
            <a:spLocks noGrp="1"/>
          </p:cNvSpPr>
          <p:nvPr>
            <p:ph type="body" sz="quarter" idx="14"/>
          </p:nvPr>
        </p:nvSpPr>
        <p:spPr>
          <a:xfrm>
            <a:off x="1172385" y="198456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7" name="Text Placeholder 17"/>
          <p:cNvSpPr>
            <a:spLocks noGrp="1"/>
          </p:cNvSpPr>
          <p:nvPr>
            <p:ph type="body" sz="quarter" idx="15"/>
          </p:nvPr>
        </p:nvSpPr>
        <p:spPr>
          <a:xfrm>
            <a:off x="1172385" y="262744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8"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49"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50"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51" name="Oval 50"/>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2" name="Text Placeholder 17"/>
          <p:cNvSpPr>
            <a:spLocks noGrp="1"/>
          </p:cNvSpPr>
          <p:nvPr>
            <p:ph type="body" sz="quarter" idx="19"/>
          </p:nvPr>
        </p:nvSpPr>
        <p:spPr>
          <a:xfrm>
            <a:off x="1172386" y="327458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3"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54" name="Oval 53"/>
          <p:cNvSpPr/>
          <p:nvPr/>
        </p:nvSpPr>
        <p:spPr>
          <a:xfrm>
            <a:off x="575613" y="3921716"/>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5" name="Text Placeholder 17"/>
          <p:cNvSpPr>
            <a:spLocks noGrp="1"/>
          </p:cNvSpPr>
          <p:nvPr>
            <p:ph type="body" sz="quarter" idx="21"/>
          </p:nvPr>
        </p:nvSpPr>
        <p:spPr>
          <a:xfrm>
            <a:off x="1172387" y="392171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6" name="Text Placeholder 17"/>
          <p:cNvSpPr>
            <a:spLocks noGrp="1"/>
          </p:cNvSpPr>
          <p:nvPr>
            <p:ph type="body" sz="quarter" idx="22" hasCustomPrompt="1"/>
          </p:nvPr>
        </p:nvSpPr>
        <p:spPr>
          <a:xfrm>
            <a:off x="575614" y="391976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
        <p:nvSpPr>
          <p:cNvPr id="57" name="Oval 56"/>
          <p:cNvSpPr/>
          <p:nvPr/>
        </p:nvSpPr>
        <p:spPr>
          <a:xfrm>
            <a:off x="4414576" y="1983084"/>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8" name="Oval 57"/>
          <p:cNvSpPr/>
          <p:nvPr/>
        </p:nvSpPr>
        <p:spPr>
          <a:xfrm>
            <a:off x="4414575" y="1332693"/>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9" name="Oval 58"/>
          <p:cNvSpPr/>
          <p:nvPr/>
        </p:nvSpPr>
        <p:spPr>
          <a:xfrm>
            <a:off x="4414576" y="2631212"/>
            <a:ext cx="464815" cy="464815"/>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0" name="Text Placeholder 17"/>
          <p:cNvSpPr>
            <a:spLocks noGrp="1"/>
          </p:cNvSpPr>
          <p:nvPr>
            <p:ph type="body" sz="quarter" idx="23"/>
          </p:nvPr>
        </p:nvSpPr>
        <p:spPr>
          <a:xfrm>
            <a:off x="5011349" y="1338608"/>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1" name="Text Placeholder 17"/>
          <p:cNvSpPr>
            <a:spLocks noGrp="1"/>
          </p:cNvSpPr>
          <p:nvPr>
            <p:ph type="body" sz="quarter" idx="24"/>
          </p:nvPr>
        </p:nvSpPr>
        <p:spPr>
          <a:xfrm>
            <a:off x="5011350" y="198832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2" name="Text Placeholder 17"/>
          <p:cNvSpPr>
            <a:spLocks noGrp="1"/>
          </p:cNvSpPr>
          <p:nvPr>
            <p:ph type="body" sz="quarter" idx="25"/>
          </p:nvPr>
        </p:nvSpPr>
        <p:spPr>
          <a:xfrm>
            <a:off x="5011350" y="263121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3" name="Text Placeholder 17"/>
          <p:cNvSpPr>
            <a:spLocks noGrp="1"/>
          </p:cNvSpPr>
          <p:nvPr>
            <p:ph type="body" sz="quarter" idx="26" hasCustomPrompt="1"/>
          </p:nvPr>
        </p:nvSpPr>
        <p:spPr>
          <a:xfrm>
            <a:off x="4414576" y="1331287"/>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6</a:t>
            </a:r>
          </a:p>
        </p:txBody>
      </p:sp>
      <p:sp>
        <p:nvSpPr>
          <p:cNvPr id="64" name="Text Placeholder 17"/>
          <p:cNvSpPr>
            <a:spLocks noGrp="1"/>
          </p:cNvSpPr>
          <p:nvPr>
            <p:ph type="body" sz="quarter" idx="27" hasCustomPrompt="1"/>
          </p:nvPr>
        </p:nvSpPr>
        <p:spPr>
          <a:xfrm>
            <a:off x="4414576" y="198308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7</a:t>
            </a:r>
          </a:p>
        </p:txBody>
      </p:sp>
      <p:sp>
        <p:nvSpPr>
          <p:cNvPr id="65" name="Text Placeholder 17"/>
          <p:cNvSpPr>
            <a:spLocks noGrp="1"/>
          </p:cNvSpPr>
          <p:nvPr>
            <p:ph type="body" sz="quarter" idx="28" hasCustomPrompt="1"/>
          </p:nvPr>
        </p:nvSpPr>
        <p:spPr>
          <a:xfrm>
            <a:off x="4414577" y="262925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8</a:t>
            </a:r>
          </a:p>
        </p:txBody>
      </p:sp>
      <p:sp>
        <p:nvSpPr>
          <p:cNvPr id="66" name="Oval 65"/>
          <p:cNvSpPr/>
          <p:nvPr/>
        </p:nvSpPr>
        <p:spPr>
          <a:xfrm>
            <a:off x="4414577" y="3278347"/>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7" name="Text Placeholder 17"/>
          <p:cNvSpPr>
            <a:spLocks noGrp="1"/>
          </p:cNvSpPr>
          <p:nvPr>
            <p:ph type="body" sz="quarter" idx="29"/>
          </p:nvPr>
        </p:nvSpPr>
        <p:spPr>
          <a:xfrm>
            <a:off x="5011351" y="327834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8" name="Text Placeholder 17"/>
          <p:cNvSpPr>
            <a:spLocks noGrp="1"/>
          </p:cNvSpPr>
          <p:nvPr>
            <p:ph type="body" sz="quarter" idx="30" hasCustomPrompt="1"/>
          </p:nvPr>
        </p:nvSpPr>
        <p:spPr>
          <a:xfrm>
            <a:off x="4414578" y="327639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9</a:t>
            </a:r>
          </a:p>
        </p:txBody>
      </p:sp>
      <p:sp>
        <p:nvSpPr>
          <p:cNvPr id="69" name="Oval 68"/>
          <p:cNvSpPr/>
          <p:nvPr/>
        </p:nvSpPr>
        <p:spPr>
          <a:xfrm>
            <a:off x="4414578" y="3925482"/>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70" name="Text Placeholder 17"/>
          <p:cNvSpPr>
            <a:spLocks noGrp="1"/>
          </p:cNvSpPr>
          <p:nvPr>
            <p:ph type="body" sz="quarter" idx="31"/>
          </p:nvPr>
        </p:nvSpPr>
        <p:spPr>
          <a:xfrm>
            <a:off x="5011352" y="392548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71" name="Text Placeholder 17"/>
          <p:cNvSpPr>
            <a:spLocks noGrp="1"/>
          </p:cNvSpPr>
          <p:nvPr>
            <p:ph type="body" sz="quarter" idx="32" hasCustomPrompt="1"/>
          </p:nvPr>
        </p:nvSpPr>
        <p:spPr>
          <a:xfrm>
            <a:off x="4414579" y="392352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10</a:t>
            </a:r>
          </a:p>
        </p:txBody>
      </p:sp>
    </p:spTree>
    <p:extLst>
      <p:ext uri="{BB962C8B-B14F-4D97-AF65-F5344CB8AC3E}">
        <p14:creationId xmlns:p14="http://schemas.microsoft.com/office/powerpoint/2010/main" val="3643099958"/>
      </p:ext>
    </p:extLst>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5"/>
          <p:cNvSpPr>
            <a:spLocks noGrp="1"/>
          </p:cNvSpPr>
          <p:nvPr>
            <p:ph type="title"/>
          </p:nvPr>
        </p:nvSpPr>
        <p:spPr bwMode="auto">
          <a:xfrm>
            <a:off x="438150"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ctr" anchorCtr="0" compatLnSpc="1">
            <a:prstTxWarp prst="textNoShape">
              <a:avLst/>
            </a:prstTxWarp>
          </a:bodyPr>
          <a:lstStyle/>
          <a:p>
            <a:pPr lvl="0"/>
            <a:r>
              <a:rPr lang="en-GB" altLang="en-US" dirty="0"/>
              <a:t>Title Goes Here</a:t>
            </a:r>
          </a:p>
        </p:txBody>
      </p:sp>
      <p:sp>
        <p:nvSpPr>
          <p:cNvPr id="12" name="Rectangle 7"/>
          <p:cNvSpPr>
            <a:spLocks noChangeArrowheads="1"/>
          </p:cNvSpPr>
          <p:nvPr/>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a:spcBef>
                <a:spcPts val="0"/>
              </a:spcBef>
              <a:spcAft>
                <a:spcPts val="0"/>
              </a:spcAft>
              <a:defRPr/>
            </a:pPr>
            <a:fld id="{6A1E46DC-7EF6-4EA2-B285-14272867D133}" type="slidenum">
              <a:rPr lang="en-US" sz="600">
                <a:solidFill>
                  <a:schemeClr val="accent3">
                    <a:lumMod val="85000"/>
                  </a:schemeClr>
                </a:solidFill>
                <a:latin typeface="+mn-lt"/>
                <a:ea typeface="+mn-ea"/>
                <a:cs typeface="CiscoSans Thin"/>
              </a:rPr>
              <a:pPr algn="r" defTabSz="610744" fontAlgn="auto">
                <a:spcBef>
                  <a:spcPts val="0"/>
                </a:spcBef>
                <a:spcAft>
                  <a:spcPts val="0"/>
                </a:spcAft>
                <a:defRPr/>
              </a:pPr>
              <a:t>‹#›</a:t>
            </a:fld>
            <a:endParaRPr lang="en-US" sz="600" dirty="0">
              <a:solidFill>
                <a:schemeClr val="accent3">
                  <a:lumMod val="85000"/>
                </a:schemeClr>
              </a:solidFill>
              <a:latin typeface="+mn-lt"/>
              <a:ea typeface="+mn-ea"/>
              <a:cs typeface="CiscoSans Thin"/>
            </a:endParaRPr>
          </a:p>
        </p:txBody>
      </p:sp>
      <p:sp>
        <p:nvSpPr>
          <p:cNvPr id="13" name="Rectangle 4"/>
          <p:cNvSpPr>
            <a:spLocks noChangeArrowheads="1"/>
          </p:cNvSpPr>
          <p:nvPr/>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fontAlgn="auto">
              <a:spcBef>
                <a:spcPts val="0"/>
              </a:spcBef>
              <a:spcAft>
                <a:spcPts val="0"/>
              </a:spcAft>
              <a:defRPr/>
            </a:pPr>
            <a:r>
              <a:rPr lang="en-US" sz="600" dirty="0">
                <a:solidFill>
                  <a:schemeClr val="accent3">
                    <a:lumMod val="85000"/>
                  </a:schemeClr>
                </a:solidFill>
                <a:latin typeface="+mn-lt"/>
                <a:ea typeface="+mn-ea"/>
                <a:cs typeface="CiscoSans Thin"/>
              </a:rPr>
              <a:t>© 2016  Cisco and/or its affiliates. All rights reserved.   Cisco Confidential</a:t>
            </a:r>
          </a:p>
        </p:txBody>
      </p:sp>
      <p:grpSp>
        <p:nvGrpSpPr>
          <p:cNvPr id="6" name="Group 4"/>
          <p:cNvGrpSpPr>
            <a:grpSpLocks noChangeAspect="1"/>
          </p:cNvGrpSpPr>
          <p:nvPr userDrawn="1"/>
        </p:nvGrpSpPr>
        <p:grpSpPr bwMode="auto">
          <a:xfrm>
            <a:off x="508039" y="4715197"/>
            <a:ext cx="340257" cy="180974"/>
            <a:chOff x="310" y="249"/>
            <a:chExt cx="502" cy="267"/>
          </a:xfrm>
          <a:solidFill>
            <a:schemeClr val="accent5"/>
          </a:solidFill>
        </p:grpSpPr>
        <p:sp>
          <p:nvSpPr>
            <p:cNvPr id="7"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962" r:id="rId1"/>
    <p:sldLayoutId id="2147484013" r:id="rId2"/>
    <p:sldLayoutId id="2147484014" r:id="rId3"/>
    <p:sldLayoutId id="2147483965" r:id="rId4"/>
    <p:sldLayoutId id="2147483967" r:id="rId5"/>
    <p:sldLayoutId id="2147483995" r:id="rId6"/>
    <p:sldLayoutId id="2147484007" r:id="rId7"/>
    <p:sldLayoutId id="2147484010" r:id="rId8"/>
    <p:sldLayoutId id="2147484011" r:id="rId9"/>
    <p:sldLayoutId id="2147484015" r:id="rId10"/>
    <p:sldLayoutId id="2147483998" r:id="rId11"/>
    <p:sldLayoutId id="2147484027" r:id="rId12"/>
    <p:sldLayoutId id="2147484031" r:id="rId13"/>
  </p:sldLayoutIdLst>
  <p:transition spd="slow">
    <p:wipe/>
  </p:transition>
  <p:txStyles>
    <p:titleStyle>
      <a:lvl1pPr algn="l" defTabSz="684213" rtl="0" eaLnBrk="1" fontAlgn="base" hangingPunct="1">
        <a:lnSpc>
          <a:spcPct val="80000"/>
        </a:lnSpc>
        <a:spcBef>
          <a:spcPct val="0"/>
        </a:spcBef>
        <a:spcAft>
          <a:spcPct val="0"/>
        </a:spcAft>
        <a:defRPr lang="en-US" sz="3200" kern="1200" dirty="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p:titleStyle>
    <p:bodyStyle>
      <a:lvl1pPr marL="169863" indent="-169863" algn="l" defTabSz="684213" rtl="0" eaLnBrk="1" fontAlgn="base" hangingPunct="1">
        <a:lnSpc>
          <a:spcPct val="95000"/>
        </a:lnSpc>
        <a:spcBef>
          <a:spcPts val="1075"/>
        </a:spcBef>
        <a:spcAft>
          <a:spcPct val="0"/>
        </a:spcAft>
        <a:buClr>
          <a:schemeClr val="tx2"/>
        </a:buClr>
        <a:buSzPct val="90000"/>
        <a:buFont typeface="Arial" charset="0"/>
        <a:buChar char="•"/>
        <a:defRPr lang="en-US" sz="1500" kern="1200" dirty="0">
          <a:solidFill>
            <a:schemeClr val="tx1"/>
          </a:solidFill>
          <a:latin typeface="+mn-lt"/>
          <a:ea typeface="ＭＳ Ｐゴシック" charset="0"/>
          <a:cs typeface="CiscoSans"/>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777" rtl="0" eaLnBrk="1" latinLnBrk="0" hangingPunct="1">
        <a:defRPr sz="1400" kern="1200">
          <a:solidFill>
            <a:schemeClr val="tx1"/>
          </a:solidFill>
          <a:latin typeface="+mn-lt"/>
          <a:ea typeface="+mn-ea"/>
          <a:cs typeface="+mn-cs"/>
        </a:defRPr>
      </a:lvl1pPr>
      <a:lvl2pPr marL="342886" algn="l" defTabSz="685777" rtl="0" eaLnBrk="1" latinLnBrk="0" hangingPunct="1">
        <a:defRPr sz="1400" kern="1200">
          <a:solidFill>
            <a:schemeClr val="tx1"/>
          </a:solidFill>
          <a:latin typeface="+mn-lt"/>
          <a:ea typeface="+mn-ea"/>
          <a:cs typeface="+mn-cs"/>
        </a:defRPr>
      </a:lvl2pPr>
      <a:lvl3pPr marL="685777" algn="l" defTabSz="685777" rtl="0" eaLnBrk="1" latinLnBrk="0" hangingPunct="1">
        <a:defRPr sz="1400" kern="1200">
          <a:solidFill>
            <a:schemeClr val="tx1"/>
          </a:solidFill>
          <a:latin typeface="+mn-lt"/>
          <a:ea typeface="+mn-ea"/>
          <a:cs typeface="+mn-cs"/>
        </a:defRPr>
      </a:lvl3pPr>
      <a:lvl4pPr marL="1028665" algn="l" defTabSz="685777" rtl="0" eaLnBrk="1" latinLnBrk="0" hangingPunct="1">
        <a:defRPr sz="1400" kern="1200">
          <a:solidFill>
            <a:schemeClr val="tx1"/>
          </a:solidFill>
          <a:latin typeface="+mn-lt"/>
          <a:ea typeface="+mn-ea"/>
          <a:cs typeface="+mn-cs"/>
        </a:defRPr>
      </a:lvl4pPr>
      <a:lvl5pPr marL="1371555" algn="l" defTabSz="685777" rtl="0" eaLnBrk="1" latinLnBrk="0" hangingPunct="1">
        <a:defRPr sz="1400" kern="1200">
          <a:solidFill>
            <a:schemeClr val="tx1"/>
          </a:solidFill>
          <a:latin typeface="+mn-lt"/>
          <a:ea typeface="+mn-ea"/>
          <a:cs typeface="+mn-cs"/>
        </a:defRPr>
      </a:lvl5pPr>
      <a:lvl6pPr marL="1714441" algn="l" defTabSz="685777" rtl="0" eaLnBrk="1" latinLnBrk="0" hangingPunct="1">
        <a:defRPr sz="1400" kern="1200">
          <a:solidFill>
            <a:schemeClr val="tx1"/>
          </a:solidFill>
          <a:latin typeface="+mn-lt"/>
          <a:ea typeface="+mn-ea"/>
          <a:cs typeface="+mn-cs"/>
        </a:defRPr>
      </a:lvl6pPr>
      <a:lvl7pPr marL="2057332" algn="l" defTabSz="685777" rtl="0" eaLnBrk="1" latinLnBrk="0" hangingPunct="1">
        <a:defRPr sz="1400" kern="1200">
          <a:solidFill>
            <a:schemeClr val="tx1"/>
          </a:solidFill>
          <a:latin typeface="+mn-lt"/>
          <a:ea typeface="+mn-ea"/>
          <a:cs typeface="+mn-cs"/>
        </a:defRPr>
      </a:lvl7pPr>
      <a:lvl8pPr marL="2400220" algn="l" defTabSz="685777" rtl="0" eaLnBrk="1" latinLnBrk="0" hangingPunct="1">
        <a:defRPr sz="1400" kern="1200">
          <a:solidFill>
            <a:schemeClr val="tx1"/>
          </a:solidFill>
          <a:latin typeface="+mn-lt"/>
          <a:ea typeface="+mn-ea"/>
          <a:cs typeface="+mn-cs"/>
        </a:defRPr>
      </a:lvl8pPr>
      <a:lvl9pPr marL="2743110" algn="l" defTabSz="685777" rtl="0" eaLnBrk="1" latinLnBrk="0" hangingPunct="1">
        <a:defRPr sz="14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userDrawn="1">
          <p15:clr>
            <a:srgbClr val="F26B43"/>
          </p15:clr>
        </p15:guide>
        <p15:guide id="2" pos="33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3.xml"/><Relationship Id="rId1" Type="http://schemas.openxmlformats.org/officeDocument/2006/relationships/slideLayout" Target="../slideLayouts/slideLayout5.xml"/><Relationship Id="rId4" Type="http://schemas.openxmlformats.org/officeDocument/2006/relationships/image" Target="../media/image7.png"/></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5.xml"/><Relationship Id="rId1" Type="http://schemas.openxmlformats.org/officeDocument/2006/relationships/slideLayout" Target="../slideLayouts/slideLayout5.xml"/><Relationship Id="rId4" Type="http://schemas.openxmlformats.org/officeDocument/2006/relationships/image" Target="../media/image10.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8.xml"/><Relationship Id="rId1" Type="http://schemas.openxmlformats.org/officeDocument/2006/relationships/slideLayout" Target="../slideLayouts/slideLayout5.xml"/><Relationship Id="rId5" Type="http://schemas.openxmlformats.org/officeDocument/2006/relationships/image" Target="../media/image14.png"/><Relationship Id="rId4" Type="http://schemas.openxmlformats.org/officeDocument/2006/relationships/image" Target="../media/image13.png"/></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8.xml"/><Relationship Id="rId1" Type="http://schemas.openxmlformats.org/officeDocument/2006/relationships/slideLayout" Target="../slideLayouts/slideLayout5.xml"/><Relationship Id="rId5" Type="http://schemas.openxmlformats.org/officeDocument/2006/relationships/image" Target="../media/image23.png"/><Relationship Id="rId4" Type="http://schemas.openxmlformats.org/officeDocument/2006/relationships/image" Target="../media/image22.png"/></Relationships>
</file>

<file path=ppt/slides/_rels/slide2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tags" Target="../tags/tag3.xml"/></Relationships>
</file>

<file path=ppt/slides/_rels/slide3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0.xml"/><Relationship Id="rId1" Type="http://schemas.openxmlformats.org/officeDocument/2006/relationships/slideLayout" Target="../slideLayouts/slideLayout5.xml"/><Relationship Id="rId4" Type="http://schemas.openxmlformats.org/officeDocument/2006/relationships/image" Target="../media/image26.png"/></Relationships>
</file>

<file path=ppt/slides/_rels/slide3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1.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2.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3.xml"/><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4.xm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5.xm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6.xml"/><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8.xml"/><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40.xml"/><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42.xml"/><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43.xml"/><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44.xml"/><Relationship Id="rId2" Type="http://schemas.openxmlformats.org/officeDocument/2006/relationships/slideLayout" Target="../slideLayouts/slideLayout4.xml"/><Relationship Id="rId1" Type="http://schemas.openxmlformats.org/officeDocument/2006/relationships/tags" Target="../tags/tag5.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46.xml"/><Relationship Id="rId2" Type="http://schemas.openxmlformats.org/officeDocument/2006/relationships/slideLayout" Target="../slideLayouts/slideLayout4.xml"/><Relationship Id="rId1" Type="http://schemas.openxmlformats.org/officeDocument/2006/relationships/tags" Target="../tags/tag6.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5.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5.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5.xml"/></Relationships>
</file>

<file path=ppt/slides/_rels/slide51.xml.rels><?xml version="1.0" encoding="UTF-8" standalone="yes"?>
<Relationships xmlns="http://schemas.openxmlformats.org/package/2006/relationships"><Relationship Id="rId3" Type="http://schemas.openxmlformats.org/officeDocument/2006/relationships/notesSlide" Target="../notesSlides/notesSlide51.xml"/><Relationship Id="rId2" Type="http://schemas.openxmlformats.org/officeDocument/2006/relationships/slideLayout" Target="../slideLayouts/slideLayout10.xml"/><Relationship Id="rId1" Type="http://schemas.openxmlformats.org/officeDocument/2006/relationships/tags" Target="../tags/tag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4.xml"/><Relationship Id="rId1" Type="http://schemas.openxmlformats.org/officeDocument/2006/relationships/tags" Target="../tags/tag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6" y="1219200"/>
            <a:ext cx="5925247" cy="1666626"/>
          </a:xfrm>
        </p:spPr>
        <p:txBody>
          <a:bodyPr/>
          <a:lstStyle/>
          <a:p>
            <a:r>
              <a:rPr lang="en-US" dirty="0">
                <a:solidFill>
                  <a:schemeClr val="accent5">
                    <a:lumMod val="40000"/>
                    <a:lumOff val="60000"/>
                  </a:schemeClr>
                </a:solidFill>
              </a:rPr>
              <a:t>Chapter 13: BGP Path Selection</a:t>
            </a:r>
          </a:p>
        </p:txBody>
      </p:sp>
      <p:sp>
        <p:nvSpPr>
          <p:cNvPr id="5" name="Text Placeholder 4"/>
          <p:cNvSpPr>
            <a:spLocks noGrp="1"/>
          </p:cNvSpPr>
          <p:nvPr>
            <p:ph type="body" sz="quarter" idx="13"/>
          </p:nvPr>
        </p:nvSpPr>
        <p:spPr>
          <a:xfrm>
            <a:off x="469497" y="3127609"/>
            <a:ext cx="5925246" cy="299001"/>
          </a:xfrm>
        </p:spPr>
        <p:txBody>
          <a:bodyPr/>
          <a:lstStyle/>
          <a:p>
            <a:r>
              <a:rPr lang="en-US" dirty="0">
                <a:solidFill>
                  <a:schemeClr val="bg2">
                    <a:lumMod val="40000"/>
                    <a:lumOff val="60000"/>
                  </a:schemeClr>
                </a:solidFill>
              </a:rPr>
              <a:t>Instructor Materials</a:t>
            </a:r>
          </a:p>
        </p:txBody>
      </p:sp>
      <p:sp>
        <p:nvSpPr>
          <p:cNvPr id="7" name="Subtitle 6"/>
          <p:cNvSpPr>
            <a:spLocks noGrp="1"/>
          </p:cNvSpPr>
          <p:nvPr>
            <p:ph type="subTitle" idx="1"/>
          </p:nvPr>
        </p:nvSpPr>
        <p:spPr>
          <a:xfrm>
            <a:off x="469496" y="3809526"/>
            <a:ext cx="2677563" cy="902174"/>
          </a:xfrm>
        </p:spPr>
        <p:txBody>
          <a:bodyPr/>
          <a:lstStyle/>
          <a:p>
            <a:r>
              <a:rPr lang="en-US" dirty="0">
                <a:solidFill>
                  <a:schemeClr val="accent5">
                    <a:lumMod val="40000"/>
                    <a:lumOff val="60000"/>
                  </a:schemeClr>
                </a:solidFill>
              </a:rPr>
              <a:t>CCNP Enterprise: Advanced Routing</a:t>
            </a:r>
            <a:endParaRPr lang="en-US" dirty="0"/>
          </a:p>
          <a:p>
            <a:endParaRPr lang="en-US" dirty="0"/>
          </a:p>
        </p:txBody>
      </p:sp>
    </p:spTree>
    <p:custDataLst>
      <p:tags r:id="rId1"/>
    </p:custDataLst>
    <p:extLst>
      <p:ext uri="{BB962C8B-B14F-4D97-AF65-F5344CB8AC3E}">
        <p14:creationId xmlns:p14="http://schemas.microsoft.com/office/powerpoint/2010/main" val="343650477"/>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647431"/>
          </a:xfrm>
        </p:spPr>
        <p:txBody>
          <a:bodyPr/>
          <a:lstStyle/>
          <a:p>
            <a:r>
              <a:rPr lang="en-US" sz="1600" dirty="0"/>
              <a:t>BGP Best path</a:t>
            </a:r>
            <a:br>
              <a:rPr lang="en-US" dirty="0">
                <a:solidFill>
                  <a:schemeClr val="accent4">
                    <a:lumMod val="75000"/>
                  </a:schemeClr>
                </a:solidFill>
              </a:rPr>
            </a:br>
            <a:r>
              <a:rPr lang="en-US" dirty="0"/>
              <a:t>BGP Best-path Algorithm (Cont.)</a:t>
            </a:r>
            <a:endParaRPr lang="en-US" sz="2400" dirty="0">
              <a:solidFill>
                <a:schemeClr val="accent4">
                  <a:lumMod val="75000"/>
                </a:schemeClr>
              </a:solidFill>
            </a:endParaRPr>
          </a:p>
        </p:txBody>
      </p:sp>
      <p:sp>
        <p:nvSpPr>
          <p:cNvPr id="4" name="TextBox 3"/>
          <p:cNvSpPr txBox="1"/>
          <p:nvPr/>
        </p:nvSpPr>
        <p:spPr>
          <a:xfrm>
            <a:off x="62997" y="647431"/>
            <a:ext cx="8722187" cy="2585323"/>
          </a:xfrm>
          <a:prstGeom prst="rect">
            <a:avLst/>
          </a:prstGeom>
          <a:noFill/>
        </p:spPr>
        <p:txBody>
          <a:bodyPr wrap="square" rtlCol="0">
            <a:spAutoFit/>
          </a:bodyPr>
          <a:lstStyle/>
          <a:p>
            <a:r>
              <a:rPr lang="en-US" dirty="0"/>
              <a:t>The BGP routing policy can vary, based on the manipulation of the BGP PAs. </a:t>
            </a:r>
          </a:p>
          <a:p>
            <a:pPr marL="285750" indent="-285750">
              <a:buFont typeface="Arial" panose="020B0604020202020204" pitchFamily="34" charset="0"/>
              <a:buChar char="•"/>
            </a:pPr>
            <a:r>
              <a:rPr lang="en-US" dirty="0"/>
              <a:t>Because some PAs are transitive and carry from one AS to another AS, those changes could impact downstream routing for other SPs, too. </a:t>
            </a:r>
          </a:p>
          <a:p>
            <a:pPr marL="285750" indent="-285750">
              <a:buFont typeface="Arial" panose="020B0604020202020204" pitchFamily="34" charset="0"/>
              <a:buChar char="•"/>
            </a:pPr>
            <a:r>
              <a:rPr lang="en-US" dirty="0"/>
              <a:t>Other PAs are non-transitive and influence the routing policy only within the organization. </a:t>
            </a:r>
          </a:p>
          <a:p>
            <a:pPr marL="285750" indent="-285750">
              <a:buFont typeface="Arial" panose="020B0604020202020204" pitchFamily="34" charset="0"/>
              <a:buChar char="•"/>
            </a:pPr>
            <a:r>
              <a:rPr lang="en-US" dirty="0"/>
              <a:t>Network prefixes are conditionally matched on a variety of factors, such as AS_Path length, specific ASN, and BGP communities.</a:t>
            </a:r>
          </a:p>
          <a:p>
            <a:pPr marL="285750" indent="-285750">
              <a:buFont typeface="Arial" panose="020B0604020202020204" pitchFamily="34" charset="0"/>
              <a:buChar char="•"/>
            </a:pPr>
            <a:r>
              <a:rPr lang="en-US" dirty="0"/>
              <a:t>Table 13-2 shows which BGP attributes must be supported by all BGP implementations and which BGP attributes are advertised between ASs.</a:t>
            </a:r>
            <a:endParaRPr lang="en-US" sz="1600" dirty="0">
              <a:solidFill>
                <a:srgbClr val="000000"/>
              </a:solidFill>
              <a:latin typeface="+mn-lt"/>
            </a:endParaRPr>
          </a:p>
        </p:txBody>
      </p:sp>
      <p:pic>
        <p:nvPicPr>
          <p:cNvPr id="9" name="Picture 8"/>
          <p:cNvPicPr>
            <a:picLocks noChangeAspect="1"/>
          </p:cNvPicPr>
          <p:nvPr/>
        </p:nvPicPr>
        <p:blipFill>
          <a:blip r:embed="rId3"/>
          <a:stretch>
            <a:fillRect/>
          </a:stretch>
        </p:blipFill>
        <p:spPr>
          <a:xfrm>
            <a:off x="2081876" y="3509753"/>
            <a:ext cx="4684427" cy="1205843"/>
          </a:xfrm>
          <a:prstGeom prst="rect">
            <a:avLst/>
          </a:prstGeom>
        </p:spPr>
      </p:pic>
    </p:spTree>
    <p:extLst>
      <p:ext uri="{BB962C8B-B14F-4D97-AF65-F5344CB8AC3E}">
        <p14:creationId xmlns:p14="http://schemas.microsoft.com/office/powerpoint/2010/main" val="8529653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647431"/>
          </a:xfrm>
        </p:spPr>
        <p:txBody>
          <a:bodyPr/>
          <a:lstStyle/>
          <a:p>
            <a:r>
              <a:rPr lang="en-US" sz="1600" dirty="0"/>
              <a:t>BGP Best path</a:t>
            </a:r>
            <a:br>
              <a:rPr lang="en-US" dirty="0">
                <a:solidFill>
                  <a:schemeClr val="accent4">
                    <a:lumMod val="75000"/>
                  </a:schemeClr>
                </a:solidFill>
              </a:rPr>
            </a:br>
            <a:r>
              <a:rPr lang="en-US" dirty="0">
                <a:solidFill>
                  <a:schemeClr val="accent4">
                    <a:lumMod val="75000"/>
                  </a:schemeClr>
                </a:solidFill>
              </a:rPr>
              <a:t>Weight</a:t>
            </a:r>
            <a:endParaRPr lang="en-US" sz="2400" dirty="0">
              <a:solidFill>
                <a:schemeClr val="accent4">
                  <a:lumMod val="75000"/>
                </a:schemeClr>
              </a:solidFill>
            </a:endParaRPr>
          </a:p>
        </p:txBody>
      </p:sp>
      <p:sp>
        <p:nvSpPr>
          <p:cNvPr id="4" name="TextBox 3"/>
          <p:cNvSpPr txBox="1"/>
          <p:nvPr/>
        </p:nvSpPr>
        <p:spPr>
          <a:xfrm>
            <a:off x="185194" y="647431"/>
            <a:ext cx="8785186" cy="3293209"/>
          </a:xfrm>
          <a:prstGeom prst="rect">
            <a:avLst/>
          </a:prstGeom>
          <a:noFill/>
        </p:spPr>
        <p:txBody>
          <a:bodyPr wrap="square" rtlCol="0">
            <a:spAutoFit/>
          </a:bodyPr>
          <a:lstStyle/>
          <a:p>
            <a:r>
              <a:rPr lang="en-US" sz="1600" dirty="0"/>
              <a:t>BGP weight is a Cisco-defined attribute and the first step in selecting the BGP best path.</a:t>
            </a:r>
          </a:p>
          <a:p>
            <a:pPr marL="285750" indent="-285750">
              <a:buFont typeface="Arial" panose="020B0604020202020204" pitchFamily="34" charset="0"/>
              <a:buChar char="•"/>
            </a:pPr>
            <a:r>
              <a:rPr lang="en-US" sz="1600" dirty="0"/>
              <a:t>Weight is a 16-bit value (0 through 65,535) assigned locally on the router; it is not advertised to other routers. </a:t>
            </a:r>
          </a:p>
          <a:p>
            <a:pPr marL="285750" indent="-285750">
              <a:buFont typeface="Arial" panose="020B0604020202020204" pitchFamily="34" charset="0"/>
              <a:buChar char="•"/>
            </a:pPr>
            <a:r>
              <a:rPr lang="en-US" sz="1600" dirty="0"/>
              <a:t>The path with the higher weight is preferred. </a:t>
            </a:r>
          </a:p>
          <a:p>
            <a:pPr marL="285750" indent="-285750">
              <a:buFont typeface="Arial" panose="020B0604020202020204" pitchFamily="34" charset="0"/>
              <a:buChar char="•"/>
            </a:pPr>
            <a:r>
              <a:rPr lang="en-US" sz="1600" dirty="0"/>
              <a:t>Weight can be set for specific routes with an inbound route map or for all routes learned from a specific neighbor. Weight is not advertised to peers and only influences outbound traffic from a router or an AS.</a:t>
            </a:r>
          </a:p>
          <a:p>
            <a:pPr marL="285750" indent="-285750">
              <a:buFont typeface="Arial" panose="020B0604020202020204" pitchFamily="34" charset="0"/>
              <a:buChar char="•"/>
            </a:pPr>
            <a:r>
              <a:rPr lang="en-US" sz="1600" dirty="0"/>
              <a:t>Because it is the first step in the best-path algorithm, it should be used when other attributes should not influence the best path for a specific network prefix.</a:t>
            </a:r>
          </a:p>
          <a:p>
            <a:endParaRPr lang="en-US" sz="1600" dirty="0"/>
          </a:p>
          <a:p>
            <a:r>
              <a:rPr lang="en-US" sz="1600" dirty="0"/>
              <a:t>The command </a:t>
            </a:r>
            <a:r>
              <a:rPr lang="en-US" sz="1600" b="1" dirty="0"/>
              <a:t>set weight </a:t>
            </a:r>
            <a:r>
              <a:rPr lang="en-US" sz="1600" i="1" dirty="0"/>
              <a:t>weight </a:t>
            </a:r>
            <a:r>
              <a:rPr lang="en-US" sz="1600" dirty="0"/>
              <a:t>in a route map sets the weight value for a matching prefix.</a:t>
            </a:r>
          </a:p>
          <a:p>
            <a:r>
              <a:rPr lang="en-US" sz="1600" dirty="0"/>
              <a:t>The weight is set for all prefixes received by a neighbor using the BGP address family</a:t>
            </a:r>
          </a:p>
          <a:p>
            <a:r>
              <a:rPr lang="en-US" sz="1600" dirty="0"/>
              <a:t>configuration command </a:t>
            </a:r>
            <a:r>
              <a:rPr lang="en-US" sz="1600" b="1" dirty="0"/>
              <a:t>neighbor </a:t>
            </a:r>
            <a:r>
              <a:rPr lang="en-US" sz="1600" i="1" dirty="0"/>
              <a:t>ip-address </a:t>
            </a:r>
            <a:r>
              <a:rPr lang="en-US" sz="1600" b="1" dirty="0"/>
              <a:t>weight </a:t>
            </a:r>
            <a:r>
              <a:rPr lang="en-US" sz="1600" i="1" dirty="0"/>
              <a:t>weight</a:t>
            </a:r>
            <a:r>
              <a:rPr lang="en-US" sz="1600" dirty="0"/>
              <a:t>.</a:t>
            </a:r>
          </a:p>
        </p:txBody>
      </p:sp>
    </p:spTree>
    <p:extLst>
      <p:ext uri="{BB962C8B-B14F-4D97-AF65-F5344CB8AC3E}">
        <p14:creationId xmlns:p14="http://schemas.microsoft.com/office/powerpoint/2010/main" val="23205580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647431"/>
          </a:xfrm>
        </p:spPr>
        <p:txBody>
          <a:bodyPr/>
          <a:lstStyle/>
          <a:p>
            <a:r>
              <a:rPr lang="en-US" sz="1600" dirty="0"/>
              <a:t>BGP Best path</a:t>
            </a:r>
            <a:br>
              <a:rPr lang="en-US" dirty="0">
                <a:solidFill>
                  <a:schemeClr val="accent4">
                    <a:lumMod val="75000"/>
                  </a:schemeClr>
                </a:solidFill>
              </a:rPr>
            </a:br>
            <a:r>
              <a:rPr lang="en-US" dirty="0">
                <a:solidFill>
                  <a:schemeClr val="accent4">
                    <a:lumMod val="75000"/>
                  </a:schemeClr>
                </a:solidFill>
              </a:rPr>
              <a:t>Weight (Cont.)</a:t>
            </a:r>
            <a:endParaRPr lang="en-US" sz="2400" dirty="0">
              <a:solidFill>
                <a:schemeClr val="accent4">
                  <a:lumMod val="75000"/>
                </a:schemeClr>
              </a:solidFill>
            </a:endParaRPr>
          </a:p>
        </p:txBody>
      </p:sp>
      <p:sp>
        <p:nvSpPr>
          <p:cNvPr id="4" name="TextBox 3"/>
          <p:cNvSpPr txBox="1"/>
          <p:nvPr/>
        </p:nvSpPr>
        <p:spPr>
          <a:xfrm>
            <a:off x="185194" y="647431"/>
            <a:ext cx="8785186" cy="2062103"/>
          </a:xfrm>
          <a:prstGeom prst="rect">
            <a:avLst/>
          </a:prstGeom>
          <a:noFill/>
        </p:spPr>
        <p:txBody>
          <a:bodyPr wrap="square" rtlCol="0">
            <a:spAutoFit/>
          </a:bodyPr>
          <a:lstStyle/>
          <a:p>
            <a:r>
              <a:rPr lang="en-US" sz="1600" dirty="0"/>
              <a:t>Figure 13-2 demonstrates the weight attribute and its influence on the BGP best-path</a:t>
            </a:r>
          </a:p>
          <a:p>
            <a:r>
              <a:rPr lang="en-US" sz="1600" dirty="0"/>
              <a:t>algorithm:</a:t>
            </a:r>
          </a:p>
          <a:p>
            <a:pPr marL="285750" indent="-285750">
              <a:buFont typeface="Arial" panose="020B0604020202020204" pitchFamily="34" charset="0"/>
              <a:buChar char="•"/>
            </a:pPr>
            <a:r>
              <a:rPr lang="en-US" sz="1600" dirty="0"/>
              <a:t>R4, R5, and R6 are in AS 400, with iBGP full mesh peering using loopback interfaces. AS 200 and AS 300 provide transit connectivity to AS 100.</a:t>
            </a:r>
          </a:p>
          <a:p>
            <a:pPr marL="285750" indent="-285750">
              <a:buFont typeface="Arial" panose="020B0604020202020204" pitchFamily="34" charset="0"/>
              <a:buChar char="•"/>
            </a:pPr>
            <a:r>
              <a:rPr lang="en-US" sz="1600" dirty="0"/>
              <a:t>R4 is an edge router for AS 400 and sets the weight to 222 for the 172.16.0.0/24 prefix received from R2. This ensures that R4 uses R2 for outbound traffic to this prefix.</a:t>
            </a:r>
          </a:p>
          <a:p>
            <a:pPr marL="285750" indent="-285750">
              <a:buFont typeface="Arial" panose="020B0604020202020204" pitchFamily="34" charset="0"/>
              <a:buChar char="•"/>
            </a:pPr>
            <a:r>
              <a:rPr lang="en-US" sz="1600" dirty="0"/>
              <a:t>R6 is an edge router for AS 400 and sets the weight to 333 for the 172.24.0.0/24 prefix received from R3. This ensures that R6 uses R3 for outbound traffic to this prefix.</a:t>
            </a:r>
            <a:endParaRPr lang="en-US" sz="1600" dirty="0">
              <a:solidFill>
                <a:srgbClr val="000000"/>
              </a:solidFill>
              <a:latin typeface="+mn-lt"/>
            </a:endParaRPr>
          </a:p>
        </p:txBody>
      </p:sp>
      <p:pic>
        <p:nvPicPr>
          <p:cNvPr id="5" name="Picture 4"/>
          <p:cNvPicPr>
            <a:picLocks noChangeAspect="1"/>
          </p:cNvPicPr>
          <p:nvPr/>
        </p:nvPicPr>
        <p:blipFill>
          <a:blip r:embed="rId3"/>
          <a:stretch>
            <a:fillRect/>
          </a:stretch>
        </p:blipFill>
        <p:spPr>
          <a:xfrm>
            <a:off x="2575928" y="2831419"/>
            <a:ext cx="3193632" cy="1856763"/>
          </a:xfrm>
          <a:prstGeom prst="rect">
            <a:avLst/>
          </a:prstGeom>
        </p:spPr>
      </p:pic>
    </p:spTree>
    <p:extLst>
      <p:ext uri="{BB962C8B-B14F-4D97-AF65-F5344CB8AC3E}">
        <p14:creationId xmlns:p14="http://schemas.microsoft.com/office/powerpoint/2010/main" val="22356347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4872942" cy="888890"/>
          </a:xfrm>
        </p:spPr>
        <p:txBody>
          <a:bodyPr/>
          <a:lstStyle/>
          <a:p>
            <a:r>
              <a:rPr lang="en-US" sz="1600" dirty="0"/>
              <a:t>BGP Best path</a:t>
            </a:r>
            <a:br>
              <a:rPr lang="en-US" dirty="0">
                <a:solidFill>
                  <a:schemeClr val="accent4">
                    <a:lumMod val="75000"/>
                  </a:schemeClr>
                </a:solidFill>
              </a:rPr>
            </a:br>
            <a:r>
              <a:rPr lang="en-US" dirty="0">
                <a:solidFill>
                  <a:schemeClr val="accent4">
                    <a:lumMod val="75000"/>
                  </a:schemeClr>
                </a:solidFill>
              </a:rPr>
              <a:t>Weight Example </a:t>
            </a:r>
            <a:endParaRPr lang="en-US" sz="2400" dirty="0">
              <a:solidFill>
                <a:schemeClr val="accent4">
                  <a:lumMod val="75000"/>
                </a:schemeClr>
              </a:solidFill>
            </a:endParaRPr>
          </a:p>
        </p:txBody>
      </p:sp>
      <p:sp>
        <p:nvSpPr>
          <p:cNvPr id="4" name="TextBox 3"/>
          <p:cNvSpPr txBox="1"/>
          <p:nvPr/>
        </p:nvSpPr>
        <p:spPr>
          <a:xfrm>
            <a:off x="185193" y="888890"/>
            <a:ext cx="8620139" cy="923330"/>
          </a:xfrm>
          <a:prstGeom prst="rect">
            <a:avLst/>
          </a:prstGeom>
          <a:noFill/>
        </p:spPr>
        <p:txBody>
          <a:bodyPr wrap="square" rtlCol="0">
            <a:spAutoFit/>
          </a:bodyPr>
          <a:lstStyle/>
          <a:p>
            <a:r>
              <a:rPr lang="en-US" dirty="0"/>
              <a:t>Example 13-1 demonstrates the BGP configuration for manipulating the weight on R4 and R6. R4 uses the default IPv4 address family; R6 does not use the default IPv4 address family but does use BGP peer groups.</a:t>
            </a:r>
            <a:endParaRPr lang="en-US" sz="1600" dirty="0">
              <a:solidFill>
                <a:srgbClr val="000000"/>
              </a:solidFill>
              <a:latin typeface="+mn-lt"/>
            </a:endParaRPr>
          </a:p>
        </p:txBody>
      </p:sp>
      <p:pic>
        <p:nvPicPr>
          <p:cNvPr id="6" name="Picture 5"/>
          <p:cNvPicPr>
            <a:picLocks noChangeAspect="1"/>
          </p:cNvPicPr>
          <p:nvPr/>
        </p:nvPicPr>
        <p:blipFill>
          <a:blip r:embed="rId3"/>
          <a:stretch>
            <a:fillRect/>
          </a:stretch>
        </p:blipFill>
        <p:spPr>
          <a:xfrm>
            <a:off x="975800" y="1919112"/>
            <a:ext cx="3897142" cy="2375798"/>
          </a:xfrm>
          <a:prstGeom prst="rect">
            <a:avLst/>
          </a:prstGeom>
        </p:spPr>
      </p:pic>
      <p:pic>
        <p:nvPicPr>
          <p:cNvPr id="7" name="Picture 6"/>
          <p:cNvPicPr>
            <a:picLocks noChangeAspect="1"/>
          </p:cNvPicPr>
          <p:nvPr/>
        </p:nvPicPr>
        <p:blipFill>
          <a:blip r:embed="rId4"/>
          <a:stretch>
            <a:fillRect/>
          </a:stretch>
        </p:blipFill>
        <p:spPr>
          <a:xfrm>
            <a:off x="4983735" y="1919112"/>
            <a:ext cx="3751214" cy="2957688"/>
          </a:xfrm>
          <a:prstGeom prst="rect">
            <a:avLst/>
          </a:prstGeom>
        </p:spPr>
      </p:pic>
    </p:spTree>
    <p:extLst>
      <p:ext uri="{BB962C8B-B14F-4D97-AF65-F5344CB8AC3E}">
        <p14:creationId xmlns:p14="http://schemas.microsoft.com/office/powerpoint/2010/main" val="37202428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5497975" cy="708385"/>
          </a:xfrm>
        </p:spPr>
        <p:txBody>
          <a:bodyPr/>
          <a:lstStyle/>
          <a:p>
            <a:r>
              <a:rPr lang="en-US" sz="1600" dirty="0"/>
              <a:t>BGP Best path</a:t>
            </a:r>
            <a:br>
              <a:rPr lang="en-US" dirty="0">
                <a:solidFill>
                  <a:schemeClr val="accent4">
                    <a:lumMod val="75000"/>
                  </a:schemeClr>
                </a:solidFill>
              </a:rPr>
            </a:br>
            <a:r>
              <a:rPr lang="en-US" dirty="0">
                <a:solidFill>
                  <a:schemeClr val="accent4">
                    <a:lumMod val="75000"/>
                  </a:schemeClr>
                </a:solidFill>
              </a:rPr>
              <a:t>Weight Example BGP Table</a:t>
            </a:r>
            <a:endParaRPr lang="en-US" sz="2400" dirty="0">
              <a:solidFill>
                <a:schemeClr val="accent4">
                  <a:lumMod val="75000"/>
                </a:schemeClr>
              </a:solidFill>
            </a:endParaRPr>
          </a:p>
        </p:txBody>
      </p:sp>
      <p:sp>
        <p:nvSpPr>
          <p:cNvPr id="4" name="TextBox 3"/>
          <p:cNvSpPr txBox="1"/>
          <p:nvPr/>
        </p:nvSpPr>
        <p:spPr>
          <a:xfrm>
            <a:off x="185193" y="708385"/>
            <a:ext cx="4340507" cy="3693319"/>
          </a:xfrm>
          <a:prstGeom prst="rect">
            <a:avLst/>
          </a:prstGeom>
          <a:noFill/>
        </p:spPr>
        <p:txBody>
          <a:bodyPr wrap="square" rtlCol="0">
            <a:spAutoFit/>
          </a:bodyPr>
          <a:lstStyle/>
          <a:p>
            <a:r>
              <a:rPr lang="en-US" dirty="0"/>
              <a:t>Example 13-2 shows the BGP table for R4, R5, and R6. </a:t>
            </a:r>
          </a:p>
          <a:p>
            <a:pPr marL="285750" indent="-285750">
              <a:buFont typeface="Arial" panose="020B0604020202020204" pitchFamily="34" charset="0"/>
              <a:buChar char="•"/>
            </a:pPr>
            <a:r>
              <a:rPr lang="en-US" dirty="0"/>
              <a:t>The weight is only set locally on R4 and R6. </a:t>
            </a:r>
          </a:p>
          <a:p>
            <a:pPr marL="285750" indent="-285750">
              <a:buFont typeface="Arial" panose="020B0604020202020204" pitchFamily="34" charset="0"/>
              <a:buChar char="•"/>
            </a:pPr>
            <a:r>
              <a:rPr lang="en-US" dirty="0"/>
              <a:t>The weight was not advertised to any of the AS 400 routers and is set to 0 for all other prefixes. </a:t>
            </a:r>
          </a:p>
          <a:p>
            <a:pPr marL="285750" indent="-285750">
              <a:buFont typeface="Arial" panose="020B0604020202020204" pitchFamily="34" charset="0"/>
              <a:buChar char="•"/>
            </a:pPr>
            <a:r>
              <a:rPr lang="en-US" dirty="0"/>
              <a:t>The &gt; indicates the best path.</a:t>
            </a:r>
          </a:p>
          <a:p>
            <a:pPr marL="285750" indent="-285750">
              <a:buFont typeface="Arial" panose="020B0604020202020204" pitchFamily="34" charset="0"/>
              <a:buChar char="•"/>
            </a:pPr>
            <a:r>
              <a:rPr lang="en-US" dirty="0"/>
              <a:t>BGP weight is locally significant. </a:t>
            </a:r>
          </a:p>
          <a:p>
            <a:pPr marL="285750" indent="-285750">
              <a:buFont typeface="Arial" panose="020B0604020202020204" pitchFamily="34" charset="0"/>
              <a:buChar char="•"/>
            </a:pPr>
            <a:r>
              <a:rPr lang="en-US" dirty="0"/>
              <a:t>R4, R5, and R6 use other factors later in the best-path algorithm to select the best path for the prefixes that did not have the weight modified locally.</a:t>
            </a:r>
            <a:endParaRPr lang="en-US" sz="1600" dirty="0">
              <a:solidFill>
                <a:srgbClr val="000000"/>
              </a:solidFill>
              <a:latin typeface="+mn-lt"/>
            </a:endParaRPr>
          </a:p>
        </p:txBody>
      </p:sp>
      <p:pic>
        <p:nvPicPr>
          <p:cNvPr id="8" name="Picture 7"/>
          <p:cNvPicPr>
            <a:picLocks noChangeAspect="1"/>
          </p:cNvPicPr>
          <p:nvPr/>
        </p:nvPicPr>
        <p:blipFill>
          <a:blip r:embed="rId3"/>
          <a:stretch>
            <a:fillRect/>
          </a:stretch>
        </p:blipFill>
        <p:spPr>
          <a:xfrm>
            <a:off x="4525700" y="708384"/>
            <a:ext cx="4572237" cy="3976283"/>
          </a:xfrm>
          <a:prstGeom prst="rect">
            <a:avLst/>
          </a:prstGeom>
        </p:spPr>
      </p:pic>
    </p:spTree>
    <p:extLst>
      <p:ext uri="{BB962C8B-B14F-4D97-AF65-F5344CB8AC3E}">
        <p14:creationId xmlns:p14="http://schemas.microsoft.com/office/powerpoint/2010/main" val="3280100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5497975" cy="862584"/>
          </a:xfrm>
        </p:spPr>
        <p:txBody>
          <a:bodyPr/>
          <a:lstStyle/>
          <a:p>
            <a:r>
              <a:rPr lang="en-US" sz="1600" dirty="0"/>
              <a:t>BGP Best path</a:t>
            </a:r>
            <a:br>
              <a:rPr lang="en-US" dirty="0">
                <a:solidFill>
                  <a:schemeClr val="accent4">
                    <a:lumMod val="75000"/>
                  </a:schemeClr>
                </a:solidFill>
              </a:rPr>
            </a:br>
            <a:r>
              <a:rPr lang="en-US" dirty="0">
                <a:solidFill>
                  <a:schemeClr val="accent4">
                    <a:lumMod val="75000"/>
                  </a:schemeClr>
                </a:solidFill>
              </a:rPr>
              <a:t>Weight Example BGP Prefix</a:t>
            </a:r>
            <a:endParaRPr lang="en-US" sz="2400" dirty="0">
              <a:solidFill>
                <a:schemeClr val="accent4">
                  <a:lumMod val="75000"/>
                </a:schemeClr>
              </a:solidFill>
            </a:endParaRPr>
          </a:p>
        </p:txBody>
      </p:sp>
      <p:sp>
        <p:nvSpPr>
          <p:cNvPr id="4" name="TextBox 3"/>
          <p:cNvSpPr txBox="1"/>
          <p:nvPr/>
        </p:nvSpPr>
        <p:spPr>
          <a:xfrm>
            <a:off x="185193" y="862584"/>
            <a:ext cx="4340507" cy="2862322"/>
          </a:xfrm>
          <a:prstGeom prst="rect">
            <a:avLst/>
          </a:prstGeom>
          <a:noFill/>
        </p:spPr>
        <p:txBody>
          <a:bodyPr wrap="square" rtlCol="0">
            <a:spAutoFit/>
          </a:bodyPr>
          <a:lstStyle/>
          <a:p>
            <a:r>
              <a:rPr lang="en-US" dirty="0"/>
              <a:t>Example 13-3 shows R4’s path information for the 172.16.0.0/24 network prefix. </a:t>
            </a:r>
          </a:p>
          <a:p>
            <a:pPr marL="285750" indent="-285750">
              <a:buFont typeface="Arial" panose="020B0604020202020204" pitchFamily="34" charset="0"/>
              <a:buChar char="•"/>
            </a:pPr>
            <a:r>
              <a:rPr lang="en-US" dirty="0"/>
              <a:t>Notice that there are multiple paths and that the best path is through R2 because the weight is set to 222. </a:t>
            </a:r>
          </a:p>
          <a:p>
            <a:pPr marL="285750" indent="-285750">
              <a:buFont typeface="Arial" panose="020B0604020202020204" pitchFamily="34" charset="0"/>
              <a:buChar char="•"/>
            </a:pPr>
            <a:r>
              <a:rPr lang="en-US" dirty="0"/>
              <a:t>The </a:t>
            </a:r>
            <a:r>
              <a:rPr lang="en-US" b="1" dirty="0"/>
              <a:t>show bgp ipv4 unicast </a:t>
            </a:r>
            <a:r>
              <a:rPr lang="en-US" i="1" dirty="0"/>
              <a:t>network </a:t>
            </a:r>
            <a:r>
              <a:rPr lang="en-US" dirty="0"/>
              <a:t>command is extremely helpful for viewing and comparing BGP path attributes.</a:t>
            </a:r>
            <a:endParaRPr lang="en-US" sz="1600" dirty="0">
              <a:solidFill>
                <a:srgbClr val="000000"/>
              </a:solidFill>
              <a:latin typeface="+mn-lt"/>
            </a:endParaRPr>
          </a:p>
        </p:txBody>
      </p:sp>
      <p:pic>
        <p:nvPicPr>
          <p:cNvPr id="5" name="Picture 4"/>
          <p:cNvPicPr>
            <a:picLocks noChangeAspect="1"/>
          </p:cNvPicPr>
          <p:nvPr/>
        </p:nvPicPr>
        <p:blipFill>
          <a:blip r:embed="rId3"/>
          <a:stretch>
            <a:fillRect/>
          </a:stretch>
        </p:blipFill>
        <p:spPr>
          <a:xfrm>
            <a:off x="4710974" y="1244410"/>
            <a:ext cx="4368870" cy="960964"/>
          </a:xfrm>
          <a:prstGeom prst="rect">
            <a:avLst/>
          </a:prstGeom>
        </p:spPr>
      </p:pic>
      <p:pic>
        <p:nvPicPr>
          <p:cNvPr id="6" name="Picture 5"/>
          <p:cNvPicPr>
            <a:picLocks noChangeAspect="1"/>
          </p:cNvPicPr>
          <p:nvPr/>
        </p:nvPicPr>
        <p:blipFill>
          <a:blip r:embed="rId4"/>
          <a:stretch>
            <a:fillRect/>
          </a:stretch>
        </p:blipFill>
        <p:spPr>
          <a:xfrm>
            <a:off x="4710894" y="2050326"/>
            <a:ext cx="4368957" cy="1459428"/>
          </a:xfrm>
          <a:prstGeom prst="rect">
            <a:avLst/>
          </a:prstGeom>
        </p:spPr>
      </p:pic>
    </p:spTree>
    <p:extLst>
      <p:ext uri="{BB962C8B-B14F-4D97-AF65-F5344CB8AC3E}">
        <p14:creationId xmlns:p14="http://schemas.microsoft.com/office/powerpoint/2010/main" val="24443400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5039513" cy="755007"/>
          </a:xfrm>
        </p:spPr>
        <p:txBody>
          <a:bodyPr/>
          <a:lstStyle/>
          <a:p>
            <a:r>
              <a:rPr lang="en-US" sz="1600" dirty="0"/>
              <a:t>BGP Best path</a:t>
            </a:r>
            <a:br>
              <a:rPr lang="en-US" dirty="0">
                <a:solidFill>
                  <a:schemeClr val="accent4">
                    <a:lumMod val="75000"/>
                  </a:schemeClr>
                </a:solidFill>
              </a:rPr>
            </a:br>
            <a:r>
              <a:rPr lang="en-US" dirty="0">
                <a:solidFill>
                  <a:schemeClr val="accent4">
                    <a:lumMod val="75000"/>
                  </a:schemeClr>
                </a:solidFill>
              </a:rPr>
              <a:t>Local Preference</a:t>
            </a:r>
            <a:endParaRPr lang="en-US" sz="2400" dirty="0">
              <a:solidFill>
                <a:schemeClr val="accent4">
                  <a:lumMod val="75000"/>
                </a:schemeClr>
              </a:solidFill>
            </a:endParaRPr>
          </a:p>
        </p:txBody>
      </p:sp>
      <p:sp>
        <p:nvSpPr>
          <p:cNvPr id="4" name="TextBox 3"/>
          <p:cNvSpPr txBox="1"/>
          <p:nvPr/>
        </p:nvSpPr>
        <p:spPr>
          <a:xfrm>
            <a:off x="152645" y="755007"/>
            <a:ext cx="8745335" cy="3139321"/>
          </a:xfrm>
          <a:prstGeom prst="rect">
            <a:avLst/>
          </a:prstGeom>
          <a:noFill/>
        </p:spPr>
        <p:txBody>
          <a:bodyPr wrap="square" rtlCol="0">
            <a:spAutoFit/>
          </a:bodyPr>
          <a:lstStyle/>
          <a:p>
            <a:r>
              <a:rPr lang="en-US" dirty="0"/>
              <a:t>Local preference (LOCAL_PREF) is a well-known discretionary path attribute and is included with path advertisements throughout an AS. </a:t>
            </a:r>
          </a:p>
          <a:p>
            <a:pPr marL="285750" lvl="0" indent="-285750">
              <a:buFont typeface="Arial" panose="020B0604020202020204" pitchFamily="34" charset="0"/>
              <a:buChar char="•"/>
            </a:pPr>
            <a:r>
              <a:rPr lang="en-US" dirty="0"/>
              <a:t>The local preference attribute is a 32-bit value (0 through 4,294,967,295) that indicates the preference for exiting the AS.</a:t>
            </a:r>
          </a:p>
          <a:p>
            <a:pPr marL="285750" lvl="0" indent="-285750">
              <a:buFont typeface="Arial" panose="020B0604020202020204" pitchFamily="34" charset="0"/>
              <a:buChar char="•"/>
            </a:pPr>
            <a:r>
              <a:rPr lang="en-US" dirty="0"/>
              <a:t>The local preference is not advertised between eBGP peers.</a:t>
            </a:r>
          </a:p>
          <a:p>
            <a:pPr marL="285750" lvl="0" indent="-285750">
              <a:buFont typeface="Arial" panose="020B0604020202020204" pitchFamily="34" charset="0"/>
              <a:buChar char="•"/>
            </a:pPr>
            <a:r>
              <a:rPr lang="en-US" dirty="0"/>
              <a:t>Set for specific routes using a route map or all routes received from a neighbor.</a:t>
            </a:r>
          </a:p>
          <a:p>
            <a:pPr marL="285750" lvl="0" indent="-285750">
              <a:buFont typeface="Arial" panose="020B0604020202020204" pitchFamily="34" charset="0"/>
              <a:buChar char="•"/>
            </a:pPr>
            <a:r>
              <a:rPr lang="en-US" dirty="0"/>
              <a:t>A higher value is preferred over a lower value. </a:t>
            </a:r>
          </a:p>
          <a:p>
            <a:pPr marL="285750" lvl="0" indent="-285750">
              <a:buFont typeface="Arial" panose="020B0604020202020204" pitchFamily="34" charset="0"/>
              <a:buChar char="•"/>
            </a:pPr>
            <a:r>
              <a:rPr lang="en-US" dirty="0"/>
              <a:t>If an edge BGP router does not define the local preference upon receipt of a prefix, the default local preference value of 100 is used.</a:t>
            </a:r>
          </a:p>
          <a:p>
            <a:pPr marL="285750" indent="-285750">
              <a:buFont typeface="Arial" panose="020B0604020202020204" pitchFamily="34" charset="0"/>
              <a:buChar char="•"/>
            </a:pPr>
            <a:r>
              <a:rPr lang="en-US" dirty="0"/>
              <a:t>You can change the default local preference value from 100 to a different value by using the command </a:t>
            </a:r>
            <a:r>
              <a:rPr lang="en-US" b="1" dirty="0"/>
              <a:t>bgp default local-preference </a:t>
            </a:r>
            <a:r>
              <a:rPr lang="en-US" i="1" dirty="0"/>
              <a:t>default-local-preference</a:t>
            </a:r>
            <a:r>
              <a:rPr lang="en-US" dirty="0"/>
              <a:t>.</a:t>
            </a:r>
          </a:p>
        </p:txBody>
      </p:sp>
    </p:spTree>
    <p:extLst>
      <p:ext uri="{BB962C8B-B14F-4D97-AF65-F5344CB8AC3E}">
        <p14:creationId xmlns:p14="http://schemas.microsoft.com/office/powerpoint/2010/main" val="10347101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6921661" cy="893652"/>
          </a:xfrm>
        </p:spPr>
        <p:txBody>
          <a:bodyPr/>
          <a:lstStyle/>
          <a:p>
            <a:r>
              <a:rPr lang="en-US" sz="1600" dirty="0"/>
              <a:t>BGP Best path</a:t>
            </a:r>
            <a:br>
              <a:rPr lang="en-US" dirty="0">
                <a:solidFill>
                  <a:schemeClr val="accent4">
                    <a:lumMod val="75000"/>
                  </a:schemeClr>
                </a:solidFill>
              </a:rPr>
            </a:br>
            <a:r>
              <a:rPr lang="en-US" dirty="0">
                <a:solidFill>
                  <a:schemeClr val="accent4">
                    <a:lumMod val="75000"/>
                  </a:schemeClr>
                </a:solidFill>
              </a:rPr>
              <a:t>Local Preference Topology</a:t>
            </a:r>
            <a:endParaRPr lang="en-US" sz="2400" dirty="0">
              <a:solidFill>
                <a:schemeClr val="accent4">
                  <a:lumMod val="75000"/>
                </a:schemeClr>
              </a:solidFill>
            </a:endParaRPr>
          </a:p>
        </p:txBody>
      </p:sp>
      <p:sp>
        <p:nvSpPr>
          <p:cNvPr id="4" name="TextBox 3"/>
          <p:cNvSpPr txBox="1"/>
          <p:nvPr/>
        </p:nvSpPr>
        <p:spPr>
          <a:xfrm>
            <a:off x="62998" y="893652"/>
            <a:ext cx="4976515" cy="3539430"/>
          </a:xfrm>
          <a:prstGeom prst="rect">
            <a:avLst/>
          </a:prstGeom>
          <a:noFill/>
        </p:spPr>
        <p:txBody>
          <a:bodyPr wrap="square" rtlCol="0">
            <a:spAutoFit/>
          </a:bodyPr>
          <a:lstStyle/>
          <a:p>
            <a:r>
              <a:rPr lang="en-US" sz="1600" dirty="0"/>
              <a:t>Figure 13-3 demonstrates modification of the local preference to influence the traffic flow</a:t>
            </a:r>
          </a:p>
          <a:p>
            <a:r>
              <a:rPr lang="en-US" sz="1600" dirty="0"/>
              <a:t>for prefixes 172.24.0.0/24 and 172.16.0.0/24:</a:t>
            </a:r>
          </a:p>
          <a:p>
            <a:pPr marL="285750" indent="-285750">
              <a:buFont typeface="Arial" panose="020B0604020202020204" pitchFamily="34" charset="0"/>
              <a:buChar char="•"/>
            </a:pPr>
            <a:r>
              <a:rPr lang="en-US" sz="1600" dirty="0"/>
              <a:t>R4, R5, and R6 are in AS 400, with iBGP full mesh peering using loopback interfaces. AS 200 and AS 300 provide transit connectivity to AS 100.</a:t>
            </a:r>
          </a:p>
          <a:p>
            <a:pPr marL="285750" indent="-285750">
              <a:buFont typeface="Arial" panose="020B0604020202020204" pitchFamily="34" charset="0"/>
              <a:buChar char="•"/>
            </a:pPr>
            <a:r>
              <a:rPr lang="en-US" sz="1600" dirty="0"/>
              <a:t>R4 is an edge router for AS 400 and sets the local preference to 222 for the 172.16.0.0/24 prefix received from R2, making it the preferred path for AS 400.</a:t>
            </a:r>
          </a:p>
          <a:p>
            <a:pPr marL="285750" indent="-285750">
              <a:buFont typeface="Arial" panose="020B0604020202020204" pitchFamily="34" charset="0"/>
              <a:buChar char="•"/>
            </a:pPr>
            <a:r>
              <a:rPr lang="en-US" sz="1600" dirty="0"/>
              <a:t>R6 is an edge router for AS 400 and sets the local preference to 333 for the 172.24.0.0/24 prefix received from R3, making it the preferred path for AS 400.</a:t>
            </a:r>
          </a:p>
        </p:txBody>
      </p:sp>
      <p:pic>
        <p:nvPicPr>
          <p:cNvPr id="5" name="Picture 4"/>
          <p:cNvPicPr>
            <a:picLocks noChangeAspect="1"/>
          </p:cNvPicPr>
          <p:nvPr/>
        </p:nvPicPr>
        <p:blipFill>
          <a:blip r:embed="rId3"/>
          <a:stretch>
            <a:fillRect/>
          </a:stretch>
        </p:blipFill>
        <p:spPr>
          <a:xfrm>
            <a:off x="5039513" y="1574972"/>
            <a:ext cx="3807281" cy="2176790"/>
          </a:xfrm>
          <a:prstGeom prst="rect">
            <a:avLst/>
          </a:prstGeom>
        </p:spPr>
      </p:pic>
    </p:spTree>
    <p:extLst>
      <p:ext uri="{BB962C8B-B14F-4D97-AF65-F5344CB8AC3E}">
        <p14:creationId xmlns:p14="http://schemas.microsoft.com/office/powerpoint/2010/main" val="23599827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437944" cy="772937"/>
          </a:xfrm>
        </p:spPr>
        <p:txBody>
          <a:bodyPr/>
          <a:lstStyle/>
          <a:p>
            <a:r>
              <a:rPr lang="en-US" sz="1600" dirty="0"/>
              <a:t>BGP Best path</a:t>
            </a:r>
            <a:br>
              <a:rPr lang="en-US" dirty="0">
                <a:solidFill>
                  <a:schemeClr val="accent4">
                    <a:lumMod val="75000"/>
                  </a:schemeClr>
                </a:solidFill>
              </a:rPr>
            </a:br>
            <a:r>
              <a:rPr lang="en-US" dirty="0">
                <a:solidFill>
                  <a:schemeClr val="accent4">
                    <a:lumMod val="75000"/>
                  </a:schemeClr>
                </a:solidFill>
              </a:rPr>
              <a:t>Local Preference Configuration</a:t>
            </a:r>
            <a:endParaRPr lang="en-US" sz="2400" dirty="0">
              <a:solidFill>
                <a:schemeClr val="accent4">
                  <a:lumMod val="75000"/>
                </a:schemeClr>
              </a:solidFill>
            </a:endParaRPr>
          </a:p>
        </p:txBody>
      </p:sp>
      <p:sp>
        <p:nvSpPr>
          <p:cNvPr id="4" name="TextBox 3"/>
          <p:cNvSpPr txBox="1"/>
          <p:nvPr/>
        </p:nvSpPr>
        <p:spPr>
          <a:xfrm>
            <a:off x="62998" y="774909"/>
            <a:ext cx="4258929" cy="830997"/>
          </a:xfrm>
          <a:prstGeom prst="rect">
            <a:avLst/>
          </a:prstGeom>
          <a:noFill/>
        </p:spPr>
        <p:txBody>
          <a:bodyPr wrap="square" rtlCol="0">
            <a:spAutoFit/>
          </a:bodyPr>
          <a:lstStyle/>
          <a:p>
            <a:r>
              <a:rPr lang="en-US" sz="1600" dirty="0"/>
              <a:t>Example 13-4 demonstrates the BGP configuration for modifying the local preference on R4 and R6.</a:t>
            </a:r>
          </a:p>
        </p:txBody>
      </p:sp>
      <p:pic>
        <p:nvPicPr>
          <p:cNvPr id="6" name="Picture 5"/>
          <p:cNvPicPr>
            <a:picLocks noChangeAspect="1"/>
          </p:cNvPicPr>
          <p:nvPr/>
        </p:nvPicPr>
        <p:blipFill>
          <a:blip r:embed="rId3"/>
          <a:stretch>
            <a:fillRect/>
          </a:stretch>
        </p:blipFill>
        <p:spPr>
          <a:xfrm>
            <a:off x="257097" y="1815054"/>
            <a:ext cx="3870731" cy="2367977"/>
          </a:xfrm>
          <a:prstGeom prst="rect">
            <a:avLst/>
          </a:prstGeom>
        </p:spPr>
      </p:pic>
      <p:pic>
        <p:nvPicPr>
          <p:cNvPr id="7" name="Picture 6"/>
          <p:cNvPicPr>
            <a:picLocks noChangeAspect="1"/>
          </p:cNvPicPr>
          <p:nvPr/>
        </p:nvPicPr>
        <p:blipFill>
          <a:blip r:embed="rId4"/>
          <a:stretch>
            <a:fillRect/>
          </a:stretch>
        </p:blipFill>
        <p:spPr>
          <a:xfrm>
            <a:off x="4321927" y="772937"/>
            <a:ext cx="4504326" cy="1242905"/>
          </a:xfrm>
          <a:prstGeom prst="rect">
            <a:avLst/>
          </a:prstGeom>
        </p:spPr>
      </p:pic>
      <p:pic>
        <p:nvPicPr>
          <p:cNvPr id="8" name="Picture 7"/>
          <p:cNvPicPr>
            <a:picLocks noChangeAspect="1"/>
          </p:cNvPicPr>
          <p:nvPr/>
        </p:nvPicPr>
        <p:blipFill>
          <a:blip r:embed="rId5"/>
          <a:stretch>
            <a:fillRect/>
          </a:stretch>
        </p:blipFill>
        <p:spPr>
          <a:xfrm>
            <a:off x="4323695" y="1967715"/>
            <a:ext cx="4502558" cy="2215316"/>
          </a:xfrm>
          <a:prstGeom prst="rect">
            <a:avLst/>
          </a:prstGeom>
        </p:spPr>
      </p:pic>
    </p:spTree>
    <p:extLst>
      <p:ext uri="{BB962C8B-B14F-4D97-AF65-F5344CB8AC3E}">
        <p14:creationId xmlns:p14="http://schemas.microsoft.com/office/powerpoint/2010/main" val="18599515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437944" cy="708212"/>
          </a:xfrm>
        </p:spPr>
        <p:txBody>
          <a:bodyPr/>
          <a:lstStyle/>
          <a:p>
            <a:r>
              <a:rPr lang="en-US" sz="1600" dirty="0"/>
              <a:t>BGP Best path</a:t>
            </a:r>
            <a:br>
              <a:rPr lang="en-US" dirty="0">
                <a:solidFill>
                  <a:schemeClr val="accent4">
                    <a:lumMod val="75000"/>
                  </a:schemeClr>
                </a:solidFill>
              </a:rPr>
            </a:br>
            <a:r>
              <a:rPr lang="en-US" dirty="0">
                <a:solidFill>
                  <a:schemeClr val="accent4">
                    <a:lumMod val="75000"/>
                  </a:schemeClr>
                </a:solidFill>
              </a:rPr>
              <a:t>Local Preference Example</a:t>
            </a:r>
            <a:endParaRPr lang="en-US" sz="2400" dirty="0">
              <a:solidFill>
                <a:schemeClr val="accent4">
                  <a:lumMod val="75000"/>
                </a:schemeClr>
              </a:solidFill>
            </a:endParaRPr>
          </a:p>
        </p:txBody>
      </p:sp>
      <p:sp>
        <p:nvSpPr>
          <p:cNvPr id="4" name="TextBox 3"/>
          <p:cNvSpPr txBox="1"/>
          <p:nvPr/>
        </p:nvSpPr>
        <p:spPr>
          <a:xfrm>
            <a:off x="110359" y="800005"/>
            <a:ext cx="4258929" cy="2862322"/>
          </a:xfrm>
          <a:prstGeom prst="rect">
            <a:avLst/>
          </a:prstGeom>
          <a:noFill/>
        </p:spPr>
        <p:txBody>
          <a:bodyPr wrap="square" rtlCol="0">
            <a:spAutoFit/>
          </a:bodyPr>
          <a:lstStyle/>
          <a:p>
            <a:r>
              <a:rPr lang="en-US" dirty="0"/>
              <a:t>Example 13-5 shows the BGP table for R4, R5, and R6.</a:t>
            </a:r>
          </a:p>
          <a:p>
            <a:endParaRPr lang="en-US" dirty="0"/>
          </a:p>
          <a:p>
            <a:r>
              <a:rPr lang="en-US" dirty="0"/>
              <a:t>In Example 13-5, a network engineer might see that only one path exists on R4 for the 172.16.0.0/24 network prefix, and think R4 deleted the path through AS 300 because it was inferior to the path through AS 200. However, this is not what has happened in this example.</a:t>
            </a:r>
            <a:endParaRPr lang="en-US" sz="1600" dirty="0"/>
          </a:p>
        </p:txBody>
      </p:sp>
      <p:pic>
        <p:nvPicPr>
          <p:cNvPr id="9" name="Picture 8"/>
          <p:cNvPicPr>
            <a:picLocks noChangeAspect="1"/>
          </p:cNvPicPr>
          <p:nvPr/>
        </p:nvPicPr>
        <p:blipFill>
          <a:blip r:embed="rId3"/>
          <a:stretch>
            <a:fillRect/>
          </a:stretch>
        </p:blipFill>
        <p:spPr>
          <a:xfrm>
            <a:off x="4369288" y="800005"/>
            <a:ext cx="4774712" cy="3444469"/>
          </a:xfrm>
          <a:prstGeom prst="rect">
            <a:avLst/>
          </a:prstGeom>
        </p:spPr>
      </p:pic>
    </p:spTree>
    <p:extLst>
      <p:ext uri="{BB962C8B-B14F-4D97-AF65-F5344CB8AC3E}">
        <p14:creationId xmlns:p14="http://schemas.microsoft.com/office/powerpoint/2010/main" val="34582034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2400" dirty="0"/>
              <a:t>Chapter 13 Content</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182166" y="731837"/>
            <a:ext cx="8779668" cy="3642810"/>
          </a:xfrm>
        </p:spPr>
        <p:txBody>
          <a:bodyPr/>
          <a:lstStyle/>
          <a:p>
            <a:pPr algn="l"/>
            <a:r>
              <a:rPr lang="en-US" sz="1800" b="1" dirty="0">
                <a:solidFill>
                  <a:srgbClr val="000000"/>
                </a:solidFill>
              </a:rPr>
              <a:t>This chapter covers the following content:</a:t>
            </a:r>
          </a:p>
          <a:p>
            <a:pPr algn="l"/>
            <a:endParaRPr lang="en-US" sz="1800" b="1" dirty="0">
              <a:solidFill>
                <a:srgbClr val="000000"/>
              </a:solidFill>
            </a:endParaRPr>
          </a:p>
          <a:p>
            <a:pPr marL="285750" indent="-285750" algn="l">
              <a:buFont typeface="Arial" panose="020B0604020202020204" pitchFamily="34" charset="0"/>
              <a:buChar char="•"/>
            </a:pPr>
            <a:r>
              <a:rPr lang="en-US" sz="1800" b="1" dirty="0">
                <a:solidFill>
                  <a:srgbClr val="000000"/>
                </a:solidFill>
              </a:rPr>
              <a:t>Understanding BGP Path Selection - </a:t>
            </a:r>
            <a:r>
              <a:rPr lang="en-US" sz="1800" dirty="0">
                <a:solidFill>
                  <a:srgbClr val="000000"/>
                </a:solidFill>
              </a:rPr>
              <a:t>This section reviews the first step of path selection, which involves selecting the longest prefix length.</a:t>
            </a:r>
          </a:p>
          <a:p>
            <a:pPr marL="0" indent="0" algn="l"/>
            <a:endParaRPr lang="en-US" sz="1800" dirty="0">
              <a:solidFill>
                <a:srgbClr val="000000"/>
              </a:solidFill>
            </a:endParaRPr>
          </a:p>
          <a:p>
            <a:pPr marL="285750" indent="-285750" algn="l">
              <a:buFont typeface="Arial" panose="020B0604020202020204" pitchFamily="34" charset="0"/>
              <a:buChar char="•"/>
            </a:pPr>
            <a:r>
              <a:rPr lang="en-US" sz="1800" b="1" dirty="0">
                <a:solidFill>
                  <a:srgbClr val="000000"/>
                </a:solidFill>
              </a:rPr>
              <a:t>BGP Best Path - </a:t>
            </a:r>
            <a:r>
              <a:rPr lang="en-US" sz="1800" dirty="0">
                <a:solidFill>
                  <a:srgbClr val="000000"/>
                </a:solidFill>
              </a:rPr>
              <a:t>This section describes the logic used by BGP to identify the best path when multiple routes are installed in the BGP table.</a:t>
            </a:r>
          </a:p>
          <a:p>
            <a:pPr marL="0" indent="0" algn="l"/>
            <a:endParaRPr lang="en-US" sz="1800" dirty="0">
              <a:solidFill>
                <a:srgbClr val="000000"/>
              </a:solidFill>
            </a:endParaRPr>
          </a:p>
          <a:p>
            <a:pPr marL="285750" indent="-285750" algn="l">
              <a:buFont typeface="Arial" panose="020B0604020202020204" pitchFamily="34" charset="0"/>
              <a:buChar char="•"/>
            </a:pPr>
            <a:r>
              <a:rPr lang="en-US" sz="1800" b="1" dirty="0">
                <a:solidFill>
                  <a:srgbClr val="000000"/>
                </a:solidFill>
              </a:rPr>
              <a:t>BGP Equal-Cost Multipathing - </a:t>
            </a:r>
            <a:r>
              <a:rPr lang="en-US" sz="1800" dirty="0">
                <a:solidFill>
                  <a:srgbClr val="000000"/>
                </a:solidFill>
              </a:rPr>
              <a:t>This section explains how additional paths are presented to the Routing Information Base (RIB) for installation into the routing table.</a:t>
            </a:r>
            <a:endParaRPr lang="en-US" sz="1800" b="1" dirty="0">
              <a:solidFill>
                <a:srgbClr val="000000"/>
              </a:solidFill>
            </a:endParaRPr>
          </a:p>
        </p:txBody>
      </p:sp>
    </p:spTree>
    <p:extLst>
      <p:ext uri="{BB962C8B-B14F-4D97-AF65-F5344CB8AC3E}">
        <p14:creationId xmlns:p14="http://schemas.microsoft.com/office/powerpoint/2010/main" val="41278541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538882" cy="755007"/>
          </a:xfrm>
        </p:spPr>
        <p:txBody>
          <a:bodyPr/>
          <a:lstStyle/>
          <a:p>
            <a:r>
              <a:rPr lang="en-US" sz="1600" dirty="0"/>
              <a:t>BGP Best path</a:t>
            </a:r>
            <a:br>
              <a:rPr lang="en-US" dirty="0">
                <a:solidFill>
                  <a:schemeClr val="accent4">
                    <a:lumMod val="75000"/>
                  </a:schemeClr>
                </a:solidFill>
              </a:rPr>
            </a:br>
            <a:r>
              <a:rPr lang="en-US" dirty="0"/>
              <a:t>Phase I: Initial BGP Edge Route Processing</a:t>
            </a:r>
            <a:endParaRPr lang="en-US" sz="2400" dirty="0">
              <a:solidFill>
                <a:schemeClr val="accent4">
                  <a:lumMod val="75000"/>
                </a:schemeClr>
              </a:solidFill>
            </a:endParaRPr>
          </a:p>
        </p:txBody>
      </p:sp>
      <p:sp>
        <p:nvSpPr>
          <p:cNvPr id="4" name="TextBox 3"/>
          <p:cNvSpPr txBox="1"/>
          <p:nvPr/>
        </p:nvSpPr>
        <p:spPr>
          <a:xfrm>
            <a:off x="80927" y="755007"/>
            <a:ext cx="8733761" cy="3785652"/>
          </a:xfrm>
          <a:prstGeom prst="rect">
            <a:avLst/>
          </a:prstGeom>
          <a:noFill/>
        </p:spPr>
        <p:txBody>
          <a:bodyPr wrap="square" rtlCol="0">
            <a:spAutoFit/>
          </a:bodyPr>
          <a:lstStyle/>
          <a:p>
            <a:r>
              <a:rPr lang="en-US" sz="1600" dirty="0"/>
              <a:t>Phase I is the phase when routes are initially processed by the BGP edge routers R4 and R6.</a:t>
            </a:r>
          </a:p>
          <a:p>
            <a:endParaRPr lang="en-US" sz="1600" dirty="0"/>
          </a:p>
          <a:p>
            <a:r>
              <a:rPr lang="en-US" sz="1600" dirty="0"/>
              <a:t>This is what happens with R4:</a:t>
            </a:r>
          </a:p>
          <a:p>
            <a:pPr marL="285750" indent="-285750">
              <a:buFont typeface="Arial" panose="020B0604020202020204" pitchFamily="34" charset="0"/>
              <a:buChar char="•"/>
            </a:pPr>
            <a:r>
              <a:rPr lang="en-US" sz="1600" dirty="0"/>
              <a:t>R4 receives the prefix for 172.16.0.0/24 from R2 and sets the local preference to 222.</a:t>
            </a:r>
          </a:p>
          <a:p>
            <a:pPr marL="285750" indent="-285750">
              <a:buFont typeface="Arial" panose="020B0604020202020204" pitchFamily="34" charset="0"/>
              <a:buChar char="•"/>
            </a:pPr>
            <a:r>
              <a:rPr lang="en-US" sz="1600" dirty="0"/>
              <a:t>R4 receives the 172.20.0.0/24 and 172.24.0.0/24 prefixes from R2.</a:t>
            </a:r>
          </a:p>
          <a:p>
            <a:pPr marL="285750" indent="-285750">
              <a:buFont typeface="Arial" panose="020B0604020202020204" pitchFamily="34" charset="0"/>
              <a:buChar char="•"/>
            </a:pPr>
            <a:r>
              <a:rPr lang="en-US" sz="1600" dirty="0"/>
              <a:t>No other paths exist for these prefixes, so all paths are marked as best paths.</a:t>
            </a:r>
          </a:p>
          <a:p>
            <a:pPr marL="285750" indent="-285750">
              <a:buFont typeface="Arial" panose="020B0604020202020204" pitchFamily="34" charset="0"/>
              <a:buChar char="•"/>
            </a:pPr>
            <a:r>
              <a:rPr lang="en-US" sz="1600" dirty="0"/>
              <a:t>R4 advertises these paths to R5 and R6. (Routes without local preference set are advertised with the local preference 100.)</a:t>
            </a:r>
          </a:p>
          <a:p>
            <a:endParaRPr lang="en-US" sz="1600" dirty="0"/>
          </a:p>
          <a:p>
            <a:r>
              <a:rPr lang="en-US" sz="1600" dirty="0"/>
              <a:t>This is what happens with R6:</a:t>
            </a:r>
          </a:p>
          <a:p>
            <a:pPr marL="285750" indent="-285750">
              <a:buFont typeface="Arial" panose="020B0604020202020204" pitchFamily="34" charset="0"/>
              <a:buChar char="•"/>
            </a:pPr>
            <a:r>
              <a:rPr lang="en-US" sz="1600" dirty="0"/>
              <a:t>R6 receives the prefix for 172.24.0.0/24 from R3 and sets the local preference to 333.</a:t>
            </a:r>
          </a:p>
          <a:p>
            <a:pPr marL="285750" indent="-285750">
              <a:buFont typeface="Arial" panose="020B0604020202020204" pitchFamily="34" charset="0"/>
              <a:buChar char="•"/>
            </a:pPr>
            <a:r>
              <a:rPr lang="en-US" sz="1600" dirty="0"/>
              <a:t>R6 receives the 172.16.0.0/24 and 172.20.0.0/24 prefixes from R3.</a:t>
            </a:r>
          </a:p>
          <a:p>
            <a:pPr marL="285750" indent="-285750">
              <a:buFont typeface="Arial" panose="020B0604020202020204" pitchFamily="34" charset="0"/>
              <a:buChar char="•"/>
            </a:pPr>
            <a:r>
              <a:rPr lang="en-US" sz="1600" dirty="0"/>
              <a:t>No other paths exist for these prefixes, so all paths are marked as best paths.</a:t>
            </a:r>
          </a:p>
          <a:p>
            <a:pPr marL="285750" indent="-285750">
              <a:buFont typeface="Arial" panose="020B0604020202020204" pitchFamily="34" charset="0"/>
              <a:buChar char="•"/>
            </a:pPr>
            <a:r>
              <a:rPr lang="en-US" sz="1600" dirty="0"/>
              <a:t>R6 advertises these paths to R4 and R5. (Routes without local preference set are advertised with the local preference 100.)</a:t>
            </a:r>
            <a:endParaRPr lang="en-US" sz="1600" dirty="0">
              <a:solidFill>
                <a:srgbClr val="000000"/>
              </a:solidFill>
              <a:latin typeface="+mn-lt"/>
            </a:endParaRPr>
          </a:p>
        </p:txBody>
      </p:sp>
    </p:spTree>
    <p:extLst>
      <p:ext uri="{BB962C8B-B14F-4D97-AF65-F5344CB8AC3E}">
        <p14:creationId xmlns:p14="http://schemas.microsoft.com/office/powerpoint/2010/main" val="26041261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9144000" cy="1005537"/>
          </a:xfrm>
        </p:spPr>
        <p:txBody>
          <a:bodyPr/>
          <a:lstStyle/>
          <a:p>
            <a:r>
              <a:rPr lang="en-US" sz="1600" dirty="0"/>
              <a:t>BGP Best path</a:t>
            </a:r>
            <a:br>
              <a:rPr lang="en-US" dirty="0">
                <a:solidFill>
                  <a:schemeClr val="accent4">
                    <a:lumMod val="75000"/>
                  </a:schemeClr>
                </a:solidFill>
              </a:rPr>
            </a:br>
            <a:r>
              <a:rPr lang="en-US" dirty="0"/>
              <a:t>Phase I: Initial BGP Edge Route Processing (Cont.)</a:t>
            </a:r>
            <a:endParaRPr lang="en-US" sz="2400" dirty="0">
              <a:solidFill>
                <a:schemeClr val="accent4">
                  <a:lumMod val="75000"/>
                </a:schemeClr>
              </a:solidFill>
            </a:endParaRPr>
          </a:p>
        </p:txBody>
      </p:sp>
      <p:sp>
        <p:nvSpPr>
          <p:cNvPr id="4" name="TextBox 3"/>
          <p:cNvSpPr txBox="1"/>
          <p:nvPr/>
        </p:nvSpPr>
        <p:spPr>
          <a:xfrm>
            <a:off x="62997" y="1005537"/>
            <a:ext cx="8733761" cy="1200329"/>
          </a:xfrm>
          <a:prstGeom prst="rect">
            <a:avLst/>
          </a:prstGeom>
          <a:noFill/>
        </p:spPr>
        <p:txBody>
          <a:bodyPr wrap="square" rtlCol="0">
            <a:spAutoFit/>
          </a:bodyPr>
          <a:lstStyle/>
          <a:p>
            <a:r>
              <a:rPr lang="en-US" dirty="0"/>
              <a:t>Example 13-6 shows the BGP tables on R4 and R6 during this phase. </a:t>
            </a:r>
          </a:p>
          <a:p>
            <a:pPr marL="285750" indent="-285750">
              <a:buFont typeface="Arial" panose="020B0604020202020204" pitchFamily="34" charset="0"/>
              <a:buChar char="•"/>
            </a:pPr>
            <a:r>
              <a:rPr lang="en-US" dirty="0"/>
              <a:t>Notice the local preference for 172.16.0.0/24 on R4 and the 172.24.0.0/24 network prefix on R6. </a:t>
            </a:r>
          </a:p>
          <a:p>
            <a:pPr marL="285750" indent="-285750">
              <a:buFont typeface="Arial" panose="020B0604020202020204" pitchFamily="34" charset="0"/>
              <a:buChar char="•"/>
            </a:pPr>
            <a:r>
              <a:rPr lang="en-US" dirty="0"/>
              <a:t>No other entries have values populated for local preference.</a:t>
            </a:r>
            <a:endParaRPr lang="en-US" sz="1600" dirty="0">
              <a:solidFill>
                <a:srgbClr val="000000"/>
              </a:solidFill>
              <a:latin typeface="+mn-lt"/>
            </a:endParaRPr>
          </a:p>
        </p:txBody>
      </p:sp>
      <p:pic>
        <p:nvPicPr>
          <p:cNvPr id="5" name="Picture 4"/>
          <p:cNvPicPr>
            <a:picLocks noChangeAspect="1"/>
          </p:cNvPicPr>
          <p:nvPr/>
        </p:nvPicPr>
        <p:blipFill>
          <a:blip r:embed="rId3"/>
          <a:stretch>
            <a:fillRect/>
          </a:stretch>
        </p:blipFill>
        <p:spPr>
          <a:xfrm>
            <a:off x="1398171" y="2205866"/>
            <a:ext cx="6288174" cy="2516605"/>
          </a:xfrm>
          <a:prstGeom prst="rect">
            <a:avLst/>
          </a:prstGeom>
        </p:spPr>
      </p:pic>
    </p:spTree>
    <p:extLst>
      <p:ext uri="{BB962C8B-B14F-4D97-AF65-F5344CB8AC3E}">
        <p14:creationId xmlns:p14="http://schemas.microsoft.com/office/powerpoint/2010/main" val="1620589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9097021" cy="647431"/>
          </a:xfrm>
        </p:spPr>
        <p:txBody>
          <a:bodyPr/>
          <a:lstStyle/>
          <a:p>
            <a:r>
              <a:rPr lang="en-US" sz="1600" dirty="0"/>
              <a:t>BGP Best path</a:t>
            </a:r>
            <a:r>
              <a:rPr lang="en-US" dirty="0"/>
              <a:t> </a:t>
            </a:r>
            <a:br>
              <a:rPr lang="en-US" dirty="0"/>
            </a:br>
            <a:r>
              <a:rPr lang="en-US" dirty="0"/>
              <a:t>Phase II: BGP Edge Evaluation of Multiple Paths</a:t>
            </a:r>
            <a:endParaRPr lang="en-US" sz="2400" dirty="0">
              <a:solidFill>
                <a:schemeClr val="accent4">
                  <a:lumMod val="75000"/>
                </a:schemeClr>
              </a:solidFill>
            </a:endParaRPr>
          </a:p>
        </p:txBody>
      </p:sp>
      <p:sp>
        <p:nvSpPr>
          <p:cNvPr id="4" name="TextBox 3"/>
          <p:cNvSpPr txBox="1"/>
          <p:nvPr/>
        </p:nvSpPr>
        <p:spPr>
          <a:xfrm>
            <a:off x="144021" y="821051"/>
            <a:ext cx="4150187" cy="3293209"/>
          </a:xfrm>
          <a:prstGeom prst="rect">
            <a:avLst/>
          </a:prstGeom>
          <a:noFill/>
        </p:spPr>
        <p:txBody>
          <a:bodyPr wrap="square" rtlCol="0">
            <a:spAutoFit/>
          </a:bodyPr>
          <a:lstStyle/>
          <a:p>
            <a:r>
              <a:rPr lang="en-US" sz="1600" dirty="0"/>
              <a:t>Phase II is the phase when R4 and R6 have received each other’s routes and compare</a:t>
            </a:r>
          </a:p>
          <a:p>
            <a:r>
              <a:rPr lang="en-US" sz="1600" dirty="0"/>
              <a:t>each path for a prefix.</a:t>
            </a:r>
          </a:p>
          <a:p>
            <a:pPr marL="285750" indent="-285750">
              <a:buFont typeface="Arial" panose="020B0604020202020204" pitchFamily="34" charset="0"/>
              <a:buChar char="•"/>
            </a:pPr>
            <a:r>
              <a:rPr lang="en-US" sz="1600" dirty="0"/>
              <a:t>R6 advertises a route withdrawal for the 172.16.0.0/24 network prefix, and R4 advertises a route withdrawal for the 172.24.0.0/24 network prefix.</a:t>
            </a:r>
          </a:p>
          <a:p>
            <a:pPr marL="285750" indent="-285750">
              <a:buFont typeface="Arial" panose="020B0604020202020204" pitchFamily="34" charset="0"/>
              <a:buChar char="•"/>
            </a:pPr>
            <a:r>
              <a:rPr lang="en-US" sz="1600" dirty="0"/>
              <a:t>R5 receives routes from R4 and R6 at the same time, resulting in both paths being present in the BGP Adj-RIB table.</a:t>
            </a:r>
          </a:p>
          <a:p>
            <a:pPr marL="285750" indent="-285750">
              <a:buFont typeface="Arial" panose="020B0604020202020204" pitchFamily="34" charset="0"/>
              <a:buChar char="•"/>
            </a:pPr>
            <a:r>
              <a:rPr lang="en-US" sz="1600" dirty="0"/>
              <a:t>Example 13-7 shows the BGP tables for R4, R5, and R6 after Phase II processing.</a:t>
            </a:r>
            <a:endParaRPr lang="en-US" sz="1600" dirty="0">
              <a:solidFill>
                <a:srgbClr val="000000"/>
              </a:solidFill>
              <a:latin typeface="+mn-lt"/>
            </a:endParaRPr>
          </a:p>
        </p:txBody>
      </p:sp>
      <p:pic>
        <p:nvPicPr>
          <p:cNvPr id="12" name="Picture 11"/>
          <p:cNvPicPr>
            <a:picLocks noChangeAspect="1"/>
          </p:cNvPicPr>
          <p:nvPr/>
        </p:nvPicPr>
        <p:blipFill>
          <a:blip r:embed="rId3"/>
          <a:stretch>
            <a:fillRect/>
          </a:stretch>
        </p:blipFill>
        <p:spPr>
          <a:xfrm>
            <a:off x="4436584" y="821051"/>
            <a:ext cx="4437036" cy="3843546"/>
          </a:xfrm>
          <a:prstGeom prst="rect">
            <a:avLst/>
          </a:prstGeom>
        </p:spPr>
      </p:pic>
    </p:spTree>
    <p:extLst>
      <p:ext uri="{BB962C8B-B14F-4D97-AF65-F5344CB8AC3E}">
        <p14:creationId xmlns:p14="http://schemas.microsoft.com/office/powerpoint/2010/main" val="26542732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9097021" cy="647431"/>
          </a:xfrm>
        </p:spPr>
        <p:txBody>
          <a:bodyPr/>
          <a:lstStyle/>
          <a:p>
            <a:r>
              <a:rPr lang="en-US" sz="1600" dirty="0"/>
              <a:t>BGP Best path</a:t>
            </a:r>
            <a:r>
              <a:rPr lang="en-US" dirty="0"/>
              <a:t> </a:t>
            </a:r>
            <a:br>
              <a:rPr lang="en-US" dirty="0"/>
            </a:br>
            <a:r>
              <a:rPr lang="en-US" dirty="0"/>
              <a:t>Phase III: Final BGP Processing State</a:t>
            </a:r>
            <a:endParaRPr lang="en-US" sz="2400" dirty="0">
              <a:solidFill>
                <a:schemeClr val="accent4">
                  <a:lumMod val="75000"/>
                </a:schemeClr>
              </a:solidFill>
            </a:endParaRPr>
          </a:p>
        </p:txBody>
      </p:sp>
      <p:sp>
        <p:nvSpPr>
          <p:cNvPr id="4" name="TextBox 3"/>
          <p:cNvSpPr txBox="1"/>
          <p:nvPr/>
        </p:nvSpPr>
        <p:spPr>
          <a:xfrm>
            <a:off x="132447" y="774753"/>
            <a:ext cx="4323806" cy="3970318"/>
          </a:xfrm>
          <a:prstGeom prst="rect">
            <a:avLst/>
          </a:prstGeom>
          <a:noFill/>
        </p:spPr>
        <p:txBody>
          <a:bodyPr wrap="square" rtlCol="0">
            <a:spAutoFit/>
          </a:bodyPr>
          <a:lstStyle/>
          <a:p>
            <a:r>
              <a:rPr lang="en-US" dirty="0"/>
              <a:t>Phase III is the last processing phase. In this topology, R4, R5, and R6 process all the route withdrawals. </a:t>
            </a:r>
          </a:p>
          <a:p>
            <a:r>
              <a:rPr lang="en-US" dirty="0"/>
              <a:t>In this phase:</a:t>
            </a:r>
          </a:p>
          <a:p>
            <a:pPr marL="285750" indent="-285750">
              <a:buFont typeface="Arial" panose="020B0604020202020204" pitchFamily="34" charset="0"/>
              <a:buChar char="•"/>
            </a:pPr>
            <a:r>
              <a:rPr lang="en-US" dirty="0"/>
              <a:t>R4 and R5 receive R6’s withdrawal for the 172.16.0.0/24 network prefix and remove it from the BGP table.</a:t>
            </a:r>
          </a:p>
          <a:p>
            <a:pPr marL="285750" indent="-285750">
              <a:buFont typeface="Arial" panose="020B0604020202020204" pitchFamily="34" charset="0"/>
              <a:buChar char="•"/>
            </a:pPr>
            <a:r>
              <a:rPr lang="en-US" dirty="0"/>
              <a:t>R5 and R6 receive R4’s withdrawal for the 172.24.0.0/24 network prefix and remove it from the BGP table.</a:t>
            </a:r>
          </a:p>
          <a:p>
            <a:endParaRPr lang="en-US" dirty="0"/>
          </a:p>
          <a:p>
            <a:r>
              <a:rPr lang="en-US" dirty="0"/>
              <a:t>Example 13-8 shows the BGP tables for R4, R5, and R6 after Phase III processing.</a:t>
            </a:r>
            <a:endParaRPr lang="en-US" sz="1500" dirty="0">
              <a:solidFill>
                <a:srgbClr val="000000"/>
              </a:solidFill>
              <a:latin typeface="+mn-lt"/>
            </a:endParaRPr>
          </a:p>
        </p:txBody>
      </p:sp>
      <p:pic>
        <p:nvPicPr>
          <p:cNvPr id="12" name="Picture 11"/>
          <p:cNvPicPr>
            <a:picLocks noChangeAspect="1"/>
          </p:cNvPicPr>
          <p:nvPr/>
        </p:nvPicPr>
        <p:blipFill>
          <a:blip r:embed="rId3"/>
          <a:stretch>
            <a:fillRect/>
          </a:stretch>
        </p:blipFill>
        <p:spPr>
          <a:xfrm>
            <a:off x="4677652" y="955904"/>
            <a:ext cx="4286895" cy="3076371"/>
          </a:xfrm>
          <a:prstGeom prst="rect">
            <a:avLst/>
          </a:prstGeom>
        </p:spPr>
      </p:pic>
    </p:spTree>
    <p:extLst>
      <p:ext uri="{BB962C8B-B14F-4D97-AF65-F5344CB8AC3E}">
        <p14:creationId xmlns:p14="http://schemas.microsoft.com/office/powerpoint/2010/main" val="9808343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10106"/>
            <a:ext cx="9097021" cy="1074533"/>
          </a:xfrm>
        </p:spPr>
        <p:txBody>
          <a:bodyPr/>
          <a:lstStyle/>
          <a:p>
            <a:r>
              <a:rPr lang="en-US" sz="1600" dirty="0"/>
              <a:t>BGP Best path</a:t>
            </a:r>
            <a:r>
              <a:rPr lang="en-US" dirty="0"/>
              <a:t> </a:t>
            </a:r>
            <a:br>
              <a:rPr lang="en-US" dirty="0"/>
            </a:br>
            <a:r>
              <a:rPr lang="en-US" dirty="0"/>
              <a:t>Locally Originated in the Network or Aggregate Advertisement</a:t>
            </a:r>
            <a:endParaRPr lang="en-US" sz="2400" dirty="0">
              <a:solidFill>
                <a:schemeClr val="accent4">
                  <a:lumMod val="75000"/>
                </a:schemeClr>
              </a:solidFill>
            </a:endParaRPr>
          </a:p>
        </p:txBody>
      </p:sp>
      <p:sp>
        <p:nvSpPr>
          <p:cNvPr id="4" name="TextBox 3"/>
          <p:cNvSpPr txBox="1"/>
          <p:nvPr/>
        </p:nvSpPr>
        <p:spPr>
          <a:xfrm>
            <a:off x="254642" y="1263109"/>
            <a:ext cx="8507393" cy="2246769"/>
          </a:xfrm>
          <a:prstGeom prst="rect">
            <a:avLst/>
          </a:prstGeom>
          <a:noFill/>
        </p:spPr>
        <p:txBody>
          <a:bodyPr wrap="square" rtlCol="0">
            <a:spAutoFit/>
          </a:bodyPr>
          <a:lstStyle/>
          <a:p>
            <a:r>
              <a:rPr lang="en-US" sz="2000" dirty="0"/>
              <a:t>The third decision point in the best-path algorithm is to determine whether the route originated locally. </a:t>
            </a:r>
          </a:p>
          <a:p>
            <a:endParaRPr lang="en-US" sz="2000" dirty="0"/>
          </a:p>
          <a:p>
            <a:r>
              <a:rPr lang="en-US" sz="2000" dirty="0"/>
              <a:t>Preference is given in the following order:</a:t>
            </a:r>
          </a:p>
          <a:p>
            <a:r>
              <a:rPr lang="en-US" sz="2000" b="1" dirty="0"/>
              <a:t>1. </a:t>
            </a:r>
            <a:r>
              <a:rPr lang="en-US" sz="2000" dirty="0"/>
              <a:t>Routes that were advertised locally</a:t>
            </a:r>
          </a:p>
          <a:p>
            <a:r>
              <a:rPr lang="en-US" sz="2000" b="1" dirty="0"/>
              <a:t>2. </a:t>
            </a:r>
            <a:r>
              <a:rPr lang="en-US" sz="2000" dirty="0"/>
              <a:t>Networks that have been aggregated locally</a:t>
            </a:r>
          </a:p>
          <a:p>
            <a:r>
              <a:rPr lang="en-US" sz="2000" b="1" dirty="0"/>
              <a:t>3. </a:t>
            </a:r>
            <a:r>
              <a:rPr lang="en-US" sz="2000" dirty="0"/>
              <a:t>Routes received by BGP peers</a:t>
            </a:r>
            <a:endParaRPr lang="en-US" sz="1600" dirty="0">
              <a:solidFill>
                <a:srgbClr val="000000"/>
              </a:solidFill>
              <a:latin typeface="+mn-lt"/>
            </a:endParaRPr>
          </a:p>
        </p:txBody>
      </p:sp>
    </p:spTree>
    <p:extLst>
      <p:ext uri="{BB962C8B-B14F-4D97-AF65-F5344CB8AC3E}">
        <p14:creationId xmlns:p14="http://schemas.microsoft.com/office/powerpoint/2010/main" val="25956064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9097021" cy="900953"/>
          </a:xfrm>
        </p:spPr>
        <p:txBody>
          <a:bodyPr/>
          <a:lstStyle/>
          <a:p>
            <a:r>
              <a:rPr lang="en-US" sz="1600" dirty="0"/>
              <a:t>BGP Best path</a:t>
            </a:r>
            <a:r>
              <a:rPr lang="en-US" dirty="0"/>
              <a:t> </a:t>
            </a:r>
            <a:br>
              <a:rPr lang="en-US" dirty="0"/>
            </a:br>
            <a:r>
              <a:rPr lang="en-US" dirty="0"/>
              <a:t>Accumulated Interior Gateway Protocol (AIGP)</a:t>
            </a:r>
            <a:endParaRPr lang="en-US" sz="2400" dirty="0">
              <a:solidFill>
                <a:schemeClr val="accent4">
                  <a:lumMod val="75000"/>
                </a:schemeClr>
              </a:solidFill>
            </a:endParaRPr>
          </a:p>
        </p:txBody>
      </p:sp>
      <p:sp>
        <p:nvSpPr>
          <p:cNvPr id="4" name="TextBox 3"/>
          <p:cNvSpPr txBox="1"/>
          <p:nvPr/>
        </p:nvSpPr>
        <p:spPr>
          <a:xfrm>
            <a:off x="0" y="900953"/>
            <a:ext cx="4832136" cy="3416320"/>
          </a:xfrm>
          <a:prstGeom prst="rect">
            <a:avLst/>
          </a:prstGeom>
          <a:noFill/>
        </p:spPr>
        <p:txBody>
          <a:bodyPr wrap="square" rtlCol="0">
            <a:spAutoFit/>
          </a:bodyPr>
          <a:lstStyle/>
          <a:p>
            <a:r>
              <a:rPr lang="en-US" dirty="0"/>
              <a:t>Accumulated Interior Gateway Protocol (AIGP) is an optional nontransitive path attribute that is included with advertisements throughout an AS.</a:t>
            </a:r>
          </a:p>
          <a:p>
            <a:pPr marL="285750" indent="-285750">
              <a:buFont typeface="Arial" panose="020B0604020202020204" pitchFamily="34" charset="0"/>
              <a:buChar char="•"/>
            </a:pPr>
            <a:r>
              <a:rPr lang="en-US" dirty="0"/>
              <a:t>AIGP provides the ability for BGP to maintain and calculate a conceptual path metric in environments that use multiple ASs with unique IGP routing domains in each AS.</a:t>
            </a:r>
          </a:p>
          <a:p>
            <a:pPr marL="285750" indent="-285750">
              <a:buFont typeface="Arial" panose="020B0604020202020204" pitchFamily="34" charset="0"/>
              <a:buChar char="•"/>
            </a:pPr>
            <a:r>
              <a:rPr lang="en-US" dirty="0"/>
              <a:t>In Figure 13-4, AS 100, AS 200, and AS 300 are all under the control of the same service provider. </a:t>
            </a:r>
          </a:p>
        </p:txBody>
      </p:sp>
      <p:pic>
        <p:nvPicPr>
          <p:cNvPr id="7" name="Picture 6"/>
          <p:cNvPicPr>
            <a:picLocks noChangeAspect="1"/>
          </p:cNvPicPr>
          <p:nvPr/>
        </p:nvPicPr>
        <p:blipFill>
          <a:blip r:embed="rId3"/>
          <a:stretch>
            <a:fillRect/>
          </a:stretch>
        </p:blipFill>
        <p:spPr>
          <a:xfrm>
            <a:off x="4832136" y="1801906"/>
            <a:ext cx="4171713" cy="2330311"/>
          </a:xfrm>
          <a:prstGeom prst="rect">
            <a:avLst/>
          </a:prstGeom>
        </p:spPr>
      </p:pic>
    </p:spTree>
    <p:extLst>
      <p:ext uri="{BB962C8B-B14F-4D97-AF65-F5344CB8AC3E}">
        <p14:creationId xmlns:p14="http://schemas.microsoft.com/office/powerpoint/2010/main" val="38673902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9097021" cy="900953"/>
          </a:xfrm>
        </p:spPr>
        <p:txBody>
          <a:bodyPr/>
          <a:lstStyle/>
          <a:p>
            <a:r>
              <a:rPr lang="en-US" sz="1600" dirty="0"/>
              <a:t>BGP Best path</a:t>
            </a:r>
            <a:r>
              <a:rPr lang="en-US" dirty="0"/>
              <a:t> </a:t>
            </a:r>
            <a:br>
              <a:rPr lang="en-US" dirty="0"/>
            </a:br>
            <a:r>
              <a:rPr lang="en-US" dirty="0"/>
              <a:t>AIGP Metrics</a:t>
            </a:r>
            <a:endParaRPr lang="en-US" sz="2400" dirty="0">
              <a:solidFill>
                <a:schemeClr val="accent4">
                  <a:lumMod val="75000"/>
                </a:schemeClr>
              </a:solidFill>
            </a:endParaRPr>
          </a:p>
        </p:txBody>
      </p:sp>
      <p:sp>
        <p:nvSpPr>
          <p:cNvPr id="4" name="TextBox 3"/>
          <p:cNvSpPr txBox="1"/>
          <p:nvPr/>
        </p:nvSpPr>
        <p:spPr>
          <a:xfrm>
            <a:off x="-1" y="900953"/>
            <a:ext cx="8854633" cy="3785652"/>
          </a:xfrm>
          <a:prstGeom prst="rect">
            <a:avLst/>
          </a:prstGeom>
          <a:noFill/>
        </p:spPr>
        <p:txBody>
          <a:bodyPr wrap="square" rtlCol="0">
            <a:spAutoFit/>
          </a:bodyPr>
          <a:lstStyle/>
          <a:p>
            <a:r>
              <a:rPr lang="en-US" sz="1600" dirty="0"/>
              <a:t>The following guidelines apply to AIGP metrics:</a:t>
            </a:r>
          </a:p>
          <a:p>
            <a:pPr marL="285750" indent="-285750">
              <a:buFont typeface="Arial" panose="020B0604020202020204" pitchFamily="34" charset="0"/>
              <a:buChar char="•"/>
            </a:pPr>
            <a:r>
              <a:rPr lang="en-US" sz="1600" dirty="0"/>
              <a:t>A path with an AIGP metric is preferred to a path without an AIGP metric.</a:t>
            </a:r>
          </a:p>
          <a:p>
            <a:pPr marL="285750" indent="-285750">
              <a:buFont typeface="Arial" panose="020B0604020202020204" pitchFamily="34" charset="0"/>
              <a:buChar char="•"/>
            </a:pPr>
            <a:r>
              <a:rPr lang="en-US" sz="1600" dirty="0"/>
              <a:t>If the next-hop address requires a recursive lookup, the AIGP path needs to calculate a derived metric to include the distance to the next-hop address. This ensures that the cost to the BGP edge router is included. The formula is: </a:t>
            </a:r>
          </a:p>
          <a:p>
            <a:r>
              <a:rPr lang="en-US" sz="1600" dirty="0"/>
              <a:t>	Derived AIGP Metric = (Original AIGP Metric + Next-Hop AIGRP Metric)</a:t>
            </a:r>
          </a:p>
          <a:p>
            <a:pPr marL="742950" lvl="1" indent="-285750">
              <a:buFont typeface="Arial" panose="020B0604020202020204" pitchFamily="34" charset="0"/>
              <a:buChar char="•"/>
            </a:pPr>
            <a:r>
              <a:rPr lang="en-US" sz="1600" dirty="0"/>
              <a:t>If multiple AIGP paths exist and one next-hop address contains an AIGP metric and the other does not, the non-AIGP path is not used.</a:t>
            </a:r>
          </a:p>
          <a:p>
            <a:pPr marL="742950" lvl="1" indent="-285750">
              <a:buFont typeface="Arial" panose="020B0604020202020204" pitchFamily="34" charset="0"/>
              <a:buChar char="•"/>
            </a:pPr>
            <a:r>
              <a:rPr lang="en-US" sz="1600" dirty="0"/>
              <a:t>The next-hop AIGP metric is recursively added if multiple lookups are performed.</a:t>
            </a:r>
          </a:p>
          <a:p>
            <a:pPr marL="285750" indent="-285750">
              <a:buFont typeface="Arial" panose="020B0604020202020204" pitchFamily="34" charset="0"/>
              <a:buChar char="•"/>
            </a:pPr>
            <a:r>
              <a:rPr lang="en-US" sz="1600" dirty="0"/>
              <a:t>AIGP paths are compared based on the derived AIGP metric (with recursive next hops) or the actual AIGP metric (nonrecursive next hop). The path with the lower AIGP metric is preferred.</a:t>
            </a:r>
          </a:p>
          <a:p>
            <a:pPr marL="285750" indent="-285750">
              <a:buFont typeface="Arial" panose="020B0604020202020204" pitchFamily="34" charset="0"/>
              <a:buChar char="•"/>
            </a:pPr>
            <a:r>
              <a:rPr lang="en-US" sz="1600" dirty="0"/>
              <a:t>When a router R2 advertises an AIGP-enabled path that was learned from R1, if the next-hop address changes to an R2 address, R2 increments the AIGP metric to reflect the distance (the IGP path metric) between R1 and R2.</a:t>
            </a:r>
          </a:p>
        </p:txBody>
      </p:sp>
    </p:spTree>
    <p:extLst>
      <p:ext uri="{BB962C8B-B14F-4D97-AF65-F5344CB8AC3E}">
        <p14:creationId xmlns:p14="http://schemas.microsoft.com/office/powerpoint/2010/main" val="32467798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9097021" cy="900953"/>
          </a:xfrm>
        </p:spPr>
        <p:txBody>
          <a:bodyPr/>
          <a:lstStyle/>
          <a:p>
            <a:r>
              <a:rPr lang="en-US" sz="1600" dirty="0"/>
              <a:t>BGP Best path</a:t>
            </a:r>
            <a:r>
              <a:rPr lang="en-US" dirty="0"/>
              <a:t> </a:t>
            </a:r>
            <a:br>
              <a:rPr lang="en-US" dirty="0"/>
            </a:br>
            <a:r>
              <a:rPr lang="en-US" dirty="0"/>
              <a:t>Shortest AS_Path</a:t>
            </a:r>
            <a:endParaRPr lang="en-US" sz="2400" dirty="0">
              <a:solidFill>
                <a:schemeClr val="accent4">
                  <a:lumMod val="75000"/>
                </a:schemeClr>
              </a:solidFill>
            </a:endParaRPr>
          </a:p>
        </p:txBody>
      </p:sp>
      <p:sp>
        <p:nvSpPr>
          <p:cNvPr id="4" name="TextBox 3"/>
          <p:cNvSpPr txBox="1"/>
          <p:nvPr/>
        </p:nvSpPr>
        <p:spPr>
          <a:xfrm>
            <a:off x="1" y="900953"/>
            <a:ext cx="5116010" cy="3539430"/>
          </a:xfrm>
          <a:prstGeom prst="rect">
            <a:avLst/>
          </a:prstGeom>
          <a:noFill/>
        </p:spPr>
        <p:txBody>
          <a:bodyPr wrap="square" rtlCol="0">
            <a:spAutoFit/>
          </a:bodyPr>
          <a:lstStyle/>
          <a:p>
            <a:r>
              <a:rPr lang="en-US" sz="1600" dirty="0"/>
              <a:t>The next decision factor for the BGP best-path algorithm is the AS_Path length, which typically correlates to the AS hop count. </a:t>
            </a:r>
          </a:p>
          <a:p>
            <a:r>
              <a:rPr lang="en-US" sz="1600" dirty="0"/>
              <a:t>A shorter AS_Path is preferred over a longer AS_Path.</a:t>
            </a:r>
          </a:p>
          <a:p>
            <a:endParaRPr lang="en-US" sz="1600" dirty="0">
              <a:solidFill>
                <a:srgbClr val="000000"/>
              </a:solidFill>
              <a:latin typeface="+mn-lt"/>
            </a:endParaRPr>
          </a:p>
          <a:p>
            <a:r>
              <a:rPr lang="en-US" sz="1600" dirty="0"/>
              <a:t>Figure 13-5 demonstrates how AS_Path prepending influences outbound traffic pattern.</a:t>
            </a:r>
            <a:endParaRPr lang="en-US" sz="1600" dirty="0">
              <a:solidFill>
                <a:srgbClr val="000000"/>
              </a:solidFill>
              <a:latin typeface="+mn-lt"/>
            </a:endParaRPr>
          </a:p>
          <a:p>
            <a:endParaRPr lang="en-US" sz="1600" dirty="0">
              <a:solidFill>
                <a:srgbClr val="000000"/>
              </a:solidFill>
              <a:latin typeface="+mn-lt"/>
            </a:endParaRPr>
          </a:p>
          <a:p>
            <a:r>
              <a:rPr lang="en-US" sz="1600" dirty="0"/>
              <a:t>When working with confederations, AS_CONFED_SEQUENCE (confederation AS_Path) is not counted, and for aggregated addresses with multiple autonomous system numbers (ASNs) under the AS_SET portion of AS_Path, the AS_SET counts for only one AS_Path entry.</a:t>
            </a:r>
            <a:endParaRPr lang="en-US" sz="1600" dirty="0">
              <a:solidFill>
                <a:srgbClr val="000000"/>
              </a:solidFill>
              <a:latin typeface="+mn-lt"/>
            </a:endParaRPr>
          </a:p>
        </p:txBody>
      </p:sp>
      <p:pic>
        <p:nvPicPr>
          <p:cNvPr id="7" name="Picture 6"/>
          <p:cNvPicPr>
            <a:picLocks noChangeAspect="1"/>
          </p:cNvPicPr>
          <p:nvPr/>
        </p:nvPicPr>
        <p:blipFill>
          <a:blip r:embed="rId3"/>
          <a:stretch>
            <a:fillRect/>
          </a:stretch>
        </p:blipFill>
        <p:spPr>
          <a:xfrm>
            <a:off x="5116011" y="1410998"/>
            <a:ext cx="3850598" cy="2219707"/>
          </a:xfrm>
          <a:prstGeom prst="rect">
            <a:avLst/>
          </a:prstGeom>
        </p:spPr>
      </p:pic>
    </p:spTree>
    <p:extLst>
      <p:ext uri="{BB962C8B-B14F-4D97-AF65-F5344CB8AC3E}">
        <p14:creationId xmlns:p14="http://schemas.microsoft.com/office/powerpoint/2010/main" val="37229750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9097021" cy="900953"/>
          </a:xfrm>
        </p:spPr>
        <p:txBody>
          <a:bodyPr/>
          <a:lstStyle/>
          <a:p>
            <a:r>
              <a:rPr lang="en-US" sz="1600" dirty="0"/>
              <a:t>BGP Best path</a:t>
            </a:r>
            <a:r>
              <a:rPr lang="en-US" dirty="0"/>
              <a:t> </a:t>
            </a:r>
            <a:br>
              <a:rPr lang="en-US" dirty="0"/>
            </a:br>
            <a:r>
              <a:rPr lang="en-US" dirty="0"/>
              <a:t>Shortest AS_Path Configuration</a:t>
            </a:r>
            <a:endParaRPr lang="en-US" sz="2400" dirty="0">
              <a:solidFill>
                <a:schemeClr val="accent4">
                  <a:lumMod val="75000"/>
                </a:schemeClr>
              </a:solidFill>
            </a:endParaRPr>
          </a:p>
        </p:txBody>
      </p:sp>
      <p:sp>
        <p:nvSpPr>
          <p:cNvPr id="4" name="TextBox 3"/>
          <p:cNvSpPr txBox="1"/>
          <p:nvPr/>
        </p:nvSpPr>
        <p:spPr>
          <a:xfrm>
            <a:off x="185196" y="900953"/>
            <a:ext cx="4155310" cy="1477328"/>
          </a:xfrm>
          <a:prstGeom prst="rect">
            <a:avLst/>
          </a:prstGeom>
          <a:noFill/>
        </p:spPr>
        <p:txBody>
          <a:bodyPr wrap="square" rtlCol="0">
            <a:spAutoFit/>
          </a:bodyPr>
          <a:lstStyle/>
          <a:p>
            <a:r>
              <a:rPr lang="en-US" dirty="0"/>
              <a:t>Example 13-9 shows R4’s and R6’s configuration for prepending AS_Path on R4 and R6.</a:t>
            </a:r>
          </a:p>
          <a:p>
            <a:r>
              <a:rPr lang="en-US" dirty="0"/>
              <a:t>Example 13-10 shows the BGP tables for R4, R5, and R6.</a:t>
            </a:r>
            <a:endParaRPr lang="en-US" sz="1600" dirty="0">
              <a:solidFill>
                <a:srgbClr val="000000"/>
              </a:solidFill>
              <a:latin typeface="+mn-lt"/>
            </a:endParaRPr>
          </a:p>
        </p:txBody>
      </p:sp>
      <p:pic>
        <p:nvPicPr>
          <p:cNvPr id="5" name="Picture 4"/>
          <p:cNvPicPr>
            <a:picLocks noChangeAspect="1"/>
          </p:cNvPicPr>
          <p:nvPr/>
        </p:nvPicPr>
        <p:blipFill>
          <a:blip r:embed="rId3"/>
          <a:stretch>
            <a:fillRect/>
          </a:stretch>
        </p:blipFill>
        <p:spPr>
          <a:xfrm>
            <a:off x="4340506" y="1115232"/>
            <a:ext cx="4514072" cy="3560940"/>
          </a:xfrm>
          <a:prstGeom prst="rect">
            <a:avLst/>
          </a:prstGeom>
        </p:spPr>
      </p:pic>
      <p:pic>
        <p:nvPicPr>
          <p:cNvPr id="6" name="Picture 5"/>
          <p:cNvPicPr>
            <a:picLocks noChangeAspect="1"/>
          </p:cNvPicPr>
          <p:nvPr/>
        </p:nvPicPr>
        <p:blipFill>
          <a:blip r:embed="rId4"/>
          <a:stretch>
            <a:fillRect/>
          </a:stretch>
        </p:blipFill>
        <p:spPr>
          <a:xfrm>
            <a:off x="323952" y="2378280"/>
            <a:ext cx="3484450" cy="1475767"/>
          </a:xfrm>
          <a:prstGeom prst="rect">
            <a:avLst/>
          </a:prstGeom>
        </p:spPr>
      </p:pic>
      <p:pic>
        <p:nvPicPr>
          <p:cNvPr id="8" name="Picture 7"/>
          <p:cNvPicPr>
            <a:picLocks noChangeAspect="1"/>
          </p:cNvPicPr>
          <p:nvPr/>
        </p:nvPicPr>
        <p:blipFill>
          <a:blip r:embed="rId5"/>
          <a:stretch>
            <a:fillRect/>
          </a:stretch>
        </p:blipFill>
        <p:spPr>
          <a:xfrm>
            <a:off x="329404" y="3558451"/>
            <a:ext cx="3478998" cy="1117721"/>
          </a:xfrm>
          <a:prstGeom prst="rect">
            <a:avLst/>
          </a:prstGeom>
        </p:spPr>
      </p:pic>
    </p:spTree>
    <p:extLst>
      <p:ext uri="{BB962C8B-B14F-4D97-AF65-F5344CB8AC3E}">
        <p14:creationId xmlns:p14="http://schemas.microsoft.com/office/powerpoint/2010/main" val="3903461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4224761" cy="900953"/>
          </a:xfrm>
        </p:spPr>
        <p:txBody>
          <a:bodyPr/>
          <a:lstStyle/>
          <a:p>
            <a:r>
              <a:rPr lang="en-US" sz="1600" dirty="0"/>
              <a:t>BGP Best path</a:t>
            </a:r>
            <a:r>
              <a:rPr lang="en-US" dirty="0"/>
              <a:t> </a:t>
            </a:r>
            <a:br>
              <a:rPr lang="en-US" dirty="0"/>
            </a:br>
            <a:r>
              <a:rPr lang="en-US" dirty="0"/>
              <a:t>Origin Type</a:t>
            </a:r>
            <a:endParaRPr lang="en-US" sz="2400" dirty="0">
              <a:solidFill>
                <a:schemeClr val="accent4">
                  <a:lumMod val="75000"/>
                </a:schemeClr>
              </a:solidFill>
            </a:endParaRPr>
          </a:p>
        </p:txBody>
      </p:sp>
      <p:sp>
        <p:nvSpPr>
          <p:cNvPr id="4" name="TextBox 3"/>
          <p:cNvSpPr txBox="1"/>
          <p:nvPr/>
        </p:nvSpPr>
        <p:spPr>
          <a:xfrm>
            <a:off x="4548509" y="218047"/>
            <a:ext cx="4444678" cy="4770537"/>
          </a:xfrm>
          <a:prstGeom prst="rect">
            <a:avLst/>
          </a:prstGeom>
          <a:noFill/>
        </p:spPr>
        <p:txBody>
          <a:bodyPr wrap="square" rtlCol="0">
            <a:spAutoFit/>
          </a:bodyPr>
          <a:lstStyle/>
          <a:p>
            <a:r>
              <a:rPr lang="en-US" sz="1600" dirty="0"/>
              <a:t>The next BGP best-path decision factor is the mandatory BGP attribute named origin. </a:t>
            </a:r>
          </a:p>
          <a:p>
            <a:r>
              <a:rPr lang="en-US" sz="1600" dirty="0"/>
              <a:t>By default, networks that are advertised on Cisco routers using the network statement are set with the </a:t>
            </a:r>
            <a:r>
              <a:rPr lang="en-US" sz="1600" i="1" dirty="0"/>
              <a:t>i </a:t>
            </a:r>
            <a:r>
              <a:rPr lang="en-US" sz="1600" dirty="0"/>
              <a:t>(for IGP) origin, and redistributed networks are assigned the </a:t>
            </a:r>
            <a:r>
              <a:rPr lang="en-US" sz="1600" i="1" dirty="0"/>
              <a:t>? </a:t>
            </a:r>
            <a:r>
              <a:rPr lang="en-US" sz="1600" dirty="0"/>
              <a:t>(incomplete) origin attribute. </a:t>
            </a:r>
          </a:p>
          <a:p>
            <a:endParaRPr lang="en-US" sz="1600" dirty="0"/>
          </a:p>
          <a:p>
            <a:r>
              <a:rPr lang="en-US" sz="1600" dirty="0"/>
              <a:t>The origin preference order is as follows:</a:t>
            </a:r>
          </a:p>
          <a:p>
            <a:r>
              <a:rPr lang="en-US" sz="1600" b="1" dirty="0"/>
              <a:t>1. </a:t>
            </a:r>
            <a:r>
              <a:rPr lang="en-US" sz="1600" dirty="0"/>
              <a:t>IGP origin (Most)</a:t>
            </a:r>
          </a:p>
          <a:p>
            <a:r>
              <a:rPr lang="pt-BR" sz="1600" b="1" dirty="0"/>
              <a:t>2. </a:t>
            </a:r>
            <a:r>
              <a:rPr lang="pt-BR" sz="1600" dirty="0"/>
              <a:t>Exterior Gateway Protocol (EGP) origin</a:t>
            </a:r>
          </a:p>
          <a:p>
            <a:r>
              <a:rPr lang="en-US" sz="1600" b="1" dirty="0"/>
              <a:t>3. </a:t>
            </a:r>
            <a:r>
              <a:rPr lang="en-US" sz="1600" dirty="0"/>
              <a:t>Incomplete origin (Least)</a:t>
            </a:r>
          </a:p>
          <a:p>
            <a:endParaRPr lang="en-US" sz="800" dirty="0"/>
          </a:p>
          <a:p>
            <a:r>
              <a:rPr lang="en-US" sz="1600" dirty="0"/>
              <a:t>You can modify a prefix’s origin attribute by using the command </a:t>
            </a:r>
            <a:r>
              <a:rPr lang="en-US" sz="1600" b="1" dirty="0"/>
              <a:t>set origin </a:t>
            </a:r>
            <a:r>
              <a:rPr lang="en-US" sz="1600" dirty="0"/>
              <a:t>{</a:t>
            </a:r>
            <a:r>
              <a:rPr lang="en-US" sz="1600" b="1" dirty="0"/>
              <a:t>igp </a:t>
            </a:r>
            <a:r>
              <a:rPr lang="en-US" sz="1600" dirty="0"/>
              <a:t>| </a:t>
            </a:r>
            <a:r>
              <a:rPr lang="en-US" sz="1600" b="1" dirty="0"/>
              <a:t>incomplete</a:t>
            </a:r>
            <a:r>
              <a:rPr lang="en-US" sz="1600" dirty="0"/>
              <a:t>} on a route map. The EGP origin cannot be manually set on IOS XE routers.</a:t>
            </a:r>
          </a:p>
          <a:p>
            <a:endParaRPr lang="en-US" sz="800" dirty="0"/>
          </a:p>
          <a:p>
            <a:r>
              <a:rPr lang="en-US" sz="1600" dirty="0"/>
              <a:t>Figure 13-6 demonstrates the modification of the origin attribute.</a:t>
            </a:r>
            <a:endParaRPr lang="en-US" sz="1600" dirty="0">
              <a:solidFill>
                <a:srgbClr val="000000"/>
              </a:solidFill>
              <a:latin typeface="+mn-lt"/>
            </a:endParaRPr>
          </a:p>
        </p:txBody>
      </p:sp>
      <p:pic>
        <p:nvPicPr>
          <p:cNvPr id="7" name="Picture 6"/>
          <p:cNvPicPr>
            <a:picLocks noChangeAspect="1"/>
          </p:cNvPicPr>
          <p:nvPr/>
        </p:nvPicPr>
        <p:blipFill>
          <a:blip r:embed="rId3"/>
          <a:stretch>
            <a:fillRect/>
          </a:stretch>
        </p:blipFill>
        <p:spPr>
          <a:xfrm>
            <a:off x="227233" y="1553581"/>
            <a:ext cx="3997527" cy="2289931"/>
          </a:xfrm>
          <a:prstGeom prst="rect">
            <a:avLst/>
          </a:prstGeom>
        </p:spPr>
      </p:pic>
    </p:spTree>
    <p:extLst>
      <p:ext uri="{BB962C8B-B14F-4D97-AF65-F5344CB8AC3E}">
        <p14:creationId xmlns:p14="http://schemas.microsoft.com/office/powerpoint/2010/main" val="819755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FB89FE0-AFBF-4F30-AE65-3B18BCBE3A9A}"/>
              </a:ext>
            </a:extLst>
          </p:cNvPr>
          <p:cNvSpPr>
            <a:spLocks noGrp="1"/>
          </p:cNvSpPr>
          <p:nvPr>
            <p:ph type="ctrTitle"/>
          </p:nvPr>
        </p:nvSpPr>
        <p:spPr>
          <a:xfrm>
            <a:off x="337844" y="252411"/>
            <a:ext cx="8627252" cy="1351755"/>
          </a:xfrm>
        </p:spPr>
        <p:txBody>
          <a:bodyPr/>
          <a:lstStyle/>
          <a:p>
            <a:r>
              <a:rPr lang="en-US" sz="4800" dirty="0">
                <a:solidFill>
                  <a:schemeClr val="accent5">
                    <a:lumMod val="40000"/>
                    <a:lumOff val="60000"/>
                  </a:schemeClr>
                </a:solidFill>
              </a:rPr>
              <a:t>Understanding BGP Path Selection</a:t>
            </a:r>
            <a:endParaRPr lang="en-US" dirty="0">
              <a:solidFill>
                <a:schemeClr val="accent5">
                  <a:lumMod val="40000"/>
                  <a:lumOff val="60000"/>
                </a:schemeClr>
              </a:solidFill>
            </a:endParaRPr>
          </a:p>
        </p:txBody>
      </p:sp>
      <p:sp>
        <p:nvSpPr>
          <p:cNvPr id="2" name="TextBox 1"/>
          <p:cNvSpPr txBox="1"/>
          <p:nvPr/>
        </p:nvSpPr>
        <p:spPr>
          <a:xfrm>
            <a:off x="337844" y="1789043"/>
            <a:ext cx="8309199" cy="2308324"/>
          </a:xfrm>
          <a:prstGeom prst="rect">
            <a:avLst/>
          </a:prstGeom>
          <a:noFill/>
        </p:spPr>
        <p:txBody>
          <a:bodyPr wrap="square" rtlCol="0">
            <a:spAutoFit/>
          </a:bodyPr>
          <a:lstStyle/>
          <a:p>
            <a:pPr marL="285750" indent="-285750">
              <a:buFont typeface="Arial" panose="020B0604020202020204" pitchFamily="34" charset="0"/>
              <a:buChar char="•"/>
            </a:pPr>
            <a:r>
              <a:rPr lang="en-US" sz="1600" dirty="0">
                <a:solidFill>
                  <a:schemeClr val="accent5">
                    <a:lumMod val="40000"/>
                    <a:lumOff val="60000"/>
                  </a:schemeClr>
                </a:solidFill>
              </a:rPr>
              <a:t>The BGP best-path selection algorithm influences how traffic enters or leaves an </a:t>
            </a:r>
            <a:r>
              <a:rPr lang="en-US" sz="1600" i="1" dirty="0">
                <a:solidFill>
                  <a:schemeClr val="accent5">
                    <a:lumMod val="40000"/>
                    <a:lumOff val="60000"/>
                  </a:schemeClr>
                </a:solidFill>
              </a:rPr>
              <a:t>autonomous system </a:t>
            </a:r>
            <a:r>
              <a:rPr lang="en-US" sz="1600" dirty="0">
                <a:solidFill>
                  <a:schemeClr val="accent5">
                    <a:lumMod val="40000"/>
                    <a:lumOff val="60000"/>
                  </a:schemeClr>
                </a:solidFill>
              </a:rPr>
              <a:t>(</a:t>
            </a:r>
            <a:r>
              <a:rPr lang="en-US" sz="1600" i="1" dirty="0">
                <a:solidFill>
                  <a:schemeClr val="accent5">
                    <a:lumMod val="40000"/>
                    <a:lumOff val="60000"/>
                  </a:schemeClr>
                </a:solidFill>
              </a:rPr>
              <a:t>AS</a:t>
            </a:r>
            <a:r>
              <a:rPr lang="en-US" sz="1600" dirty="0">
                <a:solidFill>
                  <a:schemeClr val="accent5">
                    <a:lumMod val="40000"/>
                    <a:lumOff val="60000"/>
                  </a:schemeClr>
                </a:solidFill>
              </a:rPr>
              <a:t>). </a:t>
            </a:r>
          </a:p>
          <a:p>
            <a:pPr marL="285750" indent="-285750">
              <a:buFont typeface="Arial" panose="020B0604020202020204" pitchFamily="34" charset="0"/>
              <a:buChar char="•"/>
            </a:pPr>
            <a:r>
              <a:rPr lang="en-US" sz="1600" dirty="0">
                <a:solidFill>
                  <a:schemeClr val="accent5">
                    <a:lumMod val="40000"/>
                    <a:lumOff val="60000"/>
                  </a:schemeClr>
                </a:solidFill>
              </a:rPr>
              <a:t>Some router configurations modify the BGP attributes to influence inbound traffic, outbound traffic, or inbound and outbound traffic, depending on the network design requirements. </a:t>
            </a:r>
          </a:p>
          <a:p>
            <a:pPr marL="285750" indent="-285750">
              <a:buFont typeface="Arial" panose="020B0604020202020204" pitchFamily="34" charset="0"/>
              <a:buChar char="•"/>
            </a:pPr>
            <a:r>
              <a:rPr lang="en-US" sz="1600" dirty="0">
                <a:solidFill>
                  <a:schemeClr val="accent5">
                    <a:lumMod val="40000"/>
                    <a:lumOff val="60000"/>
                  </a:schemeClr>
                </a:solidFill>
              </a:rPr>
              <a:t>Many network engineers do not understand the BGP best-path selection, which can often result in suboptimal routing. </a:t>
            </a:r>
          </a:p>
          <a:p>
            <a:pPr marL="285750" indent="-285750">
              <a:buFont typeface="Arial" panose="020B0604020202020204" pitchFamily="34" charset="0"/>
              <a:buChar char="•"/>
            </a:pPr>
            <a:r>
              <a:rPr lang="en-US" sz="1600" dirty="0">
                <a:solidFill>
                  <a:schemeClr val="accent5">
                    <a:lumMod val="40000"/>
                    <a:lumOff val="60000"/>
                  </a:schemeClr>
                </a:solidFill>
              </a:rPr>
              <a:t>This section explains the logic used by a router that uses BGP when forwarding packets.</a:t>
            </a:r>
          </a:p>
        </p:txBody>
      </p:sp>
    </p:spTree>
    <p:custDataLst>
      <p:tags r:id="rId1"/>
    </p:custDataLst>
    <p:extLst>
      <p:ext uri="{BB962C8B-B14F-4D97-AF65-F5344CB8AC3E}">
        <p14:creationId xmlns:p14="http://schemas.microsoft.com/office/powerpoint/2010/main" val="402034011"/>
      </p:ext>
    </p:extLst>
  </p:cSld>
  <p:clrMapOvr>
    <a:masterClrMapping/>
  </p:clrMapOvr>
  <p:transition spd="slow">
    <p:wip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4884517" cy="900953"/>
          </a:xfrm>
        </p:spPr>
        <p:txBody>
          <a:bodyPr/>
          <a:lstStyle/>
          <a:p>
            <a:r>
              <a:rPr lang="en-US" sz="1600" dirty="0"/>
              <a:t>BGP Best path</a:t>
            </a:r>
            <a:r>
              <a:rPr lang="en-US" dirty="0"/>
              <a:t> </a:t>
            </a:r>
            <a:br>
              <a:rPr lang="en-US" dirty="0"/>
            </a:br>
            <a:r>
              <a:rPr lang="en-US" dirty="0"/>
              <a:t>Origin Type Configuration</a:t>
            </a:r>
            <a:endParaRPr lang="en-US" sz="2400" dirty="0">
              <a:solidFill>
                <a:schemeClr val="accent4">
                  <a:lumMod val="75000"/>
                </a:schemeClr>
              </a:solidFill>
            </a:endParaRPr>
          </a:p>
        </p:txBody>
      </p:sp>
      <p:sp>
        <p:nvSpPr>
          <p:cNvPr id="4" name="TextBox 3"/>
          <p:cNvSpPr txBox="1"/>
          <p:nvPr/>
        </p:nvSpPr>
        <p:spPr>
          <a:xfrm>
            <a:off x="126205" y="900953"/>
            <a:ext cx="4444678" cy="3693319"/>
          </a:xfrm>
          <a:prstGeom prst="rect">
            <a:avLst/>
          </a:prstGeom>
          <a:noFill/>
        </p:spPr>
        <p:txBody>
          <a:bodyPr wrap="square" rtlCol="0">
            <a:spAutoFit/>
          </a:bodyPr>
          <a:lstStyle/>
          <a:p>
            <a:r>
              <a:rPr lang="en-US" dirty="0"/>
              <a:t>Example 13-11 shows R4’s and R6’s configuration for modifying the BGP origin attribute on R4 and R6.</a:t>
            </a:r>
          </a:p>
          <a:p>
            <a:endParaRPr lang="en-US" dirty="0"/>
          </a:p>
          <a:p>
            <a:r>
              <a:rPr lang="en-US" dirty="0"/>
              <a:t>Example 13-12 shows the BGP tables for R4, R5, and R6. </a:t>
            </a:r>
          </a:p>
          <a:p>
            <a:endParaRPr lang="en-US" dirty="0"/>
          </a:p>
          <a:p>
            <a:r>
              <a:rPr lang="en-US" dirty="0"/>
              <a:t>A path with an incomplete origin is not selected as the best path because the IGP origin is preferred over the incomplete origin. Notice the origin codes (i and ?) on the far right, after the AS_Path information.</a:t>
            </a:r>
            <a:endParaRPr lang="en-US" sz="1600" dirty="0">
              <a:solidFill>
                <a:srgbClr val="000000"/>
              </a:solidFill>
              <a:latin typeface="+mn-lt"/>
            </a:endParaRPr>
          </a:p>
        </p:txBody>
      </p:sp>
      <p:pic>
        <p:nvPicPr>
          <p:cNvPr id="5" name="Picture 4"/>
          <p:cNvPicPr>
            <a:picLocks noChangeAspect="1"/>
          </p:cNvPicPr>
          <p:nvPr/>
        </p:nvPicPr>
        <p:blipFill>
          <a:blip r:embed="rId3"/>
          <a:stretch>
            <a:fillRect/>
          </a:stretch>
        </p:blipFill>
        <p:spPr>
          <a:xfrm>
            <a:off x="5714165" y="48996"/>
            <a:ext cx="3088629" cy="2421617"/>
          </a:xfrm>
          <a:prstGeom prst="rect">
            <a:avLst/>
          </a:prstGeom>
        </p:spPr>
      </p:pic>
      <p:pic>
        <p:nvPicPr>
          <p:cNvPr id="6" name="Picture 5"/>
          <p:cNvPicPr>
            <a:picLocks noChangeAspect="1"/>
          </p:cNvPicPr>
          <p:nvPr/>
        </p:nvPicPr>
        <p:blipFill>
          <a:blip r:embed="rId4"/>
          <a:stretch>
            <a:fillRect/>
          </a:stretch>
        </p:blipFill>
        <p:spPr>
          <a:xfrm>
            <a:off x="5714165" y="2511705"/>
            <a:ext cx="3088629" cy="2290925"/>
          </a:xfrm>
          <a:prstGeom prst="rect">
            <a:avLst/>
          </a:prstGeom>
        </p:spPr>
      </p:pic>
    </p:spTree>
    <p:extLst>
      <p:ext uri="{BB962C8B-B14F-4D97-AF65-F5344CB8AC3E}">
        <p14:creationId xmlns:p14="http://schemas.microsoft.com/office/powerpoint/2010/main" val="30598627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9097021" cy="900953"/>
          </a:xfrm>
        </p:spPr>
        <p:txBody>
          <a:bodyPr/>
          <a:lstStyle/>
          <a:p>
            <a:r>
              <a:rPr lang="en-US" sz="1600" dirty="0"/>
              <a:t>BGP Best path</a:t>
            </a:r>
            <a:r>
              <a:rPr lang="en-US" dirty="0"/>
              <a:t> </a:t>
            </a:r>
            <a:br>
              <a:rPr lang="en-US" dirty="0"/>
            </a:br>
            <a:r>
              <a:rPr lang="en-US" dirty="0"/>
              <a:t>Multi-Exit Discriminator</a:t>
            </a:r>
            <a:endParaRPr lang="en-US" sz="2400" dirty="0">
              <a:solidFill>
                <a:schemeClr val="accent4">
                  <a:lumMod val="75000"/>
                </a:schemeClr>
              </a:solidFill>
            </a:endParaRPr>
          </a:p>
        </p:txBody>
      </p:sp>
      <p:sp>
        <p:nvSpPr>
          <p:cNvPr id="4" name="TextBox 3"/>
          <p:cNvSpPr txBox="1"/>
          <p:nvPr/>
        </p:nvSpPr>
        <p:spPr>
          <a:xfrm>
            <a:off x="-1" y="1077914"/>
            <a:ext cx="4832136" cy="2308324"/>
          </a:xfrm>
          <a:prstGeom prst="rect">
            <a:avLst/>
          </a:prstGeom>
          <a:noFill/>
        </p:spPr>
        <p:txBody>
          <a:bodyPr wrap="square" rtlCol="0">
            <a:spAutoFit/>
          </a:bodyPr>
          <a:lstStyle/>
          <a:p>
            <a:r>
              <a:rPr lang="en-US" sz="1600" dirty="0"/>
              <a:t>The next BGP best-path decision factor is the non-transitive BGP multi-exit discriminator</a:t>
            </a:r>
          </a:p>
          <a:p>
            <a:r>
              <a:rPr lang="en-US" sz="1600" dirty="0"/>
              <a:t>(MED) attribute. </a:t>
            </a:r>
          </a:p>
          <a:p>
            <a:pPr marL="285750" indent="-285750">
              <a:buFont typeface="Arial" panose="020B0604020202020204" pitchFamily="34" charset="0"/>
              <a:buChar char="•"/>
            </a:pPr>
            <a:r>
              <a:rPr lang="en-US" sz="1600" dirty="0"/>
              <a:t>The MED uses a 32-bit value (0 to 4,294,967,295) called a </a:t>
            </a:r>
            <a:r>
              <a:rPr lang="en-US" sz="1600" i="1" dirty="0"/>
              <a:t>metric</a:t>
            </a:r>
            <a:r>
              <a:rPr lang="en-US" sz="1600" dirty="0"/>
              <a:t>. BGP sets the MED automatically to the IGP path metric during network advertisement or redistribution.</a:t>
            </a:r>
          </a:p>
          <a:p>
            <a:pPr marL="285750" indent="-285750">
              <a:buFont typeface="Arial" panose="020B0604020202020204" pitchFamily="34" charset="0"/>
              <a:buChar char="•"/>
            </a:pPr>
            <a:r>
              <a:rPr lang="en-US" sz="1600" dirty="0"/>
              <a:t>Figure 13-7 demonstrates the concept in a simple topology.</a:t>
            </a:r>
            <a:endParaRPr lang="en-US" sz="1600" dirty="0">
              <a:solidFill>
                <a:srgbClr val="000000"/>
              </a:solidFill>
              <a:latin typeface="+mn-lt"/>
            </a:endParaRPr>
          </a:p>
        </p:txBody>
      </p:sp>
      <p:pic>
        <p:nvPicPr>
          <p:cNvPr id="7" name="Picture 6"/>
          <p:cNvPicPr>
            <a:picLocks noChangeAspect="1"/>
          </p:cNvPicPr>
          <p:nvPr/>
        </p:nvPicPr>
        <p:blipFill>
          <a:blip r:embed="rId3"/>
          <a:stretch>
            <a:fillRect/>
          </a:stretch>
        </p:blipFill>
        <p:spPr>
          <a:xfrm>
            <a:off x="5084058" y="1315497"/>
            <a:ext cx="3668293" cy="2070741"/>
          </a:xfrm>
          <a:prstGeom prst="rect">
            <a:avLst/>
          </a:prstGeom>
        </p:spPr>
      </p:pic>
    </p:spTree>
    <p:extLst>
      <p:ext uri="{BB962C8B-B14F-4D97-AF65-F5344CB8AC3E}">
        <p14:creationId xmlns:p14="http://schemas.microsoft.com/office/powerpoint/2010/main" val="41558264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9097021" cy="900953"/>
          </a:xfrm>
        </p:spPr>
        <p:txBody>
          <a:bodyPr/>
          <a:lstStyle/>
          <a:p>
            <a:r>
              <a:rPr lang="en-US" sz="1600" dirty="0"/>
              <a:t>BGP Best path</a:t>
            </a:r>
            <a:r>
              <a:rPr lang="en-US" dirty="0"/>
              <a:t> </a:t>
            </a:r>
            <a:br>
              <a:rPr lang="en-US" dirty="0"/>
            </a:br>
            <a:r>
              <a:rPr lang="en-US" dirty="0"/>
              <a:t>Multi-Exit Discriminator (Cont.)</a:t>
            </a:r>
            <a:endParaRPr lang="en-US" sz="2400" dirty="0">
              <a:solidFill>
                <a:schemeClr val="accent4">
                  <a:lumMod val="75000"/>
                </a:schemeClr>
              </a:solidFill>
            </a:endParaRPr>
          </a:p>
        </p:txBody>
      </p:sp>
      <p:sp>
        <p:nvSpPr>
          <p:cNvPr id="4" name="TextBox 3"/>
          <p:cNvSpPr txBox="1"/>
          <p:nvPr/>
        </p:nvSpPr>
        <p:spPr>
          <a:xfrm>
            <a:off x="-1" y="1077914"/>
            <a:ext cx="4832136" cy="2031325"/>
          </a:xfrm>
          <a:prstGeom prst="rect">
            <a:avLst/>
          </a:prstGeom>
          <a:noFill/>
        </p:spPr>
        <p:txBody>
          <a:bodyPr wrap="square" rtlCol="0">
            <a:spAutoFit/>
          </a:bodyPr>
          <a:lstStyle/>
          <a:p>
            <a:r>
              <a:rPr lang="en-US" dirty="0"/>
              <a:t>You can use an inbound route map to set the MED using the command </a:t>
            </a:r>
            <a:r>
              <a:rPr lang="en-US" b="1" dirty="0"/>
              <a:t>set metric </a:t>
            </a:r>
            <a:r>
              <a:rPr lang="en-US" i="1" dirty="0"/>
              <a:t>metric</a:t>
            </a:r>
            <a:r>
              <a:rPr lang="en-US" dirty="0"/>
              <a:t>.</a:t>
            </a:r>
          </a:p>
          <a:p>
            <a:endParaRPr lang="en-US" dirty="0"/>
          </a:p>
          <a:p>
            <a:pPr marL="285750" indent="-285750">
              <a:buFont typeface="Arial" panose="020B0604020202020204" pitchFamily="34" charset="0"/>
              <a:buChar char="•"/>
            </a:pPr>
            <a:r>
              <a:rPr lang="en-US" dirty="0"/>
              <a:t>Figure 13-8 revisits the best-path selection topology but now places R2 and R3 both in AS 200, which is essential for MED to work properly. </a:t>
            </a:r>
          </a:p>
        </p:txBody>
      </p:sp>
      <p:pic>
        <p:nvPicPr>
          <p:cNvPr id="2" name="Picture 1"/>
          <p:cNvPicPr>
            <a:picLocks noChangeAspect="1"/>
          </p:cNvPicPr>
          <p:nvPr/>
        </p:nvPicPr>
        <p:blipFill>
          <a:blip r:embed="rId3"/>
          <a:stretch>
            <a:fillRect/>
          </a:stretch>
        </p:blipFill>
        <p:spPr>
          <a:xfrm>
            <a:off x="4871794" y="1450664"/>
            <a:ext cx="4118087" cy="2489571"/>
          </a:xfrm>
          <a:prstGeom prst="rect">
            <a:avLst/>
          </a:prstGeom>
        </p:spPr>
      </p:pic>
    </p:spTree>
    <p:extLst>
      <p:ext uri="{BB962C8B-B14F-4D97-AF65-F5344CB8AC3E}">
        <p14:creationId xmlns:p14="http://schemas.microsoft.com/office/powerpoint/2010/main" val="40626482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4516999" cy="1189408"/>
          </a:xfrm>
        </p:spPr>
        <p:txBody>
          <a:bodyPr/>
          <a:lstStyle/>
          <a:p>
            <a:r>
              <a:rPr lang="en-US" sz="1600" dirty="0"/>
              <a:t>BGP Best path</a:t>
            </a:r>
            <a:r>
              <a:rPr lang="en-US" dirty="0"/>
              <a:t> </a:t>
            </a:r>
            <a:br>
              <a:rPr lang="en-US" dirty="0"/>
            </a:br>
            <a:r>
              <a:rPr lang="en-US" dirty="0"/>
              <a:t>Multi-Exit Discriminator (Cont.)</a:t>
            </a:r>
            <a:endParaRPr lang="en-US" sz="2400" dirty="0">
              <a:solidFill>
                <a:schemeClr val="accent4">
                  <a:lumMod val="75000"/>
                </a:schemeClr>
              </a:solidFill>
            </a:endParaRPr>
          </a:p>
        </p:txBody>
      </p:sp>
      <p:sp>
        <p:nvSpPr>
          <p:cNvPr id="4" name="TextBox 3"/>
          <p:cNvSpPr txBox="1"/>
          <p:nvPr/>
        </p:nvSpPr>
        <p:spPr>
          <a:xfrm>
            <a:off x="0" y="1380422"/>
            <a:ext cx="4832136" cy="923330"/>
          </a:xfrm>
          <a:prstGeom prst="rect">
            <a:avLst/>
          </a:prstGeom>
          <a:noFill/>
        </p:spPr>
        <p:txBody>
          <a:bodyPr wrap="square" rtlCol="0">
            <a:spAutoFit/>
          </a:bodyPr>
          <a:lstStyle/>
          <a:p>
            <a:r>
              <a:rPr lang="en-US" dirty="0"/>
              <a:t>Example 13-13 shows the configuration for manipulating the MED on R4 and R6, based on the guidelines in Figure 13-8.</a:t>
            </a:r>
            <a:endParaRPr lang="en-US" sz="1600" dirty="0">
              <a:solidFill>
                <a:srgbClr val="000000"/>
              </a:solidFill>
              <a:latin typeface="+mn-lt"/>
            </a:endParaRPr>
          </a:p>
        </p:txBody>
      </p:sp>
      <p:pic>
        <p:nvPicPr>
          <p:cNvPr id="5" name="Picture 4"/>
          <p:cNvPicPr>
            <a:picLocks noChangeAspect="1"/>
          </p:cNvPicPr>
          <p:nvPr/>
        </p:nvPicPr>
        <p:blipFill>
          <a:blip r:embed="rId3"/>
          <a:stretch>
            <a:fillRect/>
          </a:stretch>
        </p:blipFill>
        <p:spPr>
          <a:xfrm>
            <a:off x="4832135" y="181639"/>
            <a:ext cx="3988731" cy="4658092"/>
          </a:xfrm>
          <a:prstGeom prst="rect">
            <a:avLst/>
          </a:prstGeom>
        </p:spPr>
      </p:pic>
    </p:spTree>
    <p:extLst>
      <p:ext uri="{BB962C8B-B14F-4D97-AF65-F5344CB8AC3E}">
        <p14:creationId xmlns:p14="http://schemas.microsoft.com/office/powerpoint/2010/main" val="39013591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8882744" cy="899055"/>
          </a:xfrm>
        </p:spPr>
        <p:txBody>
          <a:bodyPr/>
          <a:lstStyle/>
          <a:p>
            <a:r>
              <a:rPr lang="en-US" sz="1600" dirty="0"/>
              <a:t>BGP Best path</a:t>
            </a:r>
            <a:r>
              <a:rPr lang="en-US" dirty="0"/>
              <a:t> </a:t>
            </a:r>
            <a:br>
              <a:rPr lang="en-US" dirty="0"/>
            </a:br>
            <a:r>
              <a:rPr lang="en-US" dirty="0"/>
              <a:t>Multi-Exit Discriminator BGP Tables</a:t>
            </a:r>
            <a:endParaRPr lang="en-US" sz="2400" dirty="0">
              <a:solidFill>
                <a:schemeClr val="accent4">
                  <a:lumMod val="75000"/>
                </a:schemeClr>
              </a:solidFill>
            </a:endParaRPr>
          </a:p>
        </p:txBody>
      </p:sp>
      <p:sp>
        <p:nvSpPr>
          <p:cNvPr id="4" name="TextBox 3"/>
          <p:cNvSpPr txBox="1"/>
          <p:nvPr/>
        </p:nvSpPr>
        <p:spPr>
          <a:xfrm>
            <a:off x="0" y="1380422"/>
            <a:ext cx="4832136" cy="2308324"/>
          </a:xfrm>
          <a:prstGeom prst="rect">
            <a:avLst/>
          </a:prstGeom>
          <a:noFill/>
        </p:spPr>
        <p:txBody>
          <a:bodyPr wrap="square" rtlCol="0">
            <a:spAutoFit/>
          </a:bodyPr>
          <a:lstStyle/>
          <a:p>
            <a:r>
              <a:rPr lang="en-US" sz="1600" dirty="0"/>
              <a:t>Example 13-14 shows the BGP tables for R4, R5, and R6.</a:t>
            </a:r>
          </a:p>
          <a:p>
            <a:endParaRPr lang="en-US" sz="1600" dirty="0">
              <a:solidFill>
                <a:srgbClr val="000000"/>
              </a:solidFill>
              <a:latin typeface="+mn-lt"/>
            </a:endParaRPr>
          </a:p>
          <a:p>
            <a:r>
              <a:rPr lang="en-US" sz="1600" dirty="0"/>
              <a:t>All three AS 400 routers send traffic toward the 172.16.0.0/24 network prefix through R4’s link to R2 because 40 is lower than 80, and all three AS 400 routers send traffic toward the 172.24.0.0/24 network prefix through R6’s link to R3 because 10 is lower than 90.</a:t>
            </a:r>
            <a:endParaRPr lang="en-US" sz="1600" dirty="0">
              <a:solidFill>
                <a:srgbClr val="000000"/>
              </a:solidFill>
              <a:latin typeface="+mn-lt"/>
            </a:endParaRPr>
          </a:p>
        </p:txBody>
      </p:sp>
      <p:pic>
        <p:nvPicPr>
          <p:cNvPr id="6" name="Picture 5"/>
          <p:cNvPicPr>
            <a:picLocks noChangeAspect="1"/>
          </p:cNvPicPr>
          <p:nvPr/>
        </p:nvPicPr>
        <p:blipFill>
          <a:blip r:embed="rId3"/>
          <a:stretch>
            <a:fillRect/>
          </a:stretch>
        </p:blipFill>
        <p:spPr>
          <a:xfrm>
            <a:off x="4832136" y="1189408"/>
            <a:ext cx="4153735" cy="2789691"/>
          </a:xfrm>
          <a:prstGeom prst="rect">
            <a:avLst/>
          </a:prstGeom>
        </p:spPr>
      </p:pic>
    </p:spTree>
    <p:extLst>
      <p:ext uri="{BB962C8B-B14F-4D97-AF65-F5344CB8AC3E}">
        <p14:creationId xmlns:p14="http://schemas.microsoft.com/office/powerpoint/2010/main" val="2471478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5067014" cy="900953"/>
          </a:xfrm>
        </p:spPr>
        <p:txBody>
          <a:bodyPr/>
          <a:lstStyle/>
          <a:p>
            <a:r>
              <a:rPr lang="en-US" sz="1600" dirty="0"/>
              <a:t>BGP Best path</a:t>
            </a:r>
            <a:r>
              <a:rPr lang="en-US" dirty="0"/>
              <a:t> </a:t>
            </a:r>
            <a:br>
              <a:rPr lang="en-US" dirty="0"/>
            </a:br>
            <a:r>
              <a:rPr lang="en-US" dirty="0"/>
              <a:t>Inbound MED Modification</a:t>
            </a:r>
            <a:endParaRPr lang="en-US" sz="2400" dirty="0">
              <a:solidFill>
                <a:schemeClr val="accent4">
                  <a:lumMod val="75000"/>
                </a:schemeClr>
              </a:solidFill>
            </a:endParaRPr>
          </a:p>
        </p:txBody>
      </p:sp>
      <p:sp>
        <p:nvSpPr>
          <p:cNvPr id="4" name="TextBox 3"/>
          <p:cNvSpPr txBox="1"/>
          <p:nvPr/>
        </p:nvSpPr>
        <p:spPr>
          <a:xfrm>
            <a:off x="-1" y="1077914"/>
            <a:ext cx="4819508" cy="2800767"/>
          </a:xfrm>
          <a:prstGeom prst="rect">
            <a:avLst/>
          </a:prstGeom>
          <a:noFill/>
        </p:spPr>
        <p:txBody>
          <a:bodyPr wrap="square" rtlCol="0">
            <a:spAutoFit/>
          </a:bodyPr>
          <a:lstStyle/>
          <a:p>
            <a:r>
              <a:rPr lang="en-US" sz="1600" dirty="0"/>
              <a:t>An organization may expect its different SPs to advertise a MED value for every prefix. </a:t>
            </a:r>
          </a:p>
          <a:p>
            <a:pPr marL="285750" indent="-285750">
              <a:buFont typeface="Arial" panose="020B0604020202020204" pitchFamily="34" charset="0"/>
              <a:buChar char="•"/>
            </a:pPr>
            <a:r>
              <a:rPr lang="en-US" sz="1600" dirty="0"/>
              <a:t>If a MED is missing, the path without a MED is preferred over a path that contains a MED. </a:t>
            </a:r>
          </a:p>
          <a:p>
            <a:pPr marL="285750" indent="-285750">
              <a:buFont typeface="Arial" panose="020B0604020202020204" pitchFamily="34" charset="0"/>
              <a:buChar char="•"/>
            </a:pPr>
            <a:r>
              <a:rPr lang="en-US" sz="1600" dirty="0"/>
              <a:t>An organization can modify the default behavior so that prefixes without a MED are always selected last.</a:t>
            </a:r>
          </a:p>
          <a:p>
            <a:r>
              <a:rPr lang="en-US" sz="1600" dirty="0"/>
              <a:t>In Example 13-13, R6’s route map is configured to not set the MED on the 172.20.0.0/24 prefix when received by R3. When the MED is not advertised, the value is assumed to be zero (0).</a:t>
            </a:r>
            <a:endParaRPr lang="en-US" sz="1600" dirty="0">
              <a:solidFill>
                <a:srgbClr val="000000"/>
              </a:solidFill>
              <a:latin typeface="+mn-lt"/>
            </a:endParaRPr>
          </a:p>
        </p:txBody>
      </p:sp>
      <p:pic>
        <p:nvPicPr>
          <p:cNvPr id="7" name="Picture 6"/>
          <p:cNvPicPr>
            <a:picLocks noChangeAspect="1"/>
          </p:cNvPicPr>
          <p:nvPr/>
        </p:nvPicPr>
        <p:blipFill>
          <a:blip r:embed="rId3"/>
          <a:stretch>
            <a:fillRect/>
          </a:stretch>
        </p:blipFill>
        <p:spPr>
          <a:xfrm>
            <a:off x="5067013" y="68752"/>
            <a:ext cx="3975005" cy="4642062"/>
          </a:xfrm>
          <a:prstGeom prst="rect">
            <a:avLst/>
          </a:prstGeom>
        </p:spPr>
      </p:pic>
    </p:spTree>
    <p:extLst>
      <p:ext uri="{BB962C8B-B14F-4D97-AF65-F5344CB8AC3E}">
        <p14:creationId xmlns:p14="http://schemas.microsoft.com/office/powerpoint/2010/main" val="9869264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1"/>
            <a:ext cx="9097021" cy="646268"/>
          </a:xfrm>
        </p:spPr>
        <p:txBody>
          <a:bodyPr/>
          <a:lstStyle/>
          <a:p>
            <a:r>
              <a:rPr lang="en-US" sz="1600" dirty="0"/>
              <a:t>BGP Best path</a:t>
            </a:r>
            <a:r>
              <a:rPr lang="en-US" dirty="0"/>
              <a:t> </a:t>
            </a:r>
            <a:br>
              <a:rPr lang="en-US" dirty="0"/>
            </a:br>
            <a:r>
              <a:rPr lang="en-US" dirty="0"/>
              <a:t>Missing MED Behavior BGP Tables</a:t>
            </a:r>
            <a:endParaRPr lang="en-US" sz="2400" dirty="0">
              <a:solidFill>
                <a:schemeClr val="accent4">
                  <a:lumMod val="75000"/>
                </a:schemeClr>
              </a:solidFill>
            </a:endParaRPr>
          </a:p>
        </p:txBody>
      </p:sp>
      <p:sp>
        <p:nvSpPr>
          <p:cNvPr id="4" name="TextBox 3"/>
          <p:cNvSpPr txBox="1"/>
          <p:nvPr/>
        </p:nvSpPr>
        <p:spPr>
          <a:xfrm>
            <a:off x="82501" y="665404"/>
            <a:ext cx="4832136" cy="3293209"/>
          </a:xfrm>
          <a:prstGeom prst="rect">
            <a:avLst/>
          </a:prstGeom>
          <a:noFill/>
        </p:spPr>
        <p:txBody>
          <a:bodyPr wrap="square" rtlCol="0">
            <a:spAutoFit/>
          </a:bodyPr>
          <a:lstStyle/>
          <a:p>
            <a:r>
              <a:rPr lang="en-US" sz="1600" dirty="0"/>
              <a:t>An organization may expect its different SPs to advertise a MED value for every prefix. </a:t>
            </a:r>
          </a:p>
          <a:p>
            <a:pPr marL="285750" indent="-285750">
              <a:buFont typeface="Arial" panose="020B0604020202020204" pitchFamily="34" charset="0"/>
              <a:buChar char="•"/>
            </a:pPr>
            <a:r>
              <a:rPr lang="en-US" sz="1600" dirty="0"/>
              <a:t>If a MED is missing, the path without a MED is preferred over a path that contains a MED. </a:t>
            </a:r>
          </a:p>
          <a:p>
            <a:pPr marL="285750" indent="-285750">
              <a:buFont typeface="Arial" panose="020B0604020202020204" pitchFamily="34" charset="0"/>
              <a:buChar char="•"/>
            </a:pPr>
            <a:r>
              <a:rPr lang="en-US" sz="1600" dirty="0"/>
              <a:t>An organization can modify the default behavior so that prefixes without a MED are always selected last.</a:t>
            </a:r>
            <a:endParaRPr lang="en-US" sz="1600" dirty="0">
              <a:solidFill>
                <a:srgbClr val="000000"/>
              </a:solidFill>
              <a:latin typeface="+mn-lt"/>
            </a:endParaRPr>
          </a:p>
          <a:p>
            <a:pPr marL="285750" indent="-285750">
              <a:buFont typeface="Arial" panose="020B0604020202020204" pitchFamily="34" charset="0"/>
              <a:buChar char="•"/>
            </a:pPr>
            <a:r>
              <a:rPr lang="en-US" sz="1600" dirty="0"/>
              <a:t>The command </a:t>
            </a:r>
            <a:r>
              <a:rPr lang="en-US" sz="1600" b="1" dirty="0"/>
              <a:t>bgp bestpath med missing-as-worst </a:t>
            </a:r>
            <a:r>
              <a:rPr lang="en-US" sz="1600" dirty="0"/>
              <a:t>is applied to R4, R5, and R6.</a:t>
            </a:r>
          </a:p>
          <a:p>
            <a:pPr marL="285750" indent="-285750">
              <a:buFont typeface="Arial" panose="020B0604020202020204" pitchFamily="34" charset="0"/>
              <a:buChar char="•"/>
            </a:pPr>
            <a:r>
              <a:rPr lang="en-US" sz="1600" dirty="0"/>
              <a:t>Example 13-15 shows their BGP tables after the change is made. Notice that R6 sets the MED to 4,294,967,295 for the 172.20.0.0/24 route learned from R3.</a:t>
            </a:r>
          </a:p>
        </p:txBody>
      </p:sp>
      <p:pic>
        <p:nvPicPr>
          <p:cNvPr id="2" name="Picture 1"/>
          <p:cNvPicPr>
            <a:picLocks noChangeAspect="1"/>
          </p:cNvPicPr>
          <p:nvPr/>
        </p:nvPicPr>
        <p:blipFill>
          <a:blip r:embed="rId3"/>
          <a:stretch>
            <a:fillRect/>
          </a:stretch>
        </p:blipFill>
        <p:spPr>
          <a:xfrm>
            <a:off x="4916069" y="896028"/>
            <a:ext cx="4180951" cy="2831959"/>
          </a:xfrm>
          <a:prstGeom prst="rect">
            <a:avLst/>
          </a:prstGeom>
        </p:spPr>
      </p:pic>
    </p:spTree>
    <p:extLst>
      <p:ext uri="{BB962C8B-B14F-4D97-AF65-F5344CB8AC3E}">
        <p14:creationId xmlns:p14="http://schemas.microsoft.com/office/powerpoint/2010/main" val="37010863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1"/>
            <a:ext cx="9097021" cy="646268"/>
          </a:xfrm>
        </p:spPr>
        <p:txBody>
          <a:bodyPr/>
          <a:lstStyle/>
          <a:p>
            <a:r>
              <a:rPr lang="en-US" sz="1600" dirty="0"/>
              <a:t>BGP Best path</a:t>
            </a:r>
            <a:r>
              <a:rPr lang="en-US" dirty="0"/>
              <a:t> </a:t>
            </a:r>
            <a:br>
              <a:rPr lang="en-US" dirty="0"/>
            </a:br>
            <a:r>
              <a:rPr lang="en-US" dirty="0"/>
              <a:t>Always Compare MED</a:t>
            </a:r>
            <a:endParaRPr lang="en-US" sz="2400" dirty="0">
              <a:solidFill>
                <a:schemeClr val="accent4">
                  <a:lumMod val="75000"/>
                </a:schemeClr>
              </a:solidFill>
            </a:endParaRPr>
          </a:p>
        </p:txBody>
      </p:sp>
      <p:sp>
        <p:nvSpPr>
          <p:cNvPr id="4" name="TextBox 3"/>
          <p:cNvSpPr txBox="1"/>
          <p:nvPr/>
        </p:nvSpPr>
        <p:spPr>
          <a:xfrm>
            <a:off x="267057" y="967408"/>
            <a:ext cx="8435857" cy="3046988"/>
          </a:xfrm>
          <a:prstGeom prst="rect">
            <a:avLst/>
          </a:prstGeom>
          <a:noFill/>
        </p:spPr>
        <p:txBody>
          <a:bodyPr wrap="square" rtlCol="0">
            <a:spAutoFit/>
          </a:bodyPr>
          <a:lstStyle/>
          <a:p>
            <a:r>
              <a:rPr lang="en-US" sz="1600" dirty="0"/>
              <a:t>The default MED comparison mechanism requires the AS_Path values to be identical</a:t>
            </a:r>
          </a:p>
          <a:p>
            <a:r>
              <a:rPr lang="en-US" sz="1600" dirty="0"/>
              <a:t>because the policies used to set the MED could vary from AS to AS. </a:t>
            </a:r>
          </a:p>
          <a:p>
            <a:pPr marL="285750" indent="-285750">
              <a:buFont typeface="Arial" panose="020B0604020202020204" pitchFamily="34" charset="0"/>
              <a:buChar char="•"/>
            </a:pPr>
            <a:r>
              <a:rPr lang="en-US" sz="1600" dirty="0"/>
              <a:t>This means that the MED can influence traffic only when multiple links are from the same service provider.</a:t>
            </a:r>
          </a:p>
          <a:p>
            <a:pPr marL="285750" indent="-285750">
              <a:buFont typeface="Arial" panose="020B0604020202020204" pitchFamily="34" charset="0"/>
              <a:buChar char="•"/>
            </a:pPr>
            <a:r>
              <a:rPr lang="en-US" sz="1600" dirty="0"/>
              <a:t>Typically, organizations use different service providers for redundancy. In these situations, the default BGP rules for MED comparison need to be relaxed to compare MEDs between different service providers.</a:t>
            </a:r>
          </a:p>
          <a:p>
            <a:pPr marL="285750" indent="-285750">
              <a:buFont typeface="Arial" panose="020B0604020202020204" pitchFamily="34" charset="0"/>
              <a:buChar char="•"/>
            </a:pPr>
            <a:r>
              <a:rPr lang="en-US" sz="1600" dirty="0"/>
              <a:t>The </a:t>
            </a:r>
            <a:r>
              <a:rPr lang="en-US" sz="1600" b="1" dirty="0"/>
              <a:t>always-compare-med </a:t>
            </a:r>
            <a:r>
              <a:rPr lang="en-US" sz="1600" dirty="0"/>
              <a:t>feature allows for the comparison of MED regardless of the AS_Path. You enable this feature by using the BGP configuration command </a:t>
            </a:r>
            <a:r>
              <a:rPr lang="en-US" sz="1600" b="1" dirty="0"/>
              <a:t>bgp always-compare-med</a:t>
            </a:r>
            <a:r>
              <a:rPr lang="en-US" sz="1600" dirty="0"/>
              <a:t>.</a:t>
            </a:r>
          </a:p>
          <a:p>
            <a:endParaRPr lang="en-US" sz="1600" b="1" dirty="0"/>
          </a:p>
          <a:p>
            <a:r>
              <a:rPr lang="en-US" sz="1600" dirty="0"/>
              <a:t>Enable this feature on all BGP routers in the AS, or routing loops can occur.</a:t>
            </a:r>
          </a:p>
        </p:txBody>
      </p:sp>
    </p:spTree>
    <p:extLst>
      <p:ext uri="{BB962C8B-B14F-4D97-AF65-F5344CB8AC3E}">
        <p14:creationId xmlns:p14="http://schemas.microsoft.com/office/powerpoint/2010/main" val="871828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4832136" cy="900953"/>
          </a:xfrm>
        </p:spPr>
        <p:txBody>
          <a:bodyPr/>
          <a:lstStyle/>
          <a:p>
            <a:r>
              <a:rPr lang="en-US" sz="1600" dirty="0"/>
              <a:t>BGP Best path</a:t>
            </a:r>
            <a:r>
              <a:rPr lang="en-US" dirty="0"/>
              <a:t> </a:t>
            </a:r>
            <a:br>
              <a:rPr lang="en-US" dirty="0"/>
            </a:br>
            <a:r>
              <a:rPr lang="en-US" dirty="0"/>
              <a:t>BGP Deterministic MED</a:t>
            </a:r>
            <a:endParaRPr lang="en-US" sz="2400" dirty="0">
              <a:solidFill>
                <a:schemeClr val="accent4">
                  <a:lumMod val="75000"/>
                </a:schemeClr>
              </a:solidFill>
            </a:endParaRPr>
          </a:p>
        </p:txBody>
      </p:sp>
      <p:sp>
        <p:nvSpPr>
          <p:cNvPr id="4" name="TextBox 3"/>
          <p:cNvSpPr txBox="1"/>
          <p:nvPr/>
        </p:nvSpPr>
        <p:spPr>
          <a:xfrm>
            <a:off x="-1" y="1077914"/>
            <a:ext cx="4832136" cy="3539430"/>
          </a:xfrm>
          <a:prstGeom prst="rect">
            <a:avLst/>
          </a:prstGeom>
          <a:noFill/>
        </p:spPr>
        <p:txBody>
          <a:bodyPr wrap="square" rtlCol="0">
            <a:spAutoFit/>
          </a:bodyPr>
          <a:lstStyle/>
          <a:p>
            <a:r>
              <a:rPr lang="en-US" sz="1600" dirty="0"/>
              <a:t>The best-path algorithm compares a route update to the existing best path and processes the</a:t>
            </a:r>
          </a:p>
          <a:p>
            <a:r>
              <a:rPr lang="en-US" sz="1600" dirty="0"/>
              <a:t>paths in the order in which they are stored in the Loc-RIB table. </a:t>
            </a:r>
          </a:p>
          <a:p>
            <a:pPr marL="285750" indent="-285750">
              <a:buFont typeface="Arial" panose="020B0604020202020204" pitchFamily="34" charset="0"/>
              <a:buChar char="•"/>
            </a:pPr>
            <a:r>
              <a:rPr lang="en-US" sz="1600" dirty="0"/>
              <a:t>The paths are stored in the order in which they are received in the BGP table. If </a:t>
            </a:r>
            <a:r>
              <a:rPr lang="en-US" sz="1600" b="1" dirty="0"/>
              <a:t>always-compare-med </a:t>
            </a:r>
            <a:r>
              <a:rPr lang="en-US" sz="1600" dirty="0"/>
              <a:t>is not enabled, the path MED is only compared against the existing best path and not against all the paths in the Loc-RIB table, which can cause variations in the MED best-path comparison process.</a:t>
            </a:r>
          </a:p>
          <a:p>
            <a:pPr marL="285750" indent="-285750">
              <a:buFont typeface="Arial" panose="020B0604020202020204" pitchFamily="34" charset="0"/>
              <a:buChar char="•"/>
            </a:pPr>
            <a:r>
              <a:rPr lang="en-US" sz="1600" dirty="0"/>
              <a:t>Figure 13-9 demonstrates a topology in which the MED is not compared due to the order of the path advertisement:</a:t>
            </a:r>
            <a:endParaRPr lang="en-US" sz="1600" dirty="0">
              <a:solidFill>
                <a:srgbClr val="000000"/>
              </a:solidFill>
              <a:latin typeface="+mn-lt"/>
            </a:endParaRPr>
          </a:p>
        </p:txBody>
      </p:sp>
      <p:sp>
        <p:nvSpPr>
          <p:cNvPr id="2" name="TextBox 1"/>
          <p:cNvSpPr txBox="1"/>
          <p:nvPr/>
        </p:nvSpPr>
        <p:spPr>
          <a:xfrm>
            <a:off x="4908884" y="2847629"/>
            <a:ext cx="4128934" cy="1569660"/>
          </a:xfrm>
          <a:prstGeom prst="rect">
            <a:avLst/>
          </a:prstGeom>
          <a:noFill/>
        </p:spPr>
        <p:txBody>
          <a:bodyPr wrap="square" rtlCol="0">
            <a:spAutoFit/>
          </a:bodyPr>
          <a:lstStyle/>
          <a:p>
            <a:r>
              <a:rPr lang="en-US" sz="1600" dirty="0"/>
              <a:t>BGP deterministic MED corrects the problem by grouping together paths with identical AS_Path values as part of the best-path identification process. </a:t>
            </a:r>
          </a:p>
          <a:p>
            <a:r>
              <a:rPr lang="en-US" sz="1600" dirty="0"/>
              <a:t>Each group’s MED is compared against the other group’s MED.</a:t>
            </a:r>
          </a:p>
        </p:txBody>
      </p:sp>
      <p:pic>
        <p:nvPicPr>
          <p:cNvPr id="7" name="Picture 6"/>
          <p:cNvPicPr>
            <a:picLocks noChangeAspect="1"/>
          </p:cNvPicPr>
          <p:nvPr/>
        </p:nvPicPr>
        <p:blipFill>
          <a:blip r:embed="rId3"/>
          <a:stretch>
            <a:fillRect/>
          </a:stretch>
        </p:blipFill>
        <p:spPr>
          <a:xfrm>
            <a:off x="4832136" y="390395"/>
            <a:ext cx="4205682" cy="2196998"/>
          </a:xfrm>
          <a:prstGeom prst="rect">
            <a:avLst/>
          </a:prstGeom>
        </p:spPr>
      </p:pic>
    </p:spTree>
    <p:extLst>
      <p:ext uri="{BB962C8B-B14F-4D97-AF65-F5344CB8AC3E}">
        <p14:creationId xmlns:p14="http://schemas.microsoft.com/office/powerpoint/2010/main" val="29901405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9097021" cy="900953"/>
          </a:xfrm>
        </p:spPr>
        <p:txBody>
          <a:bodyPr/>
          <a:lstStyle/>
          <a:p>
            <a:r>
              <a:rPr lang="en-US" sz="1600" dirty="0"/>
              <a:t>BGP Best path</a:t>
            </a:r>
            <a:r>
              <a:rPr lang="en-US" dirty="0"/>
              <a:t> </a:t>
            </a:r>
            <a:br>
              <a:rPr lang="en-US" dirty="0"/>
            </a:br>
            <a:r>
              <a:rPr lang="en-US" dirty="0"/>
              <a:t>eBGP over iBGP</a:t>
            </a:r>
            <a:endParaRPr lang="en-US" sz="2400" dirty="0">
              <a:solidFill>
                <a:schemeClr val="accent4">
                  <a:lumMod val="75000"/>
                </a:schemeClr>
              </a:solidFill>
            </a:endParaRPr>
          </a:p>
        </p:txBody>
      </p:sp>
      <p:sp>
        <p:nvSpPr>
          <p:cNvPr id="4" name="TextBox 3"/>
          <p:cNvSpPr txBox="1"/>
          <p:nvPr/>
        </p:nvSpPr>
        <p:spPr>
          <a:xfrm>
            <a:off x="391884" y="1016037"/>
            <a:ext cx="8360229" cy="2585323"/>
          </a:xfrm>
          <a:prstGeom prst="rect">
            <a:avLst/>
          </a:prstGeom>
          <a:noFill/>
        </p:spPr>
        <p:txBody>
          <a:bodyPr wrap="square" rtlCol="0">
            <a:spAutoFit/>
          </a:bodyPr>
          <a:lstStyle/>
          <a:p>
            <a:r>
              <a:rPr lang="en-US" dirty="0"/>
              <a:t>The next BGP best-path decision factor is whether the route comes from an iBGP, eBGP, or confederation member AS (Sub-AS) peering. </a:t>
            </a:r>
          </a:p>
          <a:p>
            <a:endParaRPr lang="en-US" dirty="0"/>
          </a:p>
          <a:p>
            <a:r>
              <a:rPr lang="en-US" dirty="0"/>
              <a:t>The best-path selection order is as follows:</a:t>
            </a:r>
          </a:p>
          <a:p>
            <a:endParaRPr lang="en-US" dirty="0"/>
          </a:p>
          <a:p>
            <a:r>
              <a:rPr lang="en-US" b="1" dirty="0"/>
              <a:t>1. </a:t>
            </a:r>
            <a:r>
              <a:rPr lang="en-US" dirty="0"/>
              <a:t>eBGP peers (most desirable)</a:t>
            </a:r>
          </a:p>
          <a:p>
            <a:r>
              <a:rPr lang="en-US" b="1" dirty="0"/>
              <a:t>2. </a:t>
            </a:r>
            <a:r>
              <a:rPr lang="en-US" dirty="0"/>
              <a:t>Confederation member AS peers</a:t>
            </a:r>
          </a:p>
          <a:p>
            <a:r>
              <a:rPr lang="en-US" b="1" dirty="0"/>
              <a:t>3. </a:t>
            </a:r>
            <a:r>
              <a:rPr lang="en-US" dirty="0"/>
              <a:t>iBGP peers (least desirable)</a:t>
            </a:r>
          </a:p>
          <a:p>
            <a:endParaRPr lang="en-US" b="1" dirty="0"/>
          </a:p>
        </p:txBody>
      </p:sp>
    </p:spTree>
    <p:extLst>
      <p:ext uri="{BB962C8B-B14F-4D97-AF65-F5344CB8AC3E}">
        <p14:creationId xmlns:p14="http://schemas.microsoft.com/office/powerpoint/2010/main" val="24054341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Introduction to BGP Path Selection</a:t>
            </a:r>
            <a:br>
              <a:rPr lang="en-US" dirty="0">
                <a:solidFill>
                  <a:schemeClr val="accent4">
                    <a:lumMod val="75000"/>
                  </a:schemeClr>
                </a:solidFill>
              </a:rPr>
            </a:br>
            <a:r>
              <a:rPr lang="en-US" dirty="0"/>
              <a:t>BGP Review</a:t>
            </a:r>
            <a:endParaRPr lang="en-US" sz="2400" dirty="0">
              <a:solidFill>
                <a:schemeClr val="accent4">
                  <a:lumMod val="75000"/>
                </a:schemeClr>
              </a:solidFill>
            </a:endParaRPr>
          </a:p>
        </p:txBody>
      </p:sp>
      <p:sp>
        <p:nvSpPr>
          <p:cNvPr id="4" name="TextBox 3"/>
          <p:cNvSpPr txBox="1"/>
          <p:nvPr/>
        </p:nvSpPr>
        <p:spPr>
          <a:xfrm>
            <a:off x="141642" y="931862"/>
            <a:ext cx="8062204" cy="2062103"/>
          </a:xfrm>
          <a:prstGeom prst="rect">
            <a:avLst/>
          </a:prstGeom>
          <a:noFill/>
        </p:spPr>
        <p:txBody>
          <a:bodyPr wrap="square" rtlCol="0">
            <a:spAutoFit/>
          </a:bodyPr>
          <a:lstStyle/>
          <a:p>
            <a:pPr marL="285750" indent="-285750">
              <a:buFont typeface="Arial" panose="020B0604020202020204" pitchFamily="34" charset="0"/>
              <a:buChar char="•"/>
            </a:pPr>
            <a:r>
              <a:rPr lang="en-US" sz="1600" dirty="0">
                <a:solidFill>
                  <a:schemeClr val="tx1">
                    <a:lumMod val="50000"/>
                  </a:schemeClr>
                </a:solidFill>
              </a:rPr>
              <a:t>With Border Gateway Protocol (BGP), route advertisements consist of the Network Layer Reachability Information (NLRI) and the path attributes (PAs). </a:t>
            </a:r>
          </a:p>
          <a:p>
            <a:pPr marL="285750" indent="-285750">
              <a:buFont typeface="Arial" panose="020B0604020202020204" pitchFamily="34" charset="0"/>
              <a:buChar char="•"/>
            </a:pPr>
            <a:r>
              <a:rPr lang="en-US" sz="1600" dirty="0">
                <a:solidFill>
                  <a:schemeClr val="tx1">
                    <a:lumMod val="50000"/>
                  </a:schemeClr>
                </a:solidFill>
              </a:rPr>
              <a:t>The NLRI consists of the network prefix and prefix length; BGP attributes such as AS_Path and origin are stored in the PAs. </a:t>
            </a:r>
          </a:p>
          <a:p>
            <a:pPr marL="285750" indent="-285750">
              <a:buFont typeface="Arial" panose="020B0604020202020204" pitchFamily="34" charset="0"/>
              <a:buChar char="•"/>
            </a:pPr>
            <a:r>
              <a:rPr lang="en-US" sz="1600" dirty="0">
                <a:solidFill>
                  <a:schemeClr val="tx1">
                    <a:lumMod val="50000"/>
                  </a:schemeClr>
                </a:solidFill>
              </a:rPr>
              <a:t>A BGP route may contain multiple paths to the same destination network. </a:t>
            </a:r>
          </a:p>
          <a:p>
            <a:pPr marL="285750" indent="-285750">
              <a:buFont typeface="Arial" panose="020B0604020202020204" pitchFamily="34" charset="0"/>
              <a:buChar char="•"/>
            </a:pPr>
            <a:r>
              <a:rPr lang="en-US" sz="1600" dirty="0">
                <a:solidFill>
                  <a:schemeClr val="tx1">
                    <a:lumMod val="50000"/>
                  </a:schemeClr>
                </a:solidFill>
              </a:rPr>
              <a:t>Every path’s attributes impact the desirability of the route when a router selects the best path. </a:t>
            </a:r>
          </a:p>
          <a:p>
            <a:pPr marL="285750" indent="-285750">
              <a:buFont typeface="Arial" panose="020B0604020202020204" pitchFamily="34" charset="0"/>
              <a:buChar char="•"/>
            </a:pPr>
            <a:r>
              <a:rPr lang="en-US" sz="1600" dirty="0">
                <a:solidFill>
                  <a:schemeClr val="tx1">
                    <a:lumMod val="50000"/>
                  </a:schemeClr>
                </a:solidFill>
              </a:rPr>
              <a:t>A BGP router advertises only the best path to the neighboring routers.</a:t>
            </a:r>
          </a:p>
        </p:txBody>
      </p:sp>
    </p:spTree>
    <p:extLst>
      <p:ext uri="{BB962C8B-B14F-4D97-AF65-F5344CB8AC3E}">
        <p14:creationId xmlns:p14="http://schemas.microsoft.com/office/powerpoint/2010/main" val="25516310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9097021" cy="735645"/>
          </a:xfrm>
        </p:spPr>
        <p:txBody>
          <a:bodyPr/>
          <a:lstStyle/>
          <a:p>
            <a:r>
              <a:rPr lang="en-US" sz="1600" dirty="0"/>
              <a:t>BGP Best path</a:t>
            </a:r>
            <a:r>
              <a:rPr lang="en-US" dirty="0"/>
              <a:t> </a:t>
            </a:r>
            <a:br>
              <a:rPr lang="en-US" dirty="0"/>
            </a:br>
            <a:r>
              <a:rPr lang="en-US" dirty="0"/>
              <a:t>Lowest IGP Metric</a:t>
            </a:r>
            <a:endParaRPr lang="en-US" sz="2400" dirty="0">
              <a:solidFill>
                <a:schemeClr val="accent4">
                  <a:lumMod val="75000"/>
                </a:schemeClr>
              </a:solidFill>
            </a:endParaRPr>
          </a:p>
        </p:txBody>
      </p:sp>
      <p:sp>
        <p:nvSpPr>
          <p:cNvPr id="4" name="TextBox 3"/>
          <p:cNvSpPr txBox="1"/>
          <p:nvPr/>
        </p:nvSpPr>
        <p:spPr>
          <a:xfrm>
            <a:off x="-1" y="878263"/>
            <a:ext cx="4832136" cy="3785652"/>
          </a:xfrm>
          <a:prstGeom prst="rect">
            <a:avLst/>
          </a:prstGeom>
          <a:noFill/>
        </p:spPr>
        <p:txBody>
          <a:bodyPr wrap="square" rtlCol="0">
            <a:spAutoFit/>
          </a:bodyPr>
          <a:lstStyle/>
          <a:p>
            <a:r>
              <a:rPr lang="en-US" sz="1600" dirty="0"/>
              <a:t>The next decision step is to use the lowest IGP cost to the BGP next-hop address.</a:t>
            </a:r>
          </a:p>
          <a:p>
            <a:endParaRPr lang="en-US" sz="1600" dirty="0"/>
          </a:p>
          <a:p>
            <a:r>
              <a:rPr lang="en-US" sz="1600" dirty="0"/>
              <a:t>Figure 13-10 illustrates a topology in which R2, R3, R4, and R5 are in AS 400. </a:t>
            </a:r>
          </a:p>
          <a:p>
            <a:pPr marL="285750" indent="-285750">
              <a:buFont typeface="Arial" panose="020B0604020202020204" pitchFamily="34" charset="0"/>
              <a:buChar char="•"/>
            </a:pPr>
            <a:r>
              <a:rPr lang="en-US" sz="1600" dirty="0"/>
              <a:t>AS 400 peers in a full mesh and establishes BGP sessions using Loopback 0 interfaces. R1 advertises the 172.16.0.0/24 network prefix to R2 and R4.</a:t>
            </a:r>
          </a:p>
          <a:p>
            <a:pPr marL="285750" indent="-285750">
              <a:buFont typeface="Arial" panose="020B0604020202020204" pitchFamily="34" charset="0"/>
              <a:buChar char="•"/>
            </a:pPr>
            <a:r>
              <a:rPr lang="en-US" sz="1600" dirty="0"/>
              <a:t>R3 prefers the path from R2 compared to the iBGP path from R4 because the metric to reach the next-hop address is lower. </a:t>
            </a:r>
          </a:p>
          <a:p>
            <a:pPr marL="285750" indent="-285750">
              <a:buFont typeface="Arial" panose="020B0604020202020204" pitchFamily="34" charset="0"/>
              <a:buChar char="•"/>
            </a:pPr>
            <a:r>
              <a:rPr lang="en-US" sz="1600" dirty="0"/>
              <a:t>R5 prefers the path from R4 compared to the iBGP path from R2 because the metric to reach the next-hop address is lower.</a:t>
            </a:r>
            <a:endParaRPr lang="en-US" sz="1600" dirty="0">
              <a:solidFill>
                <a:srgbClr val="000000"/>
              </a:solidFill>
              <a:latin typeface="+mn-lt"/>
            </a:endParaRPr>
          </a:p>
        </p:txBody>
      </p:sp>
      <p:pic>
        <p:nvPicPr>
          <p:cNvPr id="7" name="Picture 6"/>
          <p:cNvPicPr>
            <a:picLocks noChangeAspect="1"/>
          </p:cNvPicPr>
          <p:nvPr/>
        </p:nvPicPr>
        <p:blipFill>
          <a:blip r:embed="rId3"/>
          <a:stretch>
            <a:fillRect/>
          </a:stretch>
        </p:blipFill>
        <p:spPr>
          <a:xfrm>
            <a:off x="4832135" y="1305970"/>
            <a:ext cx="4118298" cy="2930237"/>
          </a:xfrm>
          <a:prstGeom prst="rect">
            <a:avLst/>
          </a:prstGeom>
        </p:spPr>
      </p:pic>
    </p:spTree>
    <p:extLst>
      <p:ext uri="{BB962C8B-B14F-4D97-AF65-F5344CB8AC3E}">
        <p14:creationId xmlns:p14="http://schemas.microsoft.com/office/powerpoint/2010/main" val="33183256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9097021" cy="900953"/>
          </a:xfrm>
        </p:spPr>
        <p:txBody>
          <a:bodyPr/>
          <a:lstStyle/>
          <a:p>
            <a:r>
              <a:rPr lang="en-US" sz="1600" dirty="0"/>
              <a:t>BGP Best path</a:t>
            </a:r>
            <a:r>
              <a:rPr lang="en-US" dirty="0"/>
              <a:t> </a:t>
            </a:r>
            <a:br>
              <a:rPr lang="en-US" dirty="0"/>
            </a:br>
            <a:r>
              <a:rPr lang="en-US" dirty="0"/>
              <a:t>Prefer the Oldest EBGP Path/Router ID</a:t>
            </a:r>
            <a:endParaRPr lang="en-US" sz="2400" dirty="0">
              <a:solidFill>
                <a:schemeClr val="accent4">
                  <a:lumMod val="75000"/>
                </a:schemeClr>
              </a:solidFill>
            </a:endParaRPr>
          </a:p>
        </p:txBody>
      </p:sp>
      <p:sp>
        <p:nvSpPr>
          <p:cNvPr id="4" name="TextBox 3"/>
          <p:cNvSpPr txBox="1"/>
          <p:nvPr/>
        </p:nvSpPr>
        <p:spPr>
          <a:xfrm>
            <a:off x="240632" y="1077914"/>
            <a:ext cx="8463355" cy="3647152"/>
          </a:xfrm>
          <a:prstGeom prst="rect">
            <a:avLst/>
          </a:prstGeom>
          <a:noFill/>
        </p:spPr>
        <p:txBody>
          <a:bodyPr wrap="square" rtlCol="0">
            <a:spAutoFit/>
          </a:bodyPr>
          <a:lstStyle/>
          <a:p>
            <a:r>
              <a:rPr lang="en-US" dirty="0"/>
              <a:t>BGP can maintain large routing tables, and unstable sessions result in the BGP best-path calculation executing frequently. </a:t>
            </a:r>
          </a:p>
          <a:p>
            <a:endParaRPr lang="en-US" dirty="0"/>
          </a:p>
          <a:p>
            <a:r>
              <a:rPr lang="en-US" dirty="0"/>
              <a:t>BGP maintains stability in a network by preferring the path from the oldest (established) BGP session. The downfall of this technique is that it does not lead to a deterministic method of identifying the BGP best path from a design perspective.</a:t>
            </a:r>
          </a:p>
          <a:p>
            <a:endParaRPr lang="en-US" sz="1500" dirty="0">
              <a:solidFill>
                <a:srgbClr val="000000"/>
              </a:solidFill>
              <a:latin typeface="+mn-lt"/>
            </a:endParaRPr>
          </a:p>
          <a:p>
            <a:r>
              <a:rPr lang="en-US" dirty="0"/>
              <a:t>The next step for the BGP best-path algorithm is to select the best path using the lowest router ID of the advertising EBGP router. </a:t>
            </a:r>
          </a:p>
          <a:p>
            <a:endParaRPr lang="en-US" dirty="0"/>
          </a:p>
          <a:p>
            <a:r>
              <a:rPr lang="en-US" dirty="0"/>
              <a:t>If the route was received by a route reflector, then the originator ID is substituted for the router ID.</a:t>
            </a:r>
            <a:endParaRPr lang="en-US" sz="1500" dirty="0">
              <a:solidFill>
                <a:srgbClr val="000000"/>
              </a:solidFill>
              <a:latin typeface="+mn-lt"/>
            </a:endParaRPr>
          </a:p>
        </p:txBody>
      </p:sp>
    </p:spTree>
    <p:extLst>
      <p:ext uri="{BB962C8B-B14F-4D97-AF65-F5344CB8AC3E}">
        <p14:creationId xmlns:p14="http://schemas.microsoft.com/office/powerpoint/2010/main" val="18840402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9097021" cy="666893"/>
          </a:xfrm>
        </p:spPr>
        <p:txBody>
          <a:bodyPr/>
          <a:lstStyle/>
          <a:p>
            <a:r>
              <a:rPr lang="en-US" sz="1600" dirty="0"/>
              <a:t>BGP Best path</a:t>
            </a:r>
            <a:r>
              <a:rPr lang="en-US" dirty="0"/>
              <a:t> </a:t>
            </a:r>
            <a:br>
              <a:rPr lang="en-US" dirty="0"/>
            </a:br>
            <a:r>
              <a:rPr lang="en-US" dirty="0"/>
              <a:t>Minimum Cluster List Length</a:t>
            </a:r>
            <a:endParaRPr lang="en-US" sz="2400" dirty="0">
              <a:solidFill>
                <a:schemeClr val="accent4">
                  <a:lumMod val="75000"/>
                </a:schemeClr>
              </a:solidFill>
            </a:endParaRPr>
          </a:p>
        </p:txBody>
      </p:sp>
      <p:sp>
        <p:nvSpPr>
          <p:cNvPr id="4" name="TextBox 3"/>
          <p:cNvSpPr txBox="1"/>
          <p:nvPr/>
        </p:nvSpPr>
        <p:spPr>
          <a:xfrm>
            <a:off x="165004" y="789156"/>
            <a:ext cx="4832136" cy="4031873"/>
          </a:xfrm>
          <a:prstGeom prst="rect">
            <a:avLst/>
          </a:prstGeom>
          <a:noFill/>
        </p:spPr>
        <p:txBody>
          <a:bodyPr wrap="square" rtlCol="0">
            <a:spAutoFit/>
          </a:bodyPr>
          <a:lstStyle/>
          <a:p>
            <a:r>
              <a:rPr lang="en-US" sz="1600" dirty="0"/>
              <a:t>The next step in the BGP best-path algorithm is to select the best path using the lowest cluster list length. </a:t>
            </a:r>
          </a:p>
          <a:p>
            <a:pPr marL="285750" indent="-285750">
              <a:buFont typeface="Arial" panose="020B0604020202020204" pitchFamily="34" charset="0"/>
              <a:buChar char="•"/>
            </a:pPr>
            <a:r>
              <a:rPr lang="en-US" sz="1600" dirty="0"/>
              <a:t>The cluster list is a non-transitive BGP attribute that is appended (not overwritten) by a route reflector with its cluster ID. </a:t>
            </a:r>
          </a:p>
          <a:p>
            <a:pPr marL="285750" indent="-285750">
              <a:buFont typeface="Arial" panose="020B0604020202020204" pitchFamily="34" charset="0"/>
              <a:buChar char="•"/>
            </a:pPr>
            <a:r>
              <a:rPr lang="en-US" sz="1600" dirty="0"/>
              <a:t>Route reflectors use the </a:t>
            </a:r>
            <a:r>
              <a:rPr lang="en-US" sz="1600" b="1" dirty="0"/>
              <a:t>cluster-id </a:t>
            </a:r>
            <a:r>
              <a:rPr lang="en-US" sz="1600" dirty="0"/>
              <a:t>attribute as a loop-prevention mechanism. </a:t>
            </a:r>
          </a:p>
          <a:p>
            <a:pPr marL="285750" indent="-285750">
              <a:buFont typeface="Arial" panose="020B0604020202020204" pitchFamily="34" charset="0"/>
              <a:buChar char="•"/>
            </a:pPr>
            <a:r>
              <a:rPr lang="en-US" sz="1600" dirty="0"/>
              <a:t>The cluster ID is not advertised between ASs and is locally significant. </a:t>
            </a:r>
          </a:p>
          <a:p>
            <a:pPr marL="285750" indent="-285750">
              <a:buFont typeface="Arial" panose="020B0604020202020204" pitchFamily="34" charset="0"/>
              <a:buChar char="•"/>
            </a:pPr>
            <a:r>
              <a:rPr lang="en-US" sz="1600" dirty="0"/>
              <a:t>In simplest terms, this step locates the path that has traveled the smallest number of iBGP advertisement hops.</a:t>
            </a:r>
          </a:p>
          <a:p>
            <a:r>
              <a:rPr lang="en-US" sz="1600" dirty="0"/>
              <a:t>Figure 13-11 demonstrates how the minimum cluster list length is used as part of the BGP</a:t>
            </a:r>
          </a:p>
          <a:p>
            <a:r>
              <a:rPr lang="en-US" sz="1600" dirty="0"/>
              <a:t>best-path calculation.</a:t>
            </a:r>
            <a:endParaRPr lang="en-US" sz="1600" dirty="0">
              <a:solidFill>
                <a:srgbClr val="000000"/>
              </a:solidFill>
              <a:latin typeface="+mn-lt"/>
            </a:endParaRPr>
          </a:p>
        </p:txBody>
      </p:sp>
      <p:pic>
        <p:nvPicPr>
          <p:cNvPr id="7" name="Picture 6"/>
          <p:cNvPicPr>
            <a:picLocks noChangeAspect="1"/>
          </p:cNvPicPr>
          <p:nvPr/>
        </p:nvPicPr>
        <p:blipFill>
          <a:blip r:embed="rId3"/>
          <a:stretch>
            <a:fillRect/>
          </a:stretch>
        </p:blipFill>
        <p:spPr>
          <a:xfrm>
            <a:off x="5085912" y="1395661"/>
            <a:ext cx="4011108" cy="2261939"/>
          </a:xfrm>
          <a:prstGeom prst="rect">
            <a:avLst/>
          </a:prstGeom>
        </p:spPr>
      </p:pic>
    </p:spTree>
    <p:extLst>
      <p:ext uri="{BB962C8B-B14F-4D97-AF65-F5344CB8AC3E}">
        <p14:creationId xmlns:p14="http://schemas.microsoft.com/office/powerpoint/2010/main" val="912438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1"/>
            <a:ext cx="9097021" cy="646268"/>
          </a:xfrm>
        </p:spPr>
        <p:txBody>
          <a:bodyPr/>
          <a:lstStyle/>
          <a:p>
            <a:r>
              <a:rPr lang="en-US" sz="1600" dirty="0"/>
              <a:t>BGP Best path</a:t>
            </a:r>
            <a:r>
              <a:rPr lang="en-US" dirty="0"/>
              <a:t> </a:t>
            </a:r>
            <a:br>
              <a:rPr lang="en-US" dirty="0"/>
            </a:br>
            <a:r>
              <a:rPr lang="en-US" dirty="0"/>
              <a:t>Lowest Neighbor Address</a:t>
            </a:r>
            <a:endParaRPr lang="en-US" sz="2400" dirty="0">
              <a:solidFill>
                <a:schemeClr val="accent4">
                  <a:lumMod val="75000"/>
                </a:schemeClr>
              </a:solidFill>
            </a:endParaRPr>
          </a:p>
        </p:txBody>
      </p:sp>
      <p:sp>
        <p:nvSpPr>
          <p:cNvPr id="4" name="TextBox 3"/>
          <p:cNvSpPr txBox="1"/>
          <p:nvPr/>
        </p:nvSpPr>
        <p:spPr>
          <a:xfrm>
            <a:off x="103127" y="741029"/>
            <a:ext cx="4832136" cy="3785652"/>
          </a:xfrm>
          <a:prstGeom prst="rect">
            <a:avLst/>
          </a:prstGeom>
          <a:noFill/>
        </p:spPr>
        <p:txBody>
          <a:bodyPr wrap="square" rtlCol="0">
            <a:spAutoFit/>
          </a:bodyPr>
          <a:lstStyle/>
          <a:p>
            <a:r>
              <a:rPr lang="en-US" sz="1600" dirty="0"/>
              <a:t>The last step of the BGP best-path algorithm involves selecting the path that comes from the lowest BGP neighbor address. </a:t>
            </a:r>
          </a:p>
          <a:p>
            <a:pPr marL="285750" indent="-285750">
              <a:buFont typeface="Arial" panose="020B0604020202020204" pitchFamily="34" charset="0"/>
              <a:buChar char="•"/>
            </a:pPr>
            <a:r>
              <a:rPr lang="en-US" sz="1600" dirty="0"/>
              <a:t>This step is limited to iBGP peerings because eBGP peerings use the oldest received path as the tie breaker.</a:t>
            </a:r>
          </a:p>
          <a:p>
            <a:pPr marL="285750" indent="-285750">
              <a:buFont typeface="Arial" panose="020B0604020202020204" pitchFamily="34" charset="0"/>
              <a:buChar char="•"/>
            </a:pPr>
            <a:r>
              <a:rPr lang="en-US" sz="1600" dirty="0"/>
              <a:t>Figure 13-12 demonstrates the concept of choosing the router with the lowest neighbor address. </a:t>
            </a:r>
          </a:p>
          <a:p>
            <a:pPr marL="285750" indent="-285750">
              <a:buFont typeface="Arial" panose="020B0604020202020204" pitchFamily="34" charset="0"/>
              <a:buChar char="•"/>
            </a:pPr>
            <a:r>
              <a:rPr lang="en-US" sz="1600" dirty="0"/>
              <a:t>R1 is advertising the 172.16.0.0/24 network prefix to R2. R1 and R2 have established two BGP sessions using the 10.12.1.0/24 and 10.12.2.0/24 network prefixes. R2 selects the path advertised from 10.12.1.1 as it is the lower IP address.</a:t>
            </a:r>
            <a:endParaRPr lang="en-US" sz="1600" dirty="0">
              <a:solidFill>
                <a:srgbClr val="000000"/>
              </a:solidFill>
              <a:latin typeface="+mn-lt"/>
            </a:endParaRPr>
          </a:p>
        </p:txBody>
      </p:sp>
      <p:pic>
        <p:nvPicPr>
          <p:cNvPr id="7" name="Picture 6"/>
          <p:cNvPicPr>
            <a:picLocks noChangeAspect="1"/>
          </p:cNvPicPr>
          <p:nvPr/>
        </p:nvPicPr>
        <p:blipFill>
          <a:blip r:embed="rId3"/>
          <a:stretch>
            <a:fillRect/>
          </a:stretch>
        </p:blipFill>
        <p:spPr>
          <a:xfrm>
            <a:off x="4935263" y="1777359"/>
            <a:ext cx="4105653" cy="1712991"/>
          </a:xfrm>
          <a:prstGeom prst="rect">
            <a:avLst/>
          </a:prstGeom>
        </p:spPr>
      </p:pic>
    </p:spTree>
    <p:extLst>
      <p:ext uri="{BB962C8B-B14F-4D97-AF65-F5344CB8AC3E}">
        <p14:creationId xmlns:p14="http://schemas.microsoft.com/office/powerpoint/2010/main" val="5991160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FB89FE0-AFBF-4F30-AE65-3B18BCBE3A9A}"/>
              </a:ext>
            </a:extLst>
          </p:cNvPr>
          <p:cNvSpPr>
            <a:spLocks noGrp="1"/>
          </p:cNvSpPr>
          <p:nvPr>
            <p:ph type="ctrTitle"/>
          </p:nvPr>
        </p:nvSpPr>
        <p:spPr>
          <a:xfrm>
            <a:off x="337843" y="252411"/>
            <a:ext cx="8607373" cy="1351755"/>
          </a:xfrm>
        </p:spPr>
        <p:txBody>
          <a:bodyPr/>
          <a:lstStyle/>
          <a:p>
            <a:r>
              <a:rPr lang="en-US" sz="4800" dirty="0">
                <a:solidFill>
                  <a:schemeClr val="accent5">
                    <a:lumMod val="40000"/>
                    <a:lumOff val="60000"/>
                  </a:schemeClr>
                </a:solidFill>
              </a:rPr>
              <a:t>BGP Equal Cost Multipath</a:t>
            </a:r>
            <a:endParaRPr lang="en-US" dirty="0">
              <a:solidFill>
                <a:schemeClr val="accent5">
                  <a:lumMod val="40000"/>
                  <a:lumOff val="60000"/>
                </a:schemeClr>
              </a:solidFill>
            </a:endParaRPr>
          </a:p>
        </p:txBody>
      </p:sp>
      <p:sp>
        <p:nvSpPr>
          <p:cNvPr id="2" name="Rectangle 1">
            <a:extLst>
              <a:ext uri="{FF2B5EF4-FFF2-40B4-BE49-F238E27FC236}">
                <a16:creationId xmlns:a16="http://schemas.microsoft.com/office/drawing/2014/main" id="{9F3C2689-7FEA-4BE2-9115-3FEFF10E29C4}"/>
              </a:ext>
            </a:extLst>
          </p:cNvPr>
          <p:cNvSpPr/>
          <p:nvPr/>
        </p:nvSpPr>
        <p:spPr>
          <a:xfrm>
            <a:off x="337843" y="1682086"/>
            <a:ext cx="9022556" cy="2677656"/>
          </a:xfrm>
          <a:prstGeom prst="rect">
            <a:avLst/>
          </a:prstGeom>
        </p:spPr>
        <p:txBody>
          <a:bodyPr wrap="square">
            <a:spAutoFit/>
          </a:bodyPr>
          <a:lstStyle/>
          <a:p>
            <a:pPr marL="285750" indent="-285750">
              <a:buFont typeface="Arial" panose="020B0604020202020204" pitchFamily="34" charset="0"/>
              <a:buChar char="•"/>
            </a:pPr>
            <a:r>
              <a:rPr lang="en-US" sz="1400" dirty="0">
                <a:solidFill>
                  <a:schemeClr val="accent5">
                    <a:lumMod val="40000"/>
                    <a:lumOff val="60000"/>
                  </a:schemeClr>
                </a:solidFill>
              </a:rPr>
              <a:t>All the IGP routing protocols explained in this book support equal-cost multipath (ECMP).</a:t>
            </a:r>
          </a:p>
          <a:p>
            <a:pPr marL="285750" indent="-285750">
              <a:buFont typeface="Arial" panose="020B0604020202020204" pitchFamily="34" charset="0"/>
              <a:buChar char="•"/>
            </a:pPr>
            <a:r>
              <a:rPr lang="en-US" sz="1400" dirty="0">
                <a:solidFill>
                  <a:schemeClr val="accent5">
                    <a:lumMod val="40000"/>
                    <a:lumOff val="60000"/>
                  </a:schemeClr>
                </a:solidFill>
              </a:rPr>
              <a:t>ECMP provides load balancing by installing multiple paths into the RIB for that protocol.</a:t>
            </a:r>
          </a:p>
          <a:p>
            <a:pPr marL="285750" indent="-285750">
              <a:buFont typeface="Arial" panose="020B0604020202020204" pitchFamily="34" charset="0"/>
              <a:buChar char="•"/>
            </a:pPr>
            <a:r>
              <a:rPr lang="en-US" sz="1400" dirty="0">
                <a:solidFill>
                  <a:schemeClr val="accent5">
                    <a:lumMod val="40000"/>
                    <a:lumOff val="60000"/>
                  </a:schemeClr>
                </a:solidFill>
              </a:rPr>
              <a:t>BGP selects only one best path, but it allows for the installation of multiple routes into the</a:t>
            </a:r>
          </a:p>
          <a:p>
            <a:pPr marL="285750" indent="-285750">
              <a:buFont typeface="Arial" panose="020B0604020202020204" pitchFamily="34" charset="0"/>
              <a:buChar char="•"/>
            </a:pPr>
            <a:r>
              <a:rPr lang="en-US" sz="1400" dirty="0">
                <a:solidFill>
                  <a:schemeClr val="accent5">
                    <a:lumMod val="40000"/>
                    <a:lumOff val="60000"/>
                  </a:schemeClr>
                </a:solidFill>
              </a:rPr>
              <a:t>RIB. </a:t>
            </a:r>
          </a:p>
          <a:p>
            <a:pPr marL="285750" indent="-285750">
              <a:buFont typeface="Arial" panose="020B0604020202020204" pitchFamily="34" charset="0"/>
              <a:buChar char="•"/>
            </a:pPr>
            <a:r>
              <a:rPr lang="en-US" sz="1400" dirty="0">
                <a:solidFill>
                  <a:schemeClr val="accent5">
                    <a:lumMod val="40000"/>
                    <a:lumOff val="60000"/>
                  </a:schemeClr>
                </a:solidFill>
              </a:rPr>
              <a:t>BGP multipathing has three different variances in behavior, only the first two of which</a:t>
            </a:r>
          </a:p>
          <a:p>
            <a:pPr marL="285750" indent="-285750">
              <a:buFont typeface="Arial" panose="020B0604020202020204" pitchFamily="34" charset="0"/>
              <a:buChar char="•"/>
            </a:pPr>
            <a:r>
              <a:rPr lang="en-US" sz="1400" dirty="0">
                <a:solidFill>
                  <a:schemeClr val="accent5">
                    <a:lumMod val="40000"/>
                    <a:lumOff val="60000"/>
                  </a:schemeClr>
                </a:solidFill>
              </a:rPr>
              <a:t>are discussed in this book:</a:t>
            </a:r>
          </a:p>
          <a:p>
            <a:pPr marL="742950" lvl="1" indent="-285750">
              <a:buFont typeface="Arial" panose="020B0604020202020204" pitchFamily="34" charset="0"/>
              <a:buChar char="•"/>
            </a:pPr>
            <a:r>
              <a:rPr lang="en-US" sz="1400" dirty="0">
                <a:solidFill>
                  <a:schemeClr val="accent5">
                    <a:lumMod val="40000"/>
                    <a:lumOff val="60000"/>
                  </a:schemeClr>
                </a:solidFill>
              </a:rPr>
              <a:t>eBGP multipath</a:t>
            </a:r>
          </a:p>
          <a:p>
            <a:pPr marL="742950" lvl="1" indent="-285750">
              <a:buFont typeface="Arial" panose="020B0604020202020204" pitchFamily="34" charset="0"/>
              <a:buChar char="•"/>
            </a:pPr>
            <a:r>
              <a:rPr lang="en-US" sz="1400" dirty="0">
                <a:solidFill>
                  <a:schemeClr val="accent5">
                    <a:lumMod val="40000"/>
                    <a:lumOff val="60000"/>
                  </a:schemeClr>
                </a:solidFill>
              </a:rPr>
              <a:t>iBGP multipath</a:t>
            </a:r>
          </a:p>
          <a:p>
            <a:pPr marL="742950" lvl="1" indent="-285750">
              <a:buFont typeface="Arial" panose="020B0604020202020204" pitchFamily="34" charset="0"/>
              <a:buChar char="•"/>
            </a:pPr>
            <a:r>
              <a:rPr lang="en-US" sz="1400" dirty="0">
                <a:solidFill>
                  <a:schemeClr val="accent5">
                    <a:lumMod val="40000"/>
                    <a:lumOff val="60000"/>
                  </a:schemeClr>
                </a:solidFill>
              </a:rPr>
              <a:t>eBGP and iBGP (eiBGP) multipath</a:t>
            </a:r>
          </a:p>
          <a:p>
            <a:pPr marL="285750" indent="-285750">
              <a:buFont typeface="Arial" panose="020B0604020202020204" pitchFamily="34" charset="0"/>
              <a:buChar char="•"/>
            </a:pPr>
            <a:endParaRPr lang="en-US" sz="1400" dirty="0">
              <a:solidFill>
                <a:schemeClr val="accent5">
                  <a:lumMod val="40000"/>
                  <a:lumOff val="60000"/>
                </a:schemeClr>
              </a:solidFill>
            </a:endParaRPr>
          </a:p>
          <a:p>
            <a:pPr marL="285750" indent="-285750">
              <a:buFont typeface="Arial" panose="020B0604020202020204" pitchFamily="34" charset="0"/>
              <a:buChar char="•"/>
            </a:pPr>
            <a:r>
              <a:rPr lang="en-US" sz="1400" dirty="0">
                <a:solidFill>
                  <a:schemeClr val="accent5">
                    <a:lumMod val="40000"/>
                    <a:lumOff val="60000"/>
                  </a:schemeClr>
                </a:solidFill>
              </a:rPr>
              <a:t>Enabling BGP multipathing does not alter the best-path algorithm or change the behavior of paths advertisement to other BGP peers. Only the BGP best path is advertised to peers.</a:t>
            </a:r>
          </a:p>
        </p:txBody>
      </p:sp>
    </p:spTree>
    <p:custDataLst>
      <p:tags r:id="rId1"/>
    </p:custDataLst>
    <p:extLst>
      <p:ext uri="{BB962C8B-B14F-4D97-AF65-F5344CB8AC3E}">
        <p14:creationId xmlns:p14="http://schemas.microsoft.com/office/powerpoint/2010/main" val="1182924358"/>
      </p:ext>
    </p:extLst>
  </p:cSld>
  <p:clrMapOvr>
    <a:masterClrMapping/>
  </p:clrMapOvr>
  <p:transition spd="slow">
    <p:wipe/>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7885841" cy="605017"/>
          </a:xfrm>
        </p:spPr>
        <p:txBody>
          <a:bodyPr/>
          <a:lstStyle/>
          <a:p>
            <a:r>
              <a:rPr lang="en-US" sz="1600" dirty="0"/>
              <a:t>BGP Equal Cost Multipath</a:t>
            </a:r>
            <a:br>
              <a:rPr lang="en-US" dirty="0">
                <a:solidFill>
                  <a:schemeClr val="accent4">
                    <a:lumMod val="75000"/>
                  </a:schemeClr>
                </a:solidFill>
              </a:rPr>
            </a:br>
            <a:r>
              <a:rPr lang="en-US" dirty="0">
                <a:solidFill>
                  <a:schemeClr val="accent4">
                    <a:lumMod val="75000"/>
                  </a:schemeClr>
                </a:solidFill>
              </a:rPr>
              <a:t>BGP Multipath Variances </a:t>
            </a:r>
            <a:endParaRPr lang="en-US" sz="2400" dirty="0">
              <a:solidFill>
                <a:schemeClr val="accent4">
                  <a:lumMod val="75000"/>
                </a:schemeClr>
              </a:solidFill>
            </a:endParaRPr>
          </a:p>
        </p:txBody>
      </p:sp>
      <p:sp>
        <p:nvSpPr>
          <p:cNvPr id="4" name="TextBox 3"/>
          <p:cNvSpPr txBox="1"/>
          <p:nvPr/>
        </p:nvSpPr>
        <p:spPr>
          <a:xfrm>
            <a:off x="98008" y="605017"/>
            <a:ext cx="8874111" cy="4031873"/>
          </a:xfrm>
          <a:prstGeom prst="rect">
            <a:avLst/>
          </a:prstGeom>
          <a:noFill/>
        </p:spPr>
        <p:txBody>
          <a:bodyPr wrap="square" rtlCol="0">
            <a:spAutoFit/>
          </a:bodyPr>
          <a:lstStyle/>
          <a:p>
            <a:r>
              <a:rPr lang="en-US" sz="1600" dirty="0"/>
              <a:t>When you configure BGP multipathing, the additional paths need to match the following</a:t>
            </a:r>
          </a:p>
          <a:p>
            <a:r>
              <a:rPr lang="en-US" sz="1600" dirty="0"/>
              <a:t>best-path BGP path attributes:</a:t>
            </a:r>
          </a:p>
          <a:p>
            <a:pPr marL="285750" indent="-285750">
              <a:buFont typeface="Arial" panose="020B0604020202020204" pitchFamily="34" charset="0"/>
              <a:buChar char="•"/>
            </a:pPr>
            <a:r>
              <a:rPr lang="en-US" sz="1600" dirty="0"/>
              <a:t>Weight</a:t>
            </a:r>
          </a:p>
          <a:p>
            <a:pPr marL="285750" indent="-285750">
              <a:buFont typeface="Arial" panose="020B0604020202020204" pitchFamily="34" charset="0"/>
              <a:buChar char="•"/>
            </a:pPr>
            <a:r>
              <a:rPr lang="en-US" sz="1600" dirty="0"/>
              <a:t>Local preference</a:t>
            </a:r>
          </a:p>
          <a:p>
            <a:pPr marL="285750" indent="-285750">
              <a:buFont typeface="Arial" panose="020B0604020202020204" pitchFamily="34" charset="0"/>
              <a:buChar char="•"/>
            </a:pPr>
            <a:r>
              <a:rPr lang="en-US" sz="1600" dirty="0"/>
              <a:t>AS_Path length</a:t>
            </a:r>
          </a:p>
          <a:p>
            <a:pPr marL="285750" indent="-285750">
              <a:buFont typeface="Arial" panose="020B0604020202020204" pitchFamily="34" charset="0"/>
              <a:buChar char="•"/>
            </a:pPr>
            <a:r>
              <a:rPr lang="en-US" sz="1600" dirty="0"/>
              <a:t>AS_Path content (although confederations can contain a different AS_CONFED_SEQ path)</a:t>
            </a:r>
          </a:p>
          <a:p>
            <a:pPr marL="285750" indent="-285750">
              <a:buFont typeface="Arial" panose="020B0604020202020204" pitchFamily="34" charset="0"/>
              <a:buChar char="•"/>
            </a:pPr>
            <a:r>
              <a:rPr lang="en-US" sz="1600" dirty="0"/>
              <a:t>Origin</a:t>
            </a:r>
          </a:p>
          <a:p>
            <a:pPr marL="285750" indent="-285750">
              <a:buFont typeface="Arial" panose="020B0604020202020204" pitchFamily="34" charset="0"/>
              <a:buChar char="•"/>
            </a:pPr>
            <a:r>
              <a:rPr lang="en-US" sz="1600" dirty="0"/>
              <a:t>MED</a:t>
            </a:r>
          </a:p>
          <a:p>
            <a:pPr marL="285750" indent="-285750">
              <a:buFont typeface="Arial" panose="020B0604020202020204" pitchFamily="34" charset="0"/>
              <a:buChar char="•"/>
            </a:pPr>
            <a:r>
              <a:rPr lang="en-US" sz="1600" dirty="0"/>
              <a:t>Advertisement method (iBGP or eBGP) (If the prefix is learned from an iBGP advertisement, the IGP cost must match for iBGP and eBGP to be considered equal.)</a:t>
            </a:r>
          </a:p>
          <a:p>
            <a:endParaRPr lang="en-US" sz="1600" dirty="0"/>
          </a:p>
          <a:p>
            <a:r>
              <a:rPr lang="en-US" sz="1600" dirty="0"/>
              <a:t>Enable eBGP multipathing by using the BGP configuration command </a:t>
            </a:r>
            <a:r>
              <a:rPr lang="en-US" sz="1600" b="1" dirty="0"/>
              <a:t>maximum-paths </a:t>
            </a:r>
            <a:r>
              <a:rPr lang="en-US" sz="1600" i="1" dirty="0"/>
              <a:t>number-paths</a:t>
            </a:r>
            <a:r>
              <a:rPr lang="en-US" sz="1600" dirty="0"/>
              <a:t>. </a:t>
            </a:r>
          </a:p>
          <a:p>
            <a:pPr marL="285750" indent="-285750">
              <a:buFont typeface="Arial" panose="020B0604020202020204" pitchFamily="34" charset="0"/>
              <a:buChar char="•"/>
            </a:pPr>
            <a:r>
              <a:rPr lang="en-US" sz="1600" dirty="0"/>
              <a:t>The number of paths indicates the allowed number of eBGP paths to install in the RIB. </a:t>
            </a:r>
          </a:p>
          <a:p>
            <a:pPr marL="285750" indent="-285750">
              <a:buFont typeface="Arial" panose="020B0604020202020204" pitchFamily="34" charset="0"/>
              <a:buChar char="•"/>
            </a:pPr>
            <a:r>
              <a:rPr lang="en-US" sz="1600" dirty="0"/>
              <a:t>The command </a:t>
            </a:r>
            <a:r>
              <a:rPr lang="en-US" sz="1600" b="1" dirty="0"/>
              <a:t>maximum-paths ibgp </a:t>
            </a:r>
            <a:r>
              <a:rPr lang="en-US" sz="1600" i="1" dirty="0"/>
              <a:t>number-paths </a:t>
            </a:r>
            <a:r>
              <a:rPr lang="en-US" sz="1600" dirty="0"/>
              <a:t>sets the number of iBGP routes to install in the RIB. The commands are placed under the appropriate address family.</a:t>
            </a:r>
            <a:endParaRPr lang="en-US" sz="1600" dirty="0">
              <a:solidFill>
                <a:srgbClr val="000000"/>
              </a:solidFill>
              <a:latin typeface="+mn-lt"/>
            </a:endParaRPr>
          </a:p>
        </p:txBody>
      </p:sp>
    </p:spTree>
    <p:extLst>
      <p:ext uri="{BB962C8B-B14F-4D97-AF65-F5344CB8AC3E}">
        <p14:creationId xmlns:p14="http://schemas.microsoft.com/office/powerpoint/2010/main" val="18798174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FB89FE0-AFBF-4F30-AE65-3B18BCBE3A9A}"/>
              </a:ext>
            </a:extLst>
          </p:cNvPr>
          <p:cNvSpPr>
            <a:spLocks noGrp="1"/>
          </p:cNvSpPr>
          <p:nvPr>
            <p:ph type="ctrTitle"/>
          </p:nvPr>
        </p:nvSpPr>
        <p:spPr>
          <a:xfrm>
            <a:off x="359274" y="466724"/>
            <a:ext cx="8495967" cy="1351755"/>
          </a:xfrm>
        </p:spPr>
        <p:txBody>
          <a:bodyPr/>
          <a:lstStyle/>
          <a:p>
            <a:r>
              <a:rPr lang="en-US" sz="4800" dirty="0">
                <a:solidFill>
                  <a:schemeClr val="accent5">
                    <a:lumMod val="40000"/>
                    <a:lumOff val="60000"/>
                  </a:schemeClr>
                </a:solidFill>
              </a:rPr>
              <a:t>Prepare for the Exam</a:t>
            </a:r>
            <a:endParaRPr lang="en-US" dirty="0">
              <a:solidFill>
                <a:schemeClr val="accent5">
                  <a:lumMod val="40000"/>
                  <a:lumOff val="60000"/>
                </a:schemeClr>
              </a:solidFill>
            </a:endParaRPr>
          </a:p>
        </p:txBody>
      </p:sp>
    </p:spTree>
    <p:custDataLst>
      <p:tags r:id="rId1"/>
    </p:custDataLst>
    <p:extLst>
      <p:ext uri="{BB962C8B-B14F-4D97-AF65-F5344CB8AC3E}">
        <p14:creationId xmlns:p14="http://schemas.microsoft.com/office/powerpoint/2010/main" val="859374897"/>
      </p:ext>
    </p:extLst>
  </p:cSld>
  <p:clrMapOvr>
    <a:masterClrMapping/>
  </p:clrMapOvr>
  <p:transition spd="slow">
    <p:wipe/>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Prepare for the Exam</a:t>
            </a:r>
            <a:br>
              <a:rPr lang="en-US" sz="2400" dirty="0"/>
            </a:br>
            <a:r>
              <a:rPr lang="en-US" sz="2400" dirty="0"/>
              <a:t>Key Topics for Chapter 13</a:t>
            </a:r>
          </a:p>
        </p:txBody>
      </p:sp>
      <p:graphicFrame>
        <p:nvGraphicFramePr>
          <p:cNvPr id="2" name="Table 1"/>
          <p:cNvGraphicFramePr>
            <a:graphicFrameLocks noGrp="1"/>
          </p:cNvGraphicFramePr>
          <p:nvPr>
            <p:extLst>
              <p:ext uri="{D42A27DB-BD31-4B8C-83A1-F6EECF244321}">
                <p14:modId xmlns:p14="http://schemas.microsoft.com/office/powerpoint/2010/main" val="965664593"/>
              </p:ext>
            </p:extLst>
          </p:nvPr>
        </p:nvGraphicFramePr>
        <p:xfrm>
          <a:off x="270112" y="731837"/>
          <a:ext cx="8517834" cy="3779955"/>
        </p:xfrm>
        <a:graphic>
          <a:graphicData uri="http://schemas.openxmlformats.org/drawingml/2006/table">
            <a:tbl>
              <a:tblPr firstRow="1" bandRow="1">
                <a:tableStyleId>{5C22544A-7EE6-4342-B048-85BDC9FD1C3A}</a:tableStyleId>
              </a:tblPr>
              <a:tblGrid>
                <a:gridCol w="4391265">
                  <a:extLst>
                    <a:ext uri="{9D8B030D-6E8A-4147-A177-3AD203B41FA5}">
                      <a16:colId xmlns:a16="http://schemas.microsoft.com/office/drawing/2014/main" val="20000"/>
                    </a:ext>
                  </a:extLst>
                </a:gridCol>
                <a:gridCol w="4126569">
                  <a:extLst>
                    <a:ext uri="{9D8B030D-6E8A-4147-A177-3AD203B41FA5}">
                      <a16:colId xmlns:a16="http://schemas.microsoft.com/office/drawing/2014/main" val="3351741901"/>
                    </a:ext>
                  </a:extLst>
                </a:gridCol>
              </a:tblGrid>
              <a:tr h="370840">
                <a:tc>
                  <a:txBody>
                    <a:bodyPr/>
                    <a:lstStyle/>
                    <a:p>
                      <a:r>
                        <a:rPr lang="en-US" sz="1400" b="1" i="0" u="none" strike="noStrike" kern="1200" baseline="0" dirty="0">
                          <a:solidFill>
                            <a:schemeClr val="lt1"/>
                          </a:solidFill>
                          <a:latin typeface="+mn-lt"/>
                          <a:ea typeface="+mn-ea"/>
                          <a:cs typeface="+mn-cs"/>
                        </a:rPr>
                        <a:t>Description</a:t>
                      </a:r>
                      <a:endParaRPr lang="en-US" dirty="0"/>
                    </a:p>
                  </a:txBody>
                  <a:tcPr/>
                </a:tc>
                <a:tc>
                  <a:txBody>
                    <a:bodyPr/>
                    <a:lstStyle/>
                    <a:p>
                      <a:pPr marL="0" marR="0" indent="0" algn="l" defTabSz="685777" rtl="0" eaLnBrk="1" fontAlgn="auto" latinLnBrk="0" hangingPunct="1">
                        <a:lnSpc>
                          <a:spcPct val="100000"/>
                        </a:lnSpc>
                        <a:spcBef>
                          <a:spcPts val="0"/>
                        </a:spcBef>
                        <a:spcAft>
                          <a:spcPts val="0"/>
                        </a:spcAft>
                        <a:buClrTx/>
                        <a:buSzTx/>
                        <a:buFontTx/>
                        <a:buNone/>
                        <a:tabLst/>
                        <a:defRPr/>
                      </a:pPr>
                      <a:r>
                        <a:rPr lang="en-US" sz="1400" b="1" i="0" u="none" strike="noStrike" kern="1200" baseline="0" dirty="0">
                          <a:solidFill>
                            <a:schemeClr val="lt1"/>
                          </a:solidFill>
                          <a:latin typeface="+mn-lt"/>
                          <a:ea typeface="+mn-ea"/>
                          <a:cs typeface="+mn-cs"/>
                        </a:rPr>
                        <a:t>Description</a:t>
                      </a:r>
                      <a:endParaRPr lang="en-US" dirty="0"/>
                    </a:p>
                  </a:txBody>
                  <a:tcPr/>
                </a:tc>
                <a:extLst>
                  <a:ext uri="{0D108BD9-81ED-4DB2-BD59-A6C34878D82A}">
                    <a16:rowId xmlns:a16="http://schemas.microsoft.com/office/drawing/2014/main" val="10000"/>
                  </a:ext>
                </a:extLst>
              </a:tr>
              <a:tr h="370840">
                <a:tc>
                  <a:txBody>
                    <a:bodyPr/>
                    <a:lstStyle/>
                    <a:p>
                      <a:r>
                        <a:rPr lang="en-US" sz="1500" b="0" i="0" u="none" strike="noStrike" kern="1200" baseline="0" dirty="0">
                          <a:solidFill>
                            <a:srgbClr val="000000"/>
                          </a:solidFill>
                          <a:latin typeface="+mn-lt"/>
                          <a:ea typeface="+mn-ea"/>
                          <a:cs typeface="+mn-cs"/>
                        </a:rPr>
                        <a:t>BGP preference for the longest prefix length</a:t>
                      </a:r>
                      <a:endParaRPr lang="en-US" sz="1500" dirty="0">
                        <a:solidFill>
                          <a:srgbClr val="000000"/>
                        </a:solidFill>
                      </a:endParaRPr>
                    </a:p>
                  </a:txBody>
                  <a:tcPr/>
                </a:tc>
                <a:tc>
                  <a:txBody>
                    <a:bodyPr/>
                    <a:lstStyle/>
                    <a:p>
                      <a:r>
                        <a:rPr lang="en-US" sz="1500" b="0" i="0" u="none" strike="noStrike" kern="1200" baseline="0" dirty="0">
                          <a:solidFill>
                            <a:srgbClr val="000000"/>
                          </a:solidFill>
                          <a:latin typeface="+mn-lt"/>
                          <a:ea typeface="+mn-ea"/>
                          <a:cs typeface="+mn-cs"/>
                        </a:rPr>
                        <a:t>Origin type</a:t>
                      </a:r>
                      <a:endParaRPr lang="en-US" sz="1500" dirty="0">
                        <a:solidFill>
                          <a:srgbClr val="000000"/>
                        </a:solidFill>
                      </a:endParaRPr>
                    </a:p>
                  </a:txBody>
                  <a:tcPr/>
                </a:tc>
                <a:extLst>
                  <a:ext uri="{0D108BD9-81ED-4DB2-BD59-A6C34878D82A}">
                    <a16:rowId xmlns:a16="http://schemas.microsoft.com/office/drawing/2014/main" val="10001"/>
                  </a:ext>
                </a:extLst>
              </a:tr>
              <a:tr h="370840">
                <a:tc>
                  <a:txBody>
                    <a:bodyPr/>
                    <a:lstStyle/>
                    <a:p>
                      <a:r>
                        <a:rPr lang="en-US" sz="1500" b="0" i="0" u="none" strike="noStrike" kern="1200" baseline="0" dirty="0">
                          <a:solidFill>
                            <a:srgbClr val="000000"/>
                          </a:solidFill>
                          <a:latin typeface="+mn-lt"/>
                          <a:ea typeface="+mn-ea"/>
                          <a:cs typeface="+mn-cs"/>
                        </a:rPr>
                        <a:t>Use of summarization to direct traffic flows</a:t>
                      </a:r>
                      <a:endParaRPr lang="en-US" sz="1500" dirty="0">
                        <a:solidFill>
                          <a:srgbClr val="000000"/>
                        </a:solidFill>
                      </a:endParaRPr>
                    </a:p>
                  </a:txBody>
                  <a:tcPr/>
                </a:tc>
                <a:tc>
                  <a:txBody>
                    <a:bodyPr/>
                    <a:lstStyle/>
                    <a:p>
                      <a:r>
                        <a:rPr lang="en-US" sz="1500" b="0" i="0" u="none" strike="noStrike" kern="1200" baseline="0" dirty="0">
                          <a:solidFill>
                            <a:srgbClr val="000000"/>
                          </a:solidFill>
                          <a:latin typeface="+mn-lt"/>
                          <a:ea typeface="+mn-ea"/>
                          <a:cs typeface="+mn-cs"/>
                        </a:rPr>
                        <a:t>Multi-exit discriminator</a:t>
                      </a:r>
                      <a:endParaRPr lang="en-US" sz="1500" dirty="0">
                        <a:solidFill>
                          <a:srgbClr val="000000"/>
                        </a:solidFill>
                      </a:endParaRPr>
                    </a:p>
                  </a:txBody>
                  <a:tcPr/>
                </a:tc>
                <a:extLst>
                  <a:ext uri="{0D108BD9-81ED-4DB2-BD59-A6C34878D82A}">
                    <a16:rowId xmlns:a16="http://schemas.microsoft.com/office/drawing/2014/main" val="10002"/>
                  </a:ext>
                </a:extLst>
              </a:tr>
              <a:tr h="370840">
                <a:tc>
                  <a:txBody>
                    <a:bodyPr/>
                    <a:lstStyle/>
                    <a:p>
                      <a:r>
                        <a:rPr lang="en-US" sz="1500" b="0" i="0" u="none" strike="noStrike" kern="1200" baseline="0" dirty="0">
                          <a:solidFill>
                            <a:srgbClr val="000000"/>
                          </a:solidFill>
                          <a:latin typeface="+mn-lt"/>
                          <a:ea typeface="+mn-ea"/>
                          <a:cs typeface="+mn-cs"/>
                        </a:rPr>
                        <a:t>BGP best path</a:t>
                      </a:r>
                      <a:endParaRPr lang="en-US" sz="1500" dirty="0">
                        <a:solidFill>
                          <a:srgbClr val="000000"/>
                        </a:solidFill>
                      </a:endParaRPr>
                    </a:p>
                  </a:txBody>
                  <a:tcPr/>
                </a:tc>
                <a:tc>
                  <a:txBody>
                    <a:bodyPr/>
                    <a:lstStyle/>
                    <a:p>
                      <a:r>
                        <a:rPr lang="en-US" sz="1500" b="0" i="0" u="none" strike="noStrike" kern="1200" baseline="0" dirty="0">
                          <a:solidFill>
                            <a:srgbClr val="000000"/>
                          </a:solidFill>
                          <a:latin typeface="+mn-lt"/>
                          <a:ea typeface="+mn-ea"/>
                          <a:cs typeface="+mn-cs"/>
                        </a:rPr>
                        <a:t>Missing MED behavior</a:t>
                      </a:r>
                      <a:endParaRPr lang="en-US" sz="1500" dirty="0">
                        <a:solidFill>
                          <a:srgbClr val="000000"/>
                        </a:solidFill>
                      </a:endParaRPr>
                    </a:p>
                  </a:txBody>
                  <a:tcPr/>
                </a:tc>
                <a:extLst>
                  <a:ext uri="{0D108BD9-81ED-4DB2-BD59-A6C34878D82A}">
                    <a16:rowId xmlns:a16="http://schemas.microsoft.com/office/drawing/2014/main" val="10003"/>
                  </a:ext>
                </a:extLst>
              </a:tr>
              <a:tr h="341884">
                <a:tc>
                  <a:txBody>
                    <a:bodyPr/>
                    <a:lstStyle/>
                    <a:p>
                      <a:r>
                        <a:rPr lang="en-US" sz="1500" b="0" i="0" u="none" strike="noStrike" kern="1200" baseline="0" dirty="0">
                          <a:solidFill>
                            <a:srgbClr val="000000"/>
                          </a:solidFill>
                          <a:latin typeface="+mn-lt"/>
                          <a:ea typeface="+mn-ea"/>
                          <a:cs typeface="+mn-cs"/>
                        </a:rPr>
                        <a:t>BGP path attribute classifications</a:t>
                      </a:r>
                      <a:endParaRPr lang="en-US" sz="1500" dirty="0">
                        <a:solidFill>
                          <a:srgbClr val="000000"/>
                        </a:solidFill>
                      </a:endParaRPr>
                    </a:p>
                  </a:txBody>
                  <a:tcPr/>
                </a:tc>
                <a:tc>
                  <a:txBody>
                    <a:bodyPr/>
                    <a:lstStyle/>
                    <a:p>
                      <a:r>
                        <a:rPr lang="en-US" sz="1500" b="0" i="0" u="none" strike="noStrike" kern="1200" baseline="0" dirty="0">
                          <a:solidFill>
                            <a:srgbClr val="000000"/>
                          </a:solidFill>
                          <a:latin typeface="+mn-lt"/>
                          <a:ea typeface="+mn-ea"/>
                          <a:cs typeface="+mn-cs"/>
                        </a:rPr>
                        <a:t>MED comparison</a:t>
                      </a:r>
                      <a:endParaRPr lang="en-US" sz="1500" dirty="0">
                        <a:solidFill>
                          <a:srgbClr val="000000"/>
                        </a:solidFill>
                      </a:endParaRPr>
                    </a:p>
                  </a:txBody>
                  <a:tcPr/>
                </a:tc>
                <a:extLst>
                  <a:ext uri="{0D108BD9-81ED-4DB2-BD59-A6C34878D82A}">
                    <a16:rowId xmlns:a16="http://schemas.microsoft.com/office/drawing/2014/main" val="10004"/>
                  </a:ext>
                </a:extLst>
              </a:tr>
              <a:tr h="323869">
                <a:tc>
                  <a:txBody>
                    <a:bodyPr/>
                    <a:lstStyle/>
                    <a:p>
                      <a:pPr marL="0" marR="0" indent="0" algn="l" defTabSz="685777" rtl="0" eaLnBrk="1" fontAlgn="auto" latinLnBrk="0" hangingPunct="1">
                        <a:lnSpc>
                          <a:spcPct val="100000"/>
                        </a:lnSpc>
                        <a:spcBef>
                          <a:spcPts val="0"/>
                        </a:spcBef>
                        <a:spcAft>
                          <a:spcPts val="0"/>
                        </a:spcAft>
                        <a:buClrTx/>
                        <a:buSzTx/>
                        <a:buFontTx/>
                        <a:buNone/>
                        <a:tabLst/>
                        <a:defRPr/>
                      </a:pPr>
                      <a:r>
                        <a:rPr lang="en-US" sz="1500" b="0" i="0" u="none" strike="noStrike" kern="1200" baseline="0" dirty="0">
                          <a:solidFill>
                            <a:srgbClr val="000000"/>
                          </a:solidFill>
                          <a:latin typeface="+mn-lt"/>
                          <a:ea typeface="+mn-ea"/>
                          <a:cs typeface="+mn-cs"/>
                        </a:rPr>
                        <a:t>Weight</a:t>
                      </a:r>
                      <a:endParaRPr lang="en-US" sz="1500" b="0" dirty="0">
                        <a:solidFill>
                          <a:srgbClr val="000000"/>
                        </a:solidFill>
                      </a:endParaRPr>
                    </a:p>
                  </a:txBody>
                  <a:tcPr/>
                </a:tc>
                <a:tc>
                  <a:txBody>
                    <a:bodyPr/>
                    <a:lstStyle/>
                    <a:p>
                      <a:r>
                        <a:rPr lang="en-US" sz="1500" b="0" i="0" u="none" strike="noStrike" kern="1200" baseline="0" dirty="0">
                          <a:solidFill>
                            <a:srgbClr val="000000"/>
                          </a:solidFill>
                          <a:latin typeface="+mn-lt"/>
                          <a:ea typeface="+mn-ea"/>
                          <a:cs typeface="+mn-cs"/>
                        </a:rPr>
                        <a:t>BGP deterministic MED</a:t>
                      </a:r>
                      <a:endParaRPr lang="en-US" sz="1500" dirty="0">
                        <a:solidFill>
                          <a:srgbClr val="000000"/>
                        </a:solidFill>
                      </a:endParaRPr>
                    </a:p>
                  </a:txBody>
                  <a:tcPr/>
                </a:tc>
                <a:extLst>
                  <a:ext uri="{0D108BD9-81ED-4DB2-BD59-A6C34878D82A}">
                    <a16:rowId xmlns:a16="http://schemas.microsoft.com/office/drawing/2014/main" val="3924257755"/>
                  </a:ext>
                </a:extLst>
              </a:tr>
              <a:tr h="0">
                <a:tc>
                  <a:txBody>
                    <a:bodyPr/>
                    <a:lstStyle/>
                    <a:p>
                      <a:r>
                        <a:rPr lang="en-US" sz="1500" b="0" i="0" u="none" strike="noStrike" kern="1200" baseline="0" dirty="0">
                          <a:solidFill>
                            <a:srgbClr val="000000"/>
                          </a:solidFill>
                          <a:latin typeface="+mn-lt"/>
                          <a:ea typeface="+mn-ea"/>
                          <a:cs typeface="+mn-cs"/>
                        </a:rPr>
                        <a:t>Local preference</a:t>
                      </a:r>
                      <a:endParaRPr lang="en-US" sz="1500" b="0" dirty="0">
                        <a:solidFill>
                          <a:srgbClr val="000000"/>
                        </a:solidFill>
                      </a:endParaRPr>
                    </a:p>
                  </a:txBody>
                  <a:tcPr/>
                </a:tc>
                <a:tc>
                  <a:txBody>
                    <a:bodyPr/>
                    <a:lstStyle/>
                    <a:p>
                      <a:r>
                        <a:rPr lang="en-US" sz="1500" b="0" i="0" u="none" strike="noStrike" kern="1200" baseline="0" dirty="0">
                          <a:solidFill>
                            <a:srgbClr val="000000"/>
                          </a:solidFill>
                          <a:latin typeface="+mn-lt"/>
                          <a:ea typeface="+mn-ea"/>
                          <a:cs typeface="+mn-cs"/>
                        </a:rPr>
                        <a:t>eBGP over iBGP</a:t>
                      </a:r>
                      <a:endParaRPr lang="en-US" sz="1500" dirty="0">
                        <a:solidFill>
                          <a:srgbClr val="000000"/>
                        </a:solidFill>
                      </a:endParaRPr>
                    </a:p>
                  </a:txBody>
                  <a:tcPr/>
                </a:tc>
                <a:extLst>
                  <a:ext uri="{0D108BD9-81ED-4DB2-BD59-A6C34878D82A}">
                    <a16:rowId xmlns:a16="http://schemas.microsoft.com/office/drawing/2014/main" val="10005"/>
                  </a:ext>
                </a:extLst>
              </a:tr>
              <a:tr h="350682">
                <a:tc>
                  <a:txBody>
                    <a:bodyPr/>
                    <a:lstStyle/>
                    <a:p>
                      <a:r>
                        <a:rPr lang="en-US" sz="1500" b="0" i="0" u="none" strike="noStrike" kern="1200" baseline="0" dirty="0">
                          <a:solidFill>
                            <a:srgbClr val="000000"/>
                          </a:solidFill>
                          <a:latin typeface="+mn-lt"/>
                          <a:ea typeface="+mn-ea"/>
                          <a:cs typeface="+mn-cs"/>
                        </a:rPr>
                        <a:t>Path removal with multiple paths</a:t>
                      </a:r>
                      <a:endParaRPr lang="en-US" sz="1500" b="0" dirty="0">
                        <a:solidFill>
                          <a:srgbClr val="000000"/>
                        </a:solidFill>
                      </a:endParaRPr>
                    </a:p>
                  </a:txBody>
                  <a:tcPr/>
                </a:tc>
                <a:tc>
                  <a:txBody>
                    <a:bodyPr/>
                    <a:lstStyle/>
                    <a:p>
                      <a:r>
                        <a:rPr lang="en-US" sz="1500" b="0" i="0" u="none" strike="noStrike" kern="1200" baseline="0" dirty="0">
                          <a:solidFill>
                            <a:srgbClr val="000000"/>
                          </a:solidFill>
                          <a:latin typeface="+mn-lt"/>
                          <a:ea typeface="+mn-ea"/>
                          <a:cs typeface="+mn-cs"/>
                        </a:rPr>
                        <a:t>Lowest IGP metric</a:t>
                      </a:r>
                      <a:endParaRPr lang="en-US" sz="1500" dirty="0">
                        <a:solidFill>
                          <a:srgbClr val="000000"/>
                        </a:solidFill>
                      </a:endParaRPr>
                    </a:p>
                  </a:txBody>
                  <a:tcPr/>
                </a:tc>
                <a:extLst>
                  <a:ext uri="{0D108BD9-81ED-4DB2-BD59-A6C34878D82A}">
                    <a16:rowId xmlns:a16="http://schemas.microsoft.com/office/drawing/2014/main" val="1484092797"/>
                  </a:ext>
                </a:extLst>
              </a:tr>
              <a:tr h="142240">
                <a:tc>
                  <a:txBody>
                    <a:bodyPr/>
                    <a:lstStyle/>
                    <a:p>
                      <a:r>
                        <a:rPr lang="en-US" sz="1500" b="0" i="0" u="none" strike="noStrike" kern="1200" baseline="0" dirty="0">
                          <a:solidFill>
                            <a:srgbClr val="000000"/>
                          </a:solidFill>
                          <a:latin typeface="+mn-lt"/>
                          <a:ea typeface="+mn-ea"/>
                          <a:cs typeface="+mn-cs"/>
                        </a:rPr>
                        <a:t>Local route origination</a:t>
                      </a:r>
                      <a:endParaRPr lang="en-US" sz="1500" b="0" dirty="0">
                        <a:solidFill>
                          <a:srgbClr val="000000"/>
                        </a:solidFill>
                      </a:endParaRPr>
                    </a:p>
                  </a:txBody>
                  <a:tcPr/>
                </a:tc>
                <a:tc>
                  <a:txBody>
                    <a:bodyPr/>
                    <a:lstStyle/>
                    <a:p>
                      <a:r>
                        <a:rPr lang="en-US" sz="1500" b="0" i="0" u="none" strike="noStrike" kern="1200" baseline="0" dirty="0">
                          <a:solidFill>
                            <a:srgbClr val="000000"/>
                          </a:solidFill>
                          <a:latin typeface="+mn-lt"/>
                          <a:ea typeface="+mn-ea"/>
                          <a:cs typeface="+mn-cs"/>
                        </a:rPr>
                        <a:t>BGP equal-cost multipathing</a:t>
                      </a:r>
                      <a:endParaRPr lang="en-US" sz="1500" dirty="0">
                        <a:solidFill>
                          <a:srgbClr val="000000"/>
                        </a:solidFill>
                      </a:endParaRPr>
                    </a:p>
                  </a:txBody>
                  <a:tcPr/>
                </a:tc>
                <a:extLst>
                  <a:ext uri="{0D108BD9-81ED-4DB2-BD59-A6C34878D82A}">
                    <a16:rowId xmlns:a16="http://schemas.microsoft.com/office/drawing/2014/main" val="3901144363"/>
                  </a:ext>
                </a:extLst>
              </a:tr>
              <a:tr h="304800">
                <a:tc>
                  <a:txBody>
                    <a:bodyPr/>
                    <a:lstStyle/>
                    <a:p>
                      <a:r>
                        <a:rPr lang="en-US" sz="1500" b="0" i="0" u="none" strike="noStrike" kern="1200" baseline="0" dirty="0">
                          <a:solidFill>
                            <a:srgbClr val="000000"/>
                          </a:solidFill>
                          <a:latin typeface="+mn-lt"/>
                          <a:ea typeface="+mn-ea"/>
                          <a:cs typeface="+mn-cs"/>
                        </a:rPr>
                        <a:t>Accumulated Interior Gateway Protocol (AIGP)</a:t>
                      </a:r>
                      <a:endParaRPr lang="en-US" sz="1500" b="0" dirty="0">
                        <a:solidFill>
                          <a:srgbClr val="000000"/>
                        </a:solidFill>
                      </a:endParaRPr>
                    </a:p>
                  </a:txBody>
                  <a:tcPr/>
                </a:tc>
                <a:tc rowSpan="2">
                  <a:txBody>
                    <a:bodyPr/>
                    <a:lstStyle/>
                    <a:p>
                      <a:r>
                        <a:rPr lang="en-US" sz="1500" b="0" i="0" u="none" strike="noStrike" kern="1200" baseline="0" dirty="0">
                          <a:solidFill>
                            <a:srgbClr val="000000"/>
                          </a:solidFill>
                          <a:latin typeface="+mn-lt"/>
                          <a:ea typeface="+mn-ea"/>
                          <a:cs typeface="+mn-cs"/>
                        </a:rPr>
                        <a:t>Multipathing requirements</a:t>
                      </a:r>
                      <a:endParaRPr lang="en-US" sz="1500" dirty="0">
                        <a:solidFill>
                          <a:srgbClr val="000000"/>
                        </a:solidFill>
                      </a:endParaRPr>
                    </a:p>
                  </a:txBody>
                  <a:tcPr/>
                </a:tc>
                <a:extLst>
                  <a:ext uri="{0D108BD9-81ED-4DB2-BD59-A6C34878D82A}">
                    <a16:rowId xmlns:a16="http://schemas.microsoft.com/office/drawing/2014/main" val="252935846"/>
                  </a:ext>
                </a:extLst>
              </a:tr>
              <a:tr h="0">
                <a:tc>
                  <a:txBody>
                    <a:bodyPr/>
                    <a:lstStyle/>
                    <a:p>
                      <a:r>
                        <a:rPr lang="en-US" sz="1500" b="0" i="0" u="none" strike="noStrike" kern="1200" baseline="0" dirty="0">
                          <a:solidFill>
                            <a:srgbClr val="000000"/>
                          </a:solidFill>
                          <a:latin typeface="+mn-lt"/>
                          <a:ea typeface="+mn-ea"/>
                          <a:cs typeface="+mn-cs"/>
                        </a:rPr>
                        <a:t>Shortest AS_Path</a:t>
                      </a:r>
                      <a:endParaRPr lang="en-US" sz="1500" b="0" dirty="0">
                        <a:solidFill>
                          <a:srgbClr val="000000"/>
                        </a:solidFill>
                      </a:endParaRPr>
                    </a:p>
                  </a:txBody>
                  <a:tcPr/>
                </a:tc>
                <a:tc vMerge="1">
                  <a:txBody>
                    <a:bodyPr/>
                    <a:lstStyle/>
                    <a:p>
                      <a:endParaRPr lang="en-US"/>
                    </a:p>
                  </a:txBody>
                  <a:tcPr/>
                </a:tc>
                <a:extLst>
                  <a:ext uri="{0D108BD9-81ED-4DB2-BD59-A6C34878D82A}">
                    <a16:rowId xmlns:a16="http://schemas.microsoft.com/office/drawing/2014/main" val="3949030417"/>
                  </a:ext>
                </a:extLst>
              </a:tr>
            </a:tbl>
          </a:graphicData>
        </a:graphic>
      </p:graphicFrame>
    </p:spTree>
    <p:extLst>
      <p:ext uri="{BB962C8B-B14F-4D97-AF65-F5344CB8AC3E}">
        <p14:creationId xmlns:p14="http://schemas.microsoft.com/office/powerpoint/2010/main" val="8755914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45959"/>
          </a:xfrm>
        </p:spPr>
        <p:txBody>
          <a:bodyPr/>
          <a:lstStyle/>
          <a:p>
            <a:r>
              <a:rPr lang="en-US" sz="1600" dirty="0"/>
              <a:t>Prepare for the Exam</a:t>
            </a:r>
            <a:br>
              <a:rPr lang="en-US" sz="2400" dirty="0"/>
            </a:br>
            <a:r>
              <a:rPr lang="en-US" sz="2400" dirty="0"/>
              <a:t>Key Terms for Chapter 13</a:t>
            </a:r>
          </a:p>
        </p:txBody>
      </p:sp>
      <p:graphicFrame>
        <p:nvGraphicFramePr>
          <p:cNvPr id="2" name="Table 1"/>
          <p:cNvGraphicFramePr>
            <a:graphicFrameLocks noGrp="1"/>
          </p:cNvGraphicFramePr>
          <p:nvPr>
            <p:extLst>
              <p:ext uri="{D42A27DB-BD31-4B8C-83A1-F6EECF244321}">
                <p14:modId xmlns:p14="http://schemas.microsoft.com/office/powerpoint/2010/main" val="2152150967"/>
              </p:ext>
            </p:extLst>
          </p:nvPr>
        </p:nvGraphicFramePr>
        <p:xfrm>
          <a:off x="2246719" y="897286"/>
          <a:ext cx="3852049" cy="3121944"/>
        </p:xfrm>
        <a:graphic>
          <a:graphicData uri="http://schemas.openxmlformats.org/drawingml/2006/table">
            <a:tbl>
              <a:tblPr firstRow="1" bandRow="1">
                <a:tableStyleId>{5C22544A-7EE6-4342-B048-85BDC9FD1C3A}</a:tableStyleId>
              </a:tblPr>
              <a:tblGrid>
                <a:gridCol w="3852049">
                  <a:extLst>
                    <a:ext uri="{9D8B030D-6E8A-4147-A177-3AD203B41FA5}">
                      <a16:colId xmlns:a16="http://schemas.microsoft.com/office/drawing/2014/main" val="20000"/>
                    </a:ext>
                  </a:extLst>
                </a:gridCol>
              </a:tblGrid>
              <a:tr h="413644">
                <a:tc>
                  <a:txBody>
                    <a:bodyPr/>
                    <a:lstStyle/>
                    <a:p>
                      <a:r>
                        <a:rPr lang="en-US" sz="1800" dirty="0"/>
                        <a:t>Terms</a:t>
                      </a:r>
                      <a:endParaRPr lang="en-US" dirty="0"/>
                    </a:p>
                  </a:txBody>
                  <a:tcPr/>
                </a:tc>
                <a:extLst>
                  <a:ext uri="{0D108BD9-81ED-4DB2-BD59-A6C34878D82A}">
                    <a16:rowId xmlns:a16="http://schemas.microsoft.com/office/drawing/2014/main" val="10000"/>
                  </a:ext>
                </a:extLst>
              </a:tr>
              <a:tr h="413644">
                <a:tc>
                  <a:txBody>
                    <a:bodyPr/>
                    <a:lstStyle/>
                    <a:p>
                      <a:r>
                        <a:rPr lang="en-US" sz="1800" b="0" i="0" u="none" strike="noStrike" kern="1200" baseline="0" dirty="0">
                          <a:solidFill>
                            <a:schemeClr val="dk1"/>
                          </a:solidFill>
                          <a:latin typeface="+mn-lt"/>
                          <a:ea typeface="+mn-ea"/>
                          <a:cs typeface="+mn-cs"/>
                        </a:rPr>
                        <a:t>BGP multipathing</a:t>
                      </a:r>
                      <a:endParaRPr lang="en-US" sz="2000" dirty="0">
                        <a:solidFill>
                          <a:srgbClr val="000000"/>
                        </a:solidFill>
                      </a:endParaRPr>
                    </a:p>
                  </a:txBody>
                  <a:tcPr/>
                </a:tc>
                <a:extLst>
                  <a:ext uri="{0D108BD9-81ED-4DB2-BD59-A6C34878D82A}">
                    <a16:rowId xmlns:a16="http://schemas.microsoft.com/office/drawing/2014/main" val="10001"/>
                  </a:ext>
                </a:extLst>
              </a:tr>
              <a:tr h="413644">
                <a:tc>
                  <a:txBody>
                    <a:bodyPr/>
                    <a:lstStyle/>
                    <a:p>
                      <a:r>
                        <a:rPr lang="en-US" sz="1800" b="0" i="0" u="none" strike="noStrike" kern="1200" baseline="0" dirty="0">
                          <a:solidFill>
                            <a:schemeClr val="dk1"/>
                          </a:solidFill>
                          <a:latin typeface="+mn-lt"/>
                          <a:ea typeface="+mn-ea"/>
                          <a:cs typeface="+mn-cs"/>
                        </a:rPr>
                        <a:t>Loc-RIB</a:t>
                      </a:r>
                      <a:endParaRPr lang="en-US" sz="2000" dirty="0">
                        <a:solidFill>
                          <a:srgbClr val="000000"/>
                        </a:solidFill>
                      </a:endParaRPr>
                    </a:p>
                  </a:txBody>
                  <a:tcPr/>
                </a:tc>
                <a:extLst>
                  <a:ext uri="{0D108BD9-81ED-4DB2-BD59-A6C34878D82A}">
                    <a16:rowId xmlns:a16="http://schemas.microsoft.com/office/drawing/2014/main" val="10002"/>
                  </a:ext>
                </a:extLst>
              </a:tr>
              <a:tr h="413644">
                <a:tc>
                  <a:txBody>
                    <a:bodyPr/>
                    <a:lstStyle/>
                    <a:p>
                      <a:r>
                        <a:rPr lang="en-US" sz="1800" b="0" i="0" u="none" strike="noStrike" kern="1200" baseline="0" dirty="0">
                          <a:solidFill>
                            <a:schemeClr val="dk1"/>
                          </a:solidFill>
                          <a:latin typeface="+mn-lt"/>
                          <a:ea typeface="+mn-ea"/>
                          <a:cs typeface="+mn-cs"/>
                        </a:rPr>
                        <a:t>optional transitive</a:t>
                      </a:r>
                      <a:endParaRPr lang="en-US" sz="2000" dirty="0">
                        <a:solidFill>
                          <a:srgbClr val="000000"/>
                        </a:solidFill>
                      </a:endParaRPr>
                    </a:p>
                  </a:txBody>
                  <a:tcPr/>
                </a:tc>
                <a:extLst>
                  <a:ext uri="{0D108BD9-81ED-4DB2-BD59-A6C34878D82A}">
                    <a16:rowId xmlns:a16="http://schemas.microsoft.com/office/drawing/2014/main" val="10003"/>
                  </a:ext>
                </a:extLst>
              </a:tr>
              <a:tr h="413644">
                <a:tc>
                  <a:txBody>
                    <a:bodyPr/>
                    <a:lstStyle/>
                    <a:p>
                      <a:r>
                        <a:rPr lang="en-US" sz="1800" b="0" i="0" u="none" strike="noStrike" kern="1200" baseline="0" dirty="0">
                          <a:solidFill>
                            <a:schemeClr val="dk1"/>
                          </a:solidFill>
                          <a:latin typeface="+mn-lt"/>
                          <a:ea typeface="+mn-ea"/>
                          <a:cs typeface="+mn-cs"/>
                        </a:rPr>
                        <a:t>optional non-transitive</a:t>
                      </a:r>
                      <a:endParaRPr lang="en-US" sz="2000" b="0" i="0" u="none" strike="noStrike" kern="1200" baseline="0" dirty="0">
                        <a:solidFill>
                          <a:srgbClr val="000000"/>
                        </a:solidFill>
                        <a:latin typeface="+mn-lt"/>
                        <a:ea typeface="+mn-ea"/>
                        <a:cs typeface="+mn-cs"/>
                      </a:endParaRPr>
                    </a:p>
                  </a:txBody>
                  <a:tcPr/>
                </a:tc>
                <a:extLst>
                  <a:ext uri="{0D108BD9-81ED-4DB2-BD59-A6C34878D82A}">
                    <a16:rowId xmlns:a16="http://schemas.microsoft.com/office/drawing/2014/main" val="10004"/>
                  </a:ext>
                </a:extLst>
              </a:tr>
              <a:tr h="413644">
                <a:tc>
                  <a:txBody>
                    <a:bodyPr/>
                    <a:lstStyle/>
                    <a:p>
                      <a:r>
                        <a:rPr lang="en-US" sz="1800" b="0" i="0" u="none" strike="noStrike" kern="1200" baseline="0" dirty="0">
                          <a:solidFill>
                            <a:schemeClr val="dk1"/>
                          </a:solidFill>
                          <a:latin typeface="+mn-lt"/>
                          <a:ea typeface="+mn-ea"/>
                          <a:cs typeface="+mn-cs"/>
                        </a:rPr>
                        <a:t>well-known</a:t>
                      </a:r>
                    </a:p>
                    <a:p>
                      <a:r>
                        <a:rPr lang="en-US" sz="1800" b="0" i="0" u="none" strike="noStrike" kern="1200" baseline="0" dirty="0">
                          <a:solidFill>
                            <a:schemeClr val="dk1"/>
                          </a:solidFill>
                          <a:latin typeface="+mn-lt"/>
                          <a:ea typeface="+mn-ea"/>
                          <a:cs typeface="+mn-cs"/>
                        </a:rPr>
                        <a:t>mandatory</a:t>
                      </a:r>
                      <a:endParaRPr lang="en-US" sz="2000" dirty="0">
                        <a:solidFill>
                          <a:srgbClr val="000000"/>
                        </a:solidFill>
                      </a:endParaRPr>
                    </a:p>
                  </a:txBody>
                  <a:tcPr/>
                </a:tc>
                <a:extLst>
                  <a:ext uri="{0D108BD9-81ED-4DB2-BD59-A6C34878D82A}">
                    <a16:rowId xmlns:a16="http://schemas.microsoft.com/office/drawing/2014/main" val="10005"/>
                  </a:ext>
                </a:extLst>
              </a:tr>
              <a:tr h="413644">
                <a:tc>
                  <a:txBody>
                    <a:bodyPr/>
                    <a:lstStyle/>
                    <a:p>
                      <a:r>
                        <a:rPr lang="en-US" sz="1800" b="0" i="0" u="none" strike="noStrike" kern="1200" baseline="0" dirty="0">
                          <a:solidFill>
                            <a:schemeClr val="dk1"/>
                          </a:solidFill>
                          <a:latin typeface="+mn-lt"/>
                          <a:ea typeface="+mn-ea"/>
                          <a:cs typeface="+mn-cs"/>
                        </a:rPr>
                        <a:t>well-known discretionary</a:t>
                      </a:r>
                      <a:endParaRPr lang="en-US" sz="2000" dirty="0">
                        <a:solidFill>
                          <a:srgbClr val="000000"/>
                        </a:solidFill>
                      </a:endParaRPr>
                    </a:p>
                  </a:txBody>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26019169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Prepare for the Exam</a:t>
            </a:r>
            <a:br>
              <a:rPr lang="en-US" sz="2400" dirty="0"/>
            </a:br>
            <a:r>
              <a:rPr lang="en-US" sz="2400" dirty="0"/>
              <a:t>Command Reference for Chapter 13</a:t>
            </a:r>
          </a:p>
        </p:txBody>
      </p:sp>
      <p:graphicFrame>
        <p:nvGraphicFramePr>
          <p:cNvPr id="5" name="Table 4">
            <a:extLst>
              <a:ext uri="{FF2B5EF4-FFF2-40B4-BE49-F238E27FC236}">
                <a16:creationId xmlns:a16="http://schemas.microsoft.com/office/drawing/2014/main" id="{41F66D07-16F6-D246-A5C8-DF1E46E8523E}"/>
              </a:ext>
            </a:extLst>
          </p:cNvPr>
          <p:cNvGraphicFramePr>
            <a:graphicFrameLocks noGrp="1"/>
          </p:cNvGraphicFramePr>
          <p:nvPr>
            <p:extLst>
              <p:ext uri="{D42A27DB-BD31-4B8C-83A1-F6EECF244321}">
                <p14:modId xmlns:p14="http://schemas.microsoft.com/office/powerpoint/2010/main" val="1087990378"/>
              </p:ext>
            </p:extLst>
          </p:nvPr>
        </p:nvGraphicFramePr>
        <p:xfrm>
          <a:off x="278662" y="731837"/>
          <a:ext cx="8586675" cy="3169920"/>
        </p:xfrm>
        <a:graphic>
          <a:graphicData uri="http://schemas.openxmlformats.org/drawingml/2006/table">
            <a:tbl>
              <a:tblPr firstRow="1" bandRow="1">
                <a:tableStyleId>{5C22544A-7EE6-4342-B048-85BDC9FD1C3A}</a:tableStyleId>
              </a:tblPr>
              <a:tblGrid>
                <a:gridCol w="4302963">
                  <a:extLst>
                    <a:ext uri="{9D8B030D-6E8A-4147-A177-3AD203B41FA5}">
                      <a16:colId xmlns:a16="http://schemas.microsoft.com/office/drawing/2014/main" val="20000"/>
                    </a:ext>
                  </a:extLst>
                </a:gridCol>
                <a:gridCol w="4283712">
                  <a:extLst>
                    <a:ext uri="{9D8B030D-6E8A-4147-A177-3AD203B41FA5}">
                      <a16:colId xmlns:a16="http://schemas.microsoft.com/office/drawing/2014/main" val="20001"/>
                    </a:ext>
                  </a:extLst>
                </a:gridCol>
              </a:tblGrid>
              <a:tr h="303141">
                <a:tc>
                  <a:txBody>
                    <a:bodyPr/>
                    <a:lstStyle/>
                    <a:p>
                      <a:r>
                        <a:rPr lang="en-US" dirty="0">
                          <a:solidFill>
                            <a:schemeClr val="bg1"/>
                          </a:solidFill>
                        </a:rPr>
                        <a:t>Task</a:t>
                      </a:r>
                    </a:p>
                  </a:txBody>
                  <a:tcPr/>
                </a:tc>
                <a:tc>
                  <a:txBody>
                    <a:bodyPr/>
                    <a:lstStyle/>
                    <a:p>
                      <a:r>
                        <a:rPr lang="en-US" sz="1400" b="1" i="0" u="none" strike="noStrike" kern="1200" baseline="0" dirty="0">
                          <a:solidFill>
                            <a:schemeClr val="bg1"/>
                          </a:solidFill>
                          <a:latin typeface="+mn-lt"/>
                          <a:ea typeface="+mn-ea"/>
                          <a:cs typeface="+mn-cs"/>
                        </a:rPr>
                        <a:t>Command Syntax</a:t>
                      </a:r>
                      <a:endParaRPr lang="en-US" dirty="0">
                        <a:solidFill>
                          <a:schemeClr val="bg1"/>
                        </a:solidFill>
                      </a:endParaRPr>
                    </a:p>
                  </a:txBody>
                  <a:tcPr/>
                </a:tc>
                <a:extLst>
                  <a:ext uri="{0D108BD9-81ED-4DB2-BD59-A6C34878D82A}">
                    <a16:rowId xmlns:a16="http://schemas.microsoft.com/office/drawing/2014/main" val="10000"/>
                  </a:ext>
                </a:extLst>
              </a:tr>
              <a:tr h="0">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400" kern="1200" dirty="0">
                          <a:solidFill>
                            <a:srgbClr val="000000"/>
                          </a:solidFill>
                          <a:effectLst/>
                          <a:latin typeface="+mn-lt"/>
                          <a:ea typeface="+mn-ea"/>
                          <a:cs typeface="+mn-cs"/>
                        </a:rPr>
                        <a:t>Set the weight in a route map</a:t>
                      </a:r>
                    </a:p>
                  </a:txBody>
                  <a:tcPr anchor="ctr"/>
                </a:tc>
                <a:tc>
                  <a:txBody>
                    <a:bodyPr/>
                    <a:lstStyle/>
                    <a:p>
                      <a:r>
                        <a:rPr lang="en-US" sz="1400" b="1" kern="1200" dirty="0">
                          <a:solidFill>
                            <a:srgbClr val="000000"/>
                          </a:solidFill>
                          <a:effectLst/>
                          <a:latin typeface="+mn-lt"/>
                          <a:ea typeface="+mn-ea"/>
                          <a:cs typeface="+mn-cs"/>
                        </a:rPr>
                        <a:t>set weight </a:t>
                      </a:r>
                      <a:r>
                        <a:rPr lang="en-US" sz="1400" b="0" i="1" kern="1200" dirty="0">
                          <a:solidFill>
                            <a:srgbClr val="000000"/>
                          </a:solidFill>
                          <a:effectLst/>
                          <a:latin typeface="+mn-lt"/>
                          <a:ea typeface="+mn-ea"/>
                          <a:cs typeface="+mn-cs"/>
                        </a:rPr>
                        <a:t>weight</a:t>
                      </a:r>
                    </a:p>
                  </a:txBody>
                  <a:tcPr anchor="ctr"/>
                </a:tc>
                <a:extLst>
                  <a:ext uri="{0D108BD9-81ED-4DB2-BD59-A6C34878D82A}">
                    <a16:rowId xmlns:a16="http://schemas.microsoft.com/office/drawing/2014/main" val="145018854"/>
                  </a:ext>
                </a:extLst>
              </a:tr>
              <a:tr h="296960">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400" kern="1200" dirty="0">
                          <a:solidFill>
                            <a:srgbClr val="000000"/>
                          </a:solidFill>
                          <a:effectLst/>
                          <a:latin typeface="+mn-lt"/>
                          <a:ea typeface="+mn-ea"/>
                          <a:cs typeface="+mn-cs"/>
                        </a:rPr>
                        <a:t>Set the weight for all routes learned from this neighbor</a:t>
                      </a:r>
                    </a:p>
                  </a:txBody>
                  <a:tcPr anchor="ctr"/>
                </a:tc>
                <a:tc>
                  <a:txBody>
                    <a:bodyPr/>
                    <a:lstStyle/>
                    <a:p>
                      <a:r>
                        <a:rPr lang="en-US" sz="1400" b="1" kern="1200" dirty="0">
                          <a:solidFill>
                            <a:srgbClr val="000000"/>
                          </a:solidFill>
                          <a:effectLst/>
                          <a:latin typeface="+mn-lt"/>
                          <a:ea typeface="+mn-ea"/>
                          <a:cs typeface="+mn-cs"/>
                        </a:rPr>
                        <a:t>neighbor </a:t>
                      </a:r>
                      <a:r>
                        <a:rPr lang="en-US" sz="1400" b="0" i="1" kern="1200" dirty="0">
                          <a:solidFill>
                            <a:srgbClr val="000000"/>
                          </a:solidFill>
                          <a:effectLst/>
                          <a:latin typeface="+mn-lt"/>
                          <a:ea typeface="+mn-ea"/>
                          <a:cs typeface="+mn-cs"/>
                        </a:rPr>
                        <a:t>ip-address</a:t>
                      </a:r>
                      <a:r>
                        <a:rPr lang="en-US" sz="1400" b="1" kern="1200" dirty="0">
                          <a:solidFill>
                            <a:srgbClr val="000000"/>
                          </a:solidFill>
                          <a:effectLst/>
                          <a:latin typeface="+mn-lt"/>
                          <a:ea typeface="+mn-ea"/>
                          <a:cs typeface="+mn-cs"/>
                        </a:rPr>
                        <a:t> weight </a:t>
                      </a:r>
                      <a:r>
                        <a:rPr lang="en-US" sz="1400" b="0" i="1" kern="1200" dirty="0">
                          <a:solidFill>
                            <a:srgbClr val="000000"/>
                          </a:solidFill>
                          <a:effectLst/>
                          <a:latin typeface="+mn-lt"/>
                          <a:ea typeface="+mn-ea"/>
                          <a:cs typeface="+mn-cs"/>
                        </a:rPr>
                        <a:t>weight</a:t>
                      </a:r>
                    </a:p>
                  </a:txBody>
                  <a:tcPr anchor="ctr"/>
                </a:tc>
                <a:extLst>
                  <a:ext uri="{0D108BD9-81ED-4DB2-BD59-A6C34878D82A}">
                    <a16:rowId xmlns:a16="http://schemas.microsoft.com/office/drawing/2014/main" val="3835337507"/>
                  </a:ext>
                </a:extLst>
              </a:tr>
              <a:tr h="296960">
                <a:tc>
                  <a:txBody>
                    <a:bodyPr/>
                    <a:lstStyle/>
                    <a:p>
                      <a:r>
                        <a:rPr lang="en-US" sz="1400" kern="1200" dirty="0">
                          <a:solidFill>
                            <a:srgbClr val="000000"/>
                          </a:solidFill>
                          <a:effectLst/>
                          <a:latin typeface="+mn-lt"/>
                          <a:ea typeface="+mn-ea"/>
                          <a:cs typeface="+mn-cs"/>
                        </a:rPr>
                        <a:t>Set the local preference in a route map</a:t>
                      </a:r>
                    </a:p>
                  </a:txBody>
                  <a:tcPr anchor="ctr"/>
                </a:tc>
                <a:tc>
                  <a:txBody>
                    <a:bodyPr/>
                    <a:lstStyle/>
                    <a:p>
                      <a:r>
                        <a:rPr lang="en-US" sz="1400" b="1" kern="1200" dirty="0">
                          <a:solidFill>
                            <a:srgbClr val="000000"/>
                          </a:solidFill>
                          <a:effectLst/>
                          <a:latin typeface="+mn-lt"/>
                          <a:ea typeface="+mn-ea"/>
                          <a:cs typeface="+mn-cs"/>
                        </a:rPr>
                        <a:t>set local-preference </a:t>
                      </a:r>
                      <a:r>
                        <a:rPr lang="en-US" sz="1400" b="0" i="1" kern="1200" dirty="0">
                          <a:solidFill>
                            <a:srgbClr val="000000"/>
                          </a:solidFill>
                          <a:effectLst/>
                          <a:latin typeface="+mn-lt"/>
                          <a:ea typeface="+mn-ea"/>
                          <a:cs typeface="+mn-cs"/>
                        </a:rPr>
                        <a:t>preference</a:t>
                      </a:r>
                    </a:p>
                  </a:txBody>
                  <a:tcPr anchor="ctr"/>
                </a:tc>
                <a:extLst>
                  <a:ext uri="{0D108BD9-81ED-4DB2-BD59-A6C34878D82A}">
                    <a16:rowId xmlns:a16="http://schemas.microsoft.com/office/drawing/2014/main" val="28812027"/>
                  </a:ext>
                </a:extLst>
              </a:tr>
              <a:tr h="296960">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400" kern="1200" dirty="0">
                          <a:solidFill>
                            <a:srgbClr val="000000"/>
                          </a:solidFill>
                          <a:effectLst/>
                          <a:latin typeface="+mn-lt"/>
                          <a:ea typeface="+mn-ea"/>
                          <a:cs typeface="+mn-cs"/>
                        </a:rPr>
                        <a:t>Set the local preference for all routes learned from this neighbor</a:t>
                      </a:r>
                    </a:p>
                  </a:txBody>
                  <a:tcPr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400" b="1" kern="1200" dirty="0">
                          <a:solidFill>
                            <a:srgbClr val="000000"/>
                          </a:solidFill>
                          <a:effectLst/>
                          <a:latin typeface="+mn-lt"/>
                          <a:ea typeface="+mn-ea"/>
                          <a:cs typeface="+mn-cs"/>
                        </a:rPr>
                        <a:t>neighbor </a:t>
                      </a:r>
                      <a:r>
                        <a:rPr lang="en-US" sz="1400" b="0" i="1" kern="1200" dirty="0">
                          <a:solidFill>
                            <a:srgbClr val="000000"/>
                          </a:solidFill>
                          <a:effectLst/>
                          <a:latin typeface="+mn-lt"/>
                          <a:ea typeface="+mn-ea"/>
                          <a:cs typeface="+mn-cs"/>
                        </a:rPr>
                        <a:t>ip-address</a:t>
                      </a:r>
                      <a:r>
                        <a:rPr lang="en-US" sz="1400" b="1" kern="1200" dirty="0">
                          <a:solidFill>
                            <a:srgbClr val="000000"/>
                          </a:solidFill>
                          <a:effectLst/>
                          <a:latin typeface="+mn-lt"/>
                          <a:ea typeface="+mn-ea"/>
                          <a:cs typeface="+mn-cs"/>
                        </a:rPr>
                        <a:t> local-preference </a:t>
                      </a:r>
                      <a:r>
                        <a:rPr lang="en-US" sz="1400" b="0" i="1" kern="1200" dirty="0">
                          <a:solidFill>
                            <a:srgbClr val="000000"/>
                          </a:solidFill>
                          <a:effectLst/>
                          <a:latin typeface="+mn-lt"/>
                          <a:ea typeface="+mn-ea"/>
                          <a:cs typeface="+mn-cs"/>
                        </a:rPr>
                        <a:t>preference</a:t>
                      </a:r>
                    </a:p>
                  </a:txBody>
                  <a:tcPr anchor="ctr"/>
                </a:tc>
                <a:extLst>
                  <a:ext uri="{0D108BD9-81ED-4DB2-BD59-A6C34878D82A}">
                    <a16:rowId xmlns:a16="http://schemas.microsoft.com/office/drawing/2014/main" val="2845165028"/>
                  </a:ext>
                </a:extLst>
              </a:tr>
              <a:tr h="296960">
                <a:tc>
                  <a:txBody>
                    <a:bodyPr/>
                    <a:lstStyle/>
                    <a:p>
                      <a:r>
                        <a:rPr lang="en-US" sz="1400" kern="1200" dirty="0">
                          <a:solidFill>
                            <a:srgbClr val="000000"/>
                          </a:solidFill>
                          <a:effectLst/>
                          <a:latin typeface="+mn-lt"/>
                          <a:ea typeface="+mn-ea"/>
                          <a:cs typeface="+mn-cs"/>
                        </a:rPr>
                        <a:t>Enable the advertise of AIGP path attributes</a:t>
                      </a:r>
                    </a:p>
                  </a:txBody>
                  <a:tcPr anchor="ctr"/>
                </a:tc>
                <a:tc>
                  <a:txBody>
                    <a:bodyPr/>
                    <a:lstStyle/>
                    <a:p>
                      <a:r>
                        <a:rPr lang="en-US" sz="1400" b="1" kern="1200" dirty="0">
                          <a:solidFill>
                            <a:srgbClr val="000000"/>
                          </a:solidFill>
                          <a:effectLst/>
                          <a:latin typeface="+mn-lt"/>
                          <a:ea typeface="+mn-ea"/>
                          <a:cs typeface="+mn-cs"/>
                        </a:rPr>
                        <a:t>neighbor </a:t>
                      </a:r>
                      <a:r>
                        <a:rPr lang="en-US" sz="1400" b="0" i="1" kern="1200" dirty="0">
                          <a:solidFill>
                            <a:srgbClr val="000000"/>
                          </a:solidFill>
                          <a:effectLst/>
                          <a:latin typeface="+mn-lt"/>
                          <a:ea typeface="+mn-ea"/>
                          <a:cs typeface="+mn-cs"/>
                        </a:rPr>
                        <a:t>ip-address</a:t>
                      </a:r>
                      <a:r>
                        <a:rPr lang="en-US" sz="1400" b="1" kern="1200" dirty="0">
                          <a:solidFill>
                            <a:srgbClr val="000000"/>
                          </a:solidFill>
                          <a:effectLst/>
                          <a:latin typeface="+mn-lt"/>
                          <a:ea typeface="+mn-ea"/>
                          <a:cs typeface="+mn-cs"/>
                        </a:rPr>
                        <a:t> aigp</a:t>
                      </a:r>
                      <a:endParaRPr lang="en-US" sz="1400" kern="1200" dirty="0">
                        <a:solidFill>
                          <a:srgbClr val="000000"/>
                        </a:solidFill>
                        <a:effectLst/>
                        <a:latin typeface="+mn-lt"/>
                        <a:ea typeface="+mn-ea"/>
                        <a:cs typeface="+mn-cs"/>
                      </a:endParaRPr>
                    </a:p>
                  </a:txBody>
                  <a:tcPr anchor="ctr"/>
                </a:tc>
                <a:extLst>
                  <a:ext uri="{0D108BD9-81ED-4DB2-BD59-A6C34878D82A}">
                    <a16:rowId xmlns:a16="http://schemas.microsoft.com/office/drawing/2014/main" val="4019214021"/>
                  </a:ext>
                </a:extLst>
              </a:tr>
              <a:tr h="296960">
                <a:tc>
                  <a:txBody>
                    <a:bodyPr/>
                    <a:lstStyle/>
                    <a:p>
                      <a:r>
                        <a:rPr lang="en-US" sz="1400" kern="1200" dirty="0">
                          <a:solidFill>
                            <a:srgbClr val="000000"/>
                          </a:solidFill>
                          <a:effectLst/>
                          <a:latin typeface="+mn-lt"/>
                          <a:ea typeface="+mn-ea"/>
                          <a:cs typeface="+mn-cs"/>
                        </a:rPr>
                        <a:t>Set the AIGP metric in a route map</a:t>
                      </a:r>
                    </a:p>
                  </a:txBody>
                  <a:tcPr anchor="ctr"/>
                </a:tc>
                <a:tc>
                  <a:txBody>
                    <a:bodyPr/>
                    <a:lstStyle/>
                    <a:p>
                      <a:r>
                        <a:rPr lang="en-US" sz="1400" b="1" kern="1200" dirty="0">
                          <a:solidFill>
                            <a:srgbClr val="000000"/>
                          </a:solidFill>
                          <a:effectLst/>
                          <a:latin typeface="+mn-lt"/>
                          <a:ea typeface="+mn-ea"/>
                          <a:cs typeface="+mn-cs"/>
                        </a:rPr>
                        <a:t>set aigp-metric {igp-metric | </a:t>
                      </a:r>
                      <a:r>
                        <a:rPr lang="en-US" sz="1400" b="0" i="1" kern="1200" dirty="0">
                          <a:solidFill>
                            <a:srgbClr val="000000"/>
                          </a:solidFill>
                          <a:effectLst/>
                          <a:latin typeface="+mn-lt"/>
                          <a:ea typeface="+mn-ea"/>
                          <a:cs typeface="+mn-cs"/>
                        </a:rPr>
                        <a:t>metric</a:t>
                      </a:r>
                      <a:r>
                        <a:rPr lang="en-US" sz="1400" b="1" kern="1200" dirty="0">
                          <a:solidFill>
                            <a:srgbClr val="000000"/>
                          </a:solidFill>
                          <a:effectLst/>
                          <a:latin typeface="+mn-lt"/>
                          <a:ea typeface="+mn-ea"/>
                          <a:cs typeface="+mn-cs"/>
                        </a:rPr>
                        <a:t>}</a:t>
                      </a:r>
                      <a:endParaRPr lang="en-US" sz="1400" i="1" kern="1200" dirty="0">
                        <a:solidFill>
                          <a:srgbClr val="000000"/>
                        </a:solidFill>
                        <a:effectLst/>
                        <a:latin typeface="+mn-lt"/>
                        <a:ea typeface="+mn-ea"/>
                        <a:cs typeface="+mn-cs"/>
                      </a:endParaRPr>
                    </a:p>
                  </a:txBody>
                  <a:tcPr anchor="ctr"/>
                </a:tc>
                <a:extLst>
                  <a:ext uri="{0D108BD9-81ED-4DB2-BD59-A6C34878D82A}">
                    <a16:rowId xmlns:a16="http://schemas.microsoft.com/office/drawing/2014/main" val="2214523671"/>
                  </a:ext>
                </a:extLst>
              </a:tr>
              <a:tr h="296960">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400" kern="1200" dirty="0">
                          <a:solidFill>
                            <a:srgbClr val="000000"/>
                          </a:solidFill>
                          <a:effectLst/>
                          <a:latin typeface="+mn-lt"/>
                          <a:ea typeface="+mn-ea"/>
                          <a:cs typeface="+mn-cs"/>
                        </a:rPr>
                        <a:t>Set AS_Path prepending in a route map</a:t>
                      </a:r>
                    </a:p>
                  </a:txBody>
                  <a:tcPr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400" b="1" kern="1200" dirty="0">
                          <a:solidFill>
                            <a:srgbClr val="000000"/>
                          </a:solidFill>
                          <a:effectLst/>
                          <a:latin typeface="+mn-lt"/>
                          <a:ea typeface="+mn-ea"/>
                          <a:cs typeface="+mn-cs"/>
                        </a:rPr>
                        <a:t>set as-path prepend </a:t>
                      </a:r>
                      <a:r>
                        <a:rPr lang="en-US" sz="1400" b="0" i="1" kern="1200" dirty="0">
                          <a:solidFill>
                            <a:srgbClr val="000000"/>
                          </a:solidFill>
                          <a:effectLst/>
                          <a:latin typeface="+mn-lt"/>
                          <a:ea typeface="+mn-ea"/>
                          <a:cs typeface="+mn-cs"/>
                        </a:rPr>
                        <a:t>as-number</a:t>
                      </a:r>
                    </a:p>
                  </a:txBody>
                  <a:tcPr anchor="ctr"/>
                </a:tc>
                <a:extLst>
                  <a:ext uri="{0D108BD9-81ED-4DB2-BD59-A6C34878D82A}">
                    <a16:rowId xmlns:a16="http://schemas.microsoft.com/office/drawing/2014/main" val="3993396680"/>
                  </a:ext>
                </a:extLst>
              </a:tr>
              <a:tr h="296960">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400" kern="1200" dirty="0">
                          <a:solidFill>
                            <a:srgbClr val="000000"/>
                          </a:solidFill>
                          <a:effectLst/>
                          <a:latin typeface="+mn-lt"/>
                          <a:ea typeface="+mn-ea"/>
                          <a:cs typeface="+mn-cs"/>
                        </a:rPr>
                        <a:t>Set the origin using a route map</a:t>
                      </a:r>
                    </a:p>
                  </a:txBody>
                  <a:tcPr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400" b="1" kern="1200" dirty="0">
                          <a:solidFill>
                            <a:srgbClr val="000000"/>
                          </a:solidFill>
                          <a:effectLst/>
                          <a:latin typeface="+mn-lt"/>
                          <a:ea typeface="+mn-ea"/>
                          <a:cs typeface="+mn-cs"/>
                        </a:rPr>
                        <a:t>set origin {igp | incomplete} </a:t>
                      </a:r>
                      <a:endParaRPr lang="en-US" sz="1400" b="0" i="1" kern="1200" dirty="0">
                        <a:solidFill>
                          <a:srgbClr val="000000"/>
                        </a:solidFill>
                        <a:effectLst/>
                        <a:latin typeface="+mn-lt"/>
                        <a:ea typeface="+mn-ea"/>
                        <a:cs typeface="+mn-cs"/>
                      </a:endParaRPr>
                    </a:p>
                  </a:txBody>
                  <a:tcPr anchor="ctr"/>
                </a:tc>
                <a:extLst>
                  <a:ext uri="{0D108BD9-81ED-4DB2-BD59-A6C34878D82A}">
                    <a16:rowId xmlns:a16="http://schemas.microsoft.com/office/drawing/2014/main" val="2198658124"/>
                  </a:ext>
                </a:extLst>
              </a:tr>
            </a:tbl>
          </a:graphicData>
        </a:graphic>
      </p:graphicFrame>
    </p:spTree>
    <p:extLst>
      <p:ext uri="{BB962C8B-B14F-4D97-AF65-F5344CB8AC3E}">
        <p14:creationId xmlns:p14="http://schemas.microsoft.com/office/powerpoint/2010/main" val="34673520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Introduction to BGP Path Selection</a:t>
            </a:r>
            <a:br>
              <a:rPr lang="en-US" dirty="0">
                <a:solidFill>
                  <a:schemeClr val="accent4">
                    <a:lumMod val="75000"/>
                  </a:schemeClr>
                </a:solidFill>
              </a:rPr>
            </a:br>
            <a:r>
              <a:rPr lang="en-US" dirty="0"/>
              <a:t>BGP Recalculates the Best Path</a:t>
            </a:r>
            <a:endParaRPr lang="en-US" sz="2400" dirty="0">
              <a:solidFill>
                <a:schemeClr val="accent4">
                  <a:lumMod val="75000"/>
                </a:schemeClr>
              </a:solidFill>
            </a:endParaRPr>
          </a:p>
        </p:txBody>
      </p:sp>
      <p:sp>
        <p:nvSpPr>
          <p:cNvPr id="4" name="TextBox 3"/>
          <p:cNvSpPr txBox="1"/>
          <p:nvPr/>
        </p:nvSpPr>
        <p:spPr>
          <a:xfrm>
            <a:off x="160521" y="731837"/>
            <a:ext cx="8062204" cy="3539430"/>
          </a:xfrm>
          <a:prstGeom prst="rect">
            <a:avLst/>
          </a:prstGeom>
          <a:noFill/>
        </p:spPr>
        <p:txBody>
          <a:bodyPr wrap="square" rtlCol="0">
            <a:spAutoFit/>
          </a:bodyPr>
          <a:lstStyle/>
          <a:p>
            <a:r>
              <a:rPr lang="en-US" sz="1600" dirty="0">
                <a:solidFill>
                  <a:srgbClr val="000000"/>
                </a:solidFill>
              </a:rPr>
              <a:t>Inside the BGP Loc-RIB table, all the routes and their path attributes are maintained with the best path calculated. </a:t>
            </a:r>
          </a:p>
          <a:p>
            <a:endParaRPr lang="en-US" sz="1600" dirty="0">
              <a:solidFill>
                <a:srgbClr val="000000"/>
              </a:solidFill>
            </a:endParaRPr>
          </a:p>
          <a:p>
            <a:pPr marL="285750" indent="-285750">
              <a:buFont typeface="Arial" panose="020B0604020202020204" pitchFamily="34" charset="0"/>
              <a:buChar char="•"/>
            </a:pPr>
            <a:r>
              <a:rPr lang="en-US" sz="1600" dirty="0">
                <a:solidFill>
                  <a:srgbClr val="000000"/>
                </a:solidFill>
              </a:rPr>
              <a:t>The best path is then presented to the RIB for installation into the routing table of the router. </a:t>
            </a:r>
          </a:p>
          <a:p>
            <a:endParaRPr lang="en-US" sz="1600" dirty="0">
              <a:solidFill>
                <a:srgbClr val="000000"/>
              </a:solidFill>
            </a:endParaRPr>
          </a:p>
          <a:p>
            <a:pPr marL="285750" indent="-285750">
              <a:buFont typeface="Arial" panose="020B0604020202020204" pitchFamily="34" charset="0"/>
              <a:buChar char="•"/>
            </a:pPr>
            <a:r>
              <a:rPr lang="en-US" sz="1600" dirty="0">
                <a:solidFill>
                  <a:srgbClr val="000000"/>
                </a:solidFill>
              </a:rPr>
              <a:t>If the best path is no longer available, the router uses the existing paths to quickly identify a new best path. </a:t>
            </a:r>
          </a:p>
          <a:p>
            <a:endParaRPr lang="en-US" sz="1600" dirty="0">
              <a:solidFill>
                <a:srgbClr val="000000"/>
              </a:solidFill>
            </a:endParaRPr>
          </a:p>
          <a:p>
            <a:r>
              <a:rPr lang="en-US" sz="1600" dirty="0">
                <a:solidFill>
                  <a:srgbClr val="000000"/>
                </a:solidFill>
              </a:rPr>
              <a:t>BGP recalculates the best path for a prefix upon four possible events:</a:t>
            </a:r>
          </a:p>
          <a:p>
            <a:pPr marL="742950" lvl="1" indent="-285750">
              <a:buFont typeface="Arial" panose="020B0604020202020204" pitchFamily="34" charset="0"/>
              <a:buChar char="•"/>
            </a:pPr>
            <a:r>
              <a:rPr lang="en-US" sz="1600" dirty="0">
                <a:solidFill>
                  <a:srgbClr val="000000"/>
                </a:solidFill>
              </a:rPr>
              <a:t>BGP next-hop reachability change</a:t>
            </a:r>
          </a:p>
          <a:p>
            <a:pPr marL="742950" lvl="1" indent="-285750">
              <a:buFont typeface="Arial" panose="020B0604020202020204" pitchFamily="34" charset="0"/>
              <a:buChar char="•"/>
            </a:pPr>
            <a:r>
              <a:rPr lang="en-US" sz="1600" dirty="0">
                <a:solidFill>
                  <a:srgbClr val="000000"/>
                </a:solidFill>
              </a:rPr>
              <a:t>Failure of an interface connected to an External BGP (eBGP) peer</a:t>
            </a:r>
          </a:p>
          <a:p>
            <a:pPr marL="742950" lvl="1" indent="-285750">
              <a:buFont typeface="Arial" panose="020B0604020202020204" pitchFamily="34" charset="0"/>
              <a:buChar char="•"/>
            </a:pPr>
            <a:r>
              <a:rPr lang="en-US" sz="1600" dirty="0">
                <a:solidFill>
                  <a:srgbClr val="000000"/>
                </a:solidFill>
              </a:rPr>
              <a:t>Redistribution change</a:t>
            </a:r>
          </a:p>
          <a:p>
            <a:pPr marL="742950" lvl="1" indent="-285750">
              <a:buFont typeface="Arial" panose="020B0604020202020204" pitchFamily="34" charset="0"/>
              <a:buChar char="•"/>
            </a:pPr>
            <a:r>
              <a:rPr lang="en-US" sz="1600" dirty="0">
                <a:solidFill>
                  <a:srgbClr val="000000"/>
                </a:solidFill>
              </a:rPr>
              <a:t>Reception of new or removed paths for a route</a:t>
            </a:r>
          </a:p>
        </p:txBody>
      </p:sp>
    </p:spTree>
    <p:extLst>
      <p:ext uri="{BB962C8B-B14F-4D97-AF65-F5344CB8AC3E}">
        <p14:creationId xmlns:p14="http://schemas.microsoft.com/office/powerpoint/2010/main" val="20215282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Prepare for the Exam</a:t>
            </a:r>
            <a:br>
              <a:rPr lang="en-US" sz="2400" dirty="0"/>
            </a:br>
            <a:r>
              <a:rPr lang="en-US" sz="2400" dirty="0"/>
              <a:t>Command Reference for Chapter 13</a:t>
            </a:r>
          </a:p>
        </p:txBody>
      </p:sp>
      <p:graphicFrame>
        <p:nvGraphicFramePr>
          <p:cNvPr id="5" name="Table 4">
            <a:extLst>
              <a:ext uri="{FF2B5EF4-FFF2-40B4-BE49-F238E27FC236}">
                <a16:creationId xmlns:a16="http://schemas.microsoft.com/office/drawing/2014/main" id="{41F66D07-16F6-D246-A5C8-DF1E46E8523E}"/>
              </a:ext>
            </a:extLst>
          </p:cNvPr>
          <p:cNvGraphicFramePr>
            <a:graphicFrameLocks noGrp="1"/>
          </p:cNvGraphicFramePr>
          <p:nvPr>
            <p:extLst>
              <p:ext uri="{D42A27DB-BD31-4B8C-83A1-F6EECF244321}">
                <p14:modId xmlns:p14="http://schemas.microsoft.com/office/powerpoint/2010/main" val="2656226283"/>
              </p:ext>
            </p:extLst>
          </p:nvPr>
        </p:nvGraphicFramePr>
        <p:xfrm>
          <a:off x="278662" y="731837"/>
          <a:ext cx="8586675" cy="3078480"/>
        </p:xfrm>
        <a:graphic>
          <a:graphicData uri="http://schemas.openxmlformats.org/drawingml/2006/table">
            <a:tbl>
              <a:tblPr firstRow="1" bandRow="1">
                <a:tableStyleId>{5C22544A-7EE6-4342-B048-85BDC9FD1C3A}</a:tableStyleId>
              </a:tblPr>
              <a:tblGrid>
                <a:gridCol w="4302963">
                  <a:extLst>
                    <a:ext uri="{9D8B030D-6E8A-4147-A177-3AD203B41FA5}">
                      <a16:colId xmlns:a16="http://schemas.microsoft.com/office/drawing/2014/main" val="20000"/>
                    </a:ext>
                  </a:extLst>
                </a:gridCol>
                <a:gridCol w="4283712">
                  <a:extLst>
                    <a:ext uri="{9D8B030D-6E8A-4147-A177-3AD203B41FA5}">
                      <a16:colId xmlns:a16="http://schemas.microsoft.com/office/drawing/2014/main" val="20001"/>
                    </a:ext>
                  </a:extLst>
                </a:gridCol>
              </a:tblGrid>
              <a:tr h="303141">
                <a:tc>
                  <a:txBody>
                    <a:bodyPr/>
                    <a:lstStyle/>
                    <a:p>
                      <a:r>
                        <a:rPr lang="en-US" dirty="0">
                          <a:solidFill>
                            <a:schemeClr val="bg1"/>
                          </a:solidFill>
                        </a:rPr>
                        <a:t>Task</a:t>
                      </a:r>
                    </a:p>
                  </a:txBody>
                  <a:tcPr/>
                </a:tc>
                <a:tc>
                  <a:txBody>
                    <a:bodyPr/>
                    <a:lstStyle/>
                    <a:p>
                      <a:r>
                        <a:rPr lang="en-US" sz="1400" b="1" i="0" u="none" strike="noStrike" kern="1200" baseline="0" dirty="0">
                          <a:solidFill>
                            <a:schemeClr val="bg1"/>
                          </a:solidFill>
                          <a:latin typeface="+mn-lt"/>
                          <a:ea typeface="+mn-ea"/>
                          <a:cs typeface="+mn-cs"/>
                        </a:rPr>
                        <a:t>Command Syntax</a:t>
                      </a:r>
                      <a:endParaRPr lang="en-US" dirty="0">
                        <a:solidFill>
                          <a:schemeClr val="bg1"/>
                        </a:solidFill>
                      </a:endParaRPr>
                    </a:p>
                  </a:txBody>
                  <a:tcPr/>
                </a:tc>
                <a:extLst>
                  <a:ext uri="{0D108BD9-81ED-4DB2-BD59-A6C34878D82A}">
                    <a16:rowId xmlns:a16="http://schemas.microsoft.com/office/drawing/2014/main" val="10000"/>
                  </a:ext>
                </a:extLst>
              </a:tr>
              <a:tr h="0">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400" kern="1200" dirty="0">
                          <a:solidFill>
                            <a:srgbClr val="000000"/>
                          </a:solidFill>
                          <a:effectLst/>
                          <a:latin typeface="+mn-lt"/>
                          <a:ea typeface="+mn-ea"/>
                          <a:cs typeface="+mn-cs"/>
                        </a:rPr>
                        <a:t>Set the MED using a route map</a:t>
                      </a:r>
                    </a:p>
                  </a:txBody>
                  <a:tcPr anchor="ctr"/>
                </a:tc>
                <a:tc>
                  <a:txBody>
                    <a:bodyPr/>
                    <a:lstStyle/>
                    <a:p>
                      <a:r>
                        <a:rPr lang="en-US" sz="1400" b="1" kern="1200" dirty="0">
                          <a:solidFill>
                            <a:srgbClr val="000000"/>
                          </a:solidFill>
                          <a:effectLst/>
                          <a:latin typeface="+mn-lt"/>
                          <a:ea typeface="+mn-ea"/>
                          <a:cs typeface="+mn-cs"/>
                        </a:rPr>
                        <a:t>set metric </a:t>
                      </a:r>
                      <a:r>
                        <a:rPr lang="en-US" sz="1400" b="0" i="1" kern="1200" dirty="0">
                          <a:solidFill>
                            <a:srgbClr val="000000"/>
                          </a:solidFill>
                          <a:effectLst/>
                          <a:latin typeface="+mn-lt"/>
                          <a:ea typeface="+mn-ea"/>
                          <a:cs typeface="+mn-cs"/>
                        </a:rPr>
                        <a:t>metric</a:t>
                      </a:r>
                    </a:p>
                  </a:txBody>
                  <a:tcPr anchor="ctr"/>
                </a:tc>
                <a:extLst>
                  <a:ext uri="{0D108BD9-81ED-4DB2-BD59-A6C34878D82A}">
                    <a16:rowId xmlns:a16="http://schemas.microsoft.com/office/drawing/2014/main" val="145018854"/>
                  </a:ext>
                </a:extLst>
              </a:tr>
              <a:tr h="296960">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400" kern="1200" dirty="0">
                          <a:solidFill>
                            <a:srgbClr val="000000"/>
                          </a:solidFill>
                          <a:effectLst/>
                          <a:latin typeface="+mn-lt"/>
                          <a:ea typeface="+mn-ea"/>
                          <a:cs typeface="+mn-cs"/>
                        </a:rPr>
                        <a:t>Set the MED to infinity when the MED is not present</a:t>
                      </a:r>
                    </a:p>
                  </a:txBody>
                  <a:tcPr anchor="ctr"/>
                </a:tc>
                <a:tc>
                  <a:txBody>
                    <a:bodyPr/>
                    <a:lstStyle/>
                    <a:p>
                      <a:r>
                        <a:rPr lang="en-US" sz="1400" b="1" kern="1200" dirty="0">
                          <a:solidFill>
                            <a:srgbClr val="000000"/>
                          </a:solidFill>
                          <a:effectLst/>
                          <a:latin typeface="+mn-lt"/>
                          <a:ea typeface="+mn-ea"/>
                          <a:cs typeface="+mn-cs"/>
                        </a:rPr>
                        <a:t>bgp bestpath med missing-as-worst</a:t>
                      </a:r>
                      <a:endParaRPr lang="en-US" sz="1400" b="0" i="1" kern="1200" dirty="0">
                        <a:solidFill>
                          <a:srgbClr val="000000"/>
                        </a:solidFill>
                        <a:effectLst/>
                        <a:latin typeface="+mn-lt"/>
                        <a:ea typeface="+mn-ea"/>
                        <a:cs typeface="+mn-cs"/>
                      </a:endParaRPr>
                    </a:p>
                  </a:txBody>
                  <a:tcPr anchor="ctr"/>
                </a:tc>
                <a:extLst>
                  <a:ext uri="{0D108BD9-81ED-4DB2-BD59-A6C34878D82A}">
                    <a16:rowId xmlns:a16="http://schemas.microsoft.com/office/drawing/2014/main" val="3835337507"/>
                  </a:ext>
                </a:extLst>
              </a:tr>
              <a:tr h="296960">
                <a:tc>
                  <a:txBody>
                    <a:bodyPr/>
                    <a:lstStyle/>
                    <a:p>
                      <a:r>
                        <a:rPr lang="en-US" sz="1400" kern="1200" dirty="0">
                          <a:solidFill>
                            <a:srgbClr val="000000"/>
                          </a:solidFill>
                          <a:effectLst/>
                          <a:latin typeface="+mn-lt"/>
                          <a:ea typeface="+mn-ea"/>
                          <a:cs typeface="+mn-cs"/>
                        </a:rPr>
                        <a:t>Set the MED to the default value when the MED is not present</a:t>
                      </a:r>
                    </a:p>
                  </a:txBody>
                  <a:tcPr anchor="ctr"/>
                </a:tc>
                <a:tc>
                  <a:txBody>
                    <a:bodyPr/>
                    <a:lstStyle/>
                    <a:p>
                      <a:r>
                        <a:rPr lang="en-US" sz="1400" b="1" kern="1200" dirty="0">
                          <a:solidFill>
                            <a:srgbClr val="000000"/>
                          </a:solidFill>
                          <a:effectLst/>
                          <a:latin typeface="+mn-lt"/>
                          <a:ea typeface="+mn-ea"/>
                          <a:cs typeface="+mn-cs"/>
                        </a:rPr>
                        <a:t>default-metric </a:t>
                      </a:r>
                      <a:r>
                        <a:rPr lang="en-US" sz="1400" b="0" i="1" kern="1200" dirty="0">
                          <a:solidFill>
                            <a:srgbClr val="000000"/>
                          </a:solidFill>
                          <a:effectLst/>
                          <a:latin typeface="+mn-lt"/>
                          <a:ea typeface="+mn-ea"/>
                          <a:cs typeface="+mn-cs"/>
                        </a:rPr>
                        <a:t>metric</a:t>
                      </a:r>
                    </a:p>
                  </a:txBody>
                  <a:tcPr anchor="ctr"/>
                </a:tc>
                <a:extLst>
                  <a:ext uri="{0D108BD9-81ED-4DB2-BD59-A6C34878D82A}">
                    <a16:rowId xmlns:a16="http://schemas.microsoft.com/office/drawing/2014/main" val="28812027"/>
                  </a:ext>
                </a:extLst>
              </a:tr>
              <a:tr h="296960">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400" kern="1200" dirty="0">
                          <a:solidFill>
                            <a:srgbClr val="000000"/>
                          </a:solidFill>
                          <a:effectLst/>
                          <a:latin typeface="+mn-lt"/>
                          <a:ea typeface="+mn-ea"/>
                          <a:cs typeface="+mn-cs"/>
                        </a:rPr>
                        <a:t>Ensure that MED is always compared, regardless of AS_Path</a:t>
                      </a:r>
                    </a:p>
                  </a:txBody>
                  <a:tcPr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400" b="1" kern="1200" dirty="0">
                          <a:solidFill>
                            <a:srgbClr val="000000"/>
                          </a:solidFill>
                          <a:effectLst/>
                          <a:latin typeface="+mn-lt"/>
                          <a:ea typeface="+mn-ea"/>
                          <a:cs typeface="+mn-cs"/>
                        </a:rPr>
                        <a:t>bgp always-compare-med</a:t>
                      </a:r>
                      <a:endParaRPr lang="en-US" sz="1400" b="0" i="1" kern="1200" dirty="0">
                        <a:solidFill>
                          <a:srgbClr val="000000"/>
                        </a:solidFill>
                        <a:effectLst/>
                        <a:latin typeface="+mn-lt"/>
                        <a:ea typeface="+mn-ea"/>
                        <a:cs typeface="+mn-cs"/>
                      </a:endParaRPr>
                    </a:p>
                  </a:txBody>
                  <a:tcPr anchor="ctr"/>
                </a:tc>
                <a:extLst>
                  <a:ext uri="{0D108BD9-81ED-4DB2-BD59-A6C34878D82A}">
                    <a16:rowId xmlns:a16="http://schemas.microsoft.com/office/drawing/2014/main" val="2845165028"/>
                  </a:ext>
                </a:extLst>
              </a:tr>
              <a:tr h="296960">
                <a:tc>
                  <a:txBody>
                    <a:bodyPr/>
                    <a:lstStyle/>
                    <a:p>
                      <a:r>
                        <a:rPr lang="en-US" sz="1400" kern="1200" dirty="0">
                          <a:solidFill>
                            <a:srgbClr val="000000"/>
                          </a:solidFill>
                          <a:effectLst/>
                          <a:latin typeface="+mn-lt"/>
                          <a:ea typeface="+mn-ea"/>
                          <a:cs typeface="+mn-cs"/>
                        </a:rPr>
                        <a:t>Group together paths with identical AS_Path values as part of the best-path identification process</a:t>
                      </a:r>
                    </a:p>
                  </a:txBody>
                  <a:tcPr anchor="ctr"/>
                </a:tc>
                <a:tc>
                  <a:txBody>
                    <a:bodyPr/>
                    <a:lstStyle/>
                    <a:p>
                      <a:r>
                        <a:rPr lang="en-US" sz="1400" b="1" kern="1200" dirty="0">
                          <a:solidFill>
                            <a:srgbClr val="000000"/>
                          </a:solidFill>
                          <a:effectLst/>
                          <a:latin typeface="+mn-lt"/>
                          <a:ea typeface="+mn-ea"/>
                          <a:cs typeface="+mn-cs"/>
                        </a:rPr>
                        <a:t>bgp deterministic-med</a:t>
                      </a:r>
                      <a:endParaRPr lang="en-US" sz="1400" kern="1200" dirty="0">
                        <a:solidFill>
                          <a:srgbClr val="000000"/>
                        </a:solidFill>
                        <a:effectLst/>
                        <a:latin typeface="+mn-lt"/>
                        <a:ea typeface="+mn-ea"/>
                        <a:cs typeface="+mn-cs"/>
                      </a:endParaRPr>
                    </a:p>
                  </a:txBody>
                  <a:tcPr anchor="ctr"/>
                </a:tc>
                <a:extLst>
                  <a:ext uri="{0D108BD9-81ED-4DB2-BD59-A6C34878D82A}">
                    <a16:rowId xmlns:a16="http://schemas.microsoft.com/office/drawing/2014/main" val="4019214021"/>
                  </a:ext>
                </a:extLst>
              </a:tr>
              <a:tr h="296960">
                <a:tc>
                  <a:txBody>
                    <a:bodyPr/>
                    <a:lstStyle/>
                    <a:p>
                      <a:r>
                        <a:rPr lang="en-US" sz="1400" kern="1200" dirty="0">
                          <a:solidFill>
                            <a:srgbClr val="000000"/>
                          </a:solidFill>
                          <a:effectLst/>
                          <a:latin typeface="+mn-lt"/>
                          <a:ea typeface="+mn-ea"/>
                          <a:cs typeface="+mn-cs"/>
                        </a:rPr>
                        <a:t>Configure eBGP multipathing</a:t>
                      </a:r>
                    </a:p>
                  </a:txBody>
                  <a:tcPr anchor="ctr"/>
                </a:tc>
                <a:tc>
                  <a:txBody>
                    <a:bodyPr/>
                    <a:lstStyle/>
                    <a:p>
                      <a:r>
                        <a:rPr lang="en-US" sz="1400" b="1" kern="1200" dirty="0">
                          <a:solidFill>
                            <a:srgbClr val="000000"/>
                          </a:solidFill>
                          <a:effectLst/>
                          <a:latin typeface="+mn-lt"/>
                          <a:ea typeface="+mn-ea"/>
                          <a:cs typeface="+mn-cs"/>
                        </a:rPr>
                        <a:t>maximum-paths </a:t>
                      </a:r>
                      <a:r>
                        <a:rPr lang="en-US" sz="1400" b="0" i="1" kern="1200" dirty="0">
                          <a:solidFill>
                            <a:srgbClr val="000000"/>
                          </a:solidFill>
                          <a:effectLst/>
                          <a:latin typeface="+mn-lt"/>
                          <a:ea typeface="+mn-ea"/>
                          <a:cs typeface="+mn-cs"/>
                        </a:rPr>
                        <a:t>number-paths</a:t>
                      </a:r>
                    </a:p>
                  </a:txBody>
                  <a:tcPr anchor="ctr"/>
                </a:tc>
                <a:extLst>
                  <a:ext uri="{0D108BD9-81ED-4DB2-BD59-A6C34878D82A}">
                    <a16:rowId xmlns:a16="http://schemas.microsoft.com/office/drawing/2014/main" val="2214523671"/>
                  </a:ext>
                </a:extLst>
              </a:tr>
              <a:tr h="296960">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400" kern="1200" dirty="0">
                          <a:solidFill>
                            <a:srgbClr val="000000"/>
                          </a:solidFill>
                          <a:effectLst/>
                          <a:latin typeface="+mn-lt"/>
                          <a:ea typeface="+mn-ea"/>
                          <a:cs typeface="+mn-cs"/>
                        </a:rPr>
                        <a:t>Configure iBGP multipathing</a:t>
                      </a:r>
                    </a:p>
                  </a:txBody>
                  <a:tcPr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400" b="1" kern="1200" dirty="0">
                          <a:solidFill>
                            <a:srgbClr val="000000"/>
                          </a:solidFill>
                          <a:effectLst/>
                          <a:latin typeface="+mn-lt"/>
                          <a:ea typeface="+mn-ea"/>
                          <a:cs typeface="+mn-cs"/>
                        </a:rPr>
                        <a:t>maximum-paths ibgp </a:t>
                      </a:r>
                      <a:r>
                        <a:rPr lang="en-US" sz="1400" b="0" i="1" kern="1200" dirty="0">
                          <a:solidFill>
                            <a:srgbClr val="000000"/>
                          </a:solidFill>
                          <a:effectLst/>
                          <a:latin typeface="+mn-lt"/>
                          <a:ea typeface="+mn-ea"/>
                          <a:cs typeface="+mn-cs"/>
                        </a:rPr>
                        <a:t>number-paths</a:t>
                      </a:r>
                    </a:p>
                  </a:txBody>
                  <a:tcPr anchor="ctr"/>
                </a:tc>
                <a:extLst>
                  <a:ext uri="{0D108BD9-81ED-4DB2-BD59-A6C34878D82A}">
                    <a16:rowId xmlns:a16="http://schemas.microsoft.com/office/drawing/2014/main" val="3993396680"/>
                  </a:ext>
                </a:extLst>
              </a:tr>
            </a:tbl>
          </a:graphicData>
        </a:graphic>
      </p:graphicFrame>
    </p:spTree>
    <p:extLst>
      <p:ext uri="{BB962C8B-B14F-4D97-AF65-F5344CB8AC3E}">
        <p14:creationId xmlns:p14="http://schemas.microsoft.com/office/powerpoint/2010/main" val="3730954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val="1994790165"/>
      </p:ext>
    </p:extLst>
  </p:cSld>
  <p:clrMapOvr>
    <a:masterClrMapping/>
  </p:clrMapOvr>
  <p:transition spd="slow">
    <p:wip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Understanding BGP Path Selection</a:t>
            </a:r>
            <a:br>
              <a:rPr lang="en-US" dirty="0">
                <a:solidFill>
                  <a:schemeClr val="accent4">
                    <a:lumMod val="75000"/>
                  </a:schemeClr>
                </a:solidFill>
              </a:rPr>
            </a:br>
            <a:r>
              <a:rPr lang="en-US" dirty="0"/>
              <a:t>Router Path Selection</a:t>
            </a:r>
            <a:endParaRPr lang="en-US" sz="2400" dirty="0">
              <a:solidFill>
                <a:schemeClr val="accent4">
                  <a:lumMod val="75000"/>
                </a:schemeClr>
              </a:solidFill>
            </a:endParaRPr>
          </a:p>
        </p:txBody>
      </p:sp>
      <p:sp>
        <p:nvSpPr>
          <p:cNvPr id="4" name="TextBox 3"/>
          <p:cNvSpPr txBox="1"/>
          <p:nvPr/>
        </p:nvSpPr>
        <p:spPr>
          <a:xfrm>
            <a:off x="160520" y="731837"/>
            <a:ext cx="8740412" cy="3970318"/>
          </a:xfrm>
          <a:prstGeom prst="rect">
            <a:avLst/>
          </a:prstGeom>
          <a:noFill/>
        </p:spPr>
        <p:txBody>
          <a:bodyPr wrap="square" rtlCol="0">
            <a:spAutoFit/>
          </a:bodyPr>
          <a:lstStyle/>
          <a:p>
            <a:r>
              <a:rPr lang="en-US" dirty="0"/>
              <a:t>Routers always select the path a packet should take by examining the prefix length.</a:t>
            </a:r>
          </a:p>
          <a:p>
            <a:endParaRPr lang="en-US" dirty="0"/>
          </a:p>
          <a:p>
            <a:pPr marL="285750" indent="-285750">
              <a:buFont typeface="Arial" panose="020B0604020202020204" pitchFamily="34" charset="0"/>
              <a:buChar char="•"/>
            </a:pPr>
            <a:r>
              <a:rPr lang="en-US" dirty="0"/>
              <a:t>The path selected for a packet depends on the prefix length, where the </a:t>
            </a:r>
            <a:r>
              <a:rPr lang="en-US" i="1" dirty="0"/>
              <a:t>longest prefix length </a:t>
            </a:r>
            <a:r>
              <a:rPr lang="en-US" dirty="0"/>
              <a:t>is always preferred. </a:t>
            </a:r>
          </a:p>
          <a:p>
            <a:endParaRPr lang="en-US" dirty="0"/>
          </a:p>
          <a:p>
            <a:pPr marL="285750" indent="-285750">
              <a:buFont typeface="Arial" panose="020B0604020202020204" pitchFamily="34" charset="0"/>
              <a:buChar char="•"/>
            </a:pPr>
            <a:r>
              <a:rPr lang="en-US" dirty="0"/>
              <a:t>This logic is used to influence path selection in BGP.</a:t>
            </a:r>
          </a:p>
          <a:p>
            <a:endParaRPr lang="en-US" dirty="0"/>
          </a:p>
          <a:p>
            <a:pPr marL="285750" indent="-285750">
              <a:buFont typeface="Arial" panose="020B0604020202020204" pitchFamily="34" charset="0"/>
              <a:buChar char="•"/>
            </a:pPr>
            <a:r>
              <a:rPr lang="en-US" dirty="0"/>
              <a:t>Path attributes (PAs) could be modified as they are advertised externally to influence the path taken.</a:t>
            </a:r>
          </a:p>
          <a:p>
            <a:endParaRPr lang="en-US" dirty="0"/>
          </a:p>
          <a:p>
            <a:pPr marL="285750" indent="-285750">
              <a:buFont typeface="Arial" panose="020B0604020202020204" pitchFamily="34" charset="0"/>
              <a:buChar char="•"/>
            </a:pPr>
            <a:r>
              <a:rPr lang="en-US" dirty="0"/>
              <a:t>BGP routing policy in the service provider (SP) network could ignore path attributes.</a:t>
            </a:r>
          </a:p>
          <a:p>
            <a:endParaRPr lang="en-US" dirty="0"/>
          </a:p>
          <a:p>
            <a:endParaRPr lang="en-US" dirty="0"/>
          </a:p>
        </p:txBody>
      </p:sp>
    </p:spTree>
    <p:extLst>
      <p:ext uri="{BB962C8B-B14F-4D97-AF65-F5344CB8AC3E}">
        <p14:creationId xmlns:p14="http://schemas.microsoft.com/office/powerpoint/2010/main" val="39042694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Understanding BGP Path Selection</a:t>
            </a:r>
            <a:br>
              <a:rPr lang="en-US" dirty="0">
                <a:solidFill>
                  <a:schemeClr val="accent4">
                    <a:lumMod val="75000"/>
                  </a:schemeClr>
                </a:solidFill>
              </a:rPr>
            </a:br>
            <a:r>
              <a:rPr lang="en-US" dirty="0"/>
              <a:t>Router Path Selection</a:t>
            </a:r>
            <a:endParaRPr lang="en-US" sz="2400" dirty="0">
              <a:solidFill>
                <a:schemeClr val="accent4">
                  <a:lumMod val="75000"/>
                </a:schemeClr>
              </a:solidFill>
            </a:endParaRPr>
          </a:p>
        </p:txBody>
      </p:sp>
      <p:sp>
        <p:nvSpPr>
          <p:cNvPr id="4" name="TextBox 3"/>
          <p:cNvSpPr txBox="1"/>
          <p:nvPr/>
        </p:nvSpPr>
        <p:spPr>
          <a:xfrm>
            <a:off x="160520" y="731837"/>
            <a:ext cx="5129110" cy="4031873"/>
          </a:xfrm>
          <a:prstGeom prst="rect">
            <a:avLst/>
          </a:prstGeom>
          <a:noFill/>
        </p:spPr>
        <p:txBody>
          <a:bodyPr wrap="square" rtlCol="0">
            <a:spAutoFit/>
          </a:bodyPr>
          <a:lstStyle/>
          <a:p>
            <a:r>
              <a:rPr lang="en-US" sz="1600" dirty="0"/>
              <a:t>To guarantee that paths to a company are selected deterministically outside the organization is to advertise a summary prefix (100.64.0.0/16) out both routers R1 and R2. </a:t>
            </a:r>
          </a:p>
          <a:p>
            <a:pPr marL="285750" indent="-285750">
              <a:buFont typeface="Arial" panose="020B0604020202020204" pitchFamily="34" charset="0"/>
              <a:buChar char="•"/>
            </a:pPr>
            <a:r>
              <a:rPr lang="en-US" sz="1600" dirty="0"/>
              <a:t>Then advertise a longer matching prefix out the router for one prefix, and then advertise a longer matching prefix out the other router for the second prefix. </a:t>
            </a:r>
          </a:p>
          <a:p>
            <a:pPr marL="285750" indent="-285750">
              <a:buFont typeface="Arial" panose="020B0604020202020204" pitchFamily="34" charset="0"/>
              <a:buChar char="•"/>
            </a:pPr>
            <a:r>
              <a:rPr lang="en-US" sz="1600" dirty="0"/>
              <a:t>This allows for traffic to enter a network in a deterministic manner while still providing a backup path to the other network in the event that the first router fails. </a:t>
            </a:r>
          </a:p>
          <a:p>
            <a:pPr marL="285750" indent="-285750">
              <a:buFont typeface="Arial" panose="020B0604020202020204" pitchFamily="34" charset="0"/>
              <a:buChar char="•"/>
            </a:pPr>
            <a:r>
              <a:rPr lang="en-US" sz="1600" dirty="0"/>
              <a:t>Figure 13-1 shows this concept, with R1 advertising the 100.64.1.0/24 prefix, R2 advertising the 100.64.2.0/24 prefix, and both routers advertising the 100.64.0.0/16 summary network prefix.</a:t>
            </a:r>
          </a:p>
        </p:txBody>
      </p:sp>
      <p:pic>
        <p:nvPicPr>
          <p:cNvPr id="5" name="Picture 4"/>
          <p:cNvPicPr>
            <a:picLocks noChangeAspect="1"/>
          </p:cNvPicPr>
          <p:nvPr/>
        </p:nvPicPr>
        <p:blipFill>
          <a:blip r:embed="rId3"/>
          <a:stretch>
            <a:fillRect/>
          </a:stretch>
        </p:blipFill>
        <p:spPr>
          <a:xfrm>
            <a:off x="5450151" y="731836"/>
            <a:ext cx="3544158" cy="3785805"/>
          </a:xfrm>
          <a:prstGeom prst="rect">
            <a:avLst/>
          </a:prstGeom>
        </p:spPr>
      </p:pic>
    </p:spTree>
    <p:extLst>
      <p:ext uri="{BB962C8B-B14F-4D97-AF65-F5344CB8AC3E}">
        <p14:creationId xmlns:p14="http://schemas.microsoft.com/office/powerpoint/2010/main" val="33683986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2">
            <a:extLst>
              <a:ext uri="{FF2B5EF4-FFF2-40B4-BE49-F238E27FC236}">
                <a16:creationId xmlns:a16="http://schemas.microsoft.com/office/drawing/2014/main" id="{D2F498DA-504F-3044-82FA-3A60E5738F01}"/>
              </a:ext>
            </a:extLst>
          </p:cNvPr>
          <p:cNvSpPr txBox="1">
            <a:spLocks/>
          </p:cNvSpPr>
          <p:nvPr/>
        </p:nvSpPr>
        <p:spPr bwMode="auto">
          <a:xfrm>
            <a:off x="337844" y="252411"/>
            <a:ext cx="8627252" cy="1351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b" anchorCtr="0" compatLnSpc="1">
            <a:prstTxWarp prst="textNoShape">
              <a:avLst/>
            </a:prstTxWarp>
            <a:noAutofit/>
          </a:bodyPr>
          <a:lstStyle>
            <a:lvl1pPr marL="0" indent="0" algn="l" defTabSz="684213" rtl="0" eaLnBrk="1" fontAlgn="base" hangingPunct="1">
              <a:lnSpc>
                <a:spcPct val="90000"/>
              </a:lnSpc>
              <a:spcBef>
                <a:spcPct val="0"/>
              </a:spcBef>
              <a:spcAft>
                <a:spcPct val="0"/>
              </a:spcAft>
              <a:buFont typeface="Arial" panose="020B0604020202020204" pitchFamily="34" charset="0"/>
              <a:buNone/>
              <a:defRPr lang="en-US" sz="4600" b="0" i="0" kern="1200" spc="0" baseline="0">
                <a:solidFill>
                  <a:schemeClr val="accent5"/>
                </a:solidFill>
                <a:latin typeface="+mj-lt"/>
                <a:ea typeface="ＭＳ Ｐゴシック" charset="0"/>
                <a:cs typeface="CiscoSans Thin"/>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sz="4800" dirty="0">
                <a:solidFill>
                  <a:schemeClr val="accent5">
                    <a:lumMod val="40000"/>
                    <a:lumOff val="60000"/>
                  </a:schemeClr>
                </a:solidFill>
              </a:rPr>
              <a:t>BGP Best Path</a:t>
            </a:r>
            <a:endParaRPr lang="en-US" dirty="0">
              <a:solidFill>
                <a:schemeClr val="accent5">
                  <a:lumMod val="40000"/>
                  <a:lumOff val="60000"/>
                </a:schemeClr>
              </a:solidFill>
            </a:endParaRPr>
          </a:p>
        </p:txBody>
      </p:sp>
      <p:sp>
        <p:nvSpPr>
          <p:cNvPr id="2" name="TextBox 1"/>
          <p:cNvSpPr txBox="1"/>
          <p:nvPr/>
        </p:nvSpPr>
        <p:spPr>
          <a:xfrm>
            <a:off x="436099" y="1789768"/>
            <a:ext cx="8278837" cy="1077218"/>
          </a:xfrm>
          <a:prstGeom prst="rect">
            <a:avLst/>
          </a:prstGeom>
          <a:noFill/>
        </p:spPr>
        <p:txBody>
          <a:bodyPr wrap="square" rtlCol="0">
            <a:spAutoFit/>
          </a:bodyPr>
          <a:lstStyle/>
          <a:p>
            <a:pPr marL="285750" indent="-285750">
              <a:buFont typeface="Arial" panose="020B0604020202020204" pitchFamily="34" charset="0"/>
              <a:buChar char="•"/>
            </a:pPr>
            <a:r>
              <a:rPr lang="en-US" sz="1600" dirty="0">
                <a:solidFill>
                  <a:schemeClr val="accent5">
                    <a:lumMod val="40000"/>
                    <a:lumOff val="60000"/>
                  </a:schemeClr>
                </a:solidFill>
              </a:rPr>
              <a:t>BGP installs the first received path as the best path automatically. </a:t>
            </a:r>
          </a:p>
          <a:p>
            <a:pPr marL="285750" indent="-285750">
              <a:buFont typeface="Arial" panose="020B0604020202020204" pitchFamily="34" charset="0"/>
              <a:buChar char="•"/>
            </a:pPr>
            <a:r>
              <a:rPr lang="en-US" sz="1600" dirty="0">
                <a:solidFill>
                  <a:schemeClr val="accent5">
                    <a:lumMod val="40000"/>
                    <a:lumOff val="60000"/>
                  </a:schemeClr>
                </a:solidFill>
              </a:rPr>
              <a:t>When additional paths are received for the same network prefix length, the newer paths are compared against the current best path. </a:t>
            </a:r>
          </a:p>
          <a:p>
            <a:pPr marL="285750" indent="-285750">
              <a:buFont typeface="Arial" panose="020B0604020202020204" pitchFamily="34" charset="0"/>
              <a:buChar char="•"/>
            </a:pPr>
            <a:r>
              <a:rPr lang="en-US" sz="1600" dirty="0">
                <a:solidFill>
                  <a:schemeClr val="accent5">
                    <a:lumMod val="40000"/>
                    <a:lumOff val="60000"/>
                  </a:schemeClr>
                </a:solidFill>
              </a:rPr>
              <a:t>If there is a tie, processing continues until a best path winner is identified.</a:t>
            </a:r>
          </a:p>
        </p:txBody>
      </p:sp>
    </p:spTree>
    <p:custDataLst>
      <p:tags r:id="rId1"/>
    </p:custDataLst>
    <p:extLst>
      <p:ext uri="{BB962C8B-B14F-4D97-AF65-F5344CB8AC3E}">
        <p14:creationId xmlns:p14="http://schemas.microsoft.com/office/powerpoint/2010/main" val="3961330078"/>
      </p:ext>
    </p:extLst>
  </p:cSld>
  <p:clrMapOvr>
    <a:masterClrMapping/>
  </p:clrMapOvr>
  <p:transition spd="slow">
    <p:wip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647431"/>
          </a:xfrm>
        </p:spPr>
        <p:txBody>
          <a:bodyPr/>
          <a:lstStyle/>
          <a:p>
            <a:r>
              <a:rPr lang="en-US" sz="1600" dirty="0"/>
              <a:t>BGP Best path</a:t>
            </a:r>
            <a:br>
              <a:rPr lang="en-US" dirty="0">
                <a:solidFill>
                  <a:schemeClr val="accent4">
                    <a:lumMod val="75000"/>
                  </a:schemeClr>
                </a:solidFill>
              </a:rPr>
            </a:br>
            <a:r>
              <a:rPr lang="en-US" dirty="0"/>
              <a:t>BGP Best-path Algorithm</a:t>
            </a:r>
            <a:endParaRPr lang="en-US" sz="2400" dirty="0">
              <a:solidFill>
                <a:schemeClr val="accent4">
                  <a:lumMod val="75000"/>
                </a:schemeClr>
              </a:solidFill>
            </a:endParaRPr>
          </a:p>
        </p:txBody>
      </p:sp>
      <p:sp>
        <p:nvSpPr>
          <p:cNvPr id="4" name="TextBox 3"/>
          <p:cNvSpPr txBox="1"/>
          <p:nvPr/>
        </p:nvSpPr>
        <p:spPr>
          <a:xfrm>
            <a:off x="62998" y="647431"/>
            <a:ext cx="5469702" cy="4031873"/>
          </a:xfrm>
          <a:prstGeom prst="rect">
            <a:avLst/>
          </a:prstGeom>
          <a:noFill/>
        </p:spPr>
        <p:txBody>
          <a:bodyPr wrap="square" rtlCol="0">
            <a:spAutoFit/>
          </a:bodyPr>
          <a:lstStyle/>
          <a:p>
            <a:r>
              <a:rPr lang="en-US" sz="1600" dirty="0"/>
              <a:t>The following list provides the attributes that the BGP best-path algorithm uses for the process of selecting the best route. These attributes are processed in the order listed:</a:t>
            </a:r>
          </a:p>
          <a:p>
            <a:r>
              <a:rPr lang="en-US" sz="1600" b="1" dirty="0"/>
              <a:t>1.  </a:t>
            </a:r>
            <a:r>
              <a:rPr lang="en-US" sz="1600" dirty="0"/>
              <a:t>Prefer the highest </a:t>
            </a:r>
            <a:r>
              <a:rPr lang="en-US" sz="1600" i="1" dirty="0"/>
              <a:t>weight</a:t>
            </a:r>
          </a:p>
          <a:p>
            <a:r>
              <a:rPr lang="en-US" sz="1600" b="1" dirty="0"/>
              <a:t>2.  </a:t>
            </a:r>
            <a:r>
              <a:rPr lang="en-US" sz="1600" dirty="0"/>
              <a:t>Prefer the highest </a:t>
            </a:r>
            <a:r>
              <a:rPr lang="en-US" sz="1600" i="1" dirty="0"/>
              <a:t>local preference</a:t>
            </a:r>
          </a:p>
          <a:p>
            <a:r>
              <a:rPr lang="en-US" sz="1600" b="1" dirty="0"/>
              <a:t>3.  </a:t>
            </a:r>
            <a:r>
              <a:rPr lang="en-US" sz="1600" dirty="0"/>
              <a:t>Prefer the route </a:t>
            </a:r>
            <a:r>
              <a:rPr lang="en-US" sz="1600" i="1" dirty="0"/>
              <a:t>originated </a:t>
            </a:r>
            <a:r>
              <a:rPr lang="en-US" sz="1600" dirty="0"/>
              <a:t>by the local router</a:t>
            </a:r>
          </a:p>
          <a:p>
            <a:r>
              <a:rPr lang="en-US" sz="1600" b="1" dirty="0"/>
              <a:t>4.  </a:t>
            </a:r>
            <a:r>
              <a:rPr lang="en-US" sz="1600" dirty="0"/>
              <a:t>Prefer the path with the shorter Accumulated Interior  Gateway Protocol (AIGP) metric attribute</a:t>
            </a:r>
          </a:p>
          <a:p>
            <a:r>
              <a:rPr lang="en-US" sz="1600" b="1" dirty="0"/>
              <a:t>5.  </a:t>
            </a:r>
            <a:r>
              <a:rPr lang="en-US" sz="1600" dirty="0"/>
              <a:t>Prefer the shortest </a:t>
            </a:r>
            <a:r>
              <a:rPr lang="en-US" sz="1600" i="1" dirty="0"/>
              <a:t>AS_Path</a:t>
            </a:r>
          </a:p>
          <a:p>
            <a:r>
              <a:rPr lang="en-US" sz="1600" b="1" dirty="0"/>
              <a:t>6.  </a:t>
            </a:r>
            <a:r>
              <a:rPr lang="en-US" sz="1600" dirty="0"/>
              <a:t>Prefer the best </a:t>
            </a:r>
            <a:r>
              <a:rPr lang="en-US" sz="1600" i="1" dirty="0"/>
              <a:t>origin </a:t>
            </a:r>
            <a:r>
              <a:rPr lang="en-US" sz="1600" dirty="0"/>
              <a:t>code</a:t>
            </a:r>
          </a:p>
          <a:p>
            <a:r>
              <a:rPr lang="en-US" sz="1600" b="1" dirty="0"/>
              <a:t>7.  </a:t>
            </a:r>
            <a:r>
              <a:rPr lang="en-US" sz="1600" dirty="0"/>
              <a:t>Prefer the lowest multi-exit discriminator (</a:t>
            </a:r>
            <a:r>
              <a:rPr lang="en-US" sz="1600" i="1" dirty="0"/>
              <a:t>MED</a:t>
            </a:r>
            <a:r>
              <a:rPr lang="en-US" sz="1600" dirty="0"/>
              <a:t>)</a:t>
            </a:r>
          </a:p>
          <a:p>
            <a:r>
              <a:rPr lang="en-US" sz="1600" b="1" dirty="0"/>
              <a:t>8.  </a:t>
            </a:r>
            <a:r>
              <a:rPr lang="en-US" sz="1600" dirty="0"/>
              <a:t>Prefer an </a:t>
            </a:r>
            <a:r>
              <a:rPr lang="en-US" sz="1600" i="1" dirty="0"/>
              <a:t>external </a:t>
            </a:r>
            <a:r>
              <a:rPr lang="en-US" sz="1600" dirty="0"/>
              <a:t>path over an </a:t>
            </a:r>
            <a:r>
              <a:rPr lang="en-US" sz="1600" i="1" dirty="0"/>
              <a:t>internal </a:t>
            </a:r>
            <a:r>
              <a:rPr lang="en-US" sz="1600" dirty="0"/>
              <a:t>path</a:t>
            </a:r>
          </a:p>
          <a:p>
            <a:r>
              <a:rPr lang="en-US" sz="1600" b="1" dirty="0"/>
              <a:t>9.  </a:t>
            </a:r>
            <a:r>
              <a:rPr lang="en-US" sz="1600" dirty="0"/>
              <a:t>Prefer the path through the </a:t>
            </a:r>
            <a:r>
              <a:rPr lang="en-US" sz="1600" i="1" dirty="0"/>
              <a:t>closest IGP neighbor</a:t>
            </a:r>
          </a:p>
          <a:p>
            <a:r>
              <a:rPr lang="en-US" sz="1600" b="1" dirty="0"/>
              <a:t>10. </a:t>
            </a:r>
            <a:r>
              <a:rPr lang="en-US" sz="1600" dirty="0"/>
              <a:t>Prefer the </a:t>
            </a:r>
            <a:r>
              <a:rPr lang="en-US" sz="1600" i="1" dirty="0"/>
              <a:t>oldest route </a:t>
            </a:r>
            <a:r>
              <a:rPr lang="en-US" sz="1600" dirty="0"/>
              <a:t>for eBGP paths</a:t>
            </a:r>
          </a:p>
          <a:p>
            <a:r>
              <a:rPr lang="en-US" sz="1600" b="1" dirty="0"/>
              <a:t>11. </a:t>
            </a:r>
            <a:r>
              <a:rPr lang="en-US" sz="1600" dirty="0"/>
              <a:t>Prefer the path with the lowest </a:t>
            </a:r>
            <a:r>
              <a:rPr lang="en-US" sz="1600" i="1" dirty="0"/>
              <a:t>neighbor BGP RID</a:t>
            </a:r>
          </a:p>
          <a:p>
            <a:r>
              <a:rPr lang="en-US" sz="1600" b="1" dirty="0"/>
              <a:t>12. </a:t>
            </a:r>
            <a:r>
              <a:rPr lang="en-US" sz="1600" dirty="0"/>
              <a:t>Prefer the path with the lowest </a:t>
            </a:r>
            <a:r>
              <a:rPr lang="en-US" sz="1600" i="1" dirty="0"/>
              <a:t>neighbor IP address</a:t>
            </a:r>
            <a:endParaRPr lang="en-US" sz="1600" dirty="0">
              <a:solidFill>
                <a:srgbClr val="000000"/>
              </a:solidFill>
              <a:latin typeface="+mn-lt"/>
            </a:endParaRPr>
          </a:p>
        </p:txBody>
      </p:sp>
      <p:sp>
        <p:nvSpPr>
          <p:cNvPr id="2" name="TextBox 1"/>
          <p:cNvSpPr txBox="1"/>
          <p:nvPr/>
        </p:nvSpPr>
        <p:spPr>
          <a:xfrm>
            <a:off x="5694744" y="1647705"/>
            <a:ext cx="3449256" cy="2031325"/>
          </a:xfrm>
          <a:prstGeom prst="rect">
            <a:avLst/>
          </a:prstGeom>
          <a:noFill/>
        </p:spPr>
        <p:txBody>
          <a:bodyPr wrap="square" rtlCol="0">
            <a:spAutoFit/>
          </a:bodyPr>
          <a:lstStyle/>
          <a:p>
            <a:r>
              <a:rPr lang="en-US" b="1" dirty="0"/>
              <a:t>Note: </a:t>
            </a:r>
            <a:r>
              <a:rPr lang="en-US" dirty="0"/>
              <a:t>All BGP prefixes must pass the route validity check, </a:t>
            </a:r>
          </a:p>
          <a:p>
            <a:r>
              <a:rPr lang="en-US" dirty="0"/>
              <a:t>and the next-hop IP address</a:t>
            </a:r>
          </a:p>
          <a:p>
            <a:r>
              <a:rPr lang="en-US" dirty="0"/>
              <a:t>must be resolvable for the route to be eligible as a best path. </a:t>
            </a:r>
          </a:p>
          <a:p>
            <a:r>
              <a:rPr lang="en-US" dirty="0"/>
              <a:t>Some vendors and publications</a:t>
            </a:r>
          </a:p>
          <a:p>
            <a:r>
              <a:rPr lang="en-US" dirty="0"/>
              <a:t>consider this the first step.</a:t>
            </a:r>
          </a:p>
        </p:txBody>
      </p:sp>
    </p:spTree>
    <p:extLst>
      <p:ext uri="{BB962C8B-B14F-4D97-AF65-F5344CB8AC3E}">
        <p14:creationId xmlns:p14="http://schemas.microsoft.com/office/powerpoint/2010/main" val="32489754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SLIDE_COUNT" val="5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Default Theme">
  <a:themeElements>
    <a:clrScheme name="Custom 6">
      <a:dk1>
        <a:srgbClr val="58585B"/>
      </a:dk1>
      <a:lt1>
        <a:srgbClr val="FFFFFF"/>
      </a:lt1>
      <a:dk2>
        <a:srgbClr val="58585B"/>
      </a:dk2>
      <a:lt2>
        <a:srgbClr val="81C569"/>
      </a:lt2>
      <a:accent1>
        <a:srgbClr val="004C69"/>
      </a:accent1>
      <a:accent2>
        <a:srgbClr val="9E0B0F"/>
      </a:accent2>
      <a:accent3>
        <a:srgbClr val="FFFFFF"/>
      </a:accent3>
      <a:accent4>
        <a:srgbClr val="367187"/>
      </a:accent4>
      <a:accent5>
        <a:srgbClr val="38C6F4"/>
      </a:accent5>
      <a:accent6>
        <a:srgbClr val="FBAB18"/>
      </a:accent6>
      <a:hlink>
        <a:srgbClr val="38C6F4"/>
      </a:hlink>
      <a:folHlink>
        <a:srgbClr val="81C56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6A4D7"/>
        </a:solidFill>
        <a:ln>
          <a:noFill/>
        </a:ln>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ITE7_Chp1_Example-1" id="{4A20ED44-3835-F149-9AE4-C332C230E09E}" vid="{AFB5BC48-58F8-AD45-912F-AE2AD65EB6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34474</TotalTime>
  <Words>4479</Words>
  <Application>Microsoft Office PowerPoint</Application>
  <PresentationFormat>On-screen Show (16:9)</PresentationFormat>
  <Paragraphs>428</Paragraphs>
  <Slides>51</Slides>
  <Notes>51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51</vt:i4>
      </vt:variant>
    </vt:vector>
  </HeadingPairs>
  <TitlesOfParts>
    <vt:vector size="55" baseType="lpstr">
      <vt:lpstr>Arial</vt:lpstr>
      <vt:lpstr>Calibri</vt:lpstr>
      <vt:lpstr>CiscoSans ExtraLight</vt:lpstr>
      <vt:lpstr>Default Theme</vt:lpstr>
      <vt:lpstr>Chapter 13: BGP Path Selection</vt:lpstr>
      <vt:lpstr>Chapter 13 Content</vt:lpstr>
      <vt:lpstr>Understanding BGP Path Selection</vt:lpstr>
      <vt:lpstr>Introduction to BGP Path Selection BGP Review</vt:lpstr>
      <vt:lpstr>Introduction to BGP Path Selection BGP Recalculates the Best Path</vt:lpstr>
      <vt:lpstr>Understanding BGP Path Selection Router Path Selection</vt:lpstr>
      <vt:lpstr>Understanding BGP Path Selection Router Path Selection</vt:lpstr>
      <vt:lpstr>PowerPoint Presentation</vt:lpstr>
      <vt:lpstr>BGP Best path BGP Best-path Algorithm</vt:lpstr>
      <vt:lpstr>BGP Best path BGP Best-path Algorithm (Cont.)</vt:lpstr>
      <vt:lpstr>BGP Best path Weight</vt:lpstr>
      <vt:lpstr>BGP Best path Weight (Cont.)</vt:lpstr>
      <vt:lpstr>BGP Best path Weight Example </vt:lpstr>
      <vt:lpstr>BGP Best path Weight Example BGP Table</vt:lpstr>
      <vt:lpstr>BGP Best path Weight Example BGP Prefix</vt:lpstr>
      <vt:lpstr>BGP Best path Local Preference</vt:lpstr>
      <vt:lpstr>BGP Best path Local Preference Topology</vt:lpstr>
      <vt:lpstr>BGP Best path Local Preference Configuration</vt:lpstr>
      <vt:lpstr>BGP Best path Local Preference Example</vt:lpstr>
      <vt:lpstr>BGP Best path Phase I: Initial BGP Edge Route Processing</vt:lpstr>
      <vt:lpstr>BGP Best path Phase I: Initial BGP Edge Route Processing (Cont.)</vt:lpstr>
      <vt:lpstr>BGP Best path  Phase II: BGP Edge Evaluation of Multiple Paths</vt:lpstr>
      <vt:lpstr>BGP Best path  Phase III: Final BGP Processing State</vt:lpstr>
      <vt:lpstr>BGP Best path  Locally Originated in the Network or Aggregate Advertisement</vt:lpstr>
      <vt:lpstr>BGP Best path  Accumulated Interior Gateway Protocol (AIGP)</vt:lpstr>
      <vt:lpstr>BGP Best path  AIGP Metrics</vt:lpstr>
      <vt:lpstr>BGP Best path  Shortest AS_Path</vt:lpstr>
      <vt:lpstr>BGP Best path  Shortest AS_Path Configuration</vt:lpstr>
      <vt:lpstr>BGP Best path  Origin Type</vt:lpstr>
      <vt:lpstr>BGP Best path  Origin Type Configuration</vt:lpstr>
      <vt:lpstr>BGP Best path  Multi-Exit Discriminator</vt:lpstr>
      <vt:lpstr>BGP Best path  Multi-Exit Discriminator (Cont.)</vt:lpstr>
      <vt:lpstr>BGP Best path  Multi-Exit Discriminator (Cont.)</vt:lpstr>
      <vt:lpstr>BGP Best path  Multi-Exit Discriminator BGP Tables</vt:lpstr>
      <vt:lpstr>BGP Best path  Inbound MED Modification</vt:lpstr>
      <vt:lpstr>BGP Best path  Missing MED Behavior BGP Tables</vt:lpstr>
      <vt:lpstr>BGP Best path  Always Compare MED</vt:lpstr>
      <vt:lpstr>BGP Best path  BGP Deterministic MED</vt:lpstr>
      <vt:lpstr>BGP Best path  eBGP over iBGP</vt:lpstr>
      <vt:lpstr>BGP Best path  Lowest IGP Metric</vt:lpstr>
      <vt:lpstr>BGP Best path  Prefer the Oldest EBGP Path/Router ID</vt:lpstr>
      <vt:lpstr>BGP Best path  Minimum Cluster List Length</vt:lpstr>
      <vt:lpstr>BGP Best path  Lowest Neighbor Address</vt:lpstr>
      <vt:lpstr>BGP Equal Cost Multipath</vt:lpstr>
      <vt:lpstr>BGP Equal Cost Multipath BGP Multipath Variances </vt:lpstr>
      <vt:lpstr>Prepare for the Exam</vt:lpstr>
      <vt:lpstr>Prepare for the Exam Key Topics for Chapter 13</vt:lpstr>
      <vt:lpstr>Prepare for the Exam Key Terms for Chapter 13</vt:lpstr>
      <vt:lpstr>Prepare for the Exam Command Reference for Chapter 13</vt:lpstr>
      <vt:lpstr>Prepare for the Exam Command Reference for Chapter 13</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2: Basic Switch and End Device Configuration</dc:title>
  <dc:creator>Stephanie Harvey</dc:creator>
  <cp:lastModifiedBy>Sue Livingston -X (suliving - UNICON INC at Cisco)</cp:lastModifiedBy>
  <cp:revision>871</cp:revision>
  <dcterms:created xsi:type="dcterms:W3CDTF">2019-10-18T06:21:22Z</dcterms:created>
  <dcterms:modified xsi:type="dcterms:W3CDTF">2020-03-18T13:04:17Z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ProviderInitializationData">
    <vt:lpwstr>https://cisco.jiveon.com</vt:lpwstr>
  </property>
  <property fmtid="{D5CDD505-2E9C-101B-9397-08002B2CF9AE}" pid="3" name="Offisync_UpdateToken">
    <vt:lpwstr>1</vt:lpwstr>
  </property>
  <property fmtid="{D5CDD505-2E9C-101B-9397-08002B2CF9AE}" pid="4" name="Offisync_ServerID">
    <vt:lpwstr>07841bbc-cd3c-4a76-827f-75a2226890f4</vt:lpwstr>
  </property>
  <property fmtid="{D5CDD505-2E9C-101B-9397-08002B2CF9AE}" pid="5" name="Offisync_UniqueId">
    <vt:lpwstr>1702406</vt:lpwstr>
  </property>
  <property fmtid="{D5CDD505-2E9C-101B-9397-08002B2CF9AE}" pid="6" name="Jive_VersionGuid">
    <vt:lpwstr>fd96a0b3-f68d-4727-8e4f-2128d37ed30a</vt:lpwstr>
  </property>
  <property fmtid="{D5CDD505-2E9C-101B-9397-08002B2CF9AE}" pid="7" name="Jive_LatestUserAccountName">
    <vt:lpwstr>alljohns</vt:lpwstr>
  </property>
  <property fmtid="{D5CDD505-2E9C-101B-9397-08002B2CF9AE}" pid="8" name="ArticulateGUID">
    <vt:lpwstr>F9A496F7-57D7-4028-9572-D40DFDF3715A</vt:lpwstr>
  </property>
  <property fmtid="{D5CDD505-2E9C-101B-9397-08002B2CF9AE}" pid="9" name="ArticulatePath">
    <vt:lpwstr>ITE7_Chp9_by_jg</vt:lpwstr>
  </property>
</Properties>
</file>