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8.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6"/>
  </p:notesMasterIdLst>
  <p:sldIdLst>
    <p:sldId id="513" r:id="rId2"/>
    <p:sldId id="1207" r:id="rId3"/>
    <p:sldId id="1206" r:id="rId4"/>
    <p:sldId id="1208" r:id="rId5"/>
    <p:sldId id="1337" r:id="rId6"/>
    <p:sldId id="1338" r:id="rId7"/>
    <p:sldId id="1339" r:id="rId8"/>
    <p:sldId id="1332" r:id="rId9"/>
    <p:sldId id="1340" r:id="rId10"/>
    <p:sldId id="1341" r:id="rId11"/>
    <p:sldId id="1342" r:id="rId12"/>
    <p:sldId id="1333" r:id="rId13"/>
    <p:sldId id="1343" r:id="rId14"/>
    <p:sldId id="1344" r:id="rId15"/>
    <p:sldId id="1345" r:id="rId16"/>
    <p:sldId id="1336" r:id="rId17"/>
    <p:sldId id="1346" r:id="rId18"/>
    <p:sldId id="1347" r:id="rId19"/>
    <p:sldId id="1348" r:id="rId20"/>
    <p:sldId id="1254" r:id="rId21"/>
    <p:sldId id="1250" r:id="rId22"/>
    <p:sldId id="1251" r:id="rId23"/>
    <p:sldId id="1335" r:id="rId24"/>
    <p:sldId id="1253" r:id="rId25"/>
  </p:sldIdLst>
  <p:sldSz cx="9144000" cy="5143500" type="screen16x9"/>
  <p:notesSz cx="6858000" cy="9144000"/>
  <p:custDataLst>
    <p:tags r:id="rId2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5"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9"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9" autoAdjust="0"/>
    <p:restoredTop sz="86657" autoAdjust="0"/>
  </p:normalViewPr>
  <p:slideViewPr>
    <p:cSldViewPr snapToGrid="0" showGuides="1">
      <p:cViewPr varScale="1">
        <p:scale>
          <a:sx n="89" d="100"/>
          <a:sy n="89" d="100"/>
        </p:scale>
        <p:origin x="652"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412641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2243303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618443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867293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2040150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4157030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3075950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445362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3318733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3733828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582834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445591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1432213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182059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16249385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21: Troubleshooting ACLs and Prefix Lists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830917"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IPv6 ACLs</a:t>
            </a:r>
            <a:br>
              <a:rPr lang="en-US" dirty="0">
                <a:solidFill>
                  <a:schemeClr val="accent4">
                    <a:lumMod val="75000"/>
                  </a:schemeClr>
                </a:solidFill>
              </a:rPr>
            </a:br>
            <a:r>
              <a:rPr lang="en-US" sz="2400" dirty="0">
                <a:solidFill>
                  <a:schemeClr val="accent4">
                    <a:lumMod val="75000"/>
                  </a:schemeClr>
                </a:solidFill>
              </a:rPr>
              <a:t>Sample IPv6 ACL</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21614" cy="1031051"/>
          </a:xfrm>
          <a:prstGeom prst="rect">
            <a:avLst/>
          </a:prstGeom>
          <a:noFill/>
        </p:spPr>
        <p:txBody>
          <a:bodyPr wrap="square" rtlCol="0">
            <a:spAutoFit/>
          </a:bodyPr>
          <a:lstStyle/>
          <a:p>
            <a:pPr marL="377190" indent="-285750" eaLnBrk="0" hangingPunct="0">
              <a:spcAft>
                <a:spcPts val="600"/>
              </a:spcAft>
              <a:buFont typeface="Arial" panose="020B0604020202020204" pitchFamily="34" charset="0"/>
              <a:buChar char="•"/>
            </a:pPr>
            <a:r>
              <a:rPr lang="en-US" sz="1400" dirty="0">
                <a:solidFill>
                  <a:srgbClr val="000000"/>
                </a:solidFill>
              </a:rPr>
              <a:t>With IPv6, you have just one type of ACL which is similar to an IPv4 extended ACL. Within an IPv6 ACL entry, you provide as little or as much information as you need to accomplish your goal.</a:t>
            </a:r>
          </a:p>
          <a:p>
            <a:pPr marL="377190" indent="-285750" eaLnBrk="0" hangingPunct="0">
              <a:spcAft>
                <a:spcPts val="600"/>
              </a:spcAft>
              <a:buFont typeface="Arial" panose="020B0604020202020204" pitchFamily="34" charset="0"/>
              <a:buChar char="•"/>
            </a:pPr>
            <a:r>
              <a:rPr lang="en-US" sz="1400" dirty="0">
                <a:solidFill>
                  <a:srgbClr val="000000"/>
                </a:solidFill>
              </a:rPr>
              <a:t>Example 21-7 provides a sample IPv6 ACL that was created on R1. The IPv6 access list is named ENARSI, and you read it exactly as you read an IPv4 ACL. </a:t>
            </a:r>
          </a:p>
        </p:txBody>
      </p:sp>
      <p:sp>
        <p:nvSpPr>
          <p:cNvPr id="4" name="Rectangle 3">
            <a:extLst>
              <a:ext uri="{FF2B5EF4-FFF2-40B4-BE49-F238E27FC236}">
                <a16:creationId xmlns:a16="http://schemas.microsoft.com/office/drawing/2014/main" id="{943DC6D4-86B1-4E07-A4D0-B888F3059370}"/>
              </a:ext>
            </a:extLst>
          </p:cNvPr>
          <p:cNvSpPr/>
          <p:nvPr/>
        </p:nvSpPr>
        <p:spPr>
          <a:xfrm>
            <a:off x="180243" y="3807600"/>
            <a:ext cx="8618220" cy="738664"/>
          </a:xfrm>
          <a:prstGeom prst="rect">
            <a:avLst/>
          </a:prstGeom>
        </p:spPr>
        <p:txBody>
          <a:bodyPr wrap="square">
            <a:spAutoFit/>
          </a:bodyPr>
          <a:lstStyle/>
          <a:p>
            <a:r>
              <a:rPr lang="en-US" sz="1400" dirty="0">
                <a:solidFill>
                  <a:srgbClr val="000000"/>
                </a:solidFill>
              </a:rPr>
              <a:t>Notice that there are no wildcard masks with IPv6. Instead, you specify a prefix, as shown in sequences 40 and 50 in Example 21-7, which accomplishes the same goal as the wildcard mask (defining a range of addresses). </a:t>
            </a:r>
          </a:p>
        </p:txBody>
      </p:sp>
      <p:pic>
        <p:nvPicPr>
          <p:cNvPr id="2" name="Picture 1">
            <a:extLst>
              <a:ext uri="{FF2B5EF4-FFF2-40B4-BE49-F238E27FC236}">
                <a16:creationId xmlns:a16="http://schemas.microsoft.com/office/drawing/2014/main" id="{5FE3E146-EC4E-4873-A823-3E0E07FA58ED}"/>
              </a:ext>
            </a:extLst>
          </p:cNvPr>
          <p:cNvPicPr>
            <a:picLocks noChangeAspect="1"/>
          </p:cNvPicPr>
          <p:nvPr/>
        </p:nvPicPr>
        <p:blipFill>
          <a:blip r:embed="rId3"/>
          <a:stretch>
            <a:fillRect/>
          </a:stretch>
        </p:blipFill>
        <p:spPr>
          <a:xfrm>
            <a:off x="1729116" y="1960971"/>
            <a:ext cx="5483689" cy="1631156"/>
          </a:xfrm>
          <a:prstGeom prst="rect">
            <a:avLst/>
          </a:prstGeom>
        </p:spPr>
      </p:pic>
    </p:spTree>
    <p:extLst>
      <p:ext uri="{BB962C8B-B14F-4D97-AF65-F5344CB8AC3E}">
        <p14:creationId xmlns:p14="http://schemas.microsoft.com/office/powerpoint/2010/main" val="783656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IPv6 ACLs</a:t>
            </a:r>
            <a:br>
              <a:rPr lang="en-US" dirty="0">
                <a:solidFill>
                  <a:schemeClr val="accent4">
                    <a:lumMod val="75000"/>
                  </a:schemeClr>
                </a:solidFill>
              </a:rPr>
            </a:br>
            <a:r>
              <a:rPr lang="en-US" sz="2400" dirty="0">
                <a:solidFill>
                  <a:schemeClr val="accent4">
                    <a:lumMod val="75000"/>
                  </a:schemeClr>
                </a:solidFill>
              </a:rPr>
              <a:t>Using an IPv6 ACL for Filtering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181993" y="847597"/>
            <a:ext cx="3964817" cy="2693045"/>
          </a:xfrm>
          <a:prstGeom prst="rect">
            <a:avLst/>
          </a:prstGeom>
          <a:noFill/>
        </p:spPr>
        <p:txBody>
          <a:bodyPr wrap="square" rtlCol="0">
            <a:spAutoFit/>
          </a:bodyPr>
          <a:lstStyle/>
          <a:p>
            <a:pPr eaLnBrk="0" hangingPunct="0">
              <a:spcAft>
                <a:spcPts val="600"/>
              </a:spcAft>
            </a:pPr>
            <a:r>
              <a:rPr lang="en-US" sz="1400" dirty="0">
                <a:solidFill>
                  <a:srgbClr val="000000"/>
                </a:solidFill>
              </a:rPr>
              <a:t>To use an IPv6 ACL for packet filtering, you need to apply the IPv6 ACL to an interface.</a:t>
            </a:r>
          </a:p>
          <a:p>
            <a:pPr eaLnBrk="0" hangingPunct="0">
              <a:spcAft>
                <a:spcPts val="600"/>
              </a:spcAft>
            </a:pPr>
            <a:r>
              <a:rPr lang="en-US" sz="1400" dirty="0">
                <a:solidFill>
                  <a:srgbClr val="000000"/>
                </a:solidFill>
              </a:rPr>
              <a:t>Use the </a:t>
            </a:r>
            <a:r>
              <a:rPr lang="en-US" sz="1400" b="1" dirty="0">
                <a:solidFill>
                  <a:srgbClr val="000000"/>
                </a:solidFill>
              </a:rPr>
              <a:t>ipv6 traffic-filter </a:t>
            </a:r>
            <a:r>
              <a:rPr lang="en-US" sz="1400" i="1" dirty="0">
                <a:solidFill>
                  <a:srgbClr val="000000"/>
                </a:solidFill>
              </a:rPr>
              <a:t>acl_name </a:t>
            </a:r>
            <a:r>
              <a:rPr lang="en-US" sz="1400" dirty="0">
                <a:solidFill>
                  <a:srgbClr val="000000"/>
                </a:solidFill>
              </a:rPr>
              <a:t>{</a:t>
            </a:r>
            <a:r>
              <a:rPr lang="en-US" sz="1400" b="1" dirty="0">
                <a:solidFill>
                  <a:srgbClr val="000000"/>
                </a:solidFill>
              </a:rPr>
              <a:t>in</a:t>
            </a:r>
            <a:r>
              <a:rPr lang="en-US" sz="1400" dirty="0">
                <a:solidFill>
                  <a:srgbClr val="000000"/>
                </a:solidFill>
              </a:rPr>
              <a:t> | </a:t>
            </a:r>
            <a:r>
              <a:rPr lang="en-US" sz="1400" b="1" dirty="0">
                <a:solidFill>
                  <a:srgbClr val="000000"/>
                </a:solidFill>
              </a:rPr>
              <a:t>out</a:t>
            </a:r>
            <a:r>
              <a:rPr lang="en-US" sz="1400" dirty="0">
                <a:solidFill>
                  <a:srgbClr val="000000"/>
                </a:solidFill>
              </a:rPr>
              <a:t>} command in interface configuration mode. The direction in which you apply the IPv6 ACL on an interface is significant. </a:t>
            </a:r>
          </a:p>
          <a:p>
            <a:pPr eaLnBrk="0" hangingPunct="0">
              <a:spcAft>
                <a:spcPts val="600"/>
              </a:spcAft>
            </a:pPr>
            <a:r>
              <a:rPr lang="en-US" sz="1400" dirty="0">
                <a:solidFill>
                  <a:srgbClr val="000000"/>
                </a:solidFill>
              </a:rPr>
              <a:t>Verify the IPv6 ACLs that are applied to an interface by using the </a:t>
            </a:r>
            <a:r>
              <a:rPr lang="en-US" sz="1400" b="1" dirty="0">
                <a:solidFill>
                  <a:srgbClr val="000000"/>
                </a:solidFill>
              </a:rPr>
              <a:t>show ipv6 interface </a:t>
            </a:r>
            <a:r>
              <a:rPr lang="en-US" sz="1400" i="1" dirty="0">
                <a:solidFill>
                  <a:srgbClr val="000000"/>
                </a:solidFill>
              </a:rPr>
              <a:t>interface_type interface_number </a:t>
            </a:r>
            <a:r>
              <a:rPr lang="en-US" sz="1400" dirty="0">
                <a:solidFill>
                  <a:srgbClr val="000000"/>
                </a:solidFill>
              </a:rPr>
              <a:t>command. </a:t>
            </a:r>
          </a:p>
          <a:p>
            <a:pPr eaLnBrk="0" hangingPunct="0">
              <a:spcAft>
                <a:spcPts val="600"/>
              </a:spcAft>
            </a:pPr>
            <a:r>
              <a:rPr lang="en-US" sz="1400" dirty="0">
                <a:solidFill>
                  <a:srgbClr val="000000"/>
                </a:solidFill>
              </a:rPr>
              <a:t>Example 21-8 shows the IPv6 ACL named ENARSI is applied inbound on interface Gig0/0. </a:t>
            </a:r>
          </a:p>
        </p:txBody>
      </p:sp>
      <p:pic>
        <p:nvPicPr>
          <p:cNvPr id="6" name="Picture 5">
            <a:extLst>
              <a:ext uri="{FF2B5EF4-FFF2-40B4-BE49-F238E27FC236}">
                <a16:creationId xmlns:a16="http://schemas.microsoft.com/office/drawing/2014/main" id="{6F1D45B8-E645-4C32-B796-AAC117151FC4}"/>
              </a:ext>
            </a:extLst>
          </p:cNvPr>
          <p:cNvPicPr>
            <a:picLocks noChangeAspect="1"/>
          </p:cNvPicPr>
          <p:nvPr/>
        </p:nvPicPr>
        <p:blipFill>
          <a:blip r:embed="rId3"/>
          <a:stretch>
            <a:fillRect/>
          </a:stretch>
        </p:blipFill>
        <p:spPr>
          <a:xfrm>
            <a:off x="4432560" y="303658"/>
            <a:ext cx="3796881" cy="1996123"/>
          </a:xfrm>
          <a:prstGeom prst="rect">
            <a:avLst/>
          </a:prstGeom>
        </p:spPr>
      </p:pic>
      <p:pic>
        <p:nvPicPr>
          <p:cNvPr id="7" name="Picture 6">
            <a:extLst>
              <a:ext uri="{FF2B5EF4-FFF2-40B4-BE49-F238E27FC236}">
                <a16:creationId xmlns:a16="http://schemas.microsoft.com/office/drawing/2014/main" id="{7C05B666-9E1C-4726-8EFE-C2802742A005}"/>
              </a:ext>
            </a:extLst>
          </p:cNvPr>
          <p:cNvPicPr>
            <a:picLocks noChangeAspect="1"/>
          </p:cNvPicPr>
          <p:nvPr/>
        </p:nvPicPr>
        <p:blipFill>
          <a:blip r:embed="rId4"/>
          <a:stretch>
            <a:fillRect/>
          </a:stretch>
        </p:blipFill>
        <p:spPr>
          <a:xfrm>
            <a:off x="4432560" y="2155648"/>
            <a:ext cx="3511131" cy="2559673"/>
          </a:xfrm>
          <a:prstGeom prst="rect">
            <a:avLst/>
          </a:prstGeom>
        </p:spPr>
      </p:pic>
      <p:sp>
        <p:nvSpPr>
          <p:cNvPr id="2" name="Rectangle 1"/>
          <p:cNvSpPr/>
          <p:nvPr/>
        </p:nvSpPr>
        <p:spPr>
          <a:xfrm>
            <a:off x="4432560" y="500063"/>
            <a:ext cx="3796881" cy="4215258"/>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46248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134644" cy="1351755"/>
          </a:xfrm>
        </p:spPr>
        <p:txBody>
          <a:bodyPr/>
          <a:lstStyle/>
          <a:p>
            <a:r>
              <a:rPr lang="en-US" sz="4800" dirty="0">
                <a:solidFill>
                  <a:schemeClr val="accent5">
                    <a:lumMod val="40000"/>
                    <a:lumOff val="60000"/>
                  </a:schemeClr>
                </a:solidFill>
              </a:rPr>
              <a:t>Troubleshooting Prefix Lists</a:t>
            </a:r>
            <a:endParaRPr lang="en-US" dirty="0">
              <a:solidFill>
                <a:schemeClr val="accent5">
                  <a:lumMod val="40000"/>
                  <a:lumOff val="60000"/>
                </a:schemeClr>
              </a:solidFill>
            </a:endParaRPr>
          </a:p>
        </p:txBody>
      </p:sp>
      <p:sp>
        <p:nvSpPr>
          <p:cNvPr id="2" name="TextBox 1">
            <a:extLst>
              <a:ext uri="{FF2B5EF4-FFF2-40B4-BE49-F238E27FC236}">
                <a16:creationId xmlns:a16="http://schemas.microsoft.com/office/drawing/2014/main" id="{348B3500-99D5-4550-BAA5-900CCBDC328A}"/>
              </a:ext>
            </a:extLst>
          </p:cNvPr>
          <p:cNvSpPr txBox="1"/>
          <p:nvPr/>
        </p:nvSpPr>
        <p:spPr>
          <a:xfrm>
            <a:off x="337845" y="1663809"/>
            <a:ext cx="8417536"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ACLs do not give you granular control when matching routes for route filtering. Prefix lists allow you to define the route and prefix that you want to match. This section explains how to read a prefix list so that when you are troubleshooting features that call upon a prefix list, you will have the ability to eliminate the prefix list as the cause of the issue or prove that the prefix list is the cause of the issue.</a:t>
            </a:r>
          </a:p>
          <a:p>
            <a:pPr marL="285750" indent="-285750">
              <a:buFont typeface="Arial" panose="020B0604020202020204" pitchFamily="34" charset="0"/>
              <a:buChar char="•"/>
            </a:pPr>
            <a:r>
              <a:rPr lang="en-US" sz="1600" dirty="0">
                <a:solidFill>
                  <a:schemeClr val="accent5">
                    <a:lumMod val="40000"/>
                    <a:lumOff val="60000"/>
                  </a:schemeClr>
                </a:solidFill>
                <a:ea typeface="ＭＳ Ｐゴシック" charset="0"/>
              </a:rPr>
              <a:t>All the examples in this section are based on IPv4, but the content</a:t>
            </a:r>
            <a:r>
              <a:rPr lang="en-US" sz="1600" dirty="0">
                <a:solidFill>
                  <a:schemeClr val="accent5">
                    <a:lumMod val="40000"/>
                    <a:lumOff val="60000"/>
                  </a:schemeClr>
                </a:solidFill>
                <a:latin typeface="+mj-lt"/>
                <a:ea typeface="ＭＳ Ｐゴシック" charset="0"/>
              </a:rPr>
              <a:t> applies to both IPv4 prefix lists and IPv6 prefix lists. </a:t>
            </a: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Prefix Lists</a:t>
            </a:r>
            <a:br>
              <a:rPr lang="en-US" dirty="0">
                <a:solidFill>
                  <a:schemeClr val="accent4">
                    <a:lumMod val="75000"/>
                  </a:schemeClr>
                </a:solidFill>
              </a:rPr>
            </a:br>
            <a:r>
              <a:rPr lang="en-US" sz="2400" dirty="0">
                <a:solidFill>
                  <a:schemeClr val="accent4">
                    <a:lumMod val="75000"/>
                  </a:schemeClr>
                </a:solidFill>
              </a:rPr>
              <a:t>Reading a Prefix List</a:t>
            </a:r>
          </a:p>
        </p:txBody>
      </p:sp>
      <p:sp>
        <p:nvSpPr>
          <p:cNvPr id="5" name="TextBox 4">
            <a:extLst>
              <a:ext uri="{FF2B5EF4-FFF2-40B4-BE49-F238E27FC236}">
                <a16:creationId xmlns:a16="http://schemas.microsoft.com/office/drawing/2014/main" id="{EEC9D1C4-B9E3-489B-800E-BA01649A61D8}"/>
              </a:ext>
            </a:extLst>
          </p:cNvPr>
          <p:cNvSpPr txBox="1"/>
          <p:nvPr/>
        </p:nvSpPr>
        <p:spPr>
          <a:xfrm>
            <a:off x="116646" y="808037"/>
            <a:ext cx="3490948" cy="2139047"/>
          </a:xfrm>
          <a:prstGeom prst="rect">
            <a:avLst/>
          </a:prstGeom>
          <a:noFill/>
        </p:spPr>
        <p:txBody>
          <a:bodyPr wrap="square" rtlCol="0">
            <a:spAutoFit/>
          </a:bodyPr>
          <a:lstStyle/>
          <a:p>
            <a:pPr eaLnBrk="0" hangingPunct="0">
              <a:spcAft>
                <a:spcPts val="600"/>
              </a:spcAft>
            </a:pPr>
            <a:r>
              <a:rPr lang="en-US" sz="1600" dirty="0">
                <a:solidFill>
                  <a:srgbClr val="000000"/>
                </a:solidFill>
              </a:rPr>
              <a:t>Example 21-9 shows the commands used to create a sample prefix list called ENARSI and the output of show ip prefix-list, which you can use to verify the IPv4 prefix lists configured on a router. </a:t>
            </a:r>
          </a:p>
          <a:p>
            <a:pPr eaLnBrk="0" hangingPunct="0">
              <a:spcAft>
                <a:spcPts val="600"/>
              </a:spcAft>
            </a:pPr>
            <a:r>
              <a:rPr lang="en-US" sz="1600" dirty="0">
                <a:solidFill>
                  <a:srgbClr val="000000"/>
                </a:solidFill>
              </a:rPr>
              <a:t>To verify IPv6 prefix lists, you use the command </a:t>
            </a:r>
            <a:r>
              <a:rPr lang="en-US" sz="1600" b="1" dirty="0">
                <a:solidFill>
                  <a:srgbClr val="000000"/>
                </a:solidFill>
              </a:rPr>
              <a:t>show ipv6 prefix-list</a:t>
            </a:r>
            <a:r>
              <a:rPr lang="en-US" sz="1600" dirty="0">
                <a:solidFill>
                  <a:srgbClr val="000000"/>
                </a:solidFill>
              </a:rPr>
              <a:t>.</a:t>
            </a:r>
          </a:p>
        </p:txBody>
      </p:sp>
      <p:pic>
        <p:nvPicPr>
          <p:cNvPr id="2" name="Picture 1">
            <a:extLst>
              <a:ext uri="{FF2B5EF4-FFF2-40B4-BE49-F238E27FC236}">
                <a16:creationId xmlns:a16="http://schemas.microsoft.com/office/drawing/2014/main" id="{4BAAA669-34AB-4077-A9EF-282B13EA0821}"/>
              </a:ext>
            </a:extLst>
          </p:cNvPr>
          <p:cNvPicPr>
            <a:picLocks noChangeAspect="1"/>
          </p:cNvPicPr>
          <p:nvPr/>
        </p:nvPicPr>
        <p:blipFill>
          <a:blip r:embed="rId3"/>
          <a:stretch>
            <a:fillRect/>
          </a:stretch>
        </p:blipFill>
        <p:spPr>
          <a:xfrm>
            <a:off x="3945730" y="731837"/>
            <a:ext cx="4905375" cy="2371725"/>
          </a:xfrm>
          <a:prstGeom prst="rect">
            <a:avLst/>
          </a:prstGeom>
        </p:spPr>
      </p:pic>
    </p:spTree>
    <p:extLst>
      <p:ext uri="{BB962C8B-B14F-4D97-AF65-F5344CB8AC3E}">
        <p14:creationId xmlns:p14="http://schemas.microsoft.com/office/powerpoint/2010/main" val="1323017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Prefix Lists</a:t>
            </a:r>
            <a:br>
              <a:rPr lang="en-US" dirty="0">
                <a:solidFill>
                  <a:schemeClr val="accent4">
                    <a:lumMod val="75000"/>
                  </a:schemeClr>
                </a:solidFill>
              </a:rPr>
            </a:br>
            <a:r>
              <a:rPr lang="en-US" sz="2400" dirty="0">
                <a:solidFill>
                  <a:schemeClr val="accent4">
                    <a:lumMod val="75000"/>
                  </a:schemeClr>
                </a:solidFill>
              </a:rPr>
              <a:t>Reading a Prefix List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16646" y="808037"/>
            <a:ext cx="4059114" cy="3693319"/>
          </a:xfrm>
          <a:prstGeom prst="rect">
            <a:avLst/>
          </a:prstGeom>
          <a:noFill/>
        </p:spPr>
        <p:txBody>
          <a:bodyPr wrap="square" rtlCol="0">
            <a:spAutoFit/>
          </a:bodyPr>
          <a:lstStyle/>
          <a:p>
            <a:pPr marL="91440" eaLnBrk="0" hangingPunct="0">
              <a:spcAft>
                <a:spcPts val="600"/>
              </a:spcAft>
            </a:pPr>
            <a:r>
              <a:rPr lang="en-US" sz="1400" dirty="0">
                <a:solidFill>
                  <a:srgbClr val="000000"/>
                </a:solidFill>
              </a:rPr>
              <a:t>There are two different ways to read a prefix list entry, depending on whether there is an </a:t>
            </a:r>
            <a:r>
              <a:rPr lang="en-US" sz="1400" b="1" dirty="0">
                <a:solidFill>
                  <a:srgbClr val="000000"/>
                </a:solidFill>
              </a:rPr>
              <a:t>le </a:t>
            </a:r>
            <a:r>
              <a:rPr lang="en-US" sz="1400" dirty="0">
                <a:solidFill>
                  <a:srgbClr val="000000"/>
                </a:solidFill>
              </a:rPr>
              <a:t>(less than or equal to) or </a:t>
            </a:r>
            <a:r>
              <a:rPr lang="en-US" sz="1400" b="1" dirty="0">
                <a:solidFill>
                  <a:srgbClr val="000000"/>
                </a:solidFill>
              </a:rPr>
              <a:t>ge</a:t>
            </a:r>
            <a:r>
              <a:rPr lang="en-US" sz="1400" dirty="0">
                <a:solidFill>
                  <a:srgbClr val="000000"/>
                </a:solidFill>
              </a:rPr>
              <a:t> (greater than or equal to) at the end of the prefix list entry:</a:t>
            </a:r>
          </a:p>
          <a:p>
            <a:pPr marL="377190" indent="-285750" eaLnBrk="0" hangingPunct="0">
              <a:spcAft>
                <a:spcPts val="600"/>
              </a:spcAft>
              <a:buFont typeface="Arial" panose="020B0604020202020204" pitchFamily="34" charset="0"/>
              <a:buChar char="•"/>
            </a:pPr>
            <a:r>
              <a:rPr lang="en-US" sz="1400" dirty="0">
                <a:solidFill>
                  <a:srgbClr val="000000"/>
                </a:solidFill>
              </a:rPr>
              <a:t>No </a:t>
            </a:r>
            <a:r>
              <a:rPr lang="en-US" sz="1400" b="1" dirty="0">
                <a:solidFill>
                  <a:srgbClr val="000000"/>
                </a:solidFill>
              </a:rPr>
              <a:t>ge</a:t>
            </a:r>
            <a:r>
              <a:rPr lang="en-US" sz="1400" dirty="0">
                <a:solidFill>
                  <a:srgbClr val="000000"/>
                </a:solidFill>
              </a:rPr>
              <a:t> or </a:t>
            </a:r>
            <a:r>
              <a:rPr lang="en-US" sz="1400" b="1" dirty="0">
                <a:solidFill>
                  <a:srgbClr val="000000"/>
                </a:solidFill>
              </a:rPr>
              <a:t>le - </a:t>
            </a:r>
            <a:r>
              <a:rPr lang="en-US" sz="1400" dirty="0">
                <a:solidFill>
                  <a:srgbClr val="000000"/>
                </a:solidFill>
              </a:rPr>
              <a:t>If the entry does not contain a </a:t>
            </a:r>
            <a:r>
              <a:rPr lang="en-US" sz="1400" b="1" dirty="0">
                <a:solidFill>
                  <a:srgbClr val="000000"/>
                </a:solidFill>
              </a:rPr>
              <a:t>ge</a:t>
            </a:r>
            <a:r>
              <a:rPr lang="en-US" sz="1400" dirty="0">
                <a:solidFill>
                  <a:srgbClr val="000000"/>
                </a:solidFill>
              </a:rPr>
              <a:t> or </a:t>
            </a:r>
            <a:r>
              <a:rPr lang="en-US" sz="1400" b="1" dirty="0">
                <a:solidFill>
                  <a:srgbClr val="000000"/>
                </a:solidFill>
              </a:rPr>
              <a:t>le</a:t>
            </a:r>
            <a:r>
              <a:rPr lang="en-US" sz="1400" dirty="0">
                <a:solidFill>
                  <a:srgbClr val="000000"/>
                </a:solidFill>
              </a:rPr>
              <a:t>, the prefix is treated as an address and a subnet mask. Refer to the entry with sequence number 10 in Example 21-9. There is no ge or le; therefore, the network 10.1.1.0/26 is matched exactly. </a:t>
            </a:r>
          </a:p>
          <a:p>
            <a:pPr marL="377190" indent="-285750" eaLnBrk="0" hangingPunct="0">
              <a:spcAft>
                <a:spcPts val="600"/>
              </a:spcAft>
              <a:buFont typeface="Arial" panose="020B0604020202020204" pitchFamily="34" charset="0"/>
              <a:buChar char="•"/>
            </a:pPr>
            <a:r>
              <a:rPr lang="en-US" sz="1400" dirty="0">
                <a:solidFill>
                  <a:srgbClr val="000000"/>
                </a:solidFill>
              </a:rPr>
              <a:t>There is a </a:t>
            </a:r>
            <a:r>
              <a:rPr lang="en-US" sz="1400" b="1" dirty="0">
                <a:solidFill>
                  <a:srgbClr val="000000"/>
                </a:solidFill>
              </a:rPr>
              <a:t>ge</a:t>
            </a:r>
            <a:r>
              <a:rPr lang="en-US" sz="1400" dirty="0">
                <a:solidFill>
                  <a:srgbClr val="000000"/>
                </a:solidFill>
              </a:rPr>
              <a:t> or </a:t>
            </a:r>
            <a:r>
              <a:rPr lang="en-US" sz="1400" b="1" dirty="0">
                <a:solidFill>
                  <a:srgbClr val="000000"/>
                </a:solidFill>
              </a:rPr>
              <a:t>le -</a:t>
            </a:r>
            <a:r>
              <a:rPr lang="en-US" sz="1400" dirty="0">
                <a:solidFill>
                  <a:srgbClr val="000000"/>
                </a:solidFill>
              </a:rPr>
              <a:t> If the entry does contain a </a:t>
            </a:r>
            <a:r>
              <a:rPr lang="en-US" sz="1400" b="1" dirty="0">
                <a:solidFill>
                  <a:srgbClr val="000000"/>
                </a:solidFill>
              </a:rPr>
              <a:t>ge</a:t>
            </a:r>
            <a:r>
              <a:rPr lang="en-US" sz="1400" dirty="0">
                <a:solidFill>
                  <a:srgbClr val="000000"/>
                </a:solidFill>
              </a:rPr>
              <a:t> or </a:t>
            </a:r>
            <a:r>
              <a:rPr lang="en-US" sz="1400" b="1" dirty="0">
                <a:solidFill>
                  <a:srgbClr val="000000"/>
                </a:solidFill>
              </a:rPr>
              <a:t>le</a:t>
            </a:r>
            <a:r>
              <a:rPr lang="en-US" sz="1400" dirty="0">
                <a:solidFill>
                  <a:srgbClr val="000000"/>
                </a:solidFill>
              </a:rPr>
              <a:t>, the prefix is treated as an address and a wildcard mask. Refer to the entry with sequence number 20 in Example 21-9. Because there is a </a:t>
            </a:r>
            <a:r>
              <a:rPr lang="en-US" sz="1400" b="1" dirty="0">
                <a:solidFill>
                  <a:srgbClr val="000000"/>
                </a:solidFill>
              </a:rPr>
              <a:t>ge</a:t>
            </a:r>
            <a:r>
              <a:rPr lang="en-US" sz="1400" dirty="0">
                <a:solidFill>
                  <a:srgbClr val="000000"/>
                </a:solidFill>
              </a:rPr>
              <a:t> or </a:t>
            </a:r>
            <a:r>
              <a:rPr lang="en-US" sz="1400" b="1" dirty="0">
                <a:solidFill>
                  <a:srgbClr val="000000"/>
                </a:solidFill>
              </a:rPr>
              <a:t>le</a:t>
            </a:r>
            <a:r>
              <a:rPr lang="en-US" sz="1400" dirty="0">
                <a:solidFill>
                  <a:srgbClr val="000000"/>
                </a:solidFill>
              </a:rPr>
              <a:t>, the entry is defining a range of values.</a:t>
            </a:r>
          </a:p>
        </p:txBody>
      </p:sp>
      <p:pic>
        <p:nvPicPr>
          <p:cNvPr id="6" name="Picture 5">
            <a:extLst>
              <a:ext uri="{FF2B5EF4-FFF2-40B4-BE49-F238E27FC236}">
                <a16:creationId xmlns:a16="http://schemas.microsoft.com/office/drawing/2014/main" id="{6766C13D-82B7-4700-B1F5-623064E1A230}"/>
              </a:ext>
            </a:extLst>
          </p:cNvPr>
          <p:cNvPicPr>
            <a:picLocks noChangeAspect="1"/>
          </p:cNvPicPr>
          <p:nvPr/>
        </p:nvPicPr>
        <p:blipFill>
          <a:blip r:embed="rId3"/>
          <a:stretch>
            <a:fillRect/>
          </a:stretch>
        </p:blipFill>
        <p:spPr>
          <a:xfrm>
            <a:off x="4172744" y="999698"/>
            <a:ext cx="4905375" cy="2371725"/>
          </a:xfrm>
          <a:prstGeom prst="rect">
            <a:avLst/>
          </a:prstGeom>
        </p:spPr>
      </p:pic>
    </p:spTree>
    <p:extLst>
      <p:ext uri="{BB962C8B-B14F-4D97-AF65-F5344CB8AC3E}">
        <p14:creationId xmlns:p14="http://schemas.microsoft.com/office/powerpoint/2010/main" val="171197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Prefix Lists</a:t>
            </a:r>
            <a:br>
              <a:rPr lang="en-US" dirty="0">
                <a:solidFill>
                  <a:schemeClr val="accent4">
                    <a:lumMod val="75000"/>
                  </a:schemeClr>
                </a:solidFill>
              </a:rPr>
            </a:br>
            <a:r>
              <a:rPr lang="en-US" sz="2400" dirty="0">
                <a:solidFill>
                  <a:schemeClr val="accent4">
                    <a:lumMod val="75000"/>
                  </a:schemeClr>
                </a:solidFill>
              </a:rPr>
              <a:t>Prefix List Processing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146747" y="731837"/>
            <a:ext cx="8051994" cy="3785652"/>
          </a:xfrm>
          <a:prstGeom prst="rect">
            <a:avLst/>
          </a:prstGeom>
          <a:noFill/>
        </p:spPr>
        <p:txBody>
          <a:bodyPr wrap="square" rtlCol="0">
            <a:spAutoFit/>
          </a:bodyPr>
          <a:lstStyle/>
          <a:p>
            <a:pPr eaLnBrk="0" hangingPunct="0">
              <a:spcAft>
                <a:spcPts val="600"/>
              </a:spcAft>
            </a:pPr>
            <a:r>
              <a:rPr lang="en-US" sz="1400" dirty="0">
                <a:solidFill>
                  <a:srgbClr val="000000"/>
                </a:solidFill>
              </a:rPr>
              <a:t>The following is a list of steps that prefix lists use to help you identify why a prefix list is behaving the way it is:</a:t>
            </a:r>
          </a:p>
          <a:p>
            <a:pPr eaLnBrk="0" hangingPunct="0">
              <a:spcAft>
                <a:spcPts val="600"/>
              </a:spcAft>
            </a:pPr>
            <a:r>
              <a:rPr lang="en-US" sz="1400" b="1" dirty="0">
                <a:solidFill>
                  <a:srgbClr val="000000"/>
                </a:solidFill>
              </a:rPr>
              <a:t>Step 1.</a:t>
            </a:r>
            <a:r>
              <a:rPr lang="en-US" sz="1400" dirty="0">
                <a:solidFill>
                  <a:srgbClr val="000000"/>
                </a:solidFill>
              </a:rPr>
              <a:t> </a:t>
            </a:r>
            <a:r>
              <a:rPr lang="en-US" sz="1400" b="1" dirty="0">
                <a:solidFill>
                  <a:srgbClr val="000000"/>
                </a:solidFill>
              </a:rPr>
              <a:t>Top-down processing -</a:t>
            </a:r>
            <a:r>
              <a:rPr lang="en-US" sz="1400" dirty="0">
                <a:solidFill>
                  <a:srgbClr val="000000"/>
                </a:solidFill>
              </a:rPr>
              <a:t> A prefix list is made up of various sequences; these sequences are processed from the top of the prefix list to the bottom of the prefix list, in order of sequence number. </a:t>
            </a:r>
          </a:p>
          <a:p>
            <a:pPr eaLnBrk="0" hangingPunct="0">
              <a:spcAft>
                <a:spcPts val="600"/>
              </a:spcAft>
            </a:pPr>
            <a:r>
              <a:rPr lang="en-US" sz="1400" b="1" dirty="0">
                <a:solidFill>
                  <a:srgbClr val="000000"/>
                </a:solidFill>
              </a:rPr>
              <a:t>Step 2</a:t>
            </a:r>
            <a:r>
              <a:rPr lang="en-US" sz="1400" dirty="0">
                <a:solidFill>
                  <a:srgbClr val="000000"/>
                </a:solidFill>
              </a:rPr>
              <a:t>. </a:t>
            </a:r>
            <a:r>
              <a:rPr lang="en-US" sz="1400" b="1" dirty="0">
                <a:solidFill>
                  <a:srgbClr val="000000"/>
                </a:solidFill>
              </a:rPr>
              <a:t>Immediate execution upon a match -</a:t>
            </a:r>
            <a:r>
              <a:rPr lang="en-US" sz="1400" dirty="0">
                <a:solidFill>
                  <a:srgbClr val="000000"/>
                </a:solidFill>
              </a:rPr>
              <a:t> The very first sequence that matches is the sequence that is used. This may be a permit sequence or a deny sequence, and it dictates how the information is treated. It doesn’t matter if there is another sequence later in the prefix list that matches. Only the first sequence that matches matters. </a:t>
            </a:r>
          </a:p>
          <a:p>
            <a:pPr eaLnBrk="0" hangingPunct="0">
              <a:spcAft>
                <a:spcPts val="600"/>
              </a:spcAft>
            </a:pPr>
            <a:r>
              <a:rPr lang="en-US" sz="1400" b="1" dirty="0">
                <a:solidFill>
                  <a:srgbClr val="000000"/>
                </a:solidFill>
              </a:rPr>
              <a:t>Step 3</a:t>
            </a:r>
            <a:r>
              <a:rPr lang="en-US" sz="1400" dirty="0">
                <a:solidFill>
                  <a:srgbClr val="000000"/>
                </a:solidFill>
              </a:rPr>
              <a:t>. </a:t>
            </a:r>
            <a:r>
              <a:rPr lang="en-US" sz="1400" b="1" dirty="0">
                <a:solidFill>
                  <a:srgbClr val="000000"/>
                </a:solidFill>
              </a:rPr>
              <a:t>Implicit deny any -</a:t>
            </a:r>
            <a:r>
              <a:rPr lang="en-US" sz="1400" dirty="0">
                <a:solidFill>
                  <a:srgbClr val="000000"/>
                </a:solidFill>
              </a:rPr>
              <a:t> If there is no matching sequence, the information is automatically denied based on the invisible implicit deny any entry at the end of a prefix list. </a:t>
            </a:r>
          </a:p>
          <a:p>
            <a:pPr>
              <a:spcAft>
                <a:spcPts val="600"/>
              </a:spcAft>
            </a:pPr>
            <a:r>
              <a:rPr lang="en-US" sz="1400" dirty="0">
                <a:solidFill>
                  <a:srgbClr val="000000"/>
                </a:solidFill>
              </a:rPr>
              <a:t>Because there is an implicit </a:t>
            </a:r>
            <a:r>
              <a:rPr lang="en-US" sz="1400" b="1" dirty="0">
                <a:solidFill>
                  <a:srgbClr val="000000"/>
                </a:solidFill>
              </a:rPr>
              <a:t>deny any </a:t>
            </a:r>
            <a:r>
              <a:rPr lang="en-US" sz="1400" dirty="0">
                <a:solidFill>
                  <a:srgbClr val="000000"/>
                </a:solidFill>
              </a:rPr>
              <a:t>at the end of a prefix list, you need at least one permit sequence in a prefix list, or everything will be denied. To permit everything that does not match a prefix list sequence, you need to include an entry that does so. </a:t>
            </a:r>
          </a:p>
          <a:p>
            <a:pPr lvl="1">
              <a:spcAft>
                <a:spcPts val="600"/>
              </a:spcAft>
            </a:pPr>
            <a:r>
              <a:rPr lang="en-US" sz="1400" dirty="0">
                <a:solidFill>
                  <a:srgbClr val="000000"/>
                </a:solidFill>
              </a:rPr>
              <a:t>IPv4:  </a:t>
            </a:r>
            <a:r>
              <a:rPr lang="en-US" sz="1400" b="1" dirty="0">
                <a:solidFill>
                  <a:srgbClr val="000000"/>
                </a:solidFill>
              </a:rPr>
              <a:t>ip prefix-list NAME seq 30 permit 0.0.0.0/0 le 32 </a:t>
            </a:r>
          </a:p>
          <a:p>
            <a:pPr lvl="1">
              <a:spcAft>
                <a:spcPts val="600"/>
              </a:spcAft>
            </a:pPr>
            <a:r>
              <a:rPr lang="en-US" sz="1400" dirty="0">
                <a:solidFill>
                  <a:srgbClr val="000000"/>
                </a:solidFill>
              </a:rPr>
              <a:t>IPv6:  </a:t>
            </a:r>
            <a:r>
              <a:rPr lang="fr-FR" sz="1400" b="1" dirty="0">
                <a:solidFill>
                  <a:srgbClr val="000000"/>
                </a:solidFill>
              </a:rPr>
              <a:t>ipv6 prefix-list NAME seq 30 permit ::/0 le 128</a:t>
            </a:r>
            <a:endParaRPr lang="en-US" sz="1400" b="1" dirty="0">
              <a:solidFill>
                <a:srgbClr val="000000"/>
              </a:solidFill>
            </a:endParaRPr>
          </a:p>
        </p:txBody>
      </p:sp>
    </p:spTree>
    <p:extLst>
      <p:ext uri="{BB962C8B-B14F-4D97-AF65-F5344CB8AC3E}">
        <p14:creationId xmlns:p14="http://schemas.microsoft.com/office/powerpoint/2010/main" val="202895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Trouble Tickets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EFE5392-2CE4-4A0A-8857-D24F1A3DA042}"/>
              </a:ext>
            </a:extLst>
          </p:cNvPr>
          <p:cNvSpPr txBox="1"/>
          <p:nvPr/>
        </p:nvSpPr>
        <p:spPr>
          <a:xfrm>
            <a:off x="337845" y="1663809"/>
            <a:ext cx="8417536"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This section presents various trouble tickets relating to the topics discussed in this chapter. The purpose of these trouble tickets is to show a process that you can follow when troubleshooting in the real world or in an exam environment. </a:t>
            </a:r>
          </a:p>
        </p:txBody>
      </p:sp>
    </p:spTree>
    <p:custDataLst>
      <p:tags r:id="rId1"/>
    </p:custDataLst>
    <p:extLst>
      <p:ext uri="{BB962C8B-B14F-4D97-AF65-F5344CB8AC3E}">
        <p14:creationId xmlns:p14="http://schemas.microsoft.com/office/powerpoint/2010/main" val="1699287101"/>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400" dirty="0">
                <a:solidFill>
                  <a:schemeClr val="accent4">
                    <a:lumMod val="75000"/>
                  </a:schemeClr>
                </a:solidFill>
              </a:rPr>
              <a:t>Trouble Ticket 21-1: IPv4 ACL</a:t>
            </a:r>
          </a:p>
        </p:txBody>
      </p:sp>
      <p:sp>
        <p:nvSpPr>
          <p:cNvPr id="5" name="TextBox 4">
            <a:extLst>
              <a:ext uri="{FF2B5EF4-FFF2-40B4-BE49-F238E27FC236}">
                <a16:creationId xmlns:a16="http://schemas.microsoft.com/office/drawing/2014/main" id="{EEC9D1C4-B9E3-489B-800E-BA01649A61D8}"/>
              </a:ext>
            </a:extLst>
          </p:cNvPr>
          <p:cNvSpPr txBox="1"/>
          <p:nvPr/>
        </p:nvSpPr>
        <p:spPr>
          <a:xfrm>
            <a:off x="116645" y="808037"/>
            <a:ext cx="3919573" cy="2308324"/>
          </a:xfrm>
          <a:prstGeom prst="rect">
            <a:avLst/>
          </a:prstGeom>
          <a:noFill/>
        </p:spPr>
        <p:txBody>
          <a:bodyPr wrap="square" rtlCol="0">
            <a:spAutoFit/>
          </a:bodyPr>
          <a:lstStyle/>
          <a:p>
            <a:pPr eaLnBrk="0" hangingPunct="0"/>
            <a:r>
              <a:rPr lang="en-US" sz="1600" dirty="0">
                <a:solidFill>
                  <a:srgbClr val="000000"/>
                </a:solidFill>
              </a:rPr>
              <a:t>Problem: A user at PC1 (see Figure 21-1) has indicated that he cannot Telnet to 192.0.2.1, and he needs to. However, he can ping 192.0.2.1 and access web-enabled resources.</a:t>
            </a:r>
          </a:p>
          <a:p>
            <a:pPr eaLnBrk="0" hangingPunct="0"/>
            <a:endParaRPr lang="en-US" sz="1600" dirty="0">
              <a:solidFill>
                <a:srgbClr val="000000"/>
              </a:solidFill>
            </a:endParaRPr>
          </a:p>
          <a:p>
            <a:pPr eaLnBrk="0" hangingPunct="0"/>
            <a:r>
              <a:rPr lang="en-US" sz="1600" dirty="0">
                <a:solidFill>
                  <a:srgbClr val="000000"/>
                </a:solidFill>
              </a:rPr>
              <a:t>Refer to your text for next steps and examples to troubleshoot and resolve this trouble ticket.</a:t>
            </a:r>
          </a:p>
        </p:txBody>
      </p:sp>
      <p:pic>
        <p:nvPicPr>
          <p:cNvPr id="4" name="Picture 3">
            <a:extLst>
              <a:ext uri="{FF2B5EF4-FFF2-40B4-BE49-F238E27FC236}">
                <a16:creationId xmlns:a16="http://schemas.microsoft.com/office/drawing/2014/main" id="{1D25FD4B-0EF8-4C72-A80D-380153916CA2}"/>
              </a:ext>
            </a:extLst>
          </p:cNvPr>
          <p:cNvPicPr>
            <a:picLocks noChangeAspect="1"/>
          </p:cNvPicPr>
          <p:nvPr/>
        </p:nvPicPr>
        <p:blipFill>
          <a:blip r:embed="rId3"/>
          <a:stretch>
            <a:fillRect/>
          </a:stretch>
        </p:blipFill>
        <p:spPr>
          <a:xfrm>
            <a:off x="4202113" y="901065"/>
            <a:ext cx="4143375" cy="2228850"/>
          </a:xfrm>
          <a:prstGeom prst="rect">
            <a:avLst/>
          </a:prstGeom>
        </p:spPr>
      </p:pic>
    </p:spTree>
    <p:extLst>
      <p:ext uri="{BB962C8B-B14F-4D97-AF65-F5344CB8AC3E}">
        <p14:creationId xmlns:p14="http://schemas.microsoft.com/office/powerpoint/2010/main" val="576432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400" dirty="0">
                <a:solidFill>
                  <a:schemeClr val="accent4">
                    <a:lumMod val="75000"/>
                  </a:schemeClr>
                </a:solidFill>
              </a:rPr>
              <a:t>Trouble Ticket 21-2: IPv6 ACL</a:t>
            </a:r>
          </a:p>
        </p:txBody>
      </p:sp>
      <p:sp>
        <p:nvSpPr>
          <p:cNvPr id="5" name="TextBox 4">
            <a:extLst>
              <a:ext uri="{FF2B5EF4-FFF2-40B4-BE49-F238E27FC236}">
                <a16:creationId xmlns:a16="http://schemas.microsoft.com/office/drawing/2014/main" id="{EEC9D1C4-B9E3-489B-800E-BA01649A61D8}"/>
              </a:ext>
            </a:extLst>
          </p:cNvPr>
          <p:cNvSpPr txBox="1"/>
          <p:nvPr/>
        </p:nvSpPr>
        <p:spPr>
          <a:xfrm>
            <a:off x="180304" y="942309"/>
            <a:ext cx="3992440" cy="2554545"/>
          </a:xfrm>
          <a:prstGeom prst="rect">
            <a:avLst/>
          </a:prstGeom>
          <a:noFill/>
        </p:spPr>
        <p:txBody>
          <a:bodyPr wrap="square" rtlCol="0">
            <a:spAutoFit/>
          </a:bodyPr>
          <a:lstStyle/>
          <a:p>
            <a:pPr eaLnBrk="0" hangingPunct="0"/>
            <a:r>
              <a:rPr lang="en-US" sz="1600" dirty="0">
                <a:solidFill>
                  <a:srgbClr val="000000"/>
                </a:solidFill>
              </a:rPr>
              <a:t>Problem: A user at PC2 (see Figure 21-2) has indicated that she is not able to Telnet to 2001:db8:a:b::7, and she requires Telnet access.  However, she can ping  2001:db8:a:b::7 and receive DHCP-related information from the DHCP server.</a:t>
            </a:r>
          </a:p>
          <a:p>
            <a:pPr eaLnBrk="0" hangingPunct="0"/>
            <a:endParaRPr lang="en-US" sz="1600" dirty="0">
              <a:solidFill>
                <a:srgbClr val="000000"/>
              </a:solidFill>
            </a:endParaRPr>
          </a:p>
          <a:p>
            <a:pPr eaLnBrk="0" hangingPunct="0"/>
            <a:r>
              <a:rPr lang="en-US" sz="1600" dirty="0">
                <a:solidFill>
                  <a:srgbClr val="000000"/>
                </a:solidFill>
              </a:rPr>
              <a:t>Refer to your text for next steps and examples to troubleshoot and resolve this trouble ticket.</a:t>
            </a:r>
          </a:p>
        </p:txBody>
      </p:sp>
      <p:pic>
        <p:nvPicPr>
          <p:cNvPr id="2" name="Picture 1">
            <a:extLst>
              <a:ext uri="{FF2B5EF4-FFF2-40B4-BE49-F238E27FC236}">
                <a16:creationId xmlns:a16="http://schemas.microsoft.com/office/drawing/2014/main" id="{E2DE587E-5517-43B8-907C-6355A3DAEEE4}"/>
              </a:ext>
            </a:extLst>
          </p:cNvPr>
          <p:cNvPicPr>
            <a:picLocks noChangeAspect="1"/>
          </p:cNvPicPr>
          <p:nvPr/>
        </p:nvPicPr>
        <p:blipFill>
          <a:blip r:embed="rId3"/>
          <a:stretch>
            <a:fillRect/>
          </a:stretch>
        </p:blipFill>
        <p:spPr>
          <a:xfrm>
            <a:off x="4394835" y="942309"/>
            <a:ext cx="4171950" cy="2286000"/>
          </a:xfrm>
          <a:prstGeom prst="rect">
            <a:avLst/>
          </a:prstGeom>
        </p:spPr>
      </p:pic>
    </p:spTree>
    <p:extLst>
      <p:ext uri="{BB962C8B-B14F-4D97-AF65-F5344CB8AC3E}">
        <p14:creationId xmlns:p14="http://schemas.microsoft.com/office/powerpoint/2010/main" val="298372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400" dirty="0">
                <a:solidFill>
                  <a:schemeClr val="accent4">
                    <a:lumMod val="75000"/>
                  </a:schemeClr>
                </a:solidFill>
              </a:rPr>
              <a:t>Trouble Ticket 21-3: Prefix List</a:t>
            </a:r>
          </a:p>
        </p:txBody>
      </p:sp>
      <p:sp>
        <p:nvSpPr>
          <p:cNvPr id="5" name="TextBox 4">
            <a:extLst>
              <a:ext uri="{FF2B5EF4-FFF2-40B4-BE49-F238E27FC236}">
                <a16:creationId xmlns:a16="http://schemas.microsoft.com/office/drawing/2014/main" id="{EEC9D1C4-B9E3-489B-800E-BA01649A61D8}"/>
              </a:ext>
            </a:extLst>
          </p:cNvPr>
          <p:cNvSpPr txBox="1"/>
          <p:nvPr/>
        </p:nvSpPr>
        <p:spPr>
          <a:xfrm>
            <a:off x="116646" y="808037"/>
            <a:ext cx="3807654" cy="3323987"/>
          </a:xfrm>
          <a:prstGeom prst="rect">
            <a:avLst/>
          </a:prstGeom>
          <a:noFill/>
        </p:spPr>
        <p:txBody>
          <a:bodyPr wrap="square" rtlCol="0">
            <a:spAutoFit/>
          </a:bodyPr>
          <a:lstStyle/>
          <a:p>
            <a:pPr eaLnBrk="0" hangingPunct="0"/>
            <a:r>
              <a:rPr lang="en-US" sz="1400" dirty="0">
                <a:solidFill>
                  <a:srgbClr val="000000"/>
                </a:solidFill>
              </a:rPr>
              <a:t>Problem: Your junior admin has contacted you indicating that R1 (see Figure 21-3) is not</a:t>
            </a:r>
          </a:p>
          <a:p>
            <a:pPr eaLnBrk="0" hangingPunct="0"/>
            <a:r>
              <a:rPr lang="en-US" sz="1400" dirty="0">
                <a:solidFill>
                  <a:srgbClr val="000000"/>
                </a:solidFill>
              </a:rPr>
              <a:t>learning any routes from Enhanced Interior Gateway Routing Protocol (EIGRP). The admin has confirmed that neighbor relationships are being formed, interfaces are participating in the routing process, and other routers are learning about the routes. The admin has come to you for help. With your extensive knowledge, you ask your junior admin if he checked for any route filters. He says no.</a:t>
            </a:r>
          </a:p>
          <a:p>
            <a:pPr eaLnBrk="0" hangingPunct="0"/>
            <a:endParaRPr lang="en-US" sz="1400" dirty="0">
              <a:solidFill>
                <a:srgbClr val="000000"/>
              </a:solidFill>
            </a:endParaRPr>
          </a:p>
          <a:p>
            <a:pPr eaLnBrk="0" hangingPunct="0"/>
            <a:r>
              <a:rPr lang="en-US" sz="1400" dirty="0">
                <a:solidFill>
                  <a:srgbClr val="000000"/>
                </a:solidFill>
              </a:rPr>
              <a:t>Refer to your text for next steps and examples to troubleshoot and resolve this trouble ticket.</a:t>
            </a:r>
          </a:p>
        </p:txBody>
      </p:sp>
      <p:pic>
        <p:nvPicPr>
          <p:cNvPr id="4" name="Picture 3">
            <a:extLst>
              <a:ext uri="{FF2B5EF4-FFF2-40B4-BE49-F238E27FC236}">
                <a16:creationId xmlns:a16="http://schemas.microsoft.com/office/drawing/2014/main" id="{93BEF98B-774F-4E95-AFE3-951D295BFB55}"/>
              </a:ext>
            </a:extLst>
          </p:cNvPr>
          <p:cNvPicPr>
            <a:picLocks noChangeAspect="1"/>
          </p:cNvPicPr>
          <p:nvPr/>
        </p:nvPicPr>
        <p:blipFill>
          <a:blip r:embed="rId3"/>
          <a:stretch>
            <a:fillRect/>
          </a:stretch>
        </p:blipFill>
        <p:spPr>
          <a:xfrm>
            <a:off x="4505325" y="1356360"/>
            <a:ext cx="4019550" cy="1714500"/>
          </a:xfrm>
          <a:prstGeom prst="rect">
            <a:avLst/>
          </a:prstGeom>
        </p:spPr>
      </p:pic>
    </p:spTree>
    <p:extLst>
      <p:ext uri="{BB962C8B-B14F-4D97-AF65-F5344CB8AC3E}">
        <p14:creationId xmlns:p14="http://schemas.microsoft.com/office/powerpoint/2010/main" val="3430748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21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3439664"/>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60" indent="-285750" algn="l">
              <a:lnSpc>
                <a:spcPct val="115000"/>
              </a:lnSpc>
              <a:spcBef>
                <a:spcPts val="0"/>
              </a:spcBef>
              <a:buFont typeface="Arial" panose="020B0604020202020204" pitchFamily="34" charset="0"/>
              <a:buChar char="•"/>
            </a:pPr>
            <a:r>
              <a:rPr lang="en-US" sz="1500" b="1" dirty="0">
                <a:solidFill>
                  <a:srgbClr val="000000"/>
                </a:solidFill>
              </a:rPr>
              <a:t>Troubleshooting IPv4 ACLs - </a:t>
            </a:r>
            <a:r>
              <a:rPr lang="en-US" sz="1500" dirty="0">
                <a:solidFill>
                  <a:srgbClr val="000000"/>
                </a:solidFill>
              </a:rPr>
              <a:t>This section examines how to read IPv4 ACLs so that</a:t>
            </a:r>
          </a:p>
          <a:p>
            <a:pPr marL="0" algn="l">
              <a:lnSpc>
                <a:spcPct val="115000"/>
              </a:lnSpc>
              <a:spcBef>
                <a:spcPts val="0"/>
              </a:spcBef>
            </a:pPr>
            <a:r>
              <a:rPr lang="en-US" sz="1500" dirty="0">
                <a:solidFill>
                  <a:srgbClr val="000000"/>
                </a:solidFill>
              </a:rPr>
              <a:t>you are more efficient at troubleshooting IPv4 ACL-related issues. It also shows the</a:t>
            </a:r>
          </a:p>
          <a:p>
            <a:pPr marL="0" algn="l">
              <a:lnSpc>
                <a:spcPct val="115000"/>
              </a:lnSpc>
              <a:spcBef>
                <a:spcPts val="0"/>
              </a:spcBef>
            </a:pPr>
            <a:r>
              <a:rPr lang="en-US" sz="1500" dirty="0">
                <a:solidFill>
                  <a:srgbClr val="000000"/>
                </a:solidFill>
              </a:rPr>
              <a:t>commands and processes you use for troubleshooting IPv4 packet filtering with standard, extended, and time-based IPv4 ACLs.</a:t>
            </a:r>
          </a:p>
          <a:p>
            <a:pPr marL="60" indent="-285750" algn="l">
              <a:lnSpc>
                <a:spcPct val="115000"/>
              </a:lnSpc>
              <a:spcBef>
                <a:spcPts val="0"/>
              </a:spcBef>
              <a:buFont typeface="Arial" panose="020B0604020202020204" pitchFamily="34" charset="0"/>
              <a:buChar char="•"/>
            </a:pPr>
            <a:r>
              <a:rPr lang="en-US" sz="1500" b="1" dirty="0">
                <a:solidFill>
                  <a:srgbClr val="000000"/>
                </a:solidFill>
              </a:rPr>
              <a:t>Troubleshooting IPv6 ACLs -</a:t>
            </a:r>
            <a:r>
              <a:rPr lang="en-US" sz="1500" dirty="0">
                <a:solidFill>
                  <a:srgbClr val="000000"/>
                </a:solidFill>
              </a:rPr>
              <a:t> This section examines how to read IPv6 ACLs so that</a:t>
            </a:r>
          </a:p>
          <a:p>
            <a:pPr marL="0" algn="l">
              <a:lnSpc>
                <a:spcPct val="115000"/>
              </a:lnSpc>
              <a:spcBef>
                <a:spcPts val="0"/>
              </a:spcBef>
            </a:pPr>
            <a:r>
              <a:rPr lang="en-US" sz="1500" dirty="0">
                <a:solidFill>
                  <a:srgbClr val="000000"/>
                </a:solidFill>
              </a:rPr>
              <a:t>you are more efficient at troubleshooting IPv6 ACL-related issues. It also shows the</a:t>
            </a:r>
          </a:p>
          <a:p>
            <a:pPr marL="0" algn="l">
              <a:lnSpc>
                <a:spcPct val="115000"/>
              </a:lnSpc>
              <a:spcBef>
                <a:spcPts val="0"/>
              </a:spcBef>
            </a:pPr>
            <a:r>
              <a:rPr lang="en-US" sz="1500" dirty="0">
                <a:solidFill>
                  <a:srgbClr val="000000"/>
                </a:solidFill>
              </a:rPr>
              <a:t>commands and processes that you can use for troubleshooting IPv6 packet filtering.</a:t>
            </a:r>
          </a:p>
          <a:p>
            <a:pPr marL="60" indent="-285750" algn="l">
              <a:lnSpc>
                <a:spcPct val="115000"/>
              </a:lnSpc>
              <a:spcBef>
                <a:spcPts val="0"/>
              </a:spcBef>
              <a:buFont typeface="Arial" panose="020B0604020202020204" pitchFamily="34" charset="0"/>
              <a:buChar char="•"/>
            </a:pPr>
            <a:r>
              <a:rPr lang="en-US" sz="1500" b="1" dirty="0">
                <a:solidFill>
                  <a:srgbClr val="000000"/>
                </a:solidFill>
              </a:rPr>
              <a:t>Troubleshooting Prefix Lists - </a:t>
            </a:r>
            <a:r>
              <a:rPr lang="en-US" sz="1500" dirty="0">
                <a:solidFill>
                  <a:srgbClr val="000000"/>
                </a:solidFill>
              </a:rPr>
              <a:t>This section reviews how to efficiently examine a prefix</a:t>
            </a:r>
          </a:p>
          <a:p>
            <a:pPr marL="0" algn="l">
              <a:lnSpc>
                <a:spcPct val="115000"/>
              </a:lnSpc>
              <a:spcBef>
                <a:spcPts val="0"/>
              </a:spcBef>
            </a:pPr>
            <a:r>
              <a:rPr lang="en-US" sz="1500" dirty="0">
                <a:solidFill>
                  <a:srgbClr val="000000"/>
                </a:solidFill>
              </a:rPr>
              <a:t>list for troubleshooting purposes so that when you are dealing with an issue that has a</a:t>
            </a:r>
          </a:p>
          <a:p>
            <a:pPr marL="0" algn="l">
              <a:lnSpc>
                <a:spcPct val="115000"/>
              </a:lnSpc>
              <a:spcBef>
                <a:spcPts val="0"/>
              </a:spcBef>
            </a:pPr>
            <a:r>
              <a:rPr lang="en-US" sz="1500" dirty="0">
                <a:solidFill>
                  <a:srgbClr val="000000"/>
                </a:solidFill>
              </a:rPr>
              <a:t>prefix list associated with it, you can determine whether the prefix list is or is not the</a:t>
            </a:r>
          </a:p>
          <a:p>
            <a:pPr marL="0" algn="l">
              <a:lnSpc>
                <a:spcPct val="115000"/>
              </a:lnSpc>
              <a:spcBef>
                <a:spcPts val="0"/>
              </a:spcBef>
            </a:pPr>
            <a:r>
              <a:rPr lang="en-US" sz="1500" dirty="0">
                <a:solidFill>
                  <a:srgbClr val="000000"/>
                </a:solidFill>
              </a:rPr>
              <a:t>problem.</a:t>
            </a:r>
          </a:p>
          <a:p>
            <a:pPr marL="60" indent="-285750" algn="l">
              <a:lnSpc>
                <a:spcPct val="115000"/>
              </a:lnSpc>
              <a:spcBef>
                <a:spcPts val="0"/>
              </a:spcBef>
              <a:buFont typeface="Arial" panose="020B0604020202020204" pitchFamily="34" charset="0"/>
              <a:buChar char="•"/>
            </a:pPr>
            <a:r>
              <a:rPr lang="en-US" sz="1500" b="1" dirty="0">
                <a:solidFill>
                  <a:srgbClr val="000000"/>
                </a:solidFill>
              </a:rPr>
              <a:t>Trouble Tickets - </a:t>
            </a:r>
            <a:r>
              <a:rPr lang="en-US" sz="1500" dirty="0">
                <a:solidFill>
                  <a:srgbClr val="000000"/>
                </a:solidFill>
              </a:rPr>
              <a:t>This section provides trouble tickets that demonstrate how to use a</a:t>
            </a:r>
          </a:p>
          <a:p>
            <a:pPr marL="0" algn="l">
              <a:lnSpc>
                <a:spcPct val="115000"/>
              </a:lnSpc>
              <a:spcBef>
                <a:spcPts val="0"/>
              </a:spcBef>
            </a:pPr>
            <a:r>
              <a:rPr lang="en-US" sz="1500" dirty="0">
                <a:solidFill>
                  <a:srgbClr val="000000"/>
                </a:solidFill>
              </a:rPr>
              <a:t>structured troubleshooting process to solve a reported problem.</a:t>
            </a:r>
          </a:p>
          <a:p>
            <a:pPr marL="0" algn="l">
              <a:lnSpc>
                <a:spcPct val="115000"/>
              </a:lnSpc>
              <a:spcBef>
                <a:spcPts val="0"/>
              </a:spcBef>
            </a:pPr>
            <a:endParaRPr lang="en-US" sz="1500" dirty="0">
              <a:solidFill>
                <a:srgbClr val="000000"/>
              </a:solidFill>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21</a:t>
            </a:r>
          </a:p>
        </p:txBody>
      </p:sp>
      <p:graphicFrame>
        <p:nvGraphicFramePr>
          <p:cNvPr id="2" name="Table 1"/>
          <p:cNvGraphicFramePr>
            <a:graphicFrameLocks noGrp="1"/>
          </p:cNvGraphicFramePr>
          <p:nvPr>
            <p:extLst>
              <p:ext uri="{D42A27DB-BD31-4B8C-83A1-F6EECF244321}">
                <p14:modId xmlns:p14="http://schemas.microsoft.com/office/powerpoint/2010/main" val="3945166453"/>
              </p:ext>
            </p:extLst>
          </p:nvPr>
        </p:nvGraphicFramePr>
        <p:xfrm>
          <a:off x="814388" y="960713"/>
          <a:ext cx="6965156" cy="3220720"/>
        </p:xfrm>
        <a:graphic>
          <a:graphicData uri="http://schemas.openxmlformats.org/drawingml/2006/table">
            <a:tbl>
              <a:tblPr firstRow="1" bandRow="1">
                <a:tableStyleId>{5C22544A-7EE6-4342-B048-85BDC9FD1C3A}</a:tableStyleId>
              </a:tblPr>
              <a:tblGrid>
                <a:gridCol w="3482578">
                  <a:extLst>
                    <a:ext uri="{9D8B030D-6E8A-4147-A177-3AD203B41FA5}">
                      <a16:colId xmlns:a16="http://schemas.microsoft.com/office/drawing/2014/main" val="20000"/>
                    </a:ext>
                  </a:extLst>
                </a:gridCol>
                <a:gridCol w="3482578">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The IPv4 ACL order of operations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dirty="0">
                          <a:solidFill>
                            <a:srgbClr val="000000"/>
                          </a:solidFill>
                        </a:rPr>
                        <a:t>Sample IPv6 ACL</a:t>
                      </a:r>
                    </a:p>
                    <a:p>
                      <a:endParaRPr lang="en-US" sz="1600" dirty="0"/>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Reading an IPv4 standard ACL</a:t>
                      </a:r>
                    </a:p>
                  </a:txBody>
                  <a:tcPr/>
                </a:tc>
                <a:tc>
                  <a:txBody>
                    <a:bodyPr/>
                    <a:lstStyle/>
                    <a:p>
                      <a:r>
                        <a:rPr lang="en-US" sz="1600" dirty="0">
                          <a:solidFill>
                            <a:srgbClr val="000000"/>
                          </a:solidFill>
                        </a:rPr>
                        <a:t>Verifying IPv6 access lists applied to interfaces</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Reading an IPv4 extended ACL</a:t>
                      </a:r>
                    </a:p>
                  </a:txBody>
                  <a:tcPr/>
                </a:tc>
                <a:tc>
                  <a:txBody>
                    <a:bodyPr/>
                    <a:lstStyle/>
                    <a:p>
                      <a:r>
                        <a:rPr lang="en-US" sz="1600" dirty="0">
                          <a:solidFill>
                            <a:srgbClr val="000000"/>
                          </a:solidFill>
                        </a:rPr>
                        <a:t>Reading a prefix list</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Verifying access lists applied to interfaces</a:t>
                      </a:r>
                    </a:p>
                  </a:txBody>
                  <a:tcPr/>
                </a:tc>
                <a:tc>
                  <a:txBody>
                    <a:bodyPr/>
                    <a:lstStyle/>
                    <a:p>
                      <a:r>
                        <a:rPr lang="en-US" sz="1600" dirty="0">
                          <a:solidFill>
                            <a:srgbClr val="000000"/>
                          </a:solidFill>
                        </a:rPr>
                        <a:t>The prefix list order of operations</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 Sample time-based ACL</a:t>
                      </a:r>
                    </a:p>
                  </a:txBody>
                  <a:tcPr/>
                </a:tc>
                <a:tc>
                  <a:txBody>
                    <a:bodyPr/>
                    <a:lstStyle/>
                    <a:p>
                      <a:r>
                        <a:rPr lang="en-US" sz="1600" dirty="0">
                          <a:solidFill>
                            <a:srgbClr val="000000"/>
                          </a:solidFill>
                        </a:rPr>
                        <a:t>Reading an IPv4 standard ACL</a:t>
                      </a: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The IPv6 ACL order of operations</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21</a:t>
            </a:r>
          </a:p>
        </p:txBody>
      </p:sp>
      <p:graphicFrame>
        <p:nvGraphicFramePr>
          <p:cNvPr id="2" name="Table 1"/>
          <p:cNvGraphicFramePr>
            <a:graphicFrameLocks noGrp="1"/>
          </p:cNvGraphicFramePr>
          <p:nvPr>
            <p:extLst>
              <p:ext uri="{D42A27DB-BD31-4B8C-83A1-F6EECF244321}">
                <p14:modId xmlns:p14="http://schemas.microsoft.com/office/powerpoint/2010/main" val="64778133"/>
              </p:ext>
            </p:extLst>
          </p:nvPr>
        </p:nvGraphicFramePr>
        <p:xfrm>
          <a:off x="1229833" y="1088390"/>
          <a:ext cx="6606862" cy="2198370"/>
        </p:xfrm>
        <a:graphic>
          <a:graphicData uri="http://schemas.openxmlformats.org/drawingml/2006/table">
            <a:tbl>
              <a:tblPr firstRow="1" bandRow="1">
                <a:tableStyleId>{5C22544A-7EE6-4342-B048-85BDC9FD1C3A}</a:tableStyleId>
              </a:tblPr>
              <a:tblGrid>
                <a:gridCol w="3054035">
                  <a:extLst>
                    <a:ext uri="{9D8B030D-6E8A-4147-A177-3AD203B41FA5}">
                      <a16:colId xmlns:a16="http://schemas.microsoft.com/office/drawing/2014/main" val="20000"/>
                    </a:ext>
                  </a:extLst>
                </a:gridCol>
                <a:gridCol w="3552827">
                  <a:extLst>
                    <a:ext uri="{9D8B030D-6E8A-4147-A177-3AD203B41FA5}">
                      <a16:colId xmlns:a16="http://schemas.microsoft.com/office/drawing/2014/main" val="3777475585"/>
                    </a:ext>
                  </a:extLst>
                </a:gridCol>
              </a:tblGrid>
              <a:tr h="370840">
                <a:tc>
                  <a:txBody>
                    <a:bodyPr/>
                    <a:lstStyle/>
                    <a:p>
                      <a:r>
                        <a:rPr lang="en-US" dirty="0"/>
                        <a:t>Term</a:t>
                      </a:r>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standard ACL</a:t>
                      </a:r>
                    </a:p>
                  </a:txBody>
                  <a:tcPr/>
                </a:tc>
                <a:tc>
                  <a:txBody>
                    <a:bodyPr/>
                    <a:lstStyle/>
                    <a:p>
                      <a:r>
                        <a:rPr lang="en-US" sz="1600" dirty="0">
                          <a:solidFill>
                            <a:srgbClr val="000000"/>
                          </a:solidFill>
                        </a:rPr>
                        <a:t>implicit deny</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extended ACL</a:t>
                      </a:r>
                    </a:p>
                  </a:txBody>
                  <a:tcPr/>
                </a:tc>
                <a:tc>
                  <a:txBody>
                    <a:bodyPr/>
                    <a:lstStyle/>
                    <a:p>
                      <a:r>
                        <a:rPr lang="en-US" sz="1600" dirty="0">
                          <a:solidFill>
                            <a:srgbClr val="000000"/>
                          </a:solidFill>
                        </a:rPr>
                        <a:t>implicit permit</a:t>
                      </a:r>
                    </a:p>
                  </a:txBody>
                  <a:tcPr/>
                </a:tc>
                <a:extLst>
                  <a:ext uri="{0D108BD9-81ED-4DB2-BD59-A6C34878D82A}">
                    <a16:rowId xmlns:a16="http://schemas.microsoft.com/office/drawing/2014/main" val="10002"/>
                  </a:ext>
                </a:extLst>
              </a:tr>
              <a:tr h="344170">
                <a:tc>
                  <a:txBody>
                    <a:bodyPr/>
                    <a:lstStyle/>
                    <a:p>
                      <a:r>
                        <a:rPr lang="en-US" sz="1600" dirty="0">
                          <a:solidFill>
                            <a:srgbClr val="000000"/>
                          </a:solidFill>
                        </a:rPr>
                        <a:t>named ACL</a:t>
                      </a:r>
                    </a:p>
                  </a:txBody>
                  <a:tcPr/>
                </a:tc>
                <a:tc>
                  <a:txBody>
                    <a:bodyPr/>
                    <a:lstStyle/>
                    <a:p>
                      <a:r>
                        <a:rPr lang="en-US" sz="1600" dirty="0">
                          <a:solidFill>
                            <a:srgbClr val="000000"/>
                          </a:solidFill>
                        </a:rPr>
                        <a:t>prefix list</a:t>
                      </a:r>
                    </a:p>
                  </a:txBody>
                  <a:tcPr/>
                </a:tc>
                <a:extLst>
                  <a:ext uri="{0D108BD9-81ED-4DB2-BD59-A6C34878D82A}">
                    <a16:rowId xmlns:a16="http://schemas.microsoft.com/office/drawing/2014/main" val="10003"/>
                  </a:ext>
                </a:extLst>
              </a:tr>
              <a:tr h="370840">
                <a:tc>
                  <a:txBody>
                    <a:bodyPr/>
                    <a:lstStyle/>
                    <a:p>
                      <a:r>
                        <a:rPr lang="en-US" sz="1600" b="0" i="0" u="none" strike="noStrike" kern="1200" baseline="0" dirty="0">
                          <a:solidFill>
                            <a:srgbClr val="000000"/>
                          </a:solidFill>
                          <a:latin typeface="+mn-lt"/>
                          <a:ea typeface="+mn-ea"/>
                          <a:cs typeface="+mn-cs"/>
                        </a:rPr>
                        <a:t>time-based ACL</a:t>
                      </a:r>
                    </a:p>
                  </a:txBody>
                  <a:tcPr/>
                </a:tc>
                <a:tc>
                  <a:txBody>
                    <a:bodyPr/>
                    <a:lstStyle/>
                    <a:p>
                      <a:r>
                        <a:rPr lang="en-US" sz="1600" dirty="0">
                          <a:solidFill>
                            <a:srgbClr val="000000"/>
                          </a:solidFill>
                        </a:rPr>
                        <a:t>ge</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IPv6 ACL</a:t>
                      </a:r>
                    </a:p>
                  </a:txBody>
                  <a:tcPr/>
                </a:tc>
                <a:tc>
                  <a:txBody>
                    <a:bodyPr/>
                    <a:lstStyle/>
                    <a:p>
                      <a:r>
                        <a:rPr lang="en-US" sz="1600" dirty="0">
                          <a:solidFill>
                            <a:srgbClr val="000000"/>
                          </a:solidFill>
                        </a:rPr>
                        <a:t>le</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21</a:t>
            </a:r>
          </a:p>
        </p:txBody>
      </p:sp>
      <p:graphicFrame>
        <p:nvGraphicFramePr>
          <p:cNvPr id="2" name="Table 1"/>
          <p:cNvGraphicFramePr>
            <a:graphicFrameLocks noGrp="1"/>
          </p:cNvGraphicFramePr>
          <p:nvPr>
            <p:extLst>
              <p:ext uri="{D42A27DB-BD31-4B8C-83A1-F6EECF244321}">
                <p14:modId xmlns:p14="http://schemas.microsoft.com/office/powerpoint/2010/main" val="384075625"/>
              </p:ext>
            </p:extLst>
          </p:nvPr>
        </p:nvGraphicFramePr>
        <p:xfrm>
          <a:off x="241495" y="836611"/>
          <a:ext cx="8661010" cy="3777078"/>
        </p:xfrm>
        <a:graphic>
          <a:graphicData uri="http://schemas.openxmlformats.org/drawingml/2006/table">
            <a:tbl>
              <a:tblPr firstRow="1" bandRow="1">
                <a:tableStyleId>{5C22544A-7EE6-4342-B048-85BDC9FD1C3A}</a:tableStyleId>
              </a:tblPr>
              <a:tblGrid>
                <a:gridCol w="4948986">
                  <a:extLst>
                    <a:ext uri="{9D8B030D-6E8A-4147-A177-3AD203B41FA5}">
                      <a16:colId xmlns:a16="http://schemas.microsoft.com/office/drawing/2014/main" val="20000"/>
                    </a:ext>
                  </a:extLst>
                </a:gridCol>
                <a:gridCol w="3712024">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all the access lists configured on the device</a:t>
                      </a:r>
                    </a:p>
                  </a:txBody>
                  <a:tcPr/>
                </a:tc>
                <a:tc>
                  <a:txBody>
                    <a:bodyPr/>
                    <a:lstStyle/>
                    <a:p>
                      <a:r>
                        <a:rPr lang="en-US" sz="1400" b="1" i="0" u="none" dirty="0">
                          <a:solidFill>
                            <a:srgbClr val="000000"/>
                          </a:solidFill>
                        </a:rPr>
                        <a:t>show access-lists</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all the IPv4 access lists configured on the devices</a:t>
                      </a:r>
                    </a:p>
                  </a:txBody>
                  <a:tcPr/>
                </a:tc>
                <a:tc>
                  <a:txBody>
                    <a:bodyPr/>
                    <a:lstStyle/>
                    <a:p>
                      <a:r>
                        <a:rPr lang="en-US" sz="1400" b="1" i="0" u="none" dirty="0">
                          <a:solidFill>
                            <a:srgbClr val="000000"/>
                          </a:solidFill>
                        </a:rPr>
                        <a:t>show ip access-lists</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all the IPv6 access lists configured on the devices</a:t>
                      </a:r>
                    </a:p>
                    <a:p>
                      <a:endParaRPr lang="en-US" sz="1400" dirty="0">
                        <a:solidFill>
                          <a:srgbClr val="000000"/>
                        </a:solidFill>
                      </a:endParaRPr>
                    </a:p>
                  </a:txBody>
                  <a:tcPr/>
                </a:tc>
                <a:tc>
                  <a:txBody>
                    <a:bodyPr/>
                    <a:lstStyle/>
                    <a:p>
                      <a:r>
                        <a:rPr lang="en-US" sz="1400" b="1" i="0" u="none" dirty="0">
                          <a:solidFill>
                            <a:srgbClr val="000000"/>
                          </a:solidFill>
                        </a:rPr>
                        <a:t>show ipv6 access-list</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inbound and outbound IPv4 access lists</a:t>
                      </a:r>
                    </a:p>
                    <a:p>
                      <a:r>
                        <a:rPr lang="en-US" sz="1400" dirty="0">
                          <a:solidFill>
                            <a:srgbClr val="000000"/>
                          </a:solidFill>
                        </a:rPr>
                        <a:t>applied to an interface</a:t>
                      </a:r>
                    </a:p>
                  </a:txBody>
                  <a:tcPr/>
                </a:tc>
                <a:tc>
                  <a:txBody>
                    <a:bodyPr/>
                    <a:lstStyle/>
                    <a:p>
                      <a:r>
                        <a:rPr lang="en-US" sz="1400" b="1" i="0" u="none" dirty="0">
                          <a:solidFill>
                            <a:srgbClr val="000000"/>
                          </a:solidFill>
                        </a:rPr>
                        <a:t>show ip interface </a:t>
                      </a:r>
                      <a:r>
                        <a:rPr lang="en-US" sz="1400" b="0" i="1" u="none" dirty="0">
                          <a:solidFill>
                            <a:srgbClr val="000000"/>
                          </a:solidFill>
                        </a:rPr>
                        <a:t>interface_type</a:t>
                      </a:r>
                    </a:p>
                    <a:p>
                      <a:r>
                        <a:rPr lang="en-US" sz="1400" b="0" i="1" u="none" dirty="0">
                          <a:solidFill>
                            <a:srgbClr val="000000"/>
                          </a:solidFill>
                        </a:rPr>
                        <a:t>interface_number</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inbound and outbound IPv6 access lists</a:t>
                      </a:r>
                    </a:p>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applied to an interface</a:t>
                      </a:r>
                    </a:p>
                  </a:txBody>
                  <a:tcPr/>
                </a:tc>
                <a:tc>
                  <a:txBody>
                    <a:bodyPr/>
                    <a:lstStyle/>
                    <a:p>
                      <a:r>
                        <a:rPr lang="en-US" sz="1400" b="1" i="0" u="none" dirty="0">
                          <a:solidFill>
                            <a:srgbClr val="000000"/>
                          </a:solidFill>
                        </a:rPr>
                        <a:t>show ipv6 interface </a:t>
                      </a:r>
                      <a:r>
                        <a:rPr lang="en-US" sz="1400" b="0" i="1" u="none" dirty="0">
                          <a:solidFill>
                            <a:srgbClr val="000000"/>
                          </a:solidFill>
                        </a:rPr>
                        <a:t>interface_type</a:t>
                      </a:r>
                    </a:p>
                    <a:p>
                      <a:r>
                        <a:rPr lang="en-US" sz="1400" b="0" i="1" u="none" dirty="0">
                          <a:solidFill>
                            <a:srgbClr val="000000"/>
                          </a:solidFill>
                        </a:rPr>
                        <a:t>interface_number</a:t>
                      </a:r>
                    </a:p>
                    <a:p>
                      <a:endParaRPr lang="en-US" sz="1400" b="0" i="0" u="none" dirty="0">
                        <a:solidFill>
                          <a:srgbClr val="000000"/>
                        </a:solidFill>
                      </a:endParaRPr>
                    </a:p>
                  </a:txBody>
                  <a:tcPr/>
                </a:tc>
                <a:extLst>
                  <a:ext uri="{0D108BD9-81ED-4DB2-BD59-A6C34878D82A}">
                    <a16:rowId xmlns:a16="http://schemas.microsoft.com/office/drawing/2014/main" val="1000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any time ranges that have been configured on</a:t>
                      </a:r>
                    </a:p>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the device</a:t>
                      </a:r>
                    </a:p>
                  </a:txBody>
                  <a:tcPr/>
                </a:tc>
                <a:tc>
                  <a:txBody>
                    <a:bodyPr/>
                    <a:lstStyle/>
                    <a:p>
                      <a:r>
                        <a:rPr lang="en-US" sz="1400" b="1" i="0" u="none" dirty="0">
                          <a:solidFill>
                            <a:srgbClr val="000000"/>
                          </a:solidFill>
                        </a:rPr>
                        <a:t>show time-range</a:t>
                      </a:r>
                    </a:p>
                  </a:txBody>
                  <a:tcPr/>
                </a:tc>
                <a:extLst>
                  <a:ext uri="{0D108BD9-81ED-4DB2-BD59-A6C34878D82A}">
                    <a16:rowId xmlns:a16="http://schemas.microsoft.com/office/drawing/2014/main" val="4055388496"/>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date and time on the device</a:t>
                      </a:r>
                    </a:p>
                  </a:txBody>
                  <a:tcPr/>
                </a:tc>
                <a:tc>
                  <a:txBody>
                    <a:bodyPr/>
                    <a:lstStyle/>
                    <a:p>
                      <a:r>
                        <a:rPr lang="en-US" sz="1400" b="1" i="0" u="none" dirty="0">
                          <a:solidFill>
                            <a:srgbClr val="000000"/>
                          </a:solidFill>
                        </a:rPr>
                        <a:t>show clock</a:t>
                      </a:r>
                    </a:p>
                  </a:txBody>
                  <a:tcPr/>
                </a:tc>
                <a:extLst>
                  <a:ext uri="{0D108BD9-81ED-4DB2-BD59-A6C34878D82A}">
                    <a16:rowId xmlns:a16="http://schemas.microsoft.com/office/drawing/2014/main" val="3262570015"/>
                  </a:ext>
                </a:extLst>
              </a:tr>
            </a:tbl>
          </a:graphicData>
        </a:graphic>
      </p:graphicFrame>
    </p:spTree>
    <p:extLst>
      <p:ext uri="{BB962C8B-B14F-4D97-AF65-F5344CB8AC3E}">
        <p14:creationId xmlns:p14="http://schemas.microsoft.com/office/powerpoint/2010/main" val="324085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Troubleshooting IPv4 ACLs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The purpose of an access control list is to identify traffic based on different criteria, such as source or destination IP address, source or destination port number, transport layer protocol, and quality of service (QoS) markings. </a:t>
            </a:r>
          </a:p>
          <a:p>
            <a:pPr marL="285750" indent="-285750">
              <a:buFont typeface="Arial" panose="020B0604020202020204" pitchFamily="34" charset="0"/>
              <a:buChar char="•"/>
            </a:pPr>
            <a:r>
              <a:rPr lang="en-US" sz="1600" dirty="0">
                <a:solidFill>
                  <a:schemeClr val="accent5">
                    <a:lumMod val="40000"/>
                    <a:lumOff val="60000"/>
                  </a:schemeClr>
                </a:solidFill>
              </a:rPr>
              <a:t>IPv4 ACLS can be used to identify the private IP addresses that will be translated to a public address with Network Address Translation (NAT) and Port Address Translation (PAT). They can also be used to control which routes will be redistributed, which packets will be subject to policy-based routing, and which packets will be permitted or denied through the router. </a:t>
            </a:r>
          </a:p>
          <a:p>
            <a:pPr marL="285750" indent="-285750">
              <a:buFont typeface="Arial" panose="020B0604020202020204" pitchFamily="34" charset="0"/>
              <a:buChar char="•"/>
            </a:pPr>
            <a:r>
              <a:rPr lang="en-US" sz="1600" dirty="0">
                <a:solidFill>
                  <a:schemeClr val="accent5">
                    <a:lumMod val="40000"/>
                    <a:lumOff val="60000"/>
                  </a:schemeClr>
                </a:solidFill>
              </a:rPr>
              <a:t>This section explains how to troubleshoot an IPv4 ACL to make sure it is correctly created for the purpose it is intended. The section also provides examples related to packet filtering.  </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IPv4 ACLs</a:t>
            </a:r>
            <a:br>
              <a:rPr lang="en-US" dirty="0">
                <a:solidFill>
                  <a:schemeClr val="accent4">
                    <a:lumMod val="75000"/>
                  </a:schemeClr>
                </a:solidFill>
              </a:rPr>
            </a:br>
            <a:r>
              <a:rPr lang="en-US" sz="2400" dirty="0">
                <a:solidFill>
                  <a:schemeClr val="accent4">
                    <a:lumMod val="75000"/>
                  </a:schemeClr>
                </a:solidFill>
              </a:rPr>
              <a:t>Reading an IPv4 ACL</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21614" cy="3277820"/>
          </a:xfrm>
          <a:prstGeom prst="rect">
            <a:avLst/>
          </a:prstGeom>
          <a:noFill/>
        </p:spPr>
        <p:txBody>
          <a:bodyPr wrap="square" rtlCol="0">
            <a:spAutoFit/>
          </a:bodyPr>
          <a:lstStyle/>
          <a:p>
            <a:pPr marL="91440" eaLnBrk="0" hangingPunct="0">
              <a:spcAft>
                <a:spcPts val="600"/>
              </a:spcAft>
            </a:pPr>
            <a:r>
              <a:rPr lang="en-US" sz="1600" dirty="0">
                <a:solidFill>
                  <a:srgbClr val="000000"/>
                </a:solidFill>
              </a:rPr>
              <a:t>Being able to read an ACL and understand what it’s created for is important for troubleshooting. Following this list of steps that IPv4 ACLs use to help you identify why an IPv4 ACL is behaving the way it is:</a:t>
            </a:r>
          </a:p>
          <a:p>
            <a:pPr marL="91440" lvl="1" eaLnBrk="0" hangingPunct="0">
              <a:spcAft>
                <a:spcPts val="600"/>
              </a:spcAft>
            </a:pPr>
            <a:r>
              <a:rPr lang="en-US" sz="1600" b="1" dirty="0">
                <a:solidFill>
                  <a:srgbClr val="000000"/>
                </a:solidFill>
              </a:rPr>
              <a:t>Step 1</a:t>
            </a:r>
            <a:r>
              <a:rPr lang="en-US" sz="1600" dirty="0">
                <a:solidFill>
                  <a:srgbClr val="000000"/>
                </a:solidFill>
              </a:rPr>
              <a:t>. </a:t>
            </a:r>
            <a:r>
              <a:rPr lang="en-US" sz="1600" b="1" dirty="0">
                <a:solidFill>
                  <a:srgbClr val="000000"/>
                </a:solidFill>
              </a:rPr>
              <a:t>Top-down processing -</a:t>
            </a:r>
            <a:r>
              <a:rPr lang="en-US" sz="1600" dirty="0">
                <a:solidFill>
                  <a:srgbClr val="000000"/>
                </a:solidFill>
              </a:rPr>
              <a:t> An ACL is made up of various entries. These entries are processed from the top of the ACL to the bottom of the ACL, in order.</a:t>
            </a:r>
          </a:p>
          <a:p>
            <a:pPr marL="91440" lvl="1" eaLnBrk="0" hangingPunct="0">
              <a:spcAft>
                <a:spcPts val="600"/>
              </a:spcAft>
            </a:pPr>
            <a:r>
              <a:rPr lang="en-US" sz="1600" b="1" dirty="0">
                <a:solidFill>
                  <a:srgbClr val="000000"/>
                </a:solidFill>
              </a:rPr>
              <a:t>Step 2</a:t>
            </a:r>
            <a:r>
              <a:rPr lang="en-US" sz="1600" dirty="0">
                <a:solidFill>
                  <a:srgbClr val="000000"/>
                </a:solidFill>
              </a:rPr>
              <a:t>. </a:t>
            </a:r>
            <a:r>
              <a:rPr lang="en-US" sz="1600" b="1" dirty="0">
                <a:solidFill>
                  <a:srgbClr val="000000"/>
                </a:solidFill>
              </a:rPr>
              <a:t>Immediate execution upon a match -</a:t>
            </a:r>
            <a:r>
              <a:rPr lang="en-US" sz="1600" dirty="0">
                <a:solidFill>
                  <a:srgbClr val="000000"/>
                </a:solidFill>
              </a:rPr>
              <a:t> The very first entry that matches the values in the packet that are being compared is the entry that is used. This may be a permit entry or a deny entry, and it dictates how the packet is treated based on the ACL implementation. It doesn’t matter if there is another entry later in the ACL that matches; only the first entry that matches matters.</a:t>
            </a:r>
          </a:p>
          <a:p>
            <a:pPr marL="91440" lvl="1" eaLnBrk="0" hangingPunct="0">
              <a:spcAft>
                <a:spcPts val="600"/>
              </a:spcAft>
            </a:pPr>
            <a:r>
              <a:rPr lang="en-US" sz="1600" b="1" dirty="0">
                <a:solidFill>
                  <a:srgbClr val="000000"/>
                </a:solidFill>
              </a:rPr>
              <a:t>Step 3</a:t>
            </a:r>
            <a:r>
              <a:rPr lang="en-US" sz="1600" dirty="0">
                <a:solidFill>
                  <a:srgbClr val="000000"/>
                </a:solidFill>
              </a:rPr>
              <a:t>. </a:t>
            </a:r>
            <a:r>
              <a:rPr lang="en-US" sz="1600" b="1" dirty="0">
                <a:solidFill>
                  <a:srgbClr val="000000"/>
                </a:solidFill>
              </a:rPr>
              <a:t>Implicit deny any -</a:t>
            </a:r>
            <a:r>
              <a:rPr lang="en-US" sz="1600" dirty="0">
                <a:solidFill>
                  <a:srgbClr val="000000"/>
                </a:solidFill>
              </a:rPr>
              <a:t> If there is no matching entry for the packet, the packet is automatically denied based on the invisible implicit deny any entry at the end of an ACL. </a:t>
            </a:r>
          </a:p>
        </p:txBody>
      </p:sp>
    </p:spTree>
    <p:extLst>
      <p:ext uri="{BB962C8B-B14F-4D97-AF65-F5344CB8AC3E}">
        <p14:creationId xmlns:p14="http://schemas.microsoft.com/office/powerpoint/2010/main" val="32377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IPv4 ACLs</a:t>
            </a:r>
            <a:br>
              <a:rPr lang="en-US" dirty="0">
                <a:solidFill>
                  <a:schemeClr val="accent4">
                    <a:lumMod val="75000"/>
                  </a:schemeClr>
                </a:solidFill>
              </a:rPr>
            </a:br>
            <a:r>
              <a:rPr lang="en-US" sz="2400" dirty="0">
                <a:solidFill>
                  <a:schemeClr val="accent4">
                    <a:lumMod val="75000"/>
                  </a:schemeClr>
                </a:solidFill>
              </a:rPr>
              <a:t>Standard Numbered and Extended Numbered ACLs</a:t>
            </a:r>
          </a:p>
        </p:txBody>
      </p:sp>
      <p:sp>
        <p:nvSpPr>
          <p:cNvPr id="5" name="TextBox 4">
            <a:extLst>
              <a:ext uri="{FF2B5EF4-FFF2-40B4-BE49-F238E27FC236}">
                <a16:creationId xmlns:a16="http://schemas.microsoft.com/office/drawing/2014/main" id="{EEC9D1C4-B9E3-489B-800E-BA01649A61D8}"/>
              </a:ext>
            </a:extLst>
          </p:cNvPr>
          <p:cNvSpPr txBox="1"/>
          <p:nvPr/>
        </p:nvSpPr>
        <p:spPr>
          <a:xfrm>
            <a:off x="216693" y="1003632"/>
            <a:ext cx="3390142" cy="2893100"/>
          </a:xfrm>
          <a:prstGeom prst="rect">
            <a:avLst/>
          </a:prstGeom>
          <a:noFill/>
        </p:spPr>
        <p:txBody>
          <a:bodyPr wrap="square" rtlCol="0">
            <a:spAutoFit/>
          </a:bodyPr>
          <a:lstStyle/>
          <a:p>
            <a:pPr eaLnBrk="0" hangingPunct="0"/>
            <a:r>
              <a:rPr lang="en-US" sz="1400" dirty="0">
                <a:solidFill>
                  <a:srgbClr val="000000"/>
                </a:solidFill>
              </a:rPr>
              <a:t>Example 21-1 shows a sample ACL with standard numbering that uses only source IPv4 addresses. In this example, the ACL is numbered 1 and has four entries. The entries are listed from most specific to least specific.</a:t>
            </a:r>
          </a:p>
          <a:p>
            <a:pPr eaLnBrk="0" hangingPunct="0"/>
            <a:endParaRPr lang="en-US" sz="1400" dirty="0">
              <a:solidFill>
                <a:srgbClr val="000000"/>
              </a:solidFill>
            </a:endParaRPr>
          </a:p>
          <a:p>
            <a:pPr eaLnBrk="0" hangingPunct="0"/>
            <a:endParaRPr lang="en-US" sz="1400" dirty="0">
              <a:solidFill>
                <a:srgbClr val="000000"/>
              </a:solidFill>
            </a:endParaRPr>
          </a:p>
          <a:p>
            <a:pPr eaLnBrk="0" hangingPunct="0"/>
            <a:r>
              <a:rPr lang="en-US" sz="1400" dirty="0">
                <a:solidFill>
                  <a:srgbClr val="000000"/>
                </a:solidFill>
              </a:rPr>
              <a:t>Example 21-2 provides a sample extended numbered ACL. In this  example, it is numbered 100. It has four entries, listed from most specific to least specific. </a:t>
            </a:r>
          </a:p>
        </p:txBody>
      </p:sp>
      <p:pic>
        <p:nvPicPr>
          <p:cNvPr id="2" name="Picture 1">
            <a:extLst>
              <a:ext uri="{FF2B5EF4-FFF2-40B4-BE49-F238E27FC236}">
                <a16:creationId xmlns:a16="http://schemas.microsoft.com/office/drawing/2014/main" id="{669CDA9A-0953-4113-A2F0-5D04E6730A9E}"/>
              </a:ext>
            </a:extLst>
          </p:cNvPr>
          <p:cNvPicPr>
            <a:picLocks noChangeAspect="1"/>
          </p:cNvPicPr>
          <p:nvPr/>
        </p:nvPicPr>
        <p:blipFill>
          <a:blip r:embed="rId3"/>
          <a:stretch>
            <a:fillRect/>
          </a:stretch>
        </p:blipFill>
        <p:spPr>
          <a:xfrm>
            <a:off x="3857308" y="982264"/>
            <a:ext cx="4876800" cy="1304925"/>
          </a:xfrm>
          <a:prstGeom prst="rect">
            <a:avLst/>
          </a:prstGeom>
        </p:spPr>
      </p:pic>
      <p:pic>
        <p:nvPicPr>
          <p:cNvPr id="4" name="Picture 3">
            <a:extLst>
              <a:ext uri="{FF2B5EF4-FFF2-40B4-BE49-F238E27FC236}">
                <a16:creationId xmlns:a16="http://schemas.microsoft.com/office/drawing/2014/main" id="{15FC56CA-729C-4589-8687-8C8DE6DE3946}"/>
              </a:ext>
            </a:extLst>
          </p:cNvPr>
          <p:cNvPicPr>
            <a:picLocks noChangeAspect="1"/>
          </p:cNvPicPr>
          <p:nvPr/>
        </p:nvPicPr>
        <p:blipFill>
          <a:blip r:embed="rId4"/>
          <a:stretch>
            <a:fillRect/>
          </a:stretch>
        </p:blipFill>
        <p:spPr>
          <a:xfrm>
            <a:off x="3790633" y="2571750"/>
            <a:ext cx="4943475" cy="1285875"/>
          </a:xfrm>
          <a:prstGeom prst="rect">
            <a:avLst/>
          </a:prstGeom>
        </p:spPr>
      </p:pic>
    </p:spTree>
    <p:extLst>
      <p:ext uri="{BB962C8B-B14F-4D97-AF65-F5344CB8AC3E}">
        <p14:creationId xmlns:p14="http://schemas.microsoft.com/office/powerpoint/2010/main" val="2841862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IPv4 ACLs</a:t>
            </a:r>
            <a:br>
              <a:rPr lang="en-US" dirty="0">
                <a:solidFill>
                  <a:schemeClr val="accent4">
                    <a:lumMod val="75000"/>
                  </a:schemeClr>
                </a:solidFill>
              </a:rPr>
            </a:br>
            <a:r>
              <a:rPr lang="en-US" sz="2400" dirty="0">
                <a:solidFill>
                  <a:schemeClr val="accent4">
                    <a:lumMod val="75000"/>
                  </a:schemeClr>
                </a:solidFill>
              </a:rPr>
              <a:t>Using an IPv4 ACL for Filtering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679549"/>
            <a:ext cx="8802317" cy="1169551"/>
          </a:xfrm>
          <a:prstGeom prst="rect">
            <a:avLst/>
          </a:prstGeom>
          <a:noFill/>
        </p:spPr>
        <p:txBody>
          <a:bodyPr wrap="square" rtlCol="0">
            <a:spAutoFit/>
          </a:bodyPr>
          <a:lstStyle/>
          <a:p>
            <a:pPr eaLnBrk="0" hangingPunct="0"/>
            <a:r>
              <a:rPr lang="en-US" sz="1400" dirty="0">
                <a:solidFill>
                  <a:srgbClr val="000000"/>
                </a:solidFill>
              </a:rPr>
              <a:t>Using an ACL for packet filtering requires you to apply the ACL to an interface. Use the </a:t>
            </a:r>
            <a:r>
              <a:rPr lang="en-US" sz="1400" b="1" dirty="0">
                <a:solidFill>
                  <a:srgbClr val="000000"/>
                </a:solidFill>
              </a:rPr>
              <a:t>ip access-group </a:t>
            </a:r>
            <a:r>
              <a:rPr lang="en-US" sz="1400" dirty="0">
                <a:solidFill>
                  <a:srgbClr val="000000"/>
                </a:solidFill>
              </a:rPr>
              <a:t>{</a:t>
            </a:r>
            <a:r>
              <a:rPr lang="en-US" sz="1400" i="1" dirty="0">
                <a:solidFill>
                  <a:srgbClr val="000000"/>
                </a:solidFill>
              </a:rPr>
              <a:t>acl_number </a:t>
            </a:r>
            <a:r>
              <a:rPr lang="en-US" sz="1400" dirty="0">
                <a:solidFill>
                  <a:srgbClr val="000000"/>
                </a:solidFill>
              </a:rPr>
              <a:t>| </a:t>
            </a:r>
            <a:r>
              <a:rPr lang="en-US" sz="1400" i="1" dirty="0">
                <a:solidFill>
                  <a:srgbClr val="000000"/>
                </a:solidFill>
              </a:rPr>
              <a:t>acl_name</a:t>
            </a:r>
            <a:r>
              <a:rPr lang="en-US" sz="1400" dirty="0">
                <a:solidFill>
                  <a:srgbClr val="000000"/>
                </a:solidFill>
              </a:rPr>
              <a:t>} {</a:t>
            </a:r>
            <a:r>
              <a:rPr lang="en-US" sz="1400" b="1" dirty="0">
                <a:solidFill>
                  <a:srgbClr val="000000"/>
                </a:solidFill>
              </a:rPr>
              <a:t>in</a:t>
            </a:r>
            <a:r>
              <a:rPr lang="en-US" sz="1400" dirty="0">
                <a:solidFill>
                  <a:srgbClr val="000000"/>
                </a:solidFill>
              </a:rPr>
              <a:t> | </a:t>
            </a:r>
            <a:r>
              <a:rPr lang="en-US" sz="1400" b="1" dirty="0">
                <a:solidFill>
                  <a:srgbClr val="000000"/>
                </a:solidFill>
              </a:rPr>
              <a:t>out</a:t>
            </a:r>
            <a:r>
              <a:rPr lang="en-US" sz="1400" dirty="0">
                <a:solidFill>
                  <a:srgbClr val="000000"/>
                </a:solidFill>
              </a:rPr>
              <a:t>} command in interface configuration mode, as shown in Example 21-3. The direction in which you apply the ACL on an interface is significant. Verify the ACLs that are applied to an interface by using the </a:t>
            </a:r>
            <a:r>
              <a:rPr lang="en-US" sz="1400" b="1" dirty="0">
                <a:solidFill>
                  <a:srgbClr val="000000"/>
                </a:solidFill>
              </a:rPr>
              <a:t>show ip interface </a:t>
            </a:r>
            <a:r>
              <a:rPr lang="en-US" sz="1400" i="1" dirty="0">
                <a:solidFill>
                  <a:srgbClr val="000000"/>
                </a:solidFill>
              </a:rPr>
              <a:t>interface_type interface_number </a:t>
            </a:r>
            <a:r>
              <a:rPr lang="en-US" sz="1400" dirty="0">
                <a:solidFill>
                  <a:srgbClr val="000000"/>
                </a:solidFill>
              </a:rPr>
              <a:t>command. Example 21-3 shows how access list 1is applied inbound on GigabitEthernet0/0 and access list 100 is applied outbound on Gig0/0. </a:t>
            </a:r>
          </a:p>
        </p:txBody>
      </p:sp>
      <p:pic>
        <p:nvPicPr>
          <p:cNvPr id="6" name="Picture 5">
            <a:extLst>
              <a:ext uri="{FF2B5EF4-FFF2-40B4-BE49-F238E27FC236}">
                <a16:creationId xmlns:a16="http://schemas.microsoft.com/office/drawing/2014/main" id="{B12265F9-4878-4C38-914B-57773F201B5E}"/>
              </a:ext>
            </a:extLst>
          </p:cNvPr>
          <p:cNvPicPr>
            <a:picLocks noChangeAspect="1"/>
          </p:cNvPicPr>
          <p:nvPr/>
        </p:nvPicPr>
        <p:blipFill>
          <a:blip r:embed="rId3"/>
          <a:stretch>
            <a:fillRect/>
          </a:stretch>
        </p:blipFill>
        <p:spPr>
          <a:xfrm>
            <a:off x="1798313" y="1849100"/>
            <a:ext cx="4786684" cy="2941328"/>
          </a:xfrm>
          <a:prstGeom prst="rect">
            <a:avLst/>
          </a:prstGeom>
        </p:spPr>
      </p:pic>
    </p:spTree>
    <p:extLst>
      <p:ext uri="{BB962C8B-B14F-4D97-AF65-F5344CB8AC3E}">
        <p14:creationId xmlns:p14="http://schemas.microsoft.com/office/powerpoint/2010/main" val="269990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IPv4 ACLs</a:t>
            </a:r>
            <a:br>
              <a:rPr lang="en-US" dirty="0">
                <a:solidFill>
                  <a:schemeClr val="accent4">
                    <a:lumMod val="75000"/>
                  </a:schemeClr>
                </a:solidFill>
              </a:rPr>
            </a:br>
            <a:r>
              <a:rPr lang="en-US" sz="2400" dirty="0">
                <a:solidFill>
                  <a:schemeClr val="accent4">
                    <a:lumMod val="75000"/>
                  </a:schemeClr>
                </a:solidFill>
              </a:rPr>
              <a:t>Using a Time-Based IPv4 ACL </a:t>
            </a:r>
          </a:p>
        </p:txBody>
      </p:sp>
      <p:sp>
        <p:nvSpPr>
          <p:cNvPr id="5" name="TextBox 4">
            <a:extLst>
              <a:ext uri="{FF2B5EF4-FFF2-40B4-BE49-F238E27FC236}">
                <a16:creationId xmlns:a16="http://schemas.microsoft.com/office/drawing/2014/main" id="{EEC9D1C4-B9E3-489B-800E-BA01649A61D8}"/>
              </a:ext>
            </a:extLst>
          </p:cNvPr>
          <p:cNvSpPr txBox="1"/>
          <p:nvPr/>
        </p:nvSpPr>
        <p:spPr>
          <a:xfrm>
            <a:off x="86404" y="626857"/>
            <a:ext cx="4517295" cy="4124206"/>
          </a:xfrm>
          <a:prstGeom prst="rect">
            <a:avLst/>
          </a:prstGeom>
          <a:noFill/>
        </p:spPr>
        <p:txBody>
          <a:bodyPr wrap="square" rtlCol="0">
            <a:spAutoFit/>
          </a:bodyPr>
          <a:lstStyle/>
          <a:p>
            <a:pPr eaLnBrk="0" hangingPunct="0">
              <a:spcAft>
                <a:spcPts val="600"/>
              </a:spcAft>
            </a:pPr>
            <a:r>
              <a:rPr lang="en-US" sz="1400" dirty="0">
                <a:solidFill>
                  <a:srgbClr val="000000"/>
                </a:solidFill>
              </a:rPr>
              <a:t>Perhaps you want to allow traffic to the internet during open hours, but deny it after hours. To accomplish this, use time-based ACLs. Example 21-4 provides a sample time-based ACL. Notice that the ACL entry with sequence number 10 has the time-range option. The time range is based on values configured in the AFTERHOURS time range. </a:t>
            </a:r>
          </a:p>
          <a:p>
            <a:pPr eaLnBrk="0" hangingPunct="0">
              <a:spcAft>
                <a:spcPts val="600"/>
              </a:spcAft>
            </a:pPr>
            <a:r>
              <a:rPr lang="en-US" sz="1400" dirty="0">
                <a:solidFill>
                  <a:srgbClr val="000000"/>
                </a:solidFill>
              </a:rPr>
              <a:t>Example 21-5 shows the AFTERHOURS time range with the </a:t>
            </a:r>
            <a:r>
              <a:rPr lang="en-US" sz="1400" b="1" dirty="0">
                <a:solidFill>
                  <a:srgbClr val="000000"/>
                </a:solidFill>
              </a:rPr>
              <a:t>show time-range AFTERHOURS </a:t>
            </a:r>
            <a:r>
              <a:rPr lang="en-US" sz="1400" dirty="0">
                <a:solidFill>
                  <a:srgbClr val="000000"/>
                </a:solidFill>
              </a:rPr>
              <a:t>command. It has two weekdays entries, one from 5 p.m. to midnight and the other from midnight to 9 a.m. It also has a weekend entry that covers all day and all night.  It also states that it is active and used in an ACL. </a:t>
            </a:r>
          </a:p>
          <a:p>
            <a:pPr eaLnBrk="0" hangingPunct="0">
              <a:spcAft>
                <a:spcPts val="600"/>
              </a:spcAft>
            </a:pPr>
            <a:r>
              <a:rPr lang="en-US" sz="1400" dirty="0">
                <a:solidFill>
                  <a:srgbClr val="000000"/>
                </a:solidFill>
              </a:rPr>
              <a:t>A time-based ACL is based on the device’s clock. If the clock is not correct, the time-based ACL may be active or inactive at the wrong time. Example 21-6 shows how you can verify the current time on a router by using the show clock command. </a:t>
            </a:r>
          </a:p>
        </p:txBody>
      </p:sp>
      <p:grpSp>
        <p:nvGrpSpPr>
          <p:cNvPr id="6" name="Group 5"/>
          <p:cNvGrpSpPr/>
          <p:nvPr/>
        </p:nvGrpSpPr>
        <p:grpSpPr>
          <a:xfrm>
            <a:off x="4519372" y="731837"/>
            <a:ext cx="4504543" cy="3582782"/>
            <a:chOff x="4479905" y="813812"/>
            <a:chExt cx="4550589" cy="3597851"/>
          </a:xfrm>
        </p:grpSpPr>
        <p:pic>
          <p:nvPicPr>
            <p:cNvPr id="2" name="Picture 1">
              <a:extLst>
                <a:ext uri="{FF2B5EF4-FFF2-40B4-BE49-F238E27FC236}">
                  <a16:creationId xmlns:a16="http://schemas.microsoft.com/office/drawing/2014/main" id="{CE80C24E-8FD4-48EA-9890-44398CA29910}"/>
                </a:ext>
              </a:extLst>
            </p:cNvPr>
            <p:cNvPicPr>
              <a:picLocks noChangeAspect="1"/>
            </p:cNvPicPr>
            <p:nvPr/>
          </p:nvPicPr>
          <p:blipFill>
            <a:blip r:embed="rId3"/>
            <a:stretch>
              <a:fillRect/>
            </a:stretch>
          </p:blipFill>
          <p:spPr>
            <a:xfrm>
              <a:off x="4558448" y="813812"/>
              <a:ext cx="4472045" cy="1175008"/>
            </a:xfrm>
            <a:prstGeom prst="rect">
              <a:avLst/>
            </a:prstGeom>
          </p:spPr>
        </p:pic>
        <p:pic>
          <p:nvPicPr>
            <p:cNvPr id="4" name="Picture 3">
              <a:extLst>
                <a:ext uri="{FF2B5EF4-FFF2-40B4-BE49-F238E27FC236}">
                  <a16:creationId xmlns:a16="http://schemas.microsoft.com/office/drawing/2014/main" id="{9434AB78-1D6E-4F2C-AE55-A9119260E6E0}"/>
                </a:ext>
              </a:extLst>
            </p:cNvPr>
            <p:cNvPicPr>
              <a:picLocks noChangeAspect="1"/>
            </p:cNvPicPr>
            <p:nvPr/>
          </p:nvPicPr>
          <p:blipFill>
            <a:blip r:embed="rId4"/>
            <a:stretch>
              <a:fillRect/>
            </a:stretch>
          </p:blipFill>
          <p:spPr>
            <a:xfrm>
              <a:off x="4479905" y="2362308"/>
              <a:ext cx="4550588" cy="1186340"/>
            </a:xfrm>
            <a:prstGeom prst="rect">
              <a:avLst/>
            </a:prstGeom>
          </p:spPr>
        </p:pic>
        <p:pic>
          <p:nvPicPr>
            <p:cNvPr id="7" name="Picture 6">
              <a:extLst>
                <a:ext uri="{FF2B5EF4-FFF2-40B4-BE49-F238E27FC236}">
                  <a16:creationId xmlns:a16="http://schemas.microsoft.com/office/drawing/2014/main" id="{2C7635F5-06B4-4E9F-B42B-8ED824F4583E}"/>
                </a:ext>
              </a:extLst>
            </p:cNvPr>
            <p:cNvPicPr>
              <a:picLocks noChangeAspect="1"/>
            </p:cNvPicPr>
            <p:nvPr/>
          </p:nvPicPr>
          <p:blipFill>
            <a:blip r:embed="rId5"/>
            <a:stretch>
              <a:fillRect/>
            </a:stretch>
          </p:blipFill>
          <p:spPr>
            <a:xfrm>
              <a:off x="4479905" y="3798400"/>
              <a:ext cx="4550589" cy="613263"/>
            </a:xfrm>
            <a:prstGeom prst="rect">
              <a:avLst/>
            </a:prstGeom>
          </p:spPr>
        </p:pic>
      </p:grpSp>
    </p:spTree>
    <p:extLst>
      <p:ext uri="{BB962C8B-B14F-4D97-AF65-F5344CB8AC3E}">
        <p14:creationId xmlns:p14="http://schemas.microsoft.com/office/powerpoint/2010/main" val="4274529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Troubleshooting IPv6 ACLs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IPv6 ACLs allow you to classify traffic for different reasons. For example, you might need to classify traffic that will be subject to policy-based routing, or you might need to classify the traffic that will be filtered as it passes through the router.</a:t>
            </a:r>
          </a:p>
          <a:p>
            <a:pPr marL="285750" indent="-285750">
              <a:buFont typeface="Arial" panose="020B0604020202020204" pitchFamily="34" charset="0"/>
              <a:buChar char="•"/>
            </a:pPr>
            <a:r>
              <a:rPr lang="en-US" sz="1600" dirty="0">
                <a:solidFill>
                  <a:schemeClr val="accent4">
                    <a:lumMod val="40000"/>
                    <a:lumOff val="60000"/>
                  </a:schemeClr>
                </a:solidFill>
              </a:rPr>
              <a:t>IPv6 traffic filtering can be done on an interface-by-interface basis with IPv6 access lists.</a:t>
            </a:r>
          </a:p>
          <a:p>
            <a:pPr marL="285750" indent="-285750">
              <a:buFont typeface="Arial" panose="020B0604020202020204" pitchFamily="34" charset="0"/>
              <a:buChar char="•"/>
            </a:pPr>
            <a:r>
              <a:rPr lang="en-US" sz="1600" dirty="0">
                <a:solidFill>
                  <a:schemeClr val="accent4">
                    <a:lumMod val="40000"/>
                    <a:lumOff val="60000"/>
                  </a:schemeClr>
                </a:solidFill>
              </a:rPr>
              <a:t>This section explains how to read IPv6 access lists so that you can troubleshoot them efficiently and identify whether they have been correctly applied to an interface for filtering purposes. </a:t>
            </a:r>
          </a:p>
        </p:txBody>
      </p:sp>
    </p:spTree>
    <p:custDataLst>
      <p:tags r:id="rId1"/>
    </p:custDataLst>
    <p:extLst>
      <p:ext uri="{BB962C8B-B14F-4D97-AF65-F5344CB8AC3E}">
        <p14:creationId xmlns:p14="http://schemas.microsoft.com/office/powerpoint/2010/main" val="352259038"/>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IPv6 ACLs</a:t>
            </a:r>
            <a:br>
              <a:rPr lang="en-US" dirty="0">
                <a:solidFill>
                  <a:schemeClr val="accent4">
                    <a:lumMod val="75000"/>
                  </a:schemeClr>
                </a:solidFill>
              </a:rPr>
            </a:br>
            <a:r>
              <a:rPr lang="en-US" sz="2400" dirty="0">
                <a:solidFill>
                  <a:schemeClr val="accent4">
                    <a:lumMod val="75000"/>
                  </a:schemeClr>
                </a:solidFill>
              </a:rPr>
              <a:t>Reading an IPv6 ACL</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21614" cy="3924151"/>
          </a:xfrm>
          <a:prstGeom prst="rect">
            <a:avLst/>
          </a:prstGeom>
          <a:noFill/>
        </p:spPr>
        <p:txBody>
          <a:bodyPr wrap="square" rtlCol="0">
            <a:spAutoFit/>
          </a:bodyPr>
          <a:lstStyle/>
          <a:p>
            <a:pPr marL="91440" eaLnBrk="0" hangingPunct="0">
              <a:spcAft>
                <a:spcPts val="600"/>
              </a:spcAft>
            </a:pPr>
            <a:r>
              <a:rPr lang="en-US" sz="1600" dirty="0">
                <a:solidFill>
                  <a:srgbClr val="000000"/>
                </a:solidFill>
              </a:rPr>
              <a:t>Being able to read an IPv6 ACL and understand what it is created for is important for troubleshooting. IPv6 ACLS have four steps and steps 1, 2 and 4 are the same as steps 1, 2, and 3 for IPv4 ACLS. </a:t>
            </a:r>
          </a:p>
          <a:p>
            <a:pPr marL="377190" indent="-285750" eaLnBrk="0" hangingPunct="0">
              <a:spcAft>
                <a:spcPts val="600"/>
              </a:spcAft>
              <a:buFont typeface="Arial" panose="020B0604020202020204" pitchFamily="34" charset="0"/>
              <a:buChar char="•"/>
            </a:pPr>
            <a:r>
              <a:rPr lang="en-US" sz="1600" dirty="0">
                <a:solidFill>
                  <a:srgbClr val="000000"/>
                </a:solidFill>
              </a:rPr>
              <a:t>For IPv6 ACLS, </a:t>
            </a:r>
            <a:r>
              <a:rPr lang="en-US" sz="1600" b="1" dirty="0">
                <a:solidFill>
                  <a:srgbClr val="000000"/>
                </a:solidFill>
              </a:rPr>
              <a:t>Step 3</a:t>
            </a:r>
            <a:r>
              <a:rPr lang="en-US" sz="1600" dirty="0">
                <a:solidFill>
                  <a:srgbClr val="000000"/>
                </a:solidFill>
              </a:rPr>
              <a:t> is </a:t>
            </a:r>
            <a:r>
              <a:rPr lang="en-US" sz="1600" b="1" dirty="0">
                <a:solidFill>
                  <a:srgbClr val="000000"/>
                </a:solidFill>
              </a:rPr>
              <a:t>Implicit permit icmp nd</a:t>
            </a:r>
            <a:r>
              <a:rPr lang="en-US" sz="1600" dirty="0">
                <a:solidFill>
                  <a:srgbClr val="000000"/>
                </a:solidFill>
              </a:rPr>
              <a:t>: If the packet is an NA or NS message, permit it. </a:t>
            </a:r>
          </a:p>
          <a:p>
            <a:pPr marL="377190" indent="-285750" eaLnBrk="0" hangingPunct="0">
              <a:spcAft>
                <a:spcPts val="600"/>
              </a:spcAft>
              <a:buFont typeface="Arial" panose="020B0604020202020204" pitchFamily="34" charset="0"/>
              <a:buChar char="•"/>
            </a:pPr>
            <a:r>
              <a:rPr lang="en-US" sz="1600" dirty="0">
                <a:solidFill>
                  <a:srgbClr val="000000"/>
                </a:solidFill>
              </a:rPr>
              <a:t>IPv6 relies on the Neighbor Discovery Protocol (NDP) NA (neighbor advertisement) and NS (neighbor solicitation) messages to determine the MAC address associated with an IPv6 address. Therefore, the </a:t>
            </a:r>
            <a:r>
              <a:rPr lang="en-US" sz="1600" i="1" dirty="0">
                <a:solidFill>
                  <a:srgbClr val="000000"/>
                </a:solidFill>
              </a:rPr>
              <a:t>implicit permit icmp nd </a:t>
            </a:r>
            <a:r>
              <a:rPr lang="en-US" sz="1600" dirty="0">
                <a:solidFill>
                  <a:srgbClr val="000000"/>
                </a:solidFill>
              </a:rPr>
              <a:t>entries for NA and NS messages have been added before the implicit deny any, so they are not denied: </a:t>
            </a:r>
          </a:p>
          <a:p>
            <a:pPr marL="548640" lvl="2" eaLnBrk="0" hangingPunct="0">
              <a:spcAft>
                <a:spcPts val="600"/>
              </a:spcAft>
            </a:pPr>
            <a:r>
              <a:rPr lang="en-US" sz="1600" b="1" dirty="0">
                <a:solidFill>
                  <a:srgbClr val="000000"/>
                </a:solidFill>
              </a:rPr>
              <a:t>permit icmp any any nd-na </a:t>
            </a:r>
          </a:p>
          <a:p>
            <a:pPr marL="548640" lvl="2" eaLnBrk="0" hangingPunct="0">
              <a:spcAft>
                <a:spcPts val="600"/>
              </a:spcAft>
            </a:pPr>
            <a:r>
              <a:rPr lang="en-US" sz="1600" b="1" dirty="0">
                <a:solidFill>
                  <a:srgbClr val="000000"/>
                </a:solidFill>
              </a:rPr>
              <a:t>permit icmp any any nd-ns</a:t>
            </a:r>
          </a:p>
          <a:p>
            <a:pPr marL="377190" lvl="1" indent="-285750" eaLnBrk="0" hangingPunct="0">
              <a:spcAft>
                <a:spcPts val="600"/>
              </a:spcAft>
              <a:buFont typeface="Arial" panose="020B0604020202020204" pitchFamily="34" charset="0"/>
              <a:buChar char="•"/>
            </a:pPr>
            <a:r>
              <a:rPr lang="en-US" sz="1600" dirty="0">
                <a:solidFill>
                  <a:srgbClr val="000000"/>
                </a:solidFill>
              </a:rPr>
              <a:t>Because these are implicit permit statements, all statically entered commands come before them. If you issue the </a:t>
            </a:r>
            <a:r>
              <a:rPr lang="en-US" sz="1600" b="1" dirty="0">
                <a:solidFill>
                  <a:srgbClr val="000000"/>
                </a:solidFill>
              </a:rPr>
              <a:t>deny ipv6 any any log </a:t>
            </a:r>
            <a:r>
              <a:rPr lang="en-US" sz="1600" dirty="0">
                <a:solidFill>
                  <a:srgbClr val="000000"/>
                </a:solidFill>
              </a:rPr>
              <a:t>command at the end of an IPv6 ACL, you will break the NDP process because NA and NS messages will be denied.</a:t>
            </a:r>
          </a:p>
        </p:txBody>
      </p:sp>
    </p:spTree>
    <p:extLst>
      <p:ext uri="{BB962C8B-B14F-4D97-AF65-F5344CB8AC3E}">
        <p14:creationId xmlns:p14="http://schemas.microsoft.com/office/powerpoint/2010/main" val="1453607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41484</TotalTime>
  <Words>2479</Words>
  <Application>Microsoft Office PowerPoint</Application>
  <PresentationFormat>On-screen Show (16:9)</PresentationFormat>
  <Paragraphs>162</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CiscoSans ExtraLight</vt:lpstr>
      <vt:lpstr>Default Theme</vt:lpstr>
      <vt:lpstr>Chapter 21: Troubleshooting ACLs and Prefix Lists</vt:lpstr>
      <vt:lpstr>Chapter 21 Content</vt:lpstr>
      <vt:lpstr>Troubleshooting IPv4 ACLs</vt:lpstr>
      <vt:lpstr>Troubleshooting IPv4 ACLs Reading an IPv4 ACL</vt:lpstr>
      <vt:lpstr>Troubleshooting IPv4 ACLs Standard Numbered and Extended Numbered ACLs</vt:lpstr>
      <vt:lpstr>Troubleshooting IPv4 ACLs Using an IPv4 ACL for Filtering</vt:lpstr>
      <vt:lpstr>Troubleshooting IPv4 ACLs Using a Time-Based IPv4 ACL </vt:lpstr>
      <vt:lpstr>Troubleshooting IPv6 ACLs</vt:lpstr>
      <vt:lpstr>Troubleshooting IPv6 ACLs Reading an IPv6 ACL</vt:lpstr>
      <vt:lpstr>Troubleshooting IPv6 ACLs Sample IPv6 ACL</vt:lpstr>
      <vt:lpstr>Troubleshooting IPv6 ACLs Using an IPv6 ACL for Filtering</vt:lpstr>
      <vt:lpstr>Troubleshooting Prefix Lists</vt:lpstr>
      <vt:lpstr>Troubleshooting Prefix Lists Reading a Prefix List</vt:lpstr>
      <vt:lpstr>Troubleshooting Prefix Lists Reading a Prefix List (Cont.)</vt:lpstr>
      <vt:lpstr>Troubleshooting Prefix Lists Prefix List Processing</vt:lpstr>
      <vt:lpstr>Trouble Tickets</vt:lpstr>
      <vt:lpstr>Trouble Tickets Trouble Ticket 21-1: IPv4 ACL</vt:lpstr>
      <vt:lpstr>Trouble Tickets Trouble Ticket 21-2: IPv6 ACL</vt:lpstr>
      <vt:lpstr>Trouble Tickets Trouble Ticket 21-3: Prefix List</vt:lpstr>
      <vt:lpstr>Prepare for the Exam</vt:lpstr>
      <vt:lpstr>Prepare for the Exam Key Topics for Chapter 21</vt:lpstr>
      <vt:lpstr>Prepare for the Exam Key Terms for Chapter 21</vt:lpstr>
      <vt:lpstr>Prepare for the Exam Command Reference for Chapter 21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626</cp:revision>
  <dcterms:created xsi:type="dcterms:W3CDTF">2019-10-18T06:21:22Z</dcterms:created>
  <dcterms:modified xsi:type="dcterms:W3CDTF">2020-03-18T13:49:10Z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