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4.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5.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6.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7.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8.xml" ContentType="application/vnd.openxmlformats-officedocument.presentationml.tags+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33"/>
  </p:notesMasterIdLst>
  <p:sldIdLst>
    <p:sldId id="513" r:id="rId2"/>
    <p:sldId id="1207" r:id="rId3"/>
    <p:sldId id="1206" r:id="rId4"/>
    <p:sldId id="1336" r:id="rId5"/>
    <p:sldId id="1456" r:id="rId6"/>
    <p:sldId id="1457" r:id="rId7"/>
    <p:sldId id="1458" r:id="rId8"/>
    <p:sldId id="1459" r:id="rId9"/>
    <p:sldId id="1460" r:id="rId10"/>
    <p:sldId id="1333" r:id="rId11"/>
    <p:sldId id="1511" r:id="rId12"/>
    <p:sldId id="1477" r:id="rId13"/>
    <p:sldId id="1514" r:id="rId14"/>
    <p:sldId id="1335" r:id="rId15"/>
    <p:sldId id="1404" r:id="rId16"/>
    <p:sldId id="1490" r:id="rId17"/>
    <p:sldId id="1491" r:id="rId18"/>
    <p:sldId id="1492" r:id="rId19"/>
    <p:sldId id="1493" r:id="rId20"/>
    <p:sldId id="1494" r:id="rId21"/>
    <p:sldId id="1495" r:id="rId22"/>
    <p:sldId id="1496" r:id="rId23"/>
    <p:sldId id="1378" r:id="rId24"/>
    <p:sldId id="1408" r:id="rId25"/>
    <p:sldId id="1254" r:id="rId26"/>
    <p:sldId id="1250" r:id="rId27"/>
    <p:sldId id="1251" r:id="rId28"/>
    <p:sldId id="1252" r:id="rId29"/>
    <p:sldId id="1512" r:id="rId30"/>
    <p:sldId id="1513" r:id="rId31"/>
    <p:sldId id="1253" r:id="rId32"/>
  </p:sldIdLst>
  <p:sldSz cx="9144000" cy="5143500" type="screen16x9"/>
  <p:notesSz cx="6858000" cy="9144000"/>
  <p:custDataLst>
    <p:tags r:id="rId34"/>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7" name="Jane Gibbons -X (jagibbon - UNICON INC at Cisco)" initials="JG-(-UIaC" lastIdx="3" clrIdx="7">
    <p:extLst>
      <p:ext uri="{19B8F6BF-5375-455C-9EA6-DF929625EA0E}">
        <p15:presenceInfo xmlns:p15="http://schemas.microsoft.com/office/powerpoint/2012/main" userId="S::jagibbon@cisco.com::6c22a3d5-1ec6-41bb-bccc-597d33cd3bb7" providerId="AD"/>
      </p:ext>
    </p:extLst>
  </p:cmAuthor>
  <p:cmAuthor id="1" name="Jane Gibbons -X (jagibbon - DEL ORO CONSULTING INC at Cisco)" initials="JG-(-DOCIaC" lastIdx="28" clrIdx="1"/>
  <p:cmAuthor id="8" name="Information Technology Education" initials="ITE" lastIdx="2" clrIdx="8">
    <p:extLst>
      <p:ext uri="{19B8F6BF-5375-455C-9EA6-DF929625EA0E}">
        <p15:presenceInfo xmlns:p15="http://schemas.microsoft.com/office/powerpoint/2012/main" userId="Information Technology Education" providerId="None"/>
      </p:ext>
    </p:extLst>
  </p:cmAuthor>
  <p:cmAuthor id="2" name="Bob Vachon" initials="BV" lastIdx="24" clrIdx="2"/>
  <p:cmAuthor id="3" name="Sue Livingston -X (suliving - UNICON INC at Cisco)" initials="SL-(-UIaC" lastIdx="16" clrIdx="3"/>
  <p:cmAuthor id="4" name="jagibbon" initials="jmg" lastIdx="8" clrIdx="4"/>
  <p:cmAuthor id="5" name="Stephanie Harvey" initials="SH" lastIdx="2" clrIdx="5">
    <p:extLst>
      <p:ext uri="{19B8F6BF-5375-455C-9EA6-DF929625EA0E}">
        <p15:presenceInfo xmlns:p15="http://schemas.microsoft.com/office/powerpoint/2012/main" userId="Stephanie Harvey" providerId="None"/>
      </p:ext>
    </p:extLst>
  </p:cmAuthor>
  <p:cmAuthor id="6" name="Stiles, Steve" initials="SS" lastIdx="7" clrIdx="6">
    <p:extLst>
      <p:ext uri="{19B8F6BF-5375-455C-9EA6-DF929625EA0E}">
        <p15:presenceInfo xmlns:p15="http://schemas.microsoft.com/office/powerpoint/2012/main" userId="S-1-5-21-2000478354-179605362-1606980848-19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DE8C3"/>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7481" autoAdjust="0"/>
    <p:restoredTop sz="86657" autoAdjust="0"/>
  </p:normalViewPr>
  <p:slideViewPr>
    <p:cSldViewPr snapToGrid="0" showGuides="1">
      <p:cViewPr varScale="1">
        <p:scale>
          <a:sx n="84" d="100"/>
          <a:sy n="84" d="100"/>
        </p:scale>
        <p:origin x="76" y="140"/>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125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3/16/2020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37805148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11</a:t>
            </a:fld>
            <a:endParaRPr lang="en-US" dirty="0"/>
          </a:p>
        </p:txBody>
      </p:sp>
    </p:spTree>
    <p:extLst>
      <p:ext uri="{BB962C8B-B14F-4D97-AF65-F5344CB8AC3E}">
        <p14:creationId xmlns:p14="http://schemas.microsoft.com/office/powerpoint/2010/main" val="25200203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12</a:t>
            </a:fld>
            <a:endParaRPr lang="en-US" dirty="0"/>
          </a:p>
        </p:txBody>
      </p:sp>
    </p:spTree>
    <p:extLst>
      <p:ext uri="{BB962C8B-B14F-4D97-AF65-F5344CB8AC3E}">
        <p14:creationId xmlns:p14="http://schemas.microsoft.com/office/powerpoint/2010/main" val="1758680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13</a:t>
            </a:fld>
            <a:endParaRPr lang="en-US" dirty="0"/>
          </a:p>
        </p:txBody>
      </p:sp>
    </p:spTree>
    <p:extLst>
      <p:ext uri="{BB962C8B-B14F-4D97-AF65-F5344CB8AC3E}">
        <p14:creationId xmlns:p14="http://schemas.microsoft.com/office/powerpoint/2010/main" val="3927664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14</a:t>
            </a:fld>
            <a:endParaRPr lang="en-US" dirty="0"/>
          </a:p>
        </p:txBody>
      </p:sp>
    </p:spTree>
    <p:extLst>
      <p:ext uri="{BB962C8B-B14F-4D97-AF65-F5344CB8AC3E}">
        <p14:creationId xmlns:p14="http://schemas.microsoft.com/office/powerpoint/2010/main" val="27373705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15</a:t>
            </a:fld>
            <a:endParaRPr lang="en-US" dirty="0"/>
          </a:p>
        </p:txBody>
      </p:sp>
    </p:spTree>
    <p:extLst>
      <p:ext uri="{BB962C8B-B14F-4D97-AF65-F5344CB8AC3E}">
        <p14:creationId xmlns:p14="http://schemas.microsoft.com/office/powerpoint/2010/main" val="42001547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16</a:t>
            </a:fld>
            <a:endParaRPr lang="en-US" dirty="0"/>
          </a:p>
        </p:txBody>
      </p:sp>
    </p:spTree>
    <p:extLst>
      <p:ext uri="{BB962C8B-B14F-4D97-AF65-F5344CB8AC3E}">
        <p14:creationId xmlns:p14="http://schemas.microsoft.com/office/powerpoint/2010/main" val="17783562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17</a:t>
            </a:fld>
            <a:endParaRPr lang="en-US" dirty="0"/>
          </a:p>
        </p:txBody>
      </p:sp>
    </p:spTree>
    <p:extLst>
      <p:ext uri="{BB962C8B-B14F-4D97-AF65-F5344CB8AC3E}">
        <p14:creationId xmlns:p14="http://schemas.microsoft.com/office/powerpoint/2010/main" val="8330612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18</a:t>
            </a:fld>
            <a:endParaRPr lang="en-US" dirty="0"/>
          </a:p>
        </p:txBody>
      </p:sp>
    </p:spTree>
    <p:extLst>
      <p:ext uri="{BB962C8B-B14F-4D97-AF65-F5344CB8AC3E}">
        <p14:creationId xmlns:p14="http://schemas.microsoft.com/office/powerpoint/2010/main" val="14958516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19</a:t>
            </a:fld>
            <a:endParaRPr lang="en-US" dirty="0"/>
          </a:p>
        </p:txBody>
      </p:sp>
    </p:spTree>
    <p:extLst>
      <p:ext uri="{BB962C8B-B14F-4D97-AF65-F5344CB8AC3E}">
        <p14:creationId xmlns:p14="http://schemas.microsoft.com/office/powerpoint/2010/main" val="41391507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a:t>
            </a:fld>
            <a:endParaRPr lang="en-US" dirty="0"/>
          </a:p>
        </p:txBody>
      </p:sp>
    </p:spTree>
    <p:extLst>
      <p:ext uri="{BB962C8B-B14F-4D97-AF65-F5344CB8AC3E}">
        <p14:creationId xmlns:p14="http://schemas.microsoft.com/office/powerpoint/2010/main" val="35213041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20</a:t>
            </a:fld>
            <a:endParaRPr lang="en-US" dirty="0"/>
          </a:p>
        </p:txBody>
      </p:sp>
    </p:spTree>
    <p:extLst>
      <p:ext uri="{BB962C8B-B14F-4D97-AF65-F5344CB8AC3E}">
        <p14:creationId xmlns:p14="http://schemas.microsoft.com/office/powerpoint/2010/main" val="23029860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21</a:t>
            </a:fld>
            <a:endParaRPr lang="en-US" dirty="0"/>
          </a:p>
        </p:txBody>
      </p:sp>
    </p:spTree>
    <p:extLst>
      <p:ext uri="{BB962C8B-B14F-4D97-AF65-F5344CB8AC3E}">
        <p14:creationId xmlns:p14="http://schemas.microsoft.com/office/powerpoint/2010/main" val="10620725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4291882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23</a:t>
            </a:fld>
            <a:endParaRPr lang="en-US" dirty="0"/>
          </a:p>
        </p:txBody>
      </p:sp>
    </p:spTree>
    <p:extLst>
      <p:ext uri="{BB962C8B-B14F-4D97-AF65-F5344CB8AC3E}">
        <p14:creationId xmlns:p14="http://schemas.microsoft.com/office/powerpoint/2010/main" val="16940746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24</a:t>
            </a:fld>
            <a:endParaRPr lang="en-US" dirty="0"/>
          </a:p>
        </p:txBody>
      </p:sp>
    </p:spTree>
    <p:extLst>
      <p:ext uri="{BB962C8B-B14F-4D97-AF65-F5344CB8AC3E}">
        <p14:creationId xmlns:p14="http://schemas.microsoft.com/office/powerpoint/2010/main" val="15434338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25</a:t>
            </a:fld>
            <a:endParaRPr lang="en-US" dirty="0"/>
          </a:p>
        </p:txBody>
      </p:sp>
    </p:spTree>
    <p:extLst>
      <p:ext uri="{BB962C8B-B14F-4D97-AF65-F5344CB8AC3E}">
        <p14:creationId xmlns:p14="http://schemas.microsoft.com/office/powerpoint/2010/main" val="40903462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26</a:t>
            </a:fld>
            <a:endParaRPr lang="en-US" dirty="0"/>
          </a:p>
        </p:txBody>
      </p:sp>
    </p:spTree>
    <p:extLst>
      <p:ext uri="{BB962C8B-B14F-4D97-AF65-F5344CB8AC3E}">
        <p14:creationId xmlns:p14="http://schemas.microsoft.com/office/powerpoint/2010/main" val="22988750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35983220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28</a:t>
            </a:fld>
            <a:endParaRPr lang="en-US" dirty="0"/>
          </a:p>
        </p:txBody>
      </p:sp>
    </p:spTree>
    <p:extLst>
      <p:ext uri="{BB962C8B-B14F-4D97-AF65-F5344CB8AC3E}">
        <p14:creationId xmlns:p14="http://schemas.microsoft.com/office/powerpoint/2010/main" val="11669679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29</a:t>
            </a:fld>
            <a:endParaRPr lang="en-US" dirty="0"/>
          </a:p>
        </p:txBody>
      </p:sp>
    </p:spTree>
    <p:extLst>
      <p:ext uri="{BB962C8B-B14F-4D97-AF65-F5344CB8AC3E}">
        <p14:creationId xmlns:p14="http://schemas.microsoft.com/office/powerpoint/2010/main" val="1931931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40903462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30</a:t>
            </a:fld>
            <a:endParaRPr lang="en-US" dirty="0"/>
          </a:p>
        </p:txBody>
      </p:sp>
    </p:spTree>
    <p:extLst>
      <p:ext uri="{BB962C8B-B14F-4D97-AF65-F5344CB8AC3E}">
        <p14:creationId xmlns:p14="http://schemas.microsoft.com/office/powerpoint/2010/main" val="11873706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31</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a:t>
            </a:fld>
            <a:endParaRPr lang="en-US" dirty="0"/>
          </a:p>
        </p:txBody>
      </p:sp>
    </p:spTree>
    <p:extLst>
      <p:ext uri="{BB962C8B-B14F-4D97-AF65-F5344CB8AC3E}">
        <p14:creationId xmlns:p14="http://schemas.microsoft.com/office/powerpoint/2010/main" val="23573986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a:t>
            </a:fld>
            <a:endParaRPr lang="en-US" dirty="0"/>
          </a:p>
        </p:txBody>
      </p:sp>
    </p:spTree>
    <p:extLst>
      <p:ext uri="{BB962C8B-B14F-4D97-AF65-F5344CB8AC3E}">
        <p14:creationId xmlns:p14="http://schemas.microsoft.com/office/powerpoint/2010/main" val="22351476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a:t>
            </a:fld>
            <a:endParaRPr lang="en-US" dirty="0"/>
          </a:p>
        </p:txBody>
      </p:sp>
    </p:spTree>
    <p:extLst>
      <p:ext uri="{BB962C8B-B14F-4D97-AF65-F5344CB8AC3E}">
        <p14:creationId xmlns:p14="http://schemas.microsoft.com/office/powerpoint/2010/main" val="23835941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a:t>
            </a:fld>
            <a:endParaRPr lang="en-US" dirty="0"/>
          </a:p>
        </p:txBody>
      </p:sp>
    </p:spTree>
    <p:extLst>
      <p:ext uri="{BB962C8B-B14F-4D97-AF65-F5344CB8AC3E}">
        <p14:creationId xmlns:p14="http://schemas.microsoft.com/office/powerpoint/2010/main" val="25467190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20201531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9</a:t>
            </a:fld>
            <a:endParaRPr lang="en-US" dirty="0"/>
          </a:p>
        </p:txBody>
      </p:sp>
    </p:spTree>
    <p:extLst>
      <p:ext uri="{BB962C8B-B14F-4D97-AF65-F5344CB8AC3E}">
        <p14:creationId xmlns:p14="http://schemas.microsoft.com/office/powerpoint/2010/main" val="23305528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5.xml"/><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5.xml"/><Relationship Id="rId5" Type="http://schemas.openxmlformats.org/officeDocument/2006/relationships/image" Target="../media/image25.png"/><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5.xml"/><Relationship Id="rId5" Type="http://schemas.openxmlformats.org/officeDocument/2006/relationships/image" Target="../media/image30.png"/><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5.xml"/><Relationship Id="rId5" Type="http://schemas.openxmlformats.org/officeDocument/2006/relationships/image" Target="../media/image33.png"/><Relationship Id="rId4" Type="http://schemas.openxmlformats.org/officeDocument/2006/relationships/image" Target="../media/image32.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0.xml"/><Relationship Id="rId1" Type="http://schemas.openxmlformats.org/officeDocument/2006/relationships/tags" Target="../tags/tag8.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6" y="1219200"/>
            <a:ext cx="5925247" cy="1666626"/>
          </a:xfrm>
        </p:spPr>
        <p:txBody>
          <a:bodyPr/>
          <a:lstStyle/>
          <a:p>
            <a:r>
              <a:rPr lang="en-US" dirty="0">
                <a:solidFill>
                  <a:schemeClr val="accent5">
                    <a:lumMod val="40000"/>
                    <a:lumOff val="60000"/>
                  </a:schemeClr>
                </a:solidFill>
              </a:rPr>
              <a:t>Chapter 10: Troubleshooting OSPFv3</a:t>
            </a:r>
          </a:p>
        </p:txBody>
      </p:sp>
      <p:sp>
        <p:nvSpPr>
          <p:cNvPr id="5" name="Text Placeholder 4"/>
          <p:cNvSpPr>
            <a:spLocks noGrp="1"/>
          </p:cNvSpPr>
          <p:nvPr>
            <p:ph type="body" sz="quarter" idx="13"/>
          </p:nvPr>
        </p:nvSpPr>
        <p:spPr>
          <a:xfrm>
            <a:off x="469497" y="3136574"/>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6" y="3809526"/>
            <a:ext cx="2677563" cy="902174"/>
          </a:xfrm>
        </p:spPr>
        <p:txBody>
          <a:bodyPr/>
          <a:lstStyle/>
          <a:p>
            <a:r>
              <a:rPr lang="en-US" dirty="0">
                <a:solidFill>
                  <a:schemeClr val="accent5">
                    <a:lumMod val="40000"/>
                    <a:lumOff val="60000"/>
                  </a:schemeClr>
                </a:solidFill>
              </a:rPr>
              <a:t>CCNP Enterprise: Advanced Routing</a:t>
            </a:r>
            <a:endParaRPr lang="en-US" dirty="0"/>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D2F498DA-504F-3044-82FA-3A60E5738F01}"/>
              </a:ext>
            </a:extLst>
          </p:cNvPr>
          <p:cNvSpPr txBox="1">
            <a:spLocks/>
          </p:cNvSpPr>
          <p:nvPr/>
        </p:nvSpPr>
        <p:spPr bwMode="auto">
          <a:xfrm>
            <a:off x="337844" y="252411"/>
            <a:ext cx="8627252" cy="1351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b" anchorCtr="0" compatLnSpc="1">
            <a:prstTxWarp prst="textNoShape">
              <a:avLst/>
            </a:prstTxWarp>
            <a:noAutofit/>
          </a:bodyPr>
          <a:lstStyle>
            <a:lvl1pPr marL="0" indent="0" algn="l" defTabSz="684213" rtl="0" eaLnBrk="1" fontAlgn="base" hangingPunct="1">
              <a:lnSpc>
                <a:spcPct val="90000"/>
              </a:lnSpc>
              <a:spcBef>
                <a:spcPct val="0"/>
              </a:spcBef>
              <a:spcAft>
                <a:spcPct val="0"/>
              </a:spcAft>
              <a:buFont typeface="Arial" panose="020B0604020202020204" pitchFamily="34" charset="0"/>
              <a:buNone/>
              <a:defRPr lang="en-US" sz="4600" b="0" i="0" kern="1200" spc="0" baseline="0">
                <a:solidFill>
                  <a:schemeClr val="accent5"/>
                </a:solidFill>
                <a:latin typeface="+mj-lt"/>
                <a:ea typeface="ＭＳ Ｐゴシック" charset="0"/>
                <a:cs typeface="CiscoSans Thin"/>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4800" dirty="0">
                <a:solidFill>
                  <a:schemeClr val="accent5">
                    <a:lumMod val="40000"/>
                    <a:lumOff val="60000"/>
                  </a:schemeClr>
                </a:solidFill>
              </a:rPr>
              <a:t>OSPFv3 Trouble Ticket</a:t>
            </a:r>
            <a:endParaRPr lang="en-US" dirty="0">
              <a:solidFill>
                <a:schemeClr val="accent5">
                  <a:lumMod val="40000"/>
                  <a:lumOff val="60000"/>
                </a:schemeClr>
              </a:solidFill>
            </a:endParaRPr>
          </a:p>
        </p:txBody>
      </p:sp>
      <p:sp>
        <p:nvSpPr>
          <p:cNvPr id="2" name="TextBox 1"/>
          <p:cNvSpPr txBox="1"/>
          <p:nvPr/>
        </p:nvSpPr>
        <p:spPr>
          <a:xfrm>
            <a:off x="436099" y="1789768"/>
            <a:ext cx="8278837" cy="1569660"/>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rPr>
              <a:t>This section presents two trouble tickets related to the topics discussed so far in this chapter.</a:t>
            </a:r>
          </a:p>
          <a:p>
            <a:pPr marL="285750" indent="-285750">
              <a:buFont typeface="Arial" panose="020B0604020202020204" pitchFamily="34" charset="0"/>
              <a:buChar char="•"/>
            </a:pPr>
            <a:r>
              <a:rPr lang="en-US" sz="1600" dirty="0">
                <a:solidFill>
                  <a:schemeClr val="accent5">
                    <a:lumMod val="40000"/>
                    <a:lumOff val="60000"/>
                  </a:schemeClr>
                </a:solidFill>
              </a:rPr>
              <a:t>The purpose of these trouble tickets is to show a process that you can use when troubleshooting in the real world or in an exam environment. </a:t>
            </a:r>
          </a:p>
          <a:p>
            <a:pPr marL="285750" indent="-285750">
              <a:buFont typeface="Arial" panose="020B0604020202020204" pitchFamily="34" charset="0"/>
              <a:buChar char="•"/>
            </a:pPr>
            <a:r>
              <a:rPr lang="en-US" sz="1600" dirty="0">
                <a:solidFill>
                  <a:schemeClr val="accent5">
                    <a:lumMod val="40000"/>
                    <a:lumOff val="60000"/>
                  </a:schemeClr>
                </a:solidFill>
              </a:rPr>
              <a:t>Both of the trouble tickets in this section are based on the topology shown in Figure 10-1.</a:t>
            </a:r>
          </a:p>
        </p:txBody>
      </p:sp>
    </p:spTree>
    <p:custDataLst>
      <p:tags r:id="rId1"/>
    </p:custDataLst>
    <p:extLst>
      <p:ext uri="{BB962C8B-B14F-4D97-AF65-F5344CB8AC3E}">
        <p14:creationId xmlns:p14="http://schemas.microsoft.com/office/powerpoint/2010/main" val="3961330078"/>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647431"/>
          </a:xfrm>
        </p:spPr>
        <p:txBody>
          <a:bodyPr/>
          <a:lstStyle/>
          <a:p>
            <a:r>
              <a:rPr lang="en-US" sz="1600" dirty="0"/>
              <a:t>OSPFv3 Trouble Tickets</a:t>
            </a:r>
            <a:br>
              <a:rPr lang="en-US" dirty="0">
                <a:solidFill>
                  <a:schemeClr val="accent4">
                    <a:lumMod val="75000"/>
                  </a:schemeClr>
                </a:solidFill>
              </a:rPr>
            </a:br>
            <a:r>
              <a:rPr lang="en-US" dirty="0">
                <a:solidFill>
                  <a:schemeClr val="accent4">
                    <a:lumMod val="75000"/>
                  </a:schemeClr>
                </a:solidFill>
              </a:rPr>
              <a:t>Trouble Ticket 10-1</a:t>
            </a:r>
            <a:endParaRPr lang="en-US" sz="2400" dirty="0">
              <a:solidFill>
                <a:schemeClr val="accent4">
                  <a:lumMod val="75000"/>
                </a:schemeClr>
              </a:solidFill>
            </a:endParaRPr>
          </a:p>
        </p:txBody>
      </p:sp>
      <p:sp>
        <p:nvSpPr>
          <p:cNvPr id="4" name="TextBox 3"/>
          <p:cNvSpPr txBox="1"/>
          <p:nvPr/>
        </p:nvSpPr>
        <p:spPr>
          <a:xfrm>
            <a:off x="71962" y="586486"/>
            <a:ext cx="8991355" cy="1554272"/>
          </a:xfrm>
          <a:prstGeom prst="rect">
            <a:avLst/>
          </a:prstGeom>
          <a:noFill/>
        </p:spPr>
        <p:txBody>
          <a:bodyPr wrap="square" rtlCol="0">
            <a:spAutoFit/>
          </a:bodyPr>
          <a:lstStyle/>
          <a:p>
            <a:pPr>
              <a:spcAft>
                <a:spcPts val="600"/>
              </a:spcAft>
            </a:pPr>
            <a:r>
              <a:rPr lang="en-US" sz="1500" b="1" dirty="0">
                <a:solidFill>
                  <a:srgbClr val="000000"/>
                </a:solidFill>
              </a:rPr>
              <a:t>Problem</a:t>
            </a:r>
            <a:r>
              <a:rPr lang="en-US" sz="1500" dirty="0">
                <a:solidFill>
                  <a:srgbClr val="000000"/>
                </a:solidFill>
              </a:rPr>
              <a:t>: The network was recently updated to reduce the number of LSAs that cross the WAN link from R1 to the Branch site. The only LSA that is supposed to be permitted is a Type 3 LSA about a default route. However, reports indicate that more Type 3 LSAs are being sent from R1 to Branch.</a:t>
            </a:r>
          </a:p>
          <a:p>
            <a:pPr>
              <a:spcAft>
                <a:spcPts val="600"/>
              </a:spcAft>
            </a:pPr>
            <a:r>
              <a:rPr lang="en-US" sz="1500" dirty="0">
                <a:solidFill>
                  <a:srgbClr val="000000"/>
                </a:solidFill>
              </a:rPr>
              <a:t>Your troubleshooting begins by verifying the problem with the </a:t>
            </a:r>
            <a:r>
              <a:rPr lang="en-US" sz="1500" b="1" dirty="0">
                <a:solidFill>
                  <a:srgbClr val="000000"/>
                </a:solidFill>
              </a:rPr>
              <a:t>show ipv6 route ospf </a:t>
            </a:r>
            <a:r>
              <a:rPr lang="en-US" sz="1500" dirty="0">
                <a:solidFill>
                  <a:srgbClr val="000000"/>
                </a:solidFill>
              </a:rPr>
              <a:t>command on Branch, as shown in Example 10-9. You confirm that there are more interarea routes than just the default interarea route.</a:t>
            </a:r>
            <a:endParaRPr lang="en-US" sz="1500" dirty="0">
              <a:solidFill>
                <a:srgbClr val="000000"/>
              </a:solidFill>
              <a:latin typeface="+mn-lt"/>
            </a:endParaRPr>
          </a:p>
        </p:txBody>
      </p:sp>
      <p:sp>
        <p:nvSpPr>
          <p:cNvPr id="8" name="Rectangle 7"/>
          <p:cNvSpPr/>
          <p:nvPr/>
        </p:nvSpPr>
        <p:spPr>
          <a:xfrm>
            <a:off x="143434" y="3991237"/>
            <a:ext cx="4903696" cy="646331"/>
          </a:xfrm>
          <a:prstGeom prst="rect">
            <a:avLst/>
          </a:prstGeom>
        </p:spPr>
        <p:txBody>
          <a:bodyPr wrap="square">
            <a:spAutoFit/>
          </a:bodyPr>
          <a:lstStyle/>
          <a:p>
            <a:pPr eaLnBrk="0" hangingPunct="0"/>
            <a:r>
              <a:rPr lang="en-US" dirty="0">
                <a:solidFill>
                  <a:srgbClr val="000000"/>
                </a:solidFill>
              </a:rPr>
              <a:t>Refer to your text for next steps and examples to troubleshoot and resolve this trouble ticket.</a:t>
            </a:r>
          </a:p>
        </p:txBody>
      </p:sp>
      <p:pic>
        <p:nvPicPr>
          <p:cNvPr id="5" name="Picture 4"/>
          <p:cNvPicPr>
            <a:picLocks noChangeAspect="1"/>
          </p:cNvPicPr>
          <p:nvPr/>
        </p:nvPicPr>
        <p:blipFill>
          <a:blip r:embed="rId3"/>
          <a:stretch>
            <a:fillRect/>
          </a:stretch>
        </p:blipFill>
        <p:spPr>
          <a:xfrm>
            <a:off x="613593" y="2074297"/>
            <a:ext cx="3938679" cy="1916940"/>
          </a:xfrm>
          <a:prstGeom prst="rect">
            <a:avLst/>
          </a:prstGeom>
        </p:spPr>
      </p:pic>
      <p:grpSp>
        <p:nvGrpSpPr>
          <p:cNvPr id="2" name="Group 1"/>
          <p:cNvGrpSpPr/>
          <p:nvPr/>
        </p:nvGrpSpPr>
        <p:grpSpPr>
          <a:xfrm>
            <a:off x="5047130" y="1900518"/>
            <a:ext cx="3459723" cy="2578357"/>
            <a:chOff x="4945429" y="2415186"/>
            <a:chExt cx="3400059" cy="2242983"/>
          </a:xfrm>
        </p:grpSpPr>
        <p:pic>
          <p:nvPicPr>
            <p:cNvPr id="6" name="Picture 5"/>
            <p:cNvPicPr>
              <a:picLocks noChangeAspect="1"/>
            </p:cNvPicPr>
            <p:nvPr/>
          </p:nvPicPr>
          <p:blipFill>
            <a:blip r:embed="rId4"/>
            <a:stretch>
              <a:fillRect/>
            </a:stretch>
          </p:blipFill>
          <p:spPr>
            <a:xfrm>
              <a:off x="4945429" y="2415186"/>
              <a:ext cx="3400059" cy="1187025"/>
            </a:xfrm>
            <a:prstGeom prst="rect">
              <a:avLst/>
            </a:prstGeom>
          </p:spPr>
        </p:pic>
        <p:pic>
          <p:nvPicPr>
            <p:cNvPr id="7" name="Picture 6"/>
            <p:cNvPicPr>
              <a:picLocks noChangeAspect="1"/>
            </p:cNvPicPr>
            <p:nvPr/>
          </p:nvPicPr>
          <p:blipFill>
            <a:blip r:embed="rId5"/>
            <a:stretch>
              <a:fillRect/>
            </a:stretch>
          </p:blipFill>
          <p:spPr>
            <a:xfrm>
              <a:off x="4949234" y="3635155"/>
              <a:ext cx="3396254" cy="1023014"/>
            </a:xfrm>
            <a:prstGeom prst="rect">
              <a:avLst/>
            </a:prstGeom>
          </p:spPr>
        </p:pic>
      </p:grpSp>
    </p:spTree>
    <p:extLst>
      <p:ext uri="{BB962C8B-B14F-4D97-AF65-F5344CB8AC3E}">
        <p14:creationId xmlns:p14="http://schemas.microsoft.com/office/powerpoint/2010/main" val="1255149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647431"/>
          </a:xfrm>
        </p:spPr>
        <p:txBody>
          <a:bodyPr/>
          <a:lstStyle/>
          <a:p>
            <a:r>
              <a:rPr lang="en-US" sz="1600" dirty="0"/>
              <a:t>OSPFv3 Trouble Tickets</a:t>
            </a:r>
            <a:br>
              <a:rPr lang="en-US" dirty="0">
                <a:solidFill>
                  <a:schemeClr val="accent4">
                    <a:lumMod val="75000"/>
                  </a:schemeClr>
                </a:solidFill>
              </a:rPr>
            </a:br>
            <a:r>
              <a:rPr lang="en-US" dirty="0">
                <a:solidFill>
                  <a:schemeClr val="accent4">
                    <a:lumMod val="75000"/>
                  </a:schemeClr>
                </a:solidFill>
              </a:rPr>
              <a:t>Trouble Ticket 10-2</a:t>
            </a:r>
            <a:endParaRPr lang="en-US" sz="2400" dirty="0">
              <a:solidFill>
                <a:schemeClr val="accent4">
                  <a:lumMod val="75000"/>
                </a:schemeClr>
              </a:solidFill>
            </a:endParaRPr>
          </a:p>
        </p:txBody>
      </p:sp>
      <p:sp>
        <p:nvSpPr>
          <p:cNvPr id="4" name="TextBox 3"/>
          <p:cNvSpPr txBox="1"/>
          <p:nvPr/>
        </p:nvSpPr>
        <p:spPr>
          <a:xfrm>
            <a:off x="62998" y="647431"/>
            <a:ext cx="9000320" cy="784830"/>
          </a:xfrm>
          <a:prstGeom prst="rect">
            <a:avLst/>
          </a:prstGeom>
          <a:noFill/>
        </p:spPr>
        <p:txBody>
          <a:bodyPr wrap="square" rtlCol="0">
            <a:spAutoFit/>
          </a:bodyPr>
          <a:lstStyle/>
          <a:p>
            <a:r>
              <a:rPr lang="en-US" sz="1500" b="1" dirty="0">
                <a:solidFill>
                  <a:srgbClr val="000000"/>
                </a:solidFill>
              </a:rPr>
              <a:t>Problem</a:t>
            </a:r>
            <a:r>
              <a:rPr lang="en-US" sz="1500" dirty="0">
                <a:solidFill>
                  <a:srgbClr val="000000"/>
                </a:solidFill>
              </a:rPr>
              <a:t>: Branch users are complaining that they are unable to access any resources outside the Branch office. You access Branch and issue the extended </a:t>
            </a:r>
            <a:r>
              <a:rPr lang="en-US" sz="1500" b="1" dirty="0">
                <a:solidFill>
                  <a:srgbClr val="000000"/>
                </a:solidFill>
              </a:rPr>
              <a:t>ping </a:t>
            </a:r>
            <a:r>
              <a:rPr lang="en-US" sz="1500" dirty="0">
                <a:solidFill>
                  <a:srgbClr val="000000"/>
                </a:solidFill>
              </a:rPr>
              <a:t>command, as shown in Example 10-16, to test connectivity. Connectivity fails.</a:t>
            </a:r>
            <a:endParaRPr lang="en-US" sz="1500" dirty="0">
              <a:solidFill>
                <a:srgbClr val="000000"/>
              </a:solidFill>
              <a:latin typeface="+mn-lt"/>
            </a:endParaRPr>
          </a:p>
        </p:txBody>
      </p:sp>
      <p:sp>
        <p:nvSpPr>
          <p:cNvPr id="2" name="Rectangle 1"/>
          <p:cNvSpPr/>
          <p:nvPr/>
        </p:nvSpPr>
        <p:spPr>
          <a:xfrm>
            <a:off x="0" y="3694793"/>
            <a:ext cx="4939308" cy="646331"/>
          </a:xfrm>
          <a:prstGeom prst="rect">
            <a:avLst/>
          </a:prstGeom>
        </p:spPr>
        <p:txBody>
          <a:bodyPr wrap="square">
            <a:spAutoFit/>
          </a:bodyPr>
          <a:lstStyle/>
          <a:p>
            <a:pPr eaLnBrk="0" hangingPunct="0"/>
            <a:r>
              <a:rPr lang="en-US" dirty="0">
                <a:solidFill>
                  <a:srgbClr val="000000"/>
                </a:solidFill>
              </a:rPr>
              <a:t>Refer to your text for next steps and examples to troubleshoot and resolve this trouble ticket.</a:t>
            </a:r>
          </a:p>
        </p:txBody>
      </p:sp>
      <p:pic>
        <p:nvPicPr>
          <p:cNvPr id="5" name="Picture 4"/>
          <p:cNvPicPr>
            <a:picLocks noChangeAspect="1"/>
          </p:cNvPicPr>
          <p:nvPr/>
        </p:nvPicPr>
        <p:blipFill>
          <a:blip r:embed="rId3"/>
          <a:stretch>
            <a:fillRect/>
          </a:stretch>
        </p:blipFill>
        <p:spPr>
          <a:xfrm>
            <a:off x="276119" y="1432261"/>
            <a:ext cx="4364186" cy="2124033"/>
          </a:xfrm>
          <a:prstGeom prst="rect">
            <a:avLst/>
          </a:prstGeom>
        </p:spPr>
      </p:pic>
      <p:pic>
        <p:nvPicPr>
          <p:cNvPr id="8" name="Picture 7"/>
          <p:cNvPicPr>
            <a:picLocks noChangeAspect="1"/>
          </p:cNvPicPr>
          <p:nvPr/>
        </p:nvPicPr>
        <p:blipFill>
          <a:blip r:embed="rId4"/>
          <a:stretch>
            <a:fillRect/>
          </a:stretch>
        </p:blipFill>
        <p:spPr>
          <a:xfrm>
            <a:off x="4853426" y="1432261"/>
            <a:ext cx="4026931" cy="2833601"/>
          </a:xfrm>
          <a:prstGeom prst="rect">
            <a:avLst/>
          </a:prstGeom>
        </p:spPr>
      </p:pic>
    </p:spTree>
    <p:extLst>
      <p:ext uri="{BB962C8B-B14F-4D97-AF65-F5344CB8AC3E}">
        <p14:creationId xmlns:p14="http://schemas.microsoft.com/office/powerpoint/2010/main" val="1197152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647431"/>
          </a:xfrm>
        </p:spPr>
        <p:txBody>
          <a:bodyPr/>
          <a:lstStyle/>
          <a:p>
            <a:r>
              <a:rPr lang="en-US" sz="1600" dirty="0"/>
              <a:t>OSPFv3 Trouble Tickets</a:t>
            </a:r>
            <a:br>
              <a:rPr lang="en-US" dirty="0">
                <a:solidFill>
                  <a:schemeClr val="accent4">
                    <a:lumMod val="75000"/>
                  </a:schemeClr>
                </a:solidFill>
              </a:rPr>
            </a:br>
            <a:r>
              <a:rPr lang="en-US" dirty="0">
                <a:solidFill>
                  <a:schemeClr val="accent4">
                    <a:lumMod val="75000"/>
                  </a:schemeClr>
                </a:solidFill>
              </a:rPr>
              <a:t>Trouble Ticket 10-3</a:t>
            </a:r>
            <a:endParaRPr lang="en-US" sz="2400" dirty="0">
              <a:solidFill>
                <a:schemeClr val="accent4">
                  <a:lumMod val="75000"/>
                </a:schemeClr>
              </a:solidFill>
            </a:endParaRPr>
          </a:p>
        </p:txBody>
      </p:sp>
      <p:sp>
        <p:nvSpPr>
          <p:cNvPr id="4" name="TextBox 3"/>
          <p:cNvSpPr txBox="1"/>
          <p:nvPr/>
        </p:nvSpPr>
        <p:spPr>
          <a:xfrm>
            <a:off x="62998" y="647431"/>
            <a:ext cx="9000320" cy="1246495"/>
          </a:xfrm>
          <a:prstGeom prst="rect">
            <a:avLst/>
          </a:prstGeom>
          <a:noFill/>
        </p:spPr>
        <p:txBody>
          <a:bodyPr wrap="square" rtlCol="0">
            <a:spAutoFit/>
          </a:bodyPr>
          <a:lstStyle/>
          <a:p>
            <a:r>
              <a:rPr lang="en-US" sz="1500" b="1" dirty="0">
                <a:solidFill>
                  <a:srgbClr val="000000"/>
                </a:solidFill>
              </a:rPr>
              <a:t>Problem</a:t>
            </a:r>
            <a:r>
              <a:rPr lang="en-US" sz="1500" dirty="0">
                <a:solidFill>
                  <a:srgbClr val="000000"/>
                </a:solidFill>
              </a:rPr>
              <a:t>: Users in Branch have indicated that they are not able to access any IPv6-enabled resources on the internet, but they can access IPv4-enabled resources.</a:t>
            </a:r>
          </a:p>
          <a:p>
            <a:r>
              <a:rPr lang="en-US" sz="1500" dirty="0">
                <a:solidFill>
                  <a:srgbClr val="000000"/>
                </a:solidFill>
              </a:rPr>
              <a:t>An extended ping issued on Branch to the destination 2001:db8:f::f confirms the issue, as shown in Example 10-33. In addition, you ping 192.0.2.1, and it is successful in confirming connectivity to IPv4-enabled resources. </a:t>
            </a:r>
            <a:endParaRPr lang="en-US" sz="1500" dirty="0">
              <a:solidFill>
                <a:srgbClr val="000000"/>
              </a:solidFill>
              <a:latin typeface="+mn-lt"/>
            </a:endParaRPr>
          </a:p>
        </p:txBody>
      </p:sp>
      <p:sp>
        <p:nvSpPr>
          <p:cNvPr id="2" name="Rectangle 1"/>
          <p:cNvSpPr/>
          <p:nvPr/>
        </p:nvSpPr>
        <p:spPr>
          <a:xfrm>
            <a:off x="0" y="3694793"/>
            <a:ext cx="4939308" cy="646331"/>
          </a:xfrm>
          <a:prstGeom prst="rect">
            <a:avLst/>
          </a:prstGeom>
        </p:spPr>
        <p:txBody>
          <a:bodyPr wrap="square">
            <a:spAutoFit/>
          </a:bodyPr>
          <a:lstStyle/>
          <a:p>
            <a:pPr eaLnBrk="0" hangingPunct="0"/>
            <a:r>
              <a:rPr lang="en-US" dirty="0">
                <a:solidFill>
                  <a:srgbClr val="000000"/>
                </a:solidFill>
              </a:rPr>
              <a:t>Refer to your text for next steps and examples to troubleshoot and resolve this trouble ticket.</a:t>
            </a:r>
          </a:p>
        </p:txBody>
      </p:sp>
      <p:pic>
        <p:nvPicPr>
          <p:cNvPr id="5" name="Picture 4"/>
          <p:cNvPicPr>
            <a:picLocks noChangeAspect="1"/>
          </p:cNvPicPr>
          <p:nvPr/>
        </p:nvPicPr>
        <p:blipFill>
          <a:blip r:embed="rId3"/>
          <a:stretch>
            <a:fillRect/>
          </a:stretch>
        </p:blipFill>
        <p:spPr>
          <a:xfrm>
            <a:off x="289559" y="2043585"/>
            <a:ext cx="3215365" cy="1564906"/>
          </a:xfrm>
          <a:prstGeom prst="rect">
            <a:avLst/>
          </a:prstGeom>
        </p:spPr>
      </p:pic>
      <p:pic>
        <p:nvPicPr>
          <p:cNvPr id="6" name="Picture 5">
            <a:extLst>
              <a:ext uri="{FF2B5EF4-FFF2-40B4-BE49-F238E27FC236}">
                <a16:creationId xmlns:a16="http://schemas.microsoft.com/office/drawing/2014/main" id="{9CF076E6-FF6C-4D91-AD07-3F8E4C277023}"/>
              </a:ext>
            </a:extLst>
          </p:cNvPr>
          <p:cNvPicPr>
            <a:picLocks noChangeAspect="1"/>
          </p:cNvPicPr>
          <p:nvPr/>
        </p:nvPicPr>
        <p:blipFill>
          <a:blip r:embed="rId4"/>
          <a:stretch>
            <a:fillRect/>
          </a:stretch>
        </p:blipFill>
        <p:spPr>
          <a:xfrm>
            <a:off x="5104046" y="1948502"/>
            <a:ext cx="3498933" cy="1246495"/>
          </a:xfrm>
          <a:prstGeom prst="rect">
            <a:avLst/>
          </a:prstGeom>
        </p:spPr>
      </p:pic>
    </p:spTree>
    <p:extLst>
      <p:ext uri="{BB962C8B-B14F-4D97-AF65-F5344CB8AC3E}">
        <p14:creationId xmlns:p14="http://schemas.microsoft.com/office/powerpoint/2010/main" val="914804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3" y="252411"/>
            <a:ext cx="8607373" cy="1351755"/>
          </a:xfrm>
        </p:spPr>
        <p:txBody>
          <a:bodyPr/>
          <a:lstStyle/>
          <a:p>
            <a:r>
              <a:rPr lang="en-US" sz="4800" dirty="0">
                <a:solidFill>
                  <a:schemeClr val="accent5">
                    <a:lumMod val="40000"/>
                    <a:lumOff val="60000"/>
                  </a:schemeClr>
                </a:solidFill>
              </a:rPr>
              <a:t>Troubleshooting OSPFv3 Address Families</a:t>
            </a:r>
            <a:endParaRPr lang="en-US" dirty="0">
              <a:solidFill>
                <a:schemeClr val="accent5">
                  <a:lumMod val="40000"/>
                  <a:lumOff val="60000"/>
                </a:schemeClr>
              </a:solidFill>
            </a:endParaRPr>
          </a:p>
        </p:txBody>
      </p:sp>
      <p:sp>
        <p:nvSpPr>
          <p:cNvPr id="4" name="Rectangle 3"/>
          <p:cNvSpPr/>
          <p:nvPr/>
        </p:nvSpPr>
        <p:spPr>
          <a:xfrm>
            <a:off x="407963" y="1971586"/>
            <a:ext cx="7610622" cy="1815882"/>
          </a:xfrm>
          <a:prstGeom prst="rect">
            <a:avLst/>
          </a:prstGeom>
        </p:spPr>
        <p:txBody>
          <a:bodyPr wrap="square">
            <a:spAutoFit/>
          </a:bodyPr>
          <a:lstStyle/>
          <a:p>
            <a:pPr marL="285750" indent="-285750">
              <a:buFont typeface="Arial" panose="020B0604020202020204" pitchFamily="34" charset="0"/>
              <a:buChar char="•"/>
            </a:pPr>
            <a:r>
              <a:rPr lang="en-US" sz="1600" dirty="0">
                <a:solidFill>
                  <a:schemeClr val="accent5">
                    <a:lumMod val="40000"/>
                    <a:lumOff val="60000"/>
                  </a:schemeClr>
                </a:solidFill>
              </a:rPr>
              <a:t>OSPFv3 address families (AFs) enable you to configure a single process to support both IPv4 and IPv6. In addition, a single database is maintained for IPv4 and IPv6. </a:t>
            </a:r>
          </a:p>
          <a:p>
            <a:pPr marL="285750" indent="-285750">
              <a:buFont typeface="Arial" panose="020B0604020202020204" pitchFamily="34" charset="0"/>
              <a:buChar char="•"/>
            </a:pPr>
            <a:r>
              <a:rPr lang="en-US" sz="1600" dirty="0">
                <a:solidFill>
                  <a:schemeClr val="accent5">
                    <a:lumMod val="40000"/>
                    <a:lumOff val="60000"/>
                  </a:schemeClr>
                </a:solidFill>
              </a:rPr>
              <a:t>However, adjacencies are established individually for each AF, and settings can be configured on an AF-by-AF basis.</a:t>
            </a:r>
          </a:p>
          <a:p>
            <a:pPr marL="285750" indent="-285750">
              <a:buFont typeface="Arial" panose="020B0604020202020204" pitchFamily="34" charset="0"/>
              <a:buChar char="•"/>
            </a:pPr>
            <a:r>
              <a:rPr lang="en-US" sz="1600" dirty="0">
                <a:solidFill>
                  <a:schemeClr val="accent5">
                    <a:lumMod val="40000"/>
                    <a:lumOff val="60000"/>
                  </a:schemeClr>
                </a:solidFill>
              </a:rPr>
              <a:t>This section shows the commands you can use to troubleshoot an OSPFv3 implementation that uses address families.</a:t>
            </a:r>
            <a:endParaRPr lang="en-US" sz="1600" dirty="0">
              <a:solidFill>
                <a:schemeClr val="accent5">
                  <a:lumMod val="40000"/>
                  <a:lumOff val="60000"/>
                </a:schemeClr>
              </a:solidFill>
              <a:latin typeface="+mn-lt"/>
            </a:endParaRPr>
          </a:p>
        </p:txBody>
      </p:sp>
    </p:spTree>
    <p:custDataLst>
      <p:tags r:id="rId1"/>
    </p:custDataLst>
    <p:extLst>
      <p:ext uri="{BB962C8B-B14F-4D97-AF65-F5344CB8AC3E}">
        <p14:creationId xmlns:p14="http://schemas.microsoft.com/office/powerpoint/2010/main" val="1182924358"/>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4138863" cy="731837"/>
          </a:xfrm>
        </p:spPr>
        <p:txBody>
          <a:bodyPr/>
          <a:lstStyle/>
          <a:p>
            <a:r>
              <a:rPr lang="en-US" sz="1600" dirty="0"/>
              <a:t>Troubleshooting OSPFv3 Address Families</a:t>
            </a:r>
            <a:br>
              <a:rPr lang="en-US" dirty="0">
                <a:solidFill>
                  <a:schemeClr val="accent4">
                    <a:lumMod val="75000"/>
                  </a:schemeClr>
                </a:solidFill>
              </a:rPr>
            </a:br>
            <a:r>
              <a:rPr lang="en-US" dirty="0">
                <a:solidFill>
                  <a:schemeClr val="accent4">
                    <a:lumMod val="75000"/>
                  </a:schemeClr>
                </a:solidFill>
              </a:rPr>
              <a:t>AF Verification</a:t>
            </a:r>
            <a:endParaRPr lang="en-US" sz="2400" dirty="0">
              <a:solidFill>
                <a:schemeClr val="accent4">
                  <a:lumMod val="75000"/>
                </a:schemeClr>
              </a:solidFill>
            </a:endParaRPr>
          </a:p>
        </p:txBody>
      </p:sp>
      <p:sp>
        <p:nvSpPr>
          <p:cNvPr id="4" name="TextBox 3"/>
          <p:cNvSpPr txBox="1"/>
          <p:nvPr/>
        </p:nvSpPr>
        <p:spPr>
          <a:xfrm>
            <a:off x="91134" y="664241"/>
            <a:ext cx="4597744" cy="3785652"/>
          </a:xfrm>
          <a:prstGeom prst="rect">
            <a:avLst/>
          </a:prstGeom>
          <a:noFill/>
        </p:spPr>
        <p:txBody>
          <a:bodyPr wrap="square" rtlCol="0">
            <a:spAutoFit/>
          </a:bodyPr>
          <a:lstStyle/>
          <a:p>
            <a:pPr marL="91440">
              <a:spcAft>
                <a:spcPts val="600"/>
              </a:spcAft>
            </a:pPr>
            <a:r>
              <a:rPr lang="en-US" sz="1500" dirty="0">
                <a:solidFill>
                  <a:srgbClr val="000000"/>
                </a:solidFill>
                <a:latin typeface="+mj-lt"/>
              </a:rPr>
              <a:t>Example 10-26 shows a sample OSPFv3 configuration with AFs. The OSPFv3 PID is 10 and is locally significant. Therefore, it does not have to match between neighbors. </a:t>
            </a:r>
          </a:p>
          <a:p>
            <a:pPr marL="91440">
              <a:spcAft>
                <a:spcPts val="600"/>
              </a:spcAft>
              <a:buFont typeface="Arial" panose="020B0604020202020204" pitchFamily="34" charset="0"/>
              <a:buChar char="•"/>
            </a:pPr>
            <a:r>
              <a:rPr lang="en-US" sz="1500" dirty="0">
                <a:solidFill>
                  <a:srgbClr val="000000"/>
                </a:solidFill>
                <a:latin typeface="+mj-lt"/>
              </a:rPr>
              <a:t>Any parameter configured under the main router OSPFv3 configuration mode applies to all address families.</a:t>
            </a:r>
          </a:p>
          <a:p>
            <a:pPr marL="91440">
              <a:spcAft>
                <a:spcPts val="600"/>
              </a:spcAft>
              <a:buFont typeface="Arial" panose="020B0604020202020204" pitchFamily="34" charset="0"/>
              <a:buChar char="•"/>
            </a:pPr>
            <a:r>
              <a:rPr lang="en-US" sz="1500" dirty="0">
                <a:solidFill>
                  <a:srgbClr val="000000"/>
                </a:solidFill>
                <a:latin typeface="+mj-lt"/>
              </a:rPr>
              <a:t>In this example, the </a:t>
            </a:r>
            <a:r>
              <a:rPr lang="en-US" sz="1500" b="1" dirty="0">
                <a:solidFill>
                  <a:srgbClr val="000000"/>
                </a:solidFill>
                <a:latin typeface="+mj-lt"/>
              </a:rPr>
              <a:t>area 23 stub </a:t>
            </a:r>
            <a:r>
              <a:rPr lang="en-US" sz="1500" dirty="0">
                <a:solidFill>
                  <a:srgbClr val="000000"/>
                </a:solidFill>
                <a:latin typeface="+mj-lt"/>
              </a:rPr>
              <a:t>command is configured under the main router OSPFv3 configuration mode; therefore, Area 23 is a stub area for both IPv4 and IPv6 address families.</a:t>
            </a:r>
          </a:p>
          <a:p>
            <a:pPr marL="91440">
              <a:spcAft>
                <a:spcPts val="600"/>
              </a:spcAft>
              <a:buFont typeface="Arial" panose="020B0604020202020204" pitchFamily="34" charset="0"/>
              <a:buChar char="•"/>
            </a:pPr>
            <a:r>
              <a:rPr lang="en-US" sz="1500" dirty="0">
                <a:solidFill>
                  <a:srgbClr val="000000"/>
                </a:solidFill>
                <a:latin typeface="+mj-lt"/>
              </a:rPr>
              <a:t>Note that if there are conflicts between configurations in router OSPFv3 configuration </a:t>
            </a:r>
            <a:r>
              <a:rPr lang="fr-FR" sz="1500" dirty="0">
                <a:solidFill>
                  <a:srgbClr val="000000"/>
                </a:solidFill>
                <a:latin typeface="+mj-lt"/>
              </a:rPr>
              <a:t>mode and AF configuration mode, AF configuration mode wins.</a:t>
            </a:r>
            <a:endParaRPr lang="en-US" sz="1500" dirty="0">
              <a:solidFill>
                <a:srgbClr val="000000"/>
              </a:solidFill>
              <a:latin typeface="+mj-lt"/>
            </a:endParaRPr>
          </a:p>
        </p:txBody>
      </p:sp>
      <p:pic>
        <p:nvPicPr>
          <p:cNvPr id="5" name="Picture 4"/>
          <p:cNvPicPr>
            <a:picLocks noChangeAspect="1"/>
          </p:cNvPicPr>
          <p:nvPr/>
        </p:nvPicPr>
        <p:blipFill>
          <a:blip r:embed="rId3"/>
          <a:stretch>
            <a:fillRect/>
          </a:stretch>
        </p:blipFill>
        <p:spPr>
          <a:xfrm>
            <a:off x="5024700" y="89377"/>
            <a:ext cx="3716805" cy="4668253"/>
          </a:xfrm>
          <a:prstGeom prst="rect">
            <a:avLst/>
          </a:prstGeom>
        </p:spPr>
      </p:pic>
    </p:spTree>
    <p:extLst>
      <p:ext uri="{BB962C8B-B14F-4D97-AF65-F5344CB8AC3E}">
        <p14:creationId xmlns:p14="http://schemas.microsoft.com/office/powerpoint/2010/main" val="3670444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4138863" cy="731837"/>
          </a:xfrm>
        </p:spPr>
        <p:txBody>
          <a:bodyPr/>
          <a:lstStyle/>
          <a:p>
            <a:r>
              <a:rPr lang="en-US" sz="1600" dirty="0"/>
              <a:t>Troubleshooting OSPFv3 Address Families</a:t>
            </a:r>
            <a:br>
              <a:rPr lang="en-US" dirty="0">
                <a:solidFill>
                  <a:schemeClr val="accent4">
                    <a:lumMod val="75000"/>
                  </a:schemeClr>
                </a:solidFill>
              </a:rPr>
            </a:br>
            <a:r>
              <a:rPr lang="en-US" dirty="0">
                <a:solidFill>
                  <a:schemeClr val="accent4">
                    <a:lumMod val="75000"/>
                  </a:schemeClr>
                </a:solidFill>
              </a:rPr>
              <a:t>AF Configurations</a:t>
            </a:r>
            <a:endParaRPr lang="en-US" sz="2400" dirty="0">
              <a:solidFill>
                <a:schemeClr val="accent4">
                  <a:lumMod val="75000"/>
                </a:schemeClr>
              </a:solidFill>
            </a:endParaRPr>
          </a:p>
        </p:txBody>
      </p:sp>
      <p:sp>
        <p:nvSpPr>
          <p:cNvPr id="4" name="TextBox 3"/>
          <p:cNvSpPr txBox="1"/>
          <p:nvPr/>
        </p:nvSpPr>
        <p:spPr>
          <a:xfrm>
            <a:off x="91134" y="664241"/>
            <a:ext cx="4597744" cy="4031873"/>
          </a:xfrm>
          <a:prstGeom prst="rect">
            <a:avLst/>
          </a:prstGeom>
          <a:noFill/>
        </p:spPr>
        <p:txBody>
          <a:bodyPr wrap="square" rtlCol="0">
            <a:spAutoFit/>
          </a:bodyPr>
          <a:lstStyle/>
          <a:p>
            <a:r>
              <a:rPr lang="en-US" sz="1600" dirty="0">
                <a:solidFill>
                  <a:srgbClr val="000000"/>
                </a:solidFill>
              </a:rPr>
              <a:t>OSPFv3 interface parameters are still configured in interface configuration mode. </a:t>
            </a:r>
          </a:p>
          <a:p>
            <a:pPr marL="285750" indent="-285750">
              <a:buFont typeface="Arial" panose="020B0604020202020204" pitchFamily="34" charset="0"/>
              <a:buChar char="•"/>
            </a:pPr>
            <a:r>
              <a:rPr lang="en-US" sz="1600" dirty="0">
                <a:solidFill>
                  <a:srgbClr val="000000"/>
                </a:solidFill>
              </a:rPr>
              <a:t>If you do not specify the AF (IPv4 or IPv6), the configured parameter applies to all address families. </a:t>
            </a:r>
          </a:p>
          <a:p>
            <a:pPr marL="285750" indent="-285750">
              <a:buFont typeface="Arial" panose="020B0604020202020204" pitchFamily="34" charset="0"/>
              <a:buChar char="•"/>
            </a:pPr>
            <a:r>
              <a:rPr lang="en-US" sz="1600" dirty="0">
                <a:solidFill>
                  <a:srgbClr val="000000"/>
                </a:solidFill>
              </a:rPr>
              <a:t>If you apply the configuration to the AF, it applies only to that AF. </a:t>
            </a:r>
          </a:p>
          <a:p>
            <a:pPr marL="285750" indent="-285750">
              <a:buFont typeface="Arial" panose="020B0604020202020204" pitchFamily="34" charset="0"/>
              <a:buChar char="•"/>
            </a:pPr>
            <a:r>
              <a:rPr lang="en-US" sz="1600" dirty="0">
                <a:solidFill>
                  <a:srgbClr val="000000"/>
                </a:solidFill>
              </a:rPr>
              <a:t>If a conflict exists, the AF configuration wins. </a:t>
            </a:r>
          </a:p>
          <a:p>
            <a:pPr marL="285750" indent="-285750">
              <a:buFont typeface="Arial" panose="020B0604020202020204" pitchFamily="34" charset="0"/>
              <a:buChar char="•"/>
            </a:pPr>
            <a:r>
              <a:rPr lang="en-US" sz="1600" dirty="0">
                <a:solidFill>
                  <a:srgbClr val="000000"/>
                </a:solidFill>
              </a:rPr>
              <a:t>In the GigabitEthernet 0/0 configuration in Example 10-26, notice that the hello interval is configured without an AF specified. Therefore, it applies to both IPv4 and IPv6. However, the hello interval is also configured for the IPv6 AF. Therefore, this configuration prevails for IPv6, and a hello interval of 10 is used; IPv4 uses the hello interval 11.</a:t>
            </a:r>
            <a:endParaRPr lang="en-US" sz="1600" dirty="0">
              <a:solidFill>
                <a:srgbClr val="000000"/>
              </a:solidFill>
              <a:latin typeface="+mn-lt"/>
            </a:endParaRPr>
          </a:p>
        </p:txBody>
      </p:sp>
      <p:pic>
        <p:nvPicPr>
          <p:cNvPr id="6" name="Picture 5"/>
          <p:cNvPicPr>
            <a:picLocks noChangeAspect="1"/>
          </p:cNvPicPr>
          <p:nvPr/>
        </p:nvPicPr>
        <p:blipFill>
          <a:blip r:embed="rId3"/>
          <a:stretch>
            <a:fillRect/>
          </a:stretch>
        </p:blipFill>
        <p:spPr>
          <a:xfrm>
            <a:off x="5024700" y="89377"/>
            <a:ext cx="3716805" cy="4668253"/>
          </a:xfrm>
          <a:prstGeom prst="rect">
            <a:avLst/>
          </a:prstGeom>
        </p:spPr>
      </p:pic>
    </p:spTree>
    <p:extLst>
      <p:ext uri="{BB962C8B-B14F-4D97-AF65-F5344CB8AC3E}">
        <p14:creationId xmlns:p14="http://schemas.microsoft.com/office/powerpoint/2010/main" val="2524731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4138863" cy="731837"/>
          </a:xfrm>
        </p:spPr>
        <p:txBody>
          <a:bodyPr/>
          <a:lstStyle/>
          <a:p>
            <a:r>
              <a:rPr lang="en-US" sz="1600" dirty="0"/>
              <a:t>Troubleshooting OSPFv3 Address Families</a:t>
            </a:r>
            <a:br>
              <a:rPr lang="en-US" dirty="0">
                <a:solidFill>
                  <a:schemeClr val="accent4">
                    <a:lumMod val="75000"/>
                  </a:schemeClr>
                </a:solidFill>
              </a:rPr>
            </a:br>
            <a:r>
              <a:rPr lang="en-US" dirty="0">
                <a:solidFill>
                  <a:schemeClr val="accent4">
                    <a:lumMod val="75000"/>
                  </a:schemeClr>
                </a:solidFill>
              </a:rPr>
              <a:t>Show IP Protocols</a:t>
            </a:r>
            <a:endParaRPr lang="en-US" sz="2400" dirty="0">
              <a:solidFill>
                <a:schemeClr val="accent4">
                  <a:lumMod val="75000"/>
                </a:schemeClr>
              </a:solidFill>
            </a:endParaRPr>
          </a:p>
        </p:txBody>
      </p:sp>
      <p:sp>
        <p:nvSpPr>
          <p:cNvPr id="4" name="TextBox 3"/>
          <p:cNvSpPr txBox="1"/>
          <p:nvPr/>
        </p:nvSpPr>
        <p:spPr>
          <a:xfrm>
            <a:off x="73204" y="731837"/>
            <a:ext cx="4597744" cy="923330"/>
          </a:xfrm>
          <a:prstGeom prst="rect">
            <a:avLst/>
          </a:prstGeom>
          <a:noFill/>
        </p:spPr>
        <p:txBody>
          <a:bodyPr wrap="square" rtlCol="0">
            <a:spAutoFit/>
          </a:bodyPr>
          <a:lstStyle/>
          <a:p>
            <a:r>
              <a:rPr lang="en-US" dirty="0">
                <a:solidFill>
                  <a:srgbClr val="000000"/>
                </a:solidFill>
              </a:rPr>
              <a:t>With OSPFv3 AFs, you can use the </a:t>
            </a:r>
            <a:r>
              <a:rPr lang="en-US" b="1" dirty="0">
                <a:solidFill>
                  <a:srgbClr val="000000"/>
                </a:solidFill>
              </a:rPr>
              <a:t>show ip protocols </a:t>
            </a:r>
            <a:r>
              <a:rPr lang="en-US" dirty="0">
                <a:solidFill>
                  <a:srgbClr val="000000"/>
                </a:solidFill>
              </a:rPr>
              <a:t>and </a:t>
            </a:r>
            <a:r>
              <a:rPr lang="en-US" b="1" dirty="0">
                <a:solidFill>
                  <a:srgbClr val="000000"/>
                </a:solidFill>
              </a:rPr>
              <a:t>show ipv6 protocols </a:t>
            </a:r>
            <a:r>
              <a:rPr lang="en-US" dirty="0">
                <a:solidFill>
                  <a:srgbClr val="000000"/>
                </a:solidFill>
              </a:rPr>
              <a:t>commands, as shown in Example 10-27.</a:t>
            </a:r>
          </a:p>
        </p:txBody>
      </p:sp>
      <p:pic>
        <p:nvPicPr>
          <p:cNvPr id="5" name="Picture 4"/>
          <p:cNvPicPr>
            <a:picLocks noChangeAspect="1"/>
          </p:cNvPicPr>
          <p:nvPr/>
        </p:nvPicPr>
        <p:blipFill>
          <a:blip r:embed="rId3"/>
          <a:stretch>
            <a:fillRect/>
          </a:stretch>
        </p:blipFill>
        <p:spPr>
          <a:xfrm>
            <a:off x="4944675" y="72279"/>
            <a:ext cx="3900397" cy="4627681"/>
          </a:xfrm>
          <a:prstGeom prst="rect">
            <a:avLst/>
          </a:prstGeom>
        </p:spPr>
      </p:pic>
    </p:spTree>
    <p:extLst>
      <p:ext uri="{BB962C8B-B14F-4D97-AF65-F5344CB8AC3E}">
        <p14:creationId xmlns:p14="http://schemas.microsoft.com/office/powerpoint/2010/main" val="2699995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4138863" cy="664241"/>
          </a:xfrm>
        </p:spPr>
        <p:txBody>
          <a:bodyPr/>
          <a:lstStyle/>
          <a:p>
            <a:r>
              <a:rPr lang="en-US" sz="1600" dirty="0"/>
              <a:t>Troubleshooting OSPFv3 Address Families</a:t>
            </a:r>
            <a:br>
              <a:rPr lang="en-US" dirty="0">
                <a:solidFill>
                  <a:schemeClr val="accent4">
                    <a:lumMod val="75000"/>
                  </a:schemeClr>
                </a:solidFill>
              </a:rPr>
            </a:br>
            <a:r>
              <a:rPr lang="en-US" dirty="0">
                <a:solidFill>
                  <a:schemeClr val="accent4">
                    <a:lumMod val="75000"/>
                  </a:schemeClr>
                </a:solidFill>
              </a:rPr>
              <a:t>Show OSPFv3</a:t>
            </a:r>
            <a:endParaRPr lang="en-US" sz="2400" dirty="0">
              <a:solidFill>
                <a:schemeClr val="accent4">
                  <a:lumMod val="75000"/>
                </a:schemeClr>
              </a:solidFill>
            </a:endParaRPr>
          </a:p>
        </p:txBody>
      </p:sp>
      <p:sp>
        <p:nvSpPr>
          <p:cNvPr id="4" name="TextBox 3"/>
          <p:cNvSpPr txBox="1"/>
          <p:nvPr/>
        </p:nvSpPr>
        <p:spPr>
          <a:xfrm>
            <a:off x="182268" y="1236481"/>
            <a:ext cx="2411434" cy="2554545"/>
          </a:xfrm>
          <a:prstGeom prst="rect">
            <a:avLst/>
          </a:prstGeom>
          <a:noFill/>
        </p:spPr>
        <p:txBody>
          <a:bodyPr wrap="square" rtlCol="0">
            <a:spAutoFit/>
          </a:bodyPr>
          <a:lstStyle/>
          <a:p>
            <a:r>
              <a:rPr lang="en-US" sz="1600" dirty="0">
                <a:solidFill>
                  <a:srgbClr val="000000"/>
                </a:solidFill>
              </a:rPr>
              <a:t>The output of </a:t>
            </a:r>
            <a:r>
              <a:rPr lang="en-US" sz="1600" b="1" dirty="0">
                <a:solidFill>
                  <a:srgbClr val="000000"/>
                </a:solidFill>
              </a:rPr>
              <a:t>show ospfv3</a:t>
            </a:r>
            <a:r>
              <a:rPr lang="en-US" sz="1600" dirty="0">
                <a:solidFill>
                  <a:srgbClr val="000000"/>
                </a:solidFill>
              </a:rPr>
              <a:t>, as shown in Example 10-28, displays the same information you would find with the </a:t>
            </a:r>
            <a:r>
              <a:rPr lang="en-US" sz="1600" b="1" dirty="0">
                <a:solidFill>
                  <a:srgbClr val="000000"/>
                </a:solidFill>
              </a:rPr>
              <a:t>show ip ospf </a:t>
            </a:r>
            <a:r>
              <a:rPr lang="en-US" sz="1600" dirty="0">
                <a:solidFill>
                  <a:srgbClr val="000000"/>
                </a:solidFill>
              </a:rPr>
              <a:t>and </a:t>
            </a:r>
            <a:r>
              <a:rPr lang="en-US" sz="1600" b="1" dirty="0">
                <a:solidFill>
                  <a:srgbClr val="000000"/>
                </a:solidFill>
              </a:rPr>
              <a:t>show ipv6 ospf </a:t>
            </a:r>
            <a:r>
              <a:rPr lang="en-US" sz="1600" dirty="0">
                <a:solidFill>
                  <a:srgbClr val="000000"/>
                </a:solidFill>
              </a:rPr>
              <a:t>commands. Notice that the IPv4 AF is listed first, followed by the IPv6 AF.</a:t>
            </a:r>
          </a:p>
        </p:txBody>
      </p:sp>
      <p:pic>
        <p:nvPicPr>
          <p:cNvPr id="6" name="Picture 5"/>
          <p:cNvPicPr>
            <a:picLocks noChangeAspect="1"/>
          </p:cNvPicPr>
          <p:nvPr/>
        </p:nvPicPr>
        <p:blipFill>
          <a:blip r:embed="rId3"/>
          <a:stretch>
            <a:fillRect/>
          </a:stretch>
        </p:blipFill>
        <p:spPr>
          <a:xfrm>
            <a:off x="2593702" y="572240"/>
            <a:ext cx="3022279" cy="4144522"/>
          </a:xfrm>
          <a:prstGeom prst="rect">
            <a:avLst/>
          </a:prstGeom>
        </p:spPr>
      </p:pic>
      <p:pic>
        <p:nvPicPr>
          <p:cNvPr id="7" name="Picture 6"/>
          <p:cNvPicPr>
            <a:picLocks noChangeAspect="1"/>
          </p:cNvPicPr>
          <p:nvPr/>
        </p:nvPicPr>
        <p:blipFill>
          <a:blip r:embed="rId4"/>
          <a:stretch>
            <a:fillRect/>
          </a:stretch>
        </p:blipFill>
        <p:spPr>
          <a:xfrm>
            <a:off x="5819667" y="546207"/>
            <a:ext cx="3324333" cy="4196589"/>
          </a:xfrm>
          <a:prstGeom prst="rect">
            <a:avLst/>
          </a:prstGeom>
        </p:spPr>
      </p:pic>
    </p:spTree>
    <p:extLst>
      <p:ext uri="{BB962C8B-B14F-4D97-AF65-F5344CB8AC3E}">
        <p14:creationId xmlns:p14="http://schemas.microsoft.com/office/powerpoint/2010/main" val="1786094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4737005" cy="664241"/>
          </a:xfrm>
        </p:spPr>
        <p:txBody>
          <a:bodyPr/>
          <a:lstStyle/>
          <a:p>
            <a:r>
              <a:rPr lang="en-US" sz="1600" dirty="0"/>
              <a:t>Troubleshooting OSPFv3 Address Families</a:t>
            </a:r>
            <a:br>
              <a:rPr lang="en-US" dirty="0">
                <a:solidFill>
                  <a:schemeClr val="accent4">
                    <a:lumMod val="75000"/>
                  </a:schemeClr>
                </a:solidFill>
              </a:rPr>
            </a:br>
            <a:r>
              <a:rPr lang="en-US" dirty="0">
                <a:solidFill>
                  <a:schemeClr val="accent4">
                    <a:lumMod val="75000"/>
                  </a:schemeClr>
                </a:solidFill>
              </a:rPr>
              <a:t>Show OSPFv3 Interface</a:t>
            </a:r>
            <a:endParaRPr lang="en-US" sz="2400" dirty="0">
              <a:solidFill>
                <a:schemeClr val="accent4">
                  <a:lumMod val="75000"/>
                </a:schemeClr>
              </a:solidFill>
            </a:endParaRPr>
          </a:p>
        </p:txBody>
      </p:sp>
      <p:sp>
        <p:nvSpPr>
          <p:cNvPr id="4" name="TextBox 3"/>
          <p:cNvSpPr txBox="1"/>
          <p:nvPr/>
        </p:nvSpPr>
        <p:spPr>
          <a:xfrm>
            <a:off x="118027" y="664241"/>
            <a:ext cx="4852035" cy="2477601"/>
          </a:xfrm>
          <a:prstGeom prst="rect">
            <a:avLst/>
          </a:prstGeom>
          <a:noFill/>
        </p:spPr>
        <p:txBody>
          <a:bodyPr wrap="square" rtlCol="0">
            <a:spAutoFit/>
          </a:bodyPr>
          <a:lstStyle/>
          <a:p>
            <a:pPr>
              <a:spcAft>
                <a:spcPts val="600"/>
              </a:spcAft>
            </a:pPr>
            <a:r>
              <a:rPr lang="en-US" sz="1500" dirty="0">
                <a:solidFill>
                  <a:srgbClr val="000000"/>
                </a:solidFill>
              </a:rPr>
              <a:t>The output command </a:t>
            </a:r>
            <a:r>
              <a:rPr lang="en-US" sz="1500" b="1" dirty="0">
                <a:solidFill>
                  <a:srgbClr val="000000"/>
                </a:solidFill>
              </a:rPr>
              <a:t>show ospfv3 interface brief </a:t>
            </a:r>
            <a:r>
              <a:rPr lang="en-US" sz="1500" dirty="0">
                <a:solidFill>
                  <a:srgbClr val="000000"/>
                </a:solidFill>
              </a:rPr>
              <a:t>command shows the interfaces participating in the OSPFv3 process for each AF (see Example 10-29). Notice the added column that indicates which AF the interface is participating in. </a:t>
            </a:r>
          </a:p>
          <a:p>
            <a:pPr>
              <a:spcAft>
                <a:spcPts val="600"/>
              </a:spcAft>
            </a:pPr>
            <a:r>
              <a:rPr lang="en-US" sz="1500" dirty="0">
                <a:solidFill>
                  <a:srgbClr val="000000"/>
                </a:solidFill>
              </a:rPr>
              <a:t>The </a:t>
            </a:r>
            <a:r>
              <a:rPr lang="en-US" sz="1500" b="1" dirty="0">
                <a:solidFill>
                  <a:srgbClr val="000000"/>
                </a:solidFill>
              </a:rPr>
              <a:t>show ospfv3 interface </a:t>
            </a:r>
            <a:r>
              <a:rPr lang="en-US" sz="1500" dirty="0">
                <a:solidFill>
                  <a:srgbClr val="000000"/>
                </a:solidFill>
              </a:rPr>
              <a:t>command enables you to review detailed information about the interface configurations. Example 10-30 displays the IPv4 AF information at the top and the IPv6 AF information at the bottom.</a:t>
            </a:r>
          </a:p>
        </p:txBody>
      </p:sp>
      <p:pic>
        <p:nvPicPr>
          <p:cNvPr id="8" name="Picture 7"/>
          <p:cNvPicPr>
            <a:picLocks noChangeAspect="1"/>
          </p:cNvPicPr>
          <p:nvPr/>
        </p:nvPicPr>
        <p:blipFill>
          <a:blip r:embed="rId3"/>
          <a:stretch>
            <a:fillRect/>
          </a:stretch>
        </p:blipFill>
        <p:spPr>
          <a:xfrm>
            <a:off x="220380" y="3370729"/>
            <a:ext cx="4758487" cy="1248557"/>
          </a:xfrm>
          <a:prstGeom prst="rect">
            <a:avLst/>
          </a:prstGeom>
        </p:spPr>
      </p:pic>
      <p:pic>
        <p:nvPicPr>
          <p:cNvPr id="9" name="Picture 8"/>
          <p:cNvPicPr>
            <a:picLocks noChangeAspect="1"/>
          </p:cNvPicPr>
          <p:nvPr/>
        </p:nvPicPr>
        <p:blipFill>
          <a:blip r:embed="rId4"/>
          <a:stretch>
            <a:fillRect/>
          </a:stretch>
        </p:blipFill>
        <p:spPr>
          <a:xfrm>
            <a:off x="5225791" y="194616"/>
            <a:ext cx="3629453" cy="3902996"/>
          </a:xfrm>
          <a:prstGeom prst="rect">
            <a:avLst/>
          </a:prstGeom>
        </p:spPr>
      </p:pic>
      <p:pic>
        <p:nvPicPr>
          <p:cNvPr id="10" name="Picture 9"/>
          <p:cNvPicPr>
            <a:picLocks noChangeAspect="1"/>
          </p:cNvPicPr>
          <p:nvPr/>
        </p:nvPicPr>
        <p:blipFill>
          <a:blip r:embed="rId5"/>
          <a:stretch>
            <a:fillRect/>
          </a:stretch>
        </p:blipFill>
        <p:spPr>
          <a:xfrm>
            <a:off x="5225791" y="4097612"/>
            <a:ext cx="3638337" cy="521674"/>
          </a:xfrm>
          <a:prstGeom prst="rect">
            <a:avLst/>
          </a:prstGeom>
        </p:spPr>
      </p:pic>
    </p:spTree>
    <p:extLst>
      <p:ext uri="{BB962C8B-B14F-4D97-AF65-F5344CB8AC3E}">
        <p14:creationId xmlns:p14="http://schemas.microsoft.com/office/powerpoint/2010/main" val="4096551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2400" dirty="0"/>
              <a:t>Chapter 10 Content</a:t>
            </a:r>
          </a:p>
        </p:txBody>
      </p:sp>
      <p:sp>
        <p:nvSpPr>
          <p:cNvPr id="2" name="Rectangle 1">
            <a:extLst>
              <a:ext uri="{FF2B5EF4-FFF2-40B4-BE49-F238E27FC236}">
                <a16:creationId xmlns:a16="http://schemas.microsoft.com/office/drawing/2014/main" id="{F71226C5-B6B3-47F0-8F0F-320CDEA5D72D}"/>
              </a:ext>
            </a:extLst>
          </p:cNvPr>
          <p:cNvSpPr/>
          <p:nvPr/>
        </p:nvSpPr>
        <p:spPr>
          <a:xfrm>
            <a:off x="60960" y="526097"/>
            <a:ext cx="8724900" cy="4247317"/>
          </a:xfrm>
          <a:prstGeom prst="rect">
            <a:avLst/>
          </a:prstGeom>
        </p:spPr>
        <p:txBody>
          <a:bodyPr wrap="square">
            <a:spAutoFit/>
          </a:bodyPr>
          <a:lstStyle/>
          <a:p>
            <a:r>
              <a:rPr lang="en-US" b="1" dirty="0">
                <a:solidFill>
                  <a:srgbClr val="000000"/>
                </a:solidFill>
              </a:rPr>
              <a:t>This chapter covers the following content:</a:t>
            </a:r>
          </a:p>
          <a:p>
            <a:endParaRPr lang="en-US" b="1" dirty="0">
              <a:solidFill>
                <a:srgbClr val="000000"/>
              </a:solidFill>
            </a:endParaRPr>
          </a:p>
          <a:p>
            <a:pPr marL="285750" indent="-285750">
              <a:buFont typeface="Arial" panose="020B0604020202020204" pitchFamily="34" charset="0"/>
              <a:buChar char="•"/>
            </a:pPr>
            <a:r>
              <a:rPr lang="en-US" b="1" dirty="0">
                <a:solidFill>
                  <a:srgbClr val="000000"/>
                </a:solidFill>
              </a:rPr>
              <a:t>Troubleshooting OSPFv3 for IPv6 - </a:t>
            </a:r>
            <a:r>
              <a:rPr lang="en-US" dirty="0">
                <a:solidFill>
                  <a:srgbClr val="000000"/>
                </a:solidFill>
              </a:rPr>
              <a:t>This section examines the various commands you can use to troubleshoot OSPFv3 issues.</a:t>
            </a:r>
          </a:p>
          <a:p>
            <a:pPr marL="285750" indent="-285750">
              <a:buFont typeface="Arial" panose="020B0604020202020204" pitchFamily="34" charset="0"/>
              <a:buChar char="•"/>
            </a:pPr>
            <a:endParaRPr lang="en-US" dirty="0">
              <a:solidFill>
                <a:srgbClr val="000000"/>
              </a:solidFill>
            </a:endParaRPr>
          </a:p>
          <a:p>
            <a:pPr marL="285750" indent="-285750">
              <a:buFont typeface="Arial" panose="020B0604020202020204" pitchFamily="34" charset="0"/>
              <a:buChar char="•"/>
            </a:pPr>
            <a:r>
              <a:rPr lang="en-US" b="1" dirty="0">
                <a:solidFill>
                  <a:srgbClr val="000000"/>
                </a:solidFill>
              </a:rPr>
              <a:t>OSPFv3 Trouble Tickets - </a:t>
            </a:r>
            <a:r>
              <a:rPr lang="en-US" dirty="0">
                <a:solidFill>
                  <a:srgbClr val="000000"/>
                </a:solidFill>
              </a:rPr>
              <a:t>This section presents trouble tickets that demonstrate how to use a structured troubleshooting process to solve a reported problem.</a:t>
            </a:r>
          </a:p>
          <a:p>
            <a:pPr marL="285750" indent="-285750">
              <a:buFont typeface="Arial" panose="020B0604020202020204" pitchFamily="34" charset="0"/>
              <a:buChar char="•"/>
            </a:pPr>
            <a:endParaRPr lang="en-US" dirty="0">
              <a:solidFill>
                <a:srgbClr val="000000"/>
              </a:solidFill>
            </a:endParaRPr>
          </a:p>
          <a:p>
            <a:pPr marL="285750" indent="-285750">
              <a:buFont typeface="Arial" panose="020B0604020202020204" pitchFamily="34" charset="0"/>
              <a:buChar char="•"/>
            </a:pPr>
            <a:r>
              <a:rPr lang="en-US" b="1" dirty="0">
                <a:solidFill>
                  <a:srgbClr val="000000"/>
                </a:solidFill>
              </a:rPr>
              <a:t>Troubleshooting OSPFv3 Address Families -</a:t>
            </a:r>
            <a:r>
              <a:rPr lang="en-US" dirty="0">
                <a:solidFill>
                  <a:srgbClr val="000000"/>
                </a:solidFill>
              </a:rPr>
              <a:t> This section describes the commands you can use to troubleshoot issues related to OSPFv3 address family configurations.</a:t>
            </a:r>
          </a:p>
          <a:p>
            <a:pPr marL="285750" indent="-285750">
              <a:buFont typeface="Arial" panose="020B0604020202020204" pitchFamily="34" charset="0"/>
              <a:buChar char="•"/>
            </a:pPr>
            <a:endParaRPr lang="en-US" dirty="0">
              <a:solidFill>
                <a:srgbClr val="000000"/>
              </a:solidFill>
            </a:endParaRPr>
          </a:p>
          <a:p>
            <a:pPr marL="285750" indent="-285750">
              <a:buFont typeface="Arial" panose="020B0604020202020204" pitchFamily="34" charset="0"/>
              <a:buChar char="•"/>
            </a:pPr>
            <a:r>
              <a:rPr lang="en-US" b="1" dirty="0">
                <a:solidFill>
                  <a:srgbClr val="000000"/>
                </a:solidFill>
              </a:rPr>
              <a:t>OSPFv3 AF Trouble Tickets -</a:t>
            </a:r>
            <a:r>
              <a:rPr lang="en-US" dirty="0">
                <a:solidFill>
                  <a:srgbClr val="000000"/>
                </a:solidFill>
              </a:rPr>
              <a:t> This section presents a trouble ticket that demonstrates how to use a structured troubleshooting process to solve a reported problem.</a:t>
            </a:r>
            <a:endParaRPr lang="en-US" b="1" dirty="0">
              <a:solidFill>
                <a:srgbClr val="000000"/>
              </a:solidFill>
            </a:endParaRPr>
          </a:p>
        </p:txBody>
      </p:sp>
    </p:spTree>
    <p:extLst>
      <p:ext uri="{BB962C8B-B14F-4D97-AF65-F5344CB8AC3E}">
        <p14:creationId xmlns:p14="http://schemas.microsoft.com/office/powerpoint/2010/main" val="41278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4737005" cy="664241"/>
          </a:xfrm>
        </p:spPr>
        <p:txBody>
          <a:bodyPr/>
          <a:lstStyle/>
          <a:p>
            <a:r>
              <a:rPr lang="en-US" sz="1600" dirty="0"/>
              <a:t>Troubleshooting OSPFv3 Address Families</a:t>
            </a:r>
            <a:br>
              <a:rPr lang="en-US" dirty="0">
                <a:solidFill>
                  <a:schemeClr val="accent4">
                    <a:lumMod val="75000"/>
                  </a:schemeClr>
                </a:solidFill>
              </a:rPr>
            </a:br>
            <a:r>
              <a:rPr lang="en-US" dirty="0">
                <a:solidFill>
                  <a:schemeClr val="accent4">
                    <a:lumMod val="75000"/>
                  </a:schemeClr>
                </a:solidFill>
              </a:rPr>
              <a:t>AF Neighbors</a:t>
            </a:r>
            <a:endParaRPr lang="en-US" sz="2400" dirty="0">
              <a:solidFill>
                <a:schemeClr val="accent4">
                  <a:lumMod val="75000"/>
                </a:schemeClr>
              </a:solidFill>
            </a:endParaRPr>
          </a:p>
        </p:txBody>
      </p:sp>
      <p:sp>
        <p:nvSpPr>
          <p:cNvPr id="4" name="TextBox 3"/>
          <p:cNvSpPr txBox="1"/>
          <p:nvPr/>
        </p:nvSpPr>
        <p:spPr>
          <a:xfrm>
            <a:off x="91134" y="664241"/>
            <a:ext cx="4322738" cy="3785652"/>
          </a:xfrm>
          <a:prstGeom prst="rect">
            <a:avLst/>
          </a:prstGeom>
          <a:noFill/>
        </p:spPr>
        <p:txBody>
          <a:bodyPr wrap="square" rtlCol="0">
            <a:spAutoFit/>
          </a:bodyPr>
          <a:lstStyle/>
          <a:p>
            <a:r>
              <a:rPr lang="en-US" sz="1600" dirty="0">
                <a:solidFill>
                  <a:srgbClr val="000000"/>
                </a:solidFill>
              </a:rPr>
              <a:t>To verify the neighbor relationships that have been formed for each AF, issue the command </a:t>
            </a:r>
            <a:r>
              <a:rPr lang="en-US" sz="1600" b="1" dirty="0">
                <a:solidFill>
                  <a:srgbClr val="000000"/>
                </a:solidFill>
              </a:rPr>
              <a:t>show ospfv3 neighbor</a:t>
            </a:r>
            <a:r>
              <a:rPr lang="en-US" sz="1600" dirty="0">
                <a:solidFill>
                  <a:srgbClr val="000000"/>
                </a:solidFill>
              </a:rPr>
              <a:t>, as shown in Example 10-31. </a:t>
            </a:r>
          </a:p>
          <a:p>
            <a:pPr marL="285750" indent="-285750">
              <a:buFont typeface="Arial" panose="020B0604020202020204" pitchFamily="34" charset="0"/>
              <a:buChar char="•"/>
            </a:pPr>
            <a:r>
              <a:rPr lang="en-US" sz="1600" dirty="0">
                <a:solidFill>
                  <a:srgbClr val="000000"/>
                </a:solidFill>
              </a:rPr>
              <a:t>The output is presenting the same information as discussed earlier, except this time there are different sections for each AF.</a:t>
            </a:r>
          </a:p>
          <a:p>
            <a:pPr marL="285750" indent="-285750">
              <a:buFont typeface="Arial" panose="020B0604020202020204" pitchFamily="34" charset="0"/>
              <a:buChar char="•"/>
            </a:pPr>
            <a:r>
              <a:rPr lang="en-US" sz="1600" dirty="0">
                <a:solidFill>
                  <a:srgbClr val="000000"/>
                </a:solidFill>
              </a:rPr>
              <a:t>To verify the information in the LSDB, you issue the command </a:t>
            </a:r>
            <a:r>
              <a:rPr lang="en-US" sz="1600" b="1" dirty="0">
                <a:solidFill>
                  <a:srgbClr val="000000"/>
                </a:solidFill>
              </a:rPr>
              <a:t>show ospfv3 database</a:t>
            </a:r>
            <a:r>
              <a:rPr lang="en-US" sz="1600" dirty="0">
                <a:solidFill>
                  <a:srgbClr val="000000"/>
                </a:solidFill>
              </a:rPr>
              <a:t>. When using AFs, the OSPFv3 database contains LSAs for both IPv4 and IPv6, as shown in Example 10-32. (The rest of the Example 10-32 is on the next slide.)</a:t>
            </a:r>
          </a:p>
        </p:txBody>
      </p:sp>
      <p:pic>
        <p:nvPicPr>
          <p:cNvPr id="7" name="Picture 6"/>
          <p:cNvPicPr>
            <a:picLocks noChangeAspect="1"/>
          </p:cNvPicPr>
          <p:nvPr/>
        </p:nvPicPr>
        <p:blipFill>
          <a:blip r:embed="rId3"/>
          <a:stretch>
            <a:fillRect/>
          </a:stretch>
        </p:blipFill>
        <p:spPr>
          <a:xfrm>
            <a:off x="4753413" y="664241"/>
            <a:ext cx="3771821" cy="1831670"/>
          </a:xfrm>
          <a:prstGeom prst="rect">
            <a:avLst/>
          </a:prstGeom>
        </p:spPr>
      </p:pic>
      <p:pic>
        <p:nvPicPr>
          <p:cNvPr id="11" name="Picture 10"/>
          <p:cNvPicPr>
            <a:picLocks noChangeAspect="1"/>
          </p:cNvPicPr>
          <p:nvPr/>
        </p:nvPicPr>
        <p:blipFill>
          <a:blip r:embed="rId4"/>
          <a:stretch>
            <a:fillRect/>
          </a:stretch>
        </p:blipFill>
        <p:spPr>
          <a:xfrm>
            <a:off x="4753413" y="2676273"/>
            <a:ext cx="3861125" cy="1936977"/>
          </a:xfrm>
          <a:prstGeom prst="rect">
            <a:avLst/>
          </a:prstGeom>
        </p:spPr>
      </p:pic>
    </p:spTree>
    <p:extLst>
      <p:ext uri="{BB962C8B-B14F-4D97-AF65-F5344CB8AC3E}">
        <p14:creationId xmlns:p14="http://schemas.microsoft.com/office/powerpoint/2010/main" val="700435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4737005" cy="664241"/>
          </a:xfrm>
        </p:spPr>
        <p:txBody>
          <a:bodyPr/>
          <a:lstStyle/>
          <a:p>
            <a:r>
              <a:rPr lang="en-US" sz="1600" dirty="0"/>
              <a:t>Troubleshooting OSPFv3 Address Families</a:t>
            </a:r>
            <a:br>
              <a:rPr lang="en-US" dirty="0">
                <a:solidFill>
                  <a:schemeClr val="accent4">
                    <a:lumMod val="75000"/>
                  </a:schemeClr>
                </a:solidFill>
              </a:rPr>
            </a:br>
            <a:r>
              <a:rPr lang="en-US" dirty="0">
                <a:solidFill>
                  <a:schemeClr val="accent4">
                    <a:lumMod val="75000"/>
                  </a:schemeClr>
                </a:solidFill>
              </a:rPr>
              <a:t>AF Neighbors (Cont.)</a:t>
            </a:r>
            <a:endParaRPr lang="en-US" sz="2400" dirty="0">
              <a:solidFill>
                <a:schemeClr val="accent4">
                  <a:lumMod val="75000"/>
                </a:schemeClr>
              </a:solidFill>
            </a:endParaRPr>
          </a:p>
        </p:txBody>
      </p:sp>
      <p:pic>
        <p:nvPicPr>
          <p:cNvPr id="6" name="Picture 5"/>
          <p:cNvPicPr>
            <a:picLocks noChangeAspect="1"/>
          </p:cNvPicPr>
          <p:nvPr/>
        </p:nvPicPr>
        <p:blipFill>
          <a:blip r:embed="rId3"/>
          <a:stretch>
            <a:fillRect/>
          </a:stretch>
        </p:blipFill>
        <p:spPr>
          <a:xfrm>
            <a:off x="91134" y="660971"/>
            <a:ext cx="2763224" cy="3989628"/>
          </a:xfrm>
          <a:prstGeom prst="rect">
            <a:avLst/>
          </a:prstGeom>
        </p:spPr>
      </p:pic>
      <p:pic>
        <p:nvPicPr>
          <p:cNvPr id="8" name="Picture 7"/>
          <p:cNvPicPr>
            <a:picLocks noChangeAspect="1"/>
          </p:cNvPicPr>
          <p:nvPr/>
        </p:nvPicPr>
        <p:blipFill>
          <a:blip r:embed="rId4"/>
          <a:stretch>
            <a:fillRect/>
          </a:stretch>
        </p:blipFill>
        <p:spPr>
          <a:xfrm>
            <a:off x="2972832" y="660971"/>
            <a:ext cx="2912329" cy="4009807"/>
          </a:xfrm>
          <a:prstGeom prst="rect">
            <a:avLst/>
          </a:prstGeom>
        </p:spPr>
      </p:pic>
      <p:pic>
        <p:nvPicPr>
          <p:cNvPr id="9" name="Picture 8"/>
          <p:cNvPicPr>
            <a:picLocks noChangeAspect="1"/>
          </p:cNvPicPr>
          <p:nvPr/>
        </p:nvPicPr>
        <p:blipFill>
          <a:blip r:embed="rId5"/>
          <a:stretch>
            <a:fillRect/>
          </a:stretch>
        </p:blipFill>
        <p:spPr>
          <a:xfrm>
            <a:off x="6086888" y="660971"/>
            <a:ext cx="2995582" cy="3480162"/>
          </a:xfrm>
          <a:prstGeom prst="rect">
            <a:avLst/>
          </a:prstGeom>
        </p:spPr>
      </p:pic>
    </p:spTree>
    <p:extLst>
      <p:ext uri="{BB962C8B-B14F-4D97-AF65-F5344CB8AC3E}">
        <p14:creationId xmlns:p14="http://schemas.microsoft.com/office/powerpoint/2010/main" val="2286876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511483" cy="664241"/>
          </a:xfrm>
        </p:spPr>
        <p:txBody>
          <a:bodyPr/>
          <a:lstStyle/>
          <a:p>
            <a:r>
              <a:rPr lang="en-US" sz="1600" dirty="0"/>
              <a:t>Troubleshooting OSPFv3 Address Families</a:t>
            </a:r>
            <a:br>
              <a:rPr lang="en-US" dirty="0">
                <a:solidFill>
                  <a:schemeClr val="accent4">
                    <a:lumMod val="75000"/>
                  </a:schemeClr>
                </a:solidFill>
              </a:rPr>
            </a:br>
            <a:r>
              <a:rPr lang="en-US" dirty="0">
                <a:solidFill>
                  <a:schemeClr val="accent4">
                    <a:lumMod val="75000"/>
                  </a:schemeClr>
                </a:solidFill>
              </a:rPr>
              <a:t>OSPFv3 AF Troubleshooting Tips</a:t>
            </a:r>
            <a:endParaRPr lang="en-US" sz="2400" dirty="0">
              <a:solidFill>
                <a:schemeClr val="accent4">
                  <a:lumMod val="75000"/>
                </a:schemeClr>
              </a:solidFill>
            </a:endParaRPr>
          </a:p>
        </p:txBody>
      </p:sp>
      <p:sp>
        <p:nvSpPr>
          <p:cNvPr id="4" name="TextBox 3"/>
          <p:cNvSpPr txBox="1"/>
          <p:nvPr/>
        </p:nvSpPr>
        <p:spPr>
          <a:xfrm>
            <a:off x="91134" y="664241"/>
            <a:ext cx="8867236" cy="3554819"/>
          </a:xfrm>
          <a:prstGeom prst="rect">
            <a:avLst/>
          </a:prstGeom>
          <a:noFill/>
        </p:spPr>
        <p:txBody>
          <a:bodyPr wrap="square" rtlCol="0">
            <a:spAutoFit/>
          </a:bodyPr>
          <a:lstStyle/>
          <a:p>
            <a:pPr marL="91440">
              <a:spcAft>
                <a:spcPts val="600"/>
              </a:spcAft>
            </a:pPr>
            <a:r>
              <a:rPr lang="en-US" sz="1500" dirty="0">
                <a:solidFill>
                  <a:srgbClr val="000000"/>
                </a:solidFill>
              </a:rPr>
              <a:t>When troubleshooting OSPFv3 AFs that both OSPF for IPv4 and OSPF for IPv6 use IPv6 to exchange routing information. </a:t>
            </a:r>
          </a:p>
          <a:p>
            <a:pPr marL="377190" indent="-285750">
              <a:spcAft>
                <a:spcPts val="600"/>
              </a:spcAft>
              <a:buFont typeface="Arial" panose="020B0604020202020204" pitchFamily="34" charset="0"/>
              <a:buChar char="•"/>
            </a:pPr>
            <a:r>
              <a:rPr lang="en-US" sz="1500" dirty="0">
                <a:solidFill>
                  <a:srgbClr val="000000"/>
                </a:solidFill>
              </a:rPr>
              <a:t>Therefore, IPv6 unicast routing must be enabled on the router. Also, classic OSPFv2 and the OSPFv3 AFs are not compatible.</a:t>
            </a:r>
          </a:p>
          <a:p>
            <a:pPr marL="377190" indent="-285750">
              <a:spcAft>
                <a:spcPts val="600"/>
              </a:spcAft>
              <a:buFont typeface="Arial" panose="020B0604020202020204" pitchFamily="34" charset="0"/>
              <a:buChar char="•"/>
            </a:pPr>
            <a:r>
              <a:rPr lang="en-US" sz="1500" dirty="0">
                <a:solidFill>
                  <a:srgbClr val="000000"/>
                </a:solidFill>
              </a:rPr>
              <a:t>Therefore, a router using OSPFv3 AFs for IPv4 does not peer with a router using the classic OSPFv2 configuration for IPv4 because they are not compatible.</a:t>
            </a:r>
          </a:p>
          <a:p>
            <a:pPr marL="377190" indent="-285750">
              <a:spcAft>
                <a:spcPts val="600"/>
              </a:spcAft>
              <a:buFont typeface="Arial" panose="020B0604020202020204" pitchFamily="34" charset="0"/>
              <a:buChar char="•"/>
            </a:pPr>
            <a:r>
              <a:rPr lang="en-US" sz="1500" dirty="0">
                <a:solidFill>
                  <a:srgbClr val="000000"/>
                </a:solidFill>
              </a:rPr>
              <a:t>To verify the IPv4 OSPFv3 entries in the routing table, use the </a:t>
            </a:r>
            <a:r>
              <a:rPr lang="en-US" sz="1500" b="1" dirty="0">
                <a:solidFill>
                  <a:srgbClr val="000000"/>
                </a:solidFill>
              </a:rPr>
              <a:t>show ip route ospfv3 </a:t>
            </a:r>
            <a:r>
              <a:rPr lang="en-US" sz="1500" dirty="0">
                <a:solidFill>
                  <a:srgbClr val="000000"/>
                </a:solidFill>
              </a:rPr>
              <a:t>command. </a:t>
            </a:r>
          </a:p>
          <a:p>
            <a:pPr marL="377190" indent="-285750">
              <a:spcAft>
                <a:spcPts val="600"/>
              </a:spcAft>
              <a:buFont typeface="Arial" panose="020B0604020202020204" pitchFamily="34" charset="0"/>
              <a:buChar char="•"/>
            </a:pPr>
            <a:r>
              <a:rPr lang="en-US" sz="1500" dirty="0">
                <a:solidFill>
                  <a:srgbClr val="000000"/>
                </a:solidFill>
              </a:rPr>
              <a:t>To verify the IPv6 OSPFv3 entries in the routing table, use the </a:t>
            </a:r>
            <a:r>
              <a:rPr lang="en-US" sz="1500" b="1" dirty="0">
                <a:solidFill>
                  <a:srgbClr val="000000"/>
                </a:solidFill>
              </a:rPr>
              <a:t>show ipv6 route ospf </a:t>
            </a:r>
            <a:r>
              <a:rPr lang="en-US" sz="1500" dirty="0">
                <a:solidFill>
                  <a:srgbClr val="000000"/>
                </a:solidFill>
              </a:rPr>
              <a:t>command.</a:t>
            </a:r>
          </a:p>
          <a:p>
            <a:pPr marL="377190" indent="-285750">
              <a:spcAft>
                <a:spcPts val="600"/>
              </a:spcAft>
              <a:buFont typeface="Arial" panose="020B0604020202020204" pitchFamily="34" charset="0"/>
              <a:buChar char="•"/>
            </a:pPr>
            <a:r>
              <a:rPr lang="en-US" sz="1500" dirty="0">
                <a:solidFill>
                  <a:srgbClr val="000000"/>
                </a:solidFill>
              </a:rPr>
              <a:t>If you need to perform any debugging for OSPFv3, you can issue the </a:t>
            </a:r>
            <a:r>
              <a:rPr lang="en-US" sz="1500" b="1" dirty="0">
                <a:solidFill>
                  <a:srgbClr val="000000"/>
                </a:solidFill>
              </a:rPr>
              <a:t>debug ospfv3 </a:t>
            </a:r>
            <a:r>
              <a:rPr lang="en-US" sz="1500" dirty="0">
                <a:solidFill>
                  <a:srgbClr val="000000"/>
                </a:solidFill>
              </a:rPr>
              <a:t>command followed by what you want to debug, such as </a:t>
            </a:r>
            <a:r>
              <a:rPr lang="en-US" sz="1500" b="1" dirty="0">
                <a:solidFill>
                  <a:srgbClr val="000000"/>
                </a:solidFill>
              </a:rPr>
              <a:t>events</a:t>
            </a:r>
            <a:r>
              <a:rPr lang="en-US" sz="1500" dirty="0">
                <a:solidFill>
                  <a:srgbClr val="000000"/>
                </a:solidFill>
              </a:rPr>
              <a:t>, </a:t>
            </a:r>
            <a:r>
              <a:rPr lang="en-US" sz="1500" b="1" dirty="0">
                <a:solidFill>
                  <a:srgbClr val="000000"/>
                </a:solidFill>
              </a:rPr>
              <a:t>packets</a:t>
            </a:r>
            <a:r>
              <a:rPr lang="en-US" sz="1500" dirty="0">
                <a:solidFill>
                  <a:srgbClr val="000000"/>
                </a:solidFill>
              </a:rPr>
              <a:t>, </a:t>
            </a:r>
            <a:r>
              <a:rPr lang="en-US" sz="1500" b="1" dirty="0">
                <a:solidFill>
                  <a:srgbClr val="000000"/>
                </a:solidFill>
              </a:rPr>
              <a:t>hellos</a:t>
            </a:r>
            <a:r>
              <a:rPr lang="en-US" sz="1500" dirty="0">
                <a:solidFill>
                  <a:srgbClr val="000000"/>
                </a:solidFill>
              </a:rPr>
              <a:t>, or </a:t>
            </a:r>
            <a:r>
              <a:rPr lang="en-US" sz="1500" b="1" dirty="0">
                <a:solidFill>
                  <a:srgbClr val="000000"/>
                </a:solidFill>
              </a:rPr>
              <a:t>adj</a:t>
            </a:r>
            <a:r>
              <a:rPr lang="en-US" sz="1500" dirty="0">
                <a:solidFill>
                  <a:srgbClr val="000000"/>
                </a:solidFill>
              </a:rPr>
              <a:t>. This turns on the debugging for all AFs. </a:t>
            </a:r>
          </a:p>
          <a:p>
            <a:pPr marL="377190" indent="-285750">
              <a:spcAft>
                <a:spcPts val="600"/>
              </a:spcAft>
              <a:buFont typeface="Arial" panose="020B0604020202020204" pitchFamily="34" charset="0"/>
              <a:buChar char="•"/>
            </a:pPr>
            <a:r>
              <a:rPr lang="en-US" sz="1500" dirty="0">
                <a:solidFill>
                  <a:srgbClr val="000000"/>
                </a:solidFill>
              </a:rPr>
              <a:t>If you want to turn it on only for a specific AF, you need to include the AF in the command. For example, in the command </a:t>
            </a:r>
            <a:r>
              <a:rPr lang="en-US" sz="1500" b="1" dirty="0">
                <a:solidFill>
                  <a:srgbClr val="000000"/>
                </a:solidFill>
              </a:rPr>
              <a:t>debug ospfv3 ipv6 hello</a:t>
            </a:r>
            <a:r>
              <a:rPr lang="en-US" sz="1500" dirty="0">
                <a:solidFill>
                  <a:srgbClr val="000000"/>
                </a:solidFill>
              </a:rPr>
              <a:t>, </a:t>
            </a:r>
            <a:r>
              <a:rPr lang="en-US" sz="1500" b="1" dirty="0">
                <a:solidFill>
                  <a:srgbClr val="000000"/>
                </a:solidFill>
              </a:rPr>
              <a:t>ipv6 </a:t>
            </a:r>
            <a:r>
              <a:rPr lang="en-US" sz="1500" dirty="0">
                <a:solidFill>
                  <a:srgbClr val="000000"/>
                </a:solidFill>
              </a:rPr>
              <a:t>refers to the AF.</a:t>
            </a:r>
          </a:p>
        </p:txBody>
      </p:sp>
    </p:spTree>
    <p:extLst>
      <p:ext uri="{BB962C8B-B14F-4D97-AF65-F5344CB8AC3E}">
        <p14:creationId xmlns:p14="http://schemas.microsoft.com/office/powerpoint/2010/main" val="3002386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3" y="252411"/>
            <a:ext cx="8607373" cy="1351755"/>
          </a:xfrm>
        </p:spPr>
        <p:txBody>
          <a:bodyPr/>
          <a:lstStyle/>
          <a:p>
            <a:r>
              <a:rPr lang="en-US" dirty="0">
                <a:solidFill>
                  <a:schemeClr val="accent5">
                    <a:lumMod val="40000"/>
                    <a:lumOff val="60000"/>
                  </a:schemeClr>
                </a:solidFill>
              </a:rPr>
              <a:t>OSPFv3 AF Trouble Ticket</a:t>
            </a:r>
          </a:p>
        </p:txBody>
      </p:sp>
      <p:sp>
        <p:nvSpPr>
          <p:cNvPr id="6" name="Rectangle 5"/>
          <p:cNvSpPr/>
          <p:nvPr/>
        </p:nvSpPr>
        <p:spPr>
          <a:xfrm>
            <a:off x="337843" y="1833086"/>
            <a:ext cx="8116840" cy="1323439"/>
          </a:xfrm>
          <a:prstGeom prst="rect">
            <a:avLst/>
          </a:prstGeom>
        </p:spPr>
        <p:txBody>
          <a:bodyPr wrap="square">
            <a:spAutoFit/>
          </a:bodyPr>
          <a:lstStyle/>
          <a:p>
            <a:pPr marL="285750" indent="-285750">
              <a:buFont typeface="Arial" panose="020B0604020202020204" pitchFamily="34" charset="0"/>
              <a:buChar char="•"/>
            </a:pPr>
            <a:r>
              <a:rPr lang="en-US" sz="1600" dirty="0">
                <a:solidFill>
                  <a:schemeClr val="accent5">
                    <a:lumMod val="40000"/>
                    <a:lumOff val="60000"/>
                  </a:schemeClr>
                </a:solidFill>
              </a:rPr>
              <a:t>This section presents a trouble ticket related to the topics discussed in the preceding section.</a:t>
            </a:r>
          </a:p>
          <a:p>
            <a:pPr marL="285750" indent="-285750">
              <a:buFont typeface="Arial" panose="020B0604020202020204" pitchFamily="34" charset="0"/>
              <a:buChar char="•"/>
            </a:pPr>
            <a:r>
              <a:rPr lang="en-US" sz="1600" dirty="0">
                <a:solidFill>
                  <a:schemeClr val="accent5">
                    <a:lumMod val="40000"/>
                    <a:lumOff val="60000"/>
                  </a:schemeClr>
                </a:solidFill>
              </a:rPr>
              <a:t>The purpose of this trouble ticket is to show a process that you can use when troubleshooting in the real world or in an exam environment. </a:t>
            </a:r>
          </a:p>
          <a:p>
            <a:pPr marL="285750" indent="-285750">
              <a:buFont typeface="Arial" panose="020B0604020202020204" pitchFamily="34" charset="0"/>
              <a:buChar char="•"/>
            </a:pPr>
            <a:r>
              <a:rPr lang="en-US" sz="1600" dirty="0">
                <a:solidFill>
                  <a:schemeClr val="accent5">
                    <a:lumMod val="40000"/>
                    <a:lumOff val="60000"/>
                  </a:schemeClr>
                </a:solidFill>
              </a:rPr>
              <a:t>This trouble ticket is based on the topology shown in Figure 10-2.</a:t>
            </a:r>
          </a:p>
        </p:txBody>
      </p:sp>
    </p:spTree>
    <p:custDataLst>
      <p:tags r:id="rId1"/>
    </p:custDataLst>
    <p:extLst>
      <p:ext uri="{BB962C8B-B14F-4D97-AF65-F5344CB8AC3E}">
        <p14:creationId xmlns:p14="http://schemas.microsoft.com/office/powerpoint/2010/main" val="1671868018"/>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664241"/>
          </a:xfrm>
        </p:spPr>
        <p:txBody>
          <a:bodyPr/>
          <a:lstStyle/>
          <a:p>
            <a:r>
              <a:rPr lang="en-US" sz="1600" dirty="0">
                <a:solidFill>
                  <a:schemeClr val="accent4">
                    <a:lumMod val="75000"/>
                  </a:schemeClr>
                </a:solidFill>
              </a:rPr>
              <a:t>OSPFv3 AF Trouble Ticket</a:t>
            </a:r>
            <a:br>
              <a:rPr lang="en-US" dirty="0">
                <a:solidFill>
                  <a:schemeClr val="accent4">
                    <a:lumMod val="75000"/>
                  </a:schemeClr>
                </a:solidFill>
              </a:rPr>
            </a:br>
            <a:r>
              <a:rPr lang="en-US" dirty="0"/>
              <a:t>Trouble Ticket 10-3</a:t>
            </a:r>
            <a:endParaRPr lang="en-US" sz="2400" dirty="0">
              <a:solidFill>
                <a:schemeClr val="accent4">
                  <a:lumMod val="75000"/>
                </a:schemeClr>
              </a:solidFill>
            </a:endParaRPr>
          </a:p>
        </p:txBody>
      </p:sp>
      <p:sp>
        <p:nvSpPr>
          <p:cNvPr id="4" name="TextBox 3"/>
          <p:cNvSpPr txBox="1"/>
          <p:nvPr/>
        </p:nvSpPr>
        <p:spPr>
          <a:xfrm>
            <a:off x="109063" y="600188"/>
            <a:ext cx="8880986" cy="1323439"/>
          </a:xfrm>
          <a:prstGeom prst="rect">
            <a:avLst/>
          </a:prstGeom>
          <a:noFill/>
        </p:spPr>
        <p:txBody>
          <a:bodyPr wrap="square" rtlCol="0">
            <a:spAutoFit/>
          </a:bodyPr>
          <a:lstStyle/>
          <a:p>
            <a:pPr>
              <a:spcAft>
                <a:spcPts val="600"/>
              </a:spcAft>
            </a:pPr>
            <a:r>
              <a:rPr lang="en-US" sz="1500" dirty="0">
                <a:solidFill>
                  <a:srgbClr val="000000"/>
                </a:solidFill>
              </a:rPr>
              <a:t>Problem: Users in Branch have indicated that they are not able to access any IPv6-enabled resources on the Internet, but they can access IPv4-enabled resources.</a:t>
            </a:r>
          </a:p>
          <a:p>
            <a:pPr>
              <a:spcAft>
                <a:spcPts val="600"/>
              </a:spcAft>
            </a:pPr>
            <a:r>
              <a:rPr lang="en-US" sz="1500" dirty="0">
                <a:solidFill>
                  <a:srgbClr val="000000"/>
                </a:solidFill>
              </a:rPr>
              <a:t>An extended ping issued on Branch to the destination 2001:db8:f::f confirms the issue, as shown in Example 10-33. In addition, you ping 192.0.2.1, and it is successful in confirming connectivity to IPv4-enabled resources.</a:t>
            </a:r>
          </a:p>
        </p:txBody>
      </p:sp>
      <p:sp>
        <p:nvSpPr>
          <p:cNvPr id="8" name="Rectangle 7"/>
          <p:cNvSpPr/>
          <p:nvPr/>
        </p:nvSpPr>
        <p:spPr>
          <a:xfrm>
            <a:off x="38690" y="4074348"/>
            <a:ext cx="5071192" cy="646331"/>
          </a:xfrm>
          <a:prstGeom prst="rect">
            <a:avLst/>
          </a:prstGeom>
        </p:spPr>
        <p:txBody>
          <a:bodyPr wrap="square">
            <a:spAutoFit/>
          </a:bodyPr>
          <a:lstStyle/>
          <a:p>
            <a:pPr eaLnBrk="0" hangingPunct="0"/>
            <a:r>
              <a:rPr lang="en-US" dirty="0">
                <a:solidFill>
                  <a:srgbClr val="000000"/>
                </a:solidFill>
              </a:rPr>
              <a:t>Refer to your text for next steps and examples to troubleshoot and resolve this trouble ticket.</a:t>
            </a:r>
          </a:p>
        </p:txBody>
      </p:sp>
      <p:pic>
        <p:nvPicPr>
          <p:cNvPr id="5" name="Picture 4"/>
          <p:cNvPicPr>
            <a:picLocks noChangeAspect="1"/>
          </p:cNvPicPr>
          <p:nvPr/>
        </p:nvPicPr>
        <p:blipFill>
          <a:blip r:embed="rId3"/>
          <a:stretch>
            <a:fillRect/>
          </a:stretch>
        </p:blipFill>
        <p:spPr>
          <a:xfrm>
            <a:off x="502023" y="1890280"/>
            <a:ext cx="4285129" cy="2166109"/>
          </a:xfrm>
          <a:prstGeom prst="rect">
            <a:avLst/>
          </a:prstGeom>
        </p:spPr>
      </p:pic>
      <p:grpSp>
        <p:nvGrpSpPr>
          <p:cNvPr id="2" name="Group 1"/>
          <p:cNvGrpSpPr/>
          <p:nvPr/>
        </p:nvGrpSpPr>
        <p:grpSpPr>
          <a:xfrm>
            <a:off x="5180111" y="1830446"/>
            <a:ext cx="3379488" cy="2890233"/>
            <a:chOff x="5638800" y="2010024"/>
            <a:chExt cx="2940217" cy="2788448"/>
          </a:xfrm>
        </p:grpSpPr>
        <p:pic>
          <p:nvPicPr>
            <p:cNvPr id="6" name="Picture 5"/>
            <p:cNvPicPr>
              <a:picLocks noChangeAspect="1"/>
            </p:cNvPicPr>
            <p:nvPr/>
          </p:nvPicPr>
          <p:blipFill>
            <a:blip r:embed="rId4"/>
            <a:stretch>
              <a:fillRect/>
            </a:stretch>
          </p:blipFill>
          <p:spPr>
            <a:xfrm>
              <a:off x="5638800" y="2010024"/>
              <a:ext cx="2940216" cy="1144141"/>
            </a:xfrm>
            <a:prstGeom prst="rect">
              <a:avLst/>
            </a:prstGeom>
          </p:spPr>
        </p:pic>
        <p:pic>
          <p:nvPicPr>
            <p:cNvPr id="7" name="Picture 6"/>
            <p:cNvPicPr>
              <a:picLocks noChangeAspect="1"/>
            </p:cNvPicPr>
            <p:nvPr/>
          </p:nvPicPr>
          <p:blipFill>
            <a:blip r:embed="rId5"/>
            <a:stretch>
              <a:fillRect/>
            </a:stretch>
          </p:blipFill>
          <p:spPr>
            <a:xfrm>
              <a:off x="5638800" y="3154165"/>
              <a:ext cx="2940217" cy="1644307"/>
            </a:xfrm>
            <a:prstGeom prst="rect">
              <a:avLst/>
            </a:prstGeom>
          </p:spPr>
        </p:pic>
      </p:grpSp>
    </p:spTree>
    <p:extLst>
      <p:ext uri="{BB962C8B-B14F-4D97-AF65-F5344CB8AC3E}">
        <p14:creationId xmlns:p14="http://schemas.microsoft.com/office/powerpoint/2010/main" val="3475567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59274" y="466724"/>
            <a:ext cx="8495967" cy="1351755"/>
          </a:xfrm>
        </p:spPr>
        <p:txBody>
          <a:bodyPr/>
          <a:lstStyle/>
          <a:p>
            <a:r>
              <a:rPr lang="en-US" sz="4800" dirty="0">
                <a:solidFill>
                  <a:schemeClr val="accent5">
                    <a:lumMod val="40000"/>
                    <a:lumOff val="60000"/>
                  </a:schemeClr>
                </a:solidFill>
              </a:rPr>
              <a:t>Prepare for the Exam</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859374897"/>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Key Topics for Chapter 10</a:t>
            </a:r>
          </a:p>
        </p:txBody>
      </p:sp>
      <p:graphicFrame>
        <p:nvGraphicFramePr>
          <p:cNvPr id="2" name="Table 1"/>
          <p:cNvGraphicFramePr>
            <a:graphicFrameLocks noGrp="1"/>
          </p:cNvGraphicFramePr>
          <p:nvPr>
            <p:extLst>
              <p:ext uri="{D42A27DB-BD31-4B8C-83A1-F6EECF244321}">
                <p14:modId xmlns:p14="http://schemas.microsoft.com/office/powerpoint/2010/main" val="276456529"/>
              </p:ext>
            </p:extLst>
          </p:nvPr>
        </p:nvGraphicFramePr>
        <p:xfrm>
          <a:off x="270112" y="848469"/>
          <a:ext cx="8517834" cy="3164840"/>
        </p:xfrm>
        <a:graphic>
          <a:graphicData uri="http://schemas.openxmlformats.org/drawingml/2006/table">
            <a:tbl>
              <a:tblPr firstRow="1" bandRow="1">
                <a:tableStyleId>{5C22544A-7EE6-4342-B048-85BDC9FD1C3A}</a:tableStyleId>
              </a:tblPr>
              <a:tblGrid>
                <a:gridCol w="4258917">
                  <a:extLst>
                    <a:ext uri="{9D8B030D-6E8A-4147-A177-3AD203B41FA5}">
                      <a16:colId xmlns:a16="http://schemas.microsoft.com/office/drawing/2014/main" val="20000"/>
                    </a:ext>
                  </a:extLst>
                </a:gridCol>
                <a:gridCol w="4258917">
                  <a:extLst>
                    <a:ext uri="{9D8B030D-6E8A-4147-A177-3AD203B41FA5}">
                      <a16:colId xmlns:a16="http://schemas.microsoft.com/office/drawing/2014/main" val="3351741901"/>
                    </a:ext>
                  </a:extLst>
                </a:gridCol>
              </a:tblGrid>
              <a:tr h="370840">
                <a:tc>
                  <a:txBody>
                    <a:bodyPr/>
                    <a:lstStyle/>
                    <a:p>
                      <a:r>
                        <a:rPr lang="en-US" sz="1400" b="1" i="0" u="none" strike="noStrike" kern="1200" baseline="0" dirty="0">
                          <a:solidFill>
                            <a:schemeClr val="lt1"/>
                          </a:solidFill>
                          <a:latin typeface="+mn-lt"/>
                          <a:ea typeface="+mn-ea"/>
                          <a:cs typeface="+mn-cs"/>
                        </a:rPr>
                        <a:t>Description</a:t>
                      </a:r>
                      <a:endParaRPr lang="en-US" dirty="0"/>
                    </a:p>
                  </a:txBody>
                  <a:tcP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400" b="1" i="0" u="none" strike="noStrike" kern="1200" baseline="0" dirty="0">
                          <a:solidFill>
                            <a:schemeClr val="lt1"/>
                          </a:solidFill>
                          <a:latin typeface="+mn-lt"/>
                          <a:ea typeface="+mn-ea"/>
                          <a:cs typeface="+mn-cs"/>
                        </a:rPr>
                        <a:t>Description</a:t>
                      </a:r>
                      <a:endParaRPr lang="en-US" dirty="0"/>
                    </a:p>
                  </a:txBody>
                  <a:tcPr/>
                </a:tc>
                <a:extLst>
                  <a:ext uri="{0D108BD9-81ED-4DB2-BD59-A6C34878D82A}">
                    <a16:rowId xmlns:a16="http://schemas.microsoft.com/office/drawing/2014/main" val="10000"/>
                  </a:ext>
                </a:extLst>
              </a:tr>
              <a:tr h="370840">
                <a:tc>
                  <a:txBody>
                    <a:bodyPr/>
                    <a:lstStyle/>
                    <a:p>
                      <a:r>
                        <a:rPr lang="en-US" sz="1500" b="0" i="0" u="none" strike="noStrike" kern="1200" baseline="0" dirty="0">
                          <a:solidFill>
                            <a:srgbClr val="000000"/>
                          </a:solidFill>
                          <a:latin typeface="+mn-lt"/>
                          <a:ea typeface="+mn-ea"/>
                          <a:cs typeface="+mn-cs"/>
                        </a:rPr>
                        <a:t>Identifying What Can Be Verified for OSPFv3</a:t>
                      </a:r>
                    </a:p>
                    <a:p>
                      <a:r>
                        <a:rPr lang="en-US" sz="1500" b="0" i="0" u="none" strike="noStrike" kern="1200" baseline="0" dirty="0">
                          <a:solidFill>
                            <a:srgbClr val="000000"/>
                          </a:solidFill>
                          <a:latin typeface="+mn-lt"/>
                          <a:ea typeface="+mn-ea"/>
                          <a:cs typeface="+mn-cs"/>
                        </a:rPr>
                        <a:t>with </a:t>
                      </a:r>
                      <a:r>
                        <a:rPr lang="en-US" sz="1500" b="1" i="0" u="none" strike="noStrike" kern="1200" baseline="0" dirty="0">
                          <a:solidFill>
                            <a:srgbClr val="000000"/>
                          </a:solidFill>
                          <a:latin typeface="+mn-lt"/>
                          <a:ea typeface="+mn-ea"/>
                          <a:cs typeface="+mn-cs"/>
                        </a:rPr>
                        <a:t>show ipv6 protocols</a:t>
                      </a:r>
                      <a:endParaRPr lang="en-US" sz="1500" dirty="0">
                        <a:solidFill>
                          <a:srgbClr val="000000"/>
                        </a:solidFill>
                      </a:endParaRPr>
                    </a:p>
                  </a:txBody>
                  <a:tcPr/>
                </a:tc>
                <a:tc>
                  <a:txBody>
                    <a:bodyPr/>
                    <a:lstStyle/>
                    <a:p>
                      <a:r>
                        <a:rPr lang="en-US" sz="1500" b="0" i="0" u="none" strike="noStrike" kern="1200" baseline="0" dirty="0">
                          <a:solidFill>
                            <a:srgbClr val="000000"/>
                          </a:solidFill>
                          <a:latin typeface="+mn-lt"/>
                          <a:ea typeface="+mn-ea"/>
                          <a:cs typeface="+mn-cs"/>
                        </a:rPr>
                        <a:t>Sample OSPFv3 configuration with AFs</a:t>
                      </a:r>
                      <a:endParaRPr lang="en-US" sz="1500" dirty="0">
                        <a:solidFill>
                          <a:srgbClr val="000000"/>
                        </a:solidFill>
                      </a:endParaRPr>
                    </a:p>
                  </a:txBody>
                  <a:tcPr/>
                </a:tc>
                <a:extLst>
                  <a:ext uri="{0D108BD9-81ED-4DB2-BD59-A6C34878D82A}">
                    <a16:rowId xmlns:a16="http://schemas.microsoft.com/office/drawing/2014/main" val="10001"/>
                  </a:ext>
                </a:extLst>
              </a:tr>
              <a:tr h="370840">
                <a:tc>
                  <a:txBody>
                    <a:bodyPr/>
                    <a:lstStyle/>
                    <a:p>
                      <a:r>
                        <a:rPr lang="en-US" sz="1500" b="0" i="0" u="none" strike="noStrike" kern="1200" baseline="0" dirty="0">
                          <a:solidFill>
                            <a:srgbClr val="000000"/>
                          </a:solidFill>
                          <a:latin typeface="+mn-lt"/>
                          <a:ea typeface="+mn-ea"/>
                          <a:cs typeface="+mn-cs"/>
                        </a:rPr>
                        <a:t>Identifying What Can Be Verified with </a:t>
                      </a:r>
                      <a:r>
                        <a:rPr lang="en-US" sz="1500" b="1" i="0" u="none" strike="noStrike" kern="1200" baseline="0" dirty="0">
                          <a:solidFill>
                            <a:srgbClr val="000000"/>
                          </a:solidFill>
                          <a:latin typeface="+mn-lt"/>
                          <a:ea typeface="+mn-ea"/>
                          <a:cs typeface="+mn-cs"/>
                        </a:rPr>
                        <a:t>show</a:t>
                      </a:r>
                    </a:p>
                    <a:p>
                      <a:r>
                        <a:rPr lang="en-US" sz="1500" b="1" i="0" u="none" strike="noStrike" kern="1200" baseline="0" dirty="0">
                          <a:solidFill>
                            <a:srgbClr val="000000"/>
                          </a:solidFill>
                          <a:latin typeface="+mn-lt"/>
                          <a:ea typeface="+mn-ea"/>
                          <a:cs typeface="+mn-cs"/>
                        </a:rPr>
                        <a:t>ipv6 ospf</a:t>
                      </a:r>
                      <a:endParaRPr lang="en-US" sz="1500" dirty="0">
                        <a:solidFill>
                          <a:srgbClr val="000000"/>
                        </a:solidFill>
                      </a:endParaRPr>
                    </a:p>
                  </a:txBody>
                  <a:tcPr/>
                </a:tc>
                <a:tc>
                  <a:txBody>
                    <a:bodyPr/>
                    <a:lstStyle/>
                    <a:p>
                      <a:r>
                        <a:rPr lang="en-US" sz="1500" b="0" i="0" u="none" strike="noStrike" kern="1200" baseline="0" dirty="0">
                          <a:solidFill>
                            <a:srgbClr val="000000"/>
                          </a:solidFill>
                          <a:latin typeface="+mn-lt"/>
                          <a:ea typeface="+mn-ea"/>
                          <a:cs typeface="+mn-cs"/>
                        </a:rPr>
                        <a:t>Using </a:t>
                      </a:r>
                      <a:r>
                        <a:rPr lang="en-US" sz="1500" b="1" i="0" u="none" strike="noStrike" kern="1200" baseline="0" dirty="0">
                          <a:solidFill>
                            <a:srgbClr val="000000"/>
                          </a:solidFill>
                          <a:latin typeface="+mn-lt"/>
                          <a:ea typeface="+mn-ea"/>
                          <a:cs typeface="+mn-cs"/>
                        </a:rPr>
                        <a:t>show ospfv3 </a:t>
                      </a:r>
                      <a:r>
                        <a:rPr lang="en-US" sz="1500" b="0" i="0" u="none" strike="noStrike" kern="1200" baseline="0" dirty="0">
                          <a:solidFill>
                            <a:srgbClr val="000000"/>
                          </a:solidFill>
                          <a:latin typeface="+mn-lt"/>
                          <a:ea typeface="+mn-ea"/>
                          <a:cs typeface="+mn-cs"/>
                        </a:rPr>
                        <a:t>to verify general OSPFv3</a:t>
                      </a:r>
                    </a:p>
                    <a:p>
                      <a:r>
                        <a:rPr lang="en-US" sz="1500" b="0" i="0" u="none" strike="noStrike" kern="1200" baseline="0" dirty="0">
                          <a:solidFill>
                            <a:srgbClr val="000000"/>
                          </a:solidFill>
                          <a:latin typeface="+mn-lt"/>
                          <a:ea typeface="+mn-ea"/>
                          <a:cs typeface="+mn-cs"/>
                        </a:rPr>
                        <a:t>parameters for AFs</a:t>
                      </a:r>
                      <a:endParaRPr lang="en-US" sz="1500" dirty="0">
                        <a:solidFill>
                          <a:srgbClr val="000000"/>
                        </a:solidFill>
                      </a:endParaRPr>
                    </a:p>
                  </a:txBody>
                  <a:tcPr/>
                </a:tc>
                <a:extLst>
                  <a:ext uri="{0D108BD9-81ED-4DB2-BD59-A6C34878D82A}">
                    <a16:rowId xmlns:a16="http://schemas.microsoft.com/office/drawing/2014/main" val="10002"/>
                  </a:ext>
                </a:extLst>
              </a:tr>
              <a:tr h="370840">
                <a:tc>
                  <a:txBody>
                    <a:bodyPr/>
                    <a:lstStyle/>
                    <a:p>
                      <a:r>
                        <a:rPr lang="en-US" sz="1500" b="0" i="0" u="none" strike="noStrike" kern="1200" baseline="0" dirty="0">
                          <a:solidFill>
                            <a:srgbClr val="000000"/>
                          </a:solidFill>
                          <a:latin typeface="+mn-lt"/>
                          <a:ea typeface="+mn-ea"/>
                          <a:cs typeface="+mn-cs"/>
                        </a:rPr>
                        <a:t>Verification during the troubleshooting process</a:t>
                      </a:r>
                    </a:p>
                    <a:p>
                      <a:r>
                        <a:rPr lang="en-US" sz="1500" b="0" i="0" u="none" strike="noStrike" kern="1200" baseline="0" dirty="0">
                          <a:solidFill>
                            <a:srgbClr val="000000"/>
                          </a:solidFill>
                          <a:latin typeface="+mn-lt"/>
                          <a:ea typeface="+mn-ea"/>
                          <a:cs typeface="+mn-cs"/>
                        </a:rPr>
                        <a:t>with the </a:t>
                      </a:r>
                      <a:r>
                        <a:rPr lang="en-US" sz="1500" b="1" i="0" u="none" strike="noStrike" kern="1200" baseline="0" dirty="0">
                          <a:solidFill>
                            <a:srgbClr val="000000"/>
                          </a:solidFill>
                          <a:latin typeface="+mn-lt"/>
                          <a:ea typeface="+mn-ea"/>
                          <a:cs typeface="+mn-cs"/>
                        </a:rPr>
                        <a:t>show ipv6 ospf interface brief</a:t>
                      </a:r>
                    </a:p>
                    <a:p>
                      <a:r>
                        <a:rPr lang="en-US" sz="1500" b="0" i="0" u="none" strike="noStrike" kern="1200" baseline="0" dirty="0">
                          <a:solidFill>
                            <a:srgbClr val="000000"/>
                          </a:solidFill>
                          <a:latin typeface="+mn-lt"/>
                          <a:ea typeface="+mn-ea"/>
                          <a:cs typeface="+mn-cs"/>
                        </a:rPr>
                        <a:t>command</a:t>
                      </a:r>
                      <a:endParaRPr lang="en-US" sz="1500" dirty="0">
                        <a:solidFill>
                          <a:srgbClr val="000000"/>
                        </a:solidFill>
                      </a:endParaRPr>
                    </a:p>
                  </a:txBody>
                  <a:tcPr/>
                </a:tc>
                <a:tc>
                  <a:txBody>
                    <a:bodyPr/>
                    <a:lstStyle/>
                    <a:p>
                      <a:r>
                        <a:rPr lang="en-US" sz="1500" b="0" i="0" u="none" strike="noStrike" kern="1200" baseline="0" dirty="0">
                          <a:solidFill>
                            <a:srgbClr val="000000"/>
                          </a:solidFill>
                          <a:latin typeface="+mn-lt"/>
                          <a:ea typeface="+mn-ea"/>
                          <a:cs typeface="+mn-cs"/>
                        </a:rPr>
                        <a:t>Using </a:t>
                      </a:r>
                      <a:r>
                        <a:rPr lang="en-US" sz="1500" b="1" i="0" u="none" strike="noStrike" kern="1200" baseline="0" dirty="0">
                          <a:solidFill>
                            <a:srgbClr val="000000"/>
                          </a:solidFill>
                          <a:latin typeface="+mn-lt"/>
                          <a:ea typeface="+mn-ea"/>
                          <a:cs typeface="+mn-cs"/>
                        </a:rPr>
                        <a:t>show ospfv3 interface brief </a:t>
                      </a:r>
                      <a:r>
                        <a:rPr lang="en-US" sz="1500" b="0" i="0" u="none" strike="noStrike" kern="1200" baseline="0" dirty="0">
                          <a:solidFill>
                            <a:srgbClr val="000000"/>
                          </a:solidFill>
                          <a:latin typeface="+mn-lt"/>
                          <a:ea typeface="+mn-ea"/>
                          <a:cs typeface="+mn-cs"/>
                        </a:rPr>
                        <a:t>to verify</a:t>
                      </a:r>
                    </a:p>
                    <a:p>
                      <a:r>
                        <a:rPr lang="en-US" sz="1500" b="0" i="0" u="none" strike="noStrike" kern="1200" baseline="0" dirty="0">
                          <a:solidFill>
                            <a:srgbClr val="000000"/>
                          </a:solidFill>
                          <a:latin typeface="+mn-lt"/>
                          <a:ea typeface="+mn-ea"/>
                          <a:cs typeface="+mn-cs"/>
                        </a:rPr>
                        <a:t>OSPFv3 interfaces</a:t>
                      </a:r>
                      <a:endParaRPr lang="en-US" sz="1500" dirty="0">
                        <a:solidFill>
                          <a:srgbClr val="000000"/>
                        </a:solidFill>
                      </a:endParaRPr>
                    </a:p>
                  </a:txBody>
                  <a:tcPr/>
                </a:tc>
                <a:extLst>
                  <a:ext uri="{0D108BD9-81ED-4DB2-BD59-A6C34878D82A}">
                    <a16:rowId xmlns:a16="http://schemas.microsoft.com/office/drawing/2014/main" val="10003"/>
                  </a:ext>
                </a:extLst>
              </a:tr>
              <a:tr h="370840">
                <a:tc>
                  <a:txBody>
                    <a:bodyPr/>
                    <a:lstStyle/>
                    <a:p>
                      <a:r>
                        <a:rPr lang="en-US" sz="1500" b="0" i="0" u="none" strike="noStrike" kern="1200" baseline="0" dirty="0">
                          <a:solidFill>
                            <a:srgbClr val="000000"/>
                          </a:solidFill>
                          <a:latin typeface="+mn-lt"/>
                          <a:ea typeface="+mn-ea"/>
                          <a:cs typeface="+mn-cs"/>
                        </a:rPr>
                        <a:t>Verification during the troubleshooting process</a:t>
                      </a:r>
                    </a:p>
                    <a:p>
                      <a:r>
                        <a:rPr lang="en-US" sz="1500" b="0" i="0" u="none" strike="noStrike" kern="1200" baseline="0" dirty="0">
                          <a:solidFill>
                            <a:srgbClr val="000000"/>
                          </a:solidFill>
                          <a:latin typeface="+mn-lt"/>
                          <a:ea typeface="+mn-ea"/>
                          <a:cs typeface="+mn-cs"/>
                        </a:rPr>
                        <a:t>with the </a:t>
                      </a:r>
                      <a:r>
                        <a:rPr lang="en-US" sz="1500" b="1" i="0" u="none" strike="noStrike" kern="1200" baseline="0" dirty="0">
                          <a:solidFill>
                            <a:srgbClr val="000000"/>
                          </a:solidFill>
                          <a:latin typeface="+mn-lt"/>
                          <a:ea typeface="+mn-ea"/>
                          <a:cs typeface="+mn-cs"/>
                        </a:rPr>
                        <a:t>show ipv6 ospf interface </a:t>
                      </a:r>
                      <a:r>
                        <a:rPr lang="en-US" sz="1500" b="0" i="0" u="none" strike="noStrike" kern="1200" baseline="0" dirty="0">
                          <a:solidFill>
                            <a:srgbClr val="000000"/>
                          </a:solidFill>
                          <a:latin typeface="+mn-lt"/>
                          <a:ea typeface="+mn-ea"/>
                          <a:cs typeface="+mn-cs"/>
                        </a:rPr>
                        <a:t>command</a:t>
                      </a:r>
                      <a:endParaRPr lang="en-US" sz="1500" dirty="0">
                        <a:solidFill>
                          <a:srgbClr val="000000"/>
                        </a:solidFill>
                      </a:endParaRPr>
                    </a:p>
                  </a:txBody>
                  <a:tcPr/>
                </a:tc>
                <a:tc rowSpan="2">
                  <a:txBody>
                    <a:bodyPr/>
                    <a:lstStyle/>
                    <a:p>
                      <a:r>
                        <a:rPr lang="en-US" sz="1500" b="0" i="0" u="none" strike="noStrike" kern="1200" baseline="0" dirty="0">
                          <a:solidFill>
                            <a:srgbClr val="000000"/>
                          </a:solidFill>
                          <a:latin typeface="+mn-lt"/>
                          <a:ea typeface="+mn-ea"/>
                          <a:cs typeface="+mn-cs"/>
                        </a:rPr>
                        <a:t>Using </a:t>
                      </a:r>
                      <a:r>
                        <a:rPr lang="en-US" sz="1500" b="1" i="0" u="none" strike="noStrike" kern="1200" baseline="0" dirty="0">
                          <a:solidFill>
                            <a:srgbClr val="000000"/>
                          </a:solidFill>
                          <a:latin typeface="+mn-lt"/>
                          <a:ea typeface="+mn-ea"/>
                          <a:cs typeface="+mn-cs"/>
                        </a:rPr>
                        <a:t>show ospfv3 interface </a:t>
                      </a:r>
                      <a:r>
                        <a:rPr lang="en-US" sz="1500" b="0" i="0" u="none" strike="noStrike" kern="1200" baseline="0" dirty="0">
                          <a:solidFill>
                            <a:srgbClr val="000000"/>
                          </a:solidFill>
                          <a:latin typeface="+mn-lt"/>
                          <a:ea typeface="+mn-ea"/>
                          <a:cs typeface="+mn-cs"/>
                        </a:rPr>
                        <a:t>to verify details of OSPFv3 interfaces</a:t>
                      </a:r>
                      <a:endParaRPr lang="en-US" sz="1500" dirty="0">
                        <a:solidFill>
                          <a:srgbClr val="000000"/>
                        </a:solidFill>
                      </a:endParaRPr>
                    </a:p>
                  </a:txBody>
                  <a:tcPr/>
                </a:tc>
                <a:extLst>
                  <a:ext uri="{0D108BD9-81ED-4DB2-BD59-A6C34878D82A}">
                    <a16:rowId xmlns:a16="http://schemas.microsoft.com/office/drawing/2014/main" val="10004"/>
                  </a:ext>
                </a:extLst>
              </a:tr>
              <a:tr h="370840">
                <a:tc>
                  <a:txBody>
                    <a:bodyPr/>
                    <a:lstStyle/>
                    <a:p>
                      <a:r>
                        <a:rPr lang="en-US" sz="1500" b="0" i="0" u="none" strike="noStrike" kern="1200" baseline="0" dirty="0">
                          <a:solidFill>
                            <a:srgbClr val="000000"/>
                          </a:solidFill>
                          <a:latin typeface="+mn-lt"/>
                          <a:ea typeface="+mn-ea"/>
                          <a:cs typeface="+mn-cs"/>
                        </a:rPr>
                        <a:t>Additional OSPF LSAs for OSPFv3</a:t>
                      </a:r>
                      <a:endParaRPr lang="en-US" sz="1500" b="0" dirty="0">
                        <a:solidFill>
                          <a:srgbClr val="000000"/>
                        </a:solidFill>
                      </a:endParaRPr>
                    </a:p>
                  </a:txBody>
                  <a:tcPr/>
                </a:tc>
                <a:tc vMerge="1">
                  <a:txBody>
                    <a:bodyPr/>
                    <a:lstStyle/>
                    <a:p>
                      <a:endParaRPr lang="en-US" sz="1500" dirty="0">
                        <a:solidFill>
                          <a:srgbClr val="000000"/>
                        </a:solidFill>
                      </a:endParaRP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875591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45959"/>
          </a:xfrm>
        </p:spPr>
        <p:txBody>
          <a:bodyPr/>
          <a:lstStyle/>
          <a:p>
            <a:r>
              <a:rPr lang="en-US" sz="1600" dirty="0"/>
              <a:t>Prepare for the Exam</a:t>
            </a:r>
            <a:br>
              <a:rPr lang="en-US" sz="2400" dirty="0"/>
            </a:br>
            <a:r>
              <a:rPr lang="en-US" sz="2400" dirty="0"/>
              <a:t>Key Terms for Chapter 10</a:t>
            </a:r>
          </a:p>
        </p:txBody>
      </p:sp>
      <p:graphicFrame>
        <p:nvGraphicFramePr>
          <p:cNvPr id="2" name="Table 1"/>
          <p:cNvGraphicFramePr>
            <a:graphicFrameLocks noGrp="1"/>
          </p:cNvGraphicFramePr>
          <p:nvPr>
            <p:extLst>
              <p:ext uri="{D42A27DB-BD31-4B8C-83A1-F6EECF244321}">
                <p14:modId xmlns:p14="http://schemas.microsoft.com/office/powerpoint/2010/main" val="3143739718"/>
              </p:ext>
            </p:extLst>
          </p:nvPr>
        </p:nvGraphicFramePr>
        <p:xfrm>
          <a:off x="417443" y="835410"/>
          <a:ext cx="8299173" cy="3557412"/>
        </p:xfrm>
        <a:graphic>
          <a:graphicData uri="http://schemas.openxmlformats.org/drawingml/2006/table">
            <a:tbl>
              <a:tblPr firstRow="1" bandRow="1">
                <a:tableStyleId>{5C22544A-7EE6-4342-B048-85BDC9FD1C3A}</a:tableStyleId>
              </a:tblPr>
              <a:tblGrid>
                <a:gridCol w="2677449">
                  <a:extLst>
                    <a:ext uri="{9D8B030D-6E8A-4147-A177-3AD203B41FA5}">
                      <a16:colId xmlns:a16="http://schemas.microsoft.com/office/drawing/2014/main" val="20000"/>
                    </a:ext>
                  </a:extLst>
                </a:gridCol>
                <a:gridCol w="2938160">
                  <a:extLst>
                    <a:ext uri="{9D8B030D-6E8A-4147-A177-3AD203B41FA5}">
                      <a16:colId xmlns:a16="http://schemas.microsoft.com/office/drawing/2014/main" val="3777475585"/>
                    </a:ext>
                  </a:extLst>
                </a:gridCol>
                <a:gridCol w="2683564">
                  <a:extLst>
                    <a:ext uri="{9D8B030D-6E8A-4147-A177-3AD203B41FA5}">
                      <a16:colId xmlns:a16="http://schemas.microsoft.com/office/drawing/2014/main" val="4177656686"/>
                    </a:ext>
                  </a:extLst>
                </a:gridCol>
              </a:tblGrid>
              <a:tr h="413644">
                <a:tc gridSpan="3">
                  <a:txBody>
                    <a:bodyPr/>
                    <a:lstStyle/>
                    <a:p>
                      <a:r>
                        <a:rPr lang="en-US" dirty="0"/>
                        <a:t>Terms</a:t>
                      </a:r>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413644">
                <a:tc>
                  <a:txBody>
                    <a:bodyPr/>
                    <a:lstStyle/>
                    <a:p>
                      <a:r>
                        <a:rPr lang="en-US" sz="1600" b="0" i="0" u="none" strike="noStrike" kern="1200" baseline="0" dirty="0">
                          <a:solidFill>
                            <a:srgbClr val="000000"/>
                          </a:solidFill>
                          <a:latin typeface="+mn-lt"/>
                          <a:ea typeface="+mn-ea"/>
                          <a:cs typeface="+mn-cs"/>
                        </a:rPr>
                        <a:t>OSPFv3 interface table</a:t>
                      </a:r>
                      <a:endParaRPr lang="en-US" sz="1600" dirty="0">
                        <a:solidFill>
                          <a:srgbClr val="000000"/>
                        </a:solidFill>
                      </a:endParaRPr>
                    </a:p>
                  </a:txBody>
                  <a:tcPr/>
                </a:tc>
                <a:tc>
                  <a:txBody>
                    <a:bodyPr/>
                    <a:lstStyle/>
                    <a:p>
                      <a:r>
                        <a:rPr lang="en-US" sz="1600" b="0" i="0" u="none" strike="noStrike" kern="1200" baseline="0" dirty="0">
                          <a:solidFill>
                            <a:srgbClr val="000000"/>
                          </a:solidFill>
                          <a:latin typeface="+mn-lt"/>
                          <a:ea typeface="+mn-ea"/>
                          <a:cs typeface="+mn-cs"/>
                        </a:rPr>
                        <a:t>Virtual Link</a:t>
                      </a:r>
                      <a:endParaRPr lang="en-US" sz="1600" dirty="0">
                        <a:solidFill>
                          <a:srgbClr val="000000"/>
                        </a:solidFill>
                      </a:endParaRPr>
                    </a:p>
                  </a:txBody>
                  <a:tcPr/>
                </a:tc>
                <a:tc>
                  <a:txBody>
                    <a:bodyPr/>
                    <a:lstStyle/>
                    <a:p>
                      <a:r>
                        <a:rPr lang="en-US" sz="1600" b="0" i="0" u="none" strike="noStrike" kern="1200" baseline="0" dirty="0">
                          <a:solidFill>
                            <a:srgbClr val="000000"/>
                          </a:solidFill>
                          <a:latin typeface="+mn-lt"/>
                          <a:ea typeface="+mn-ea"/>
                          <a:cs typeface="+mn-cs"/>
                        </a:rPr>
                        <a:t>Backup Designated Router</a:t>
                      </a:r>
                      <a:endParaRPr lang="en-US" sz="1600" dirty="0">
                        <a:solidFill>
                          <a:srgbClr val="000000"/>
                        </a:solidFill>
                      </a:endParaRPr>
                    </a:p>
                  </a:txBody>
                  <a:tcPr/>
                </a:tc>
                <a:extLst>
                  <a:ext uri="{0D108BD9-81ED-4DB2-BD59-A6C34878D82A}">
                    <a16:rowId xmlns:a16="http://schemas.microsoft.com/office/drawing/2014/main" val="10001"/>
                  </a:ext>
                </a:extLst>
              </a:tr>
              <a:tr h="413644">
                <a:tc>
                  <a:txBody>
                    <a:bodyPr/>
                    <a:lstStyle/>
                    <a:p>
                      <a:r>
                        <a:rPr lang="en-US" sz="1600" b="0" i="0" u="none" strike="noStrike" kern="1200" baseline="0" dirty="0">
                          <a:solidFill>
                            <a:srgbClr val="000000"/>
                          </a:solidFill>
                          <a:latin typeface="+mn-lt"/>
                          <a:ea typeface="+mn-ea"/>
                          <a:cs typeface="+mn-cs"/>
                        </a:rPr>
                        <a:t>OSPFv3 neighbor table</a:t>
                      </a:r>
                      <a:endParaRPr lang="en-US" sz="1600" dirty="0">
                        <a:solidFill>
                          <a:srgbClr val="000000"/>
                        </a:solidFill>
                      </a:endParaRPr>
                    </a:p>
                  </a:txBody>
                  <a:tcPr/>
                </a:tc>
                <a:tc>
                  <a:txBody>
                    <a:bodyPr/>
                    <a:lstStyle/>
                    <a:p>
                      <a:r>
                        <a:rPr lang="en-US" sz="1600" b="0" i="0" u="none" strike="noStrike" kern="1200" baseline="0" dirty="0">
                          <a:solidFill>
                            <a:srgbClr val="000000"/>
                          </a:solidFill>
                          <a:latin typeface="+mn-lt"/>
                          <a:ea typeface="+mn-ea"/>
                          <a:cs typeface="+mn-cs"/>
                        </a:rPr>
                        <a:t>OSPFv3 area border router (ABR)</a:t>
                      </a:r>
                      <a:endParaRPr lang="en-US" sz="1600" dirty="0">
                        <a:solidFill>
                          <a:srgbClr val="000000"/>
                        </a:solidFill>
                      </a:endParaRPr>
                    </a:p>
                  </a:txBody>
                  <a:tcPr/>
                </a:tc>
                <a:tc>
                  <a:txBody>
                    <a:bodyPr/>
                    <a:lstStyle/>
                    <a:p>
                      <a:r>
                        <a:rPr lang="en-US" sz="1600" dirty="0">
                          <a:solidFill>
                            <a:srgbClr val="000000"/>
                          </a:solidFill>
                        </a:rPr>
                        <a:t>Stub Area</a:t>
                      </a:r>
                    </a:p>
                  </a:txBody>
                  <a:tcPr/>
                </a:tc>
                <a:extLst>
                  <a:ext uri="{0D108BD9-81ED-4DB2-BD59-A6C34878D82A}">
                    <a16:rowId xmlns:a16="http://schemas.microsoft.com/office/drawing/2014/main" val="10002"/>
                  </a:ext>
                </a:extLst>
              </a:tr>
              <a:tr h="413644">
                <a:tc>
                  <a:txBody>
                    <a:bodyPr/>
                    <a:lstStyle/>
                    <a:p>
                      <a:r>
                        <a:rPr lang="en-US" sz="1600" b="0" i="0" u="none" strike="noStrike" kern="1200" baseline="0" dirty="0">
                          <a:solidFill>
                            <a:srgbClr val="000000"/>
                          </a:solidFill>
                          <a:latin typeface="+mn-lt"/>
                          <a:ea typeface="+mn-ea"/>
                          <a:cs typeface="+mn-cs"/>
                        </a:rPr>
                        <a:t>OSPFv3 link-state database (LSDB)</a:t>
                      </a:r>
                      <a:endParaRPr lang="en-US" sz="1600" dirty="0">
                        <a:solidFill>
                          <a:srgbClr val="000000"/>
                        </a:solidFill>
                      </a:endParaRPr>
                    </a:p>
                  </a:txBody>
                  <a:tcPr/>
                </a:tc>
                <a:tc>
                  <a:txBody>
                    <a:bodyPr/>
                    <a:lstStyle/>
                    <a:p>
                      <a:r>
                        <a:rPr lang="en-US" sz="1600" b="0" i="0" u="none" strike="noStrike" kern="1200" baseline="0" dirty="0">
                          <a:solidFill>
                            <a:srgbClr val="000000"/>
                          </a:solidFill>
                          <a:latin typeface="+mn-lt"/>
                          <a:ea typeface="+mn-ea"/>
                          <a:cs typeface="+mn-cs"/>
                        </a:rPr>
                        <a:t>OSPFv3 Autonomous System Boundary Router (ASBR)</a:t>
                      </a:r>
                      <a:endParaRPr lang="en-US" sz="1600" dirty="0">
                        <a:solidFill>
                          <a:srgbClr val="000000"/>
                        </a:solidFill>
                      </a:endParaRPr>
                    </a:p>
                  </a:txBody>
                  <a:tcPr/>
                </a:tc>
                <a:tc>
                  <a:txBody>
                    <a:bodyPr/>
                    <a:lstStyle/>
                    <a:p>
                      <a:r>
                        <a:rPr lang="en-US" sz="1600" b="0" i="0" u="none" strike="noStrike" kern="1200" baseline="0" dirty="0">
                          <a:solidFill>
                            <a:srgbClr val="000000"/>
                          </a:solidFill>
                          <a:latin typeface="+mn-lt"/>
                          <a:ea typeface="+mn-ea"/>
                          <a:cs typeface="+mn-cs"/>
                        </a:rPr>
                        <a:t>Totally Stubby Area</a:t>
                      </a:r>
                      <a:endParaRPr lang="en-US" sz="1600" dirty="0">
                        <a:solidFill>
                          <a:srgbClr val="000000"/>
                        </a:solidFill>
                      </a:endParaRPr>
                    </a:p>
                  </a:txBody>
                  <a:tcPr/>
                </a:tc>
                <a:extLst>
                  <a:ext uri="{0D108BD9-81ED-4DB2-BD59-A6C34878D82A}">
                    <a16:rowId xmlns:a16="http://schemas.microsoft.com/office/drawing/2014/main" val="10003"/>
                  </a:ext>
                </a:extLst>
              </a:tr>
              <a:tr h="413644">
                <a:tc>
                  <a:txBody>
                    <a:bodyPr/>
                    <a:lstStyle/>
                    <a:p>
                      <a:r>
                        <a:rPr lang="en-US" sz="1600" b="0" i="0" u="none" strike="noStrike" kern="1200" baseline="0" dirty="0">
                          <a:solidFill>
                            <a:srgbClr val="000000"/>
                          </a:solidFill>
                          <a:latin typeface="+mn-lt"/>
                          <a:ea typeface="+mn-ea"/>
                          <a:cs typeface="+mn-cs"/>
                        </a:rPr>
                        <a:t>Linkstate</a:t>
                      </a:r>
                    </a:p>
                    <a:p>
                      <a:r>
                        <a:rPr lang="en-US" sz="1600" b="0" i="0" u="none" strike="noStrike" kern="1200" baseline="0" dirty="0">
                          <a:solidFill>
                            <a:srgbClr val="000000"/>
                          </a:solidFill>
                          <a:latin typeface="+mn-lt"/>
                          <a:ea typeface="+mn-ea"/>
                          <a:cs typeface="+mn-cs"/>
                        </a:rPr>
                        <a:t>Advertisement (LSA)</a:t>
                      </a:r>
                    </a:p>
                  </a:txBody>
                  <a:tcPr/>
                </a:tc>
                <a:tc>
                  <a:txBody>
                    <a:bodyPr/>
                    <a:lstStyle/>
                    <a:p>
                      <a:r>
                        <a:rPr lang="en-US" sz="1600" b="0" i="0" u="none" strike="noStrike" kern="1200" baseline="0" dirty="0">
                          <a:solidFill>
                            <a:srgbClr val="000000"/>
                          </a:solidFill>
                          <a:latin typeface="+mn-lt"/>
                          <a:ea typeface="+mn-ea"/>
                          <a:cs typeface="+mn-cs"/>
                        </a:rPr>
                        <a:t>OSPFv3</a:t>
                      </a:r>
                    </a:p>
                  </a:txBody>
                  <a:tcPr/>
                </a:tc>
                <a:tc>
                  <a:txBody>
                    <a:bodyPr/>
                    <a:lstStyle/>
                    <a:p>
                      <a:r>
                        <a:rPr lang="en-US" sz="1600" b="0" i="0" u="none" strike="noStrike" kern="1200" baseline="0" dirty="0">
                          <a:solidFill>
                            <a:srgbClr val="000000"/>
                          </a:solidFill>
                          <a:latin typeface="+mn-lt"/>
                          <a:ea typeface="+mn-ea"/>
                          <a:cs typeface="+mn-cs"/>
                        </a:rPr>
                        <a:t>NSSA</a:t>
                      </a:r>
                    </a:p>
                  </a:txBody>
                  <a:tcPr/>
                </a:tc>
                <a:extLst>
                  <a:ext uri="{0D108BD9-81ED-4DB2-BD59-A6C34878D82A}">
                    <a16:rowId xmlns:a16="http://schemas.microsoft.com/office/drawing/2014/main" val="10004"/>
                  </a:ext>
                </a:extLst>
              </a:tr>
              <a:tr h="413644">
                <a:tc>
                  <a:txBody>
                    <a:bodyPr/>
                    <a:lstStyle/>
                    <a:p>
                      <a:r>
                        <a:rPr lang="en-US" sz="1600" b="0" i="0" u="none" strike="noStrike" kern="1200" baseline="0" dirty="0">
                          <a:solidFill>
                            <a:srgbClr val="000000"/>
                          </a:solidFill>
                          <a:latin typeface="+mn-lt"/>
                          <a:ea typeface="+mn-ea"/>
                          <a:cs typeface="+mn-cs"/>
                        </a:rPr>
                        <a:t>Dijkstra’s Shortest Path First (SPF) Algorithm</a:t>
                      </a:r>
                      <a:endParaRPr lang="en-US" sz="1600" dirty="0">
                        <a:solidFill>
                          <a:srgbClr val="000000"/>
                        </a:solidFill>
                      </a:endParaRPr>
                    </a:p>
                  </a:txBody>
                  <a:tcPr/>
                </a:tc>
                <a:tc>
                  <a:txBody>
                    <a:bodyPr/>
                    <a:lstStyle/>
                    <a:p>
                      <a:r>
                        <a:rPr lang="en-US" sz="1600" b="0" i="0" u="none" strike="noStrike" kern="1200" baseline="0" dirty="0">
                          <a:solidFill>
                            <a:srgbClr val="000000"/>
                          </a:solidFill>
                          <a:latin typeface="+mn-lt"/>
                          <a:ea typeface="+mn-ea"/>
                          <a:cs typeface="+mn-cs"/>
                        </a:rPr>
                        <a:t>Address Family (AF)</a:t>
                      </a:r>
                      <a:endParaRPr lang="en-US" sz="1600" dirty="0">
                        <a:solidFill>
                          <a:srgbClr val="000000"/>
                        </a:solidFill>
                      </a:endParaRPr>
                    </a:p>
                  </a:txBody>
                  <a:tcPr/>
                </a:tc>
                <a:tc>
                  <a:txBody>
                    <a:bodyPr/>
                    <a:lstStyle/>
                    <a:p>
                      <a:r>
                        <a:rPr lang="en-US" sz="1600" b="0" i="0" u="none" strike="noStrike" kern="1200" baseline="0" dirty="0">
                          <a:solidFill>
                            <a:srgbClr val="000000"/>
                          </a:solidFill>
                          <a:latin typeface="+mn-lt"/>
                          <a:ea typeface="+mn-ea"/>
                          <a:cs typeface="+mn-cs"/>
                        </a:rPr>
                        <a:t>Totally NSSA</a:t>
                      </a:r>
                      <a:endParaRPr lang="en-US" sz="1600" dirty="0">
                        <a:solidFill>
                          <a:srgbClr val="000000"/>
                        </a:solidFill>
                      </a:endParaRPr>
                    </a:p>
                  </a:txBody>
                  <a:tcPr/>
                </a:tc>
                <a:extLst>
                  <a:ext uri="{0D108BD9-81ED-4DB2-BD59-A6C34878D82A}">
                    <a16:rowId xmlns:a16="http://schemas.microsoft.com/office/drawing/2014/main" val="10005"/>
                  </a:ext>
                </a:extLst>
              </a:tr>
              <a:tr h="413644">
                <a:tc>
                  <a:txBody>
                    <a:bodyPr/>
                    <a:lstStyle/>
                    <a:p>
                      <a:r>
                        <a:rPr lang="en-US" sz="1600" b="0" i="0" u="none" strike="noStrike" kern="1200" baseline="0" dirty="0">
                          <a:solidFill>
                            <a:srgbClr val="000000"/>
                          </a:solidFill>
                          <a:latin typeface="+mn-lt"/>
                          <a:ea typeface="+mn-ea"/>
                          <a:cs typeface="+mn-cs"/>
                        </a:rPr>
                        <a:t>OSPFv3 area</a:t>
                      </a:r>
                      <a:endParaRPr lang="en-US" sz="1600" dirty="0">
                        <a:solidFill>
                          <a:srgbClr val="000000"/>
                        </a:solidFill>
                      </a:endParaRPr>
                    </a:p>
                  </a:txBody>
                  <a:tcPr/>
                </a:tc>
                <a:tc>
                  <a:txBody>
                    <a:bodyPr/>
                    <a:lstStyle/>
                    <a:p>
                      <a:r>
                        <a:rPr lang="en-US" sz="1600" b="0" i="0" u="none" strike="noStrike" kern="1200" baseline="0" dirty="0">
                          <a:solidFill>
                            <a:srgbClr val="000000"/>
                          </a:solidFill>
                          <a:latin typeface="+mn-lt"/>
                          <a:ea typeface="+mn-ea"/>
                          <a:cs typeface="+mn-cs"/>
                        </a:rPr>
                        <a:t>Designated Router</a:t>
                      </a:r>
                      <a:endParaRPr lang="en-US" sz="1600" dirty="0">
                        <a:solidFill>
                          <a:srgbClr val="000000"/>
                        </a:solidFill>
                      </a:endParaRPr>
                    </a:p>
                  </a:txBody>
                  <a:tcPr/>
                </a:tc>
                <a:tc>
                  <a:txBody>
                    <a:bodyPr/>
                    <a:lstStyle/>
                    <a:p>
                      <a:endParaRPr lang="en-US" sz="1600" dirty="0">
                        <a:solidFill>
                          <a:srgbClr val="000000"/>
                        </a:solidFill>
                      </a:endParaRP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601916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10</a:t>
            </a:r>
          </a:p>
        </p:txBody>
      </p:sp>
      <p:graphicFrame>
        <p:nvGraphicFramePr>
          <p:cNvPr id="2" name="Table 4">
            <a:extLst>
              <a:ext uri="{FF2B5EF4-FFF2-40B4-BE49-F238E27FC236}">
                <a16:creationId xmlns:a16="http://schemas.microsoft.com/office/drawing/2014/main" id="{0E0450E6-EC24-4566-9588-B5E5AC25B77E}"/>
              </a:ext>
            </a:extLst>
          </p:cNvPr>
          <p:cNvGraphicFramePr>
            <a:graphicFrameLocks noGrp="1"/>
          </p:cNvGraphicFramePr>
          <p:nvPr>
            <p:extLst>
              <p:ext uri="{D42A27DB-BD31-4B8C-83A1-F6EECF244321}">
                <p14:modId xmlns:p14="http://schemas.microsoft.com/office/powerpoint/2010/main" val="1485276309"/>
              </p:ext>
            </p:extLst>
          </p:nvPr>
        </p:nvGraphicFramePr>
        <p:xfrm>
          <a:off x="199708" y="684211"/>
          <a:ext cx="8145780" cy="4033520"/>
        </p:xfrm>
        <a:graphic>
          <a:graphicData uri="http://schemas.openxmlformats.org/drawingml/2006/table">
            <a:tbl>
              <a:tblPr firstRow="1" bandRow="1">
                <a:tableStyleId>{5C22544A-7EE6-4342-B048-85BDC9FD1C3A}</a:tableStyleId>
              </a:tblPr>
              <a:tblGrid>
                <a:gridCol w="5448300">
                  <a:extLst>
                    <a:ext uri="{9D8B030D-6E8A-4147-A177-3AD203B41FA5}">
                      <a16:colId xmlns:a16="http://schemas.microsoft.com/office/drawing/2014/main" val="1207504195"/>
                    </a:ext>
                  </a:extLst>
                </a:gridCol>
                <a:gridCol w="2697480">
                  <a:extLst>
                    <a:ext uri="{9D8B030D-6E8A-4147-A177-3AD203B41FA5}">
                      <a16:colId xmlns:a16="http://schemas.microsoft.com/office/drawing/2014/main" val="811519656"/>
                    </a:ext>
                  </a:extLst>
                </a:gridCol>
              </a:tblGrid>
              <a:tr h="370840">
                <a:tc>
                  <a:txBody>
                    <a:bodyPr/>
                    <a:lstStyle/>
                    <a:p>
                      <a:r>
                        <a:rPr lang="en-US" dirty="0"/>
                        <a:t>Task</a:t>
                      </a:r>
                    </a:p>
                  </a:txBody>
                  <a:tcPr/>
                </a:tc>
                <a:tc>
                  <a:txBody>
                    <a:bodyPr/>
                    <a:lstStyle/>
                    <a:p>
                      <a:r>
                        <a:rPr lang="en-US" dirty="0"/>
                        <a:t>Command Syntax</a:t>
                      </a:r>
                    </a:p>
                  </a:txBody>
                  <a:tcPr/>
                </a:tc>
                <a:extLst>
                  <a:ext uri="{0D108BD9-81ED-4DB2-BD59-A6C34878D82A}">
                    <a16:rowId xmlns:a16="http://schemas.microsoft.com/office/drawing/2014/main" val="4212266525"/>
                  </a:ext>
                </a:extLst>
              </a:tr>
              <a:tr h="370840">
                <a:tc>
                  <a:txBody>
                    <a:bodyPr/>
                    <a:lstStyle/>
                    <a:p>
                      <a:r>
                        <a:rPr lang="en-US" sz="1200" dirty="0"/>
                        <a:t>Display the IPv4 routing protocols enabled on the device; for OSPFv2, display whether any route filters are applied, the RID, the number of areas the router is participating in, the types of areas, the maximum paths for load balancing, the </a:t>
                      </a:r>
                      <a:r>
                        <a:rPr lang="en-US" sz="1200" b="1" dirty="0"/>
                        <a:t>network area </a:t>
                      </a:r>
                      <a:r>
                        <a:rPr lang="en-US" sz="1200" dirty="0"/>
                        <a:t>command, the interfaces explicitly participating in the routing process, passive interfaces, routing information sources, and the AD</a:t>
                      </a:r>
                    </a:p>
                    <a:p>
                      <a:endParaRPr lang="en-US" sz="1200" dirty="0"/>
                    </a:p>
                  </a:txBody>
                  <a:tcPr/>
                </a:tc>
                <a:tc>
                  <a:txBody>
                    <a:bodyPr/>
                    <a:lstStyle/>
                    <a:p>
                      <a:r>
                        <a:rPr lang="en-US" sz="1200" b="1" dirty="0"/>
                        <a:t>show ip protocols</a:t>
                      </a:r>
                    </a:p>
                    <a:p>
                      <a:endParaRPr lang="en-US" sz="1200" dirty="0"/>
                    </a:p>
                  </a:txBody>
                  <a:tcPr/>
                </a:tc>
                <a:extLst>
                  <a:ext uri="{0D108BD9-81ED-4DB2-BD59-A6C34878D82A}">
                    <a16:rowId xmlns:a16="http://schemas.microsoft.com/office/drawing/2014/main" val="2647272299"/>
                  </a:ext>
                </a:extLst>
              </a:tr>
              <a:tr h="37084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b="0" dirty="0"/>
                        <a:t>Display the IPv6 dynamic routing protocols enabled on the device; for OSPFv3, display the PID, the RID, the number of areas, the type of areas, the interfaces participating in the routing process, and redistribution information</a:t>
                      </a:r>
                    </a:p>
                  </a:txBody>
                  <a:tcPr/>
                </a:tc>
                <a:tc>
                  <a:txBody>
                    <a:bodyPr/>
                    <a:lstStyle/>
                    <a:p>
                      <a:r>
                        <a:rPr lang="en-US" sz="1200" b="1" dirty="0"/>
                        <a:t>show ipv6 protocols</a:t>
                      </a:r>
                    </a:p>
                  </a:txBody>
                  <a:tcPr/>
                </a:tc>
                <a:extLst>
                  <a:ext uri="{0D108BD9-81ED-4DB2-BD59-A6C34878D82A}">
                    <a16:rowId xmlns:a16="http://schemas.microsoft.com/office/drawing/2014/main" val="1204315174"/>
                  </a:ext>
                </a:extLst>
              </a:tr>
              <a:tr h="37084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dirty="0"/>
                        <a:t>Display general OSPF parameters, including the PID, the RID, the reference bandwidth, the areas configured on the router, the types of areas (stub, totally stubby, NSSA, and totally NSSA), and area authentication</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b="1" dirty="0"/>
                        <a:t>show ipv6 ospf</a:t>
                      </a:r>
                    </a:p>
                    <a:p>
                      <a:endParaRPr lang="en-US" sz="1200" dirty="0"/>
                    </a:p>
                  </a:txBody>
                  <a:tcPr/>
                </a:tc>
                <a:extLst>
                  <a:ext uri="{0D108BD9-81ED-4DB2-BD59-A6C34878D82A}">
                    <a16:rowId xmlns:a16="http://schemas.microsoft.com/office/drawing/2014/main" val="3885734088"/>
                  </a:ext>
                </a:extLst>
              </a:tr>
              <a:tr h="370840">
                <a:tc>
                  <a:txBody>
                    <a:bodyPr/>
                    <a:lstStyle/>
                    <a:p>
                      <a:r>
                        <a:rPr lang="en-US" sz="1200" dirty="0"/>
                        <a:t>Display the OSPF routes that have been installed in the IPv4 routing table</a:t>
                      </a:r>
                    </a:p>
                  </a:txBody>
                  <a:tcPr/>
                </a:tc>
                <a:tc>
                  <a:txBody>
                    <a:bodyPr/>
                    <a:lstStyle/>
                    <a:p>
                      <a:r>
                        <a:rPr lang="en-US" sz="1200" b="1" dirty="0"/>
                        <a:t>show ipv6 ospf interface brief</a:t>
                      </a:r>
                    </a:p>
                  </a:txBody>
                  <a:tcPr/>
                </a:tc>
                <a:extLst>
                  <a:ext uri="{0D108BD9-81ED-4DB2-BD59-A6C34878D82A}">
                    <a16:rowId xmlns:a16="http://schemas.microsoft.com/office/drawing/2014/main" val="1819553505"/>
                  </a:ext>
                </a:extLst>
              </a:tr>
              <a:tr h="37084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dirty="0"/>
                        <a:t>Display detailed information about the interfaces participating in the OSPF process, including the interface IPv4 address and mask, area ID, PID, RID, network type, cost, DR/BDR, priority, and timers</a:t>
                      </a:r>
                    </a:p>
                    <a:p>
                      <a:endParaRPr lang="en-US" sz="1200" dirty="0"/>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b="1" dirty="0"/>
                        <a:t>show ipv6 ospf interface</a:t>
                      </a:r>
                    </a:p>
                    <a:p>
                      <a:endParaRPr lang="en-US" sz="1200" b="1" dirty="0"/>
                    </a:p>
                  </a:txBody>
                  <a:tcPr/>
                </a:tc>
                <a:extLst>
                  <a:ext uri="{0D108BD9-81ED-4DB2-BD59-A6C34878D82A}">
                    <a16:rowId xmlns:a16="http://schemas.microsoft.com/office/drawing/2014/main" val="3355100576"/>
                  </a:ext>
                </a:extLst>
              </a:tr>
            </a:tbl>
          </a:graphicData>
        </a:graphic>
      </p:graphicFrame>
    </p:spTree>
    <p:extLst>
      <p:ext uri="{BB962C8B-B14F-4D97-AF65-F5344CB8AC3E}">
        <p14:creationId xmlns:p14="http://schemas.microsoft.com/office/powerpoint/2010/main" val="1825728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10 (Cont.)</a:t>
            </a:r>
          </a:p>
        </p:txBody>
      </p:sp>
      <p:graphicFrame>
        <p:nvGraphicFramePr>
          <p:cNvPr id="2" name="Table 4">
            <a:extLst>
              <a:ext uri="{FF2B5EF4-FFF2-40B4-BE49-F238E27FC236}">
                <a16:creationId xmlns:a16="http://schemas.microsoft.com/office/drawing/2014/main" id="{0E0450E6-EC24-4566-9588-B5E5AC25B77E}"/>
              </a:ext>
            </a:extLst>
          </p:cNvPr>
          <p:cNvGraphicFramePr>
            <a:graphicFrameLocks noGrp="1"/>
          </p:cNvGraphicFramePr>
          <p:nvPr>
            <p:extLst>
              <p:ext uri="{D42A27DB-BD31-4B8C-83A1-F6EECF244321}">
                <p14:modId xmlns:p14="http://schemas.microsoft.com/office/powerpoint/2010/main" val="4132079652"/>
              </p:ext>
            </p:extLst>
          </p:nvPr>
        </p:nvGraphicFramePr>
        <p:xfrm>
          <a:off x="293370" y="745171"/>
          <a:ext cx="8145780" cy="3947160"/>
        </p:xfrm>
        <a:graphic>
          <a:graphicData uri="http://schemas.openxmlformats.org/drawingml/2006/table">
            <a:tbl>
              <a:tblPr firstRow="1" bandRow="1">
                <a:tableStyleId>{5C22544A-7EE6-4342-B048-85BDC9FD1C3A}</a:tableStyleId>
              </a:tblPr>
              <a:tblGrid>
                <a:gridCol w="5448300">
                  <a:extLst>
                    <a:ext uri="{9D8B030D-6E8A-4147-A177-3AD203B41FA5}">
                      <a16:colId xmlns:a16="http://schemas.microsoft.com/office/drawing/2014/main" val="1207504195"/>
                    </a:ext>
                  </a:extLst>
                </a:gridCol>
                <a:gridCol w="2697480">
                  <a:extLst>
                    <a:ext uri="{9D8B030D-6E8A-4147-A177-3AD203B41FA5}">
                      <a16:colId xmlns:a16="http://schemas.microsoft.com/office/drawing/2014/main" val="811519656"/>
                    </a:ext>
                  </a:extLst>
                </a:gridCol>
              </a:tblGrid>
              <a:tr h="370840">
                <a:tc>
                  <a:txBody>
                    <a:bodyPr/>
                    <a:lstStyle/>
                    <a:p>
                      <a:r>
                        <a:rPr lang="en-US" dirty="0"/>
                        <a:t>Task</a:t>
                      </a:r>
                    </a:p>
                  </a:txBody>
                  <a:tcPr/>
                </a:tc>
                <a:tc>
                  <a:txBody>
                    <a:bodyPr/>
                    <a:lstStyle/>
                    <a:p>
                      <a:r>
                        <a:rPr lang="en-US" dirty="0"/>
                        <a:t>Command Syntax</a:t>
                      </a:r>
                    </a:p>
                  </a:txBody>
                  <a:tcPr/>
                </a:tc>
                <a:extLst>
                  <a:ext uri="{0D108BD9-81ED-4DB2-BD59-A6C34878D82A}">
                    <a16:rowId xmlns:a16="http://schemas.microsoft.com/office/drawing/2014/main" val="4212266525"/>
                  </a:ext>
                </a:extLst>
              </a:tr>
              <a:tr h="435929">
                <a:tc>
                  <a:txBody>
                    <a:bodyPr/>
                    <a:lstStyle/>
                    <a:p>
                      <a:r>
                        <a:rPr lang="en-US" sz="1200" dirty="0"/>
                        <a:t>Display the OSPF devices that have formed a neighbor adjacency with the local router</a:t>
                      </a:r>
                    </a:p>
                  </a:txBody>
                  <a:tcPr/>
                </a:tc>
                <a:tc>
                  <a:txBody>
                    <a:bodyPr/>
                    <a:lstStyle/>
                    <a:p>
                      <a:r>
                        <a:rPr lang="en-US" sz="1200" b="1" dirty="0"/>
                        <a:t>show ipv6 ospf neighbor</a:t>
                      </a:r>
                    </a:p>
                  </a:txBody>
                  <a:tcPr/>
                </a:tc>
                <a:extLst>
                  <a:ext uri="{0D108BD9-81ED-4DB2-BD59-A6C34878D82A}">
                    <a16:rowId xmlns:a16="http://schemas.microsoft.com/office/drawing/2014/main" val="131148755"/>
                  </a:ext>
                </a:extLst>
              </a:tr>
              <a:tr h="37084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b="0" dirty="0"/>
                        <a:t>Display the OSPF routes that have been installed in the IPv4/IPv6 routing table</a:t>
                      </a:r>
                    </a:p>
                  </a:txBody>
                  <a:tcPr/>
                </a:tc>
                <a:tc>
                  <a:txBody>
                    <a:bodyPr/>
                    <a:lstStyle/>
                    <a:p>
                      <a:r>
                        <a:rPr lang="en-US" sz="1200" b="1" dirty="0"/>
                        <a:t>show ipv6 route</a:t>
                      </a:r>
                    </a:p>
                    <a:p>
                      <a:endParaRPr lang="en-US" sz="1200" b="1" dirty="0"/>
                    </a:p>
                  </a:txBody>
                  <a:tcPr/>
                </a:tc>
                <a:extLst>
                  <a:ext uri="{0D108BD9-81ED-4DB2-BD59-A6C34878D82A}">
                    <a16:rowId xmlns:a16="http://schemas.microsoft.com/office/drawing/2014/main" val="1204315174"/>
                  </a:ext>
                </a:extLst>
              </a:tr>
              <a:tr h="370840">
                <a:tc>
                  <a:txBody>
                    <a:bodyPr/>
                    <a:lstStyle/>
                    <a:p>
                      <a:r>
                        <a:rPr lang="en-US" sz="1200" dirty="0"/>
                        <a:t>Display general OSPFv3 parameters for IPv4 and IPv6 address families, including the PID, the RID, the reference bandwidth, the areas configured on the router, the types of areas (stub, totally stubby, NSSA, and totally NSSA), and area authentication</a:t>
                      </a:r>
                    </a:p>
                  </a:txBody>
                  <a:tcPr/>
                </a:tc>
                <a:tc>
                  <a:txBody>
                    <a:bodyPr/>
                    <a:lstStyle/>
                    <a:p>
                      <a:r>
                        <a:rPr lang="en-US" sz="1200" b="1" dirty="0"/>
                        <a:t>show ospfv3</a:t>
                      </a:r>
                    </a:p>
                    <a:p>
                      <a:endParaRPr lang="en-US" sz="1200" b="1" dirty="0"/>
                    </a:p>
                  </a:txBody>
                  <a:tcPr/>
                </a:tc>
                <a:extLst>
                  <a:ext uri="{0D108BD9-81ED-4DB2-BD59-A6C34878D82A}">
                    <a16:rowId xmlns:a16="http://schemas.microsoft.com/office/drawing/2014/main" val="3885734088"/>
                  </a:ext>
                </a:extLst>
              </a:tr>
              <a:tr h="370840">
                <a:tc>
                  <a:txBody>
                    <a:bodyPr/>
                    <a:lstStyle/>
                    <a:p>
                      <a:r>
                        <a:rPr lang="en-US" sz="1200" dirty="0"/>
                        <a:t>Display the interfaces that are participating in the OSPFv3 process and the AF they are participating in</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b="1" dirty="0"/>
                        <a:t>show ospfv3 interface brief</a:t>
                      </a:r>
                    </a:p>
                    <a:p>
                      <a:endParaRPr lang="en-US" sz="1200" b="1" dirty="0"/>
                    </a:p>
                  </a:txBody>
                  <a:tcPr/>
                </a:tc>
                <a:extLst>
                  <a:ext uri="{0D108BD9-81ED-4DB2-BD59-A6C34878D82A}">
                    <a16:rowId xmlns:a16="http://schemas.microsoft.com/office/drawing/2014/main" val="1819553505"/>
                  </a:ext>
                </a:extLst>
              </a:tr>
              <a:tr h="370840">
                <a:tc>
                  <a:txBody>
                    <a:bodyPr/>
                    <a:lstStyle/>
                    <a:p>
                      <a:r>
                        <a:rPr lang="en-US" sz="1200" dirty="0"/>
                        <a:t>Display detailed information about the interfaces participating in the OSPFv3 address families, including interface IPv4 and IPv6 addresses, area ID, PID, RID, network type, cost, DR/BDR, priority, and timers</a:t>
                      </a:r>
                    </a:p>
                  </a:txBody>
                  <a:tcPr/>
                </a:tc>
                <a:tc>
                  <a:txBody>
                    <a:bodyPr/>
                    <a:lstStyle/>
                    <a:p>
                      <a:r>
                        <a:rPr lang="en-US" sz="1200" b="1" dirty="0"/>
                        <a:t>show ospfv3 interface</a:t>
                      </a:r>
                    </a:p>
                  </a:txBody>
                  <a:tcPr/>
                </a:tc>
                <a:extLst>
                  <a:ext uri="{0D108BD9-81ED-4DB2-BD59-A6C34878D82A}">
                    <a16:rowId xmlns:a16="http://schemas.microsoft.com/office/drawing/2014/main" val="195754154"/>
                  </a:ext>
                </a:extLst>
              </a:tr>
              <a:tr h="370840">
                <a:tc>
                  <a:txBody>
                    <a:bodyPr/>
                    <a:lstStyle/>
                    <a:p>
                      <a:r>
                        <a:rPr lang="en-US" sz="1200" dirty="0"/>
                        <a:t>Display the OSPFv3 neighbor adjacencies that have been formed for each AF</a:t>
                      </a:r>
                    </a:p>
                  </a:txBody>
                  <a:tcPr/>
                </a:tc>
                <a:tc>
                  <a:txBody>
                    <a:bodyPr/>
                    <a:lstStyle/>
                    <a:p>
                      <a:r>
                        <a:rPr lang="en-US" sz="1200" b="1" dirty="0"/>
                        <a:t>show ospfv3 neighbor</a:t>
                      </a:r>
                    </a:p>
                  </a:txBody>
                  <a:tcPr/>
                </a:tc>
                <a:extLst>
                  <a:ext uri="{0D108BD9-81ED-4DB2-BD59-A6C34878D82A}">
                    <a16:rowId xmlns:a16="http://schemas.microsoft.com/office/drawing/2014/main" val="3095668438"/>
                  </a:ext>
                </a:extLst>
              </a:tr>
              <a:tr h="370840">
                <a:tc>
                  <a:txBody>
                    <a:bodyPr/>
                    <a:lstStyle/>
                    <a:p>
                      <a:r>
                        <a:rPr lang="en-US" sz="1200" dirty="0"/>
                        <a:t>Display the OSPF link-state database</a:t>
                      </a:r>
                    </a:p>
                  </a:txBody>
                  <a:tcPr/>
                </a:tc>
                <a:tc>
                  <a:txBody>
                    <a:bodyPr/>
                    <a:lstStyle/>
                    <a:p>
                      <a:r>
                        <a:rPr lang="en-US" sz="1200" b="1" dirty="0"/>
                        <a:t>show ipv6 ospf database</a:t>
                      </a:r>
                    </a:p>
                  </a:txBody>
                  <a:tcPr/>
                </a:tc>
                <a:extLst>
                  <a:ext uri="{0D108BD9-81ED-4DB2-BD59-A6C34878D82A}">
                    <a16:rowId xmlns:a16="http://schemas.microsoft.com/office/drawing/2014/main" val="743962011"/>
                  </a:ext>
                </a:extLst>
              </a:tr>
            </a:tbl>
          </a:graphicData>
        </a:graphic>
      </p:graphicFrame>
    </p:spTree>
    <p:extLst>
      <p:ext uri="{BB962C8B-B14F-4D97-AF65-F5344CB8AC3E}">
        <p14:creationId xmlns:p14="http://schemas.microsoft.com/office/powerpoint/2010/main" val="84650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8627252" cy="1351755"/>
          </a:xfrm>
        </p:spPr>
        <p:txBody>
          <a:bodyPr/>
          <a:lstStyle/>
          <a:p>
            <a:r>
              <a:rPr lang="en-US" sz="4800" dirty="0">
                <a:solidFill>
                  <a:schemeClr val="accent5">
                    <a:lumMod val="40000"/>
                    <a:lumOff val="60000"/>
                  </a:schemeClr>
                </a:solidFill>
              </a:rPr>
              <a:t>Troubleshooting OSPFv3 for IPv6</a:t>
            </a:r>
            <a:endParaRPr lang="en-US" dirty="0">
              <a:solidFill>
                <a:schemeClr val="accent5">
                  <a:lumMod val="40000"/>
                  <a:lumOff val="60000"/>
                </a:schemeClr>
              </a:solidFill>
            </a:endParaRPr>
          </a:p>
        </p:txBody>
      </p:sp>
      <p:sp>
        <p:nvSpPr>
          <p:cNvPr id="2" name="TextBox 1"/>
          <p:cNvSpPr txBox="1"/>
          <p:nvPr/>
        </p:nvSpPr>
        <p:spPr>
          <a:xfrm>
            <a:off x="337844" y="1789043"/>
            <a:ext cx="8309199" cy="1077218"/>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rPr>
              <a:t>Because OSPFv3 is based on OSPFv2, it presents similar issues when it comes to troubleshooting, with a few minor differences based on IPv6.</a:t>
            </a:r>
          </a:p>
          <a:p>
            <a:pPr marL="285750" indent="-285750">
              <a:buFont typeface="Arial" panose="020B0604020202020204" pitchFamily="34" charset="0"/>
              <a:buChar char="•"/>
            </a:pPr>
            <a:r>
              <a:rPr lang="en-US" sz="1600" dirty="0">
                <a:solidFill>
                  <a:schemeClr val="accent5">
                    <a:lumMod val="40000"/>
                    <a:lumOff val="60000"/>
                  </a:schemeClr>
                </a:solidFill>
              </a:rPr>
              <a:t>This section describes </a:t>
            </a:r>
            <a:r>
              <a:rPr lang="en-US" sz="1600" b="1" dirty="0">
                <a:solidFill>
                  <a:schemeClr val="accent5">
                    <a:lumMod val="40000"/>
                    <a:lumOff val="60000"/>
                  </a:schemeClr>
                </a:solidFill>
              </a:rPr>
              <a:t>show </a:t>
            </a:r>
            <a:r>
              <a:rPr lang="en-US" sz="1600" dirty="0">
                <a:solidFill>
                  <a:schemeClr val="accent5">
                    <a:lumMod val="40000"/>
                    <a:lumOff val="60000"/>
                  </a:schemeClr>
                </a:solidFill>
              </a:rPr>
              <a:t>commands that you can use to troubleshoot OSPFv3 neighbor adjacency issues and route issues. </a:t>
            </a:r>
          </a:p>
        </p:txBody>
      </p:sp>
    </p:spTree>
    <p:custDataLst>
      <p:tags r:id="rId1"/>
    </p:custDataLst>
    <p:extLst>
      <p:ext uri="{BB962C8B-B14F-4D97-AF65-F5344CB8AC3E}">
        <p14:creationId xmlns:p14="http://schemas.microsoft.com/office/powerpoint/2010/main" val="2824873573"/>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10 (Cont.)</a:t>
            </a:r>
          </a:p>
        </p:txBody>
      </p:sp>
      <p:graphicFrame>
        <p:nvGraphicFramePr>
          <p:cNvPr id="2" name="Table 4">
            <a:extLst>
              <a:ext uri="{FF2B5EF4-FFF2-40B4-BE49-F238E27FC236}">
                <a16:creationId xmlns:a16="http://schemas.microsoft.com/office/drawing/2014/main" id="{0E0450E6-EC24-4566-9588-B5E5AC25B77E}"/>
              </a:ext>
            </a:extLst>
          </p:cNvPr>
          <p:cNvGraphicFramePr>
            <a:graphicFrameLocks noGrp="1"/>
          </p:cNvGraphicFramePr>
          <p:nvPr>
            <p:extLst>
              <p:ext uri="{D42A27DB-BD31-4B8C-83A1-F6EECF244321}">
                <p14:modId xmlns:p14="http://schemas.microsoft.com/office/powerpoint/2010/main" val="1127441575"/>
              </p:ext>
            </p:extLst>
          </p:nvPr>
        </p:nvGraphicFramePr>
        <p:xfrm>
          <a:off x="270510" y="745171"/>
          <a:ext cx="8145780" cy="3119120"/>
        </p:xfrm>
        <a:graphic>
          <a:graphicData uri="http://schemas.openxmlformats.org/drawingml/2006/table">
            <a:tbl>
              <a:tblPr firstRow="1" bandRow="1">
                <a:tableStyleId>{5C22544A-7EE6-4342-B048-85BDC9FD1C3A}</a:tableStyleId>
              </a:tblPr>
              <a:tblGrid>
                <a:gridCol w="5448300">
                  <a:extLst>
                    <a:ext uri="{9D8B030D-6E8A-4147-A177-3AD203B41FA5}">
                      <a16:colId xmlns:a16="http://schemas.microsoft.com/office/drawing/2014/main" val="1207504195"/>
                    </a:ext>
                  </a:extLst>
                </a:gridCol>
                <a:gridCol w="2697480">
                  <a:extLst>
                    <a:ext uri="{9D8B030D-6E8A-4147-A177-3AD203B41FA5}">
                      <a16:colId xmlns:a16="http://schemas.microsoft.com/office/drawing/2014/main" val="811519656"/>
                    </a:ext>
                  </a:extLst>
                </a:gridCol>
              </a:tblGrid>
              <a:tr h="370840">
                <a:tc>
                  <a:txBody>
                    <a:bodyPr/>
                    <a:lstStyle/>
                    <a:p>
                      <a:r>
                        <a:rPr lang="en-US" dirty="0"/>
                        <a:t>Task</a:t>
                      </a:r>
                    </a:p>
                  </a:txBody>
                  <a:tcPr/>
                </a:tc>
                <a:tc>
                  <a:txBody>
                    <a:bodyPr/>
                    <a:lstStyle/>
                    <a:p>
                      <a:r>
                        <a:rPr lang="en-US" dirty="0"/>
                        <a:t>Command Syntax</a:t>
                      </a:r>
                    </a:p>
                  </a:txBody>
                  <a:tcPr/>
                </a:tc>
                <a:extLst>
                  <a:ext uri="{0D108BD9-81ED-4DB2-BD59-A6C34878D82A}">
                    <a16:rowId xmlns:a16="http://schemas.microsoft.com/office/drawing/2014/main" val="4212266525"/>
                  </a:ext>
                </a:extLst>
              </a:tr>
              <a:tr h="370840">
                <a:tc>
                  <a:txBody>
                    <a:bodyPr/>
                    <a:lstStyle/>
                    <a:p>
                      <a:r>
                        <a:rPr lang="en-US" sz="1200" dirty="0"/>
                        <a:t>Display the OSPFv3 link-state database</a:t>
                      </a:r>
                    </a:p>
                  </a:txBody>
                  <a:tcPr/>
                </a:tc>
                <a:tc>
                  <a:txBody>
                    <a:bodyPr/>
                    <a:lstStyle/>
                    <a:p>
                      <a:r>
                        <a:rPr lang="en-US" sz="1200" b="1" dirty="0"/>
                        <a:t>show ospfv3 database</a:t>
                      </a:r>
                    </a:p>
                  </a:txBody>
                  <a:tcPr/>
                </a:tc>
                <a:extLst>
                  <a:ext uri="{0D108BD9-81ED-4DB2-BD59-A6C34878D82A}">
                    <a16:rowId xmlns:a16="http://schemas.microsoft.com/office/drawing/2014/main" val="2647272299"/>
                  </a:ext>
                </a:extLst>
              </a:tr>
              <a:tr h="37084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b="0" dirty="0"/>
                        <a:t>Display real-time information related to the exchange of OSPF hello packets; useful for identifying mismatched OSPF timers and mismatched OSPF area types</a:t>
                      </a:r>
                    </a:p>
                    <a:p>
                      <a:pPr marL="0" marR="0" lvl="0" indent="0" algn="l" defTabSz="685777" rtl="0" eaLnBrk="1" fontAlgn="auto" latinLnBrk="0" hangingPunct="1">
                        <a:lnSpc>
                          <a:spcPct val="100000"/>
                        </a:lnSpc>
                        <a:spcBef>
                          <a:spcPts val="0"/>
                        </a:spcBef>
                        <a:spcAft>
                          <a:spcPts val="0"/>
                        </a:spcAft>
                        <a:buClrTx/>
                        <a:buSzTx/>
                        <a:buFontTx/>
                        <a:buNone/>
                        <a:tabLst/>
                        <a:defRPr/>
                      </a:pPr>
                      <a:endParaRPr lang="en-US" sz="1200" b="0" dirty="0"/>
                    </a:p>
                  </a:txBody>
                  <a:tcPr/>
                </a:tc>
                <a:tc>
                  <a:txBody>
                    <a:bodyPr/>
                    <a:lstStyle/>
                    <a:p>
                      <a:r>
                        <a:rPr lang="en-US" sz="1200" b="1" dirty="0"/>
                        <a:t>debug {ip | ipv6} ospf hello debug ospfv3 {ip | ipv6} hello</a:t>
                      </a:r>
                    </a:p>
                  </a:txBody>
                  <a:tcPr/>
                </a:tc>
                <a:extLst>
                  <a:ext uri="{0D108BD9-81ED-4DB2-BD59-A6C34878D82A}">
                    <a16:rowId xmlns:a16="http://schemas.microsoft.com/office/drawing/2014/main" val="1204315174"/>
                  </a:ext>
                </a:extLst>
              </a:tr>
              <a:tr h="37084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b="0" dirty="0"/>
                        <a:t>Display the transmission and reception of OSPF packets in real time</a:t>
                      </a:r>
                    </a:p>
                  </a:txBody>
                  <a:tcPr/>
                </a:tc>
                <a:tc>
                  <a:txBody>
                    <a:bodyPr/>
                    <a:lstStyle/>
                    <a:p>
                      <a:r>
                        <a:rPr lang="en-US" sz="1200" b="1" dirty="0"/>
                        <a:t>debug {ip | ipv6} ospf packet debug ospfv3 {ip | ipv6} packet</a:t>
                      </a:r>
                    </a:p>
                  </a:txBody>
                  <a:tcPr/>
                </a:tc>
                <a:extLst>
                  <a:ext uri="{0D108BD9-81ED-4DB2-BD59-A6C34878D82A}">
                    <a16:rowId xmlns:a16="http://schemas.microsoft.com/office/drawing/2014/main" val="1604152944"/>
                  </a:ext>
                </a:extLst>
              </a:tr>
              <a:tr h="37084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b="0" dirty="0"/>
                        <a:t>Display real-time updates about the formation of an OSPF adjacency; useful for identifying mismatched area IDs and authentication information</a:t>
                      </a:r>
                    </a:p>
                  </a:txBody>
                  <a:tcPr/>
                </a:tc>
                <a:tc>
                  <a:txBody>
                    <a:bodyPr/>
                    <a:lstStyle/>
                    <a:p>
                      <a:r>
                        <a:rPr lang="en-US" sz="1200" b="1" dirty="0"/>
                        <a:t>debug {ip | ipv6} ospf adj debug ospfv3 {ip | ipv6} adj</a:t>
                      </a:r>
                    </a:p>
                  </a:txBody>
                  <a:tcPr/>
                </a:tc>
                <a:extLst>
                  <a:ext uri="{0D108BD9-81ED-4DB2-BD59-A6C34878D82A}">
                    <a16:rowId xmlns:a16="http://schemas.microsoft.com/office/drawing/2014/main" val="4247827582"/>
                  </a:ext>
                </a:extLst>
              </a:tr>
              <a:tr h="37084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b="0" dirty="0"/>
                        <a:t>Display real-time information about OSPF events, including the transmission and reception of hello messages and LSAs; might be useful on a router that appears to be ignoring hello messages received from a neighboring router</a:t>
                      </a:r>
                    </a:p>
                  </a:txBody>
                  <a:tcPr/>
                </a:tc>
                <a:tc>
                  <a:txBody>
                    <a:bodyPr/>
                    <a:lstStyle/>
                    <a:p>
                      <a:r>
                        <a:rPr lang="en-US" sz="1200" b="1" dirty="0"/>
                        <a:t>debug {ip | ipv6} ospf events debug ospfv3 {ip | ipv6} events</a:t>
                      </a:r>
                    </a:p>
                  </a:txBody>
                  <a:tcPr/>
                </a:tc>
                <a:extLst>
                  <a:ext uri="{0D108BD9-81ED-4DB2-BD59-A6C34878D82A}">
                    <a16:rowId xmlns:a16="http://schemas.microsoft.com/office/drawing/2014/main" val="3091035002"/>
                  </a:ext>
                </a:extLst>
              </a:tr>
            </a:tbl>
          </a:graphicData>
        </a:graphic>
      </p:graphicFrame>
    </p:spTree>
    <p:extLst>
      <p:ext uri="{BB962C8B-B14F-4D97-AF65-F5344CB8AC3E}">
        <p14:creationId xmlns:p14="http://schemas.microsoft.com/office/powerpoint/2010/main" val="682240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1994790165"/>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Troubleshooting OSPFv3 for IPv6</a:t>
            </a:r>
            <a:br>
              <a:rPr lang="en-US" dirty="0">
                <a:solidFill>
                  <a:schemeClr val="accent4">
                    <a:lumMod val="75000"/>
                  </a:schemeClr>
                </a:solidFill>
              </a:rPr>
            </a:br>
            <a:r>
              <a:rPr lang="en-US" dirty="0"/>
              <a:t>OSPFv3 Troubleshooting Commands</a:t>
            </a:r>
            <a:endParaRPr lang="en-US" sz="2400" dirty="0">
              <a:solidFill>
                <a:schemeClr val="accent4">
                  <a:lumMod val="75000"/>
                </a:schemeClr>
              </a:solidFill>
            </a:endParaRPr>
          </a:p>
        </p:txBody>
      </p:sp>
      <p:sp>
        <p:nvSpPr>
          <p:cNvPr id="4" name="TextBox 3"/>
          <p:cNvSpPr txBox="1"/>
          <p:nvPr/>
        </p:nvSpPr>
        <p:spPr>
          <a:xfrm>
            <a:off x="160521" y="731837"/>
            <a:ext cx="4012223" cy="3554819"/>
          </a:xfrm>
          <a:prstGeom prst="rect">
            <a:avLst/>
          </a:prstGeom>
          <a:noFill/>
        </p:spPr>
        <p:txBody>
          <a:bodyPr wrap="square" rtlCol="0">
            <a:spAutoFit/>
          </a:bodyPr>
          <a:lstStyle/>
          <a:p>
            <a:r>
              <a:rPr lang="en-US" sz="1500" dirty="0">
                <a:solidFill>
                  <a:srgbClr val="000000"/>
                </a:solidFill>
              </a:rPr>
              <a:t>Use the </a:t>
            </a:r>
            <a:r>
              <a:rPr lang="en-US" sz="1500" b="1" dirty="0">
                <a:solidFill>
                  <a:srgbClr val="000000"/>
                </a:solidFill>
              </a:rPr>
              <a:t>show ipv6 protocols </a:t>
            </a:r>
            <a:r>
              <a:rPr lang="en-US" sz="1500" dirty="0">
                <a:solidFill>
                  <a:srgbClr val="000000"/>
                </a:solidFill>
              </a:rPr>
              <a:t>command, as shown in Example 10-1, to verify which IPv6 routing protocols are running on a device. </a:t>
            </a:r>
          </a:p>
          <a:p>
            <a:r>
              <a:rPr lang="en-US" sz="1500" dirty="0">
                <a:solidFill>
                  <a:srgbClr val="000000"/>
                </a:solidFill>
              </a:rPr>
              <a:t>Specifically with OSPFv3, you can verify:</a:t>
            </a:r>
          </a:p>
          <a:p>
            <a:pPr marL="285750" indent="-285750">
              <a:buFont typeface="Arial" panose="020B0604020202020204" pitchFamily="34" charset="0"/>
              <a:buChar char="•"/>
            </a:pPr>
            <a:r>
              <a:rPr lang="en-US" sz="1500" dirty="0">
                <a:solidFill>
                  <a:srgbClr val="000000"/>
                </a:solidFill>
              </a:rPr>
              <a:t>the process ID (PID)</a:t>
            </a:r>
          </a:p>
          <a:p>
            <a:pPr marL="285750" indent="-285750">
              <a:buFont typeface="Arial" panose="020B0604020202020204" pitchFamily="34" charset="0"/>
              <a:buChar char="•"/>
            </a:pPr>
            <a:r>
              <a:rPr lang="en-US" sz="1500" dirty="0">
                <a:solidFill>
                  <a:srgbClr val="000000"/>
                </a:solidFill>
              </a:rPr>
              <a:t>the router ID (RID)</a:t>
            </a:r>
          </a:p>
          <a:p>
            <a:pPr marL="285750" indent="-285750">
              <a:buFont typeface="Arial" panose="020B0604020202020204" pitchFamily="34" charset="0"/>
              <a:buChar char="•"/>
            </a:pPr>
            <a:r>
              <a:rPr lang="en-US" sz="1500" dirty="0">
                <a:solidFill>
                  <a:srgbClr val="000000"/>
                </a:solidFill>
              </a:rPr>
              <a:t>the type of router—area border router (ABR) or autonomous system boundary router (ASBR)—the number of areas the router is a member of</a:t>
            </a:r>
          </a:p>
          <a:p>
            <a:pPr marL="285750" indent="-285750">
              <a:buFont typeface="Arial" panose="020B0604020202020204" pitchFamily="34" charset="0"/>
              <a:buChar char="•"/>
            </a:pPr>
            <a:r>
              <a:rPr lang="en-US" sz="1500" dirty="0">
                <a:solidFill>
                  <a:srgbClr val="000000"/>
                </a:solidFill>
              </a:rPr>
              <a:t>whether any of the areas are stub areas or NSSAs (not-so-stubby areas)</a:t>
            </a:r>
          </a:p>
          <a:p>
            <a:pPr marL="285750" indent="-285750">
              <a:buFont typeface="Arial" panose="020B0604020202020204" pitchFamily="34" charset="0"/>
              <a:buChar char="•"/>
            </a:pPr>
            <a:r>
              <a:rPr lang="en-US" sz="1500" dirty="0">
                <a:solidFill>
                  <a:srgbClr val="000000"/>
                </a:solidFill>
              </a:rPr>
              <a:t>the interfaces participating in the routing process and the area they belong to</a:t>
            </a:r>
          </a:p>
          <a:p>
            <a:pPr marL="285750" indent="-285750">
              <a:buFont typeface="Arial" panose="020B0604020202020204" pitchFamily="34" charset="0"/>
              <a:buChar char="•"/>
            </a:pPr>
            <a:r>
              <a:rPr lang="en-US" sz="1500" dirty="0">
                <a:solidFill>
                  <a:srgbClr val="000000"/>
                </a:solidFill>
              </a:rPr>
              <a:t>whether redistribution is occurring</a:t>
            </a:r>
            <a:endParaRPr lang="en-US" sz="1500" dirty="0">
              <a:solidFill>
                <a:srgbClr val="000000"/>
              </a:solidFill>
              <a:latin typeface="+mn-lt"/>
            </a:endParaRPr>
          </a:p>
        </p:txBody>
      </p:sp>
      <p:pic>
        <p:nvPicPr>
          <p:cNvPr id="5" name="Picture 4"/>
          <p:cNvPicPr>
            <a:picLocks noChangeAspect="1"/>
          </p:cNvPicPr>
          <p:nvPr/>
        </p:nvPicPr>
        <p:blipFill>
          <a:blip r:embed="rId3"/>
          <a:stretch>
            <a:fillRect/>
          </a:stretch>
        </p:blipFill>
        <p:spPr>
          <a:xfrm>
            <a:off x="4172744" y="731837"/>
            <a:ext cx="4921208" cy="2208587"/>
          </a:xfrm>
          <a:prstGeom prst="rect">
            <a:avLst/>
          </a:prstGeom>
        </p:spPr>
      </p:pic>
    </p:spTree>
    <p:extLst>
      <p:ext uri="{BB962C8B-B14F-4D97-AF65-F5344CB8AC3E}">
        <p14:creationId xmlns:p14="http://schemas.microsoft.com/office/powerpoint/2010/main" val="2551631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Troubleshooting OSPFv3 for IPv6</a:t>
            </a:r>
            <a:br>
              <a:rPr lang="en-US" dirty="0">
                <a:solidFill>
                  <a:schemeClr val="accent4">
                    <a:lumMod val="75000"/>
                  </a:schemeClr>
                </a:solidFill>
              </a:rPr>
            </a:br>
            <a:r>
              <a:rPr lang="en-US" dirty="0"/>
              <a:t>Show IPv6 OSPF Command</a:t>
            </a:r>
            <a:endParaRPr lang="en-US" sz="2400" dirty="0">
              <a:solidFill>
                <a:schemeClr val="accent4">
                  <a:lumMod val="75000"/>
                </a:schemeClr>
              </a:solidFill>
            </a:endParaRPr>
          </a:p>
        </p:txBody>
      </p:sp>
      <p:sp>
        <p:nvSpPr>
          <p:cNvPr id="4" name="TextBox 3"/>
          <p:cNvSpPr txBox="1"/>
          <p:nvPr/>
        </p:nvSpPr>
        <p:spPr>
          <a:xfrm>
            <a:off x="160521" y="731837"/>
            <a:ext cx="4411480" cy="3554819"/>
          </a:xfrm>
          <a:prstGeom prst="rect">
            <a:avLst/>
          </a:prstGeom>
          <a:noFill/>
        </p:spPr>
        <p:txBody>
          <a:bodyPr wrap="square" rtlCol="0">
            <a:spAutoFit/>
          </a:bodyPr>
          <a:lstStyle/>
          <a:p>
            <a:r>
              <a:rPr lang="en-US" sz="1500" dirty="0"/>
              <a:t>Use the </a:t>
            </a:r>
            <a:r>
              <a:rPr lang="en-US" sz="1500" b="1" dirty="0"/>
              <a:t>show ipv6 ospf </a:t>
            </a:r>
            <a:r>
              <a:rPr lang="en-US" sz="1500" dirty="0"/>
              <a:t>command, as shown in Example 10-2, to display global OSPFv3 settings. </a:t>
            </a:r>
          </a:p>
          <a:p>
            <a:r>
              <a:rPr lang="en-US" sz="1500" dirty="0"/>
              <a:t>You can verify: </a:t>
            </a:r>
          </a:p>
          <a:p>
            <a:pPr marL="285750" indent="-285750">
              <a:buFont typeface="Arial" panose="020B0604020202020204" pitchFamily="34" charset="0"/>
              <a:buChar char="•"/>
            </a:pPr>
            <a:r>
              <a:rPr lang="en-US" sz="1500" dirty="0"/>
              <a:t>the OSPFv3 PID </a:t>
            </a:r>
          </a:p>
          <a:p>
            <a:pPr marL="285750" indent="-285750">
              <a:buFont typeface="Arial" panose="020B0604020202020204" pitchFamily="34" charset="0"/>
              <a:buChar char="•"/>
            </a:pPr>
            <a:r>
              <a:rPr lang="en-US" sz="1500" dirty="0"/>
              <a:t>the RID</a:t>
            </a:r>
          </a:p>
          <a:p>
            <a:pPr marL="285750" indent="-285750">
              <a:buFont typeface="Arial" panose="020B0604020202020204" pitchFamily="34" charset="0"/>
              <a:buChar char="•"/>
            </a:pPr>
            <a:r>
              <a:rPr lang="en-US" sz="1500" dirty="0"/>
              <a:t>the type of router—ABR or ASBR—various timers and statistics </a:t>
            </a:r>
          </a:p>
          <a:p>
            <a:pPr marL="285750" indent="-285750">
              <a:buFont typeface="Arial" panose="020B0604020202020204" pitchFamily="34" charset="0"/>
              <a:buChar char="•"/>
            </a:pPr>
            <a:r>
              <a:rPr lang="en-US" sz="1500" dirty="0"/>
              <a:t>the number of areas on the router, and the type of area—normal, stub, or NSSA</a:t>
            </a:r>
          </a:p>
          <a:p>
            <a:pPr marL="285750" indent="-285750">
              <a:buFont typeface="Arial" panose="020B0604020202020204" pitchFamily="34" charset="0"/>
              <a:buChar char="•"/>
            </a:pPr>
            <a:r>
              <a:rPr lang="en-US" sz="1500" dirty="0"/>
              <a:t>the reference bandwidth</a:t>
            </a:r>
          </a:p>
          <a:p>
            <a:pPr marL="285750" indent="-285750">
              <a:buFont typeface="Arial" panose="020B0604020202020204" pitchFamily="34" charset="0"/>
              <a:buChar char="•"/>
            </a:pPr>
            <a:r>
              <a:rPr lang="en-US" sz="1500" dirty="0"/>
              <a:t>the parameters related to the different areas configured on the router (for example, whether area authentication is enabled, whether the area is a stub area, a totally stubby area, an NSSA, or a totally NSSA)</a:t>
            </a:r>
            <a:endParaRPr lang="en-US" sz="1500" dirty="0">
              <a:solidFill>
                <a:srgbClr val="000000"/>
              </a:solidFill>
              <a:latin typeface="+mn-lt"/>
            </a:endParaRPr>
          </a:p>
        </p:txBody>
      </p:sp>
      <p:grpSp>
        <p:nvGrpSpPr>
          <p:cNvPr id="2" name="Group 1"/>
          <p:cNvGrpSpPr/>
          <p:nvPr/>
        </p:nvGrpSpPr>
        <p:grpSpPr>
          <a:xfrm>
            <a:off x="5091954" y="609601"/>
            <a:ext cx="3364528" cy="4159624"/>
            <a:chOff x="5377885" y="731837"/>
            <a:chExt cx="3078596" cy="4032227"/>
          </a:xfrm>
        </p:grpSpPr>
        <p:pic>
          <p:nvPicPr>
            <p:cNvPr id="6" name="Picture 5"/>
            <p:cNvPicPr>
              <a:picLocks noChangeAspect="1"/>
            </p:cNvPicPr>
            <p:nvPr/>
          </p:nvPicPr>
          <p:blipFill>
            <a:blip r:embed="rId3"/>
            <a:stretch>
              <a:fillRect/>
            </a:stretch>
          </p:blipFill>
          <p:spPr>
            <a:xfrm>
              <a:off x="5377885" y="731837"/>
              <a:ext cx="3052198" cy="1629420"/>
            </a:xfrm>
            <a:prstGeom prst="rect">
              <a:avLst/>
            </a:prstGeom>
          </p:spPr>
        </p:pic>
        <p:pic>
          <p:nvPicPr>
            <p:cNvPr id="7" name="Picture 6"/>
            <p:cNvPicPr>
              <a:picLocks noChangeAspect="1"/>
            </p:cNvPicPr>
            <p:nvPr/>
          </p:nvPicPr>
          <p:blipFill>
            <a:blip r:embed="rId4"/>
            <a:stretch>
              <a:fillRect/>
            </a:stretch>
          </p:blipFill>
          <p:spPr>
            <a:xfrm>
              <a:off x="5377885" y="2361257"/>
              <a:ext cx="3078596" cy="2402807"/>
            </a:xfrm>
            <a:prstGeom prst="rect">
              <a:avLst/>
            </a:prstGeom>
          </p:spPr>
        </p:pic>
      </p:grpSp>
    </p:spTree>
    <p:extLst>
      <p:ext uri="{BB962C8B-B14F-4D97-AF65-F5344CB8AC3E}">
        <p14:creationId xmlns:p14="http://schemas.microsoft.com/office/powerpoint/2010/main" val="3904269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636715"/>
          </a:xfrm>
        </p:spPr>
        <p:txBody>
          <a:bodyPr/>
          <a:lstStyle/>
          <a:p>
            <a:r>
              <a:rPr lang="en-US" sz="1600" dirty="0"/>
              <a:t>Troubleshooting OSPFv3 for IPv6</a:t>
            </a:r>
            <a:br>
              <a:rPr lang="en-US" dirty="0">
                <a:solidFill>
                  <a:schemeClr val="accent4">
                    <a:lumMod val="75000"/>
                  </a:schemeClr>
                </a:solidFill>
              </a:rPr>
            </a:br>
            <a:r>
              <a:rPr lang="en-US" dirty="0"/>
              <a:t>Show IPv6 OSPF Commands (Cont.)</a:t>
            </a:r>
            <a:endParaRPr lang="en-US" sz="2400" dirty="0">
              <a:solidFill>
                <a:schemeClr val="accent4">
                  <a:lumMod val="75000"/>
                </a:schemeClr>
              </a:solidFill>
            </a:endParaRPr>
          </a:p>
        </p:txBody>
      </p:sp>
      <p:sp>
        <p:nvSpPr>
          <p:cNvPr id="4" name="TextBox 3"/>
          <p:cNvSpPr txBox="1"/>
          <p:nvPr/>
        </p:nvSpPr>
        <p:spPr>
          <a:xfrm>
            <a:off x="144711" y="636715"/>
            <a:ext cx="4651408" cy="2785378"/>
          </a:xfrm>
          <a:prstGeom prst="rect">
            <a:avLst/>
          </a:prstGeom>
          <a:noFill/>
        </p:spPr>
        <p:txBody>
          <a:bodyPr wrap="square" rtlCol="0">
            <a:spAutoFit/>
          </a:bodyPr>
          <a:lstStyle/>
          <a:p>
            <a:pPr>
              <a:spcAft>
                <a:spcPts val="600"/>
              </a:spcAft>
            </a:pPr>
            <a:r>
              <a:rPr lang="en-US" sz="1500" dirty="0">
                <a:solidFill>
                  <a:srgbClr val="000000"/>
                </a:solidFill>
              </a:rPr>
              <a:t>The command </a:t>
            </a:r>
            <a:r>
              <a:rPr lang="en-US" sz="1500" b="1" dirty="0">
                <a:solidFill>
                  <a:srgbClr val="000000"/>
                </a:solidFill>
              </a:rPr>
              <a:t>show ipv6 ospf interface brief</a:t>
            </a:r>
            <a:r>
              <a:rPr lang="en-US" sz="1500" dirty="0">
                <a:solidFill>
                  <a:srgbClr val="000000"/>
                </a:solidFill>
              </a:rPr>
              <a:t>, as shown in Example 10-3, enables you to verify which interfaces are participating in the OSPFv3 process. </a:t>
            </a:r>
          </a:p>
          <a:p>
            <a:pPr>
              <a:spcAft>
                <a:spcPts val="600"/>
              </a:spcAft>
            </a:pPr>
            <a:r>
              <a:rPr lang="en-US" sz="1500" dirty="0">
                <a:solidFill>
                  <a:srgbClr val="000000"/>
                </a:solidFill>
              </a:rPr>
              <a:t>With the </a:t>
            </a:r>
            <a:r>
              <a:rPr lang="en-US" sz="1500" b="1" dirty="0">
                <a:solidFill>
                  <a:srgbClr val="000000"/>
                </a:solidFill>
              </a:rPr>
              <a:t>show ipv6 ospf interface </a:t>
            </a:r>
            <a:r>
              <a:rPr lang="en-US" sz="1500" i="1" dirty="0">
                <a:solidFill>
                  <a:srgbClr val="000000"/>
                </a:solidFill>
              </a:rPr>
              <a:t>interface_type interface_number </a:t>
            </a:r>
            <a:r>
              <a:rPr lang="en-US" sz="1500" dirty="0">
                <a:solidFill>
                  <a:srgbClr val="000000"/>
                </a:solidFill>
              </a:rPr>
              <a:t>command, you can obtain detailed information about the interfaces participating in the OSPF process, as shown in Example 10-4.</a:t>
            </a:r>
          </a:p>
          <a:p>
            <a:pPr>
              <a:spcAft>
                <a:spcPts val="600"/>
              </a:spcAft>
            </a:pPr>
            <a:r>
              <a:rPr lang="en-US" sz="1500" dirty="0">
                <a:solidFill>
                  <a:srgbClr val="000000"/>
                </a:solidFill>
              </a:rPr>
              <a:t>The </a:t>
            </a:r>
            <a:r>
              <a:rPr lang="en-US" sz="1500" b="1" dirty="0">
                <a:solidFill>
                  <a:srgbClr val="000000"/>
                </a:solidFill>
              </a:rPr>
              <a:t>show ipv6 ospf neighbor </a:t>
            </a:r>
            <a:r>
              <a:rPr lang="en-US" sz="1500" dirty="0">
                <a:solidFill>
                  <a:srgbClr val="000000"/>
                </a:solidFill>
              </a:rPr>
              <a:t>command enables you to verify what routers successfully formed neighbor adjacencies with the local router, as shown in Example 10-5.</a:t>
            </a:r>
          </a:p>
        </p:txBody>
      </p:sp>
      <p:pic>
        <p:nvPicPr>
          <p:cNvPr id="8" name="Picture 7"/>
          <p:cNvPicPr>
            <a:picLocks noChangeAspect="1"/>
          </p:cNvPicPr>
          <p:nvPr/>
        </p:nvPicPr>
        <p:blipFill>
          <a:blip r:embed="rId3"/>
          <a:stretch>
            <a:fillRect/>
          </a:stretch>
        </p:blipFill>
        <p:spPr>
          <a:xfrm>
            <a:off x="4760331" y="636715"/>
            <a:ext cx="4209333" cy="941074"/>
          </a:xfrm>
          <a:prstGeom prst="rect">
            <a:avLst/>
          </a:prstGeom>
        </p:spPr>
      </p:pic>
      <p:pic>
        <p:nvPicPr>
          <p:cNvPr id="9" name="Picture 8"/>
          <p:cNvPicPr>
            <a:picLocks noChangeAspect="1"/>
          </p:cNvPicPr>
          <p:nvPr/>
        </p:nvPicPr>
        <p:blipFill>
          <a:blip r:embed="rId4"/>
          <a:stretch>
            <a:fillRect/>
          </a:stretch>
        </p:blipFill>
        <p:spPr>
          <a:xfrm>
            <a:off x="4796119" y="1810672"/>
            <a:ext cx="4173827" cy="2933208"/>
          </a:xfrm>
          <a:prstGeom prst="rect">
            <a:avLst/>
          </a:prstGeom>
        </p:spPr>
      </p:pic>
      <p:pic>
        <p:nvPicPr>
          <p:cNvPr id="10" name="Picture 9"/>
          <p:cNvPicPr>
            <a:picLocks noChangeAspect="1"/>
          </p:cNvPicPr>
          <p:nvPr/>
        </p:nvPicPr>
        <p:blipFill>
          <a:blip r:embed="rId5"/>
          <a:stretch>
            <a:fillRect/>
          </a:stretch>
        </p:blipFill>
        <p:spPr>
          <a:xfrm>
            <a:off x="144710" y="3425983"/>
            <a:ext cx="4292819" cy="1265650"/>
          </a:xfrm>
          <a:prstGeom prst="rect">
            <a:avLst/>
          </a:prstGeom>
        </p:spPr>
      </p:pic>
    </p:spTree>
    <p:extLst>
      <p:ext uri="{BB962C8B-B14F-4D97-AF65-F5344CB8AC3E}">
        <p14:creationId xmlns:p14="http://schemas.microsoft.com/office/powerpoint/2010/main" val="2869724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Troubleshooting OSPFv3 for IPv6</a:t>
            </a:r>
            <a:br>
              <a:rPr lang="en-US" dirty="0">
                <a:solidFill>
                  <a:schemeClr val="accent4">
                    <a:lumMod val="75000"/>
                  </a:schemeClr>
                </a:solidFill>
              </a:rPr>
            </a:br>
            <a:r>
              <a:rPr lang="en-US" dirty="0"/>
              <a:t>Show IPv6 OSPF Commands (Cont.)</a:t>
            </a:r>
            <a:endParaRPr lang="en-US" sz="2400" dirty="0">
              <a:solidFill>
                <a:schemeClr val="accent4">
                  <a:lumMod val="75000"/>
                </a:schemeClr>
              </a:solidFill>
            </a:endParaRPr>
          </a:p>
        </p:txBody>
      </p:sp>
      <p:sp>
        <p:nvSpPr>
          <p:cNvPr id="4" name="TextBox 3"/>
          <p:cNvSpPr txBox="1"/>
          <p:nvPr/>
        </p:nvSpPr>
        <p:spPr>
          <a:xfrm>
            <a:off x="4172744" y="736640"/>
            <a:ext cx="4837741" cy="1323439"/>
          </a:xfrm>
          <a:prstGeom prst="rect">
            <a:avLst/>
          </a:prstGeom>
          <a:noFill/>
        </p:spPr>
        <p:txBody>
          <a:bodyPr wrap="square" rtlCol="0">
            <a:spAutoFit/>
          </a:bodyPr>
          <a:lstStyle/>
          <a:p>
            <a:r>
              <a:rPr lang="en-US" sz="1600" dirty="0">
                <a:solidFill>
                  <a:srgbClr val="000000"/>
                </a:solidFill>
              </a:rPr>
              <a:t>To verify the LSAs that were collected and placed in the LSDB, you use the </a:t>
            </a:r>
            <a:r>
              <a:rPr lang="en-US" sz="1600" b="1" dirty="0">
                <a:solidFill>
                  <a:srgbClr val="000000"/>
                </a:solidFill>
              </a:rPr>
              <a:t>show ipv6 ospf</a:t>
            </a:r>
          </a:p>
          <a:p>
            <a:r>
              <a:rPr lang="en-US" sz="1600" b="1" dirty="0">
                <a:solidFill>
                  <a:srgbClr val="000000"/>
                </a:solidFill>
              </a:rPr>
              <a:t>database </a:t>
            </a:r>
            <a:r>
              <a:rPr lang="en-US" sz="1600" dirty="0">
                <a:solidFill>
                  <a:srgbClr val="000000"/>
                </a:solidFill>
              </a:rPr>
              <a:t>command, as shown in Example 10-6. In this example, R1 has information for</a:t>
            </a:r>
          </a:p>
          <a:p>
            <a:r>
              <a:rPr lang="en-US" sz="1600" dirty="0">
                <a:solidFill>
                  <a:srgbClr val="000000"/>
                </a:solidFill>
              </a:rPr>
              <a:t>Area 0 and Area 1 because it is an ABR.</a:t>
            </a:r>
          </a:p>
        </p:txBody>
      </p:sp>
      <p:pic>
        <p:nvPicPr>
          <p:cNvPr id="7" name="Picture 6"/>
          <p:cNvPicPr>
            <a:picLocks noChangeAspect="1"/>
          </p:cNvPicPr>
          <p:nvPr/>
        </p:nvPicPr>
        <p:blipFill>
          <a:blip r:embed="rId3"/>
          <a:stretch>
            <a:fillRect/>
          </a:stretch>
        </p:blipFill>
        <p:spPr>
          <a:xfrm>
            <a:off x="625147" y="612252"/>
            <a:ext cx="3076045" cy="4099509"/>
          </a:xfrm>
          <a:prstGeom prst="rect">
            <a:avLst/>
          </a:prstGeom>
        </p:spPr>
      </p:pic>
      <p:pic>
        <p:nvPicPr>
          <p:cNvPr id="11" name="Picture 10"/>
          <p:cNvPicPr>
            <a:picLocks noChangeAspect="1"/>
          </p:cNvPicPr>
          <p:nvPr/>
        </p:nvPicPr>
        <p:blipFill>
          <a:blip r:embed="rId4"/>
          <a:stretch>
            <a:fillRect/>
          </a:stretch>
        </p:blipFill>
        <p:spPr>
          <a:xfrm>
            <a:off x="4745032" y="2195511"/>
            <a:ext cx="3076045" cy="2516250"/>
          </a:xfrm>
          <a:prstGeom prst="rect">
            <a:avLst/>
          </a:prstGeom>
        </p:spPr>
      </p:pic>
    </p:spTree>
    <p:extLst>
      <p:ext uri="{BB962C8B-B14F-4D97-AF65-F5344CB8AC3E}">
        <p14:creationId xmlns:p14="http://schemas.microsoft.com/office/powerpoint/2010/main" val="2395994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Troubleshooting OSPFv3 for IPv6</a:t>
            </a:r>
            <a:br>
              <a:rPr lang="en-US" dirty="0">
                <a:solidFill>
                  <a:schemeClr val="accent4">
                    <a:lumMod val="75000"/>
                  </a:schemeClr>
                </a:solidFill>
              </a:rPr>
            </a:br>
            <a:r>
              <a:rPr lang="en-US" dirty="0"/>
              <a:t>Show IPv6 Route OSPF Command</a:t>
            </a:r>
            <a:endParaRPr lang="en-US" sz="2400" dirty="0">
              <a:solidFill>
                <a:schemeClr val="accent4">
                  <a:lumMod val="75000"/>
                </a:schemeClr>
              </a:solidFill>
            </a:endParaRPr>
          </a:p>
        </p:txBody>
      </p:sp>
      <p:sp>
        <p:nvSpPr>
          <p:cNvPr id="4" name="TextBox 3"/>
          <p:cNvSpPr txBox="1"/>
          <p:nvPr/>
        </p:nvSpPr>
        <p:spPr>
          <a:xfrm>
            <a:off x="21085" y="666210"/>
            <a:ext cx="8964864" cy="1862048"/>
          </a:xfrm>
          <a:prstGeom prst="rect">
            <a:avLst/>
          </a:prstGeom>
          <a:noFill/>
        </p:spPr>
        <p:txBody>
          <a:bodyPr wrap="square" rtlCol="0">
            <a:spAutoFit/>
          </a:bodyPr>
          <a:lstStyle/>
          <a:p>
            <a:pPr>
              <a:spcAft>
                <a:spcPts val="600"/>
              </a:spcAft>
            </a:pPr>
            <a:r>
              <a:rPr lang="en-US" sz="1500" dirty="0">
                <a:solidFill>
                  <a:srgbClr val="000000"/>
                </a:solidFill>
              </a:rPr>
              <a:t>Notice in Example 10-6 that there are two new LSA types beyond the types listed in Table 8-4 in Chapter 8: the link (Type 8) LSA and the intra-area prefix (is also known as Type 9) LSA. Table 10-2  defines these two LSAs for OSPFv3. </a:t>
            </a:r>
          </a:p>
          <a:p>
            <a:pPr>
              <a:spcAft>
                <a:spcPts val="600"/>
              </a:spcAft>
            </a:pPr>
            <a:r>
              <a:rPr lang="en-US" sz="1500" dirty="0">
                <a:solidFill>
                  <a:srgbClr val="000000"/>
                </a:solidFill>
              </a:rPr>
              <a:t>To verify the OSPFv3 routes that have been installed in the routing table, use the </a:t>
            </a:r>
            <a:r>
              <a:rPr lang="en-US" sz="1500" b="1" dirty="0">
                <a:solidFill>
                  <a:srgbClr val="000000"/>
                </a:solidFill>
              </a:rPr>
              <a:t>show ipv6 route ospf </a:t>
            </a:r>
            <a:r>
              <a:rPr lang="en-US" sz="1500" dirty="0">
                <a:solidFill>
                  <a:srgbClr val="000000"/>
                </a:solidFill>
              </a:rPr>
              <a:t>command, as shown in Example 10-7. </a:t>
            </a:r>
          </a:p>
          <a:p>
            <a:pPr>
              <a:spcAft>
                <a:spcPts val="600"/>
              </a:spcAft>
            </a:pPr>
            <a:r>
              <a:rPr lang="en-US" sz="1500" dirty="0">
                <a:solidFill>
                  <a:srgbClr val="000000"/>
                </a:solidFill>
              </a:rPr>
              <a:t>In this case, R1 only knows about an external OSPFv3 route, which is the default route, and two inter-area routes (routes outside the area but still within the OSPFv3 domain).</a:t>
            </a:r>
          </a:p>
        </p:txBody>
      </p:sp>
      <p:pic>
        <p:nvPicPr>
          <p:cNvPr id="6" name="Picture 5"/>
          <p:cNvPicPr>
            <a:picLocks noChangeAspect="1"/>
          </p:cNvPicPr>
          <p:nvPr/>
        </p:nvPicPr>
        <p:blipFill>
          <a:blip r:embed="rId3"/>
          <a:stretch>
            <a:fillRect/>
          </a:stretch>
        </p:blipFill>
        <p:spPr>
          <a:xfrm>
            <a:off x="153731" y="2919301"/>
            <a:ext cx="4482511" cy="1466103"/>
          </a:xfrm>
          <a:prstGeom prst="rect">
            <a:avLst/>
          </a:prstGeom>
        </p:spPr>
      </p:pic>
      <p:pic>
        <p:nvPicPr>
          <p:cNvPr id="8" name="Picture 7"/>
          <p:cNvPicPr>
            <a:picLocks noChangeAspect="1"/>
          </p:cNvPicPr>
          <p:nvPr/>
        </p:nvPicPr>
        <p:blipFill>
          <a:blip r:embed="rId4"/>
          <a:stretch>
            <a:fillRect/>
          </a:stretch>
        </p:blipFill>
        <p:spPr>
          <a:xfrm>
            <a:off x="4636242" y="2513597"/>
            <a:ext cx="4349707" cy="2218159"/>
          </a:xfrm>
          <a:prstGeom prst="rect">
            <a:avLst/>
          </a:prstGeom>
        </p:spPr>
      </p:pic>
    </p:spTree>
    <p:extLst>
      <p:ext uri="{BB962C8B-B14F-4D97-AF65-F5344CB8AC3E}">
        <p14:creationId xmlns:p14="http://schemas.microsoft.com/office/powerpoint/2010/main" val="3520072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Troubleshooting OSPFv3 for IPv6</a:t>
            </a:r>
            <a:br>
              <a:rPr lang="en-US" dirty="0">
                <a:solidFill>
                  <a:schemeClr val="accent4">
                    <a:lumMod val="75000"/>
                  </a:schemeClr>
                </a:solidFill>
              </a:rPr>
            </a:br>
            <a:r>
              <a:rPr lang="en-US" dirty="0"/>
              <a:t>Show IPv6 Interface Command</a:t>
            </a:r>
            <a:endParaRPr lang="en-US" sz="2400" dirty="0">
              <a:solidFill>
                <a:schemeClr val="accent4">
                  <a:lumMod val="75000"/>
                </a:schemeClr>
              </a:solidFill>
            </a:endParaRPr>
          </a:p>
        </p:txBody>
      </p:sp>
      <p:sp>
        <p:nvSpPr>
          <p:cNvPr id="4" name="TextBox 3"/>
          <p:cNvSpPr txBox="1"/>
          <p:nvPr/>
        </p:nvSpPr>
        <p:spPr>
          <a:xfrm>
            <a:off x="116383" y="731837"/>
            <a:ext cx="4195641" cy="2862322"/>
          </a:xfrm>
          <a:prstGeom prst="rect">
            <a:avLst/>
          </a:prstGeom>
          <a:noFill/>
        </p:spPr>
        <p:txBody>
          <a:bodyPr wrap="square" rtlCol="0">
            <a:spAutoFit/>
          </a:bodyPr>
          <a:lstStyle/>
          <a:p>
            <a:r>
              <a:rPr lang="en-US" sz="1500" dirty="0">
                <a:solidFill>
                  <a:srgbClr val="000000"/>
                </a:solidFill>
              </a:rPr>
              <a:t>Use the </a:t>
            </a:r>
            <a:r>
              <a:rPr lang="en-US" sz="1500" b="1" dirty="0">
                <a:solidFill>
                  <a:srgbClr val="000000"/>
                </a:solidFill>
              </a:rPr>
              <a:t>show ipv6 interface </a:t>
            </a:r>
            <a:r>
              <a:rPr lang="en-US" sz="1500" i="1" dirty="0">
                <a:solidFill>
                  <a:srgbClr val="000000"/>
                </a:solidFill>
              </a:rPr>
              <a:t>interface_type interface_id </a:t>
            </a:r>
            <a:r>
              <a:rPr lang="en-US" sz="1500" dirty="0">
                <a:solidFill>
                  <a:srgbClr val="000000"/>
                </a:solidFill>
              </a:rPr>
              <a:t>command, as shown in Example 10-8, when troubleshooting OSPFv3 issues to verify whether the interface is listening to the multicast group addresses FF02::5 (all OSPFv3 routers) and FF02::6  (OSPFv3 DR/BDR). </a:t>
            </a:r>
          </a:p>
          <a:p>
            <a:endParaRPr lang="en-US" sz="1500" dirty="0">
              <a:solidFill>
                <a:srgbClr val="000000"/>
              </a:solidFill>
            </a:endParaRPr>
          </a:p>
          <a:p>
            <a:r>
              <a:rPr lang="en-US" sz="1500" dirty="0">
                <a:solidFill>
                  <a:srgbClr val="000000"/>
                </a:solidFill>
              </a:rPr>
              <a:t>You can also verify the MTU and whether there are any IPv6 ACLs applied to the interface that might be blocking OSPFv3 packets or packets sourced from/destined to link-local addresses.</a:t>
            </a:r>
          </a:p>
        </p:txBody>
      </p:sp>
      <p:pic>
        <p:nvPicPr>
          <p:cNvPr id="7" name="Picture 6"/>
          <p:cNvPicPr>
            <a:picLocks noChangeAspect="1"/>
          </p:cNvPicPr>
          <p:nvPr/>
        </p:nvPicPr>
        <p:blipFill>
          <a:blip r:embed="rId3"/>
          <a:stretch>
            <a:fillRect/>
          </a:stretch>
        </p:blipFill>
        <p:spPr>
          <a:xfrm>
            <a:off x="4389275" y="731837"/>
            <a:ext cx="4607555" cy="3239528"/>
          </a:xfrm>
          <a:prstGeom prst="rect">
            <a:avLst/>
          </a:prstGeom>
        </p:spPr>
      </p:pic>
    </p:spTree>
    <p:extLst>
      <p:ext uri="{BB962C8B-B14F-4D97-AF65-F5344CB8AC3E}">
        <p14:creationId xmlns:p14="http://schemas.microsoft.com/office/powerpoint/2010/main" val="1756986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5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32641</TotalTime>
  <Words>2772</Words>
  <Application>Microsoft Office PowerPoint</Application>
  <PresentationFormat>On-screen Show (16:9)</PresentationFormat>
  <Paragraphs>222</Paragraphs>
  <Slides>31</Slides>
  <Notes>31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Arial</vt:lpstr>
      <vt:lpstr>Calibri</vt:lpstr>
      <vt:lpstr>CiscoSans ExtraLight</vt:lpstr>
      <vt:lpstr>Default Theme</vt:lpstr>
      <vt:lpstr>Chapter 10: Troubleshooting OSPFv3</vt:lpstr>
      <vt:lpstr>Chapter 10 Content</vt:lpstr>
      <vt:lpstr>Troubleshooting OSPFv3 for IPv6</vt:lpstr>
      <vt:lpstr>Troubleshooting OSPFv3 for IPv6 OSPFv3 Troubleshooting Commands</vt:lpstr>
      <vt:lpstr>Troubleshooting OSPFv3 for IPv6 Show IPv6 OSPF Command</vt:lpstr>
      <vt:lpstr>Troubleshooting OSPFv3 for IPv6 Show IPv6 OSPF Commands (Cont.)</vt:lpstr>
      <vt:lpstr>Troubleshooting OSPFv3 for IPv6 Show IPv6 OSPF Commands (Cont.)</vt:lpstr>
      <vt:lpstr>Troubleshooting OSPFv3 for IPv6 Show IPv6 Route OSPF Command</vt:lpstr>
      <vt:lpstr>Troubleshooting OSPFv3 for IPv6 Show IPv6 Interface Command</vt:lpstr>
      <vt:lpstr>PowerPoint Presentation</vt:lpstr>
      <vt:lpstr>OSPFv3 Trouble Tickets Trouble Ticket 10-1</vt:lpstr>
      <vt:lpstr>OSPFv3 Trouble Tickets Trouble Ticket 10-2</vt:lpstr>
      <vt:lpstr>OSPFv3 Trouble Tickets Trouble Ticket 10-3</vt:lpstr>
      <vt:lpstr>Troubleshooting OSPFv3 Address Families</vt:lpstr>
      <vt:lpstr>Troubleshooting OSPFv3 Address Families AF Verification</vt:lpstr>
      <vt:lpstr>Troubleshooting OSPFv3 Address Families AF Configurations</vt:lpstr>
      <vt:lpstr>Troubleshooting OSPFv3 Address Families Show IP Protocols</vt:lpstr>
      <vt:lpstr>Troubleshooting OSPFv3 Address Families Show OSPFv3</vt:lpstr>
      <vt:lpstr>Troubleshooting OSPFv3 Address Families Show OSPFv3 Interface</vt:lpstr>
      <vt:lpstr>Troubleshooting OSPFv3 Address Families AF Neighbors</vt:lpstr>
      <vt:lpstr>Troubleshooting OSPFv3 Address Families AF Neighbors (Cont.)</vt:lpstr>
      <vt:lpstr>Troubleshooting OSPFv3 Address Families OSPFv3 AF Troubleshooting Tips</vt:lpstr>
      <vt:lpstr>OSPFv3 AF Trouble Ticket</vt:lpstr>
      <vt:lpstr>OSPFv3 AF Trouble Ticket Trouble Ticket 10-3</vt:lpstr>
      <vt:lpstr>Prepare for the Exam</vt:lpstr>
      <vt:lpstr>Prepare for the Exam Key Topics for Chapter 10</vt:lpstr>
      <vt:lpstr>Prepare for the Exam Key Terms for Chapter 10</vt:lpstr>
      <vt:lpstr>Prepare for the Exam Command Reference for Chapter 10</vt:lpstr>
      <vt:lpstr>Prepare for the Exam Command Reference for Chapter 10 (Cont.)</vt:lpstr>
      <vt:lpstr>Prepare for the Exam Command Reference for Chapter 10 (Cont.)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Sue Livingston</cp:lastModifiedBy>
  <cp:revision>809</cp:revision>
  <dcterms:created xsi:type="dcterms:W3CDTF">2019-10-18T06:21:22Z</dcterms:created>
  <dcterms:modified xsi:type="dcterms:W3CDTF">2020-03-16T18:10:14Z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