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3.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4.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5.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tags/tag6.xml" ContentType="application/vnd.openxmlformats-officedocument.presentationml.tags+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tags/tag7.xml" ContentType="application/vnd.openxmlformats-officedocument.presentationml.tags+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tags/tag8.xml" ContentType="application/vnd.openxmlformats-officedocument.presentationml.tags+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tags/tag9.xml" ContentType="application/vnd.openxmlformats-officedocument.presentationml.tags+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tags/tag10.xml" ContentType="application/vnd.openxmlformats-officedocument.presentationml.tags+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tags/tag11.xml" ContentType="application/vnd.openxmlformats-officedocument.presentationml.tags+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tags/tag12.xml" ContentType="application/vnd.openxmlformats-officedocument.presentationml.tags+xml"/>
  <Override PartName="/ppt/notesSlides/notesSlide7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79"/>
  </p:notesMasterIdLst>
  <p:sldIdLst>
    <p:sldId id="513" r:id="rId2"/>
    <p:sldId id="1207" r:id="rId3"/>
    <p:sldId id="1335" r:id="rId4"/>
    <p:sldId id="1206" r:id="rId5"/>
    <p:sldId id="1208" r:id="rId6"/>
    <p:sldId id="1340" r:id="rId7"/>
    <p:sldId id="1341" r:id="rId8"/>
    <p:sldId id="1342" r:id="rId9"/>
    <p:sldId id="1343" r:id="rId10"/>
    <p:sldId id="1333" r:id="rId11"/>
    <p:sldId id="1345" r:id="rId12"/>
    <p:sldId id="1346" r:id="rId13"/>
    <p:sldId id="1347" r:id="rId14"/>
    <p:sldId id="1348" r:id="rId15"/>
    <p:sldId id="1349" r:id="rId16"/>
    <p:sldId id="1350" r:id="rId17"/>
    <p:sldId id="1351" r:id="rId18"/>
    <p:sldId id="1352" r:id="rId19"/>
    <p:sldId id="1353" r:id="rId20"/>
    <p:sldId id="1354" r:id="rId21"/>
    <p:sldId id="1355" r:id="rId22"/>
    <p:sldId id="1356" r:id="rId23"/>
    <p:sldId id="1358" r:id="rId24"/>
    <p:sldId id="1357" r:id="rId25"/>
    <p:sldId id="1359" r:id="rId26"/>
    <p:sldId id="1360" r:id="rId27"/>
    <p:sldId id="1361" r:id="rId28"/>
    <p:sldId id="1362" r:id="rId29"/>
    <p:sldId id="1363" r:id="rId30"/>
    <p:sldId id="1364" r:id="rId31"/>
    <p:sldId id="1365" r:id="rId32"/>
    <p:sldId id="1366" r:id="rId33"/>
    <p:sldId id="1367" r:id="rId34"/>
    <p:sldId id="1368" r:id="rId35"/>
    <p:sldId id="1369" r:id="rId36"/>
    <p:sldId id="1370" r:id="rId37"/>
    <p:sldId id="1371" r:id="rId38"/>
    <p:sldId id="1372" r:id="rId39"/>
    <p:sldId id="1373" r:id="rId40"/>
    <p:sldId id="1374" r:id="rId41"/>
    <p:sldId id="1375" r:id="rId42"/>
    <p:sldId id="1376" r:id="rId43"/>
    <p:sldId id="1377" r:id="rId44"/>
    <p:sldId id="1381" r:id="rId45"/>
    <p:sldId id="1382" r:id="rId46"/>
    <p:sldId id="1383" r:id="rId47"/>
    <p:sldId id="1378" r:id="rId48"/>
    <p:sldId id="1384" r:id="rId49"/>
    <p:sldId id="1385" r:id="rId50"/>
    <p:sldId id="1379" r:id="rId51"/>
    <p:sldId id="1386" r:id="rId52"/>
    <p:sldId id="1388" r:id="rId53"/>
    <p:sldId id="1387" r:id="rId54"/>
    <p:sldId id="1389" r:id="rId55"/>
    <p:sldId id="1390" r:id="rId56"/>
    <p:sldId id="1391" r:id="rId57"/>
    <p:sldId id="1392" r:id="rId58"/>
    <p:sldId id="1393" r:id="rId59"/>
    <p:sldId id="1394" r:id="rId60"/>
    <p:sldId id="1395" r:id="rId61"/>
    <p:sldId id="1380" r:id="rId62"/>
    <p:sldId id="1396" r:id="rId63"/>
    <p:sldId id="1397" r:id="rId64"/>
    <p:sldId id="1398" r:id="rId65"/>
    <p:sldId id="1399" r:id="rId66"/>
    <p:sldId id="1254" r:id="rId67"/>
    <p:sldId id="1250" r:id="rId68"/>
    <p:sldId id="1337" r:id="rId69"/>
    <p:sldId id="1338" r:id="rId70"/>
    <p:sldId id="1339" r:id="rId71"/>
    <p:sldId id="1251" r:id="rId72"/>
    <p:sldId id="1336" r:id="rId73"/>
    <p:sldId id="1252" r:id="rId74"/>
    <p:sldId id="1400" r:id="rId75"/>
    <p:sldId id="1401" r:id="rId76"/>
    <p:sldId id="1402" r:id="rId77"/>
    <p:sldId id="1253" r:id="rId78"/>
  </p:sldIdLst>
  <p:sldSz cx="9144000" cy="5143500" type="screen16x9"/>
  <p:notesSz cx="6858000" cy="9144000"/>
  <p:custDataLst>
    <p:tags r:id="rId80"/>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7" name="Jane Gibbons -X (jagibbon - UNICON INC at Cisco)" initials="JG-(-UIaC" lastIdx="3" clrIdx="7">
    <p:extLst>
      <p:ext uri="{19B8F6BF-5375-455C-9EA6-DF929625EA0E}">
        <p15:presenceInfo xmlns:p15="http://schemas.microsoft.com/office/powerpoint/2012/main" userId="S::jagibbon@cisco.com::6c22a3d5-1ec6-41bb-bccc-597d33cd3bb7" providerId="AD"/>
      </p:ext>
    </p:extLst>
  </p:cmAuthor>
  <p:cmAuthor id="1" name="Jane Gibbons -X (jagibbon - DEL ORO CONSULTING INC at Cisco)" initials="JG-(-DOCIaC" lastIdx="28" clrIdx="1"/>
  <p:cmAuthor id="8" name="Information Technology Education" initials="ITE" lastIdx="3" clrIdx="8">
    <p:extLst>
      <p:ext uri="{19B8F6BF-5375-455C-9EA6-DF929625EA0E}">
        <p15:presenceInfo xmlns:p15="http://schemas.microsoft.com/office/powerpoint/2012/main" userId="Information Technology Education" providerId="None"/>
      </p:ext>
    </p:extLst>
  </p:cmAuthor>
  <p:cmAuthor id="2" name="Bob Vachon" initials="BV" lastIdx="24" clrIdx="2"/>
  <p:cmAuthor id="3" name="Sue Livingston -X (suliving - UNICON INC at Cisco)" initials="SL-(-UIaC" lastIdx="16" clrIdx="3"/>
  <p:cmAuthor id="4" name="jagibbon" initials="jmg" lastIdx="8" clrIdx="4"/>
  <p:cmAuthor id="5" name="Stephanie Harvey" initials="SH" lastIdx="2" clrIdx="5">
    <p:extLst>
      <p:ext uri="{19B8F6BF-5375-455C-9EA6-DF929625EA0E}">
        <p15:presenceInfo xmlns:p15="http://schemas.microsoft.com/office/powerpoint/2012/main" userId="Stephanie Harvey" providerId="None"/>
      </p:ext>
    </p:extLst>
  </p:cmAuthor>
  <p:cmAuthor id="6" name="Stiles, Steve" initials="SS" lastIdx="7" clrIdx="6">
    <p:extLst>
      <p:ext uri="{19B8F6BF-5375-455C-9EA6-DF929625EA0E}">
        <p15:presenceInfo xmlns:p15="http://schemas.microsoft.com/office/powerpoint/2012/main" userId="S-1-5-21-2000478354-179605362-1606980848-198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DE8C3"/>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670" autoAdjust="0"/>
    <p:restoredTop sz="86657" autoAdjust="0"/>
  </p:normalViewPr>
  <p:slideViewPr>
    <p:cSldViewPr snapToGrid="0" showGuides="1">
      <p:cViewPr varScale="1">
        <p:scale>
          <a:sx n="89" d="100"/>
          <a:sy n="89" d="100"/>
        </p:scale>
        <p:origin x="772" y="48"/>
      </p:cViewPr>
      <p:guideLst>
        <p:guide orient="horz" pos="1620"/>
        <p:guide pos="336"/>
      </p:guideLst>
    </p:cSldViewPr>
  </p:slideViewPr>
  <p:outlineViewPr>
    <p:cViewPr>
      <p:scale>
        <a:sx n="33" d="100"/>
        <a:sy n="33" d="100"/>
      </p:scale>
      <p:origin x="0" y="-226704"/>
    </p:cViewPr>
  </p:outlineViewPr>
  <p:notesTextViewPr>
    <p:cViewPr>
      <p:scale>
        <a:sx n="1" d="1"/>
        <a:sy n="1" d="1"/>
      </p:scale>
      <p:origin x="0" y="0"/>
    </p:cViewPr>
  </p:notesTextViewPr>
  <p:sorterViewPr>
    <p:cViewPr>
      <p:scale>
        <a:sx n="111" d="100"/>
        <a:sy n="111" d="100"/>
      </p:scale>
      <p:origin x="0" y="-1256"/>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theme" Target="theme/theme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notesMaster" Target="notesMasters/notesMaster1.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gs" Target="tags/tag1.xml"/><Relationship Id="rId85"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61" Type="http://schemas.openxmlformats.org/officeDocument/2006/relationships/slide" Target="slides/slide60.xml"/><Relationship Id="rId8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3/16/2020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a:t>
            </a:fld>
            <a:endParaRPr lang="en-US" dirty="0"/>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10</a:t>
            </a:fld>
            <a:endParaRPr lang="en-US" dirty="0"/>
          </a:p>
        </p:txBody>
      </p:sp>
    </p:spTree>
    <p:extLst>
      <p:ext uri="{BB962C8B-B14F-4D97-AF65-F5344CB8AC3E}">
        <p14:creationId xmlns:p14="http://schemas.microsoft.com/office/powerpoint/2010/main" val="37805148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11</a:t>
            </a:fld>
            <a:endParaRPr lang="en-US" dirty="0"/>
          </a:p>
        </p:txBody>
      </p:sp>
    </p:spTree>
    <p:extLst>
      <p:ext uri="{BB962C8B-B14F-4D97-AF65-F5344CB8AC3E}">
        <p14:creationId xmlns:p14="http://schemas.microsoft.com/office/powerpoint/2010/main" val="12554688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12</a:t>
            </a:fld>
            <a:endParaRPr lang="en-US" dirty="0"/>
          </a:p>
        </p:txBody>
      </p:sp>
    </p:spTree>
    <p:extLst>
      <p:ext uri="{BB962C8B-B14F-4D97-AF65-F5344CB8AC3E}">
        <p14:creationId xmlns:p14="http://schemas.microsoft.com/office/powerpoint/2010/main" val="13505763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13</a:t>
            </a:fld>
            <a:endParaRPr lang="en-US" dirty="0"/>
          </a:p>
        </p:txBody>
      </p:sp>
    </p:spTree>
    <p:extLst>
      <p:ext uri="{BB962C8B-B14F-4D97-AF65-F5344CB8AC3E}">
        <p14:creationId xmlns:p14="http://schemas.microsoft.com/office/powerpoint/2010/main" val="34463171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14</a:t>
            </a:fld>
            <a:endParaRPr lang="en-US" dirty="0"/>
          </a:p>
        </p:txBody>
      </p:sp>
    </p:spTree>
    <p:extLst>
      <p:ext uri="{BB962C8B-B14F-4D97-AF65-F5344CB8AC3E}">
        <p14:creationId xmlns:p14="http://schemas.microsoft.com/office/powerpoint/2010/main" val="27959605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15</a:t>
            </a:fld>
            <a:endParaRPr lang="en-US" dirty="0"/>
          </a:p>
        </p:txBody>
      </p:sp>
    </p:spTree>
    <p:extLst>
      <p:ext uri="{BB962C8B-B14F-4D97-AF65-F5344CB8AC3E}">
        <p14:creationId xmlns:p14="http://schemas.microsoft.com/office/powerpoint/2010/main" val="5034545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16</a:t>
            </a:fld>
            <a:endParaRPr lang="en-US" dirty="0"/>
          </a:p>
        </p:txBody>
      </p:sp>
    </p:spTree>
    <p:extLst>
      <p:ext uri="{BB962C8B-B14F-4D97-AF65-F5344CB8AC3E}">
        <p14:creationId xmlns:p14="http://schemas.microsoft.com/office/powerpoint/2010/main" val="24882112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17</a:t>
            </a:fld>
            <a:endParaRPr lang="en-US" dirty="0"/>
          </a:p>
        </p:txBody>
      </p:sp>
    </p:spTree>
    <p:extLst>
      <p:ext uri="{BB962C8B-B14F-4D97-AF65-F5344CB8AC3E}">
        <p14:creationId xmlns:p14="http://schemas.microsoft.com/office/powerpoint/2010/main" val="7566865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18</a:t>
            </a:fld>
            <a:endParaRPr lang="en-US" dirty="0"/>
          </a:p>
        </p:txBody>
      </p:sp>
    </p:spTree>
    <p:extLst>
      <p:ext uri="{BB962C8B-B14F-4D97-AF65-F5344CB8AC3E}">
        <p14:creationId xmlns:p14="http://schemas.microsoft.com/office/powerpoint/2010/main" val="339181164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19</a:t>
            </a:fld>
            <a:endParaRPr lang="en-US" dirty="0"/>
          </a:p>
        </p:txBody>
      </p:sp>
    </p:spTree>
    <p:extLst>
      <p:ext uri="{BB962C8B-B14F-4D97-AF65-F5344CB8AC3E}">
        <p14:creationId xmlns:p14="http://schemas.microsoft.com/office/powerpoint/2010/main" val="37063482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a:t>
            </a:fld>
            <a:endParaRPr lang="en-US" dirty="0"/>
          </a:p>
        </p:txBody>
      </p:sp>
    </p:spTree>
    <p:extLst>
      <p:ext uri="{BB962C8B-B14F-4D97-AF65-F5344CB8AC3E}">
        <p14:creationId xmlns:p14="http://schemas.microsoft.com/office/powerpoint/2010/main" val="35213041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20</a:t>
            </a:fld>
            <a:endParaRPr lang="en-US" dirty="0"/>
          </a:p>
        </p:txBody>
      </p:sp>
    </p:spTree>
    <p:extLst>
      <p:ext uri="{BB962C8B-B14F-4D97-AF65-F5344CB8AC3E}">
        <p14:creationId xmlns:p14="http://schemas.microsoft.com/office/powerpoint/2010/main" val="4439544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21</a:t>
            </a:fld>
            <a:endParaRPr lang="en-US" dirty="0"/>
          </a:p>
        </p:txBody>
      </p:sp>
    </p:spTree>
    <p:extLst>
      <p:ext uri="{BB962C8B-B14F-4D97-AF65-F5344CB8AC3E}">
        <p14:creationId xmlns:p14="http://schemas.microsoft.com/office/powerpoint/2010/main" val="29510254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22</a:t>
            </a:fld>
            <a:endParaRPr lang="en-US" dirty="0"/>
          </a:p>
        </p:txBody>
      </p:sp>
    </p:spTree>
    <p:extLst>
      <p:ext uri="{BB962C8B-B14F-4D97-AF65-F5344CB8AC3E}">
        <p14:creationId xmlns:p14="http://schemas.microsoft.com/office/powerpoint/2010/main" val="209408782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23</a:t>
            </a:fld>
            <a:endParaRPr lang="en-US" dirty="0"/>
          </a:p>
        </p:txBody>
      </p:sp>
    </p:spTree>
    <p:extLst>
      <p:ext uri="{BB962C8B-B14F-4D97-AF65-F5344CB8AC3E}">
        <p14:creationId xmlns:p14="http://schemas.microsoft.com/office/powerpoint/2010/main" val="321513213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24</a:t>
            </a:fld>
            <a:endParaRPr lang="en-US" dirty="0"/>
          </a:p>
        </p:txBody>
      </p:sp>
    </p:spTree>
    <p:extLst>
      <p:ext uri="{BB962C8B-B14F-4D97-AF65-F5344CB8AC3E}">
        <p14:creationId xmlns:p14="http://schemas.microsoft.com/office/powerpoint/2010/main" val="75667405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25</a:t>
            </a:fld>
            <a:endParaRPr lang="en-US" dirty="0"/>
          </a:p>
        </p:txBody>
      </p:sp>
    </p:spTree>
    <p:extLst>
      <p:ext uri="{BB962C8B-B14F-4D97-AF65-F5344CB8AC3E}">
        <p14:creationId xmlns:p14="http://schemas.microsoft.com/office/powerpoint/2010/main" val="106250494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26</a:t>
            </a:fld>
            <a:endParaRPr lang="en-US" dirty="0"/>
          </a:p>
        </p:txBody>
      </p:sp>
    </p:spTree>
    <p:extLst>
      <p:ext uri="{BB962C8B-B14F-4D97-AF65-F5344CB8AC3E}">
        <p14:creationId xmlns:p14="http://schemas.microsoft.com/office/powerpoint/2010/main" val="109976323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27</a:t>
            </a:fld>
            <a:endParaRPr lang="en-US" dirty="0"/>
          </a:p>
        </p:txBody>
      </p:sp>
    </p:spTree>
    <p:extLst>
      <p:ext uri="{BB962C8B-B14F-4D97-AF65-F5344CB8AC3E}">
        <p14:creationId xmlns:p14="http://schemas.microsoft.com/office/powerpoint/2010/main" val="178967107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28</a:t>
            </a:fld>
            <a:endParaRPr lang="en-US" dirty="0"/>
          </a:p>
        </p:txBody>
      </p:sp>
    </p:spTree>
    <p:extLst>
      <p:ext uri="{BB962C8B-B14F-4D97-AF65-F5344CB8AC3E}">
        <p14:creationId xmlns:p14="http://schemas.microsoft.com/office/powerpoint/2010/main" val="123613923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29</a:t>
            </a:fld>
            <a:endParaRPr lang="en-US" dirty="0"/>
          </a:p>
        </p:txBody>
      </p:sp>
    </p:spTree>
    <p:extLst>
      <p:ext uri="{BB962C8B-B14F-4D97-AF65-F5344CB8AC3E}">
        <p14:creationId xmlns:p14="http://schemas.microsoft.com/office/powerpoint/2010/main" val="40999568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a:t>
            </a:fld>
            <a:endParaRPr lang="en-US" dirty="0"/>
          </a:p>
        </p:txBody>
      </p:sp>
    </p:spTree>
    <p:extLst>
      <p:ext uri="{BB962C8B-B14F-4D97-AF65-F5344CB8AC3E}">
        <p14:creationId xmlns:p14="http://schemas.microsoft.com/office/powerpoint/2010/main" val="236674492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30</a:t>
            </a:fld>
            <a:endParaRPr lang="en-US" dirty="0"/>
          </a:p>
        </p:txBody>
      </p:sp>
    </p:spTree>
    <p:extLst>
      <p:ext uri="{BB962C8B-B14F-4D97-AF65-F5344CB8AC3E}">
        <p14:creationId xmlns:p14="http://schemas.microsoft.com/office/powerpoint/2010/main" val="243567687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31</a:t>
            </a:fld>
            <a:endParaRPr lang="en-US" dirty="0"/>
          </a:p>
        </p:txBody>
      </p:sp>
    </p:spTree>
    <p:extLst>
      <p:ext uri="{BB962C8B-B14F-4D97-AF65-F5344CB8AC3E}">
        <p14:creationId xmlns:p14="http://schemas.microsoft.com/office/powerpoint/2010/main" val="354216765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32</a:t>
            </a:fld>
            <a:endParaRPr lang="en-US" dirty="0"/>
          </a:p>
        </p:txBody>
      </p:sp>
    </p:spTree>
    <p:extLst>
      <p:ext uri="{BB962C8B-B14F-4D97-AF65-F5344CB8AC3E}">
        <p14:creationId xmlns:p14="http://schemas.microsoft.com/office/powerpoint/2010/main" val="123475965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33</a:t>
            </a:fld>
            <a:endParaRPr lang="en-US" dirty="0"/>
          </a:p>
        </p:txBody>
      </p:sp>
    </p:spTree>
    <p:extLst>
      <p:ext uri="{BB962C8B-B14F-4D97-AF65-F5344CB8AC3E}">
        <p14:creationId xmlns:p14="http://schemas.microsoft.com/office/powerpoint/2010/main" val="148154954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34</a:t>
            </a:fld>
            <a:endParaRPr lang="en-US" dirty="0"/>
          </a:p>
        </p:txBody>
      </p:sp>
    </p:spTree>
    <p:extLst>
      <p:ext uri="{BB962C8B-B14F-4D97-AF65-F5344CB8AC3E}">
        <p14:creationId xmlns:p14="http://schemas.microsoft.com/office/powerpoint/2010/main" val="113889888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35</a:t>
            </a:fld>
            <a:endParaRPr lang="en-US" dirty="0"/>
          </a:p>
        </p:txBody>
      </p:sp>
    </p:spTree>
    <p:extLst>
      <p:ext uri="{BB962C8B-B14F-4D97-AF65-F5344CB8AC3E}">
        <p14:creationId xmlns:p14="http://schemas.microsoft.com/office/powerpoint/2010/main" val="87439882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36</a:t>
            </a:fld>
            <a:endParaRPr lang="en-US" dirty="0"/>
          </a:p>
        </p:txBody>
      </p:sp>
    </p:spTree>
    <p:extLst>
      <p:ext uri="{BB962C8B-B14F-4D97-AF65-F5344CB8AC3E}">
        <p14:creationId xmlns:p14="http://schemas.microsoft.com/office/powerpoint/2010/main" val="230633805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37</a:t>
            </a:fld>
            <a:endParaRPr lang="en-US" dirty="0"/>
          </a:p>
        </p:txBody>
      </p:sp>
    </p:spTree>
    <p:extLst>
      <p:ext uri="{BB962C8B-B14F-4D97-AF65-F5344CB8AC3E}">
        <p14:creationId xmlns:p14="http://schemas.microsoft.com/office/powerpoint/2010/main" val="8467116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38</a:t>
            </a:fld>
            <a:endParaRPr lang="en-US" dirty="0"/>
          </a:p>
        </p:txBody>
      </p:sp>
    </p:spTree>
    <p:extLst>
      <p:ext uri="{BB962C8B-B14F-4D97-AF65-F5344CB8AC3E}">
        <p14:creationId xmlns:p14="http://schemas.microsoft.com/office/powerpoint/2010/main" val="288101719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39</a:t>
            </a:fld>
            <a:endParaRPr lang="en-US" dirty="0"/>
          </a:p>
        </p:txBody>
      </p:sp>
    </p:spTree>
    <p:extLst>
      <p:ext uri="{BB962C8B-B14F-4D97-AF65-F5344CB8AC3E}">
        <p14:creationId xmlns:p14="http://schemas.microsoft.com/office/powerpoint/2010/main" val="42669726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4</a:t>
            </a:fld>
            <a:endParaRPr lang="en-US" dirty="0"/>
          </a:p>
        </p:txBody>
      </p:sp>
    </p:spTree>
    <p:extLst>
      <p:ext uri="{BB962C8B-B14F-4D97-AF65-F5344CB8AC3E}">
        <p14:creationId xmlns:p14="http://schemas.microsoft.com/office/powerpoint/2010/main" val="409034628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40</a:t>
            </a:fld>
            <a:endParaRPr lang="en-US" dirty="0"/>
          </a:p>
        </p:txBody>
      </p:sp>
    </p:spTree>
    <p:extLst>
      <p:ext uri="{BB962C8B-B14F-4D97-AF65-F5344CB8AC3E}">
        <p14:creationId xmlns:p14="http://schemas.microsoft.com/office/powerpoint/2010/main" val="169332212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41</a:t>
            </a:fld>
            <a:endParaRPr lang="en-US" dirty="0"/>
          </a:p>
        </p:txBody>
      </p:sp>
    </p:spTree>
    <p:extLst>
      <p:ext uri="{BB962C8B-B14F-4D97-AF65-F5344CB8AC3E}">
        <p14:creationId xmlns:p14="http://schemas.microsoft.com/office/powerpoint/2010/main" val="80253798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42</a:t>
            </a:fld>
            <a:endParaRPr lang="en-US" dirty="0"/>
          </a:p>
        </p:txBody>
      </p:sp>
    </p:spTree>
    <p:extLst>
      <p:ext uri="{BB962C8B-B14F-4D97-AF65-F5344CB8AC3E}">
        <p14:creationId xmlns:p14="http://schemas.microsoft.com/office/powerpoint/2010/main" val="34556753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43</a:t>
            </a:fld>
            <a:endParaRPr lang="en-US" dirty="0"/>
          </a:p>
        </p:txBody>
      </p:sp>
    </p:spTree>
    <p:extLst>
      <p:ext uri="{BB962C8B-B14F-4D97-AF65-F5344CB8AC3E}">
        <p14:creationId xmlns:p14="http://schemas.microsoft.com/office/powerpoint/2010/main" val="111237670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44</a:t>
            </a:fld>
            <a:endParaRPr lang="en-US" dirty="0"/>
          </a:p>
        </p:txBody>
      </p:sp>
    </p:spTree>
    <p:extLst>
      <p:ext uri="{BB962C8B-B14F-4D97-AF65-F5344CB8AC3E}">
        <p14:creationId xmlns:p14="http://schemas.microsoft.com/office/powerpoint/2010/main" val="169668189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45</a:t>
            </a:fld>
            <a:endParaRPr lang="en-US" dirty="0"/>
          </a:p>
        </p:txBody>
      </p:sp>
    </p:spTree>
    <p:extLst>
      <p:ext uri="{BB962C8B-B14F-4D97-AF65-F5344CB8AC3E}">
        <p14:creationId xmlns:p14="http://schemas.microsoft.com/office/powerpoint/2010/main" val="208514220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46</a:t>
            </a:fld>
            <a:endParaRPr lang="en-US" dirty="0"/>
          </a:p>
        </p:txBody>
      </p:sp>
    </p:spTree>
    <p:extLst>
      <p:ext uri="{BB962C8B-B14F-4D97-AF65-F5344CB8AC3E}">
        <p14:creationId xmlns:p14="http://schemas.microsoft.com/office/powerpoint/2010/main" val="380577078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47</a:t>
            </a:fld>
            <a:endParaRPr lang="en-US" dirty="0"/>
          </a:p>
        </p:txBody>
      </p:sp>
    </p:spTree>
    <p:extLst>
      <p:ext uri="{BB962C8B-B14F-4D97-AF65-F5344CB8AC3E}">
        <p14:creationId xmlns:p14="http://schemas.microsoft.com/office/powerpoint/2010/main" val="332847540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48</a:t>
            </a:fld>
            <a:endParaRPr lang="en-US" dirty="0"/>
          </a:p>
        </p:txBody>
      </p:sp>
    </p:spTree>
    <p:extLst>
      <p:ext uri="{BB962C8B-B14F-4D97-AF65-F5344CB8AC3E}">
        <p14:creationId xmlns:p14="http://schemas.microsoft.com/office/powerpoint/2010/main" val="32666938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49</a:t>
            </a:fld>
            <a:endParaRPr lang="en-US" dirty="0"/>
          </a:p>
        </p:txBody>
      </p:sp>
    </p:spTree>
    <p:extLst>
      <p:ext uri="{BB962C8B-B14F-4D97-AF65-F5344CB8AC3E}">
        <p14:creationId xmlns:p14="http://schemas.microsoft.com/office/powerpoint/2010/main" val="1776486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a:t>
            </a:fld>
            <a:endParaRPr lang="en-US" dirty="0"/>
          </a:p>
        </p:txBody>
      </p:sp>
    </p:spTree>
    <p:extLst>
      <p:ext uri="{BB962C8B-B14F-4D97-AF65-F5344CB8AC3E}">
        <p14:creationId xmlns:p14="http://schemas.microsoft.com/office/powerpoint/2010/main" val="309231227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50</a:t>
            </a:fld>
            <a:endParaRPr lang="en-US" dirty="0"/>
          </a:p>
        </p:txBody>
      </p:sp>
    </p:spTree>
    <p:extLst>
      <p:ext uri="{BB962C8B-B14F-4D97-AF65-F5344CB8AC3E}">
        <p14:creationId xmlns:p14="http://schemas.microsoft.com/office/powerpoint/2010/main" val="312832652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51</a:t>
            </a:fld>
            <a:endParaRPr lang="en-US" dirty="0"/>
          </a:p>
        </p:txBody>
      </p:sp>
    </p:spTree>
    <p:extLst>
      <p:ext uri="{BB962C8B-B14F-4D97-AF65-F5344CB8AC3E}">
        <p14:creationId xmlns:p14="http://schemas.microsoft.com/office/powerpoint/2010/main" val="11689738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52</a:t>
            </a:fld>
            <a:endParaRPr lang="en-US" dirty="0"/>
          </a:p>
        </p:txBody>
      </p:sp>
    </p:spTree>
    <p:extLst>
      <p:ext uri="{BB962C8B-B14F-4D97-AF65-F5344CB8AC3E}">
        <p14:creationId xmlns:p14="http://schemas.microsoft.com/office/powerpoint/2010/main" val="205219802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53</a:t>
            </a:fld>
            <a:endParaRPr lang="en-US" dirty="0"/>
          </a:p>
        </p:txBody>
      </p:sp>
    </p:spTree>
    <p:extLst>
      <p:ext uri="{BB962C8B-B14F-4D97-AF65-F5344CB8AC3E}">
        <p14:creationId xmlns:p14="http://schemas.microsoft.com/office/powerpoint/2010/main" val="56759099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54</a:t>
            </a:fld>
            <a:endParaRPr lang="en-US" dirty="0"/>
          </a:p>
        </p:txBody>
      </p:sp>
    </p:spTree>
    <p:extLst>
      <p:ext uri="{BB962C8B-B14F-4D97-AF65-F5344CB8AC3E}">
        <p14:creationId xmlns:p14="http://schemas.microsoft.com/office/powerpoint/2010/main" val="88386805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55</a:t>
            </a:fld>
            <a:endParaRPr lang="en-US" dirty="0"/>
          </a:p>
        </p:txBody>
      </p:sp>
    </p:spTree>
    <p:extLst>
      <p:ext uri="{BB962C8B-B14F-4D97-AF65-F5344CB8AC3E}">
        <p14:creationId xmlns:p14="http://schemas.microsoft.com/office/powerpoint/2010/main" val="240985906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56</a:t>
            </a:fld>
            <a:endParaRPr lang="en-US" dirty="0"/>
          </a:p>
        </p:txBody>
      </p:sp>
    </p:spTree>
    <p:extLst>
      <p:ext uri="{BB962C8B-B14F-4D97-AF65-F5344CB8AC3E}">
        <p14:creationId xmlns:p14="http://schemas.microsoft.com/office/powerpoint/2010/main" val="146373365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57</a:t>
            </a:fld>
            <a:endParaRPr lang="en-US" dirty="0"/>
          </a:p>
        </p:txBody>
      </p:sp>
    </p:spTree>
    <p:extLst>
      <p:ext uri="{BB962C8B-B14F-4D97-AF65-F5344CB8AC3E}">
        <p14:creationId xmlns:p14="http://schemas.microsoft.com/office/powerpoint/2010/main" val="176506980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58</a:t>
            </a:fld>
            <a:endParaRPr lang="en-US" dirty="0"/>
          </a:p>
        </p:txBody>
      </p:sp>
    </p:spTree>
    <p:extLst>
      <p:ext uri="{BB962C8B-B14F-4D97-AF65-F5344CB8AC3E}">
        <p14:creationId xmlns:p14="http://schemas.microsoft.com/office/powerpoint/2010/main" val="168946630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59</a:t>
            </a:fld>
            <a:endParaRPr lang="en-US" dirty="0"/>
          </a:p>
        </p:txBody>
      </p:sp>
    </p:spTree>
    <p:extLst>
      <p:ext uri="{BB962C8B-B14F-4D97-AF65-F5344CB8AC3E}">
        <p14:creationId xmlns:p14="http://schemas.microsoft.com/office/powerpoint/2010/main" val="19898550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6</a:t>
            </a:fld>
            <a:endParaRPr lang="en-US" dirty="0"/>
          </a:p>
        </p:txBody>
      </p:sp>
    </p:spTree>
    <p:extLst>
      <p:ext uri="{BB962C8B-B14F-4D97-AF65-F5344CB8AC3E}">
        <p14:creationId xmlns:p14="http://schemas.microsoft.com/office/powerpoint/2010/main" val="199961302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60</a:t>
            </a:fld>
            <a:endParaRPr lang="en-US" dirty="0"/>
          </a:p>
        </p:txBody>
      </p:sp>
    </p:spTree>
    <p:extLst>
      <p:ext uri="{BB962C8B-B14F-4D97-AF65-F5344CB8AC3E}">
        <p14:creationId xmlns:p14="http://schemas.microsoft.com/office/powerpoint/2010/main" val="616790539"/>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61</a:t>
            </a:fld>
            <a:endParaRPr lang="en-US" dirty="0"/>
          </a:p>
        </p:txBody>
      </p:sp>
    </p:spTree>
    <p:extLst>
      <p:ext uri="{BB962C8B-B14F-4D97-AF65-F5344CB8AC3E}">
        <p14:creationId xmlns:p14="http://schemas.microsoft.com/office/powerpoint/2010/main" val="3267484677"/>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62</a:t>
            </a:fld>
            <a:endParaRPr lang="en-US" dirty="0"/>
          </a:p>
        </p:txBody>
      </p:sp>
    </p:spTree>
    <p:extLst>
      <p:ext uri="{BB962C8B-B14F-4D97-AF65-F5344CB8AC3E}">
        <p14:creationId xmlns:p14="http://schemas.microsoft.com/office/powerpoint/2010/main" val="3317120339"/>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63</a:t>
            </a:fld>
            <a:endParaRPr lang="en-US" dirty="0"/>
          </a:p>
        </p:txBody>
      </p:sp>
    </p:spTree>
    <p:extLst>
      <p:ext uri="{BB962C8B-B14F-4D97-AF65-F5344CB8AC3E}">
        <p14:creationId xmlns:p14="http://schemas.microsoft.com/office/powerpoint/2010/main" val="4255855115"/>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64</a:t>
            </a:fld>
            <a:endParaRPr lang="en-US" dirty="0"/>
          </a:p>
        </p:txBody>
      </p:sp>
    </p:spTree>
    <p:extLst>
      <p:ext uri="{BB962C8B-B14F-4D97-AF65-F5344CB8AC3E}">
        <p14:creationId xmlns:p14="http://schemas.microsoft.com/office/powerpoint/2010/main" val="1863240562"/>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65</a:t>
            </a:fld>
            <a:endParaRPr lang="en-US" dirty="0"/>
          </a:p>
        </p:txBody>
      </p:sp>
    </p:spTree>
    <p:extLst>
      <p:ext uri="{BB962C8B-B14F-4D97-AF65-F5344CB8AC3E}">
        <p14:creationId xmlns:p14="http://schemas.microsoft.com/office/powerpoint/2010/main" val="4034867734"/>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66</a:t>
            </a:fld>
            <a:endParaRPr lang="en-US" dirty="0"/>
          </a:p>
        </p:txBody>
      </p:sp>
    </p:spTree>
    <p:extLst>
      <p:ext uri="{BB962C8B-B14F-4D97-AF65-F5344CB8AC3E}">
        <p14:creationId xmlns:p14="http://schemas.microsoft.com/office/powerpoint/2010/main" val="409034628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67</a:t>
            </a:fld>
            <a:endParaRPr lang="en-US" dirty="0"/>
          </a:p>
        </p:txBody>
      </p:sp>
    </p:spTree>
    <p:extLst>
      <p:ext uri="{BB962C8B-B14F-4D97-AF65-F5344CB8AC3E}">
        <p14:creationId xmlns:p14="http://schemas.microsoft.com/office/powerpoint/2010/main" val="2298875064"/>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68</a:t>
            </a:fld>
            <a:endParaRPr lang="en-US" dirty="0"/>
          </a:p>
        </p:txBody>
      </p:sp>
    </p:spTree>
    <p:extLst>
      <p:ext uri="{BB962C8B-B14F-4D97-AF65-F5344CB8AC3E}">
        <p14:creationId xmlns:p14="http://schemas.microsoft.com/office/powerpoint/2010/main" val="1979968412"/>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69</a:t>
            </a:fld>
            <a:endParaRPr lang="en-US" dirty="0"/>
          </a:p>
        </p:txBody>
      </p:sp>
    </p:spTree>
    <p:extLst>
      <p:ext uri="{BB962C8B-B14F-4D97-AF65-F5344CB8AC3E}">
        <p14:creationId xmlns:p14="http://schemas.microsoft.com/office/powerpoint/2010/main" val="9604523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7</a:t>
            </a:fld>
            <a:endParaRPr lang="en-US" dirty="0"/>
          </a:p>
        </p:txBody>
      </p:sp>
    </p:spTree>
    <p:extLst>
      <p:ext uri="{BB962C8B-B14F-4D97-AF65-F5344CB8AC3E}">
        <p14:creationId xmlns:p14="http://schemas.microsoft.com/office/powerpoint/2010/main" val="2311020235"/>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70</a:t>
            </a:fld>
            <a:endParaRPr lang="en-US" dirty="0"/>
          </a:p>
        </p:txBody>
      </p:sp>
    </p:spTree>
    <p:extLst>
      <p:ext uri="{BB962C8B-B14F-4D97-AF65-F5344CB8AC3E}">
        <p14:creationId xmlns:p14="http://schemas.microsoft.com/office/powerpoint/2010/main" val="152154700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71</a:t>
            </a:fld>
            <a:endParaRPr lang="en-US" dirty="0"/>
          </a:p>
        </p:txBody>
      </p:sp>
    </p:spTree>
    <p:extLst>
      <p:ext uri="{BB962C8B-B14F-4D97-AF65-F5344CB8AC3E}">
        <p14:creationId xmlns:p14="http://schemas.microsoft.com/office/powerpoint/2010/main" val="3598322079"/>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72</a:t>
            </a:fld>
            <a:endParaRPr lang="en-US" dirty="0"/>
          </a:p>
        </p:txBody>
      </p:sp>
    </p:spTree>
    <p:extLst>
      <p:ext uri="{BB962C8B-B14F-4D97-AF65-F5344CB8AC3E}">
        <p14:creationId xmlns:p14="http://schemas.microsoft.com/office/powerpoint/2010/main" val="953473350"/>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73</a:t>
            </a:fld>
            <a:endParaRPr lang="en-US" dirty="0"/>
          </a:p>
        </p:txBody>
      </p:sp>
    </p:spTree>
    <p:extLst>
      <p:ext uri="{BB962C8B-B14F-4D97-AF65-F5344CB8AC3E}">
        <p14:creationId xmlns:p14="http://schemas.microsoft.com/office/powerpoint/2010/main" val="1166967951"/>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74</a:t>
            </a:fld>
            <a:endParaRPr lang="en-US" dirty="0"/>
          </a:p>
        </p:txBody>
      </p:sp>
    </p:spTree>
    <p:extLst>
      <p:ext uri="{BB962C8B-B14F-4D97-AF65-F5344CB8AC3E}">
        <p14:creationId xmlns:p14="http://schemas.microsoft.com/office/powerpoint/2010/main" val="2200142801"/>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75</a:t>
            </a:fld>
            <a:endParaRPr lang="en-US" dirty="0"/>
          </a:p>
        </p:txBody>
      </p:sp>
    </p:spTree>
    <p:extLst>
      <p:ext uri="{BB962C8B-B14F-4D97-AF65-F5344CB8AC3E}">
        <p14:creationId xmlns:p14="http://schemas.microsoft.com/office/powerpoint/2010/main" val="642827635"/>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76</a:t>
            </a:fld>
            <a:endParaRPr lang="en-US" dirty="0"/>
          </a:p>
        </p:txBody>
      </p:sp>
    </p:spTree>
    <p:extLst>
      <p:ext uri="{BB962C8B-B14F-4D97-AF65-F5344CB8AC3E}">
        <p14:creationId xmlns:p14="http://schemas.microsoft.com/office/powerpoint/2010/main" val="1374922469"/>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77</a:t>
            </a:fld>
            <a:endParaRPr lang="en-US" dirty="0"/>
          </a:p>
        </p:txBody>
      </p:sp>
    </p:spTree>
    <p:extLst>
      <p:ext uri="{BB962C8B-B14F-4D97-AF65-F5344CB8AC3E}">
        <p14:creationId xmlns:p14="http://schemas.microsoft.com/office/powerpoint/2010/main" val="15913942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8</a:t>
            </a:fld>
            <a:endParaRPr lang="en-US" dirty="0"/>
          </a:p>
        </p:txBody>
      </p:sp>
    </p:spTree>
    <p:extLst>
      <p:ext uri="{BB962C8B-B14F-4D97-AF65-F5344CB8AC3E}">
        <p14:creationId xmlns:p14="http://schemas.microsoft.com/office/powerpoint/2010/main" val="33067320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9</a:t>
            </a:fld>
            <a:endParaRPr lang="en-US" dirty="0"/>
          </a:p>
        </p:txBody>
      </p:sp>
    </p:spTree>
    <p:extLst>
      <p:ext uri="{BB962C8B-B14F-4D97-AF65-F5344CB8AC3E}">
        <p14:creationId xmlns:p14="http://schemas.microsoft.com/office/powerpoint/2010/main" val="74586131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5">
                    <a:lumMod val="50000"/>
                  </a:schemeClr>
                </a:solidFill>
                <a:latin typeface="+mn-lt"/>
                <a:ea typeface="+mn-ea"/>
                <a:cs typeface="CiscoSans Thin"/>
              </a:rPr>
              <a:t>© 2016  Cisco and/or its affiliates. All rights reserved.   Cisco Confidential</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3">
                    <a:lumMod val="85000"/>
                  </a:schemeClr>
                </a:solidFill>
                <a:latin typeface="+mn-lt"/>
                <a:ea typeface="+mn-ea"/>
                <a:cs typeface="CiscoSans Thin"/>
              </a:rPr>
              <a:t>© 2016  Cisco and/or its affiliates. All rights reserved.   Cisco Confidential</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31" r:id="rId13"/>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tags" Target="../tags/tag4.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4.xml"/><Relationship Id="rId1" Type="http://schemas.openxmlformats.org/officeDocument/2006/relationships/tags" Target="../tags/tag5.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5.xml"/><Relationship Id="rId1" Type="http://schemas.openxmlformats.org/officeDocument/2006/relationships/slideLayout" Target="../slideLayouts/slideLayout5.xml"/><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4.xml"/><Relationship Id="rId1" Type="http://schemas.openxmlformats.org/officeDocument/2006/relationships/tags" Target="../tags/tag6.xm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4.xml"/><Relationship Id="rId1" Type="http://schemas.openxmlformats.org/officeDocument/2006/relationships/tags" Target="../tags/tag7.xml"/></Relationships>
</file>

<file path=ppt/slides/_rels/slide3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xml"/><Relationship Id="rId1" Type="http://schemas.openxmlformats.org/officeDocument/2006/relationships/tags" Target="../tags/tag3.xml"/></Relationships>
</file>

<file path=ppt/slides/_rels/slide4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0.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2.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3.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4.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5.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6.xm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4.xml"/><Relationship Id="rId1" Type="http://schemas.openxmlformats.org/officeDocument/2006/relationships/tags" Target="../tags/tag8.xml"/></Relationships>
</file>

<file path=ppt/slides/_rels/slide4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8.xml"/><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9.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4.xml"/><Relationship Id="rId1" Type="http://schemas.openxmlformats.org/officeDocument/2006/relationships/tags" Target="../tags/tag9.xml"/></Relationships>
</file>

<file path=ppt/slides/_rels/slide5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51.xml"/><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52.xml"/><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53.xml"/><Relationship Id="rId1" Type="http://schemas.openxmlformats.org/officeDocument/2006/relationships/slideLayout" Target="../slideLayouts/slideLayout5.xml"/><Relationship Id="rId4" Type="http://schemas.openxmlformats.org/officeDocument/2006/relationships/image" Target="../media/image38.png"/></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55.xml"/><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56.xml"/><Relationship Id="rId1" Type="http://schemas.openxmlformats.org/officeDocument/2006/relationships/slideLayout" Target="../slideLayouts/slideLayout5.xml"/><Relationship Id="rId5" Type="http://schemas.openxmlformats.org/officeDocument/2006/relationships/image" Target="../media/image42.png"/><Relationship Id="rId4" Type="http://schemas.openxmlformats.org/officeDocument/2006/relationships/image" Target="../media/image41.png"/></Relationships>
</file>

<file path=ppt/slides/_rels/slide5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57.xml"/><Relationship Id="rId1" Type="http://schemas.openxmlformats.org/officeDocument/2006/relationships/slideLayout" Target="../slideLayouts/slideLayout5.xml"/><Relationship Id="rId5" Type="http://schemas.openxmlformats.org/officeDocument/2006/relationships/image" Target="../media/image42.png"/><Relationship Id="rId4" Type="http://schemas.openxmlformats.org/officeDocument/2006/relationships/image" Target="../media/image41.png"/></Relationships>
</file>

<file path=ppt/slides/_rels/slide5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58.xml"/><Relationship Id="rId1" Type="http://schemas.openxmlformats.org/officeDocument/2006/relationships/slideLayout" Target="../slideLayouts/slideLayout5.xml"/></Relationships>
</file>

<file path=ppt/slides/_rels/slide5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59.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6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60.xml"/><Relationship Id="rId1" Type="http://schemas.openxmlformats.org/officeDocument/2006/relationships/slideLayout" Target="../slideLayouts/slideLayout5.xml"/></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61.xml"/><Relationship Id="rId2" Type="http://schemas.openxmlformats.org/officeDocument/2006/relationships/slideLayout" Target="../slideLayouts/slideLayout4.xml"/><Relationship Id="rId1" Type="http://schemas.openxmlformats.org/officeDocument/2006/relationships/tags" Target="../tags/tag10.xml"/></Relationships>
</file>

<file path=ppt/slides/_rels/slide6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62.xml"/><Relationship Id="rId1" Type="http://schemas.openxmlformats.org/officeDocument/2006/relationships/slideLayout" Target="../slideLayouts/slideLayout5.xml"/><Relationship Id="rId4" Type="http://schemas.openxmlformats.org/officeDocument/2006/relationships/image" Target="../media/image45.png"/></Relationships>
</file>

<file path=ppt/slides/_rels/slide6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63.xml"/><Relationship Id="rId1" Type="http://schemas.openxmlformats.org/officeDocument/2006/relationships/slideLayout" Target="../slideLayouts/slideLayout5.xml"/><Relationship Id="rId5" Type="http://schemas.openxmlformats.org/officeDocument/2006/relationships/image" Target="../media/image47.png"/><Relationship Id="rId4" Type="http://schemas.openxmlformats.org/officeDocument/2006/relationships/image" Target="../media/image46.png"/></Relationships>
</file>

<file path=ppt/slides/_rels/slide6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64.xml"/><Relationship Id="rId1" Type="http://schemas.openxmlformats.org/officeDocument/2006/relationships/slideLayout" Target="../slideLayouts/slideLayout5.xml"/><Relationship Id="rId4" Type="http://schemas.openxmlformats.org/officeDocument/2006/relationships/image" Target="../media/image49.png"/></Relationships>
</file>

<file path=ppt/slides/_rels/slide6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65.xml"/><Relationship Id="rId1" Type="http://schemas.openxmlformats.org/officeDocument/2006/relationships/slideLayout" Target="../slideLayouts/slideLayout5.xml"/><Relationship Id="rId4" Type="http://schemas.openxmlformats.org/officeDocument/2006/relationships/image" Target="../media/image51.png"/></Relationships>
</file>

<file path=ppt/slides/_rels/slide66.xml.rels><?xml version="1.0" encoding="UTF-8" standalone="yes"?>
<Relationships xmlns="http://schemas.openxmlformats.org/package/2006/relationships"><Relationship Id="rId3" Type="http://schemas.openxmlformats.org/officeDocument/2006/relationships/notesSlide" Target="../notesSlides/notesSlide66.xml"/><Relationship Id="rId2" Type="http://schemas.openxmlformats.org/officeDocument/2006/relationships/slideLayout" Target="../slideLayouts/slideLayout4.xml"/><Relationship Id="rId1" Type="http://schemas.openxmlformats.org/officeDocument/2006/relationships/tags" Target="../tags/tag11.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5.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5.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5.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5.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5.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5.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5.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5.xml"/></Relationships>
</file>

<file path=ppt/slides/_rels/slide77.xml.rels><?xml version="1.0" encoding="UTF-8" standalone="yes"?>
<Relationships xmlns="http://schemas.openxmlformats.org/package/2006/relationships"><Relationship Id="rId3" Type="http://schemas.openxmlformats.org/officeDocument/2006/relationships/notesSlide" Target="../notesSlides/notesSlide77.xml"/><Relationship Id="rId2" Type="http://schemas.openxmlformats.org/officeDocument/2006/relationships/slideLayout" Target="../slideLayouts/slideLayout10.xml"/><Relationship Id="rId1" Type="http://schemas.openxmlformats.org/officeDocument/2006/relationships/tags" Target="../tags/tag1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785413" cy="1666626"/>
          </a:xfrm>
        </p:spPr>
        <p:txBody>
          <a:bodyPr/>
          <a:lstStyle/>
          <a:p>
            <a:r>
              <a:rPr lang="en-US" dirty="0">
                <a:solidFill>
                  <a:schemeClr val="accent5">
                    <a:lumMod val="40000"/>
                    <a:lumOff val="60000"/>
                  </a:schemeClr>
                </a:solidFill>
              </a:rPr>
              <a:t>Chapter 1: IPv4/IPv6 Addressing and Routing Review</a:t>
            </a:r>
          </a:p>
        </p:txBody>
      </p:sp>
      <p:sp>
        <p:nvSpPr>
          <p:cNvPr id="5" name="Text Placeholder 4"/>
          <p:cNvSpPr>
            <a:spLocks noGrp="1"/>
          </p:cNvSpPr>
          <p:nvPr>
            <p:ph type="body" sz="quarter" idx="13"/>
          </p:nvPr>
        </p:nvSpPr>
        <p:spPr>
          <a:xfrm>
            <a:off x="469497" y="3127609"/>
            <a:ext cx="5925246" cy="299001"/>
          </a:xfrm>
        </p:spPr>
        <p:txBody>
          <a:bodyPr/>
          <a:lstStyle/>
          <a:p>
            <a:r>
              <a:rPr lang="en-US" dirty="0">
                <a:solidFill>
                  <a:schemeClr val="bg2">
                    <a:lumMod val="40000"/>
                    <a:lumOff val="60000"/>
                  </a:schemeClr>
                </a:solidFill>
              </a:rPr>
              <a:t>Instructor Materials</a:t>
            </a:r>
          </a:p>
        </p:txBody>
      </p:sp>
      <p:sp>
        <p:nvSpPr>
          <p:cNvPr id="7" name="Subtitle 6"/>
          <p:cNvSpPr>
            <a:spLocks noGrp="1"/>
          </p:cNvSpPr>
          <p:nvPr>
            <p:ph type="subTitle" idx="1"/>
          </p:nvPr>
        </p:nvSpPr>
        <p:spPr>
          <a:xfrm>
            <a:off x="469496" y="3809526"/>
            <a:ext cx="2730903" cy="902174"/>
          </a:xfrm>
        </p:spPr>
        <p:txBody>
          <a:bodyPr/>
          <a:lstStyle/>
          <a:p>
            <a:r>
              <a:rPr lang="en-US" dirty="0">
                <a:solidFill>
                  <a:schemeClr val="accent5">
                    <a:lumMod val="40000"/>
                    <a:lumOff val="60000"/>
                  </a:schemeClr>
                </a:solidFill>
              </a:rPr>
              <a:t>CCNP Enterprise: Advanced Routing</a:t>
            </a:r>
            <a:endParaRPr lang="en-US" dirty="0"/>
          </a:p>
          <a:p>
            <a:endParaRPr lang="en-US" dirty="0"/>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37844" y="252411"/>
            <a:ext cx="7598042" cy="1351755"/>
          </a:xfrm>
        </p:spPr>
        <p:txBody>
          <a:bodyPr/>
          <a:lstStyle/>
          <a:p>
            <a:r>
              <a:rPr lang="en-US" sz="4800" dirty="0">
                <a:solidFill>
                  <a:schemeClr val="accent5">
                    <a:lumMod val="40000"/>
                    <a:lumOff val="60000"/>
                  </a:schemeClr>
                </a:solidFill>
              </a:rPr>
              <a:t>DHCP for IPv4</a:t>
            </a:r>
            <a:endParaRPr lang="en-US" dirty="0">
              <a:solidFill>
                <a:schemeClr val="accent5">
                  <a:lumMod val="40000"/>
                  <a:lumOff val="60000"/>
                </a:schemeClr>
              </a:solidFill>
            </a:endParaRPr>
          </a:p>
        </p:txBody>
      </p:sp>
      <p:sp>
        <p:nvSpPr>
          <p:cNvPr id="4" name="TextBox 3">
            <a:extLst>
              <a:ext uri="{FF2B5EF4-FFF2-40B4-BE49-F238E27FC236}">
                <a16:creationId xmlns:a16="http://schemas.microsoft.com/office/drawing/2014/main" id="{E2BFA70F-DC0C-41D5-868E-C8FBC661D58F}"/>
              </a:ext>
            </a:extLst>
          </p:cNvPr>
          <p:cNvSpPr txBox="1"/>
          <p:nvPr/>
        </p:nvSpPr>
        <p:spPr>
          <a:xfrm>
            <a:off x="433084" y="1715712"/>
            <a:ext cx="8277832" cy="1569660"/>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chemeClr val="accent5">
                    <a:lumMod val="40000"/>
                    <a:lumOff val="60000"/>
                  </a:schemeClr>
                </a:solidFill>
              </a:rPr>
              <a:t>Dynamic Host Configuration Protocol (DHCP) is commonly used for assigning IPv4 address information to a network host. </a:t>
            </a:r>
          </a:p>
          <a:p>
            <a:pPr marL="285750" indent="-285750">
              <a:buFont typeface="Arial" panose="020B0604020202020204" pitchFamily="34" charset="0"/>
              <a:buChar char="•"/>
            </a:pPr>
            <a:endParaRPr lang="en-US" sz="1600" dirty="0">
              <a:solidFill>
                <a:schemeClr val="accent5">
                  <a:lumMod val="40000"/>
                  <a:lumOff val="60000"/>
                </a:schemeClr>
              </a:solidFill>
            </a:endParaRPr>
          </a:p>
          <a:p>
            <a:pPr marL="285750" indent="-285750">
              <a:buFont typeface="Arial" panose="020B0604020202020204" pitchFamily="34" charset="0"/>
              <a:buChar char="•"/>
            </a:pPr>
            <a:r>
              <a:rPr lang="en-US" sz="1600" dirty="0">
                <a:solidFill>
                  <a:schemeClr val="accent5">
                    <a:lumMod val="40000"/>
                    <a:lumOff val="60000"/>
                  </a:schemeClr>
                </a:solidFill>
              </a:rPr>
              <a:t>DHCP allows a DHCP client to obtain an IP address, subnet mask, default gateway IP address, DNS server IP address, and other types of IP addressing information from a DHCP server. </a:t>
            </a:r>
          </a:p>
        </p:txBody>
      </p:sp>
    </p:spTree>
    <p:custDataLst>
      <p:tags r:id="rId1"/>
    </p:custDataLst>
    <p:extLst>
      <p:ext uri="{BB962C8B-B14F-4D97-AF65-F5344CB8AC3E}">
        <p14:creationId xmlns:p14="http://schemas.microsoft.com/office/powerpoint/2010/main" val="3961330078"/>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6365081" cy="731837"/>
          </a:xfrm>
        </p:spPr>
        <p:txBody>
          <a:bodyPr/>
          <a:lstStyle/>
          <a:p>
            <a:r>
              <a:rPr lang="en-US" sz="1600" dirty="0">
                <a:solidFill>
                  <a:schemeClr val="accent4">
                    <a:lumMod val="75000"/>
                  </a:schemeClr>
                </a:solidFill>
              </a:rPr>
              <a:t>DHCPv4 for IPv4</a:t>
            </a:r>
            <a:br>
              <a:rPr lang="en-US" dirty="0">
                <a:solidFill>
                  <a:schemeClr val="accent4">
                    <a:lumMod val="75000"/>
                  </a:schemeClr>
                </a:solidFill>
              </a:rPr>
            </a:br>
            <a:r>
              <a:rPr lang="en-US" sz="2400" dirty="0">
                <a:solidFill>
                  <a:schemeClr val="accent4">
                    <a:lumMod val="75000"/>
                  </a:schemeClr>
                </a:solidFill>
              </a:rPr>
              <a:t>Reviewing DHCP Operations</a:t>
            </a:r>
          </a:p>
        </p:txBody>
      </p:sp>
      <p:sp>
        <p:nvSpPr>
          <p:cNvPr id="2" name="Rectangle 1">
            <a:extLst>
              <a:ext uri="{FF2B5EF4-FFF2-40B4-BE49-F238E27FC236}">
                <a16:creationId xmlns:a16="http://schemas.microsoft.com/office/drawing/2014/main" id="{09FF4F5D-70B8-4224-91F2-4D3C5F190FF9}"/>
              </a:ext>
            </a:extLst>
          </p:cNvPr>
          <p:cNvSpPr/>
          <p:nvPr/>
        </p:nvSpPr>
        <p:spPr>
          <a:xfrm>
            <a:off x="121443" y="731837"/>
            <a:ext cx="8672513" cy="1077218"/>
          </a:xfrm>
          <a:prstGeom prst="rect">
            <a:avLst/>
          </a:prstGeom>
        </p:spPr>
        <p:txBody>
          <a:bodyPr wrap="square">
            <a:spAutoFit/>
          </a:bodyPr>
          <a:lstStyle/>
          <a:p>
            <a:endParaRPr lang="en-US" sz="1600" dirty="0"/>
          </a:p>
          <a:p>
            <a:r>
              <a:rPr lang="en-US" sz="1600" dirty="0"/>
              <a:t>Figure 1-4 illustrates the exchange of messages (Discover, Offer, Request, Acknowledgment [DORA] process) that occurs as a DHCP client obtains IP addressing information from a DHCP server.</a:t>
            </a:r>
          </a:p>
        </p:txBody>
      </p:sp>
      <p:pic>
        <p:nvPicPr>
          <p:cNvPr id="4" name="Picture 3">
            <a:extLst>
              <a:ext uri="{FF2B5EF4-FFF2-40B4-BE49-F238E27FC236}">
                <a16:creationId xmlns:a16="http://schemas.microsoft.com/office/drawing/2014/main" id="{A3E1BA62-8E66-4476-8E07-B4115C88C3EC}"/>
              </a:ext>
            </a:extLst>
          </p:cNvPr>
          <p:cNvPicPr>
            <a:picLocks noChangeAspect="1"/>
          </p:cNvPicPr>
          <p:nvPr/>
        </p:nvPicPr>
        <p:blipFill>
          <a:blip r:embed="rId3"/>
          <a:srcRect/>
          <a:stretch/>
        </p:blipFill>
        <p:spPr>
          <a:xfrm>
            <a:off x="1844489" y="1864519"/>
            <a:ext cx="4791272" cy="2750344"/>
          </a:xfrm>
          <a:prstGeom prst="rect">
            <a:avLst/>
          </a:prstGeom>
        </p:spPr>
      </p:pic>
    </p:spTree>
    <p:extLst>
      <p:ext uri="{BB962C8B-B14F-4D97-AF65-F5344CB8AC3E}">
        <p14:creationId xmlns:p14="http://schemas.microsoft.com/office/powerpoint/2010/main" val="146141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6365081" cy="731837"/>
          </a:xfrm>
        </p:spPr>
        <p:txBody>
          <a:bodyPr/>
          <a:lstStyle/>
          <a:p>
            <a:r>
              <a:rPr lang="en-US" sz="1600" dirty="0">
                <a:solidFill>
                  <a:schemeClr val="accent4">
                    <a:lumMod val="75000"/>
                  </a:schemeClr>
                </a:solidFill>
              </a:rPr>
              <a:t>DHCPv4 for IPv4</a:t>
            </a:r>
            <a:br>
              <a:rPr lang="en-US" dirty="0">
                <a:solidFill>
                  <a:schemeClr val="accent4">
                    <a:lumMod val="75000"/>
                  </a:schemeClr>
                </a:solidFill>
              </a:rPr>
            </a:br>
            <a:r>
              <a:rPr lang="en-US" sz="2400" dirty="0">
                <a:solidFill>
                  <a:schemeClr val="accent4">
                    <a:lumMod val="75000"/>
                  </a:schemeClr>
                </a:solidFill>
              </a:rPr>
              <a:t>DHCP DORA Process</a:t>
            </a:r>
          </a:p>
        </p:txBody>
      </p:sp>
      <p:sp>
        <p:nvSpPr>
          <p:cNvPr id="2" name="Rectangle 1">
            <a:extLst>
              <a:ext uri="{FF2B5EF4-FFF2-40B4-BE49-F238E27FC236}">
                <a16:creationId xmlns:a16="http://schemas.microsoft.com/office/drawing/2014/main" id="{09FF4F5D-70B8-4224-91F2-4D3C5F190FF9}"/>
              </a:ext>
            </a:extLst>
          </p:cNvPr>
          <p:cNvSpPr/>
          <p:nvPr/>
        </p:nvSpPr>
        <p:spPr>
          <a:xfrm>
            <a:off x="121443" y="731837"/>
            <a:ext cx="8901114" cy="3970318"/>
          </a:xfrm>
          <a:prstGeom prst="rect">
            <a:avLst/>
          </a:prstGeom>
        </p:spPr>
        <p:txBody>
          <a:bodyPr wrap="square">
            <a:spAutoFit/>
          </a:bodyPr>
          <a:lstStyle/>
          <a:p>
            <a:r>
              <a:rPr lang="en-US" sz="1400" b="1" dirty="0"/>
              <a:t>Step 1</a:t>
            </a:r>
            <a:r>
              <a:rPr lang="en-US" sz="1400" dirty="0"/>
              <a:t>. When a DHCP client initially boots, it has no IP address, default gateway, or other configuration information. Therefore, the way a DHCP client initially communicates is by sending a broadcast DHCPDISCOVER message to destination IP 255.255.255.255 and destination MAC FFFF:FFFF:FFFF attempting to discover a DHCP server. The source IP is 0.0.0.0, and the source MAC is the MAC address of the sending device.</a:t>
            </a:r>
          </a:p>
          <a:p>
            <a:endParaRPr lang="en-US" sz="1400" dirty="0"/>
          </a:p>
          <a:p>
            <a:r>
              <a:rPr lang="en-US" sz="1400" b="1" dirty="0"/>
              <a:t>Step 2.</a:t>
            </a:r>
            <a:r>
              <a:rPr lang="en-US" sz="1400" dirty="0"/>
              <a:t> When a DHCP server receives a DHCPDISCOVER message, it can respond with a DHCPOFFER message with an unleased IP address, subnet mask, and default gateway information. Because the DHCPDISCOVER message is sent as a broadcast, more than one DHCP server might respond with a DHCPOFFER. The client typically selects the server that sent the first DHCPOFFER response it received.</a:t>
            </a:r>
          </a:p>
          <a:p>
            <a:endParaRPr lang="en-US" sz="1400" dirty="0"/>
          </a:p>
          <a:p>
            <a:r>
              <a:rPr lang="en-US" sz="1400" b="1" dirty="0"/>
              <a:t>Step 3. </a:t>
            </a:r>
            <a:r>
              <a:rPr lang="en-US" sz="1400" dirty="0"/>
              <a:t>The DHCP client communicates with the selected server by sending a broadcasted DHCPREQUEST message indicating that it will be using the address provided in the DHCPOFFER and, as a result, wants the associated address leased to itself.</a:t>
            </a:r>
          </a:p>
          <a:p>
            <a:endParaRPr lang="en-US" sz="1400" dirty="0"/>
          </a:p>
          <a:p>
            <a:r>
              <a:rPr lang="en-US" sz="1400" b="1" dirty="0"/>
              <a:t>Step 4. </a:t>
            </a:r>
            <a:r>
              <a:rPr lang="en-US" sz="1400" dirty="0"/>
              <a:t>Finally, the DHCP server responds to the client with a DHCPACK</a:t>
            </a:r>
            <a:r>
              <a:rPr lang="en-US" sz="1400" b="1" dirty="0"/>
              <a:t> </a:t>
            </a:r>
            <a:r>
              <a:rPr lang="en-US" sz="1400" dirty="0"/>
              <a:t>message indicating that the IP address is leased to the client and includes any additional DHCP options that might be needed at this point, such as the lease duration.</a:t>
            </a:r>
          </a:p>
        </p:txBody>
      </p:sp>
    </p:spTree>
    <p:extLst>
      <p:ext uri="{BB962C8B-B14F-4D97-AF65-F5344CB8AC3E}">
        <p14:creationId xmlns:p14="http://schemas.microsoft.com/office/powerpoint/2010/main" val="1716848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6365081" cy="731837"/>
          </a:xfrm>
        </p:spPr>
        <p:txBody>
          <a:bodyPr/>
          <a:lstStyle/>
          <a:p>
            <a:r>
              <a:rPr lang="en-US" sz="1600" dirty="0">
                <a:solidFill>
                  <a:schemeClr val="accent4">
                    <a:lumMod val="75000"/>
                  </a:schemeClr>
                </a:solidFill>
              </a:rPr>
              <a:t>DHCPv4 for IPv4</a:t>
            </a:r>
            <a:br>
              <a:rPr lang="en-US" dirty="0">
                <a:solidFill>
                  <a:schemeClr val="accent4">
                    <a:lumMod val="75000"/>
                  </a:schemeClr>
                </a:solidFill>
              </a:rPr>
            </a:br>
            <a:r>
              <a:rPr lang="en-US" sz="2400" dirty="0">
                <a:solidFill>
                  <a:schemeClr val="accent4">
                    <a:lumMod val="75000"/>
                  </a:schemeClr>
                </a:solidFill>
              </a:rPr>
              <a:t>DHCP Relay Agent</a:t>
            </a:r>
          </a:p>
        </p:txBody>
      </p:sp>
      <p:sp>
        <p:nvSpPr>
          <p:cNvPr id="2" name="Rectangle 1">
            <a:extLst>
              <a:ext uri="{FF2B5EF4-FFF2-40B4-BE49-F238E27FC236}">
                <a16:creationId xmlns:a16="http://schemas.microsoft.com/office/drawing/2014/main" id="{09FF4F5D-70B8-4224-91F2-4D3C5F190FF9}"/>
              </a:ext>
            </a:extLst>
          </p:cNvPr>
          <p:cNvSpPr/>
          <p:nvPr/>
        </p:nvSpPr>
        <p:spPr>
          <a:xfrm>
            <a:off x="121443" y="731837"/>
            <a:ext cx="8896433" cy="2031325"/>
          </a:xfrm>
          <a:prstGeom prst="rect">
            <a:avLst/>
          </a:prstGeom>
        </p:spPr>
        <p:txBody>
          <a:bodyPr wrap="square">
            <a:spAutoFit/>
          </a:bodyPr>
          <a:lstStyle/>
          <a:p>
            <a:r>
              <a:rPr lang="en-US" sz="1400" dirty="0"/>
              <a:t>The DHCPDISCOVER message is sent as a broadcast but it cannot cross the router boundary. Therefore, if a client resides on a different network from the DHCP server, you need to configure the default gateway of the client as a DHCP relay agent to forward the broadcast packets as unicast packets to the server. </a:t>
            </a:r>
          </a:p>
          <a:p>
            <a:endParaRPr lang="en-US" sz="1400" dirty="0"/>
          </a:p>
          <a:p>
            <a:r>
              <a:rPr lang="en-US" sz="1400" dirty="0"/>
              <a:t>You use the </a:t>
            </a:r>
            <a:r>
              <a:rPr lang="en-US" sz="1400" b="1" dirty="0"/>
              <a:t>ip helper-address </a:t>
            </a:r>
            <a:r>
              <a:rPr lang="en-US" sz="1400" b="1" i="1" dirty="0"/>
              <a:t>ip_address </a:t>
            </a:r>
            <a:r>
              <a:rPr lang="en-US" sz="1400" dirty="0"/>
              <a:t>interface configuration mode command to configure a router to relay DHCP messages to a DHCP server in the organization.</a:t>
            </a:r>
          </a:p>
          <a:p>
            <a:endParaRPr lang="en-US" sz="1400" dirty="0"/>
          </a:p>
          <a:p>
            <a:r>
              <a:rPr lang="en-US" sz="1400" dirty="0"/>
              <a:t>In the figure, the DHCP client belongs to the 172.16.1.0/24 network, whereas the DHCP server belongs to the 10.1.1.0/24 network. Router R1 is configured as a DHCP relay agent, using the syntax shown in Example 1-3.</a:t>
            </a:r>
          </a:p>
        </p:txBody>
      </p:sp>
      <p:pic>
        <p:nvPicPr>
          <p:cNvPr id="4" name="Picture 3">
            <a:extLst>
              <a:ext uri="{FF2B5EF4-FFF2-40B4-BE49-F238E27FC236}">
                <a16:creationId xmlns:a16="http://schemas.microsoft.com/office/drawing/2014/main" id="{A3E1BA62-8E66-4476-8E07-B4115C88C3EC}"/>
              </a:ext>
            </a:extLst>
          </p:cNvPr>
          <p:cNvPicPr>
            <a:picLocks noChangeAspect="1"/>
          </p:cNvPicPr>
          <p:nvPr/>
        </p:nvPicPr>
        <p:blipFill>
          <a:blip r:embed="rId3"/>
          <a:srcRect/>
          <a:stretch/>
        </p:blipFill>
        <p:spPr>
          <a:xfrm>
            <a:off x="2291844" y="2968096"/>
            <a:ext cx="4303119" cy="2031325"/>
          </a:xfrm>
          <a:prstGeom prst="rect">
            <a:avLst/>
          </a:prstGeom>
        </p:spPr>
      </p:pic>
    </p:spTree>
    <p:extLst>
      <p:ext uri="{BB962C8B-B14F-4D97-AF65-F5344CB8AC3E}">
        <p14:creationId xmlns:p14="http://schemas.microsoft.com/office/powerpoint/2010/main" val="11893891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6365081" cy="731837"/>
          </a:xfrm>
        </p:spPr>
        <p:txBody>
          <a:bodyPr/>
          <a:lstStyle/>
          <a:p>
            <a:r>
              <a:rPr lang="en-US" sz="1600" dirty="0">
                <a:solidFill>
                  <a:schemeClr val="accent4">
                    <a:lumMod val="75000"/>
                  </a:schemeClr>
                </a:solidFill>
              </a:rPr>
              <a:t>DHCPv4 for IPv4</a:t>
            </a:r>
            <a:br>
              <a:rPr lang="en-US" dirty="0">
                <a:solidFill>
                  <a:schemeClr val="accent4">
                    <a:lumMod val="75000"/>
                  </a:schemeClr>
                </a:solidFill>
              </a:rPr>
            </a:br>
            <a:r>
              <a:rPr lang="en-US" sz="2400" dirty="0">
                <a:solidFill>
                  <a:schemeClr val="accent4">
                    <a:lumMod val="75000"/>
                  </a:schemeClr>
                </a:solidFill>
              </a:rPr>
              <a:t>DHCP Relay Agent (Cont.)</a:t>
            </a:r>
          </a:p>
        </p:txBody>
      </p:sp>
      <p:sp>
        <p:nvSpPr>
          <p:cNvPr id="2" name="Rectangle 1">
            <a:extLst>
              <a:ext uri="{FF2B5EF4-FFF2-40B4-BE49-F238E27FC236}">
                <a16:creationId xmlns:a16="http://schemas.microsoft.com/office/drawing/2014/main" id="{09FF4F5D-70B8-4224-91F2-4D3C5F190FF9}"/>
              </a:ext>
            </a:extLst>
          </p:cNvPr>
          <p:cNvSpPr/>
          <p:nvPr/>
        </p:nvSpPr>
        <p:spPr>
          <a:xfrm>
            <a:off x="121443" y="731837"/>
            <a:ext cx="8896433" cy="4016484"/>
          </a:xfrm>
          <a:prstGeom prst="rect">
            <a:avLst/>
          </a:prstGeom>
        </p:spPr>
        <p:txBody>
          <a:bodyPr wrap="square">
            <a:spAutoFit/>
          </a:bodyPr>
          <a:lstStyle/>
          <a:p>
            <a:r>
              <a:rPr lang="en-US" sz="1500" dirty="0"/>
              <a:t>The </a:t>
            </a:r>
            <a:r>
              <a:rPr lang="en-US" sz="1500" b="1" dirty="0"/>
              <a:t>service dhcp </a:t>
            </a:r>
            <a:r>
              <a:rPr lang="en-US" sz="1500" dirty="0"/>
              <a:t>command enables the DHCP service on the router. It is usually not required because the DHCP service is enabled by default</a:t>
            </a:r>
          </a:p>
          <a:p>
            <a:endParaRPr lang="en-US" sz="1500" dirty="0"/>
          </a:p>
          <a:p>
            <a:r>
              <a:rPr lang="en-US" sz="1500" dirty="0"/>
              <a:t>The</a:t>
            </a:r>
            <a:r>
              <a:rPr lang="en-US" sz="1500" b="1" dirty="0"/>
              <a:t> ip helper-address 10.1.1.2 </a:t>
            </a:r>
            <a:r>
              <a:rPr lang="en-US" sz="1500" dirty="0"/>
              <a:t>command specifies the IP address of the DHCP server. If the wrong IP address is specified, the DHCP messages are relayed to the wrong device. In addition, the ip helper-address command must be configured on the interface that is receiving the DHCPDISCOVER messages from the clients.</a:t>
            </a:r>
          </a:p>
          <a:p>
            <a:endParaRPr lang="en-US" sz="1500" dirty="0"/>
          </a:p>
          <a:p>
            <a:r>
              <a:rPr lang="en-US" sz="1500" dirty="0"/>
              <a:t>As a DHCP relay agent, the router relays a few other broadcast types in addition to a DHCP message. Other protocols that are forwarded by a DHCP relay agent include the following:</a:t>
            </a:r>
          </a:p>
          <a:p>
            <a:pPr marL="285750" indent="-285750">
              <a:buFont typeface="Arial" panose="020B0604020202020204" pitchFamily="34" charset="0"/>
              <a:buChar char="•"/>
            </a:pPr>
            <a:r>
              <a:rPr lang="en-US" sz="1500" dirty="0"/>
              <a:t>TFTP</a:t>
            </a:r>
          </a:p>
          <a:p>
            <a:pPr marL="285750" indent="-285750">
              <a:buFont typeface="Arial" panose="020B0604020202020204" pitchFamily="34" charset="0"/>
              <a:buChar char="•"/>
            </a:pPr>
            <a:r>
              <a:rPr lang="en-US" sz="1500" dirty="0"/>
              <a:t>Domain Name System (DNS)</a:t>
            </a:r>
          </a:p>
          <a:p>
            <a:pPr marL="285750" indent="-285750">
              <a:buFont typeface="Arial" panose="020B0604020202020204" pitchFamily="34" charset="0"/>
              <a:buChar char="•"/>
            </a:pPr>
            <a:r>
              <a:rPr lang="en-US" sz="1500" dirty="0"/>
              <a:t>Internet Time Service (ITS)</a:t>
            </a:r>
          </a:p>
          <a:p>
            <a:pPr marL="285750" indent="-285750">
              <a:buFont typeface="Arial" panose="020B0604020202020204" pitchFamily="34" charset="0"/>
              <a:buChar char="•"/>
            </a:pPr>
            <a:r>
              <a:rPr lang="en-US" sz="1500" dirty="0"/>
              <a:t>NetBIOS name server</a:t>
            </a:r>
          </a:p>
          <a:p>
            <a:pPr marL="285750" indent="-285750">
              <a:buFont typeface="Arial" panose="020B0604020202020204" pitchFamily="34" charset="0"/>
              <a:buChar char="•"/>
            </a:pPr>
            <a:r>
              <a:rPr lang="en-US" sz="1500" dirty="0"/>
              <a:t>NetBIOS datagram server</a:t>
            </a:r>
          </a:p>
          <a:p>
            <a:pPr marL="285750" indent="-285750">
              <a:buFont typeface="Arial" panose="020B0604020202020204" pitchFamily="34" charset="0"/>
              <a:buChar char="•"/>
            </a:pPr>
            <a:r>
              <a:rPr lang="en-US" sz="1500" dirty="0"/>
              <a:t>BootP</a:t>
            </a:r>
          </a:p>
          <a:p>
            <a:pPr marL="285750" indent="-285750">
              <a:buFont typeface="Arial" panose="020B0604020202020204" pitchFamily="34" charset="0"/>
              <a:buChar char="•"/>
            </a:pPr>
            <a:r>
              <a:rPr lang="en-US" sz="1500" dirty="0"/>
              <a:t>TACACS</a:t>
            </a:r>
          </a:p>
        </p:txBody>
      </p:sp>
    </p:spTree>
    <p:extLst>
      <p:ext uri="{BB962C8B-B14F-4D97-AF65-F5344CB8AC3E}">
        <p14:creationId xmlns:p14="http://schemas.microsoft.com/office/powerpoint/2010/main" val="2394010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6365081" cy="731837"/>
          </a:xfrm>
        </p:spPr>
        <p:txBody>
          <a:bodyPr/>
          <a:lstStyle/>
          <a:p>
            <a:r>
              <a:rPr lang="en-US" sz="1600" dirty="0">
                <a:solidFill>
                  <a:schemeClr val="accent4">
                    <a:lumMod val="75000"/>
                  </a:schemeClr>
                </a:solidFill>
              </a:rPr>
              <a:t>DHCPv4 for IPv4</a:t>
            </a:r>
            <a:br>
              <a:rPr lang="en-US" dirty="0">
                <a:solidFill>
                  <a:schemeClr val="accent4">
                    <a:lumMod val="75000"/>
                  </a:schemeClr>
                </a:solidFill>
              </a:rPr>
            </a:br>
            <a:r>
              <a:rPr lang="en-US" sz="2400" dirty="0">
                <a:solidFill>
                  <a:schemeClr val="accent4">
                    <a:lumMod val="75000"/>
                  </a:schemeClr>
                </a:solidFill>
              </a:rPr>
              <a:t>DHCP Message Types</a:t>
            </a:r>
          </a:p>
        </p:txBody>
      </p:sp>
      <p:pic>
        <p:nvPicPr>
          <p:cNvPr id="5" name="Picture 4">
            <a:extLst>
              <a:ext uri="{FF2B5EF4-FFF2-40B4-BE49-F238E27FC236}">
                <a16:creationId xmlns:a16="http://schemas.microsoft.com/office/drawing/2014/main" id="{50AB08E9-7B85-4C58-8146-3218AE5396FD}"/>
              </a:ext>
            </a:extLst>
          </p:cNvPr>
          <p:cNvPicPr>
            <a:picLocks noChangeAspect="1"/>
          </p:cNvPicPr>
          <p:nvPr/>
        </p:nvPicPr>
        <p:blipFill>
          <a:blip r:embed="rId3"/>
          <a:stretch>
            <a:fillRect/>
          </a:stretch>
        </p:blipFill>
        <p:spPr>
          <a:xfrm>
            <a:off x="1817088" y="664604"/>
            <a:ext cx="5309799" cy="4114318"/>
          </a:xfrm>
          <a:prstGeom prst="rect">
            <a:avLst/>
          </a:prstGeom>
        </p:spPr>
      </p:pic>
    </p:spTree>
    <p:extLst>
      <p:ext uri="{BB962C8B-B14F-4D97-AF65-F5344CB8AC3E}">
        <p14:creationId xmlns:p14="http://schemas.microsoft.com/office/powerpoint/2010/main" val="5788472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6365081" cy="731837"/>
          </a:xfrm>
        </p:spPr>
        <p:txBody>
          <a:bodyPr/>
          <a:lstStyle/>
          <a:p>
            <a:r>
              <a:rPr lang="en-US" sz="1600" dirty="0">
                <a:solidFill>
                  <a:schemeClr val="accent4">
                    <a:lumMod val="75000"/>
                  </a:schemeClr>
                </a:solidFill>
              </a:rPr>
              <a:t>DHCPv4 for IPv4</a:t>
            </a:r>
            <a:br>
              <a:rPr lang="en-US" dirty="0">
                <a:solidFill>
                  <a:schemeClr val="accent4">
                    <a:lumMod val="75000"/>
                  </a:schemeClr>
                </a:solidFill>
              </a:rPr>
            </a:br>
            <a:r>
              <a:rPr lang="en-US" sz="2400" dirty="0">
                <a:solidFill>
                  <a:schemeClr val="accent4">
                    <a:lumMod val="75000"/>
                  </a:schemeClr>
                </a:solidFill>
              </a:rPr>
              <a:t>Router as a DHCP client or a DHCP server</a:t>
            </a:r>
          </a:p>
        </p:txBody>
      </p:sp>
      <p:sp>
        <p:nvSpPr>
          <p:cNvPr id="2" name="TextBox 1">
            <a:extLst>
              <a:ext uri="{FF2B5EF4-FFF2-40B4-BE49-F238E27FC236}">
                <a16:creationId xmlns:a16="http://schemas.microsoft.com/office/drawing/2014/main" id="{64F49994-A47C-425E-9249-6DB1F52E1910}"/>
              </a:ext>
            </a:extLst>
          </p:cNvPr>
          <p:cNvSpPr txBox="1"/>
          <p:nvPr/>
        </p:nvSpPr>
        <p:spPr>
          <a:xfrm>
            <a:off x="294640" y="853440"/>
            <a:ext cx="8696960" cy="3970318"/>
          </a:xfrm>
          <a:prstGeom prst="rect">
            <a:avLst/>
          </a:prstGeom>
          <a:noFill/>
        </p:spPr>
        <p:txBody>
          <a:bodyPr wrap="square" rtlCol="0">
            <a:spAutoFit/>
          </a:bodyPr>
          <a:lstStyle/>
          <a:p>
            <a:r>
              <a:rPr lang="en-US" sz="1400" dirty="0"/>
              <a:t>Router configured as a DHCP client so the router can obtain its IP address from a DHCP server:</a:t>
            </a:r>
          </a:p>
          <a:p>
            <a:endParaRPr lang="en-US" sz="1400" dirty="0"/>
          </a:p>
          <a:p>
            <a:pPr lvl="1"/>
            <a:r>
              <a:rPr lang="en-US" sz="1400" dirty="0">
                <a:latin typeface="Courier New" panose="02070309020205020404" pitchFamily="49" charset="0"/>
                <a:cs typeface="Courier New" panose="02070309020205020404" pitchFamily="49" charset="0"/>
              </a:rPr>
              <a:t>R1# </a:t>
            </a:r>
            <a:r>
              <a:rPr lang="en-US" sz="1400" b="1" dirty="0">
                <a:latin typeface="Courier New" panose="02070309020205020404" pitchFamily="49" charset="0"/>
                <a:cs typeface="Courier New" panose="02070309020205020404" pitchFamily="49" charset="0"/>
              </a:rPr>
              <a:t>configure terminal</a:t>
            </a:r>
          </a:p>
          <a:p>
            <a:pPr lvl="1"/>
            <a:r>
              <a:rPr lang="en-US" sz="1400" dirty="0">
                <a:latin typeface="Courier New" panose="02070309020205020404" pitchFamily="49" charset="0"/>
                <a:cs typeface="Courier New" panose="02070309020205020404" pitchFamily="49" charset="0"/>
              </a:rPr>
              <a:t>R1(config)# </a:t>
            </a:r>
            <a:r>
              <a:rPr lang="en-US" sz="1400" b="1" dirty="0">
                <a:latin typeface="Courier New" panose="02070309020205020404" pitchFamily="49" charset="0"/>
                <a:cs typeface="Courier New" panose="02070309020205020404" pitchFamily="49" charset="0"/>
              </a:rPr>
              <a:t>int fa 0/1</a:t>
            </a:r>
          </a:p>
          <a:p>
            <a:pPr lvl="1"/>
            <a:r>
              <a:rPr lang="en-US" sz="1400" dirty="0">
                <a:latin typeface="Courier New" panose="02070309020205020404" pitchFamily="49" charset="0"/>
                <a:cs typeface="Courier New" panose="02070309020205020404" pitchFamily="49" charset="0"/>
              </a:rPr>
              <a:t>R1(config-if)# </a:t>
            </a:r>
            <a:r>
              <a:rPr lang="en-US" sz="1400" b="1" dirty="0">
                <a:latin typeface="Courier New" panose="02070309020205020404" pitchFamily="49" charset="0"/>
                <a:cs typeface="Courier New" panose="02070309020205020404" pitchFamily="49" charset="0"/>
              </a:rPr>
              <a:t>ip address dhcp</a:t>
            </a:r>
          </a:p>
          <a:p>
            <a:endParaRPr lang="en-US" sz="1400" dirty="0"/>
          </a:p>
          <a:p>
            <a:r>
              <a:rPr lang="en-US" sz="1400" dirty="0"/>
              <a:t>Router configured as a DHCP server:</a:t>
            </a:r>
          </a:p>
          <a:p>
            <a:endParaRPr lang="en-US" sz="1400" b="1" dirty="0"/>
          </a:p>
          <a:p>
            <a:pPr lvl="1"/>
            <a:r>
              <a:rPr lang="en-US" sz="1400" dirty="0">
                <a:latin typeface="Courier New" panose="02070309020205020404" pitchFamily="49" charset="0"/>
                <a:cs typeface="Courier New" panose="02070309020205020404" pitchFamily="49" charset="0"/>
              </a:rPr>
              <a:t>R1(config)# </a:t>
            </a:r>
            <a:r>
              <a:rPr lang="en-US" sz="1400" b="1" dirty="0">
                <a:latin typeface="Courier New" panose="02070309020205020404" pitchFamily="49" charset="0"/>
                <a:cs typeface="Courier New" panose="02070309020205020404" pitchFamily="49" charset="0"/>
              </a:rPr>
              <a:t>ip dhcp excluded-address 10.8.8.1 10.8.8.10</a:t>
            </a:r>
          </a:p>
          <a:p>
            <a:pPr lvl="1"/>
            <a:r>
              <a:rPr lang="en-US" sz="1400" dirty="0">
                <a:latin typeface="Courier New" panose="02070309020205020404" pitchFamily="49" charset="0"/>
                <a:cs typeface="Courier New" panose="02070309020205020404" pitchFamily="49" charset="0"/>
              </a:rPr>
              <a:t>R1(config)# </a:t>
            </a:r>
            <a:r>
              <a:rPr lang="en-US" sz="1400" b="1" dirty="0">
                <a:latin typeface="Courier New" panose="02070309020205020404" pitchFamily="49" charset="0"/>
                <a:cs typeface="Courier New" panose="02070309020205020404" pitchFamily="49" charset="0"/>
              </a:rPr>
              <a:t>ip dhcp pool POOL-A</a:t>
            </a:r>
          </a:p>
          <a:p>
            <a:pPr lvl="1"/>
            <a:r>
              <a:rPr lang="en-US" sz="1400" dirty="0">
                <a:latin typeface="Courier New" panose="02070309020205020404" pitchFamily="49" charset="0"/>
                <a:cs typeface="Courier New" panose="02070309020205020404" pitchFamily="49" charset="0"/>
              </a:rPr>
              <a:t>R1(dhcp-config)# </a:t>
            </a:r>
            <a:r>
              <a:rPr lang="en-US" sz="1400" b="1" dirty="0">
                <a:latin typeface="Courier New" panose="02070309020205020404" pitchFamily="49" charset="0"/>
                <a:cs typeface="Courier New" panose="02070309020205020404" pitchFamily="49" charset="0"/>
              </a:rPr>
              <a:t>network 10.8.8.0 255.255.255.0</a:t>
            </a:r>
          </a:p>
          <a:p>
            <a:pPr lvl="1"/>
            <a:r>
              <a:rPr lang="en-US" sz="1400" dirty="0">
                <a:latin typeface="Courier New" panose="02070309020205020404" pitchFamily="49" charset="0"/>
                <a:cs typeface="Courier New" panose="02070309020205020404" pitchFamily="49" charset="0"/>
              </a:rPr>
              <a:t>R1(dhcp-config)# </a:t>
            </a:r>
            <a:r>
              <a:rPr lang="en-US" sz="1400" b="1" dirty="0">
                <a:latin typeface="Courier New" panose="02070309020205020404" pitchFamily="49" charset="0"/>
                <a:cs typeface="Courier New" panose="02070309020205020404" pitchFamily="49" charset="0"/>
              </a:rPr>
              <a:t>default-router 10.8.8.1</a:t>
            </a:r>
          </a:p>
          <a:p>
            <a:pPr lvl="1"/>
            <a:r>
              <a:rPr lang="en-US" sz="1400" dirty="0">
                <a:latin typeface="Courier New" panose="02070309020205020404" pitchFamily="49" charset="0"/>
                <a:cs typeface="Courier New" panose="02070309020205020404" pitchFamily="49" charset="0"/>
              </a:rPr>
              <a:t>R1(dhcp-config)# </a:t>
            </a:r>
            <a:r>
              <a:rPr lang="en-US" sz="1400" b="1" dirty="0">
                <a:latin typeface="Courier New" panose="02070309020205020404" pitchFamily="49" charset="0"/>
                <a:cs typeface="Courier New" panose="02070309020205020404" pitchFamily="49" charset="0"/>
              </a:rPr>
              <a:t>dns-server 192.168.1.1</a:t>
            </a:r>
          </a:p>
          <a:p>
            <a:pPr lvl="1"/>
            <a:r>
              <a:rPr lang="en-US" sz="1400" dirty="0">
                <a:latin typeface="Courier New" panose="02070309020205020404" pitchFamily="49" charset="0"/>
                <a:cs typeface="Courier New" panose="02070309020205020404" pitchFamily="49" charset="0"/>
              </a:rPr>
              <a:t>R1(dhcp-config)# </a:t>
            </a:r>
            <a:r>
              <a:rPr lang="en-US" sz="1400" b="1" dirty="0">
                <a:latin typeface="Courier New" panose="02070309020205020404" pitchFamily="49" charset="0"/>
                <a:cs typeface="Courier New" panose="02070309020205020404" pitchFamily="49" charset="0"/>
              </a:rPr>
              <a:t>netbios-name-server 192.168.1.2</a:t>
            </a:r>
          </a:p>
          <a:p>
            <a:endParaRPr lang="en-US" sz="1400" b="1" dirty="0">
              <a:latin typeface="Courier New" panose="02070309020205020404" pitchFamily="49" charset="0"/>
              <a:cs typeface="Courier New" panose="02070309020205020404" pitchFamily="49" charset="0"/>
            </a:endParaRPr>
          </a:p>
          <a:p>
            <a:r>
              <a:rPr lang="en-US" sz="1400" dirty="0"/>
              <a:t>You do not have to include the IP address of the router interface in the excluded-address because the router never hands out its own interface IP address. </a:t>
            </a:r>
          </a:p>
          <a:p>
            <a:endParaRPr lang="en-US" sz="1400" b="1"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5323727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6365081" cy="731837"/>
          </a:xfrm>
        </p:spPr>
        <p:txBody>
          <a:bodyPr/>
          <a:lstStyle/>
          <a:p>
            <a:r>
              <a:rPr lang="en-US" sz="1600" dirty="0">
                <a:solidFill>
                  <a:schemeClr val="accent4">
                    <a:lumMod val="75000"/>
                  </a:schemeClr>
                </a:solidFill>
              </a:rPr>
              <a:t>DHCPv4 for IPv4</a:t>
            </a:r>
            <a:br>
              <a:rPr lang="en-US" dirty="0">
                <a:solidFill>
                  <a:schemeClr val="accent4">
                    <a:lumMod val="75000"/>
                  </a:schemeClr>
                </a:solidFill>
              </a:rPr>
            </a:br>
            <a:r>
              <a:rPr lang="en-US" sz="2400" dirty="0">
                <a:solidFill>
                  <a:schemeClr val="accent4">
                    <a:lumMod val="75000"/>
                  </a:schemeClr>
                </a:solidFill>
              </a:rPr>
              <a:t>DHCP Troubleshooting Issues</a:t>
            </a:r>
          </a:p>
        </p:txBody>
      </p:sp>
      <p:sp>
        <p:nvSpPr>
          <p:cNvPr id="2" name="Rectangle 1">
            <a:extLst>
              <a:ext uri="{FF2B5EF4-FFF2-40B4-BE49-F238E27FC236}">
                <a16:creationId xmlns:a16="http://schemas.microsoft.com/office/drawing/2014/main" id="{09FF4F5D-70B8-4224-91F2-4D3C5F190FF9}"/>
              </a:ext>
            </a:extLst>
          </p:cNvPr>
          <p:cNvSpPr/>
          <p:nvPr/>
        </p:nvSpPr>
        <p:spPr>
          <a:xfrm>
            <a:off x="1" y="631824"/>
            <a:ext cx="9144000" cy="3885679"/>
          </a:xfrm>
          <a:prstGeom prst="rect">
            <a:avLst/>
          </a:prstGeom>
        </p:spPr>
        <p:txBody>
          <a:bodyPr wrap="square">
            <a:spAutoFit/>
          </a:bodyPr>
          <a:lstStyle/>
          <a:p>
            <a:r>
              <a:rPr lang="en-US" sz="1500" b="1" dirty="0"/>
              <a:t>Consider the following potential issues:</a:t>
            </a:r>
          </a:p>
          <a:p>
            <a:endParaRPr lang="en-US" sz="1450" b="1" dirty="0"/>
          </a:p>
          <a:p>
            <a:pPr marL="285750" indent="-285750">
              <a:buFont typeface="Arial" panose="020B0604020202020204" pitchFamily="34" charset="0"/>
              <a:buChar char="•"/>
            </a:pPr>
            <a:r>
              <a:rPr lang="en-US" sz="1450" b="1" dirty="0"/>
              <a:t>A router not forwarding broadcasts - </a:t>
            </a:r>
            <a:r>
              <a:rPr lang="en-US" sz="1450" dirty="0"/>
              <a:t>A router needs to be explicitly configured to act as a DHCP relay agent if the DHCP client and DHCP server are on different subnets.</a:t>
            </a:r>
          </a:p>
          <a:p>
            <a:pPr marL="285750" indent="-285750">
              <a:buFont typeface="Arial" panose="020B0604020202020204" pitchFamily="34" charset="0"/>
              <a:buChar char="•"/>
            </a:pPr>
            <a:r>
              <a:rPr lang="en-US" sz="1450" b="1" dirty="0"/>
              <a:t>DHCP pool out of IP addresses - </a:t>
            </a:r>
            <a:r>
              <a:rPr lang="en-US" sz="1450" dirty="0"/>
              <a:t>Once a pool becomes depleted, new DHCP requests are rejected.</a:t>
            </a:r>
          </a:p>
          <a:p>
            <a:pPr marL="285750" indent="-285750">
              <a:buFont typeface="Arial" panose="020B0604020202020204" pitchFamily="34" charset="0"/>
              <a:buChar char="•"/>
            </a:pPr>
            <a:r>
              <a:rPr lang="en-US" sz="1450" b="1" dirty="0"/>
              <a:t>Misconfiguration - </a:t>
            </a:r>
            <a:r>
              <a:rPr lang="en-US" sz="1450" dirty="0"/>
              <a:t>The configuration of a DHCP server might be incorrect.</a:t>
            </a:r>
          </a:p>
          <a:p>
            <a:pPr marL="285750" indent="-285750">
              <a:buFont typeface="Arial" panose="020B0604020202020204" pitchFamily="34" charset="0"/>
              <a:buChar char="•"/>
            </a:pPr>
            <a:r>
              <a:rPr lang="en-US" sz="1450" b="1" dirty="0"/>
              <a:t>Duplicate IP addresses - </a:t>
            </a:r>
            <a:r>
              <a:rPr lang="en-US" sz="1450" dirty="0"/>
              <a:t>Handing out an IP address to a client that is statically assigned to another host. </a:t>
            </a:r>
          </a:p>
          <a:p>
            <a:pPr marL="285750" indent="-285750">
              <a:buFont typeface="Arial" panose="020B0604020202020204" pitchFamily="34" charset="0"/>
              <a:buChar char="•"/>
            </a:pPr>
            <a:r>
              <a:rPr lang="en-US" sz="1450" b="1" dirty="0"/>
              <a:t>Redundant services not communicating - </a:t>
            </a:r>
            <a:r>
              <a:rPr lang="en-US" sz="1450" dirty="0"/>
              <a:t>DHCP servers can coexist with other DHCP servers for redundancy. If inter-server communication fails, the DHCP servers hand out overlapping IP addresses to their client’s.</a:t>
            </a:r>
          </a:p>
          <a:p>
            <a:pPr marL="285750" indent="-285750">
              <a:buFont typeface="Arial" panose="020B0604020202020204" pitchFamily="34" charset="0"/>
              <a:buChar char="•"/>
            </a:pPr>
            <a:r>
              <a:rPr lang="en-US" sz="1450" b="1" dirty="0"/>
              <a:t>The “pull” nature of DHCP - </a:t>
            </a:r>
            <a:r>
              <a:rPr lang="en-US" sz="1450" dirty="0"/>
              <a:t>The DHCP server has no ability to initiate a change in the client IP address after the client obtains an IP address. The DHCP server cannot push information changes to the DHCP client.</a:t>
            </a:r>
          </a:p>
          <a:p>
            <a:pPr marL="285750" indent="-285750">
              <a:buFont typeface="Arial" panose="020B0604020202020204" pitchFamily="34" charset="0"/>
              <a:buChar char="•"/>
            </a:pPr>
            <a:r>
              <a:rPr lang="en-US" sz="1450" b="1" dirty="0"/>
              <a:t>Interface not configured with IP address in DHCP pool - </a:t>
            </a:r>
            <a:r>
              <a:rPr lang="en-US" sz="1450" dirty="0"/>
              <a:t>A router or a multilayer switch that is acting as a DHCP server must have an interface with an IP address that is part of the pool/subnet that it is handing out IP addresses for. This is not the case if a relay agent is forwarding DHCP messages between the client and the router that is the DHCP server.</a:t>
            </a:r>
          </a:p>
        </p:txBody>
      </p:sp>
    </p:spTree>
    <p:extLst>
      <p:ext uri="{BB962C8B-B14F-4D97-AF65-F5344CB8AC3E}">
        <p14:creationId xmlns:p14="http://schemas.microsoft.com/office/powerpoint/2010/main" val="27848849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6365081" cy="731837"/>
          </a:xfrm>
        </p:spPr>
        <p:txBody>
          <a:bodyPr/>
          <a:lstStyle/>
          <a:p>
            <a:r>
              <a:rPr lang="en-US" sz="1600" dirty="0">
                <a:solidFill>
                  <a:schemeClr val="accent4">
                    <a:lumMod val="75000"/>
                  </a:schemeClr>
                </a:solidFill>
              </a:rPr>
              <a:t>DHCPv4 for IPv4</a:t>
            </a:r>
            <a:br>
              <a:rPr lang="en-US" dirty="0">
                <a:solidFill>
                  <a:schemeClr val="accent4">
                    <a:lumMod val="75000"/>
                  </a:schemeClr>
                </a:solidFill>
              </a:rPr>
            </a:br>
            <a:r>
              <a:rPr lang="en-US" sz="2400" dirty="0">
                <a:solidFill>
                  <a:schemeClr val="accent4">
                    <a:lumMod val="75000"/>
                  </a:schemeClr>
                </a:solidFill>
              </a:rPr>
              <a:t>DHCP Troubleshooting Commands</a:t>
            </a:r>
          </a:p>
        </p:txBody>
      </p:sp>
      <p:sp>
        <p:nvSpPr>
          <p:cNvPr id="2" name="Rectangle 1">
            <a:extLst>
              <a:ext uri="{FF2B5EF4-FFF2-40B4-BE49-F238E27FC236}">
                <a16:creationId xmlns:a16="http://schemas.microsoft.com/office/drawing/2014/main" id="{09FF4F5D-70B8-4224-91F2-4D3C5F190FF9}"/>
              </a:ext>
            </a:extLst>
          </p:cNvPr>
          <p:cNvSpPr/>
          <p:nvPr/>
        </p:nvSpPr>
        <p:spPr>
          <a:xfrm>
            <a:off x="121443" y="665375"/>
            <a:ext cx="9022557" cy="2893100"/>
          </a:xfrm>
          <a:prstGeom prst="rect">
            <a:avLst/>
          </a:prstGeom>
        </p:spPr>
        <p:txBody>
          <a:bodyPr wrap="square">
            <a:spAutoFit/>
          </a:bodyPr>
          <a:lstStyle/>
          <a:p>
            <a:r>
              <a:rPr lang="en-US" sz="1400" dirty="0"/>
              <a:t>The show ip dhcp conflict command:</a:t>
            </a:r>
          </a:p>
          <a:p>
            <a:endParaRPr lang="en-US" sz="1400" dirty="0"/>
          </a:p>
          <a:p>
            <a:pPr lvl="1"/>
            <a:r>
              <a:rPr lang="en-US" sz="1400" dirty="0">
                <a:latin typeface="Courier New" panose="02070309020205020404" pitchFamily="49" charset="0"/>
                <a:cs typeface="Courier New" panose="02070309020205020404" pitchFamily="49" charset="0"/>
              </a:rPr>
              <a:t>R1# </a:t>
            </a:r>
            <a:r>
              <a:rPr lang="en-US" sz="1400" b="1" dirty="0">
                <a:latin typeface="Courier New" panose="02070309020205020404" pitchFamily="49" charset="0"/>
                <a:cs typeface="Courier New" panose="02070309020205020404" pitchFamily="49" charset="0"/>
              </a:rPr>
              <a:t>show ip dhcp conflict</a:t>
            </a:r>
          </a:p>
          <a:p>
            <a:pPr lvl="1"/>
            <a:r>
              <a:rPr lang="en-US" sz="1400" dirty="0">
                <a:latin typeface="Courier New" panose="02070309020205020404" pitchFamily="49" charset="0"/>
                <a:cs typeface="Courier New" panose="02070309020205020404" pitchFamily="49" charset="0"/>
              </a:rPr>
              <a:t>IP address Detection method Detection time</a:t>
            </a:r>
          </a:p>
          <a:p>
            <a:pPr lvl="1"/>
            <a:r>
              <a:rPr lang="en-US" sz="1400" dirty="0">
                <a:latin typeface="Courier New" panose="02070309020205020404" pitchFamily="49" charset="0"/>
                <a:cs typeface="Courier New" panose="02070309020205020404" pitchFamily="49" charset="0"/>
              </a:rPr>
              <a:t>172.16.1.3 Ping Oct 15 2018 8:56 PM</a:t>
            </a:r>
          </a:p>
          <a:p>
            <a:endParaRPr lang="en-US" sz="1400" dirty="0"/>
          </a:p>
          <a:p>
            <a:r>
              <a:rPr lang="en-US" sz="1400" dirty="0"/>
              <a:t>The output indicates a duplicate 172.16.1.3 IP address on the network, which the router discovered via a ping. You clear the information displayed by issuing the </a:t>
            </a:r>
            <a:r>
              <a:rPr lang="en-US" sz="1400" b="1" dirty="0"/>
              <a:t>clear ip dhcp conflict * </a:t>
            </a:r>
            <a:r>
              <a:rPr lang="en-US" sz="1400" dirty="0"/>
              <a:t>command after resolving the duplicate address issue on the network.</a:t>
            </a:r>
          </a:p>
          <a:p>
            <a:endParaRPr lang="en-US" sz="1400" dirty="0"/>
          </a:p>
          <a:p>
            <a:r>
              <a:rPr lang="en-US" sz="1400" dirty="0"/>
              <a:t>Example 1-6 shows the </a:t>
            </a:r>
            <a:r>
              <a:rPr lang="en-US" sz="1400" b="1" dirty="0"/>
              <a:t>show ip dhcp binding </a:t>
            </a:r>
            <a:r>
              <a:rPr lang="en-US" sz="1400" dirty="0"/>
              <a:t>command. The output indicates that IP address 10.1.1.10 was assigned to a DHCP client. You can release this DHCP lease with the </a:t>
            </a:r>
            <a:r>
              <a:rPr lang="en-US" sz="1400" b="1" dirty="0"/>
              <a:t>clear ip dhcp binding 10.1.1.10 </a:t>
            </a:r>
            <a:r>
              <a:rPr lang="en-US" sz="1400" dirty="0"/>
              <a:t>command.</a:t>
            </a:r>
          </a:p>
        </p:txBody>
      </p:sp>
      <p:pic>
        <p:nvPicPr>
          <p:cNvPr id="5" name="Picture 4">
            <a:extLst>
              <a:ext uri="{FF2B5EF4-FFF2-40B4-BE49-F238E27FC236}">
                <a16:creationId xmlns:a16="http://schemas.microsoft.com/office/drawing/2014/main" id="{DA427C6E-77DC-4A45-AC36-EDF419DE0952}"/>
              </a:ext>
            </a:extLst>
          </p:cNvPr>
          <p:cNvPicPr>
            <a:picLocks noChangeAspect="1"/>
          </p:cNvPicPr>
          <p:nvPr/>
        </p:nvPicPr>
        <p:blipFill>
          <a:blip r:embed="rId3"/>
          <a:stretch>
            <a:fillRect/>
          </a:stretch>
        </p:blipFill>
        <p:spPr>
          <a:xfrm>
            <a:off x="1771743" y="3408676"/>
            <a:ext cx="4671920" cy="1351495"/>
          </a:xfrm>
          <a:prstGeom prst="rect">
            <a:avLst/>
          </a:prstGeom>
        </p:spPr>
      </p:pic>
    </p:spTree>
    <p:extLst>
      <p:ext uri="{BB962C8B-B14F-4D97-AF65-F5344CB8AC3E}">
        <p14:creationId xmlns:p14="http://schemas.microsoft.com/office/powerpoint/2010/main" val="455311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6365081" cy="731837"/>
          </a:xfrm>
        </p:spPr>
        <p:txBody>
          <a:bodyPr/>
          <a:lstStyle/>
          <a:p>
            <a:r>
              <a:rPr lang="en-US" sz="1600" dirty="0">
                <a:solidFill>
                  <a:schemeClr val="accent4">
                    <a:lumMod val="75000"/>
                  </a:schemeClr>
                </a:solidFill>
              </a:rPr>
              <a:t>DHCPv4 for IPv4</a:t>
            </a:r>
            <a:br>
              <a:rPr lang="en-US" dirty="0">
                <a:solidFill>
                  <a:schemeClr val="accent4">
                    <a:lumMod val="75000"/>
                  </a:schemeClr>
                </a:solidFill>
              </a:rPr>
            </a:br>
            <a:r>
              <a:rPr lang="en-US" sz="2400" dirty="0">
                <a:solidFill>
                  <a:schemeClr val="accent4">
                    <a:lumMod val="75000"/>
                  </a:schemeClr>
                </a:solidFill>
              </a:rPr>
              <a:t>DHCP Troubleshooting Commands (Cont.)</a:t>
            </a:r>
          </a:p>
        </p:txBody>
      </p:sp>
      <p:sp>
        <p:nvSpPr>
          <p:cNvPr id="2" name="Rectangle 1">
            <a:extLst>
              <a:ext uri="{FF2B5EF4-FFF2-40B4-BE49-F238E27FC236}">
                <a16:creationId xmlns:a16="http://schemas.microsoft.com/office/drawing/2014/main" id="{09FF4F5D-70B8-4224-91F2-4D3C5F190FF9}"/>
              </a:ext>
            </a:extLst>
          </p:cNvPr>
          <p:cNvSpPr/>
          <p:nvPr/>
        </p:nvSpPr>
        <p:spPr>
          <a:xfrm>
            <a:off x="121443" y="731837"/>
            <a:ext cx="9022557" cy="523220"/>
          </a:xfrm>
          <a:prstGeom prst="rect">
            <a:avLst/>
          </a:prstGeom>
        </p:spPr>
        <p:txBody>
          <a:bodyPr wrap="square">
            <a:spAutoFit/>
          </a:bodyPr>
          <a:lstStyle/>
          <a:p>
            <a:r>
              <a:rPr lang="en-US" sz="1400" dirty="0"/>
              <a:t>Example 1-7 shows sample output from the </a:t>
            </a:r>
            <a:r>
              <a:rPr lang="en-US" sz="1400" b="1" dirty="0"/>
              <a:t>debug ip dhcp server events </a:t>
            </a:r>
            <a:r>
              <a:rPr lang="en-US" sz="1400" dirty="0"/>
              <a:t>command. The output shows updates to the DHCP database.</a:t>
            </a:r>
          </a:p>
        </p:txBody>
      </p:sp>
      <p:pic>
        <p:nvPicPr>
          <p:cNvPr id="5" name="Picture 4">
            <a:extLst>
              <a:ext uri="{FF2B5EF4-FFF2-40B4-BE49-F238E27FC236}">
                <a16:creationId xmlns:a16="http://schemas.microsoft.com/office/drawing/2014/main" id="{DA427C6E-77DC-4A45-AC36-EDF419DE0952}"/>
              </a:ext>
            </a:extLst>
          </p:cNvPr>
          <p:cNvPicPr>
            <a:picLocks noChangeAspect="1"/>
          </p:cNvPicPr>
          <p:nvPr/>
        </p:nvPicPr>
        <p:blipFill>
          <a:blip r:embed="rId3"/>
          <a:srcRect/>
          <a:stretch/>
        </p:blipFill>
        <p:spPr>
          <a:xfrm>
            <a:off x="1577984" y="1587434"/>
            <a:ext cx="5988032" cy="2354646"/>
          </a:xfrm>
          <a:prstGeom prst="rect">
            <a:avLst/>
          </a:prstGeom>
        </p:spPr>
      </p:pic>
    </p:spTree>
    <p:extLst>
      <p:ext uri="{BB962C8B-B14F-4D97-AF65-F5344CB8AC3E}">
        <p14:creationId xmlns:p14="http://schemas.microsoft.com/office/powerpoint/2010/main" val="5661077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2400" dirty="0"/>
              <a:t>Chapter 1 Content</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182166" y="810868"/>
            <a:ext cx="8779668" cy="3600358"/>
          </a:xfrm>
        </p:spPr>
        <p:txBody>
          <a:bodyPr/>
          <a:lstStyle/>
          <a:p>
            <a:pPr marL="0" indent="0" algn="l" defTabSz="684213" fontAlgn="base">
              <a:spcBef>
                <a:spcPts val="600"/>
              </a:spcBef>
              <a:spcAft>
                <a:spcPts val="600"/>
              </a:spcAft>
              <a:buClr>
                <a:schemeClr val="tx2"/>
              </a:buClr>
              <a:buSzPct val="90000"/>
            </a:pPr>
            <a:r>
              <a:rPr lang="en-US" sz="1800" b="1" dirty="0">
                <a:solidFill>
                  <a:srgbClr val="000000"/>
                </a:solidFill>
              </a:rPr>
              <a:t>This chapter covers the following content:</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800" b="1" dirty="0">
                <a:solidFill>
                  <a:srgbClr val="000000"/>
                </a:solidFill>
              </a:rPr>
              <a:t>IPv4 Addressing -</a:t>
            </a:r>
            <a:r>
              <a:rPr lang="en-US" sz="1800" dirty="0">
                <a:solidFill>
                  <a:srgbClr val="000000"/>
                </a:solidFill>
              </a:rPr>
              <a:t> This section provides a review of IPv4 addressing and covers issues you might face and how to troubleshoot them.</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800" b="1" dirty="0">
                <a:solidFill>
                  <a:srgbClr val="000000"/>
                </a:solidFill>
              </a:rPr>
              <a:t>DHCP for IPv4 - </a:t>
            </a:r>
            <a:r>
              <a:rPr lang="en-US" sz="1800" dirty="0">
                <a:solidFill>
                  <a:srgbClr val="000000"/>
                </a:solidFill>
              </a:rPr>
              <a:t>This section reviews DHCP for IPv4 operations, explores potential DHCP issues, and examines the output of various DHCP show commands.</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800" b="1" dirty="0">
                <a:solidFill>
                  <a:srgbClr val="000000"/>
                </a:solidFill>
              </a:rPr>
              <a:t>IPv6 Addressing - </a:t>
            </a:r>
            <a:r>
              <a:rPr lang="en-US" sz="1800" dirty="0">
                <a:solidFill>
                  <a:srgbClr val="000000"/>
                </a:solidFill>
              </a:rPr>
              <a:t>This section provides a brief review of IPv6 addressing. </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800" b="1" dirty="0">
                <a:solidFill>
                  <a:srgbClr val="000000"/>
                </a:solidFill>
              </a:rPr>
              <a:t>IPv6 SLAAC, Stateful DHCPv6, and Stateless DHCPv6 - </a:t>
            </a:r>
            <a:r>
              <a:rPr lang="en-US" sz="1800" dirty="0">
                <a:solidFill>
                  <a:srgbClr val="000000"/>
                </a:solidFill>
              </a:rPr>
              <a:t>This section explores how clients obtain IPv6 addressing information using SLACC, stateful DHCPv6, and stateless DHCPv6.</a:t>
            </a:r>
          </a:p>
          <a:p>
            <a:pPr marL="0" algn="l">
              <a:lnSpc>
                <a:spcPct val="115000"/>
              </a:lnSpc>
              <a:spcBef>
                <a:spcPts val="0"/>
              </a:spcBef>
            </a:pPr>
            <a:endParaRPr lang="en-US" sz="1500" dirty="0"/>
          </a:p>
          <a:p>
            <a:pPr marL="0" algn="l">
              <a:lnSpc>
                <a:spcPct val="115000"/>
              </a:lnSpc>
              <a:spcBef>
                <a:spcPts val="0"/>
              </a:spcBef>
            </a:pPr>
            <a:endParaRPr lang="en-US" sz="1500" dirty="0">
              <a:solidFill>
                <a:srgbClr val="000000"/>
              </a:solidFill>
              <a:ea typeface="Calibri"/>
              <a:cs typeface="CiscoSerif-Regular"/>
            </a:endParaRPr>
          </a:p>
          <a:p>
            <a:pPr marL="0" algn="l">
              <a:lnSpc>
                <a:spcPct val="115000"/>
              </a:lnSpc>
              <a:spcBef>
                <a:spcPts val="0"/>
              </a:spcBef>
            </a:pPr>
            <a:endParaRPr lang="en-US" sz="1800" dirty="0"/>
          </a:p>
        </p:txBody>
      </p:sp>
    </p:spTree>
    <p:extLst>
      <p:ext uri="{BB962C8B-B14F-4D97-AF65-F5344CB8AC3E}">
        <p14:creationId xmlns:p14="http://schemas.microsoft.com/office/powerpoint/2010/main" val="4127854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6365081" cy="731837"/>
          </a:xfrm>
        </p:spPr>
        <p:txBody>
          <a:bodyPr/>
          <a:lstStyle/>
          <a:p>
            <a:r>
              <a:rPr lang="en-US" sz="1600" dirty="0">
                <a:solidFill>
                  <a:schemeClr val="accent4">
                    <a:lumMod val="75000"/>
                  </a:schemeClr>
                </a:solidFill>
              </a:rPr>
              <a:t>DHCPv4 for IPv4</a:t>
            </a:r>
            <a:br>
              <a:rPr lang="en-US" dirty="0">
                <a:solidFill>
                  <a:schemeClr val="accent4">
                    <a:lumMod val="75000"/>
                  </a:schemeClr>
                </a:solidFill>
              </a:rPr>
            </a:br>
            <a:r>
              <a:rPr lang="en-US" sz="2400" dirty="0">
                <a:solidFill>
                  <a:schemeClr val="accent4">
                    <a:lumMod val="75000"/>
                  </a:schemeClr>
                </a:solidFill>
              </a:rPr>
              <a:t>DHCP Troubleshooting Commands (Cont.)</a:t>
            </a:r>
          </a:p>
        </p:txBody>
      </p:sp>
      <p:sp>
        <p:nvSpPr>
          <p:cNvPr id="2" name="Rectangle 1">
            <a:extLst>
              <a:ext uri="{FF2B5EF4-FFF2-40B4-BE49-F238E27FC236}">
                <a16:creationId xmlns:a16="http://schemas.microsoft.com/office/drawing/2014/main" id="{09FF4F5D-70B8-4224-91F2-4D3C5F190FF9}"/>
              </a:ext>
            </a:extLst>
          </p:cNvPr>
          <p:cNvSpPr/>
          <p:nvPr/>
        </p:nvSpPr>
        <p:spPr>
          <a:xfrm>
            <a:off x="121443" y="731837"/>
            <a:ext cx="3414237" cy="3323987"/>
          </a:xfrm>
          <a:prstGeom prst="rect">
            <a:avLst/>
          </a:prstGeom>
        </p:spPr>
        <p:txBody>
          <a:bodyPr wrap="square">
            <a:spAutoFit/>
          </a:bodyPr>
          <a:lstStyle/>
          <a:p>
            <a:r>
              <a:rPr lang="en-US" sz="1400" dirty="0"/>
              <a:t>Example 1-8 shows sample output from the </a:t>
            </a:r>
            <a:r>
              <a:rPr lang="en-US" sz="1400" b="1" dirty="0"/>
              <a:t>debug ip dhcp server packet</a:t>
            </a:r>
            <a:r>
              <a:rPr lang="en-US" sz="1400" dirty="0"/>
              <a:t> command. The output shows a DHCPRELEASE message being received when a DHCP client with IP address 10.1.1.3 is shut down. </a:t>
            </a:r>
          </a:p>
          <a:p>
            <a:endParaRPr lang="en-US" sz="1400" dirty="0"/>
          </a:p>
          <a:p>
            <a:r>
              <a:rPr lang="en-US" sz="1400" dirty="0"/>
              <a:t>You can also see the four-step process of a DHCP client obtaining IP address 10.1.1.4 with the following messages: </a:t>
            </a:r>
          </a:p>
          <a:p>
            <a:endParaRPr lang="en-US" sz="1400" dirty="0"/>
          </a:p>
          <a:p>
            <a:r>
              <a:rPr lang="en-US" sz="1400" dirty="0"/>
              <a:t>DHCPDISCOVER, </a:t>
            </a:r>
          </a:p>
          <a:p>
            <a:r>
              <a:rPr lang="en-US" sz="1400" dirty="0"/>
              <a:t>DHCPOFFER, </a:t>
            </a:r>
          </a:p>
          <a:p>
            <a:r>
              <a:rPr lang="en-US" sz="1400" dirty="0"/>
              <a:t>DHCPREQUEST, </a:t>
            </a:r>
          </a:p>
          <a:p>
            <a:r>
              <a:rPr lang="en-US" sz="1400" dirty="0"/>
              <a:t>DHCPACK</a:t>
            </a:r>
          </a:p>
        </p:txBody>
      </p:sp>
      <p:pic>
        <p:nvPicPr>
          <p:cNvPr id="5" name="Picture 4">
            <a:extLst>
              <a:ext uri="{FF2B5EF4-FFF2-40B4-BE49-F238E27FC236}">
                <a16:creationId xmlns:a16="http://schemas.microsoft.com/office/drawing/2014/main" id="{DA427C6E-77DC-4A45-AC36-EDF419DE0952}"/>
              </a:ext>
            </a:extLst>
          </p:cNvPr>
          <p:cNvPicPr>
            <a:picLocks noChangeAspect="1"/>
          </p:cNvPicPr>
          <p:nvPr/>
        </p:nvPicPr>
        <p:blipFill>
          <a:blip r:embed="rId3"/>
          <a:srcRect/>
          <a:stretch/>
        </p:blipFill>
        <p:spPr>
          <a:xfrm>
            <a:off x="3709731" y="711517"/>
            <a:ext cx="5282345" cy="4002723"/>
          </a:xfrm>
          <a:prstGeom prst="rect">
            <a:avLst/>
          </a:prstGeom>
        </p:spPr>
      </p:pic>
    </p:spTree>
    <p:extLst>
      <p:ext uri="{BB962C8B-B14F-4D97-AF65-F5344CB8AC3E}">
        <p14:creationId xmlns:p14="http://schemas.microsoft.com/office/powerpoint/2010/main" val="17712183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37844" y="252411"/>
            <a:ext cx="7598042" cy="1351755"/>
          </a:xfrm>
        </p:spPr>
        <p:txBody>
          <a:bodyPr/>
          <a:lstStyle/>
          <a:p>
            <a:r>
              <a:rPr lang="en-US" sz="4800" dirty="0">
                <a:solidFill>
                  <a:schemeClr val="accent5">
                    <a:lumMod val="40000"/>
                    <a:lumOff val="60000"/>
                  </a:schemeClr>
                </a:solidFill>
              </a:rPr>
              <a:t>IPv6 Addressing</a:t>
            </a:r>
            <a:endParaRPr lang="en-US" dirty="0">
              <a:solidFill>
                <a:schemeClr val="accent5">
                  <a:lumMod val="40000"/>
                  <a:lumOff val="60000"/>
                </a:schemeClr>
              </a:solidFill>
            </a:endParaRPr>
          </a:p>
        </p:txBody>
      </p:sp>
      <p:sp>
        <p:nvSpPr>
          <p:cNvPr id="4" name="TextBox 3">
            <a:extLst>
              <a:ext uri="{FF2B5EF4-FFF2-40B4-BE49-F238E27FC236}">
                <a16:creationId xmlns:a16="http://schemas.microsoft.com/office/drawing/2014/main" id="{E2BFA70F-DC0C-41D5-868E-C8FBC661D58F}"/>
              </a:ext>
            </a:extLst>
          </p:cNvPr>
          <p:cNvSpPr txBox="1"/>
          <p:nvPr/>
        </p:nvSpPr>
        <p:spPr>
          <a:xfrm>
            <a:off x="433084" y="1715712"/>
            <a:ext cx="8277832" cy="1077218"/>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chemeClr val="accent4">
                    <a:lumMod val="40000"/>
                    <a:lumOff val="60000"/>
                  </a:schemeClr>
                </a:solidFill>
              </a:rPr>
              <a:t>Just as your personal street address uniquely defines where you live, an IPv6 address uniquely defines where a device resides. </a:t>
            </a:r>
          </a:p>
          <a:p>
            <a:pPr marL="285750" indent="-285750">
              <a:buFont typeface="Arial" panose="020B0604020202020204" pitchFamily="34" charset="0"/>
              <a:buChar char="•"/>
            </a:pPr>
            <a:r>
              <a:rPr lang="en-US" sz="1600" dirty="0">
                <a:solidFill>
                  <a:schemeClr val="accent4">
                    <a:lumMod val="40000"/>
                    <a:lumOff val="60000"/>
                  </a:schemeClr>
                </a:solidFill>
              </a:rPr>
              <a:t>This section covers IPv6 addressing and assignment so that you are armed with the knowledge needed for troubleshooting IPv6 addressing issues. </a:t>
            </a:r>
          </a:p>
        </p:txBody>
      </p:sp>
    </p:spTree>
    <p:custDataLst>
      <p:tags r:id="rId1"/>
    </p:custDataLst>
    <p:extLst>
      <p:ext uri="{BB962C8B-B14F-4D97-AF65-F5344CB8AC3E}">
        <p14:creationId xmlns:p14="http://schemas.microsoft.com/office/powerpoint/2010/main" val="3338385478"/>
      </p:ext>
    </p:ext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6365081" cy="731837"/>
          </a:xfrm>
        </p:spPr>
        <p:txBody>
          <a:bodyPr/>
          <a:lstStyle/>
          <a:p>
            <a:r>
              <a:rPr lang="en-US" sz="1600" dirty="0">
                <a:solidFill>
                  <a:schemeClr val="accent4">
                    <a:lumMod val="75000"/>
                  </a:schemeClr>
                </a:solidFill>
              </a:rPr>
              <a:t>IPv6 Addressing</a:t>
            </a:r>
            <a:br>
              <a:rPr lang="en-US" dirty="0">
                <a:solidFill>
                  <a:schemeClr val="accent4">
                    <a:lumMod val="75000"/>
                  </a:schemeClr>
                </a:solidFill>
              </a:rPr>
            </a:br>
            <a:r>
              <a:rPr lang="en-US" sz="2400" dirty="0">
                <a:solidFill>
                  <a:schemeClr val="accent4">
                    <a:lumMod val="75000"/>
                  </a:schemeClr>
                </a:solidFill>
              </a:rPr>
              <a:t>IPv6 Addressing Review</a:t>
            </a:r>
          </a:p>
        </p:txBody>
      </p:sp>
      <p:sp>
        <p:nvSpPr>
          <p:cNvPr id="2" name="Rectangle 1">
            <a:extLst>
              <a:ext uri="{FF2B5EF4-FFF2-40B4-BE49-F238E27FC236}">
                <a16:creationId xmlns:a16="http://schemas.microsoft.com/office/drawing/2014/main" id="{09FF4F5D-70B8-4224-91F2-4D3C5F190FF9}"/>
              </a:ext>
            </a:extLst>
          </p:cNvPr>
          <p:cNvSpPr/>
          <p:nvPr/>
        </p:nvSpPr>
        <p:spPr>
          <a:xfrm>
            <a:off x="121443" y="731837"/>
            <a:ext cx="8758397" cy="1815882"/>
          </a:xfrm>
          <a:prstGeom prst="rect">
            <a:avLst/>
          </a:prstGeom>
        </p:spPr>
        <p:txBody>
          <a:bodyPr wrap="square">
            <a:spAutoFit/>
          </a:bodyPr>
          <a:lstStyle/>
          <a:p>
            <a:r>
              <a:rPr lang="en-US" sz="1600" dirty="0"/>
              <a:t>Refer to Figure 1-8, which depicts an IPv6 network. 2001:db8:a:a::/64 represents the first 64 bits of the IPv6 address, which is the </a:t>
            </a:r>
            <a:r>
              <a:rPr lang="en-US" sz="1600" i="1" dirty="0"/>
              <a:t>subnet prefix</a:t>
            </a:r>
            <a:r>
              <a:rPr lang="en-US" sz="1600" dirty="0"/>
              <a:t>. This is the IPv6 network the nodes reside in. Router R1 has interface IPv6 address 2001:db8:a:a::1, where the last 64 bits, which are ::1 in this case, represent the interface/host ID or who it is in the IPv6 network. </a:t>
            </a:r>
          </a:p>
          <a:p>
            <a:endParaRPr lang="en-US" sz="1600" dirty="0"/>
          </a:p>
          <a:p>
            <a:r>
              <a:rPr lang="en-US" sz="1600" dirty="0"/>
              <a:t>PC1 is ::10, and PC2 is ::20. All the devices in 2001:db8:a:a::/64 are configured with the default gateway address of R1’s Gig0/0 interface, which is 2001:db8:a:a::1.</a:t>
            </a:r>
          </a:p>
        </p:txBody>
      </p:sp>
      <p:pic>
        <p:nvPicPr>
          <p:cNvPr id="5" name="Picture 4">
            <a:extLst>
              <a:ext uri="{FF2B5EF4-FFF2-40B4-BE49-F238E27FC236}">
                <a16:creationId xmlns:a16="http://schemas.microsoft.com/office/drawing/2014/main" id="{DA427C6E-77DC-4A45-AC36-EDF419DE0952}"/>
              </a:ext>
            </a:extLst>
          </p:cNvPr>
          <p:cNvPicPr>
            <a:picLocks noChangeAspect="1"/>
          </p:cNvPicPr>
          <p:nvPr/>
        </p:nvPicPr>
        <p:blipFill>
          <a:blip r:embed="rId3"/>
          <a:srcRect/>
          <a:stretch/>
        </p:blipFill>
        <p:spPr>
          <a:xfrm>
            <a:off x="2249723" y="2743200"/>
            <a:ext cx="4644554" cy="2186701"/>
          </a:xfrm>
          <a:prstGeom prst="rect">
            <a:avLst/>
          </a:prstGeom>
        </p:spPr>
      </p:pic>
    </p:spTree>
    <p:extLst>
      <p:ext uri="{BB962C8B-B14F-4D97-AF65-F5344CB8AC3E}">
        <p14:creationId xmlns:p14="http://schemas.microsoft.com/office/powerpoint/2010/main" val="37775429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6365081" cy="731837"/>
          </a:xfrm>
        </p:spPr>
        <p:txBody>
          <a:bodyPr/>
          <a:lstStyle/>
          <a:p>
            <a:r>
              <a:rPr lang="en-US" sz="1600" dirty="0">
                <a:solidFill>
                  <a:schemeClr val="accent4">
                    <a:lumMod val="75000"/>
                  </a:schemeClr>
                </a:solidFill>
              </a:rPr>
              <a:t>IPv6 Addressing</a:t>
            </a:r>
            <a:br>
              <a:rPr lang="en-US" dirty="0">
                <a:solidFill>
                  <a:schemeClr val="accent4">
                    <a:lumMod val="75000"/>
                  </a:schemeClr>
                </a:solidFill>
              </a:rPr>
            </a:br>
            <a:r>
              <a:rPr lang="en-US" sz="2400" dirty="0">
                <a:solidFill>
                  <a:schemeClr val="accent4">
                    <a:lumMod val="75000"/>
                  </a:schemeClr>
                </a:solidFill>
              </a:rPr>
              <a:t>IPv6 Addressing Review (Cont.)</a:t>
            </a:r>
          </a:p>
        </p:txBody>
      </p:sp>
      <p:sp>
        <p:nvSpPr>
          <p:cNvPr id="2" name="Rectangle 1">
            <a:extLst>
              <a:ext uri="{FF2B5EF4-FFF2-40B4-BE49-F238E27FC236}">
                <a16:creationId xmlns:a16="http://schemas.microsoft.com/office/drawing/2014/main" id="{09FF4F5D-70B8-4224-91F2-4D3C5F190FF9}"/>
              </a:ext>
            </a:extLst>
          </p:cNvPr>
          <p:cNvSpPr/>
          <p:nvPr/>
        </p:nvSpPr>
        <p:spPr>
          <a:xfrm>
            <a:off x="121443" y="731837"/>
            <a:ext cx="8758397" cy="1815882"/>
          </a:xfrm>
          <a:prstGeom prst="rect">
            <a:avLst/>
          </a:prstGeom>
        </p:spPr>
        <p:txBody>
          <a:bodyPr wrap="square">
            <a:spAutoFit/>
          </a:bodyPr>
          <a:lstStyle/>
          <a:p>
            <a:r>
              <a:rPr lang="en-US" sz="1600" dirty="0"/>
              <a:t>In this example, PC1 has the link-local address fe80::a00:27ff:fe5d:6d6 and the global unicast address 2001:db8:a:a::10, which was statically configured. </a:t>
            </a:r>
          </a:p>
          <a:p>
            <a:endParaRPr lang="en-US" sz="1600" dirty="0"/>
          </a:p>
          <a:p>
            <a:r>
              <a:rPr lang="en-US" sz="1600" dirty="0"/>
              <a:t>Notice the %11 at the end of the link-local address. This is the interface identification number, and it is needed so that the system knows which interface to send the packets out of; keep in mind that you can have multiple interfaces on the same device with the same link-local address assigned to it.</a:t>
            </a:r>
          </a:p>
        </p:txBody>
      </p:sp>
      <p:pic>
        <p:nvPicPr>
          <p:cNvPr id="5" name="Picture 4">
            <a:extLst>
              <a:ext uri="{FF2B5EF4-FFF2-40B4-BE49-F238E27FC236}">
                <a16:creationId xmlns:a16="http://schemas.microsoft.com/office/drawing/2014/main" id="{DA427C6E-77DC-4A45-AC36-EDF419DE0952}"/>
              </a:ext>
            </a:extLst>
          </p:cNvPr>
          <p:cNvPicPr>
            <a:picLocks noChangeAspect="1"/>
          </p:cNvPicPr>
          <p:nvPr/>
        </p:nvPicPr>
        <p:blipFill>
          <a:blip r:embed="rId3"/>
          <a:srcRect/>
          <a:stretch/>
        </p:blipFill>
        <p:spPr>
          <a:xfrm>
            <a:off x="2308864" y="2743200"/>
            <a:ext cx="4526272" cy="2186701"/>
          </a:xfrm>
          <a:prstGeom prst="rect">
            <a:avLst/>
          </a:prstGeom>
        </p:spPr>
      </p:pic>
    </p:spTree>
    <p:extLst>
      <p:ext uri="{BB962C8B-B14F-4D97-AF65-F5344CB8AC3E}">
        <p14:creationId xmlns:p14="http://schemas.microsoft.com/office/powerpoint/2010/main" val="2700721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6365081" cy="731837"/>
          </a:xfrm>
        </p:spPr>
        <p:txBody>
          <a:bodyPr/>
          <a:lstStyle/>
          <a:p>
            <a:r>
              <a:rPr lang="en-US" sz="1600" dirty="0">
                <a:solidFill>
                  <a:schemeClr val="accent4">
                    <a:lumMod val="75000"/>
                  </a:schemeClr>
                </a:solidFill>
              </a:rPr>
              <a:t>IPv6 Addressing</a:t>
            </a:r>
            <a:br>
              <a:rPr lang="en-US" dirty="0">
                <a:solidFill>
                  <a:schemeClr val="accent4">
                    <a:lumMod val="75000"/>
                  </a:schemeClr>
                </a:solidFill>
              </a:rPr>
            </a:br>
            <a:r>
              <a:rPr lang="en-US" sz="2400" dirty="0">
                <a:solidFill>
                  <a:schemeClr val="accent4">
                    <a:lumMod val="75000"/>
                  </a:schemeClr>
                </a:solidFill>
              </a:rPr>
              <a:t>EUI-64</a:t>
            </a:r>
          </a:p>
        </p:txBody>
      </p:sp>
      <p:sp>
        <p:nvSpPr>
          <p:cNvPr id="2" name="Rectangle 1">
            <a:extLst>
              <a:ext uri="{FF2B5EF4-FFF2-40B4-BE49-F238E27FC236}">
                <a16:creationId xmlns:a16="http://schemas.microsoft.com/office/drawing/2014/main" id="{09FF4F5D-70B8-4224-91F2-4D3C5F190FF9}"/>
              </a:ext>
            </a:extLst>
          </p:cNvPr>
          <p:cNvSpPr/>
          <p:nvPr/>
        </p:nvSpPr>
        <p:spPr>
          <a:xfrm>
            <a:off x="30480" y="603250"/>
            <a:ext cx="4887437" cy="4185761"/>
          </a:xfrm>
          <a:prstGeom prst="rect">
            <a:avLst/>
          </a:prstGeom>
        </p:spPr>
        <p:txBody>
          <a:bodyPr wrap="square">
            <a:spAutoFit/>
          </a:bodyPr>
          <a:lstStyle/>
          <a:p>
            <a:r>
              <a:rPr lang="en-US" sz="1400" dirty="0"/>
              <a:t>End devices can automatically assign their own IPv6 interface ID for global unicast and link-local addresses, randomly or based on the IEEE EUI-64 standard.</a:t>
            </a:r>
          </a:p>
          <a:p>
            <a:endParaRPr lang="en-US" sz="1400" dirty="0"/>
          </a:p>
          <a:p>
            <a:r>
              <a:rPr lang="en-US" sz="1400" dirty="0"/>
              <a:t>EUI-64 takes the client’s MAC address, splits it in half, and adds the hex FFFE in the middle. In addition, it takes the seventh bit from the left and flips it. So, if it is a 1, it becomes a 0, and if it is a 0, it becomes a 1. </a:t>
            </a:r>
          </a:p>
          <a:p>
            <a:endParaRPr lang="en-US" sz="1400" dirty="0"/>
          </a:p>
          <a:p>
            <a:r>
              <a:rPr lang="en-US" sz="1400" dirty="0"/>
              <a:t>Example 1-10 Notice that the MAC address is 08-00-27-5D-06-D6. Split it in half and add FFFE in the middle to get 08-00-27-FF-FE-5D-06-D6 or 0800:27FF:FE5D:06D6. This is close to what is listed in the link-local address, but is not exactly the same. The interface ID in the link-local address starts with 0a, and ours starts with 08. This is because the seventh bit is flipped. Flip it. 08 hex in binary is 00001000. The seventh bit from left to right is a 0, so make it a 1. Now you have 00001010. Convert to hex, and you get 0a. So, your interface ID is 0A00:27FF:FE5D:06D6.</a:t>
            </a:r>
          </a:p>
        </p:txBody>
      </p:sp>
      <p:pic>
        <p:nvPicPr>
          <p:cNvPr id="5" name="Picture 4">
            <a:extLst>
              <a:ext uri="{FF2B5EF4-FFF2-40B4-BE49-F238E27FC236}">
                <a16:creationId xmlns:a16="http://schemas.microsoft.com/office/drawing/2014/main" id="{DA427C6E-77DC-4A45-AC36-EDF419DE0952}"/>
              </a:ext>
            </a:extLst>
          </p:cNvPr>
          <p:cNvPicPr>
            <a:picLocks noChangeAspect="1"/>
          </p:cNvPicPr>
          <p:nvPr/>
        </p:nvPicPr>
        <p:blipFill>
          <a:blip r:embed="rId3"/>
          <a:srcRect/>
          <a:stretch/>
        </p:blipFill>
        <p:spPr>
          <a:xfrm>
            <a:off x="5041907" y="1060103"/>
            <a:ext cx="4071613" cy="2902297"/>
          </a:xfrm>
          <a:prstGeom prst="rect">
            <a:avLst/>
          </a:prstGeom>
        </p:spPr>
      </p:pic>
    </p:spTree>
    <p:extLst>
      <p:ext uri="{BB962C8B-B14F-4D97-AF65-F5344CB8AC3E}">
        <p14:creationId xmlns:p14="http://schemas.microsoft.com/office/powerpoint/2010/main" val="16593579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6365081" cy="731837"/>
          </a:xfrm>
        </p:spPr>
        <p:txBody>
          <a:bodyPr/>
          <a:lstStyle/>
          <a:p>
            <a:r>
              <a:rPr lang="en-US" sz="1600" dirty="0">
                <a:solidFill>
                  <a:schemeClr val="accent4">
                    <a:lumMod val="75000"/>
                  </a:schemeClr>
                </a:solidFill>
              </a:rPr>
              <a:t>IPv6 Addressing</a:t>
            </a:r>
            <a:br>
              <a:rPr lang="en-US" dirty="0">
                <a:solidFill>
                  <a:schemeClr val="accent4">
                    <a:lumMod val="75000"/>
                  </a:schemeClr>
                </a:solidFill>
              </a:rPr>
            </a:br>
            <a:r>
              <a:rPr lang="en-US" sz="2400" dirty="0">
                <a:solidFill>
                  <a:schemeClr val="accent4">
                    <a:lumMod val="75000"/>
                  </a:schemeClr>
                </a:solidFill>
              </a:rPr>
              <a:t>EUI-64 (Cont.)</a:t>
            </a:r>
          </a:p>
        </p:txBody>
      </p:sp>
      <p:sp>
        <p:nvSpPr>
          <p:cNvPr id="2" name="Rectangle 1">
            <a:extLst>
              <a:ext uri="{FF2B5EF4-FFF2-40B4-BE49-F238E27FC236}">
                <a16:creationId xmlns:a16="http://schemas.microsoft.com/office/drawing/2014/main" id="{09FF4F5D-70B8-4224-91F2-4D3C5F190FF9}"/>
              </a:ext>
            </a:extLst>
          </p:cNvPr>
          <p:cNvSpPr/>
          <p:nvPr/>
        </p:nvSpPr>
        <p:spPr>
          <a:xfrm>
            <a:off x="121443" y="731837"/>
            <a:ext cx="4775677" cy="2893100"/>
          </a:xfrm>
          <a:prstGeom prst="rect">
            <a:avLst/>
          </a:prstGeom>
        </p:spPr>
        <p:txBody>
          <a:bodyPr wrap="square">
            <a:spAutoFit/>
          </a:bodyPr>
          <a:lstStyle/>
          <a:p>
            <a:r>
              <a:rPr lang="en-US" sz="1400" dirty="0"/>
              <a:t>Modern Windows PCs randomly generate the interface portion by default for both the link-local address and the global unicast address when autoconfiguring their IPv6 addresses. However, this can be changed so that EUI-64 is used instead. </a:t>
            </a:r>
          </a:p>
          <a:p>
            <a:endParaRPr lang="en-US" sz="1400" dirty="0"/>
          </a:p>
          <a:p>
            <a:r>
              <a:rPr lang="en-US" sz="1400" dirty="0"/>
              <a:t>On a router, if you want to use EUI-64 for a statically configured global unicast address, use the</a:t>
            </a:r>
            <a:r>
              <a:rPr lang="en-US" sz="1400" b="1" dirty="0"/>
              <a:t> </a:t>
            </a:r>
            <a:r>
              <a:rPr lang="en-US" sz="1400" i="1" dirty="0"/>
              <a:t>eui-64 keyword </a:t>
            </a:r>
            <a:r>
              <a:rPr lang="en-US" sz="1400" dirty="0"/>
              <a:t>at the end of the ipv6 address command.</a:t>
            </a:r>
          </a:p>
          <a:p>
            <a:endParaRPr lang="en-US" sz="1400" dirty="0"/>
          </a:p>
          <a:p>
            <a:r>
              <a:rPr lang="en-US" sz="1400" dirty="0"/>
              <a:t>Verify the global unicast address and the EUI-64 interface ID assigned to an interface by using the </a:t>
            </a:r>
            <a:r>
              <a:rPr lang="en-US" sz="1400" b="1" dirty="0"/>
              <a:t>show ipv6 interface </a:t>
            </a:r>
            <a:r>
              <a:rPr lang="en-US" sz="1400" dirty="0"/>
              <a:t>command.</a:t>
            </a:r>
          </a:p>
        </p:txBody>
      </p:sp>
      <p:pic>
        <p:nvPicPr>
          <p:cNvPr id="5" name="Picture 4">
            <a:extLst>
              <a:ext uri="{FF2B5EF4-FFF2-40B4-BE49-F238E27FC236}">
                <a16:creationId xmlns:a16="http://schemas.microsoft.com/office/drawing/2014/main" id="{DA427C6E-77DC-4A45-AC36-EDF419DE0952}"/>
              </a:ext>
            </a:extLst>
          </p:cNvPr>
          <p:cNvPicPr>
            <a:picLocks noChangeAspect="1"/>
          </p:cNvPicPr>
          <p:nvPr/>
        </p:nvPicPr>
        <p:blipFill>
          <a:blip r:embed="rId3"/>
          <a:srcRect/>
          <a:stretch/>
        </p:blipFill>
        <p:spPr>
          <a:xfrm>
            <a:off x="3396133" y="3568393"/>
            <a:ext cx="5466408" cy="1075491"/>
          </a:xfrm>
          <a:prstGeom prst="rect">
            <a:avLst/>
          </a:prstGeom>
        </p:spPr>
      </p:pic>
      <p:pic>
        <p:nvPicPr>
          <p:cNvPr id="6" name="Picture 5">
            <a:extLst>
              <a:ext uri="{FF2B5EF4-FFF2-40B4-BE49-F238E27FC236}">
                <a16:creationId xmlns:a16="http://schemas.microsoft.com/office/drawing/2014/main" id="{63E97A61-40F7-47E7-A5D7-74D03ABFD96D}"/>
              </a:ext>
            </a:extLst>
          </p:cNvPr>
          <p:cNvPicPr>
            <a:picLocks noChangeAspect="1"/>
          </p:cNvPicPr>
          <p:nvPr/>
        </p:nvPicPr>
        <p:blipFill>
          <a:blip r:embed="rId4"/>
          <a:stretch>
            <a:fillRect/>
          </a:stretch>
        </p:blipFill>
        <p:spPr>
          <a:xfrm>
            <a:off x="4985723" y="731837"/>
            <a:ext cx="4107954" cy="1737043"/>
          </a:xfrm>
          <a:prstGeom prst="rect">
            <a:avLst/>
          </a:prstGeom>
        </p:spPr>
      </p:pic>
    </p:spTree>
    <p:extLst>
      <p:ext uri="{BB962C8B-B14F-4D97-AF65-F5344CB8AC3E}">
        <p14:creationId xmlns:p14="http://schemas.microsoft.com/office/powerpoint/2010/main" val="18678918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37844" y="252411"/>
            <a:ext cx="8541996" cy="1351755"/>
          </a:xfrm>
        </p:spPr>
        <p:txBody>
          <a:bodyPr/>
          <a:lstStyle/>
          <a:p>
            <a:r>
              <a:rPr lang="en-US" sz="3600" dirty="0">
                <a:solidFill>
                  <a:schemeClr val="accent5">
                    <a:lumMod val="40000"/>
                    <a:lumOff val="60000"/>
                  </a:schemeClr>
                </a:solidFill>
              </a:rPr>
              <a:t>IPv6 SLAAC, Stateful DHCPv6, and Stateless DHCPv6</a:t>
            </a:r>
          </a:p>
        </p:txBody>
      </p:sp>
      <p:sp>
        <p:nvSpPr>
          <p:cNvPr id="4" name="TextBox 3">
            <a:extLst>
              <a:ext uri="{FF2B5EF4-FFF2-40B4-BE49-F238E27FC236}">
                <a16:creationId xmlns:a16="http://schemas.microsoft.com/office/drawing/2014/main" id="{E2BFA70F-DC0C-41D5-868E-C8FBC661D58F}"/>
              </a:ext>
            </a:extLst>
          </p:cNvPr>
          <p:cNvSpPr txBox="1"/>
          <p:nvPr/>
        </p:nvSpPr>
        <p:spPr>
          <a:xfrm>
            <a:off x="433084" y="1715712"/>
            <a:ext cx="8277832" cy="1569660"/>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chemeClr val="accent4">
                    <a:lumMod val="40000"/>
                    <a:lumOff val="60000"/>
                  </a:schemeClr>
                </a:solidFill>
              </a:rPr>
              <a:t>Manually assigning IP addresses (either IPv4 or IPv6) is not a scalable option.</a:t>
            </a:r>
          </a:p>
          <a:p>
            <a:pPr marL="285750" indent="-285750">
              <a:buFont typeface="Arial" panose="020B0604020202020204" pitchFamily="34" charset="0"/>
              <a:buChar char="•"/>
            </a:pPr>
            <a:r>
              <a:rPr lang="en-US" sz="1600" dirty="0">
                <a:solidFill>
                  <a:schemeClr val="accent4">
                    <a:lumMod val="40000"/>
                    <a:lumOff val="60000"/>
                  </a:schemeClr>
                </a:solidFill>
              </a:rPr>
              <a:t>With IPv4, DHCP provides a dynamic addressing option. With IPv6, you have three dynamic options to choose from: stateless address autoconfiguration (SLAAC), stateful DHCPv6, or stateless DHCPv6. </a:t>
            </a:r>
          </a:p>
          <a:p>
            <a:pPr marL="285750" indent="-285750">
              <a:buFont typeface="Arial" panose="020B0604020202020204" pitchFamily="34" charset="0"/>
              <a:buChar char="•"/>
            </a:pPr>
            <a:r>
              <a:rPr lang="en-US" sz="1600" dirty="0">
                <a:solidFill>
                  <a:schemeClr val="accent4">
                    <a:lumMod val="40000"/>
                    <a:lumOff val="60000"/>
                  </a:schemeClr>
                </a:solidFill>
              </a:rPr>
              <a:t>This section looks at the issues that might arise for each and how to troubleshoot them. </a:t>
            </a:r>
          </a:p>
        </p:txBody>
      </p:sp>
    </p:spTree>
    <p:custDataLst>
      <p:tags r:id="rId1"/>
    </p:custDataLst>
    <p:extLst>
      <p:ext uri="{BB962C8B-B14F-4D97-AF65-F5344CB8AC3E}">
        <p14:creationId xmlns:p14="http://schemas.microsoft.com/office/powerpoint/2010/main" val="3731748431"/>
      </p:ext>
    </p:ext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6365081" cy="731837"/>
          </a:xfrm>
        </p:spPr>
        <p:txBody>
          <a:bodyPr/>
          <a:lstStyle/>
          <a:p>
            <a:r>
              <a:rPr lang="en-US" sz="1600" dirty="0">
                <a:solidFill>
                  <a:schemeClr val="accent4">
                    <a:lumMod val="75000"/>
                  </a:schemeClr>
                </a:solidFill>
              </a:rPr>
              <a:t>IPv6 SLAAC, Stateful DHCPv6, Stateless DHCPv6</a:t>
            </a:r>
            <a:br>
              <a:rPr lang="en-US" dirty="0">
                <a:solidFill>
                  <a:schemeClr val="accent4">
                    <a:lumMod val="75000"/>
                  </a:schemeClr>
                </a:solidFill>
              </a:rPr>
            </a:br>
            <a:r>
              <a:rPr lang="en-US" sz="2400" dirty="0">
                <a:solidFill>
                  <a:schemeClr val="accent4">
                    <a:lumMod val="75000"/>
                  </a:schemeClr>
                </a:solidFill>
              </a:rPr>
              <a:t>SLAAC</a:t>
            </a:r>
          </a:p>
        </p:txBody>
      </p:sp>
      <p:sp>
        <p:nvSpPr>
          <p:cNvPr id="2" name="Rectangle 1">
            <a:extLst>
              <a:ext uri="{FF2B5EF4-FFF2-40B4-BE49-F238E27FC236}">
                <a16:creationId xmlns:a16="http://schemas.microsoft.com/office/drawing/2014/main" id="{09FF4F5D-70B8-4224-91F2-4D3C5F190FF9}"/>
              </a:ext>
            </a:extLst>
          </p:cNvPr>
          <p:cNvSpPr/>
          <p:nvPr/>
        </p:nvSpPr>
        <p:spPr>
          <a:xfrm>
            <a:off x="121443" y="731837"/>
            <a:ext cx="8839677" cy="1169551"/>
          </a:xfrm>
          <a:prstGeom prst="rect">
            <a:avLst/>
          </a:prstGeom>
        </p:spPr>
        <p:txBody>
          <a:bodyPr wrap="square">
            <a:spAutoFit/>
          </a:bodyPr>
          <a:lstStyle/>
          <a:p>
            <a:r>
              <a:rPr lang="en-US" sz="1400" dirty="0"/>
              <a:t>SLAAC is designed to enable a device to configure its own IPv6 address, prefix, and default gateway without a DHCPv6 server. Windows PCs automatically have SLAAC enabled and generate their own IPv6 addresses.</a:t>
            </a:r>
          </a:p>
          <a:p>
            <a:endParaRPr lang="en-US" sz="1400" dirty="0"/>
          </a:p>
          <a:p>
            <a:r>
              <a:rPr lang="en-US" sz="1400" dirty="0"/>
              <a:t>On Cisco routers, if you want to take advantage of SLAAC, you need to enable it manually on an interface with the </a:t>
            </a:r>
            <a:r>
              <a:rPr lang="en-US" sz="1400" b="1" dirty="0"/>
              <a:t>ipv6 address autoconfig </a:t>
            </a:r>
            <a:r>
              <a:rPr lang="en-US" sz="1400" dirty="0"/>
              <a:t>command.</a:t>
            </a:r>
          </a:p>
        </p:txBody>
      </p:sp>
      <p:pic>
        <p:nvPicPr>
          <p:cNvPr id="5" name="Picture 4">
            <a:extLst>
              <a:ext uri="{FF2B5EF4-FFF2-40B4-BE49-F238E27FC236}">
                <a16:creationId xmlns:a16="http://schemas.microsoft.com/office/drawing/2014/main" id="{DA427C6E-77DC-4A45-AC36-EDF419DE0952}"/>
              </a:ext>
            </a:extLst>
          </p:cNvPr>
          <p:cNvPicPr>
            <a:picLocks noChangeAspect="1"/>
          </p:cNvPicPr>
          <p:nvPr/>
        </p:nvPicPr>
        <p:blipFill>
          <a:blip r:embed="rId3"/>
          <a:srcRect/>
          <a:stretch/>
        </p:blipFill>
        <p:spPr>
          <a:xfrm>
            <a:off x="1279995" y="2923956"/>
            <a:ext cx="6735843" cy="1321338"/>
          </a:xfrm>
          <a:prstGeom prst="rect">
            <a:avLst/>
          </a:prstGeom>
        </p:spPr>
      </p:pic>
    </p:spTree>
    <p:extLst>
      <p:ext uri="{BB962C8B-B14F-4D97-AF65-F5344CB8AC3E}">
        <p14:creationId xmlns:p14="http://schemas.microsoft.com/office/powerpoint/2010/main" val="14566211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6365081" cy="731837"/>
          </a:xfrm>
        </p:spPr>
        <p:txBody>
          <a:bodyPr/>
          <a:lstStyle/>
          <a:p>
            <a:r>
              <a:rPr lang="en-US" sz="1600" dirty="0">
                <a:solidFill>
                  <a:schemeClr val="accent4">
                    <a:lumMod val="75000"/>
                  </a:schemeClr>
                </a:solidFill>
              </a:rPr>
              <a:t>IPv6 SLAAC, Stateful DHCPv6, Stateless DHCPv6</a:t>
            </a:r>
            <a:br>
              <a:rPr lang="en-US" dirty="0">
                <a:solidFill>
                  <a:schemeClr val="accent4">
                    <a:lumMod val="75000"/>
                  </a:schemeClr>
                </a:solidFill>
              </a:rPr>
            </a:br>
            <a:r>
              <a:rPr lang="en-US" sz="2400" dirty="0">
                <a:solidFill>
                  <a:schemeClr val="accent4">
                    <a:lumMod val="75000"/>
                  </a:schemeClr>
                </a:solidFill>
              </a:rPr>
              <a:t>SLAAC (Cont.)</a:t>
            </a:r>
          </a:p>
        </p:txBody>
      </p:sp>
      <p:sp>
        <p:nvSpPr>
          <p:cNvPr id="2" name="Rectangle 1">
            <a:extLst>
              <a:ext uri="{FF2B5EF4-FFF2-40B4-BE49-F238E27FC236}">
                <a16:creationId xmlns:a16="http://schemas.microsoft.com/office/drawing/2014/main" id="{09FF4F5D-70B8-4224-91F2-4D3C5F190FF9}"/>
              </a:ext>
            </a:extLst>
          </p:cNvPr>
          <p:cNvSpPr/>
          <p:nvPr/>
        </p:nvSpPr>
        <p:spPr>
          <a:xfrm>
            <a:off x="60481" y="599439"/>
            <a:ext cx="5039361" cy="4185761"/>
          </a:xfrm>
          <a:prstGeom prst="rect">
            <a:avLst/>
          </a:prstGeom>
        </p:spPr>
        <p:txBody>
          <a:bodyPr wrap="square">
            <a:spAutoFit/>
          </a:bodyPr>
          <a:lstStyle/>
          <a:p>
            <a:r>
              <a:rPr lang="en-US" sz="1400" dirty="0"/>
              <a:t>When a PC and router interface are enabled for SLAAC, they send a Router Solicitation (RS) message</a:t>
            </a:r>
            <a:r>
              <a:rPr lang="en-US" sz="1400" b="1" dirty="0"/>
              <a:t> </a:t>
            </a:r>
            <a:r>
              <a:rPr lang="en-US" sz="1400" dirty="0"/>
              <a:t>to determine whether there are any routers connected to the local link. </a:t>
            </a:r>
          </a:p>
          <a:p>
            <a:endParaRPr lang="en-US" sz="1400" dirty="0"/>
          </a:p>
          <a:p>
            <a:r>
              <a:rPr lang="en-US" sz="1400" dirty="0"/>
              <a:t>They wait for a router to send a Router Advertisement (RA) that identifies the prefix being used by the router (the default gateway) connected to the same network. </a:t>
            </a:r>
          </a:p>
          <a:p>
            <a:endParaRPr lang="en-US" sz="1400" dirty="0"/>
          </a:p>
          <a:p>
            <a:r>
              <a:rPr lang="en-US" sz="1400" dirty="0"/>
              <a:t>They use that prefix information to generate their own IPv6 address in the same network as the router interface that generated the RA. </a:t>
            </a:r>
          </a:p>
          <a:p>
            <a:endParaRPr lang="en-US" sz="1400" dirty="0"/>
          </a:p>
          <a:p>
            <a:r>
              <a:rPr lang="en-US" sz="1400" dirty="0"/>
              <a:t>The router uses EUI-64 for the interface ID, and the PC randomly generates the interface ID unless it is configured to use EUI-64. In addition, the PC uses the IPv6 link-local address of the device that sent the RA as the default gateway address.</a:t>
            </a:r>
          </a:p>
          <a:p>
            <a:endParaRPr lang="en-US" sz="1400" dirty="0"/>
          </a:p>
          <a:p>
            <a:r>
              <a:rPr lang="en-US" sz="1400" dirty="0"/>
              <a:t>Figure 1-9 R1 sends an RA.</a:t>
            </a:r>
          </a:p>
        </p:txBody>
      </p:sp>
      <p:sp>
        <p:nvSpPr>
          <p:cNvPr id="4" name="TextBox 3">
            <a:extLst>
              <a:ext uri="{FF2B5EF4-FFF2-40B4-BE49-F238E27FC236}">
                <a16:creationId xmlns:a16="http://schemas.microsoft.com/office/drawing/2014/main" id="{BC56BF2C-C3C9-43CE-B3AD-8CDE699D7743}"/>
              </a:ext>
            </a:extLst>
          </p:cNvPr>
          <p:cNvSpPr txBox="1"/>
          <p:nvPr/>
        </p:nvSpPr>
        <p:spPr>
          <a:xfrm>
            <a:off x="5221765" y="2885440"/>
            <a:ext cx="3861754" cy="2031325"/>
          </a:xfrm>
          <a:prstGeom prst="rect">
            <a:avLst/>
          </a:prstGeom>
          <a:noFill/>
        </p:spPr>
        <p:txBody>
          <a:bodyPr wrap="square" rtlCol="0">
            <a:spAutoFit/>
          </a:bodyPr>
          <a:lstStyle/>
          <a:p>
            <a:r>
              <a:rPr lang="en-US" sz="1400" dirty="0"/>
              <a:t>The source IPv6 address is the Gig0/0 link-local address, and the source MAC address is the MAC of Gig0/0. The destination IPv6 address is the </a:t>
            </a:r>
            <a:r>
              <a:rPr lang="en-US" sz="1400" i="1" dirty="0"/>
              <a:t>all-nodes link-local multicast IPv6 address</a:t>
            </a:r>
            <a:r>
              <a:rPr lang="en-US" sz="1400" dirty="0"/>
              <a:t> FF02::1. The destination MAC address is the </a:t>
            </a:r>
            <a:r>
              <a:rPr lang="en-US" sz="1400" i="1" dirty="0"/>
              <a:t>all-nodes destination MAC address</a:t>
            </a:r>
            <a:r>
              <a:rPr lang="en-US" sz="1400" dirty="0"/>
              <a:t> 33:33:00:00:00:01. By default, all IPv6-enabled interfaces listen for packets and frames destined for these two addresses.</a:t>
            </a:r>
          </a:p>
        </p:txBody>
      </p:sp>
      <p:pic>
        <p:nvPicPr>
          <p:cNvPr id="5" name="Picture 4">
            <a:extLst>
              <a:ext uri="{FF2B5EF4-FFF2-40B4-BE49-F238E27FC236}">
                <a16:creationId xmlns:a16="http://schemas.microsoft.com/office/drawing/2014/main" id="{DA427C6E-77DC-4A45-AC36-EDF419DE0952}"/>
              </a:ext>
            </a:extLst>
          </p:cNvPr>
          <p:cNvPicPr>
            <a:picLocks noChangeAspect="1"/>
          </p:cNvPicPr>
          <p:nvPr/>
        </p:nvPicPr>
        <p:blipFill>
          <a:blip r:embed="rId3"/>
          <a:srcRect/>
          <a:stretch/>
        </p:blipFill>
        <p:spPr>
          <a:xfrm>
            <a:off x="5320268" y="599439"/>
            <a:ext cx="3746024" cy="2096959"/>
          </a:xfrm>
          <a:prstGeom prst="rect">
            <a:avLst/>
          </a:prstGeom>
        </p:spPr>
      </p:pic>
    </p:spTree>
    <p:extLst>
      <p:ext uri="{BB962C8B-B14F-4D97-AF65-F5344CB8AC3E}">
        <p14:creationId xmlns:p14="http://schemas.microsoft.com/office/powerpoint/2010/main" val="11245719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6365081" cy="731837"/>
          </a:xfrm>
        </p:spPr>
        <p:txBody>
          <a:bodyPr/>
          <a:lstStyle/>
          <a:p>
            <a:r>
              <a:rPr lang="en-US" sz="1600" dirty="0">
                <a:solidFill>
                  <a:schemeClr val="accent4">
                    <a:lumMod val="75000"/>
                  </a:schemeClr>
                </a:solidFill>
              </a:rPr>
              <a:t>IPv6 SLAAC, Stateful DHCPv6, Stateless DHCPv6</a:t>
            </a:r>
            <a:br>
              <a:rPr lang="en-US" dirty="0">
                <a:solidFill>
                  <a:schemeClr val="accent4">
                    <a:lumMod val="75000"/>
                  </a:schemeClr>
                </a:solidFill>
              </a:rPr>
            </a:br>
            <a:r>
              <a:rPr lang="en-US" sz="2400" dirty="0">
                <a:solidFill>
                  <a:schemeClr val="accent4">
                    <a:lumMod val="75000"/>
                  </a:schemeClr>
                </a:solidFill>
              </a:rPr>
              <a:t>SLAAC (Cont.)</a:t>
            </a:r>
          </a:p>
        </p:txBody>
      </p:sp>
      <p:sp>
        <p:nvSpPr>
          <p:cNvPr id="2" name="Rectangle 1">
            <a:extLst>
              <a:ext uri="{FF2B5EF4-FFF2-40B4-BE49-F238E27FC236}">
                <a16:creationId xmlns:a16="http://schemas.microsoft.com/office/drawing/2014/main" id="{09FF4F5D-70B8-4224-91F2-4D3C5F190FF9}"/>
              </a:ext>
            </a:extLst>
          </p:cNvPr>
          <p:cNvSpPr/>
          <p:nvPr/>
        </p:nvSpPr>
        <p:spPr>
          <a:xfrm>
            <a:off x="121442" y="731837"/>
            <a:ext cx="8819358" cy="1384995"/>
          </a:xfrm>
          <a:prstGeom prst="rect">
            <a:avLst/>
          </a:prstGeom>
        </p:spPr>
        <p:txBody>
          <a:bodyPr wrap="square">
            <a:spAutoFit/>
          </a:bodyPr>
          <a:lstStyle/>
          <a:p>
            <a:r>
              <a:rPr lang="en-US" sz="1400" dirty="0"/>
              <a:t>To verify an IPv6 address generated by SLAAC on a router interface, use the </a:t>
            </a:r>
            <a:r>
              <a:rPr lang="en-US" sz="1400" b="1" dirty="0"/>
              <a:t>show ipv6 interface </a:t>
            </a:r>
            <a:r>
              <a:rPr lang="en-US" sz="1400" dirty="0"/>
              <a:t>command. </a:t>
            </a:r>
          </a:p>
          <a:p>
            <a:endParaRPr lang="en-US" sz="1400" dirty="0"/>
          </a:p>
          <a:p>
            <a:r>
              <a:rPr lang="en-US" sz="1400" dirty="0"/>
              <a:t>As shown in Example 1-16, the global unicast address was generated using SLAAC. Also notice at the bottom of the example that the default router is listed as the link-local address of R1. However, note that this occurs only if IPv6 unicast routing was not enabled on router R1 and, as a result, the router is acting as an end device.</a:t>
            </a:r>
          </a:p>
        </p:txBody>
      </p:sp>
      <p:pic>
        <p:nvPicPr>
          <p:cNvPr id="5" name="Picture 4">
            <a:extLst>
              <a:ext uri="{FF2B5EF4-FFF2-40B4-BE49-F238E27FC236}">
                <a16:creationId xmlns:a16="http://schemas.microsoft.com/office/drawing/2014/main" id="{DA427C6E-77DC-4A45-AC36-EDF419DE0952}"/>
              </a:ext>
            </a:extLst>
          </p:cNvPr>
          <p:cNvPicPr>
            <a:picLocks noChangeAspect="1"/>
          </p:cNvPicPr>
          <p:nvPr/>
        </p:nvPicPr>
        <p:blipFill>
          <a:blip r:embed="rId3"/>
          <a:srcRect/>
          <a:stretch/>
        </p:blipFill>
        <p:spPr>
          <a:xfrm>
            <a:off x="1955025" y="2366057"/>
            <a:ext cx="5233949" cy="2520903"/>
          </a:xfrm>
          <a:prstGeom prst="rect">
            <a:avLst/>
          </a:prstGeom>
        </p:spPr>
      </p:pic>
    </p:spTree>
    <p:extLst>
      <p:ext uri="{BB962C8B-B14F-4D97-AF65-F5344CB8AC3E}">
        <p14:creationId xmlns:p14="http://schemas.microsoft.com/office/powerpoint/2010/main" val="34627960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2400" dirty="0"/>
              <a:t>Chapter 1 Content (Cont.)</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182166" y="810868"/>
            <a:ext cx="8779668" cy="3600358"/>
          </a:xfrm>
        </p:spPr>
        <p:txBody>
          <a:bodyPr/>
          <a:lstStyle/>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800" b="1" dirty="0">
                <a:solidFill>
                  <a:srgbClr val="000000"/>
                </a:solidFill>
              </a:rPr>
              <a:t>Packet-Forwarding Process - </a:t>
            </a:r>
            <a:r>
              <a:rPr lang="en-US" sz="1800" dirty="0">
                <a:solidFill>
                  <a:srgbClr val="000000"/>
                </a:solidFill>
              </a:rPr>
              <a:t>This section discusses the packet-forwarding process and the commands to verify the entries in the data structures that are used for this process. It also provides you with a collection of Cisco IOS commands that are useful when troubleshooting.</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800" b="1" dirty="0">
                <a:solidFill>
                  <a:srgbClr val="000000"/>
                </a:solidFill>
              </a:rPr>
              <a:t>Routing Information Sources - </a:t>
            </a:r>
            <a:r>
              <a:rPr lang="en-US" sz="1800" dirty="0">
                <a:solidFill>
                  <a:srgbClr val="000000"/>
                </a:solidFill>
              </a:rPr>
              <a:t>This section explains which sources of routing information are the most believable and how the routing table interacts with various data structures to populate itself with the best information.</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800" b="1" dirty="0">
                <a:solidFill>
                  <a:srgbClr val="000000"/>
                </a:solidFill>
              </a:rPr>
              <a:t>Static Routes - </a:t>
            </a:r>
            <a:r>
              <a:rPr lang="en-US" sz="1800" dirty="0">
                <a:solidFill>
                  <a:srgbClr val="000000"/>
                </a:solidFill>
              </a:rPr>
              <a:t>This section reviews how to configure and verify IPv4 and IPv6 static routes.</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800" b="1" dirty="0">
                <a:solidFill>
                  <a:srgbClr val="000000"/>
                </a:solidFill>
              </a:rPr>
              <a:t>Trouble Tickets -</a:t>
            </a:r>
            <a:r>
              <a:rPr lang="en-US" sz="1800" dirty="0">
                <a:solidFill>
                  <a:srgbClr val="000000"/>
                </a:solidFill>
              </a:rPr>
              <a:t> This section provides a number of trouble tickets that demonstrate how a structured troubleshooting process is used to solve a reported problem.</a:t>
            </a:r>
            <a:endParaRPr lang="en-US" sz="1500" dirty="0"/>
          </a:p>
          <a:p>
            <a:pPr marL="0" algn="l">
              <a:lnSpc>
                <a:spcPct val="115000"/>
              </a:lnSpc>
              <a:spcBef>
                <a:spcPts val="0"/>
              </a:spcBef>
            </a:pPr>
            <a:endParaRPr lang="en-US" sz="1500" dirty="0">
              <a:solidFill>
                <a:srgbClr val="000000"/>
              </a:solidFill>
              <a:ea typeface="Calibri"/>
              <a:cs typeface="CiscoSerif-Regular"/>
            </a:endParaRPr>
          </a:p>
          <a:p>
            <a:pPr marL="0" algn="l">
              <a:lnSpc>
                <a:spcPct val="115000"/>
              </a:lnSpc>
              <a:spcBef>
                <a:spcPts val="0"/>
              </a:spcBef>
            </a:pPr>
            <a:endParaRPr lang="en-US" sz="1800" dirty="0"/>
          </a:p>
        </p:txBody>
      </p:sp>
    </p:spTree>
    <p:extLst>
      <p:ext uri="{BB962C8B-B14F-4D97-AF65-F5344CB8AC3E}">
        <p14:creationId xmlns:p14="http://schemas.microsoft.com/office/powerpoint/2010/main" val="40290414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6365081" cy="731837"/>
          </a:xfrm>
        </p:spPr>
        <p:txBody>
          <a:bodyPr/>
          <a:lstStyle/>
          <a:p>
            <a:r>
              <a:rPr lang="en-US" sz="1600" dirty="0">
                <a:solidFill>
                  <a:schemeClr val="accent4">
                    <a:lumMod val="75000"/>
                  </a:schemeClr>
                </a:solidFill>
              </a:rPr>
              <a:t>IPv6 SLAAC, Stateful DHCPv6, Stateless DHCPv6</a:t>
            </a:r>
            <a:br>
              <a:rPr lang="en-US" dirty="0">
                <a:solidFill>
                  <a:schemeClr val="accent4">
                    <a:lumMod val="75000"/>
                  </a:schemeClr>
                </a:solidFill>
              </a:rPr>
            </a:br>
            <a:r>
              <a:rPr lang="en-US" sz="2400" dirty="0">
                <a:solidFill>
                  <a:schemeClr val="accent4">
                    <a:lumMod val="75000"/>
                  </a:schemeClr>
                </a:solidFill>
              </a:rPr>
              <a:t>Router Advertisements (RA)</a:t>
            </a:r>
          </a:p>
        </p:txBody>
      </p:sp>
      <p:sp>
        <p:nvSpPr>
          <p:cNvPr id="2" name="Rectangle 1">
            <a:extLst>
              <a:ext uri="{FF2B5EF4-FFF2-40B4-BE49-F238E27FC236}">
                <a16:creationId xmlns:a16="http://schemas.microsoft.com/office/drawing/2014/main" id="{09FF4F5D-70B8-4224-91F2-4D3C5F190FF9}"/>
              </a:ext>
            </a:extLst>
          </p:cNvPr>
          <p:cNvSpPr/>
          <p:nvPr/>
        </p:nvSpPr>
        <p:spPr>
          <a:xfrm>
            <a:off x="121442" y="731837"/>
            <a:ext cx="8870158" cy="1815882"/>
          </a:xfrm>
          <a:prstGeom prst="rect">
            <a:avLst/>
          </a:prstGeom>
        </p:spPr>
        <p:txBody>
          <a:bodyPr wrap="square">
            <a:spAutoFit/>
          </a:bodyPr>
          <a:lstStyle/>
          <a:p>
            <a:r>
              <a:rPr lang="en-US" sz="1400" dirty="0"/>
              <a:t>RAs are generated by default on router interfaces only if the router interface is enabled for IPv6, IPv6 unicast routing is enabled, and RAs are not being suppressed on the interface. Therefore, if SLAAC is not working, check the following:</a:t>
            </a:r>
          </a:p>
          <a:p>
            <a:endParaRPr lang="en-US" sz="1400" dirty="0"/>
          </a:p>
          <a:p>
            <a:pPr marL="285750" indent="-285750">
              <a:buFont typeface="Arial" panose="020B0604020202020204" pitchFamily="34" charset="0"/>
              <a:buChar char="•"/>
            </a:pPr>
            <a:r>
              <a:rPr lang="en-US" sz="1400" dirty="0"/>
              <a:t>ipv6 unicast-routing is configured.</a:t>
            </a:r>
          </a:p>
          <a:p>
            <a:pPr marL="285750" indent="-285750">
              <a:buFont typeface="Arial" panose="020B0604020202020204" pitchFamily="34" charset="0"/>
              <a:buChar char="•"/>
            </a:pPr>
            <a:r>
              <a:rPr lang="en-US" sz="1400" dirty="0"/>
              <a:t>The appropriate interface is enabled for IPv6 by using the </a:t>
            </a:r>
            <a:r>
              <a:rPr lang="en-US" sz="1400" b="1" dirty="0"/>
              <a:t>show ipv6 interface</a:t>
            </a:r>
            <a:r>
              <a:rPr lang="en-US" sz="1400" dirty="0"/>
              <a:t> command.</a:t>
            </a:r>
          </a:p>
          <a:p>
            <a:pPr marL="285750" indent="-285750">
              <a:buFont typeface="Arial" panose="020B0604020202020204" pitchFamily="34" charset="0"/>
              <a:buChar char="•"/>
            </a:pPr>
            <a:r>
              <a:rPr lang="en-US" sz="1400" dirty="0"/>
              <a:t>The router interface advertising RAs has a </a:t>
            </a:r>
            <a:r>
              <a:rPr lang="en-US" sz="1400" i="1" dirty="0"/>
              <a:t>/64 prefix </a:t>
            </a:r>
            <a:r>
              <a:rPr lang="en-US" sz="1400" dirty="0"/>
              <a:t>(SLAAC works only if the router is using a /64 prefix.).</a:t>
            </a:r>
          </a:p>
          <a:p>
            <a:pPr marL="285750" indent="-285750">
              <a:buFont typeface="Arial" panose="020B0604020202020204" pitchFamily="34" charset="0"/>
              <a:buChar char="•"/>
            </a:pPr>
            <a:r>
              <a:rPr lang="en-US" sz="1400" dirty="0"/>
              <a:t>That RAs are not being suppressed on the interface, as shown in Example 1-18.</a:t>
            </a:r>
          </a:p>
        </p:txBody>
      </p:sp>
      <p:pic>
        <p:nvPicPr>
          <p:cNvPr id="5" name="Picture 4">
            <a:extLst>
              <a:ext uri="{FF2B5EF4-FFF2-40B4-BE49-F238E27FC236}">
                <a16:creationId xmlns:a16="http://schemas.microsoft.com/office/drawing/2014/main" id="{DA427C6E-77DC-4A45-AC36-EDF419DE0952}"/>
              </a:ext>
            </a:extLst>
          </p:cNvPr>
          <p:cNvPicPr>
            <a:picLocks noChangeAspect="1"/>
          </p:cNvPicPr>
          <p:nvPr/>
        </p:nvPicPr>
        <p:blipFill>
          <a:blip r:embed="rId3"/>
          <a:srcRect/>
          <a:stretch/>
        </p:blipFill>
        <p:spPr>
          <a:xfrm>
            <a:off x="2049945" y="2824480"/>
            <a:ext cx="5044109" cy="2123441"/>
          </a:xfrm>
          <a:prstGeom prst="rect">
            <a:avLst/>
          </a:prstGeom>
        </p:spPr>
      </p:pic>
    </p:spTree>
    <p:extLst>
      <p:ext uri="{BB962C8B-B14F-4D97-AF65-F5344CB8AC3E}">
        <p14:creationId xmlns:p14="http://schemas.microsoft.com/office/powerpoint/2010/main" val="7912262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6365081" cy="731837"/>
          </a:xfrm>
        </p:spPr>
        <p:txBody>
          <a:bodyPr/>
          <a:lstStyle/>
          <a:p>
            <a:r>
              <a:rPr lang="en-US" sz="1600" dirty="0">
                <a:solidFill>
                  <a:schemeClr val="accent4">
                    <a:lumMod val="75000"/>
                  </a:schemeClr>
                </a:solidFill>
              </a:rPr>
              <a:t>IPv6 SLAAC, Stateful DHCPv6, Stateless DHCPv6</a:t>
            </a:r>
            <a:br>
              <a:rPr lang="en-US" dirty="0">
                <a:solidFill>
                  <a:schemeClr val="accent4">
                    <a:lumMod val="75000"/>
                  </a:schemeClr>
                </a:solidFill>
              </a:rPr>
            </a:br>
            <a:r>
              <a:rPr lang="en-US" sz="2400" dirty="0">
                <a:solidFill>
                  <a:schemeClr val="accent4">
                    <a:lumMod val="75000"/>
                  </a:schemeClr>
                </a:solidFill>
              </a:rPr>
              <a:t>Stateful DHCPv6</a:t>
            </a:r>
          </a:p>
        </p:txBody>
      </p:sp>
      <p:sp>
        <p:nvSpPr>
          <p:cNvPr id="2" name="Rectangle 1">
            <a:extLst>
              <a:ext uri="{FF2B5EF4-FFF2-40B4-BE49-F238E27FC236}">
                <a16:creationId xmlns:a16="http://schemas.microsoft.com/office/drawing/2014/main" id="{09FF4F5D-70B8-4224-91F2-4D3C5F190FF9}"/>
              </a:ext>
            </a:extLst>
          </p:cNvPr>
          <p:cNvSpPr/>
          <p:nvPr/>
        </p:nvSpPr>
        <p:spPr>
          <a:xfrm>
            <a:off x="121442" y="731837"/>
            <a:ext cx="8870158" cy="1815882"/>
          </a:xfrm>
          <a:prstGeom prst="rect">
            <a:avLst/>
          </a:prstGeom>
        </p:spPr>
        <p:txBody>
          <a:bodyPr wrap="square">
            <a:spAutoFit/>
          </a:bodyPr>
          <a:lstStyle/>
          <a:p>
            <a:r>
              <a:rPr lang="en-US" sz="1400" dirty="0"/>
              <a:t>With SLAAC a device can determine its IPv6 address, prefix, and default gateway but not much else. </a:t>
            </a:r>
          </a:p>
          <a:p>
            <a:endParaRPr lang="en-US" sz="1400" dirty="0"/>
          </a:p>
          <a:p>
            <a:r>
              <a:rPr lang="en-US" sz="1400" dirty="0"/>
              <a:t>In modern networks devices may need additional information such as NTP server, domain name, DNS server, and TFTP server.  To hand out the IPv6 addressing information along with all optional information, use a Stateful DHCPv6 server. Both Cisco routers and multilayer switches may act as DHCP servers. </a:t>
            </a:r>
          </a:p>
          <a:p>
            <a:endParaRPr lang="en-US" sz="1400" dirty="0"/>
          </a:p>
          <a:p>
            <a:r>
              <a:rPr lang="en-US" sz="1400" dirty="0"/>
              <a:t>Example 1-21 provides a sample DHCPv6 configuration on R1 and the ipv6 dhcp server interface command necessary to enable the interface to use the DHCP pool for handing out IPv6 addressing information.</a:t>
            </a:r>
          </a:p>
        </p:txBody>
      </p:sp>
      <p:sp>
        <p:nvSpPr>
          <p:cNvPr id="6" name="Rectangle 5">
            <a:extLst>
              <a:ext uri="{FF2B5EF4-FFF2-40B4-BE49-F238E27FC236}">
                <a16:creationId xmlns:a16="http://schemas.microsoft.com/office/drawing/2014/main" id="{BC3035D5-88DB-498C-86AA-963C6A8EC3D6}"/>
              </a:ext>
            </a:extLst>
          </p:cNvPr>
          <p:cNvSpPr/>
          <p:nvPr/>
        </p:nvSpPr>
        <p:spPr>
          <a:xfrm>
            <a:off x="116290" y="2825743"/>
            <a:ext cx="4184777" cy="1600438"/>
          </a:xfrm>
          <a:prstGeom prst="rect">
            <a:avLst/>
          </a:prstGeom>
        </p:spPr>
        <p:txBody>
          <a:bodyPr wrap="square">
            <a:spAutoFit/>
          </a:bodyPr>
          <a:lstStyle/>
          <a:p>
            <a:r>
              <a:rPr lang="en-US" sz="1400" dirty="0"/>
              <a:t>Although it is not pictured in Example 1-21 the </a:t>
            </a:r>
            <a:r>
              <a:rPr lang="en-US" sz="1400" b="1" dirty="0"/>
              <a:t>ipv6 nd managed-config-flag </a:t>
            </a:r>
            <a:r>
              <a:rPr lang="en-US" sz="1400" dirty="0"/>
              <a:t>interface configuration command on interface GigabitEthernet 0/0 ensures that the RA from router R1 informs the client to contact a DHCPv6 server for all IPv6 network addressing, prefix length, and other information.</a:t>
            </a:r>
          </a:p>
        </p:txBody>
      </p:sp>
      <p:pic>
        <p:nvPicPr>
          <p:cNvPr id="5" name="Picture 4">
            <a:extLst>
              <a:ext uri="{FF2B5EF4-FFF2-40B4-BE49-F238E27FC236}">
                <a16:creationId xmlns:a16="http://schemas.microsoft.com/office/drawing/2014/main" id="{DA427C6E-77DC-4A45-AC36-EDF419DE0952}"/>
              </a:ext>
            </a:extLst>
          </p:cNvPr>
          <p:cNvPicPr>
            <a:picLocks noChangeAspect="1"/>
          </p:cNvPicPr>
          <p:nvPr/>
        </p:nvPicPr>
        <p:blipFill>
          <a:blip r:embed="rId3"/>
          <a:srcRect/>
          <a:stretch/>
        </p:blipFill>
        <p:spPr>
          <a:xfrm>
            <a:off x="4502336" y="2616101"/>
            <a:ext cx="4525374" cy="2458720"/>
          </a:xfrm>
          <a:prstGeom prst="rect">
            <a:avLst/>
          </a:prstGeom>
        </p:spPr>
      </p:pic>
    </p:spTree>
    <p:extLst>
      <p:ext uri="{BB962C8B-B14F-4D97-AF65-F5344CB8AC3E}">
        <p14:creationId xmlns:p14="http://schemas.microsoft.com/office/powerpoint/2010/main" val="685015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6365081" cy="731837"/>
          </a:xfrm>
        </p:spPr>
        <p:txBody>
          <a:bodyPr/>
          <a:lstStyle/>
          <a:p>
            <a:r>
              <a:rPr lang="en-US" sz="1600" dirty="0">
                <a:solidFill>
                  <a:schemeClr val="accent4">
                    <a:lumMod val="75000"/>
                  </a:schemeClr>
                </a:solidFill>
              </a:rPr>
              <a:t>IPv6 SLAAC, Stateful DHCPv6, Stateless DHCPv6</a:t>
            </a:r>
            <a:br>
              <a:rPr lang="en-US" dirty="0">
                <a:solidFill>
                  <a:schemeClr val="accent4">
                    <a:lumMod val="75000"/>
                  </a:schemeClr>
                </a:solidFill>
              </a:rPr>
            </a:br>
            <a:r>
              <a:rPr lang="en-US" sz="2400" dirty="0">
                <a:solidFill>
                  <a:schemeClr val="accent4">
                    <a:lumMod val="75000"/>
                  </a:schemeClr>
                </a:solidFill>
              </a:rPr>
              <a:t>Stateless DHCPv6</a:t>
            </a:r>
          </a:p>
        </p:txBody>
      </p:sp>
      <p:sp>
        <p:nvSpPr>
          <p:cNvPr id="2" name="Rectangle 1">
            <a:extLst>
              <a:ext uri="{FF2B5EF4-FFF2-40B4-BE49-F238E27FC236}">
                <a16:creationId xmlns:a16="http://schemas.microsoft.com/office/drawing/2014/main" id="{09FF4F5D-70B8-4224-91F2-4D3C5F190FF9}"/>
              </a:ext>
            </a:extLst>
          </p:cNvPr>
          <p:cNvSpPr/>
          <p:nvPr/>
        </p:nvSpPr>
        <p:spPr>
          <a:xfrm>
            <a:off x="121442" y="731837"/>
            <a:ext cx="4562318" cy="3970318"/>
          </a:xfrm>
          <a:prstGeom prst="rect">
            <a:avLst/>
          </a:prstGeom>
        </p:spPr>
        <p:txBody>
          <a:bodyPr wrap="square">
            <a:spAutoFit/>
          </a:bodyPr>
          <a:lstStyle/>
          <a:p>
            <a:r>
              <a:rPr lang="en-US" sz="1400" dirty="0"/>
              <a:t>Stateless DHCPv6 is a combination of SLAAC and DHCPv6. </a:t>
            </a:r>
          </a:p>
          <a:p>
            <a:endParaRPr lang="en-US" sz="1400" dirty="0"/>
          </a:p>
          <a:p>
            <a:r>
              <a:rPr lang="en-US" sz="1400" dirty="0"/>
              <a:t>The router’s RA is used by the clients to automatically determine the IPv6 address, prefix, and default gateway. Also included in the RA is a flag that tells the client to get other non-addressing information from a DHCPv6 server, such as the address of a DNS server or a TFTP server. To accomplish this, ensure that the</a:t>
            </a:r>
            <a:r>
              <a:rPr lang="en-US" sz="1400" b="1" dirty="0"/>
              <a:t> ipv6 nd other-config-flag</a:t>
            </a:r>
            <a:r>
              <a:rPr lang="en-US" sz="1400" dirty="0"/>
              <a:t> interface configuration command is enabled. This ensures that the RA informs the client that it must contact a DHCPv6 server for other information.</a:t>
            </a:r>
          </a:p>
          <a:p>
            <a:endParaRPr lang="en-US" sz="1400" dirty="0"/>
          </a:p>
          <a:p>
            <a:r>
              <a:rPr lang="en-US" sz="1400" dirty="0"/>
              <a:t>In Example 1-23, the output of </a:t>
            </a:r>
            <a:r>
              <a:rPr lang="en-US" sz="1400" b="1" dirty="0"/>
              <a:t>show ipv6 interface gigabitEthernet 0/0</a:t>
            </a:r>
            <a:r>
              <a:rPr lang="en-US" sz="1400" dirty="0"/>
              <a:t> states that hosts obtain IPv6 addressing from stateless autoconfig and other information from a DHCP server.</a:t>
            </a:r>
          </a:p>
        </p:txBody>
      </p:sp>
      <p:pic>
        <p:nvPicPr>
          <p:cNvPr id="5" name="Picture 4">
            <a:extLst>
              <a:ext uri="{FF2B5EF4-FFF2-40B4-BE49-F238E27FC236}">
                <a16:creationId xmlns:a16="http://schemas.microsoft.com/office/drawing/2014/main" id="{DA427C6E-77DC-4A45-AC36-EDF419DE0952}"/>
              </a:ext>
            </a:extLst>
          </p:cNvPr>
          <p:cNvPicPr>
            <a:picLocks noChangeAspect="1"/>
          </p:cNvPicPr>
          <p:nvPr/>
        </p:nvPicPr>
        <p:blipFill>
          <a:blip r:embed="rId3"/>
          <a:srcRect/>
          <a:stretch/>
        </p:blipFill>
        <p:spPr>
          <a:xfrm>
            <a:off x="4805203" y="507999"/>
            <a:ext cx="4217355" cy="4323101"/>
          </a:xfrm>
          <a:prstGeom prst="rect">
            <a:avLst/>
          </a:prstGeom>
        </p:spPr>
      </p:pic>
    </p:spTree>
    <p:extLst>
      <p:ext uri="{BB962C8B-B14F-4D97-AF65-F5344CB8AC3E}">
        <p14:creationId xmlns:p14="http://schemas.microsoft.com/office/powerpoint/2010/main" val="42607097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6365081" cy="731837"/>
          </a:xfrm>
        </p:spPr>
        <p:txBody>
          <a:bodyPr/>
          <a:lstStyle/>
          <a:p>
            <a:r>
              <a:rPr lang="en-US" sz="1600" dirty="0">
                <a:solidFill>
                  <a:schemeClr val="accent4">
                    <a:lumMod val="75000"/>
                  </a:schemeClr>
                </a:solidFill>
              </a:rPr>
              <a:t>IPv6 SLAAC, Stateful DHCPv6, Stateless DHCPv6</a:t>
            </a:r>
            <a:br>
              <a:rPr lang="en-US" dirty="0">
                <a:solidFill>
                  <a:schemeClr val="accent4">
                    <a:lumMod val="75000"/>
                  </a:schemeClr>
                </a:solidFill>
              </a:rPr>
            </a:br>
            <a:r>
              <a:rPr lang="en-US" sz="2400" dirty="0">
                <a:solidFill>
                  <a:schemeClr val="accent4">
                    <a:lumMod val="75000"/>
                  </a:schemeClr>
                </a:solidFill>
              </a:rPr>
              <a:t>DHCPv6 Operation</a:t>
            </a:r>
          </a:p>
        </p:txBody>
      </p:sp>
      <p:sp>
        <p:nvSpPr>
          <p:cNvPr id="2" name="Rectangle 1">
            <a:extLst>
              <a:ext uri="{FF2B5EF4-FFF2-40B4-BE49-F238E27FC236}">
                <a16:creationId xmlns:a16="http://schemas.microsoft.com/office/drawing/2014/main" id="{09FF4F5D-70B8-4224-91F2-4D3C5F190FF9}"/>
              </a:ext>
            </a:extLst>
          </p:cNvPr>
          <p:cNvSpPr/>
          <p:nvPr/>
        </p:nvSpPr>
        <p:spPr>
          <a:xfrm>
            <a:off x="121442" y="731837"/>
            <a:ext cx="8901116" cy="2677656"/>
          </a:xfrm>
          <a:prstGeom prst="rect">
            <a:avLst/>
          </a:prstGeom>
        </p:spPr>
        <p:txBody>
          <a:bodyPr wrap="square">
            <a:spAutoFit/>
          </a:bodyPr>
          <a:lstStyle/>
          <a:p>
            <a:r>
              <a:rPr lang="en-US" sz="1400" dirty="0"/>
              <a:t>DHCPv6 has a four-step negotiation process, like IPv4. However, DHCPv6 uses the following messages:</a:t>
            </a:r>
          </a:p>
          <a:p>
            <a:endParaRPr lang="en-US" sz="1400" dirty="0"/>
          </a:p>
          <a:p>
            <a:r>
              <a:rPr lang="en-US" sz="1400" b="1" dirty="0"/>
              <a:t>Step 1. SOLICIT - </a:t>
            </a:r>
            <a:r>
              <a:rPr lang="en-US" sz="1400" dirty="0"/>
              <a:t>A client sends this message to locate DHCPv6 servers using the multicast address FF02::1:2, which is the all-DHCPv6-servers multicast address.</a:t>
            </a:r>
          </a:p>
          <a:p>
            <a:endParaRPr lang="en-US" sz="1400" dirty="0"/>
          </a:p>
          <a:p>
            <a:r>
              <a:rPr lang="en-US" sz="1400" b="1" dirty="0"/>
              <a:t>Step 2. ADVERTISE - </a:t>
            </a:r>
            <a:r>
              <a:rPr lang="en-US" sz="1400" dirty="0"/>
              <a:t>Servers respond to SOLICIT messages with a unicast ADVERTISE message, offering addressing information to the client.</a:t>
            </a:r>
          </a:p>
          <a:p>
            <a:endParaRPr lang="en-US" sz="1400" dirty="0"/>
          </a:p>
          <a:p>
            <a:r>
              <a:rPr lang="en-US" sz="1400" b="1" dirty="0"/>
              <a:t>Step 3. REQUEST - </a:t>
            </a:r>
            <a:r>
              <a:rPr lang="en-US" sz="1400" dirty="0"/>
              <a:t>The client sends this message to the server, confirming the addresses provided and any other parameters.</a:t>
            </a:r>
          </a:p>
          <a:p>
            <a:endParaRPr lang="en-US" sz="1400" dirty="0"/>
          </a:p>
          <a:p>
            <a:r>
              <a:rPr lang="en-US" sz="1400" b="1" dirty="0"/>
              <a:t>Step 4. REPLY - </a:t>
            </a:r>
            <a:r>
              <a:rPr lang="en-US" sz="1400" dirty="0"/>
              <a:t>The server finalizes the process with this message.</a:t>
            </a:r>
          </a:p>
        </p:txBody>
      </p:sp>
    </p:spTree>
    <p:extLst>
      <p:ext uri="{BB962C8B-B14F-4D97-AF65-F5344CB8AC3E}">
        <p14:creationId xmlns:p14="http://schemas.microsoft.com/office/powerpoint/2010/main" val="915141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6365081" cy="731837"/>
          </a:xfrm>
        </p:spPr>
        <p:txBody>
          <a:bodyPr/>
          <a:lstStyle/>
          <a:p>
            <a:r>
              <a:rPr lang="en-US" sz="1600" dirty="0">
                <a:solidFill>
                  <a:schemeClr val="accent4">
                    <a:lumMod val="75000"/>
                  </a:schemeClr>
                </a:solidFill>
              </a:rPr>
              <a:t>IPv6 SLAAC, Stateful DHCPv6, Stateless DHCPv6</a:t>
            </a:r>
            <a:br>
              <a:rPr lang="en-US" dirty="0">
                <a:solidFill>
                  <a:schemeClr val="accent4">
                    <a:lumMod val="75000"/>
                  </a:schemeClr>
                </a:solidFill>
              </a:rPr>
            </a:br>
            <a:r>
              <a:rPr lang="en-US" sz="2400" dirty="0">
                <a:solidFill>
                  <a:schemeClr val="accent4">
                    <a:lumMod val="75000"/>
                  </a:schemeClr>
                </a:solidFill>
              </a:rPr>
              <a:t>DHCPv6 Messages</a:t>
            </a:r>
          </a:p>
        </p:txBody>
      </p:sp>
      <p:sp>
        <p:nvSpPr>
          <p:cNvPr id="2" name="Rectangle 1">
            <a:extLst>
              <a:ext uri="{FF2B5EF4-FFF2-40B4-BE49-F238E27FC236}">
                <a16:creationId xmlns:a16="http://schemas.microsoft.com/office/drawing/2014/main" id="{09FF4F5D-70B8-4224-91F2-4D3C5F190FF9}"/>
              </a:ext>
            </a:extLst>
          </p:cNvPr>
          <p:cNvSpPr/>
          <p:nvPr/>
        </p:nvSpPr>
        <p:spPr>
          <a:xfrm>
            <a:off x="121442" y="731837"/>
            <a:ext cx="3505678" cy="954107"/>
          </a:xfrm>
          <a:prstGeom prst="rect">
            <a:avLst/>
          </a:prstGeom>
        </p:spPr>
        <p:txBody>
          <a:bodyPr wrap="square">
            <a:spAutoFit/>
          </a:bodyPr>
          <a:lstStyle/>
          <a:p>
            <a:r>
              <a:rPr lang="en-US" sz="1400" dirty="0"/>
              <a:t>Table 1-3 provides a comprehensive list of DHCPv6 message types you might encounter while troubleshooting a DHCPv6 issue.</a:t>
            </a:r>
          </a:p>
        </p:txBody>
      </p:sp>
      <p:pic>
        <p:nvPicPr>
          <p:cNvPr id="5" name="Picture 4" descr="A screenshot of a cell phone&#10;&#10;Description automatically generated">
            <a:extLst>
              <a:ext uri="{FF2B5EF4-FFF2-40B4-BE49-F238E27FC236}">
                <a16:creationId xmlns:a16="http://schemas.microsoft.com/office/drawing/2014/main" id="{FDBD2D4C-D43F-45E9-A8C4-9AA3AFCEDED7}"/>
              </a:ext>
            </a:extLst>
          </p:cNvPr>
          <p:cNvPicPr>
            <a:picLocks noChangeAspect="1"/>
          </p:cNvPicPr>
          <p:nvPr/>
        </p:nvPicPr>
        <p:blipFill>
          <a:blip r:embed="rId3"/>
          <a:stretch>
            <a:fillRect/>
          </a:stretch>
        </p:blipFill>
        <p:spPr>
          <a:xfrm>
            <a:off x="4021931" y="683138"/>
            <a:ext cx="4725589" cy="4101978"/>
          </a:xfrm>
          <a:prstGeom prst="rect">
            <a:avLst/>
          </a:prstGeom>
        </p:spPr>
      </p:pic>
    </p:spTree>
    <p:extLst>
      <p:ext uri="{BB962C8B-B14F-4D97-AF65-F5344CB8AC3E}">
        <p14:creationId xmlns:p14="http://schemas.microsoft.com/office/powerpoint/2010/main" val="552334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6365081" cy="731837"/>
          </a:xfrm>
        </p:spPr>
        <p:txBody>
          <a:bodyPr/>
          <a:lstStyle/>
          <a:p>
            <a:r>
              <a:rPr lang="en-US" sz="1600" dirty="0">
                <a:solidFill>
                  <a:schemeClr val="accent4">
                    <a:lumMod val="75000"/>
                  </a:schemeClr>
                </a:solidFill>
              </a:rPr>
              <a:t>IPv6 SLAAC, Stateful DHCPv6, Stateless DHCPv6</a:t>
            </a:r>
            <a:br>
              <a:rPr lang="en-US" dirty="0">
                <a:solidFill>
                  <a:schemeClr val="accent4">
                    <a:lumMod val="75000"/>
                  </a:schemeClr>
                </a:solidFill>
              </a:rPr>
            </a:br>
            <a:r>
              <a:rPr lang="en-US" sz="2400" dirty="0">
                <a:solidFill>
                  <a:schemeClr val="accent4">
                    <a:lumMod val="75000"/>
                  </a:schemeClr>
                </a:solidFill>
              </a:rPr>
              <a:t>DHCPv6 Relay Agent</a:t>
            </a:r>
          </a:p>
        </p:txBody>
      </p:sp>
      <p:sp>
        <p:nvSpPr>
          <p:cNvPr id="2" name="Rectangle 1">
            <a:extLst>
              <a:ext uri="{FF2B5EF4-FFF2-40B4-BE49-F238E27FC236}">
                <a16:creationId xmlns:a16="http://schemas.microsoft.com/office/drawing/2014/main" id="{09FF4F5D-70B8-4224-91F2-4D3C5F190FF9}"/>
              </a:ext>
            </a:extLst>
          </p:cNvPr>
          <p:cNvSpPr/>
          <p:nvPr/>
        </p:nvSpPr>
        <p:spPr>
          <a:xfrm>
            <a:off x="121442" y="731837"/>
            <a:ext cx="8901116" cy="2246769"/>
          </a:xfrm>
          <a:prstGeom prst="rect">
            <a:avLst/>
          </a:prstGeom>
        </p:spPr>
        <p:txBody>
          <a:bodyPr wrap="square">
            <a:spAutoFit/>
          </a:bodyPr>
          <a:lstStyle/>
          <a:p>
            <a:r>
              <a:rPr lang="en-US" sz="1400" dirty="0"/>
              <a:t>If you review the multicast address of the SOLICIT message, notice that it is a link-local scope multicast address. It starts with FF02. Therefore, the multicast does not leave the local network, and the client is not able to reach the DHCPv6 server.</a:t>
            </a:r>
          </a:p>
          <a:p>
            <a:endParaRPr lang="en-US" sz="1400" dirty="0"/>
          </a:p>
          <a:p>
            <a:r>
              <a:rPr lang="en-US" sz="1400" dirty="0"/>
              <a:t>To relay the DHCPv6 messages to a DHCPv6 server in another network, the local router interface in the network the client belongs to needs to be configured as a relay agent with the </a:t>
            </a:r>
            <a:r>
              <a:rPr lang="en-US" sz="1400" b="1" dirty="0"/>
              <a:t>ipv6 dhcp relay destination</a:t>
            </a:r>
            <a:r>
              <a:rPr lang="en-US" sz="1400" dirty="0"/>
              <a:t> interface configuration command. </a:t>
            </a:r>
          </a:p>
          <a:p>
            <a:endParaRPr lang="en-US" sz="1400" dirty="0"/>
          </a:p>
          <a:p>
            <a:r>
              <a:rPr lang="en-US" sz="1400" dirty="0"/>
              <a:t>Example 1-24 shows interface Gigabit Ethernet 0/0 configured with the command </a:t>
            </a:r>
            <a:r>
              <a:rPr lang="en-US" sz="1400" b="1" dirty="0"/>
              <a:t>ipv6 dhcp relay destination 2001:db8:a:b::7</a:t>
            </a:r>
            <a:r>
              <a:rPr lang="en-US" sz="1400" dirty="0"/>
              <a:t>, which is used to forward SOLICIT messages to a DHCPv6 server at the address listed.</a:t>
            </a:r>
          </a:p>
        </p:txBody>
      </p:sp>
      <p:pic>
        <p:nvPicPr>
          <p:cNvPr id="5" name="Picture 4">
            <a:extLst>
              <a:ext uri="{FF2B5EF4-FFF2-40B4-BE49-F238E27FC236}">
                <a16:creationId xmlns:a16="http://schemas.microsoft.com/office/drawing/2014/main" id="{FDBD2D4C-D43F-45E9-A8C4-9AA3AFCEDED7}"/>
              </a:ext>
            </a:extLst>
          </p:cNvPr>
          <p:cNvPicPr>
            <a:picLocks noChangeAspect="1"/>
          </p:cNvPicPr>
          <p:nvPr/>
        </p:nvPicPr>
        <p:blipFill>
          <a:blip r:embed="rId3"/>
          <a:srcRect/>
          <a:stretch/>
        </p:blipFill>
        <p:spPr>
          <a:xfrm>
            <a:off x="1487603" y="3302000"/>
            <a:ext cx="6168793" cy="1219200"/>
          </a:xfrm>
          <a:prstGeom prst="rect">
            <a:avLst/>
          </a:prstGeom>
        </p:spPr>
      </p:pic>
    </p:spTree>
    <p:extLst>
      <p:ext uri="{BB962C8B-B14F-4D97-AF65-F5344CB8AC3E}">
        <p14:creationId xmlns:p14="http://schemas.microsoft.com/office/powerpoint/2010/main" val="20423153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37844" y="252411"/>
            <a:ext cx="8541996" cy="1351755"/>
          </a:xfrm>
        </p:spPr>
        <p:txBody>
          <a:bodyPr/>
          <a:lstStyle/>
          <a:p>
            <a:r>
              <a:rPr lang="en-US" sz="3600" dirty="0">
                <a:solidFill>
                  <a:schemeClr val="accent5">
                    <a:lumMod val="40000"/>
                    <a:lumOff val="60000"/>
                  </a:schemeClr>
                </a:solidFill>
              </a:rPr>
              <a:t>Packet-Forwarding Process</a:t>
            </a:r>
          </a:p>
        </p:txBody>
      </p:sp>
      <p:sp>
        <p:nvSpPr>
          <p:cNvPr id="4" name="TextBox 3">
            <a:extLst>
              <a:ext uri="{FF2B5EF4-FFF2-40B4-BE49-F238E27FC236}">
                <a16:creationId xmlns:a16="http://schemas.microsoft.com/office/drawing/2014/main" id="{E2BFA70F-DC0C-41D5-868E-C8FBC661D58F}"/>
              </a:ext>
            </a:extLst>
          </p:cNvPr>
          <p:cNvSpPr txBox="1"/>
          <p:nvPr/>
        </p:nvSpPr>
        <p:spPr>
          <a:xfrm>
            <a:off x="433084" y="1715712"/>
            <a:ext cx="8277832" cy="1077218"/>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chemeClr val="accent4">
                    <a:lumMod val="40000"/>
                    <a:lumOff val="60000"/>
                  </a:schemeClr>
                </a:solidFill>
              </a:rPr>
              <a:t>This section discusses the packet-forwarding process and the commands used to verify the entries in the data structures that are used for this process. </a:t>
            </a:r>
          </a:p>
          <a:p>
            <a:pPr marL="285750" indent="-285750">
              <a:buFont typeface="Arial" panose="020B0604020202020204" pitchFamily="34" charset="0"/>
              <a:buChar char="•"/>
            </a:pPr>
            <a:r>
              <a:rPr lang="en-US" sz="1600" dirty="0">
                <a:solidFill>
                  <a:schemeClr val="accent4">
                    <a:lumMod val="40000"/>
                    <a:lumOff val="60000"/>
                  </a:schemeClr>
                </a:solidFill>
              </a:rPr>
              <a:t>It also provides you with a collection of Cisco IOS software commands that are useful when troubleshooting related issues.</a:t>
            </a:r>
          </a:p>
        </p:txBody>
      </p:sp>
    </p:spTree>
    <p:custDataLst>
      <p:tags r:id="rId1"/>
    </p:custDataLst>
    <p:extLst>
      <p:ext uri="{BB962C8B-B14F-4D97-AF65-F5344CB8AC3E}">
        <p14:creationId xmlns:p14="http://schemas.microsoft.com/office/powerpoint/2010/main" val="3029266719"/>
      </p:ext>
    </p:extLst>
  </p:cSld>
  <p:clrMapOvr>
    <a:masterClrMapping/>
  </p:clrMapOvr>
  <p:transition spd="slow">
    <p:wip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8422641" cy="731837"/>
          </a:xfrm>
        </p:spPr>
        <p:txBody>
          <a:bodyPr/>
          <a:lstStyle/>
          <a:p>
            <a:r>
              <a:rPr lang="en-US" sz="1600" dirty="0">
                <a:solidFill>
                  <a:schemeClr val="accent4">
                    <a:lumMod val="75000"/>
                  </a:schemeClr>
                </a:solidFill>
              </a:rPr>
              <a:t>Packet-Forwarding Process</a:t>
            </a:r>
            <a:br>
              <a:rPr lang="en-US" dirty="0">
                <a:solidFill>
                  <a:schemeClr val="accent4">
                    <a:lumMod val="75000"/>
                  </a:schemeClr>
                </a:solidFill>
              </a:rPr>
            </a:br>
            <a:r>
              <a:rPr lang="en-US" sz="2400" dirty="0">
                <a:solidFill>
                  <a:schemeClr val="accent4">
                    <a:lumMod val="75000"/>
                  </a:schemeClr>
                </a:solidFill>
              </a:rPr>
              <a:t>Reviewing the Layer 3 Packet-Forwarding Process</a:t>
            </a:r>
          </a:p>
        </p:txBody>
      </p:sp>
      <p:sp>
        <p:nvSpPr>
          <p:cNvPr id="2" name="Rectangle 1">
            <a:extLst>
              <a:ext uri="{FF2B5EF4-FFF2-40B4-BE49-F238E27FC236}">
                <a16:creationId xmlns:a16="http://schemas.microsoft.com/office/drawing/2014/main" id="{09FF4F5D-70B8-4224-91F2-4D3C5F190FF9}"/>
              </a:ext>
            </a:extLst>
          </p:cNvPr>
          <p:cNvSpPr/>
          <p:nvPr/>
        </p:nvSpPr>
        <p:spPr>
          <a:xfrm>
            <a:off x="121442" y="731837"/>
            <a:ext cx="8900638" cy="2031325"/>
          </a:xfrm>
          <a:prstGeom prst="rect">
            <a:avLst/>
          </a:prstGeom>
        </p:spPr>
        <p:txBody>
          <a:bodyPr wrap="square">
            <a:spAutoFit/>
          </a:bodyPr>
          <a:lstStyle/>
          <a:p>
            <a:r>
              <a:rPr lang="en-US" sz="1400" dirty="0"/>
              <a:t>If you are experiencing connectivity issues between two hosts on a network, you could check Layer 3 by pinging between the hosts. </a:t>
            </a:r>
          </a:p>
          <a:p>
            <a:endParaRPr lang="en-US" sz="1400" dirty="0"/>
          </a:p>
          <a:p>
            <a:r>
              <a:rPr lang="en-US" sz="1400" dirty="0"/>
              <a:t>If the pings are successful, the issue resides at upper layers of the OSI reference model (Layers 4 through 7). If the pings fail, you should troubleshoot Layers 1 through 3. </a:t>
            </a:r>
          </a:p>
          <a:p>
            <a:endParaRPr lang="en-US" sz="1400" dirty="0"/>
          </a:p>
          <a:p>
            <a:r>
              <a:rPr lang="en-US" sz="1400" dirty="0"/>
              <a:t>If you determine the problem is at Layer 3, you might look at the packet-forwarding process of a router. Review the Layer 3 Packet-Forwarding Process consider Figure 1-10. In this topology, PC1 needs to access HTTP resources on Server1. Notice that PC1 and Server1 are on different networks.</a:t>
            </a:r>
          </a:p>
        </p:txBody>
      </p:sp>
      <p:pic>
        <p:nvPicPr>
          <p:cNvPr id="5" name="Picture 4">
            <a:extLst>
              <a:ext uri="{FF2B5EF4-FFF2-40B4-BE49-F238E27FC236}">
                <a16:creationId xmlns:a16="http://schemas.microsoft.com/office/drawing/2014/main" id="{FDBD2D4C-D43F-45E9-A8C4-9AA3AFCEDED7}"/>
              </a:ext>
            </a:extLst>
          </p:cNvPr>
          <p:cNvPicPr>
            <a:picLocks noChangeAspect="1"/>
          </p:cNvPicPr>
          <p:nvPr/>
        </p:nvPicPr>
        <p:blipFill>
          <a:blip r:embed="rId3"/>
          <a:srcRect/>
          <a:stretch/>
        </p:blipFill>
        <p:spPr>
          <a:xfrm>
            <a:off x="2367280" y="2890784"/>
            <a:ext cx="4358640" cy="2142039"/>
          </a:xfrm>
          <a:prstGeom prst="rect">
            <a:avLst/>
          </a:prstGeom>
        </p:spPr>
      </p:pic>
    </p:spTree>
    <p:extLst>
      <p:ext uri="{BB962C8B-B14F-4D97-AF65-F5344CB8AC3E}">
        <p14:creationId xmlns:p14="http://schemas.microsoft.com/office/powerpoint/2010/main" val="1586619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8422641" cy="731837"/>
          </a:xfrm>
        </p:spPr>
        <p:txBody>
          <a:bodyPr/>
          <a:lstStyle/>
          <a:p>
            <a:r>
              <a:rPr lang="en-US" sz="1600" dirty="0">
                <a:solidFill>
                  <a:schemeClr val="accent4">
                    <a:lumMod val="75000"/>
                  </a:schemeClr>
                </a:solidFill>
              </a:rPr>
              <a:t>Packet-Forwarding Process</a:t>
            </a:r>
            <a:br>
              <a:rPr lang="en-US" dirty="0">
                <a:solidFill>
                  <a:schemeClr val="accent4">
                    <a:lumMod val="75000"/>
                  </a:schemeClr>
                </a:solidFill>
              </a:rPr>
            </a:br>
            <a:r>
              <a:rPr lang="en-US" sz="2400" dirty="0">
                <a:solidFill>
                  <a:schemeClr val="accent4">
                    <a:lumMod val="75000"/>
                  </a:schemeClr>
                </a:solidFill>
              </a:rPr>
              <a:t>Reviewing the Layer 3 Packet-Forwarding Process (Cont.)</a:t>
            </a:r>
          </a:p>
        </p:txBody>
      </p:sp>
      <p:sp>
        <p:nvSpPr>
          <p:cNvPr id="2" name="Rectangle 1">
            <a:extLst>
              <a:ext uri="{FF2B5EF4-FFF2-40B4-BE49-F238E27FC236}">
                <a16:creationId xmlns:a16="http://schemas.microsoft.com/office/drawing/2014/main" id="{09FF4F5D-70B8-4224-91F2-4D3C5F190FF9}"/>
              </a:ext>
            </a:extLst>
          </p:cNvPr>
          <p:cNvSpPr/>
          <p:nvPr/>
        </p:nvSpPr>
        <p:spPr>
          <a:xfrm>
            <a:off x="121442" y="731837"/>
            <a:ext cx="4714718" cy="3754874"/>
          </a:xfrm>
          <a:prstGeom prst="rect">
            <a:avLst/>
          </a:prstGeom>
        </p:spPr>
        <p:txBody>
          <a:bodyPr wrap="square">
            <a:spAutoFit/>
          </a:bodyPr>
          <a:lstStyle/>
          <a:p>
            <a:r>
              <a:rPr lang="en-US" sz="1400" b="1" dirty="0"/>
              <a:t>Step 1. </a:t>
            </a:r>
            <a:r>
              <a:rPr lang="en-US" sz="1400" dirty="0"/>
              <a:t>PC1 concludes that the destination IP address resides on a remote subnet. Therefore, PC1 needs to send the frame to its default gateway. </a:t>
            </a:r>
          </a:p>
          <a:p>
            <a:endParaRPr lang="en-US" sz="1400" dirty="0"/>
          </a:p>
          <a:p>
            <a:r>
              <a:rPr lang="en-US" sz="1400" dirty="0"/>
              <a:t>PC1 has the default gateway address 192.168.1.1 which is router R1. </a:t>
            </a:r>
          </a:p>
          <a:p>
            <a:endParaRPr lang="en-US" sz="1400" dirty="0"/>
          </a:p>
          <a:p>
            <a:r>
              <a:rPr lang="en-US" sz="1400" dirty="0"/>
              <a:t>To construct a Layer 2 frame, PC1 needs the MAC address of the frame’s destination, which is PC1’s default gateway. </a:t>
            </a:r>
          </a:p>
          <a:p>
            <a:endParaRPr lang="en-US" sz="1400" dirty="0"/>
          </a:p>
          <a:p>
            <a:r>
              <a:rPr lang="en-US" sz="1400" dirty="0"/>
              <a:t>If the MAC address is not in PC1’s Address Resolution Protocol (ARP) cache, PC1 uses ARP to discover it. Once PC1 receives an ARP reply from router R1, PC1 adds router R1’s MAC address to its ARP cache. PC1 then sends its data destined for Server1 in a frame addressed to R1, as shown in Figure 1-11.</a:t>
            </a:r>
          </a:p>
        </p:txBody>
      </p:sp>
      <p:pic>
        <p:nvPicPr>
          <p:cNvPr id="5" name="Picture 4">
            <a:extLst>
              <a:ext uri="{FF2B5EF4-FFF2-40B4-BE49-F238E27FC236}">
                <a16:creationId xmlns:a16="http://schemas.microsoft.com/office/drawing/2014/main" id="{FDBD2D4C-D43F-45E9-A8C4-9AA3AFCEDED7}"/>
              </a:ext>
            </a:extLst>
          </p:cNvPr>
          <p:cNvPicPr>
            <a:picLocks noChangeAspect="1"/>
          </p:cNvPicPr>
          <p:nvPr/>
        </p:nvPicPr>
        <p:blipFill>
          <a:blip r:embed="rId3"/>
          <a:srcRect/>
          <a:stretch/>
        </p:blipFill>
        <p:spPr>
          <a:xfrm>
            <a:off x="5041146" y="1300857"/>
            <a:ext cx="3980933" cy="2895224"/>
          </a:xfrm>
          <a:prstGeom prst="rect">
            <a:avLst/>
          </a:prstGeom>
        </p:spPr>
      </p:pic>
    </p:spTree>
    <p:extLst>
      <p:ext uri="{BB962C8B-B14F-4D97-AF65-F5344CB8AC3E}">
        <p14:creationId xmlns:p14="http://schemas.microsoft.com/office/powerpoint/2010/main" val="785956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8422641" cy="731837"/>
          </a:xfrm>
        </p:spPr>
        <p:txBody>
          <a:bodyPr/>
          <a:lstStyle/>
          <a:p>
            <a:r>
              <a:rPr lang="en-US" sz="1600" dirty="0">
                <a:solidFill>
                  <a:schemeClr val="accent4">
                    <a:lumMod val="75000"/>
                  </a:schemeClr>
                </a:solidFill>
              </a:rPr>
              <a:t>Packet-Forwarding Process</a:t>
            </a:r>
            <a:br>
              <a:rPr lang="en-US" dirty="0">
                <a:solidFill>
                  <a:schemeClr val="accent4">
                    <a:lumMod val="75000"/>
                  </a:schemeClr>
                </a:solidFill>
              </a:rPr>
            </a:br>
            <a:r>
              <a:rPr lang="en-US" sz="2400" dirty="0">
                <a:solidFill>
                  <a:schemeClr val="accent4">
                    <a:lumMod val="75000"/>
                  </a:schemeClr>
                </a:solidFill>
              </a:rPr>
              <a:t>Reviewing the Layer 3 Packet-Forwarding Process (Cont.)</a:t>
            </a:r>
          </a:p>
        </p:txBody>
      </p:sp>
      <p:sp>
        <p:nvSpPr>
          <p:cNvPr id="2" name="Rectangle 1">
            <a:extLst>
              <a:ext uri="{FF2B5EF4-FFF2-40B4-BE49-F238E27FC236}">
                <a16:creationId xmlns:a16="http://schemas.microsoft.com/office/drawing/2014/main" id="{09FF4F5D-70B8-4224-91F2-4D3C5F190FF9}"/>
              </a:ext>
            </a:extLst>
          </p:cNvPr>
          <p:cNvSpPr/>
          <p:nvPr/>
        </p:nvSpPr>
        <p:spPr>
          <a:xfrm>
            <a:off x="114567" y="628709"/>
            <a:ext cx="4795998" cy="4185761"/>
          </a:xfrm>
          <a:prstGeom prst="rect">
            <a:avLst/>
          </a:prstGeom>
        </p:spPr>
        <p:txBody>
          <a:bodyPr wrap="square">
            <a:spAutoFit/>
          </a:bodyPr>
          <a:lstStyle/>
          <a:p>
            <a:r>
              <a:rPr lang="en-US" sz="1400" b="1" dirty="0"/>
              <a:t>Step 2</a:t>
            </a:r>
            <a:r>
              <a:rPr lang="en-US" sz="1400" dirty="0"/>
              <a:t>. R1 receives the frame sent from PC1, and because the destination MAC address is R1’s, R1 tears off the Layer 2 header and interrogates the Layer 3 header. </a:t>
            </a:r>
          </a:p>
          <a:p>
            <a:endParaRPr lang="en-US" sz="1400" dirty="0"/>
          </a:p>
          <a:p>
            <a:r>
              <a:rPr lang="en-US" sz="1400" dirty="0"/>
              <a:t>Router R1 decrements the packet’s TTL field. If the value in the TTL field is reduced to zero, the router discards the packet and sends a time-exceeded ICMP message back to the source. </a:t>
            </a:r>
          </a:p>
          <a:p>
            <a:endParaRPr lang="en-US" sz="1400" dirty="0"/>
          </a:p>
          <a:p>
            <a:r>
              <a:rPr lang="en-US" sz="1400" dirty="0"/>
              <a:t>Assuming the TTL is not decremented to zero, R1 checks its routing table to determine the best path to reach the IP address 192.168.3.2. </a:t>
            </a:r>
          </a:p>
          <a:p>
            <a:endParaRPr lang="en-US" sz="1400" dirty="0"/>
          </a:p>
          <a:p>
            <a:r>
              <a:rPr lang="en-US" sz="1400" dirty="0"/>
              <a:t>R1’s routing table has an entry stating that network 192.168.3.0/24 is accessible through interface Serial 1/1. ARP is not required for serial interfaces because they do not have MAC addresses. Therefore, R1 forwards the frame out its Serial 1/1 interface, using the Point-to-Point Protocol (PPP) Layer 2 framing header.</a:t>
            </a:r>
          </a:p>
        </p:txBody>
      </p:sp>
      <p:pic>
        <p:nvPicPr>
          <p:cNvPr id="5" name="Picture 4">
            <a:extLst>
              <a:ext uri="{FF2B5EF4-FFF2-40B4-BE49-F238E27FC236}">
                <a16:creationId xmlns:a16="http://schemas.microsoft.com/office/drawing/2014/main" id="{FDBD2D4C-D43F-45E9-A8C4-9AA3AFCEDED7}"/>
              </a:ext>
            </a:extLst>
          </p:cNvPr>
          <p:cNvPicPr>
            <a:picLocks noChangeAspect="1"/>
          </p:cNvPicPr>
          <p:nvPr/>
        </p:nvPicPr>
        <p:blipFill>
          <a:blip r:embed="rId3"/>
          <a:srcRect/>
          <a:stretch/>
        </p:blipFill>
        <p:spPr>
          <a:xfrm>
            <a:off x="5022022" y="1326100"/>
            <a:ext cx="4020378" cy="2900460"/>
          </a:xfrm>
          <a:prstGeom prst="rect">
            <a:avLst/>
          </a:prstGeom>
        </p:spPr>
      </p:pic>
    </p:spTree>
    <p:extLst>
      <p:ext uri="{BB962C8B-B14F-4D97-AF65-F5344CB8AC3E}">
        <p14:creationId xmlns:p14="http://schemas.microsoft.com/office/powerpoint/2010/main" val="40022480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37844" y="252411"/>
            <a:ext cx="7598042" cy="1351755"/>
          </a:xfrm>
        </p:spPr>
        <p:txBody>
          <a:bodyPr/>
          <a:lstStyle/>
          <a:p>
            <a:r>
              <a:rPr lang="en-US" sz="4800" dirty="0">
                <a:solidFill>
                  <a:schemeClr val="accent5">
                    <a:lumMod val="40000"/>
                    <a:lumOff val="60000"/>
                  </a:schemeClr>
                </a:solidFill>
              </a:rPr>
              <a:t>IPv4 Addressing</a:t>
            </a:r>
            <a:endParaRPr lang="en-US" dirty="0">
              <a:solidFill>
                <a:schemeClr val="accent5">
                  <a:lumMod val="40000"/>
                  <a:lumOff val="60000"/>
                </a:schemeClr>
              </a:solidFill>
            </a:endParaRPr>
          </a:p>
        </p:txBody>
      </p:sp>
      <p:sp>
        <p:nvSpPr>
          <p:cNvPr id="4" name="TextBox 3">
            <a:extLst>
              <a:ext uri="{FF2B5EF4-FFF2-40B4-BE49-F238E27FC236}">
                <a16:creationId xmlns:a16="http://schemas.microsoft.com/office/drawing/2014/main" id="{E2BFA70F-DC0C-41D5-868E-C8FBC661D58F}"/>
              </a:ext>
            </a:extLst>
          </p:cNvPr>
          <p:cNvSpPr txBox="1"/>
          <p:nvPr/>
        </p:nvSpPr>
        <p:spPr>
          <a:xfrm>
            <a:off x="433084" y="1715712"/>
            <a:ext cx="8277832" cy="2062103"/>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chemeClr val="accent5">
                    <a:lumMod val="40000"/>
                    <a:lumOff val="60000"/>
                  </a:schemeClr>
                </a:solidFill>
              </a:rPr>
              <a:t>Just as your personal street address uniquely defines where you live, an IPv4 address uniquely defines where a device resides in a network. </a:t>
            </a:r>
          </a:p>
          <a:p>
            <a:pPr marL="285750" indent="-285750">
              <a:buFont typeface="Arial" panose="020B0604020202020204" pitchFamily="34" charset="0"/>
              <a:buChar char="•"/>
            </a:pPr>
            <a:r>
              <a:rPr lang="en-US" sz="1600" dirty="0">
                <a:solidFill>
                  <a:schemeClr val="accent5">
                    <a:lumMod val="40000"/>
                    <a:lumOff val="60000"/>
                  </a:schemeClr>
                </a:solidFill>
              </a:rPr>
              <a:t>If devices are addressed incorrectly, they may not receive the packets that are intended for them. </a:t>
            </a:r>
          </a:p>
          <a:p>
            <a:pPr marL="285750" indent="-285750">
              <a:buFont typeface="Arial" panose="020B0604020202020204" pitchFamily="34" charset="0"/>
              <a:buChar char="•"/>
            </a:pPr>
            <a:r>
              <a:rPr lang="en-US" sz="1600" dirty="0">
                <a:solidFill>
                  <a:schemeClr val="accent5">
                    <a:lumMod val="40000"/>
                    <a:lumOff val="60000"/>
                  </a:schemeClr>
                </a:solidFill>
              </a:rPr>
              <a:t>It is imperative that you have a solid understanding of IPv4 addressing and how to verify that devices are addressed correctly on a network. </a:t>
            </a:r>
          </a:p>
          <a:p>
            <a:pPr marL="285750" indent="-285750">
              <a:buFont typeface="Arial" panose="020B0604020202020204" pitchFamily="34" charset="0"/>
              <a:buChar char="•"/>
            </a:pPr>
            <a:r>
              <a:rPr lang="en-US" sz="1600" dirty="0">
                <a:solidFill>
                  <a:schemeClr val="accent5">
                    <a:lumMod val="40000"/>
                    <a:lumOff val="60000"/>
                  </a:schemeClr>
                </a:solidFill>
              </a:rPr>
              <a:t>This section provides a review of IPv4 addressing and discusses issues you might face and how to troubleshoot them. </a:t>
            </a:r>
          </a:p>
        </p:txBody>
      </p:sp>
    </p:spTree>
    <p:custDataLst>
      <p:tags r:id="rId1"/>
    </p:custDataLst>
    <p:extLst>
      <p:ext uri="{BB962C8B-B14F-4D97-AF65-F5344CB8AC3E}">
        <p14:creationId xmlns:p14="http://schemas.microsoft.com/office/powerpoint/2010/main" val="2824873573"/>
      </p:ext>
    </p:extLst>
  </p:cSld>
  <p:clrMapOvr>
    <a:masterClrMapping/>
  </p:clrMapOvr>
  <p:transition spd="slow">
    <p:wip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8422641" cy="731837"/>
          </a:xfrm>
        </p:spPr>
        <p:txBody>
          <a:bodyPr/>
          <a:lstStyle/>
          <a:p>
            <a:r>
              <a:rPr lang="en-US" sz="1600" dirty="0">
                <a:solidFill>
                  <a:schemeClr val="accent4">
                    <a:lumMod val="75000"/>
                  </a:schemeClr>
                </a:solidFill>
              </a:rPr>
              <a:t>Packet-Forwarding Process</a:t>
            </a:r>
            <a:br>
              <a:rPr lang="en-US" dirty="0">
                <a:solidFill>
                  <a:schemeClr val="accent4">
                    <a:lumMod val="75000"/>
                  </a:schemeClr>
                </a:solidFill>
              </a:rPr>
            </a:br>
            <a:r>
              <a:rPr lang="en-US" sz="2400" dirty="0">
                <a:solidFill>
                  <a:schemeClr val="accent4">
                    <a:lumMod val="75000"/>
                  </a:schemeClr>
                </a:solidFill>
              </a:rPr>
              <a:t>Reviewing the Layer 3 Packet-Forwarding Process (Cont.)</a:t>
            </a:r>
          </a:p>
        </p:txBody>
      </p:sp>
      <p:sp>
        <p:nvSpPr>
          <p:cNvPr id="2" name="Rectangle 1">
            <a:extLst>
              <a:ext uri="{FF2B5EF4-FFF2-40B4-BE49-F238E27FC236}">
                <a16:creationId xmlns:a16="http://schemas.microsoft.com/office/drawing/2014/main" id="{09FF4F5D-70B8-4224-91F2-4D3C5F190FF9}"/>
              </a:ext>
            </a:extLst>
          </p:cNvPr>
          <p:cNvSpPr/>
          <p:nvPr/>
        </p:nvSpPr>
        <p:spPr>
          <a:xfrm>
            <a:off x="121442" y="731837"/>
            <a:ext cx="4795998" cy="3970318"/>
          </a:xfrm>
          <a:prstGeom prst="rect">
            <a:avLst/>
          </a:prstGeom>
        </p:spPr>
        <p:txBody>
          <a:bodyPr wrap="square">
            <a:spAutoFit/>
          </a:bodyPr>
          <a:lstStyle/>
          <a:p>
            <a:r>
              <a:rPr lang="en-US" sz="1400" b="1" dirty="0"/>
              <a:t>Step 3. </a:t>
            </a:r>
            <a:r>
              <a:rPr lang="en-US" sz="1400" dirty="0"/>
              <a:t>When router R2 receives the frame, it removes the PPP header and then decrements the TTL in the IP header, just as router R1 did. </a:t>
            </a:r>
          </a:p>
          <a:p>
            <a:endParaRPr lang="en-US" sz="1400" dirty="0"/>
          </a:p>
          <a:p>
            <a:r>
              <a:rPr lang="en-US" sz="1400" dirty="0"/>
              <a:t>Again, assuming that the TTL did not get decremented to zero, router R2 interrogates the IP header to determine the destination network. </a:t>
            </a:r>
          </a:p>
          <a:p>
            <a:endParaRPr lang="en-US" sz="1400" dirty="0"/>
          </a:p>
          <a:p>
            <a:r>
              <a:rPr lang="en-US" sz="1400" dirty="0"/>
              <a:t>In this case, the destination network 192.168.3.0/24 is directly attached to router R2’s Fast Ethernet 0/0 interface. </a:t>
            </a:r>
          </a:p>
          <a:p>
            <a:endParaRPr lang="en-US" sz="1400" dirty="0"/>
          </a:p>
          <a:p>
            <a:r>
              <a:rPr lang="en-US" sz="1400" dirty="0"/>
              <a:t>R2 sends an ARP request to determine the MAC address of Server1 if it is not already known in the ARP cache. </a:t>
            </a:r>
          </a:p>
          <a:p>
            <a:endParaRPr lang="en-US" sz="1400" dirty="0"/>
          </a:p>
          <a:p>
            <a:r>
              <a:rPr lang="en-US" sz="1400" dirty="0"/>
              <a:t>Once an ARP reply is received from Server1, router R2 stores the results of the ARP reply in the ARP cache and forwards the frame out its Fast Ethernet 0/0 interface to Server1, as shown in Figure 1-13.</a:t>
            </a:r>
          </a:p>
        </p:txBody>
      </p:sp>
      <p:pic>
        <p:nvPicPr>
          <p:cNvPr id="5" name="Picture 4">
            <a:extLst>
              <a:ext uri="{FF2B5EF4-FFF2-40B4-BE49-F238E27FC236}">
                <a16:creationId xmlns:a16="http://schemas.microsoft.com/office/drawing/2014/main" id="{FDBD2D4C-D43F-45E9-A8C4-9AA3AFCEDED7}"/>
              </a:ext>
            </a:extLst>
          </p:cNvPr>
          <p:cNvPicPr>
            <a:picLocks noChangeAspect="1"/>
          </p:cNvPicPr>
          <p:nvPr/>
        </p:nvPicPr>
        <p:blipFill>
          <a:blip r:embed="rId3"/>
          <a:srcRect/>
          <a:stretch/>
        </p:blipFill>
        <p:spPr>
          <a:xfrm>
            <a:off x="5045892" y="1326100"/>
            <a:ext cx="3972638" cy="2900460"/>
          </a:xfrm>
          <a:prstGeom prst="rect">
            <a:avLst/>
          </a:prstGeom>
        </p:spPr>
      </p:pic>
    </p:spTree>
    <p:extLst>
      <p:ext uri="{BB962C8B-B14F-4D97-AF65-F5344CB8AC3E}">
        <p14:creationId xmlns:p14="http://schemas.microsoft.com/office/powerpoint/2010/main" val="27824843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8422641" cy="731837"/>
          </a:xfrm>
        </p:spPr>
        <p:txBody>
          <a:bodyPr/>
          <a:lstStyle/>
          <a:p>
            <a:r>
              <a:rPr lang="en-US" sz="1600" dirty="0">
                <a:solidFill>
                  <a:schemeClr val="accent4">
                    <a:lumMod val="75000"/>
                  </a:schemeClr>
                </a:solidFill>
              </a:rPr>
              <a:t>Packet-Forwarding Process</a:t>
            </a:r>
            <a:br>
              <a:rPr lang="en-US" dirty="0">
                <a:solidFill>
                  <a:schemeClr val="accent4">
                    <a:lumMod val="75000"/>
                  </a:schemeClr>
                </a:solidFill>
              </a:rPr>
            </a:br>
            <a:r>
              <a:rPr lang="en-US" sz="2400" dirty="0">
                <a:solidFill>
                  <a:schemeClr val="accent4">
                    <a:lumMod val="75000"/>
                  </a:schemeClr>
                </a:solidFill>
              </a:rPr>
              <a:t>Reviewing the Layer 3 Packet-Forwarding Process (Cont.)</a:t>
            </a:r>
          </a:p>
        </p:txBody>
      </p:sp>
      <p:sp>
        <p:nvSpPr>
          <p:cNvPr id="2" name="Rectangle 1">
            <a:extLst>
              <a:ext uri="{FF2B5EF4-FFF2-40B4-BE49-F238E27FC236}">
                <a16:creationId xmlns:a16="http://schemas.microsoft.com/office/drawing/2014/main" id="{09FF4F5D-70B8-4224-91F2-4D3C5F190FF9}"/>
              </a:ext>
            </a:extLst>
          </p:cNvPr>
          <p:cNvSpPr/>
          <p:nvPr/>
        </p:nvSpPr>
        <p:spPr>
          <a:xfrm>
            <a:off x="121442" y="731837"/>
            <a:ext cx="5456398" cy="4185761"/>
          </a:xfrm>
          <a:prstGeom prst="rect">
            <a:avLst/>
          </a:prstGeom>
        </p:spPr>
        <p:txBody>
          <a:bodyPr wrap="square">
            <a:spAutoFit/>
          </a:bodyPr>
          <a:lstStyle/>
          <a:p>
            <a:r>
              <a:rPr lang="en-US" sz="1400" b="1" dirty="0"/>
              <a:t>IP routing table - </a:t>
            </a:r>
            <a:r>
              <a:rPr lang="en-US" sz="1400" dirty="0"/>
              <a:t>When a router needs to route an IP packet, it consults its IP routing table to find the best match. The best match is the route that has the longest prefix. For example, suppose a router has a routing entry for networks 10.0.0.0/8, 10.1.1.0/24, and 10.1.1.0/26. Also, suppose that the router is trying to forward a packet with the destination IP address 10.1.1.10. The router selects the 10.1.1.0/26 route entry as the best match because that route entry has the longest prefix, /26 (it matches the most bits).</a:t>
            </a:r>
          </a:p>
          <a:p>
            <a:endParaRPr lang="en-US" sz="1400" dirty="0"/>
          </a:p>
          <a:p>
            <a:r>
              <a:rPr lang="en-US" sz="1400" b="1" dirty="0"/>
              <a:t>Layer 3-to-Layer 2 mapping table - </a:t>
            </a:r>
            <a:r>
              <a:rPr lang="en-US" sz="1400" dirty="0"/>
              <a:t>In Figure 1-13, R2’s ARP cache contains Layer 3-to-Layer 2 mapping information. The ARP cache has a mapping that says MAC address 2222.2222.2222 corresponds to IP address 192.168.3.2. An ARP cache is the Layer 3-to-Layer 2 mapping data structure used for Ethernet networks, but similar data structures are used for Multipoint Frame Relay networks and Dynamic Multipoint Virtual Private Network (DMVPN). For PPP or HDLC networks, there is only one other possible device connected to the other end of the link, so no mapping information is needed to determine the next-hop device.</a:t>
            </a:r>
          </a:p>
        </p:txBody>
      </p:sp>
      <p:pic>
        <p:nvPicPr>
          <p:cNvPr id="8" name="Picture 7" descr="A screenshot of a cell phone&#10;&#10;Description automatically generated">
            <a:extLst>
              <a:ext uri="{FF2B5EF4-FFF2-40B4-BE49-F238E27FC236}">
                <a16:creationId xmlns:a16="http://schemas.microsoft.com/office/drawing/2014/main" id="{EF1C08B5-F5FB-4062-BAF2-DF3764361EA4}"/>
              </a:ext>
            </a:extLst>
          </p:cNvPr>
          <p:cNvPicPr>
            <a:picLocks noChangeAspect="1"/>
          </p:cNvPicPr>
          <p:nvPr/>
        </p:nvPicPr>
        <p:blipFill>
          <a:blip r:embed="rId3"/>
          <a:stretch>
            <a:fillRect/>
          </a:stretch>
        </p:blipFill>
        <p:spPr>
          <a:xfrm>
            <a:off x="5654049" y="1392068"/>
            <a:ext cx="3409149" cy="2489052"/>
          </a:xfrm>
          <a:prstGeom prst="rect">
            <a:avLst/>
          </a:prstGeom>
        </p:spPr>
      </p:pic>
    </p:spTree>
    <p:extLst>
      <p:ext uri="{BB962C8B-B14F-4D97-AF65-F5344CB8AC3E}">
        <p14:creationId xmlns:p14="http://schemas.microsoft.com/office/powerpoint/2010/main" val="1139272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8422641" cy="731837"/>
          </a:xfrm>
        </p:spPr>
        <p:txBody>
          <a:bodyPr/>
          <a:lstStyle/>
          <a:p>
            <a:r>
              <a:rPr lang="en-US" sz="1600" dirty="0">
                <a:solidFill>
                  <a:schemeClr val="accent4">
                    <a:lumMod val="75000"/>
                  </a:schemeClr>
                </a:solidFill>
              </a:rPr>
              <a:t>Packet-Forwarding Process</a:t>
            </a:r>
            <a:br>
              <a:rPr lang="en-US" dirty="0">
                <a:solidFill>
                  <a:schemeClr val="accent4">
                    <a:lumMod val="75000"/>
                  </a:schemeClr>
                </a:solidFill>
              </a:rPr>
            </a:br>
            <a:r>
              <a:rPr lang="en-US" sz="2400" dirty="0">
                <a:solidFill>
                  <a:schemeClr val="accent4">
                    <a:lumMod val="75000"/>
                  </a:schemeClr>
                </a:solidFill>
              </a:rPr>
              <a:t>Reviewing the Layer 3 Packet-Forwarding Process (Cont.)</a:t>
            </a:r>
          </a:p>
        </p:txBody>
      </p:sp>
      <p:sp>
        <p:nvSpPr>
          <p:cNvPr id="2" name="Rectangle 1">
            <a:extLst>
              <a:ext uri="{FF2B5EF4-FFF2-40B4-BE49-F238E27FC236}">
                <a16:creationId xmlns:a16="http://schemas.microsoft.com/office/drawing/2014/main" id="{09FF4F5D-70B8-4224-91F2-4D3C5F190FF9}"/>
              </a:ext>
            </a:extLst>
          </p:cNvPr>
          <p:cNvSpPr/>
          <p:nvPr/>
        </p:nvSpPr>
        <p:spPr>
          <a:xfrm>
            <a:off x="121441" y="676836"/>
            <a:ext cx="5901223" cy="4401205"/>
          </a:xfrm>
          <a:prstGeom prst="rect">
            <a:avLst/>
          </a:prstGeom>
        </p:spPr>
        <p:txBody>
          <a:bodyPr wrap="square">
            <a:spAutoFit/>
          </a:bodyPr>
          <a:lstStyle/>
          <a:p>
            <a:r>
              <a:rPr lang="en-US" sz="1400" dirty="0"/>
              <a:t>Querying a router’s routing table and its ARP cache is less than efficient. Fortunately, Cisco Express Forwarding (CEF) gleans its information from the router’s IP routing table and ARP cache. Then, CEF’s data structures in hardware can be referenced when forwarding packets.</a:t>
            </a:r>
          </a:p>
          <a:p>
            <a:endParaRPr lang="en-US" sz="1400" dirty="0"/>
          </a:p>
          <a:p>
            <a:r>
              <a:rPr lang="en-US" sz="1400" dirty="0"/>
              <a:t>The two primary CEF data structures are as follows:</a:t>
            </a:r>
          </a:p>
          <a:p>
            <a:endParaRPr lang="en-US" sz="1400" dirty="0"/>
          </a:p>
          <a:p>
            <a:r>
              <a:rPr lang="en-US" sz="1400" b="1" dirty="0"/>
              <a:t>Forwarding Information Base (FIB) - </a:t>
            </a:r>
            <a:r>
              <a:rPr lang="en-US" sz="1400" dirty="0"/>
              <a:t>The FIB contains Layer 3 information, similar to the information found in an IP routing table. In addition, an FIB contains information about multicast routes and directly connected hosts.</a:t>
            </a:r>
          </a:p>
          <a:p>
            <a:endParaRPr lang="en-US" sz="1400" dirty="0"/>
          </a:p>
          <a:p>
            <a:r>
              <a:rPr lang="en-US" sz="1400" b="1" dirty="0"/>
              <a:t>Adjacency table - </a:t>
            </a:r>
            <a:r>
              <a:rPr lang="en-US" sz="1400" dirty="0"/>
              <a:t>When a router performs a route lookup using CEF, the FIB references an entry in the adjacency table. The adjacency table entry contains frame header information required by the router to properly form a frame. An egress interface and a next-hop MAC address is in an adjacency entry for a multipoint Ethernet interface, whereas a point-to-point interface requires only egress interface information.</a:t>
            </a:r>
          </a:p>
          <a:p>
            <a:endParaRPr lang="en-US" sz="1400" dirty="0"/>
          </a:p>
          <a:p>
            <a:endParaRPr lang="en-US" sz="1400" dirty="0"/>
          </a:p>
        </p:txBody>
      </p:sp>
      <p:pic>
        <p:nvPicPr>
          <p:cNvPr id="8" name="Picture 7">
            <a:extLst>
              <a:ext uri="{FF2B5EF4-FFF2-40B4-BE49-F238E27FC236}">
                <a16:creationId xmlns:a16="http://schemas.microsoft.com/office/drawing/2014/main" id="{EF1C08B5-F5FB-4062-BAF2-DF3764361EA4}"/>
              </a:ext>
            </a:extLst>
          </p:cNvPr>
          <p:cNvPicPr>
            <a:picLocks noChangeAspect="1"/>
          </p:cNvPicPr>
          <p:nvPr/>
        </p:nvPicPr>
        <p:blipFill>
          <a:blip r:embed="rId3"/>
          <a:srcRect/>
          <a:stretch/>
        </p:blipFill>
        <p:spPr>
          <a:xfrm>
            <a:off x="6087284" y="1452881"/>
            <a:ext cx="2953335" cy="2296160"/>
          </a:xfrm>
          <a:prstGeom prst="rect">
            <a:avLst/>
          </a:prstGeom>
        </p:spPr>
      </p:pic>
    </p:spTree>
    <p:extLst>
      <p:ext uri="{BB962C8B-B14F-4D97-AF65-F5344CB8AC3E}">
        <p14:creationId xmlns:p14="http://schemas.microsoft.com/office/powerpoint/2010/main" val="16218583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8422641" cy="731837"/>
          </a:xfrm>
        </p:spPr>
        <p:txBody>
          <a:bodyPr/>
          <a:lstStyle/>
          <a:p>
            <a:r>
              <a:rPr lang="en-US" sz="1600" dirty="0">
                <a:solidFill>
                  <a:schemeClr val="accent4">
                    <a:lumMod val="75000"/>
                  </a:schemeClr>
                </a:solidFill>
              </a:rPr>
              <a:t>Packet-Forwarding Process</a:t>
            </a:r>
            <a:br>
              <a:rPr lang="en-US" dirty="0">
                <a:solidFill>
                  <a:schemeClr val="accent4">
                    <a:lumMod val="75000"/>
                  </a:schemeClr>
                </a:solidFill>
              </a:rPr>
            </a:br>
            <a:r>
              <a:rPr lang="en-US" sz="2400" dirty="0">
                <a:solidFill>
                  <a:schemeClr val="accent4">
                    <a:lumMod val="75000"/>
                  </a:schemeClr>
                </a:solidFill>
              </a:rPr>
              <a:t>Troubleshooting the Packet-Forwarding Process</a:t>
            </a:r>
          </a:p>
        </p:txBody>
      </p:sp>
      <p:sp>
        <p:nvSpPr>
          <p:cNvPr id="2" name="Rectangle 1">
            <a:extLst>
              <a:ext uri="{FF2B5EF4-FFF2-40B4-BE49-F238E27FC236}">
                <a16:creationId xmlns:a16="http://schemas.microsoft.com/office/drawing/2014/main" id="{09FF4F5D-70B8-4224-91F2-4D3C5F190FF9}"/>
              </a:ext>
            </a:extLst>
          </p:cNvPr>
          <p:cNvSpPr/>
          <p:nvPr/>
        </p:nvSpPr>
        <p:spPr>
          <a:xfrm>
            <a:off x="121441" y="731837"/>
            <a:ext cx="8894739" cy="2462213"/>
          </a:xfrm>
          <a:prstGeom prst="rect">
            <a:avLst/>
          </a:prstGeom>
        </p:spPr>
        <p:txBody>
          <a:bodyPr wrap="square">
            <a:spAutoFit/>
          </a:bodyPr>
          <a:lstStyle/>
          <a:p>
            <a:r>
              <a:rPr lang="en-US" sz="1400" dirty="0"/>
              <a:t>When troubleshooting packet-forwarding issues, you need to examine a router’s IP routing table. If the observed behavior of the traffic is not conforming to information in the IP routing table, remember that the IP routing table is maintained by a router’s control plane and is used to build the tables at the data plane.</a:t>
            </a:r>
          </a:p>
          <a:p>
            <a:endParaRPr lang="en-US" sz="1400" dirty="0"/>
          </a:p>
          <a:p>
            <a:r>
              <a:rPr lang="en-US" sz="1400" dirty="0"/>
              <a:t>CEF is operating in the data plane and uses the FIB. You need to view the CEF data structures (that is, the FIB and the adjacency table) that contain all the information required to make packet-forwarding decisions.</a:t>
            </a:r>
          </a:p>
          <a:p>
            <a:endParaRPr lang="en-US" sz="1400" dirty="0"/>
          </a:p>
          <a:p>
            <a:r>
              <a:rPr lang="en-US" sz="1400" dirty="0"/>
              <a:t>Example 1-25 provides sample output from the </a:t>
            </a:r>
            <a:r>
              <a:rPr lang="en-US" sz="1400" b="1" dirty="0"/>
              <a:t>show ip route </a:t>
            </a:r>
            <a:r>
              <a:rPr lang="en-US" sz="1400" i="1" dirty="0"/>
              <a:t>ip_address</a:t>
            </a:r>
            <a:r>
              <a:rPr lang="en-US" sz="1400" b="1" dirty="0"/>
              <a:t> </a:t>
            </a:r>
            <a:r>
              <a:rPr lang="en-US" sz="1400" dirty="0"/>
              <a:t>command. The output shows that the next-hop IP address to reach IP address 192.168.1.11 is 192.168.0.11, which is accessible via interface Fast Ethernet 0/0. Because this information is coming from the control plane, it includes information about the routing protocol OSPF.</a:t>
            </a:r>
          </a:p>
        </p:txBody>
      </p:sp>
      <p:pic>
        <p:nvPicPr>
          <p:cNvPr id="8" name="Picture 7">
            <a:extLst>
              <a:ext uri="{FF2B5EF4-FFF2-40B4-BE49-F238E27FC236}">
                <a16:creationId xmlns:a16="http://schemas.microsoft.com/office/drawing/2014/main" id="{EF1C08B5-F5FB-4062-BAF2-DF3764361EA4}"/>
              </a:ext>
            </a:extLst>
          </p:cNvPr>
          <p:cNvPicPr>
            <a:picLocks noChangeAspect="1"/>
          </p:cNvPicPr>
          <p:nvPr/>
        </p:nvPicPr>
        <p:blipFill>
          <a:blip r:embed="rId3"/>
          <a:srcRect/>
          <a:stretch/>
        </p:blipFill>
        <p:spPr>
          <a:xfrm>
            <a:off x="2054941" y="3475454"/>
            <a:ext cx="5034117" cy="1476673"/>
          </a:xfrm>
          <a:prstGeom prst="rect">
            <a:avLst/>
          </a:prstGeom>
        </p:spPr>
      </p:pic>
    </p:spTree>
    <p:extLst>
      <p:ext uri="{BB962C8B-B14F-4D97-AF65-F5344CB8AC3E}">
        <p14:creationId xmlns:p14="http://schemas.microsoft.com/office/powerpoint/2010/main" val="34596743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8422641" cy="731837"/>
          </a:xfrm>
        </p:spPr>
        <p:txBody>
          <a:bodyPr/>
          <a:lstStyle/>
          <a:p>
            <a:r>
              <a:rPr lang="en-US" sz="1600" dirty="0">
                <a:solidFill>
                  <a:schemeClr val="accent4">
                    <a:lumMod val="75000"/>
                  </a:schemeClr>
                </a:solidFill>
              </a:rPr>
              <a:t>Packet-Forwarding Process</a:t>
            </a:r>
            <a:br>
              <a:rPr lang="en-US" dirty="0">
                <a:solidFill>
                  <a:schemeClr val="accent4">
                    <a:lumMod val="75000"/>
                  </a:schemeClr>
                </a:solidFill>
              </a:rPr>
            </a:br>
            <a:r>
              <a:rPr lang="en-US" sz="2400" dirty="0">
                <a:solidFill>
                  <a:schemeClr val="accent4">
                    <a:lumMod val="75000"/>
                  </a:schemeClr>
                </a:solidFill>
              </a:rPr>
              <a:t>Troubleshooting the Packet-Forwarding Process (Cont.)</a:t>
            </a:r>
          </a:p>
        </p:txBody>
      </p:sp>
      <p:sp>
        <p:nvSpPr>
          <p:cNvPr id="2" name="Rectangle 1">
            <a:extLst>
              <a:ext uri="{FF2B5EF4-FFF2-40B4-BE49-F238E27FC236}">
                <a16:creationId xmlns:a16="http://schemas.microsoft.com/office/drawing/2014/main" id="{09FF4F5D-70B8-4224-91F2-4D3C5F190FF9}"/>
              </a:ext>
            </a:extLst>
          </p:cNvPr>
          <p:cNvSpPr/>
          <p:nvPr/>
        </p:nvSpPr>
        <p:spPr>
          <a:xfrm>
            <a:off x="121441" y="731837"/>
            <a:ext cx="8894739" cy="738664"/>
          </a:xfrm>
          <a:prstGeom prst="rect">
            <a:avLst/>
          </a:prstGeom>
        </p:spPr>
        <p:txBody>
          <a:bodyPr wrap="square">
            <a:spAutoFit/>
          </a:bodyPr>
          <a:lstStyle/>
          <a:p>
            <a:r>
              <a:rPr lang="en-US" sz="1400" dirty="0"/>
              <a:t>Example 1-28 provides sample output from the </a:t>
            </a:r>
            <a:r>
              <a:rPr lang="en-US" sz="1400" b="1" dirty="0"/>
              <a:t>show ip cef </a:t>
            </a:r>
            <a:r>
              <a:rPr lang="en-US" sz="1400" i="1" dirty="0"/>
              <a:t>ip_address</a:t>
            </a:r>
            <a:r>
              <a:rPr lang="en-US" sz="1400" dirty="0"/>
              <a:t> command. The output indicates that, according to CEF, IP address 192.168.1.11 is accessible out interface FastEthernet 0/0, with the next-hop IP address 192.168.0.11.</a:t>
            </a:r>
          </a:p>
        </p:txBody>
      </p:sp>
      <p:sp>
        <p:nvSpPr>
          <p:cNvPr id="4" name="TextBox 3">
            <a:extLst>
              <a:ext uri="{FF2B5EF4-FFF2-40B4-BE49-F238E27FC236}">
                <a16:creationId xmlns:a16="http://schemas.microsoft.com/office/drawing/2014/main" id="{73266C13-6C85-40C2-9C2D-6DC5D237A422}"/>
              </a:ext>
            </a:extLst>
          </p:cNvPr>
          <p:cNvSpPr txBox="1"/>
          <p:nvPr/>
        </p:nvSpPr>
        <p:spPr>
          <a:xfrm>
            <a:off x="121441" y="2934174"/>
            <a:ext cx="8796417" cy="1815882"/>
          </a:xfrm>
          <a:prstGeom prst="rect">
            <a:avLst/>
          </a:prstGeom>
          <a:noFill/>
        </p:spPr>
        <p:txBody>
          <a:bodyPr wrap="square" rtlCol="0">
            <a:spAutoFit/>
          </a:bodyPr>
          <a:lstStyle/>
          <a:p>
            <a:r>
              <a:rPr lang="en-US" sz="1400" dirty="0"/>
              <a:t>The following snippet provides sample output from the </a:t>
            </a:r>
            <a:r>
              <a:rPr lang="en-US" sz="1400" b="1" dirty="0"/>
              <a:t>show ip cef exact-route </a:t>
            </a:r>
            <a:r>
              <a:rPr lang="en-US" sz="1400" i="1" dirty="0"/>
              <a:t>source_address</a:t>
            </a:r>
            <a:r>
              <a:rPr lang="en-US" sz="1400" b="1" dirty="0"/>
              <a:t> </a:t>
            </a:r>
            <a:r>
              <a:rPr lang="en-US" sz="1400" i="1" dirty="0"/>
              <a:t>destination_address</a:t>
            </a:r>
            <a:r>
              <a:rPr lang="en-US" sz="1400" dirty="0"/>
              <a:t> command:</a:t>
            </a:r>
          </a:p>
          <a:p>
            <a:endParaRPr lang="en-US" sz="1400" dirty="0"/>
          </a:p>
          <a:p>
            <a:r>
              <a:rPr lang="en-US" sz="1400" dirty="0">
                <a:latin typeface="Courier New" panose="02070309020205020404" pitchFamily="49" charset="0"/>
                <a:cs typeface="Courier New" panose="02070309020205020404" pitchFamily="49" charset="0"/>
              </a:rPr>
              <a:t>Router# </a:t>
            </a:r>
            <a:r>
              <a:rPr lang="en-US" sz="1400" b="1" dirty="0">
                <a:latin typeface="Courier New" panose="02070309020205020404" pitchFamily="49" charset="0"/>
                <a:cs typeface="Courier New" panose="02070309020205020404" pitchFamily="49" charset="0"/>
              </a:rPr>
              <a:t>show ip cef exact-route 10.2.2.2 192.168.1.11</a:t>
            </a:r>
          </a:p>
          <a:p>
            <a:r>
              <a:rPr lang="en-US" sz="1400" dirty="0">
                <a:highlight>
                  <a:srgbClr val="C0C0C0"/>
                </a:highlight>
                <a:latin typeface="Courier New" panose="02070309020205020404" pitchFamily="49" charset="0"/>
                <a:cs typeface="Courier New" panose="02070309020205020404" pitchFamily="49" charset="0"/>
              </a:rPr>
              <a:t>10.2.2.2 -&gt; 192.168.1.11 : FastEthernet0/0 (next hop 192.168.0.11)</a:t>
            </a:r>
          </a:p>
          <a:p>
            <a:endParaRPr lang="en-US" sz="1400" dirty="0"/>
          </a:p>
          <a:p>
            <a:r>
              <a:rPr lang="en-US" sz="1400" dirty="0"/>
              <a:t>The output indicates that a packet sourced from IP address 10.2.2.2 and destined for IP address 192.168.1.11 will be sent out interface FastEthernet 0/0 to next-hop IP address 192.168.0.11.</a:t>
            </a:r>
          </a:p>
        </p:txBody>
      </p:sp>
      <p:pic>
        <p:nvPicPr>
          <p:cNvPr id="8" name="Picture 7">
            <a:extLst>
              <a:ext uri="{FF2B5EF4-FFF2-40B4-BE49-F238E27FC236}">
                <a16:creationId xmlns:a16="http://schemas.microsoft.com/office/drawing/2014/main" id="{EF1C08B5-F5FB-4062-BAF2-DF3764361EA4}"/>
              </a:ext>
            </a:extLst>
          </p:cNvPr>
          <p:cNvPicPr>
            <a:picLocks noChangeAspect="1"/>
          </p:cNvPicPr>
          <p:nvPr/>
        </p:nvPicPr>
        <p:blipFill>
          <a:blip r:embed="rId3"/>
          <a:srcRect/>
          <a:stretch/>
        </p:blipFill>
        <p:spPr>
          <a:xfrm>
            <a:off x="1805944" y="1547162"/>
            <a:ext cx="5034117" cy="1310351"/>
          </a:xfrm>
          <a:prstGeom prst="rect">
            <a:avLst/>
          </a:prstGeom>
        </p:spPr>
      </p:pic>
    </p:spTree>
    <p:extLst>
      <p:ext uri="{BB962C8B-B14F-4D97-AF65-F5344CB8AC3E}">
        <p14:creationId xmlns:p14="http://schemas.microsoft.com/office/powerpoint/2010/main" val="23157999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8422641" cy="731837"/>
          </a:xfrm>
        </p:spPr>
        <p:txBody>
          <a:bodyPr/>
          <a:lstStyle/>
          <a:p>
            <a:r>
              <a:rPr lang="en-US" sz="1600" dirty="0">
                <a:solidFill>
                  <a:schemeClr val="accent4">
                    <a:lumMod val="75000"/>
                  </a:schemeClr>
                </a:solidFill>
              </a:rPr>
              <a:t>Packet-Forwarding Process</a:t>
            </a:r>
            <a:br>
              <a:rPr lang="en-US" dirty="0">
                <a:solidFill>
                  <a:schemeClr val="accent4">
                    <a:lumMod val="75000"/>
                  </a:schemeClr>
                </a:solidFill>
              </a:rPr>
            </a:br>
            <a:r>
              <a:rPr lang="en-US" sz="2400" dirty="0">
                <a:solidFill>
                  <a:schemeClr val="accent4">
                    <a:lumMod val="75000"/>
                  </a:schemeClr>
                </a:solidFill>
              </a:rPr>
              <a:t>Troubleshooting the Packet-Forwarding Process (Cont.)</a:t>
            </a:r>
          </a:p>
        </p:txBody>
      </p:sp>
      <p:sp>
        <p:nvSpPr>
          <p:cNvPr id="2" name="Rectangle 1">
            <a:extLst>
              <a:ext uri="{FF2B5EF4-FFF2-40B4-BE49-F238E27FC236}">
                <a16:creationId xmlns:a16="http://schemas.microsoft.com/office/drawing/2014/main" id="{09FF4F5D-70B8-4224-91F2-4D3C5F190FF9}"/>
              </a:ext>
            </a:extLst>
          </p:cNvPr>
          <p:cNvSpPr/>
          <p:nvPr/>
        </p:nvSpPr>
        <p:spPr>
          <a:xfrm>
            <a:off x="121441" y="731837"/>
            <a:ext cx="8894739" cy="1600438"/>
          </a:xfrm>
          <a:prstGeom prst="rect">
            <a:avLst/>
          </a:prstGeom>
        </p:spPr>
        <p:txBody>
          <a:bodyPr wrap="square">
            <a:spAutoFit/>
          </a:bodyPr>
          <a:lstStyle/>
          <a:p>
            <a:r>
              <a:rPr lang="en-US" sz="1400" dirty="0"/>
              <a:t>For a multipoint interface such as point-to-multipoint Frame Relay or Ethernet, when a router knows the next-hop address for a packet, it needs appropriate Layer 2 information (for example, next-hop MAC address or data link connection identifier [DLCI]) to properly construct a frame. </a:t>
            </a:r>
          </a:p>
          <a:p>
            <a:endParaRPr lang="en-US" sz="1400" dirty="0"/>
          </a:p>
          <a:p>
            <a:r>
              <a:rPr lang="en-US" sz="1400" dirty="0"/>
              <a:t>Example 1-30 provides sample output from the </a:t>
            </a:r>
            <a:r>
              <a:rPr lang="en-US" sz="1400" b="1" dirty="0"/>
              <a:t>show ip arp </a:t>
            </a:r>
            <a:r>
              <a:rPr lang="en-US" sz="1400" dirty="0"/>
              <a:t>command, which displays the </a:t>
            </a:r>
            <a:r>
              <a:rPr lang="en-US" sz="1400" i="1" dirty="0"/>
              <a:t>ARP cache </a:t>
            </a:r>
            <a:r>
              <a:rPr lang="en-US" sz="1400" dirty="0"/>
              <a:t>that is stored in the control plane on a router. The output shows the learned or configured MAC addresses along with their associated IP addresses.</a:t>
            </a:r>
          </a:p>
        </p:txBody>
      </p:sp>
      <p:pic>
        <p:nvPicPr>
          <p:cNvPr id="8" name="Picture 7">
            <a:extLst>
              <a:ext uri="{FF2B5EF4-FFF2-40B4-BE49-F238E27FC236}">
                <a16:creationId xmlns:a16="http://schemas.microsoft.com/office/drawing/2014/main" id="{EF1C08B5-F5FB-4062-BAF2-DF3764361EA4}"/>
              </a:ext>
            </a:extLst>
          </p:cNvPr>
          <p:cNvPicPr>
            <a:picLocks noChangeAspect="1"/>
          </p:cNvPicPr>
          <p:nvPr/>
        </p:nvPicPr>
        <p:blipFill>
          <a:blip r:embed="rId3"/>
          <a:srcRect/>
          <a:stretch/>
        </p:blipFill>
        <p:spPr>
          <a:xfrm>
            <a:off x="2051751" y="2453766"/>
            <a:ext cx="5034117" cy="1002368"/>
          </a:xfrm>
          <a:prstGeom prst="rect">
            <a:avLst/>
          </a:prstGeom>
        </p:spPr>
      </p:pic>
    </p:spTree>
    <p:extLst>
      <p:ext uri="{BB962C8B-B14F-4D97-AF65-F5344CB8AC3E}">
        <p14:creationId xmlns:p14="http://schemas.microsoft.com/office/powerpoint/2010/main" val="23080010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8422641" cy="731837"/>
          </a:xfrm>
        </p:spPr>
        <p:txBody>
          <a:bodyPr/>
          <a:lstStyle/>
          <a:p>
            <a:r>
              <a:rPr lang="en-US" sz="1600" dirty="0">
                <a:solidFill>
                  <a:schemeClr val="accent4">
                    <a:lumMod val="75000"/>
                  </a:schemeClr>
                </a:solidFill>
              </a:rPr>
              <a:t>Packet-Forwarding Process</a:t>
            </a:r>
            <a:br>
              <a:rPr lang="en-US" dirty="0">
                <a:solidFill>
                  <a:schemeClr val="accent4">
                    <a:lumMod val="75000"/>
                  </a:schemeClr>
                </a:solidFill>
              </a:rPr>
            </a:br>
            <a:r>
              <a:rPr lang="en-US" sz="2400" dirty="0">
                <a:solidFill>
                  <a:schemeClr val="accent4">
                    <a:lumMod val="75000"/>
                  </a:schemeClr>
                </a:solidFill>
              </a:rPr>
              <a:t>Troubleshooting the Packet-Forwarding Process (Cont.)</a:t>
            </a:r>
          </a:p>
        </p:txBody>
      </p:sp>
      <p:sp>
        <p:nvSpPr>
          <p:cNvPr id="2" name="Rectangle 1">
            <a:extLst>
              <a:ext uri="{FF2B5EF4-FFF2-40B4-BE49-F238E27FC236}">
                <a16:creationId xmlns:a16="http://schemas.microsoft.com/office/drawing/2014/main" id="{09FF4F5D-70B8-4224-91F2-4D3C5F190FF9}"/>
              </a:ext>
            </a:extLst>
          </p:cNvPr>
          <p:cNvSpPr/>
          <p:nvPr/>
        </p:nvSpPr>
        <p:spPr>
          <a:xfrm>
            <a:off x="121441" y="731837"/>
            <a:ext cx="4617707" cy="3970318"/>
          </a:xfrm>
          <a:prstGeom prst="rect">
            <a:avLst/>
          </a:prstGeom>
        </p:spPr>
        <p:txBody>
          <a:bodyPr wrap="square">
            <a:spAutoFit/>
          </a:bodyPr>
          <a:lstStyle/>
          <a:p>
            <a:r>
              <a:rPr lang="en-US" sz="1400" dirty="0"/>
              <a:t>Example 1-33 provides sample output from </a:t>
            </a:r>
            <a:r>
              <a:rPr lang="en-US" sz="1400" b="1" dirty="0"/>
              <a:t>the show adjacency detail</a:t>
            </a:r>
            <a:r>
              <a:rPr lang="en-US" sz="1400" dirty="0"/>
              <a:t> command. </a:t>
            </a:r>
          </a:p>
          <a:p>
            <a:endParaRPr lang="en-US" sz="1400" dirty="0"/>
          </a:p>
          <a:p>
            <a:r>
              <a:rPr lang="en-US" sz="1400" dirty="0"/>
              <a:t>The output shows the CEF information used to construct frame headers needed to reach the next-hop IP addresses through the various router interfaces. </a:t>
            </a:r>
          </a:p>
          <a:p>
            <a:endParaRPr lang="en-US" sz="1400" dirty="0"/>
          </a:p>
          <a:p>
            <a:r>
              <a:rPr lang="en-US" sz="1400" dirty="0"/>
              <a:t>Notice the value 64510800 for Serial 1/0. This is a hexadecimal representation of information that is needed by the router to successfully forward the packet to the next-hop IP address 172.16.33.5, including the DLCI 405. Notice the value CA1B01C4001CCA1C164000540800 for Fast Ethernet 3/0. This is the destination MAC address, the source MAC address, and the EtherType code for an Ethernet frame. The first 12 hex values are the destination MAC address, the next 12 are the source MAC address, and 0800 is the IPv4 EtherType code.</a:t>
            </a:r>
          </a:p>
        </p:txBody>
      </p:sp>
      <p:pic>
        <p:nvPicPr>
          <p:cNvPr id="8" name="Picture 7">
            <a:extLst>
              <a:ext uri="{FF2B5EF4-FFF2-40B4-BE49-F238E27FC236}">
                <a16:creationId xmlns:a16="http://schemas.microsoft.com/office/drawing/2014/main" id="{EF1C08B5-F5FB-4062-BAF2-DF3764361EA4}"/>
              </a:ext>
            </a:extLst>
          </p:cNvPr>
          <p:cNvPicPr>
            <a:picLocks noChangeAspect="1"/>
          </p:cNvPicPr>
          <p:nvPr/>
        </p:nvPicPr>
        <p:blipFill>
          <a:blip r:embed="rId3"/>
          <a:srcRect/>
          <a:stretch/>
        </p:blipFill>
        <p:spPr>
          <a:xfrm>
            <a:off x="4794298" y="731837"/>
            <a:ext cx="4175255" cy="4188103"/>
          </a:xfrm>
          <a:prstGeom prst="rect">
            <a:avLst/>
          </a:prstGeom>
        </p:spPr>
      </p:pic>
    </p:spTree>
    <p:extLst>
      <p:ext uri="{BB962C8B-B14F-4D97-AF65-F5344CB8AC3E}">
        <p14:creationId xmlns:p14="http://schemas.microsoft.com/office/powerpoint/2010/main" val="32915463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37844" y="252411"/>
            <a:ext cx="8541996" cy="1351755"/>
          </a:xfrm>
        </p:spPr>
        <p:txBody>
          <a:bodyPr/>
          <a:lstStyle/>
          <a:p>
            <a:r>
              <a:rPr lang="en-US" sz="3600" dirty="0">
                <a:solidFill>
                  <a:schemeClr val="accent5">
                    <a:lumMod val="40000"/>
                    <a:lumOff val="60000"/>
                  </a:schemeClr>
                </a:solidFill>
              </a:rPr>
              <a:t>Routing Information Sources</a:t>
            </a:r>
          </a:p>
        </p:txBody>
      </p:sp>
      <p:sp>
        <p:nvSpPr>
          <p:cNvPr id="4" name="TextBox 3">
            <a:extLst>
              <a:ext uri="{FF2B5EF4-FFF2-40B4-BE49-F238E27FC236}">
                <a16:creationId xmlns:a16="http://schemas.microsoft.com/office/drawing/2014/main" id="{E2BFA70F-DC0C-41D5-868E-C8FBC661D58F}"/>
              </a:ext>
            </a:extLst>
          </p:cNvPr>
          <p:cNvSpPr txBox="1"/>
          <p:nvPr/>
        </p:nvSpPr>
        <p:spPr>
          <a:xfrm>
            <a:off x="433084" y="1715712"/>
            <a:ext cx="8277832" cy="830997"/>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chemeClr val="accent4">
                    <a:lumMod val="40000"/>
                    <a:lumOff val="60000"/>
                  </a:schemeClr>
                </a:solidFill>
              </a:rPr>
              <a:t>This section explains which sources of routing information are the most believable and how the routing table interacts with various data structures to populate itself with the best information.</a:t>
            </a:r>
          </a:p>
        </p:txBody>
      </p:sp>
    </p:spTree>
    <p:custDataLst>
      <p:tags r:id="rId1"/>
    </p:custDataLst>
    <p:extLst>
      <p:ext uri="{BB962C8B-B14F-4D97-AF65-F5344CB8AC3E}">
        <p14:creationId xmlns:p14="http://schemas.microsoft.com/office/powerpoint/2010/main" val="3673007640"/>
      </p:ext>
    </p:extLst>
  </p:cSld>
  <p:clrMapOvr>
    <a:masterClrMapping/>
  </p:clrMapOvr>
  <p:transition spd="slow">
    <p:wip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8422641" cy="731837"/>
          </a:xfrm>
        </p:spPr>
        <p:txBody>
          <a:bodyPr/>
          <a:lstStyle/>
          <a:p>
            <a:r>
              <a:rPr lang="en-US" sz="1600" dirty="0">
                <a:solidFill>
                  <a:schemeClr val="accent4">
                    <a:lumMod val="75000"/>
                  </a:schemeClr>
                </a:solidFill>
              </a:rPr>
              <a:t>Routing Information Sources</a:t>
            </a:r>
            <a:br>
              <a:rPr lang="en-US" dirty="0">
                <a:solidFill>
                  <a:schemeClr val="accent4">
                    <a:lumMod val="75000"/>
                  </a:schemeClr>
                </a:solidFill>
              </a:rPr>
            </a:br>
            <a:r>
              <a:rPr lang="en-US" sz="2400" dirty="0">
                <a:solidFill>
                  <a:schemeClr val="accent4">
                    <a:lumMod val="75000"/>
                  </a:schemeClr>
                </a:solidFill>
              </a:rPr>
              <a:t>Data Structures and the Routing Table</a:t>
            </a:r>
          </a:p>
        </p:txBody>
      </p:sp>
      <p:sp>
        <p:nvSpPr>
          <p:cNvPr id="2" name="Rectangle 1">
            <a:extLst>
              <a:ext uri="{FF2B5EF4-FFF2-40B4-BE49-F238E27FC236}">
                <a16:creationId xmlns:a16="http://schemas.microsoft.com/office/drawing/2014/main" id="{09FF4F5D-70B8-4224-91F2-4D3C5F190FF9}"/>
              </a:ext>
            </a:extLst>
          </p:cNvPr>
          <p:cNvSpPr/>
          <p:nvPr/>
        </p:nvSpPr>
        <p:spPr>
          <a:xfrm>
            <a:off x="121440" y="731837"/>
            <a:ext cx="9022559" cy="2246769"/>
          </a:xfrm>
          <a:prstGeom prst="rect">
            <a:avLst/>
          </a:prstGeom>
        </p:spPr>
        <p:txBody>
          <a:bodyPr wrap="square">
            <a:spAutoFit/>
          </a:bodyPr>
          <a:lstStyle/>
          <a:p>
            <a:r>
              <a:rPr lang="en-US" sz="1400" dirty="0"/>
              <a:t>As a router receives routing information from a neighboring router, the information is stored in the data structures of the IP routing protocol and analyzed by the routing protocol to determine the best path, based on metrics. </a:t>
            </a:r>
          </a:p>
          <a:p>
            <a:endParaRPr lang="en-US" sz="1400" dirty="0"/>
          </a:p>
          <a:p>
            <a:r>
              <a:rPr lang="en-US" sz="1400" dirty="0"/>
              <a:t>An IP routing protocol’s data structure can also be populated by the local router. For example, a router might be configured for route redistribution, where routing information is redistributed from the routing table into the IP routing protocol’s data structure. Specific interfaces can also participate in the IP routing protocol process and the network that the interface belongs to is placed into the routing protocol data structure as well.</a:t>
            </a:r>
          </a:p>
          <a:p>
            <a:endParaRPr lang="en-US" sz="1400" dirty="0"/>
          </a:p>
          <a:p>
            <a:r>
              <a:rPr lang="en-US" sz="1400" dirty="0"/>
              <a:t>Review Figure 1-15, the routing protocol data structure can populate the routing table, a directly connected route and static routes can populate the routing table. These are all known as sources of routing information.</a:t>
            </a:r>
          </a:p>
        </p:txBody>
      </p:sp>
      <p:pic>
        <p:nvPicPr>
          <p:cNvPr id="8" name="Picture 7">
            <a:extLst>
              <a:ext uri="{FF2B5EF4-FFF2-40B4-BE49-F238E27FC236}">
                <a16:creationId xmlns:a16="http://schemas.microsoft.com/office/drawing/2014/main" id="{EF1C08B5-F5FB-4062-BAF2-DF3764361EA4}"/>
              </a:ext>
            </a:extLst>
          </p:cNvPr>
          <p:cNvPicPr>
            <a:picLocks noChangeAspect="1"/>
          </p:cNvPicPr>
          <p:nvPr/>
        </p:nvPicPr>
        <p:blipFill>
          <a:blip r:embed="rId3"/>
          <a:srcRect/>
          <a:stretch/>
        </p:blipFill>
        <p:spPr>
          <a:xfrm>
            <a:off x="2626121" y="3136490"/>
            <a:ext cx="3891758" cy="1887793"/>
          </a:xfrm>
          <a:prstGeom prst="rect">
            <a:avLst/>
          </a:prstGeom>
        </p:spPr>
      </p:pic>
    </p:spTree>
    <p:extLst>
      <p:ext uri="{BB962C8B-B14F-4D97-AF65-F5344CB8AC3E}">
        <p14:creationId xmlns:p14="http://schemas.microsoft.com/office/powerpoint/2010/main" val="1420430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8422641" cy="731837"/>
          </a:xfrm>
        </p:spPr>
        <p:txBody>
          <a:bodyPr/>
          <a:lstStyle/>
          <a:p>
            <a:r>
              <a:rPr lang="en-US" sz="1600" dirty="0">
                <a:solidFill>
                  <a:schemeClr val="accent4">
                    <a:lumMod val="75000"/>
                  </a:schemeClr>
                </a:solidFill>
              </a:rPr>
              <a:t>Routing Information Sources</a:t>
            </a:r>
            <a:br>
              <a:rPr lang="en-US" dirty="0">
                <a:solidFill>
                  <a:schemeClr val="accent4">
                    <a:lumMod val="75000"/>
                  </a:schemeClr>
                </a:solidFill>
              </a:rPr>
            </a:br>
            <a:r>
              <a:rPr lang="en-US" sz="2400" dirty="0">
                <a:solidFill>
                  <a:schemeClr val="accent4">
                    <a:lumMod val="75000"/>
                  </a:schemeClr>
                </a:solidFill>
              </a:rPr>
              <a:t>Sources of Routing Information</a:t>
            </a:r>
          </a:p>
        </p:txBody>
      </p:sp>
      <p:sp>
        <p:nvSpPr>
          <p:cNvPr id="2" name="Rectangle 1">
            <a:extLst>
              <a:ext uri="{FF2B5EF4-FFF2-40B4-BE49-F238E27FC236}">
                <a16:creationId xmlns:a16="http://schemas.microsoft.com/office/drawing/2014/main" id="{09FF4F5D-70B8-4224-91F2-4D3C5F190FF9}"/>
              </a:ext>
            </a:extLst>
          </p:cNvPr>
          <p:cNvSpPr/>
          <p:nvPr/>
        </p:nvSpPr>
        <p:spPr>
          <a:xfrm>
            <a:off x="121440" y="731837"/>
            <a:ext cx="9022559" cy="2246769"/>
          </a:xfrm>
          <a:prstGeom prst="rect">
            <a:avLst/>
          </a:prstGeom>
        </p:spPr>
        <p:txBody>
          <a:bodyPr wrap="square">
            <a:spAutoFit/>
          </a:bodyPr>
          <a:lstStyle/>
          <a:p>
            <a:r>
              <a:rPr lang="en-US" sz="1400" dirty="0"/>
              <a:t>Routing information sources are each assigned an administrative distance (AD). Administrative distance is the believability or trustworthiness of a routing source when comparing it to the other routing information sources.</a:t>
            </a:r>
          </a:p>
          <a:p>
            <a:endParaRPr lang="en-US" sz="1400" dirty="0"/>
          </a:p>
          <a:p>
            <a:r>
              <a:rPr lang="en-US" sz="1400" dirty="0"/>
              <a:t>Table 1-4 lists the default ADs of routing information sources. The lower the AD, the more preferred the source.</a:t>
            </a:r>
          </a:p>
          <a:p>
            <a:endParaRPr lang="en-US" sz="1400" dirty="0"/>
          </a:p>
          <a:p>
            <a:r>
              <a:rPr lang="en-US" sz="1400" dirty="0"/>
              <a:t>Routes are injected into the routing table only if the router concludes that they came from the best routing source. If you ever need to make sure that the routing information or subset of routing information received from a particular source is never used, change the AD of specific routes or all routes from that source to 255, which means “do not believe.” Another option is to create a floating static route which is a backup route configured to have a higher AD and therefore be less preferred, than the route that is preferred. </a:t>
            </a:r>
          </a:p>
        </p:txBody>
      </p:sp>
      <p:pic>
        <p:nvPicPr>
          <p:cNvPr id="8" name="Picture 7">
            <a:extLst>
              <a:ext uri="{FF2B5EF4-FFF2-40B4-BE49-F238E27FC236}">
                <a16:creationId xmlns:a16="http://schemas.microsoft.com/office/drawing/2014/main" id="{EF1C08B5-F5FB-4062-BAF2-DF3764361EA4}"/>
              </a:ext>
            </a:extLst>
          </p:cNvPr>
          <p:cNvPicPr>
            <a:picLocks noChangeAspect="1"/>
          </p:cNvPicPr>
          <p:nvPr/>
        </p:nvPicPr>
        <p:blipFill>
          <a:blip r:embed="rId3"/>
          <a:srcRect/>
          <a:stretch/>
        </p:blipFill>
        <p:spPr>
          <a:xfrm>
            <a:off x="2753941" y="3057832"/>
            <a:ext cx="3749748" cy="1946787"/>
          </a:xfrm>
          <a:prstGeom prst="rect">
            <a:avLst/>
          </a:prstGeom>
        </p:spPr>
      </p:pic>
    </p:spTree>
    <p:extLst>
      <p:ext uri="{BB962C8B-B14F-4D97-AF65-F5344CB8AC3E}">
        <p14:creationId xmlns:p14="http://schemas.microsoft.com/office/powerpoint/2010/main" val="946865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IPv4 Addressing</a:t>
            </a:r>
            <a:br>
              <a:rPr lang="en-US" dirty="0">
                <a:solidFill>
                  <a:schemeClr val="accent4">
                    <a:lumMod val="75000"/>
                  </a:schemeClr>
                </a:solidFill>
              </a:rPr>
            </a:br>
            <a:r>
              <a:rPr lang="en-US" sz="2400" dirty="0">
                <a:solidFill>
                  <a:schemeClr val="accent4">
                    <a:lumMod val="75000"/>
                  </a:schemeClr>
                </a:solidFill>
              </a:rPr>
              <a:t>IPv4 Addressing Issues</a:t>
            </a:r>
          </a:p>
        </p:txBody>
      </p:sp>
      <p:sp>
        <p:nvSpPr>
          <p:cNvPr id="5" name="TextBox 4">
            <a:extLst>
              <a:ext uri="{FF2B5EF4-FFF2-40B4-BE49-F238E27FC236}">
                <a16:creationId xmlns:a16="http://schemas.microsoft.com/office/drawing/2014/main" id="{EEC9D1C4-B9E3-489B-800E-BA01649A61D8}"/>
              </a:ext>
            </a:extLst>
          </p:cNvPr>
          <p:cNvSpPr txBox="1"/>
          <p:nvPr/>
        </p:nvSpPr>
        <p:spPr>
          <a:xfrm>
            <a:off x="78545" y="731837"/>
            <a:ext cx="8823717" cy="2508379"/>
          </a:xfrm>
          <a:prstGeom prst="rect">
            <a:avLst/>
          </a:prstGeom>
          <a:noFill/>
        </p:spPr>
        <p:txBody>
          <a:bodyPr wrap="square" rtlCol="0">
            <a:spAutoFit/>
          </a:bodyPr>
          <a:lstStyle/>
          <a:p>
            <a:pPr eaLnBrk="0" hangingPunct="0"/>
            <a:r>
              <a:rPr lang="en-US" sz="1500" dirty="0">
                <a:solidFill>
                  <a:srgbClr val="000000"/>
                </a:solidFill>
              </a:rPr>
              <a:t>An IPv4 address is made up of two parts: a network/subnet portion and a host portion. It is imperative that all devices in the same network/subnet share exactly the same network/subnet portion.</a:t>
            </a:r>
          </a:p>
          <a:p>
            <a:pPr eaLnBrk="0" hangingPunct="0"/>
            <a:endParaRPr lang="en-US" sz="1500" dirty="0">
              <a:solidFill>
                <a:srgbClr val="000000"/>
              </a:solidFill>
            </a:endParaRPr>
          </a:p>
          <a:p>
            <a:pPr eaLnBrk="0" hangingPunct="0"/>
            <a:r>
              <a:rPr lang="en-US" sz="1600" dirty="0">
                <a:solidFill>
                  <a:srgbClr val="000000"/>
                </a:solidFill>
              </a:rPr>
              <a:t>When PC1 needs to communicate with PC2, it does a DNS lookup for the IP address of PC2. The IP address 10.1.1.20 is returned. </a:t>
            </a:r>
          </a:p>
          <a:p>
            <a:pPr eaLnBrk="0" hangingPunct="0"/>
            <a:endParaRPr lang="en-US" sz="1600" dirty="0">
              <a:solidFill>
                <a:srgbClr val="000000"/>
              </a:solidFill>
            </a:endParaRPr>
          </a:p>
          <a:p>
            <a:pPr eaLnBrk="0" hangingPunct="0"/>
            <a:r>
              <a:rPr lang="en-US" sz="1600" dirty="0">
                <a:solidFill>
                  <a:srgbClr val="000000"/>
                </a:solidFill>
              </a:rPr>
              <a:t>Now PC1 needs to determine whether PC2 is located in the same subnet because this determines whether the frame has the MAC address of PC2 or the MAC address of the default gateway (DG). </a:t>
            </a:r>
            <a:r>
              <a:rPr lang="en-US" sz="1600" dirty="0">
                <a:solidFill>
                  <a:schemeClr val="tx1">
                    <a:lumMod val="50000"/>
                  </a:schemeClr>
                </a:solidFill>
              </a:rPr>
              <a:t>PC1 determines its network/subnet portion by </a:t>
            </a:r>
            <a:r>
              <a:rPr lang="en-US" sz="1600" dirty="0">
                <a:solidFill>
                  <a:srgbClr val="000000"/>
                </a:solidFill>
              </a:rPr>
              <a:t>comparing its IP address to its subnet mask in binary, as follows:</a:t>
            </a:r>
          </a:p>
        </p:txBody>
      </p:sp>
      <p:pic>
        <p:nvPicPr>
          <p:cNvPr id="2" name="Picture 1">
            <a:extLst>
              <a:ext uri="{FF2B5EF4-FFF2-40B4-BE49-F238E27FC236}">
                <a16:creationId xmlns:a16="http://schemas.microsoft.com/office/drawing/2014/main" id="{BC3DB1B5-E12F-4826-86C8-FA8AD58F2E4A}"/>
              </a:ext>
            </a:extLst>
          </p:cNvPr>
          <p:cNvPicPr>
            <a:picLocks noChangeAspect="1"/>
          </p:cNvPicPr>
          <p:nvPr/>
        </p:nvPicPr>
        <p:blipFill>
          <a:blip r:embed="rId3"/>
          <a:srcRect/>
          <a:stretch/>
        </p:blipFill>
        <p:spPr>
          <a:xfrm>
            <a:off x="5386115" y="3240216"/>
            <a:ext cx="3757885" cy="1702060"/>
          </a:xfrm>
          <a:prstGeom prst="rect">
            <a:avLst/>
          </a:prstGeom>
        </p:spPr>
      </p:pic>
      <p:sp>
        <p:nvSpPr>
          <p:cNvPr id="4" name="TextBox 3">
            <a:extLst>
              <a:ext uri="{FF2B5EF4-FFF2-40B4-BE49-F238E27FC236}">
                <a16:creationId xmlns:a16="http://schemas.microsoft.com/office/drawing/2014/main" id="{FFB16DCE-9075-443C-94CC-74EED46049F6}"/>
              </a:ext>
            </a:extLst>
          </p:cNvPr>
          <p:cNvSpPr txBox="1"/>
          <p:nvPr/>
        </p:nvSpPr>
        <p:spPr>
          <a:xfrm>
            <a:off x="81236" y="3067565"/>
            <a:ext cx="5253859" cy="1554272"/>
          </a:xfrm>
          <a:prstGeom prst="rect">
            <a:avLst/>
          </a:prstGeom>
          <a:noFill/>
        </p:spPr>
        <p:txBody>
          <a:bodyPr wrap="square" rtlCol="0">
            <a:spAutoFit/>
          </a:bodyPr>
          <a:lstStyle/>
          <a:p>
            <a:pPr marL="342900" indent="-342900" eaLnBrk="0" hangingPunct="0">
              <a:buFont typeface="+mj-lt"/>
              <a:buAutoNum type="arabicPeriod"/>
            </a:pPr>
            <a:endParaRPr lang="en-US" sz="1400" dirty="0">
              <a:solidFill>
                <a:srgbClr val="000000"/>
              </a:solidFill>
            </a:endParaRPr>
          </a:p>
          <a:p>
            <a:pPr eaLnBrk="0" hangingPunct="0"/>
            <a:r>
              <a:rPr lang="en-US" sz="1300" dirty="0">
                <a:solidFill>
                  <a:srgbClr val="000000"/>
                </a:solidFill>
                <a:latin typeface="Courier New" panose="02070309020205020404" pitchFamily="49" charset="0"/>
                <a:cs typeface="Courier New" panose="02070309020205020404" pitchFamily="49" charset="0"/>
              </a:rPr>
              <a:t>00001010.00000001.00000001.00001010</a:t>
            </a:r>
            <a:r>
              <a:rPr lang="en-US" sz="1400" dirty="0">
                <a:solidFill>
                  <a:srgbClr val="000000"/>
                </a:solidFill>
                <a:latin typeface="Courier New" panose="02070309020205020404" pitchFamily="49" charset="0"/>
                <a:cs typeface="Courier New" panose="02070309020205020404" pitchFamily="49" charset="0"/>
              </a:rPr>
              <a:t> - </a:t>
            </a:r>
            <a:r>
              <a:rPr lang="en-US" sz="1300" dirty="0">
                <a:solidFill>
                  <a:srgbClr val="000000"/>
                </a:solidFill>
                <a:latin typeface="+mj-lt"/>
                <a:cs typeface="Courier New" panose="02070309020205020404" pitchFamily="49" charset="0"/>
              </a:rPr>
              <a:t>PC1 IP addr</a:t>
            </a:r>
          </a:p>
          <a:p>
            <a:pPr eaLnBrk="0" hangingPunct="0"/>
            <a:r>
              <a:rPr lang="en-US" sz="1300" dirty="0">
                <a:solidFill>
                  <a:srgbClr val="000000"/>
                </a:solidFill>
                <a:highlight>
                  <a:srgbClr val="C0C0C0"/>
                </a:highlight>
                <a:latin typeface="Courier New" panose="02070309020205020404" pitchFamily="49" charset="0"/>
                <a:cs typeface="Courier New" panose="02070309020205020404" pitchFamily="49" charset="0"/>
              </a:rPr>
              <a:t>11111111.11111111.11111111.11</a:t>
            </a:r>
            <a:r>
              <a:rPr lang="en-US" sz="1300" dirty="0">
                <a:solidFill>
                  <a:srgbClr val="000000"/>
                </a:solidFill>
                <a:latin typeface="Courier New" panose="02070309020205020404" pitchFamily="49" charset="0"/>
                <a:cs typeface="Courier New" panose="02070309020205020404" pitchFamily="49" charset="0"/>
              </a:rPr>
              <a:t>000000 - </a:t>
            </a:r>
            <a:r>
              <a:rPr lang="en-US" sz="1300" dirty="0">
                <a:solidFill>
                  <a:srgbClr val="000000"/>
                </a:solidFill>
                <a:latin typeface="+mj-lt"/>
                <a:cs typeface="Courier New" panose="02070309020205020404" pitchFamily="49" charset="0"/>
              </a:rPr>
              <a:t>PC1 subnet mask   </a:t>
            </a:r>
          </a:p>
          <a:p>
            <a:pPr eaLnBrk="0" hangingPunct="0"/>
            <a:r>
              <a:rPr lang="en-US" sz="1400" dirty="0">
                <a:solidFill>
                  <a:srgbClr val="000000"/>
                </a:solidFill>
                <a:latin typeface="Courier New" panose="02070309020205020404" pitchFamily="49" charset="0"/>
                <a:cs typeface="Courier New" panose="02070309020205020404" pitchFamily="49" charset="0"/>
              </a:rPr>
              <a:t>---------------------------------------------</a:t>
            </a:r>
            <a:r>
              <a:rPr lang="en-US" sz="1300" dirty="0">
                <a:solidFill>
                  <a:srgbClr val="000000"/>
                </a:solidFill>
                <a:latin typeface="Courier New" panose="02070309020205020404" pitchFamily="49" charset="0"/>
                <a:cs typeface="Courier New" panose="02070309020205020404" pitchFamily="49" charset="0"/>
              </a:rPr>
              <a:t>00001010.00000001.00000001.00 - </a:t>
            </a:r>
            <a:r>
              <a:rPr lang="en-US" sz="1300" dirty="0">
                <a:solidFill>
                  <a:srgbClr val="000000"/>
                </a:solidFill>
                <a:latin typeface="+mn-lt"/>
                <a:cs typeface="Courier New" panose="02070309020205020404" pitchFamily="49" charset="0"/>
              </a:rPr>
              <a:t>PC1 network/subnet ID</a:t>
            </a:r>
          </a:p>
          <a:p>
            <a:pPr eaLnBrk="0" hangingPunct="0"/>
            <a:endParaRPr lang="en-US" sz="1300" dirty="0">
              <a:solidFill>
                <a:srgbClr val="000000"/>
              </a:solidFill>
              <a:latin typeface="+mn-lt"/>
              <a:cs typeface="Courier New" panose="02070309020205020404" pitchFamily="49" charset="0"/>
            </a:endParaRPr>
          </a:p>
          <a:p>
            <a:pPr eaLnBrk="0" hangingPunct="0"/>
            <a:r>
              <a:rPr lang="en-US" sz="1400" dirty="0">
                <a:solidFill>
                  <a:srgbClr val="000000"/>
                </a:solidFill>
              </a:rPr>
              <a:t>(</a:t>
            </a:r>
            <a:r>
              <a:rPr lang="en-US" sz="1400" b="1" dirty="0">
                <a:solidFill>
                  <a:srgbClr val="000000"/>
                </a:solidFill>
              </a:rPr>
              <a:t>The 1s in the subnet mask identify the network portion</a:t>
            </a:r>
            <a:r>
              <a:rPr lang="en-US" sz="1400" dirty="0">
                <a:solidFill>
                  <a:srgbClr val="000000"/>
                </a:solidFill>
              </a:rPr>
              <a:t>.)</a:t>
            </a:r>
            <a:endParaRPr lang="en-US" sz="1400" dirty="0"/>
          </a:p>
        </p:txBody>
      </p:sp>
    </p:spTree>
    <p:extLst>
      <p:ext uri="{BB962C8B-B14F-4D97-AF65-F5344CB8AC3E}">
        <p14:creationId xmlns:p14="http://schemas.microsoft.com/office/powerpoint/2010/main" val="32377867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37844" y="252411"/>
            <a:ext cx="8541996" cy="1351755"/>
          </a:xfrm>
        </p:spPr>
        <p:txBody>
          <a:bodyPr/>
          <a:lstStyle/>
          <a:p>
            <a:r>
              <a:rPr lang="en-US" sz="3600" dirty="0">
                <a:solidFill>
                  <a:schemeClr val="accent5">
                    <a:lumMod val="40000"/>
                    <a:lumOff val="60000"/>
                  </a:schemeClr>
                </a:solidFill>
              </a:rPr>
              <a:t>Static Routes</a:t>
            </a:r>
          </a:p>
        </p:txBody>
      </p:sp>
      <p:sp>
        <p:nvSpPr>
          <p:cNvPr id="4" name="TextBox 3">
            <a:extLst>
              <a:ext uri="{FF2B5EF4-FFF2-40B4-BE49-F238E27FC236}">
                <a16:creationId xmlns:a16="http://schemas.microsoft.com/office/drawing/2014/main" id="{E2BFA70F-DC0C-41D5-868E-C8FBC661D58F}"/>
              </a:ext>
            </a:extLst>
          </p:cNvPr>
          <p:cNvSpPr txBox="1"/>
          <p:nvPr/>
        </p:nvSpPr>
        <p:spPr>
          <a:xfrm>
            <a:off x="433084" y="1715712"/>
            <a:ext cx="8277832" cy="584775"/>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chemeClr val="accent4">
                    <a:lumMod val="40000"/>
                    <a:lumOff val="60000"/>
                  </a:schemeClr>
                </a:solidFill>
              </a:rPr>
              <a:t>This section discusses the syntax of IPv4 and IPv6 static routes and explains what to look for while troubleshooting.</a:t>
            </a:r>
          </a:p>
        </p:txBody>
      </p:sp>
    </p:spTree>
    <p:custDataLst>
      <p:tags r:id="rId1"/>
    </p:custDataLst>
    <p:extLst>
      <p:ext uri="{BB962C8B-B14F-4D97-AF65-F5344CB8AC3E}">
        <p14:creationId xmlns:p14="http://schemas.microsoft.com/office/powerpoint/2010/main" val="3775485616"/>
      </p:ext>
    </p:extLst>
  </p:cSld>
  <p:clrMapOvr>
    <a:masterClrMapping/>
  </p:clrMapOvr>
  <p:transition spd="slow">
    <p:wip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8422641" cy="731837"/>
          </a:xfrm>
        </p:spPr>
        <p:txBody>
          <a:bodyPr/>
          <a:lstStyle/>
          <a:p>
            <a:r>
              <a:rPr lang="en-US" sz="1600" dirty="0">
                <a:solidFill>
                  <a:schemeClr val="accent4">
                    <a:lumMod val="75000"/>
                  </a:schemeClr>
                </a:solidFill>
              </a:rPr>
              <a:t>Static Routes</a:t>
            </a:r>
            <a:br>
              <a:rPr lang="en-US" dirty="0">
                <a:solidFill>
                  <a:schemeClr val="accent4">
                    <a:lumMod val="75000"/>
                  </a:schemeClr>
                </a:solidFill>
              </a:rPr>
            </a:br>
            <a:r>
              <a:rPr lang="en-US" sz="2400" dirty="0">
                <a:solidFill>
                  <a:schemeClr val="accent4">
                    <a:lumMod val="75000"/>
                  </a:schemeClr>
                </a:solidFill>
              </a:rPr>
              <a:t>IPv4 Static Routes – Basic Configuration</a:t>
            </a:r>
          </a:p>
        </p:txBody>
      </p:sp>
      <p:sp>
        <p:nvSpPr>
          <p:cNvPr id="2" name="Rectangle 1">
            <a:extLst>
              <a:ext uri="{FF2B5EF4-FFF2-40B4-BE49-F238E27FC236}">
                <a16:creationId xmlns:a16="http://schemas.microsoft.com/office/drawing/2014/main" id="{09FF4F5D-70B8-4224-91F2-4D3C5F190FF9}"/>
              </a:ext>
            </a:extLst>
          </p:cNvPr>
          <p:cNvSpPr/>
          <p:nvPr/>
        </p:nvSpPr>
        <p:spPr>
          <a:xfrm>
            <a:off x="121440" y="731837"/>
            <a:ext cx="9022559" cy="2677656"/>
          </a:xfrm>
          <a:prstGeom prst="rect">
            <a:avLst/>
          </a:prstGeom>
        </p:spPr>
        <p:txBody>
          <a:bodyPr wrap="square">
            <a:spAutoFit/>
          </a:bodyPr>
          <a:lstStyle/>
          <a:p>
            <a:r>
              <a:rPr lang="en-US" sz="1400" dirty="0"/>
              <a:t>Static routes are manually configured by administrators. They are the second-most-trustworthy source of routing information, with an AD of 1. They allow an administrator to precisely control how to route packets for a particular destination. The following is a configuration of a static route on R1. The static route tells R1 how to reach the 10.1.3.0/24 network:</a:t>
            </a:r>
          </a:p>
          <a:p>
            <a:endParaRPr lang="en-US" sz="1400" dirty="0"/>
          </a:p>
          <a:p>
            <a:r>
              <a:rPr lang="en-US" sz="1400" dirty="0">
                <a:latin typeface="Courier New" panose="02070309020205020404" pitchFamily="49" charset="0"/>
                <a:cs typeface="Courier New" panose="02070309020205020404" pitchFamily="49" charset="0"/>
              </a:rPr>
              <a:t>R1(config)# </a:t>
            </a:r>
            <a:r>
              <a:rPr lang="en-US" sz="1400" b="1" dirty="0">
                <a:latin typeface="Courier New" panose="02070309020205020404" pitchFamily="49" charset="0"/>
                <a:cs typeface="Courier New" panose="02070309020205020404" pitchFamily="49" charset="0"/>
              </a:rPr>
              <a:t>ip route 10.1.3.0 255.255.255.0 10.1.12.2 8</a:t>
            </a:r>
          </a:p>
          <a:p>
            <a:endParaRPr lang="en-US" sz="1400" dirty="0"/>
          </a:p>
          <a:p>
            <a:r>
              <a:rPr lang="en-US" sz="1400" dirty="0"/>
              <a:t>The network is reachable via the next-hop address 10.1.12.2, which is R2, and is assigned an AD of 8. (The default is 1.)</a:t>
            </a:r>
          </a:p>
          <a:p>
            <a:endParaRPr lang="en-US" sz="1400" dirty="0"/>
          </a:p>
          <a:p>
            <a:r>
              <a:rPr lang="en-US" sz="1400" dirty="0"/>
              <a:t>When troubleshooting IPv4 static routes, you need to be able to recognize why the static route may not be providing the results you want.</a:t>
            </a:r>
          </a:p>
        </p:txBody>
      </p:sp>
      <p:pic>
        <p:nvPicPr>
          <p:cNvPr id="8" name="Picture 7">
            <a:extLst>
              <a:ext uri="{FF2B5EF4-FFF2-40B4-BE49-F238E27FC236}">
                <a16:creationId xmlns:a16="http://schemas.microsoft.com/office/drawing/2014/main" id="{EF1C08B5-F5FB-4062-BAF2-DF3764361EA4}"/>
              </a:ext>
            </a:extLst>
          </p:cNvPr>
          <p:cNvPicPr>
            <a:picLocks noChangeAspect="1"/>
          </p:cNvPicPr>
          <p:nvPr/>
        </p:nvPicPr>
        <p:blipFill>
          <a:blip r:embed="rId3"/>
          <a:srcRect/>
          <a:stretch/>
        </p:blipFill>
        <p:spPr>
          <a:xfrm>
            <a:off x="2507133" y="3663399"/>
            <a:ext cx="4169061" cy="1193165"/>
          </a:xfrm>
          <a:prstGeom prst="rect">
            <a:avLst/>
          </a:prstGeom>
        </p:spPr>
      </p:pic>
    </p:spTree>
    <p:extLst>
      <p:ext uri="{BB962C8B-B14F-4D97-AF65-F5344CB8AC3E}">
        <p14:creationId xmlns:p14="http://schemas.microsoft.com/office/powerpoint/2010/main" val="1501593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8422641" cy="731837"/>
          </a:xfrm>
        </p:spPr>
        <p:txBody>
          <a:bodyPr/>
          <a:lstStyle/>
          <a:p>
            <a:r>
              <a:rPr lang="en-US" sz="1600" dirty="0">
                <a:solidFill>
                  <a:schemeClr val="accent4">
                    <a:lumMod val="75000"/>
                  </a:schemeClr>
                </a:solidFill>
              </a:rPr>
              <a:t>Static Routes</a:t>
            </a:r>
            <a:br>
              <a:rPr lang="en-US" dirty="0">
                <a:solidFill>
                  <a:schemeClr val="accent4">
                    <a:lumMod val="75000"/>
                  </a:schemeClr>
                </a:solidFill>
              </a:rPr>
            </a:br>
            <a:r>
              <a:rPr lang="en-US" sz="2400" dirty="0">
                <a:solidFill>
                  <a:schemeClr val="accent4">
                    <a:lumMod val="75000"/>
                  </a:schemeClr>
                </a:solidFill>
              </a:rPr>
              <a:t>IPv4 Static Routes – Common Mistakes</a:t>
            </a:r>
          </a:p>
        </p:txBody>
      </p:sp>
      <p:sp>
        <p:nvSpPr>
          <p:cNvPr id="2" name="Rectangle 1">
            <a:extLst>
              <a:ext uri="{FF2B5EF4-FFF2-40B4-BE49-F238E27FC236}">
                <a16:creationId xmlns:a16="http://schemas.microsoft.com/office/drawing/2014/main" id="{09FF4F5D-70B8-4224-91F2-4D3C5F190FF9}"/>
              </a:ext>
            </a:extLst>
          </p:cNvPr>
          <p:cNvSpPr/>
          <p:nvPr/>
        </p:nvSpPr>
        <p:spPr>
          <a:xfrm>
            <a:off x="121440" y="731837"/>
            <a:ext cx="9022559" cy="2031325"/>
          </a:xfrm>
          <a:prstGeom prst="rect">
            <a:avLst/>
          </a:prstGeom>
        </p:spPr>
        <p:txBody>
          <a:bodyPr wrap="square">
            <a:spAutoFit/>
          </a:bodyPr>
          <a:lstStyle/>
          <a:p>
            <a:r>
              <a:rPr lang="en-US" sz="1400" dirty="0"/>
              <a:t>Are the network and mask accurate? If either of them is incorrect, your static route will not route the packets you are expecting it to route. The router might drop packets because it does not match the static route or any other route. It might end up forwarding packets using the default route, which may be pointing the wrong way. In addition, if the static route includes networks that it should not, you could be routing packets the wrong way.</a:t>
            </a:r>
          </a:p>
          <a:p>
            <a:endParaRPr lang="en-US" sz="1400" dirty="0"/>
          </a:p>
          <a:p>
            <a:r>
              <a:rPr lang="en-US" sz="1400" dirty="0"/>
              <a:t>If you were to configure the static route </a:t>
            </a:r>
            <a:r>
              <a:rPr lang="en-US" sz="1400" b="1" dirty="0"/>
              <a:t>ip route 10.1.3.0 255.255.255.0 10.1.12.1 </a:t>
            </a:r>
            <a:r>
              <a:rPr lang="en-US" sz="1400" dirty="0"/>
              <a:t>on R2 in Figure 1-16, packets destined to 10.1.3.0 would be sent to R1, which is the wrong way. However, notice in Example 1-35 that R1 points to R2 (10.1.12.2) for the network 10.1.3.0/24. Therefore, R1 and R2 simply bounce packets that are destined for 10.1.3.0/24 back and forth until the TTL expires.</a:t>
            </a:r>
          </a:p>
        </p:txBody>
      </p:sp>
      <p:pic>
        <p:nvPicPr>
          <p:cNvPr id="8" name="Picture 7">
            <a:extLst>
              <a:ext uri="{FF2B5EF4-FFF2-40B4-BE49-F238E27FC236}">
                <a16:creationId xmlns:a16="http://schemas.microsoft.com/office/drawing/2014/main" id="{EF1C08B5-F5FB-4062-BAF2-DF3764361EA4}"/>
              </a:ext>
            </a:extLst>
          </p:cNvPr>
          <p:cNvPicPr>
            <a:picLocks noChangeAspect="1"/>
          </p:cNvPicPr>
          <p:nvPr/>
        </p:nvPicPr>
        <p:blipFill>
          <a:blip r:embed="rId3"/>
          <a:srcRect/>
          <a:stretch/>
        </p:blipFill>
        <p:spPr>
          <a:xfrm>
            <a:off x="2507133" y="3663399"/>
            <a:ext cx="4169061" cy="1193165"/>
          </a:xfrm>
          <a:prstGeom prst="rect">
            <a:avLst/>
          </a:prstGeom>
        </p:spPr>
      </p:pic>
    </p:spTree>
    <p:extLst>
      <p:ext uri="{BB962C8B-B14F-4D97-AF65-F5344CB8AC3E}">
        <p14:creationId xmlns:p14="http://schemas.microsoft.com/office/powerpoint/2010/main" val="22001744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8422641" cy="731837"/>
          </a:xfrm>
        </p:spPr>
        <p:txBody>
          <a:bodyPr/>
          <a:lstStyle/>
          <a:p>
            <a:r>
              <a:rPr lang="en-US" sz="1600" dirty="0">
                <a:solidFill>
                  <a:schemeClr val="accent4">
                    <a:lumMod val="75000"/>
                  </a:schemeClr>
                </a:solidFill>
              </a:rPr>
              <a:t>Static Routes</a:t>
            </a:r>
            <a:br>
              <a:rPr lang="en-US" dirty="0">
                <a:solidFill>
                  <a:schemeClr val="accent4">
                    <a:lumMod val="75000"/>
                  </a:schemeClr>
                </a:solidFill>
              </a:rPr>
            </a:br>
            <a:r>
              <a:rPr lang="en-US" sz="2400" dirty="0">
                <a:solidFill>
                  <a:schemeClr val="accent4">
                    <a:lumMod val="75000"/>
                  </a:schemeClr>
                </a:solidFill>
              </a:rPr>
              <a:t>IPv4 Static Routes – Recursive Lookup</a:t>
            </a:r>
          </a:p>
        </p:txBody>
      </p:sp>
      <p:sp>
        <p:nvSpPr>
          <p:cNvPr id="2" name="Rectangle 1">
            <a:extLst>
              <a:ext uri="{FF2B5EF4-FFF2-40B4-BE49-F238E27FC236}">
                <a16:creationId xmlns:a16="http://schemas.microsoft.com/office/drawing/2014/main" id="{09FF4F5D-70B8-4224-91F2-4D3C5F190FF9}"/>
              </a:ext>
            </a:extLst>
          </p:cNvPr>
          <p:cNvSpPr/>
          <p:nvPr/>
        </p:nvSpPr>
        <p:spPr>
          <a:xfrm>
            <a:off x="121441" y="731837"/>
            <a:ext cx="3457501" cy="3754874"/>
          </a:xfrm>
          <a:prstGeom prst="rect">
            <a:avLst/>
          </a:prstGeom>
        </p:spPr>
        <p:txBody>
          <a:bodyPr wrap="square">
            <a:spAutoFit/>
          </a:bodyPr>
          <a:lstStyle/>
          <a:p>
            <a:r>
              <a:rPr lang="en-US" sz="1400" dirty="0"/>
              <a:t>Notice that the next-hop IP address is a very important parameter for the static route. It tells the local router where to send the packet. </a:t>
            </a:r>
          </a:p>
          <a:p>
            <a:endParaRPr lang="en-US" sz="1400" dirty="0"/>
          </a:p>
          <a:p>
            <a:r>
              <a:rPr lang="en-US" sz="1400" dirty="0"/>
              <a:t>For instance, in Example 1-35, the next hop is 10.1.12.2. Therefore, a packet destined to 10.1.3.0 has to go to 10.1.12.2 next. R1 now does a recursive lookup in the routing table for 10.1.12.2 to determine how to reach it, as shown in Example 1-36.</a:t>
            </a:r>
          </a:p>
          <a:p>
            <a:endParaRPr lang="en-US" sz="1400" dirty="0"/>
          </a:p>
          <a:p>
            <a:r>
              <a:rPr lang="en-US" sz="1400" dirty="0"/>
              <a:t>This example displays the output of the </a:t>
            </a:r>
            <a:r>
              <a:rPr lang="en-US" sz="1400" b="1" dirty="0"/>
              <a:t>show ip route 10.1.12.2 </a:t>
            </a:r>
            <a:r>
              <a:rPr lang="en-US" sz="1400" dirty="0"/>
              <a:t>command on R1. Notice that 10.1.12.2 is directly connected out GigabitEthernet 1/0.</a:t>
            </a:r>
          </a:p>
        </p:txBody>
      </p:sp>
      <p:pic>
        <p:nvPicPr>
          <p:cNvPr id="8" name="Picture 7">
            <a:extLst>
              <a:ext uri="{FF2B5EF4-FFF2-40B4-BE49-F238E27FC236}">
                <a16:creationId xmlns:a16="http://schemas.microsoft.com/office/drawing/2014/main" id="{EF1C08B5-F5FB-4062-BAF2-DF3764361EA4}"/>
              </a:ext>
            </a:extLst>
          </p:cNvPr>
          <p:cNvPicPr>
            <a:picLocks noChangeAspect="1"/>
          </p:cNvPicPr>
          <p:nvPr/>
        </p:nvPicPr>
        <p:blipFill>
          <a:blip r:embed="rId3"/>
          <a:srcRect/>
          <a:stretch/>
        </p:blipFill>
        <p:spPr>
          <a:xfrm>
            <a:off x="3838385" y="2331948"/>
            <a:ext cx="5285950" cy="1397517"/>
          </a:xfrm>
          <a:prstGeom prst="rect">
            <a:avLst/>
          </a:prstGeom>
        </p:spPr>
      </p:pic>
      <p:pic>
        <p:nvPicPr>
          <p:cNvPr id="5" name="Picture 4" descr="A screenshot of a social media post&#10;&#10;Description automatically generated">
            <a:extLst>
              <a:ext uri="{FF2B5EF4-FFF2-40B4-BE49-F238E27FC236}">
                <a16:creationId xmlns:a16="http://schemas.microsoft.com/office/drawing/2014/main" id="{3F7C2892-C776-43BD-8138-07C6EA4717D4}"/>
              </a:ext>
            </a:extLst>
          </p:cNvPr>
          <p:cNvPicPr>
            <a:picLocks noChangeAspect="1"/>
          </p:cNvPicPr>
          <p:nvPr/>
        </p:nvPicPr>
        <p:blipFill>
          <a:blip r:embed="rId4"/>
          <a:stretch>
            <a:fillRect/>
          </a:stretch>
        </p:blipFill>
        <p:spPr>
          <a:xfrm>
            <a:off x="3828553" y="777517"/>
            <a:ext cx="5285950" cy="1372314"/>
          </a:xfrm>
          <a:prstGeom prst="rect">
            <a:avLst/>
          </a:prstGeom>
        </p:spPr>
      </p:pic>
    </p:spTree>
    <p:extLst>
      <p:ext uri="{BB962C8B-B14F-4D97-AF65-F5344CB8AC3E}">
        <p14:creationId xmlns:p14="http://schemas.microsoft.com/office/powerpoint/2010/main" val="41677861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8422641" cy="731837"/>
          </a:xfrm>
        </p:spPr>
        <p:txBody>
          <a:bodyPr/>
          <a:lstStyle/>
          <a:p>
            <a:r>
              <a:rPr lang="en-US" sz="1600" dirty="0">
                <a:solidFill>
                  <a:schemeClr val="accent4">
                    <a:lumMod val="75000"/>
                  </a:schemeClr>
                </a:solidFill>
              </a:rPr>
              <a:t>Static Routes</a:t>
            </a:r>
            <a:br>
              <a:rPr lang="en-US" dirty="0">
                <a:solidFill>
                  <a:schemeClr val="accent4">
                    <a:lumMod val="75000"/>
                  </a:schemeClr>
                </a:solidFill>
              </a:rPr>
            </a:br>
            <a:r>
              <a:rPr lang="en-US" sz="2400" dirty="0">
                <a:solidFill>
                  <a:schemeClr val="accent4">
                    <a:lumMod val="75000"/>
                  </a:schemeClr>
                </a:solidFill>
              </a:rPr>
              <a:t>IPv4 Static Routes – Exit Interface</a:t>
            </a:r>
          </a:p>
        </p:txBody>
      </p:sp>
      <p:sp>
        <p:nvSpPr>
          <p:cNvPr id="2" name="Rectangle 1">
            <a:extLst>
              <a:ext uri="{FF2B5EF4-FFF2-40B4-BE49-F238E27FC236}">
                <a16:creationId xmlns:a16="http://schemas.microsoft.com/office/drawing/2014/main" id="{09FF4F5D-70B8-4224-91F2-4D3C5F190FF9}"/>
              </a:ext>
            </a:extLst>
          </p:cNvPr>
          <p:cNvSpPr/>
          <p:nvPr/>
        </p:nvSpPr>
        <p:spPr>
          <a:xfrm>
            <a:off x="121441" y="731837"/>
            <a:ext cx="8894740" cy="2677656"/>
          </a:xfrm>
          <a:prstGeom prst="rect">
            <a:avLst/>
          </a:prstGeom>
        </p:spPr>
        <p:txBody>
          <a:bodyPr wrap="square">
            <a:spAutoFit/>
          </a:bodyPr>
          <a:lstStyle/>
          <a:p>
            <a:r>
              <a:rPr lang="en-US" sz="1400" dirty="0"/>
              <a:t>Imagine that users in the 10.1.1.0/24 network are trying to access resources on hosts 10.1.3.1 through 10.1.3.8. R1 receives the packets, and it looks in the routing table and finds that the longest match is the following entry:</a:t>
            </a:r>
          </a:p>
          <a:p>
            <a:endParaRPr lang="en-US" sz="1400" dirty="0"/>
          </a:p>
          <a:p>
            <a:r>
              <a:rPr lang="en-US" sz="1400" dirty="0">
                <a:latin typeface="Courier New" panose="02070309020205020404" pitchFamily="49" charset="0"/>
                <a:cs typeface="Courier New" panose="02070309020205020404" pitchFamily="49" charset="0"/>
              </a:rPr>
              <a:t>S 10.1.3.0/24 is directly connected, GigabitEthernet1/0</a:t>
            </a:r>
          </a:p>
          <a:p>
            <a:endParaRPr lang="en-US" sz="1400" dirty="0"/>
          </a:p>
          <a:p>
            <a:r>
              <a:rPr lang="en-US" sz="1400" dirty="0"/>
              <a:t>R1 believes the network is directly connected; therefore, the destination IP address in the packet is on the network connected to Gig1/0. However, you know better because Figure 1-17 shows that it is not. So, because it is an Ethernet interface, R1 uses ARP to determine the MAC address of the IP address in the destination field of the packet. (This is different from what occurred when the next-hop IP address was specified. When the next hop was specified, the MAC address of the next-hop address was used.) </a:t>
            </a:r>
          </a:p>
          <a:p>
            <a:endParaRPr lang="en-US" sz="1400" dirty="0"/>
          </a:p>
        </p:txBody>
      </p:sp>
    </p:spTree>
    <p:extLst>
      <p:ext uri="{BB962C8B-B14F-4D97-AF65-F5344CB8AC3E}">
        <p14:creationId xmlns:p14="http://schemas.microsoft.com/office/powerpoint/2010/main" val="4058958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8422641" cy="731837"/>
          </a:xfrm>
        </p:spPr>
        <p:txBody>
          <a:bodyPr/>
          <a:lstStyle/>
          <a:p>
            <a:r>
              <a:rPr lang="en-US" sz="1600" dirty="0">
                <a:solidFill>
                  <a:schemeClr val="accent4">
                    <a:lumMod val="75000"/>
                  </a:schemeClr>
                </a:solidFill>
              </a:rPr>
              <a:t>Static Routes</a:t>
            </a:r>
            <a:br>
              <a:rPr lang="en-US" dirty="0">
                <a:solidFill>
                  <a:schemeClr val="accent4">
                    <a:lumMod val="75000"/>
                  </a:schemeClr>
                </a:solidFill>
              </a:rPr>
            </a:br>
            <a:r>
              <a:rPr lang="en-US" sz="2400" dirty="0">
                <a:solidFill>
                  <a:schemeClr val="accent4">
                    <a:lumMod val="75000"/>
                  </a:schemeClr>
                </a:solidFill>
              </a:rPr>
              <a:t>IPv4 Static Routes – Proxy ARP</a:t>
            </a:r>
          </a:p>
        </p:txBody>
      </p:sp>
      <p:sp>
        <p:nvSpPr>
          <p:cNvPr id="2" name="Rectangle 1">
            <a:extLst>
              <a:ext uri="{FF2B5EF4-FFF2-40B4-BE49-F238E27FC236}">
                <a16:creationId xmlns:a16="http://schemas.microsoft.com/office/drawing/2014/main" id="{09FF4F5D-70B8-4224-91F2-4D3C5F190FF9}"/>
              </a:ext>
            </a:extLst>
          </p:cNvPr>
          <p:cNvSpPr/>
          <p:nvPr/>
        </p:nvSpPr>
        <p:spPr>
          <a:xfrm>
            <a:off x="121441" y="731837"/>
            <a:ext cx="8894740" cy="1815882"/>
          </a:xfrm>
          <a:prstGeom prst="rect">
            <a:avLst/>
          </a:prstGeom>
        </p:spPr>
        <p:txBody>
          <a:bodyPr wrap="square">
            <a:spAutoFit/>
          </a:bodyPr>
          <a:lstStyle/>
          <a:p>
            <a:r>
              <a:rPr lang="en-US" sz="1400" dirty="0"/>
              <a:t>Example 1-39 shows the ARP cache on R1. Notice that every destination IP address has an entry in the ARP cache. How can that be if ARP requests are not forwarded by routers? </a:t>
            </a:r>
          </a:p>
          <a:p>
            <a:endParaRPr lang="en-US" sz="1400" dirty="0"/>
          </a:p>
          <a:p>
            <a:r>
              <a:rPr lang="en-US" sz="1400" dirty="0"/>
              <a:t>It is because of proxy ARP, which is on by default on the routers. Proxy ARP allows a router to respond to ARP requests with its own MAC address if it has a route in the routing table to the IP address in the ARP request. Notice that the MAC addresses listed are all the same. In addition, they match the MAC address of the 10.1.12.2 entry. Therefore, because R2 has a route to reach the IP address of the ARP request, it responds back with its MAC address.</a:t>
            </a:r>
          </a:p>
        </p:txBody>
      </p:sp>
      <p:pic>
        <p:nvPicPr>
          <p:cNvPr id="5" name="Picture 4" descr="A screenshot of a social media post&#10;&#10;Description automatically generated">
            <a:extLst>
              <a:ext uri="{FF2B5EF4-FFF2-40B4-BE49-F238E27FC236}">
                <a16:creationId xmlns:a16="http://schemas.microsoft.com/office/drawing/2014/main" id="{7A8CB0BC-3DC8-4974-A963-6B9DD0B7A35B}"/>
              </a:ext>
            </a:extLst>
          </p:cNvPr>
          <p:cNvPicPr>
            <a:picLocks noChangeAspect="1"/>
          </p:cNvPicPr>
          <p:nvPr/>
        </p:nvPicPr>
        <p:blipFill>
          <a:blip r:embed="rId3"/>
          <a:stretch>
            <a:fillRect/>
          </a:stretch>
        </p:blipFill>
        <p:spPr>
          <a:xfrm>
            <a:off x="2109019" y="2657984"/>
            <a:ext cx="4925961" cy="2387196"/>
          </a:xfrm>
          <a:prstGeom prst="rect">
            <a:avLst/>
          </a:prstGeom>
        </p:spPr>
      </p:pic>
    </p:spTree>
    <p:extLst>
      <p:ext uri="{BB962C8B-B14F-4D97-AF65-F5344CB8AC3E}">
        <p14:creationId xmlns:p14="http://schemas.microsoft.com/office/powerpoint/2010/main" val="37162167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8422641" cy="731837"/>
          </a:xfrm>
        </p:spPr>
        <p:txBody>
          <a:bodyPr/>
          <a:lstStyle/>
          <a:p>
            <a:r>
              <a:rPr lang="en-US" sz="1600" dirty="0">
                <a:solidFill>
                  <a:schemeClr val="accent4">
                    <a:lumMod val="75000"/>
                  </a:schemeClr>
                </a:solidFill>
              </a:rPr>
              <a:t>Static Routes</a:t>
            </a:r>
            <a:br>
              <a:rPr lang="en-US" dirty="0">
                <a:solidFill>
                  <a:schemeClr val="accent4">
                    <a:lumMod val="75000"/>
                  </a:schemeClr>
                </a:solidFill>
              </a:rPr>
            </a:br>
            <a:r>
              <a:rPr lang="en-US" sz="2400" dirty="0">
                <a:solidFill>
                  <a:schemeClr val="accent4">
                    <a:lumMod val="75000"/>
                  </a:schemeClr>
                </a:solidFill>
              </a:rPr>
              <a:t>IPv4 Static Routes – Proxy ARP</a:t>
            </a:r>
          </a:p>
        </p:txBody>
      </p:sp>
      <p:sp>
        <p:nvSpPr>
          <p:cNvPr id="2" name="Rectangle 1">
            <a:extLst>
              <a:ext uri="{FF2B5EF4-FFF2-40B4-BE49-F238E27FC236}">
                <a16:creationId xmlns:a16="http://schemas.microsoft.com/office/drawing/2014/main" id="{09FF4F5D-70B8-4224-91F2-4D3C5F190FF9}"/>
              </a:ext>
            </a:extLst>
          </p:cNvPr>
          <p:cNvSpPr/>
          <p:nvPr/>
        </p:nvSpPr>
        <p:spPr>
          <a:xfrm>
            <a:off x="206681" y="766261"/>
            <a:ext cx="4971669" cy="3754874"/>
          </a:xfrm>
          <a:prstGeom prst="rect">
            <a:avLst/>
          </a:prstGeom>
        </p:spPr>
        <p:txBody>
          <a:bodyPr wrap="square">
            <a:spAutoFit/>
          </a:bodyPr>
          <a:lstStyle/>
          <a:p>
            <a:r>
              <a:rPr lang="en-US" sz="1400" dirty="0"/>
              <a:t>Example 1-40 shows how to use the show ip interface command to verify whether proxy ARP is enabled.</a:t>
            </a:r>
          </a:p>
          <a:p>
            <a:endParaRPr lang="en-US" sz="1400" dirty="0"/>
          </a:p>
          <a:p>
            <a:r>
              <a:rPr lang="en-US" sz="1400" dirty="0"/>
              <a:t>If proxy ARP is not enabled, the ARP cache on R1 appears as shown in Example 1-41. Notice that R1 is still sending ARP requests; however, it is not getting any ARP replies. Therefore, it cannot build the Layer 2 frame, and the result is an encapsulation failure.</a:t>
            </a:r>
          </a:p>
          <a:p>
            <a:endParaRPr lang="en-US" sz="1400" dirty="0"/>
          </a:p>
          <a:p>
            <a:r>
              <a:rPr lang="en-US" sz="1400" dirty="0"/>
              <a:t>Because of the fact that R1 uses ARP to determine the MAC address of every destination IP address in every packet, you should never specify an Ethernet interface in a static route. Specifying an Ethernet interface in a static route results in excessive use of router resources, such as processor and memory, as the control plane gets involved during the forwarding process to determine the appropriate Layer 2 MAC address using ARP.</a:t>
            </a:r>
          </a:p>
        </p:txBody>
      </p:sp>
      <p:pic>
        <p:nvPicPr>
          <p:cNvPr id="5" name="Picture 4">
            <a:extLst>
              <a:ext uri="{FF2B5EF4-FFF2-40B4-BE49-F238E27FC236}">
                <a16:creationId xmlns:a16="http://schemas.microsoft.com/office/drawing/2014/main" id="{7A8CB0BC-3DC8-4974-A963-6B9DD0B7A35B}"/>
              </a:ext>
            </a:extLst>
          </p:cNvPr>
          <p:cNvPicPr>
            <a:picLocks noChangeAspect="1"/>
          </p:cNvPicPr>
          <p:nvPr/>
        </p:nvPicPr>
        <p:blipFill>
          <a:blip r:embed="rId3"/>
          <a:srcRect/>
          <a:stretch/>
        </p:blipFill>
        <p:spPr>
          <a:xfrm>
            <a:off x="5309421" y="766261"/>
            <a:ext cx="3716591" cy="1049631"/>
          </a:xfrm>
          <a:prstGeom prst="rect">
            <a:avLst/>
          </a:prstGeom>
        </p:spPr>
      </p:pic>
      <p:pic>
        <p:nvPicPr>
          <p:cNvPr id="6" name="Picture 5" descr="A screenshot of a social media post&#10;&#10;Description automatically generated">
            <a:extLst>
              <a:ext uri="{FF2B5EF4-FFF2-40B4-BE49-F238E27FC236}">
                <a16:creationId xmlns:a16="http://schemas.microsoft.com/office/drawing/2014/main" id="{9C625002-A5E5-4DE4-9437-EEF48DE32115}"/>
              </a:ext>
            </a:extLst>
          </p:cNvPr>
          <p:cNvPicPr>
            <a:picLocks noChangeAspect="1"/>
          </p:cNvPicPr>
          <p:nvPr/>
        </p:nvPicPr>
        <p:blipFill>
          <a:blip r:embed="rId4"/>
          <a:stretch>
            <a:fillRect/>
          </a:stretch>
        </p:blipFill>
        <p:spPr>
          <a:xfrm>
            <a:off x="5319253" y="1789100"/>
            <a:ext cx="3714705" cy="1143933"/>
          </a:xfrm>
          <a:prstGeom prst="rect">
            <a:avLst/>
          </a:prstGeom>
        </p:spPr>
      </p:pic>
      <p:pic>
        <p:nvPicPr>
          <p:cNvPr id="8" name="Picture 7" descr="A screenshot of a social media post&#10;&#10;Description automatically generated">
            <a:extLst>
              <a:ext uri="{FF2B5EF4-FFF2-40B4-BE49-F238E27FC236}">
                <a16:creationId xmlns:a16="http://schemas.microsoft.com/office/drawing/2014/main" id="{77A58C67-7651-4EBC-B91C-055BCE2534AD}"/>
              </a:ext>
            </a:extLst>
          </p:cNvPr>
          <p:cNvPicPr>
            <a:picLocks noChangeAspect="1"/>
          </p:cNvPicPr>
          <p:nvPr/>
        </p:nvPicPr>
        <p:blipFill>
          <a:blip r:embed="rId5"/>
          <a:stretch>
            <a:fillRect/>
          </a:stretch>
        </p:blipFill>
        <p:spPr>
          <a:xfrm>
            <a:off x="5265567" y="3157186"/>
            <a:ext cx="3797887" cy="1838361"/>
          </a:xfrm>
          <a:prstGeom prst="rect">
            <a:avLst/>
          </a:prstGeom>
        </p:spPr>
      </p:pic>
    </p:spTree>
    <p:extLst>
      <p:ext uri="{BB962C8B-B14F-4D97-AF65-F5344CB8AC3E}">
        <p14:creationId xmlns:p14="http://schemas.microsoft.com/office/powerpoint/2010/main" val="18910742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8422641" cy="731837"/>
          </a:xfrm>
        </p:spPr>
        <p:txBody>
          <a:bodyPr/>
          <a:lstStyle/>
          <a:p>
            <a:r>
              <a:rPr lang="en-US" sz="1600" dirty="0">
                <a:solidFill>
                  <a:schemeClr val="accent4">
                    <a:lumMod val="75000"/>
                  </a:schemeClr>
                </a:solidFill>
              </a:rPr>
              <a:t>Static Routes</a:t>
            </a:r>
            <a:br>
              <a:rPr lang="en-US" dirty="0">
                <a:solidFill>
                  <a:schemeClr val="accent4">
                    <a:lumMod val="75000"/>
                  </a:schemeClr>
                </a:solidFill>
              </a:rPr>
            </a:br>
            <a:r>
              <a:rPr lang="en-US" sz="2400" dirty="0">
                <a:solidFill>
                  <a:schemeClr val="accent4">
                    <a:lumMod val="75000"/>
                  </a:schemeClr>
                </a:solidFill>
              </a:rPr>
              <a:t>IPv4 Static Routes – Proxy ARP (Cont.)</a:t>
            </a:r>
          </a:p>
        </p:txBody>
      </p:sp>
      <p:sp>
        <p:nvSpPr>
          <p:cNvPr id="2" name="Rectangle 1">
            <a:extLst>
              <a:ext uri="{FF2B5EF4-FFF2-40B4-BE49-F238E27FC236}">
                <a16:creationId xmlns:a16="http://schemas.microsoft.com/office/drawing/2014/main" id="{09FF4F5D-70B8-4224-91F2-4D3C5F190FF9}"/>
              </a:ext>
            </a:extLst>
          </p:cNvPr>
          <p:cNvSpPr/>
          <p:nvPr/>
        </p:nvSpPr>
        <p:spPr>
          <a:xfrm>
            <a:off x="121441" y="731837"/>
            <a:ext cx="4971669" cy="3754874"/>
          </a:xfrm>
          <a:prstGeom prst="rect">
            <a:avLst/>
          </a:prstGeom>
        </p:spPr>
        <p:txBody>
          <a:bodyPr wrap="square">
            <a:spAutoFit/>
          </a:bodyPr>
          <a:lstStyle/>
          <a:p>
            <a:r>
              <a:rPr lang="en-US" sz="1400" dirty="0"/>
              <a:t>Example 1-40 shows how to use the show ip interface command to verify whether proxy ARP is enabled.</a:t>
            </a:r>
          </a:p>
          <a:p>
            <a:endParaRPr lang="en-US" sz="1400" dirty="0"/>
          </a:p>
          <a:p>
            <a:r>
              <a:rPr lang="en-US" sz="1400" dirty="0"/>
              <a:t>If proxy ARP is not enabled, the ARP cache on R1 appears as shown in Example 1-41. Notice that R1 is still sending ARP requests; however, it is not getting any ARP replies. Therefore, it cannot build the Layer 2 frame, and the result is an encapsulation failure.</a:t>
            </a:r>
          </a:p>
          <a:p>
            <a:endParaRPr lang="en-US" sz="1400" dirty="0"/>
          </a:p>
          <a:p>
            <a:r>
              <a:rPr lang="en-US" sz="1400" dirty="0"/>
              <a:t>Because of the fact that R1 uses ARP to determine the MAC address of every destination IP address in every packet, you should never specify an Ethernet interface in a static route. Specifying an Ethernet interface in a static route results in excessive use of router resources, such as processor and memory, as the control plane gets involved during the forwarding process to determine the appropriate Layer 2 MAC address using ARP.</a:t>
            </a:r>
          </a:p>
        </p:txBody>
      </p:sp>
      <p:pic>
        <p:nvPicPr>
          <p:cNvPr id="5" name="Picture 4">
            <a:extLst>
              <a:ext uri="{FF2B5EF4-FFF2-40B4-BE49-F238E27FC236}">
                <a16:creationId xmlns:a16="http://schemas.microsoft.com/office/drawing/2014/main" id="{7A8CB0BC-3DC8-4974-A963-6B9DD0B7A35B}"/>
              </a:ext>
            </a:extLst>
          </p:cNvPr>
          <p:cNvPicPr>
            <a:picLocks noChangeAspect="1"/>
          </p:cNvPicPr>
          <p:nvPr/>
        </p:nvPicPr>
        <p:blipFill>
          <a:blip r:embed="rId3"/>
          <a:srcRect/>
          <a:stretch/>
        </p:blipFill>
        <p:spPr>
          <a:xfrm>
            <a:off x="5309421" y="766261"/>
            <a:ext cx="3716591" cy="1049631"/>
          </a:xfrm>
          <a:prstGeom prst="rect">
            <a:avLst/>
          </a:prstGeom>
        </p:spPr>
      </p:pic>
      <p:pic>
        <p:nvPicPr>
          <p:cNvPr id="6" name="Picture 5" descr="A screenshot of a social media post&#10;&#10;Description automatically generated">
            <a:extLst>
              <a:ext uri="{FF2B5EF4-FFF2-40B4-BE49-F238E27FC236}">
                <a16:creationId xmlns:a16="http://schemas.microsoft.com/office/drawing/2014/main" id="{9C625002-A5E5-4DE4-9437-EEF48DE32115}"/>
              </a:ext>
            </a:extLst>
          </p:cNvPr>
          <p:cNvPicPr>
            <a:picLocks noChangeAspect="1"/>
          </p:cNvPicPr>
          <p:nvPr/>
        </p:nvPicPr>
        <p:blipFill>
          <a:blip r:embed="rId4"/>
          <a:stretch>
            <a:fillRect/>
          </a:stretch>
        </p:blipFill>
        <p:spPr>
          <a:xfrm>
            <a:off x="5319253" y="1789100"/>
            <a:ext cx="3714705" cy="1143933"/>
          </a:xfrm>
          <a:prstGeom prst="rect">
            <a:avLst/>
          </a:prstGeom>
        </p:spPr>
      </p:pic>
      <p:pic>
        <p:nvPicPr>
          <p:cNvPr id="8" name="Picture 7" descr="A screenshot of a social media post&#10;&#10;Description automatically generated">
            <a:extLst>
              <a:ext uri="{FF2B5EF4-FFF2-40B4-BE49-F238E27FC236}">
                <a16:creationId xmlns:a16="http://schemas.microsoft.com/office/drawing/2014/main" id="{77A58C67-7651-4EBC-B91C-055BCE2534AD}"/>
              </a:ext>
            </a:extLst>
          </p:cNvPr>
          <p:cNvPicPr>
            <a:picLocks noChangeAspect="1"/>
          </p:cNvPicPr>
          <p:nvPr/>
        </p:nvPicPr>
        <p:blipFill>
          <a:blip r:embed="rId5"/>
          <a:stretch>
            <a:fillRect/>
          </a:stretch>
        </p:blipFill>
        <p:spPr>
          <a:xfrm>
            <a:off x="5265567" y="3157186"/>
            <a:ext cx="3797887" cy="1838361"/>
          </a:xfrm>
          <a:prstGeom prst="rect">
            <a:avLst/>
          </a:prstGeom>
        </p:spPr>
      </p:pic>
    </p:spTree>
    <p:extLst>
      <p:ext uri="{BB962C8B-B14F-4D97-AF65-F5344CB8AC3E}">
        <p14:creationId xmlns:p14="http://schemas.microsoft.com/office/powerpoint/2010/main" val="21610879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8422641" cy="731837"/>
          </a:xfrm>
        </p:spPr>
        <p:txBody>
          <a:bodyPr/>
          <a:lstStyle/>
          <a:p>
            <a:r>
              <a:rPr lang="en-US" sz="1600" dirty="0">
                <a:solidFill>
                  <a:schemeClr val="accent4">
                    <a:lumMod val="75000"/>
                  </a:schemeClr>
                </a:solidFill>
              </a:rPr>
              <a:t>Static Routes</a:t>
            </a:r>
            <a:br>
              <a:rPr lang="en-US" dirty="0">
                <a:solidFill>
                  <a:schemeClr val="accent4">
                    <a:lumMod val="75000"/>
                  </a:schemeClr>
                </a:solidFill>
              </a:rPr>
            </a:br>
            <a:r>
              <a:rPr lang="en-US" sz="2400" dirty="0">
                <a:solidFill>
                  <a:schemeClr val="accent4">
                    <a:lumMod val="75000"/>
                  </a:schemeClr>
                </a:solidFill>
              </a:rPr>
              <a:t>IPv6 Static Routes</a:t>
            </a:r>
          </a:p>
        </p:txBody>
      </p:sp>
      <p:sp>
        <p:nvSpPr>
          <p:cNvPr id="2" name="Rectangle 1">
            <a:extLst>
              <a:ext uri="{FF2B5EF4-FFF2-40B4-BE49-F238E27FC236}">
                <a16:creationId xmlns:a16="http://schemas.microsoft.com/office/drawing/2014/main" id="{09FF4F5D-70B8-4224-91F2-4D3C5F190FF9}"/>
              </a:ext>
            </a:extLst>
          </p:cNvPr>
          <p:cNvSpPr/>
          <p:nvPr/>
        </p:nvSpPr>
        <p:spPr>
          <a:xfrm>
            <a:off x="121441" y="731837"/>
            <a:ext cx="8900639" cy="2677656"/>
          </a:xfrm>
          <a:prstGeom prst="rect">
            <a:avLst/>
          </a:prstGeom>
        </p:spPr>
        <p:txBody>
          <a:bodyPr wrap="square">
            <a:spAutoFit/>
          </a:bodyPr>
          <a:lstStyle/>
          <a:p>
            <a:r>
              <a:rPr lang="en-US" sz="1400" dirty="0"/>
              <a:t>The following displays the configuration of an IPv6 static route on R1, as shown in Figure 1-18:</a:t>
            </a:r>
          </a:p>
          <a:p>
            <a:endParaRPr lang="en-US" sz="1400" dirty="0"/>
          </a:p>
          <a:p>
            <a:r>
              <a:rPr lang="en-US" sz="1400" dirty="0">
                <a:latin typeface="Courier New" panose="02070309020205020404" pitchFamily="49" charset="0"/>
                <a:cs typeface="Courier New" panose="02070309020205020404" pitchFamily="49" charset="0"/>
              </a:rPr>
              <a:t>R1(config)# </a:t>
            </a:r>
            <a:r>
              <a:rPr lang="en-US" sz="1400" b="1" dirty="0">
                <a:latin typeface="Courier New" panose="02070309020205020404" pitchFamily="49" charset="0"/>
                <a:cs typeface="Courier New" panose="02070309020205020404" pitchFamily="49" charset="0"/>
              </a:rPr>
              <a:t>ipv6 route 2001:DB8:0:3::/64 gigabitEthernet 1/0 FE80::2 8</a:t>
            </a:r>
          </a:p>
          <a:p>
            <a:endParaRPr lang="en-US" sz="1400" dirty="0"/>
          </a:p>
          <a:p>
            <a:r>
              <a:rPr lang="en-US" sz="1400" dirty="0"/>
              <a:t>The static route tells R1 about the 2001:DB8:0:3::/64 network. The network is reachable using the next-hop address FE80::2, which is R2’s link-local address, and it was assigned an AD of 8. (The default is 1.) </a:t>
            </a:r>
          </a:p>
          <a:p>
            <a:endParaRPr lang="en-US" sz="1400" dirty="0"/>
          </a:p>
          <a:p>
            <a:r>
              <a:rPr lang="en-US" sz="1400" dirty="0"/>
              <a:t>Notice that the exit Ethernet interface is specified. This is mandatory when using the link-local address as the next hop because the same link-local address can be used on multiple local router interfaces. In addition, multiple remote router interfaces can have the same link-local address as well. As long as the link-local addresses are unique between the devices within the same local network, communication occurs as intended. If you are using a global unicast address as the next hop, you do not have to specify the exit interface.</a:t>
            </a:r>
          </a:p>
        </p:txBody>
      </p:sp>
      <p:pic>
        <p:nvPicPr>
          <p:cNvPr id="8" name="Picture 7">
            <a:extLst>
              <a:ext uri="{FF2B5EF4-FFF2-40B4-BE49-F238E27FC236}">
                <a16:creationId xmlns:a16="http://schemas.microsoft.com/office/drawing/2014/main" id="{77A58C67-7651-4EBC-B91C-055BCE2534AD}"/>
              </a:ext>
            </a:extLst>
          </p:cNvPr>
          <p:cNvPicPr>
            <a:picLocks noChangeAspect="1"/>
          </p:cNvPicPr>
          <p:nvPr/>
        </p:nvPicPr>
        <p:blipFill>
          <a:blip r:embed="rId3"/>
          <a:srcRect/>
          <a:stretch/>
        </p:blipFill>
        <p:spPr>
          <a:xfrm>
            <a:off x="2171858" y="3646175"/>
            <a:ext cx="4800283" cy="1325451"/>
          </a:xfrm>
          <a:prstGeom prst="rect">
            <a:avLst/>
          </a:prstGeom>
        </p:spPr>
      </p:pic>
    </p:spTree>
    <p:extLst>
      <p:ext uri="{BB962C8B-B14F-4D97-AF65-F5344CB8AC3E}">
        <p14:creationId xmlns:p14="http://schemas.microsoft.com/office/powerpoint/2010/main" val="28146939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8422641" cy="731837"/>
          </a:xfrm>
        </p:spPr>
        <p:txBody>
          <a:bodyPr/>
          <a:lstStyle/>
          <a:p>
            <a:r>
              <a:rPr lang="en-US" sz="1600" dirty="0">
                <a:solidFill>
                  <a:schemeClr val="accent4">
                    <a:lumMod val="75000"/>
                  </a:schemeClr>
                </a:solidFill>
              </a:rPr>
              <a:t>Static Routes</a:t>
            </a:r>
            <a:br>
              <a:rPr lang="en-US" dirty="0">
                <a:solidFill>
                  <a:schemeClr val="accent4">
                    <a:lumMod val="75000"/>
                  </a:schemeClr>
                </a:solidFill>
              </a:rPr>
            </a:br>
            <a:r>
              <a:rPr lang="en-US" sz="2400" dirty="0">
                <a:solidFill>
                  <a:schemeClr val="accent4">
                    <a:lumMod val="75000"/>
                  </a:schemeClr>
                </a:solidFill>
              </a:rPr>
              <a:t>IPv6 Static Routes (Cont.)</a:t>
            </a:r>
          </a:p>
        </p:txBody>
      </p:sp>
      <p:sp>
        <p:nvSpPr>
          <p:cNvPr id="2" name="Rectangle 1">
            <a:extLst>
              <a:ext uri="{FF2B5EF4-FFF2-40B4-BE49-F238E27FC236}">
                <a16:creationId xmlns:a16="http://schemas.microsoft.com/office/drawing/2014/main" id="{09FF4F5D-70B8-4224-91F2-4D3C5F190FF9}"/>
              </a:ext>
            </a:extLst>
          </p:cNvPr>
          <p:cNvSpPr/>
          <p:nvPr/>
        </p:nvSpPr>
        <p:spPr>
          <a:xfrm>
            <a:off x="121441" y="731837"/>
            <a:ext cx="8900639" cy="2893100"/>
          </a:xfrm>
          <a:prstGeom prst="rect">
            <a:avLst/>
          </a:prstGeom>
        </p:spPr>
        <p:txBody>
          <a:bodyPr wrap="square">
            <a:spAutoFit/>
          </a:bodyPr>
          <a:lstStyle/>
          <a:p>
            <a:r>
              <a:rPr lang="en-US" sz="1400" dirty="0"/>
              <a:t>There are no broadcasts with IPv6. Therefore, IPv6 does not use ARP. It uses NDP (Neighbor Discovery Protocol), which is multicast based, to determine a neighboring device’s MAC address. </a:t>
            </a:r>
          </a:p>
          <a:p>
            <a:endParaRPr lang="en-US" sz="1400" dirty="0"/>
          </a:p>
          <a:p>
            <a:r>
              <a:rPr lang="en-US" sz="1400" dirty="0"/>
              <a:t>In this case, if R1 needs to route packets to 2001:DB8:0:3::/64, the routing table says to use the next-hop address FE80::2, which is out Gig1/0. Therefore, it consults its IPv6 neighbor table, as shown in the following snippet, to determine whether there is a MAC address for FE80::2 out Gig 1/0:</a:t>
            </a:r>
          </a:p>
          <a:p>
            <a:endParaRPr lang="en-US" sz="1400" dirty="0"/>
          </a:p>
          <a:p>
            <a:r>
              <a:rPr lang="en-US" sz="1400" dirty="0">
                <a:latin typeface="Courier New" panose="02070309020205020404" pitchFamily="49" charset="0"/>
                <a:cs typeface="Courier New" panose="02070309020205020404" pitchFamily="49" charset="0"/>
              </a:rPr>
              <a:t>R1# </a:t>
            </a:r>
            <a:r>
              <a:rPr lang="en-US" sz="1400" b="1" dirty="0">
                <a:latin typeface="Courier New" panose="02070309020205020404" pitchFamily="49" charset="0"/>
                <a:cs typeface="Courier New" panose="02070309020205020404" pitchFamily="49" charset="0"/>
              </a:rPr>
              <a:t>show ipv6 neighbors</a:t>
            </a:r>
          </a:p>
          <a:p>
            <a:r>
              <a:rPr lang="en-US" sz="1400" dirty="0">
                <a:latin typeface="Courier New" panose="02070309020205020404" pitchFamily="49" charset="0"/>
                <a:cs typeface="Courier New" panose="02070309020205020404" pitchFamily="49" charset="0"/>
              </a:rPr>
              <a:t>IPv6 Address Age Link-layer Addr State Interface</a:t>
            </a:r>
          </a:p>
          <a:p>
            <a:r>
              <a:rPr lang="en-US" sz="1400" dirty="0">
                <a:highlight>
                  <a:srgbClr val="C0C0C0"/>
                </a:highlight>
                <a:latin typeface="Courier New" panose="02070309020205020404" pitchFamily="49" charset="0"/>
                <a:cs typeface="Courier New" panose="02070309020205020404" pitchFamily="49" charset="0"/>
              </a:rPr>
              <a:t>FE80::2 0 ca08.0568.0008 REACH Gi1/0</a:t>
            </a:r>
          </a:p>
          <a:p>
            <a:endParaRPr lang="en-US" sz="1400" dirty="0">
              <a:highlight>
                <a:srgbClr val="C0C0C0"/>
              </a:highlight>
              <a:latin typeface="Courier New" panose="02070309020205020404" pitchFamily="49" charset="0"/>
              <a:cs typeface="Courier New" panose="02070309020205020404" pitchFamily="49" charset="0"/>
            </a:endParaRPr>
          </a:p>
          <a:p>
            <a:r>
              <a:rPr lang="en-US" sz="1400" dirty="0">
                <a:latin typeface="+mj-lt"/>
                <a:cs typeface="Courier New" panose="02070309020205020404" pitchFamily="49" charset="0"/>
              </a:rPr>
              <a:t>If there is no entry in the IPv6 neighbor table, a neighbor solicitation message is sent to discover the MAC address FE80::2 on Gig1/0.</a:t>
            </a:r>
            <a:endParaRPr lang="en-US" sz="1400" dirty="0">
              <a:highlight>
                <a:srgbClr val="C0C0C0"/>
              </a:highlight>
              <a:latin typeface="+mj-lt"/>
              <a:cs typeface="Courier New" panose="02070309020205020404" pitchFamily="49" charset="0"/>
            </a:endParaRPr>
          </a:p>
        </p:txBody>
      </p:sp>
      <p:pic>
        <p:nvPicPr>
          <p:cNvPr id="8" name="Picture 7">
            <a:extLst>
              <a:ext uri="{FF2B5EF4-FFF2-40B4-BE49-F238E27FC236}">
                <a16:creationId xmlns:a16="http://schemas.microsoft.com/office/drawing/2014/main" id="{77A58C67-7651-4EBC-B91C-055BCE2534AD}"/>
              </a:ext>
            </a:extLst>
          </p:cNvPr>
          <p:cNvPicPr>
            <a:picLocks noChangeAspect="1"/>
          </p:cNvPicPr>
          <p:nvPr/>
        </p:nvPicPr>
        <p:blipFill>
          <a:blip r:embed="rId3"/>
          <a:srcRect/>
          <a:stretch/>
        </p:blipFill>
        <p:spPr>
          <a:xfrm>
            <a:off x="2336990" y="3794533"/>
            <a:ext cx="4470019" cy="1234259"/>
          </a:xfrm>
          <a:prstGeom prst="rect">
            <a:avLst/>
          </a:prstGeom>
        </p:spPr>
      </p:pic>
    </p:spTree>
    <p:extLst>
      <p:ext uri="{BB962C8B-B14F-4D97-AF65-F5344CB8AC3E}">
        <p14:creationId xmlns:p14="http://schemas.microsoft.com/office/powerpoint/2010/main" val="39874191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IPv4 Addressing</a:t>
            </a:r>
            <a:br>
              <a:rPr lang="en-US" dirty="0">
                <a:solidFill>
                  <a:schemeClr val="accent4">
                    <a:lumMod val="75000"/>
                  </a:schemeClr>
                </a:solidFill>
              </a:rPr>
            </a:br>
            <a:r>
              <a:rPr lang="en-US" sz="2400" dirty="0">
                <a:solidFill>
                  <a:schemeClr val="accent4">
                    <a:lumMod val="75000"/>
                  </a:schemeClr>
                </a:solidFill>
              </a:rPr>
              <a:t>IPv4 Addressing Issues (Cont.)</a:t>
            </a:r>
          </a:p>
        </p:txBody>
      </p:sp>
      <p:sp>
        <p:nvSpPr>
          <p:cNvPr id="5" name="TextBox 4">
            <a:extLst>
              <a:ext uri="{FF2B5EF4-FFF2-40B4-BE49-F238E27FC236}">
                <a16:creationId xmlns:a16="http://schemas.microsoft.com/office/drawing/2014/main" id="{EEC9D1C4-B9E3-489B-800E-BA01649A61D8}"/>
              </a:ext>
            </a:extLst>
          </p:cNvPr>
          <p:cNvSpPr txBox="1"/>
          <p:nvPr/>
        </p:nvSpPr>
        <p:spPr>
          <a:xfrm>
            <a:off x="78545" y="731837"/>
            <a:ext cx="8823717" cy="2169825"/>
          </a:xfrm>
          <a:prstGeom prst="rect">
            <a:avLst/>
          </a:prstGeom>
          <a:noFill/>
        </p:spPr>
        <p:txBody>
          <a:bodyPr wrap="square" rtlCol="0">
            <a:spAutoFit/>
          </a:bodyPr>
          <a:lstStyle/>
          <a:p>
            <a:pPr eaLnBrk="0" hangingPunct="0"/>
            <a:r>
              <a:rPr lang="en-US" sz="1500" dirty="0">
                <a:solidFill>
                  <a:srgbClr val="000000"/>
                </a:solidFill>
              </a:rPr>
              <a:t>Now PC1 compares exactly the same binary bits to those binary bits in PC2’s address, as follows:</a:t>
            </a:r>
          </a:p>
          <a:p>
            <a:pPr eaLnBrk="0" hangingPunct="0"/>
            <a:endParaRPr lang="en-US" sz="1500" dirty="0">
              <a:solidFill>
                <a:srgbClr val="000000"/>
              </a:solidFill>
            </a:endParaRPr>
          </a:p>
          <a:p>
            <a:pPr eaLnBrk="0" hangingPunct="0"/>
            <a:r>
              <a:rPr lang="en-US" sz="1500" dirty="0">
                <a:solidFill>
                  <a:srgbClr val="000000"/>
                </a:solidFill>
                <a:highlight>
                  <a:srgbClr val="C0C0C0"/>
                </a:highlight>
              </a:rPr>
              <a:t>00001010.00000001.00000001.00</a:t>
            </a:r>
            <a:r>
              <a:rPr lang="en-US" sz="1500" dirty="0">
                <a:solidFill>
                  <a:srgbClr val="000000"/>
                </a:solidFill>
              </a:rPr>
              <a:t>             - PC1 network/subnet ID</a:t>
            </a:r>
          </a:p>
          <a:p>
            <a:pPr eaLnBrk="0" hangingPunct="0"/>
            <a:r>
              <a:rPr lang="en-US" sz="1500" dirty="0">
                <a:solidFill>
                  <a:srgbClr val="000000"/>
                </a:solidFill>
                <a:highlight>
                  <a:srgbClr val="C0C0C0"/>
                </a:highlight>
              </a:rPr>
              <a:t>00001010.00000001.00000001.00</a:t>
            </a:r>
            <a:r>
              <a:rPr lang="en-US" sz="1500" dirty="0">
                <a:solidFill>
                  <a:srgbClr val="000000"/>
                </a:solidFill>
              </a:rPr>
              <a:t>010100 - PC2 IP address in binary</a:t>
            </a:r>
          </a:p>
          <a:p>
            <a:pPr eaLnBrk="0" hangingPunct="0"/>
            <a:endParaRPr lang="en-US" sz="1500" dirty="0">
              <a:solidFill>
                <a:srgbClr val="000000"/>
              </a:solidFill>
            </a:endParaRPr>
          </a:p>
          <a:p>
            <a:pPr eaLnBrk="0" hangingPunct="0"/>
            <a:r>
              <a:rPr lang="en-US" sz="1500" dirty="0">
                <a:solidFill>
                  <a:srgbClr val="000000"/>
                </a:solidFill>
              </a:rPr>
              <a:t>Because the binary bits are the same, PC1 concludes that PC2 is in the same network/subnet. Therefore, it communicates directly with it and does not need to send the data to its default gateway. PC1 creates a frame with its own source MAC address and the MAC address of PC2 as the destination.</a:t>
            </a:r>
            <a:endParaRPr lang="en-US" sz="1600" dirty="0">
              <a:solidFill>
                <a:srgbClr val="000000"/>
              </a:solidFill>
            </a:endParaRPr>
          </a:p>
        </p:txBody>
      </p:sp>
      <p:pic>
        <p:nvPicPr>
          <p:cNvPr id="2" name="Picture 1">
            <a:extLst>
              <a:ext uri="{FF2B5EF4-FFF2-40B4-BE49-F238E27FC236}">
                <a16:creationId xmlns:a16="http://schemas.microsoft.com/office/drawing/2014/main" id="{BC3DB1B5-E12F-4826-86C8-FA8AD58F2E4A}"/>
              </a:ext>
            </a:extLst>
          </p:cNvPr>
          <p:cNvPicPr>
            <a:picLocks noChangeAspect="1"/>
          </p:cNvPicPr>
          <p:nvPr/>
        </p:nvPicPr>
        <p:blipFill>
          <a:blip r:embed="rId3"/>
          <a:srcRect/>
          <a:stretch/>
        </p:blipFill>
        <p:spPr>
          <a:xfrm>
            <a:off x="4832899" y="3025525"/>
            <a:ext cx="4272970" cy="1935358"/>
          </a:xfrm>
          <a:prstGeom prst="rect">
            <a:avLst/>
          </a:prstGeom>
        </p:spPr>
      </p:pic>
    </p:spTree>
    <p:extLst>
      <p:ext uri="{BB962C8B-B14F-4D97-AF65-F5344CB8AC3E}">
        <p14:creationId xmlns:p14="http://schemas.microsoft.com/office/powerpoint/2010/main" val="19457247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8422641" cy="731837"/>
          </a:xfrm>
        </p:spPr>
        <p:txBody>
          <a:bodyPr/>
          <a:lstStyle/>
          <a:p>
            <a:r>
              <a:rPr lang="en-US" sz="1600" dirty="0">
                <a:solidFill>
                  <a:schemeClr val="accent4">
                    <a:lumMod val="75000"/>
                  </a:schemeClr>
                </a:solidFill>
              </a:rPr>
              <a:t>Static Routes</a:t>
            </a:r>
            <a:br>
              <a:rPr lang="en-US" dirty="0">
                <a:solidFill>
                  <a:schemeClr val="accent4">
                    <a:lumMod val="75000"/>
                  </a:schemeClr>
                </a:solidFill>
              </a:rPr>
            </a:br>
            <a:r>
              <a:rPr lang="en-US" sz="2400" dirty="0">
                <a:solidFill>
                  <a:schemeClr val="accent4">
                    <a:lumMod val="75000"/>
                  </a:schemeClr>
                </a:solidFill>
              </a:rPr>
              <a:t>IPv6 Static Routes (Cont.)</a:t>
            </a:r>
          </a:p>
        </p:txBody>
      </p:sp>
      <p:sp>
        <p:nvSpPr>
          <p:cNvPr id="2" name="Rectangle 1">
            <a:extLst>
              <a:ext uri="{FF2B5EF4-FFF2-40B4-BE49-F238E27FC236}">
                <a16:creationId xmlns:a16="http://schemas.microsoft.com/office/drawing/2014/main" id="{09FF4F5D-70B8-4224-91F2-4D3C5F190FF9}"/>
              </a:ext>
            </a:extLst>
          </p:cNvPr>
          <p:cNvSpPr/>
          <p:nvPr/>
        </p:nvSpPr>
        <p:spPr>
          <a:xfrm>
            <a:off x="121441" y="731837"/>
            <a:ext cx="8943901" cy="3108543"/>
          </a:xfrm>
          <a:prstGeom prst="rect">
            <a:avLst/>
          </a:prstGeom>
        </p:spPr>
        <p:txBody>
          <a:bodyPr wrap="square">
            <a:spAutoFit/>
          </a:bodyPr>
          <a:lstStyle/>
          <a:p>
            <a:r>
              <a:rPr lang="en-US" sz="1400" dirty="0"/>
              <a:t>Proxy ARP does not exist in IPv6. Therefore, in an IPv6 static route if you only use the interface option with an Ethernet interface, it works only if the destination IPv6 address is directly attached to the router interface specified.  This is because the destination IPv6 address in the packet is used as the next-hop address, and the MAC address needs to be discovered using NDP. If the destination is not in the directly connected network, neighbor discovery fails, and Layer 2 encapsulation ultimately fails. </a:t>
            </a:r>
          </a:p>
          <a:p>
            <a:endParaRPr lang="en-US" sz="1400" dirty="0"/>
          </a:p>
          <a:p>
            <a:r>
              <a:rPr lang="en-US" sz="1400" b="1" dirty="0">
                <a:latin typeface="Courier New" panose="02070309020205020404" pitchFamily="49" charset="0"/>
                <a:cs typeface="Courier New" panose="02070309020205020404" pitchFamily="49" charset="0"/>
              </a:rPr>
              <a:t>ipv6 route 2001:DB8:0:3::/64 gigabitEthernet 1/0</a:t>
            </a:r>
          </a:p>
          <a:p>
            <a:endParaRPr lang="en-US" sz="1400" dirty="0"/>
          </a:p>
          <a:p>
            <a:r>
              <a:rPr lang="en-US" sz="1400" dirty="0"/>
              <a:t>When R1 receives a packet destined for 2001:db8:0:3::3, it determines based on the static route that it is directly connected to Gig1/0 (which it is not according to Figure 1-18). Therefore, R1 sends an Neighbor Solicitation (NS) out Gig1/0 for the MAC address associated with 2001:db8:0:3::3, using the solicited-node multicast address FF02::1:FF00:3. If no device attached to Gig1/0 is using the solicited-node multicast address FF02::1:FF00:3 and the IPv6 address 2001:db8:0:3::3, the NS goes unanswered, and Layer 2 encapsulation fails.</a:t>
            </a:r>
          </a:p>
        </p:txBody>
      </p:sp>
      <p:pic>
        <p:nvPicPr>
          <p:cNvPr id="8" name="Picture 7">
            <a:extLst>
              <a:ext uri="{FF2B5EF4-FFF2-40B4-BE49-F238E27FC236}">
                <a16:creationId xmlns:a16="http://schemas.microsoft.com/office/drawing/2014/main" id="{77A58C67-7651-4EBC-B91C-055BCE2534AD}"/>
              </a:ext>
            </a:extLst>
          </p:cNvPr>
          <p:cNvPicPr>
            <a:picLocks noChangeAspect="1"/>
          </p:cNvPicPr>
          <p:nvPr/>
        </p:nvPicPr>
        <p:blipFill>
          <a:blip r:embed="rId3"/>
          <a:srcRect/>
          <a:stretch/>
        </p:blipFill>
        <p:spPr>
          <a:xfrm>
            <a:off x="2761491" y="3987738"/>
            <a:ext cx="3663799" cy="1011646"/>
          </a:xfrm>
          <a:prstGeom prst="rect">
            <a:avLst/>
          </a:prstGeom>
        </p:spPr>
      </p:pic>
    </p:spTree>
    <p:extLst>
      <p:ext uri="{BB962C8B-B14F-4D97-AF65-F5344CB8AC3E}">
        <p14:creationId xmlns:p14="http://schemas.microsoft.com/office/powerpoint/2010/main" val="13237933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37844" y="252411"/>
            <a:ext cx="8541996" cy="1351755"/>
          </a:xfrm>
        </p:spPr>
        <p:txBody>
          <a:bodyPr/>
          <a:lstStyle/>
          <a:p>
            <a:r>
              <a:rPr lang="en-US" sz="3600" dirty="0">
                <a:solidFill>
                  <a:schemeClr val="accent5">
                    <a:lumMod val="40000"/>
                    <a:lumOff val="60000"/>
                  </a:schemeClr>
                </a:solidFill>
              </a:rPr>
              <a:t>Trouble Tickets</a:t>
            </a:r>
          </a:p>
        </p:txBody>
      </p:sp>
      <p:sp>
        <p:nvSpPr>
          <p:cNvPr id="4" name="TextBox 3">
            <a:extLst>
              <a:ext uri="{FF2B5EF4-FFF2-40B4-BE49-F238E27FC236}">
                <a16:creationId xmlns:a16="http://schemas.microsoft.com/office/drawing/2014/main" id="{E2BFA70F-DC0C-41D5-868E-C8FBC661D58F}"/>
              </a:ext>
            </a:extLst>
          </p:cNvPr>
          <p:cNvSpPr txBox="1"/>
          <p:nvPr/>
        </p:nvSpPr>
        <p:spPr>
          <a:xfrm>
            <a:off x="433084" y="1715712"/>
            <a:ext cx="8277832" cy="830997"/>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chemeClr val="accent4">
                    <a:lumMod val="40000"/>
                    <a:lumOff val="60000"/>
                  </a:schemeClr>
                </a:solidFill>
              </a:rPr>
              <a:t>This section presents various trouble tickets related to the topics discussed earlier. </a:t>
            </a:r>
          </a:p>
          <a:p>
            <a:pPr marL="285750" indent="-285750">
              <a:buFont typeface="Arial" panose="020B0604020202020204" pitchFamily="34" charset="0"/>
              <a:buChar char="•"/>
            </a:pPr>
            <a:r>
              <a:rPr lang="en-US" sz="1600" dirty="0">
                <a:solidFill>
                  <a:schemeClr val="accent4">
                    <a:lumMod val="40000"/>
                    <a:lumOff val="60000"/>
                  </a:schemeClr>
                </a:solidFill>
              </a:rPr>
              <a:t>The purpose of this section is to show you a process you can follow when troubleshooting in the real world or in an exam environment.</a:t>
            </a:r>
          </a:p>
        </p:txBody>
      </p:sp>
    </p:spTree>
    <p:custDataLst>
      <p:tags r:id="rId1"/>
    </p:custDataLst>
    <p:extLst>
      <p:ext uri="{BB962C8B-B14F-4D97-AF65-F5344CB8AC3E}">
        <p14:creationId xmlns:p14="http://schemas.microsoft.com/office/powerpoint/2010/main" val="3935131350"/>
      </p:ext>
    </p:extLst>
  </p:cSld>
  <p:clrMapOvr>
    <a:masterClrMapping/>
  </p:clrMapOvr>
  <p:transition spd="slow">
    <p:wipe/>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8839201" cy="731837"/>
          </a:xfrm>
        </p:spPr>
        <p:txBody>
          <a:bodyPr/>
          <a:lstStyle/>
          <a:p>
            <a:r>
              <a:rPr lang="en-US" sz="1600" dirty="0">
                <a:solidFill>
                  <a:schemeClr val="accent4">
                    <a:lumMod val="75000"/>
                  </a:schemeClr>
                </a:solidFill>
              </a:rPr>
              <a:t>Trouble Tickets</a:t>
            </a:r>
            <a:br>
              <a:rPr lang="en-US" dirty="0">
                <a:solidFill>
                  <a:schemeClr val="accent4">
                    <a:lumMod val="75000"/>
                  </a:schemeClr>
                </a:solidFill>
              </a:rPr>
            </a:br>
            <a:r>
              <a:rPr lang="en-US" sz="2200" dirty="0">
                <a:solidFill>
                  <a:schemeClr val="accent4">
                    <a:lumMod val="75000"/>
                  </a:schemeClr>
                </a:solidFill>
              </a:rPr>
              <a:t>IPv4 Addressing and Addressing Technologies Trouble Tickets (Cont.)</a:t>
            </a:r>
          </a:p>
        </p:txBody>
      </p:sp>
      <p:sp>
        <p:nvSpPr>
          <p:cNvPr id="2" name="Rectangle 1">
            <a:extLst>
              <a:ext uri="{FF2B5EF4-FFF2-40B4-BE49-F238E27FC236}">
                <a16:creationId xmlns:a16="http://schemas.microsoft.com/office/drawing/2014/main" id="{09FF4F5D-70B8-4224-91F2-4D3C5F190FF9}"/>
              </a:ext>
            </a:extLst>
          </p:cNvPr>
          <p:cNvSpPr/>
          <p:nvPr/>
        </p:nvSpPr>
        <p:spPr>
          <a:xfrm>
            <a:off x="121441" y="731837"/>
            <a:ext cx="5587795" cy="3970318"/>
          </a:xfrm>
          <a:prstGeom prst="rect">
            <a:avLst/>
          </a:prstGeom>
        </p:spPr>
        <p:txBody>
          <a:bodyPr wrap="square">
            <a:spAutoFit/>
          </a:bodyPr>
          <a:lstStyle/>
          <a:p>
            <a:r>
              <a:rPr lang="en-US" sz="1400" b="1" dirty="0"/>
              <a:t>Trouble Ticket 1</a:t>
            </a:r>
          </a:p>
          <a:p>
            <a:r>
              <a:rPr lang="en-US" sz="1400" b="1" dirty="0"/>
              <a:t>Problem: </a:t>
            </a:r>
            <a:r>
              <a:rPr lang="en-US" sz="1400" dirty="0"/>
              <a:t>PC1 is not able to access resources on web server 192.0.2.1. </a:t>
            </a:r>
          </a:p>
          <a:p>
            <a:pPr marL="342900" indent="-342900">
              <a:buFont typeface="+mj-lt"/>
              <a:buAutoNum type="arabicPeriod"/>
            </a:pPr>
            <a:r>
              <a:rPr lang="en-US" sz="1400" dirty="0"/>
              <a:t>a ping from PC1 to 192.0.2.1 </a:t>
            </a:r>
            <a:r>
              <a:rPr lang="en-US" sz="1400" i="1" dirty="0"/>
              <a:t>fails</a:t>
            </a:r>
            <a:endParaRPr lang="en-US" sz="1400" dirty="0"/>
          </a:p>
          <a:p>
            <a:pPr marL="342900" indent="-342900">
              <a:buFont typeface="+mj-lt"/>
              <a:buAutoNum type="arabicPeriod"/>
            </a:pPr>
            <a:r>
              <a:rPr lang="en-US" sz="1400" dirty="0"/>
              <a:t>a ping from PC1 to the default gateway R1 at 10.1.1.1 </a:t>
            </a:r>
            <a:r>
              <a:rPr lang="en-US" sz="1400" i="1" dirty="0"/>
              <a:t>succeeds</a:t>
            </a:r>
          </a:p>
          <a:p>
            <a:pPr marL="342900" indent="-342900">
              <a:buFont typeface="+mj-lt"/>
              <a:buAutoNum type="arabicPeriod"/>
            </a:pPr>
            <a:r>
              <a:rPr lang="en-US" sz="1400" dirty="0"/>
              <a:t>a ping from PC2 to 192.0.2.1 </a:t>
            </a:r>
            <a:r>
              <a:rPr lang="en-US" sz="1400" i="1" dirty="0"/>
              <a:t>succeeds</a:t>
            </a:r>
            <a:endParaRPr lang="en-US" sz="1400" dirty="0"/>
          </a:p>
          <a:p>
            <a:pPr marL="342900" indent="-342900">
              <a:buFont typeface="+mj-lt"/>
              <a:buAutoNum type="arabicPeriod"/>
            </a:pPr>
            <a:r>
              <a:rPr lang="en-US" sz="1400" dirty="0"/>
              <a:t>Layer 2 &amp; 3 connectivity from PC1 and PC2 to the router is fine</a:t>
            </a:r>
          </a:p>
          <a:p>
            <a:pPr marL="342900" indent="-342900">
              <a:buFont typeface="+mj-lt"/>
              <a:buAutoNum type="arabicPeriod"/>
            </a:pPr>
            <a:r>
              <a:rPr lang="en-US" sz="1400" dirty="0"/>
              <a:t>you have confirmed that PC2 can reach Internet resources </a:t>
            </a:r>
          </a:p>
          <a:p>
            <a:endParaRPr lang="en-US" sz="1400" dirty="0"/>
          </a:p>
          <a:p>
            <a:r>
              <a:rPr lang="en-US" sz="1400" b="1" dirty="0"/>
              <a:t>Possible Reasons</a:t>
            </a:r>
          </a:p>
          <a:p>
            <a:r>
              <a:rPr lang="en-US" sz="1400" dirty="0"/>
              <a:t>1. an access control list (ACL) is denying PC1 from accessing resources on the Internet?</a:t>
            </a:r>
          </a:p>
          <a:p>
            <a:r>
              <a:rPr lang="en-US" sz="1400" dirty="0"/>
              <a:t>2. a NAT issue could be preventing 10.1.1.10 from being translated? </a:t>
            </a:r>
          </a:p>
          <a:p>
            <a:r>
              <a:rPr lang="en-US" sz="1400" dirty="0"/>
              <a:t>3. PC1 could be sending packets destined to a remote network to the wrong default gateway</a:t>
            </a:r>
          </a:p>
          <a:p>
            <a:endParaRPr lang="en-US" sz="1400" dirty="0"/>
          </a:p>
          <a:p>
            <a:r>
              <a:rPr lang="en-US" sz="1400" b="1" dirty="0"/>
              <a:t>Answer</a:t>
            </a:r>
            <a:r>
              <a:rPr lang="en-US" sz="1400" dirty="0"/>
              <a:t> - you see that the default gateway is configured as 10.1.1.100, which is not the IP address of R1’s interface.</a:t>
            </a:r>
          </a:p>
        </p:txBody>
      </p:sp>
      <p:pic>
        <p:nvPicPr>
          <p:cNvPr id="8" name="Picture 7">
            <a:extLst>
              <a:ext uri="{FF2B5EF4-FFF2-40B4-BE49-F238E27FC236}">
                <a16:creationId xmlns:a16="http://schemas.microsoft.com/office/drawing/2014/main" id="{77A58C67-7651-4EBC-B91C-055BCE2534AD}"/>
              </a:ext>
            </a:extLst>
          </p:cNvPr>
          <p:cNvPicPr>
            <a:picLocks noChangeAspect="1"/>
          </p:cNvPicPr>
          <p:nvPr/>
        </p:nvPicPr>
        <p:blipFill>
          <a:blip r:embed="rId3"/>
          <a:srcRect/>
          <a:stretch/>
        </p:blipFill>
        <p:spPr>
          <a:xfrm>
            <a:off x="5801564" y="865241"/>
            <a:ext cx="3250491" cy="1706509"/>
          </a:xfrm>
          <a:prstGeom prst="rect">
            <a:avLst/>
          </a:prstGeom>
        </p:spPr>
      </p:pic>
      <p:pic>
        <p:nvPicPr>
          <p:cNvPr id="5" name="Picture 4" descr="A screenshot of a cell phone&#10;&#10;Description automatically generated">
            <a:extLst>
              <a:ext uri="{FF2B5EF4-FFF2-40B4-BE49-F238E27FC236}">
                <a16:creationId xmlns:a16="http://schemas.microsoft.com/office/drawing/2014/main" id="{741995F1-2913-4527-BC8C-9A159F0A776D}"/>
              </a:ext>
            </a:extLst>
          </p:cNvPr>
          <p:cNvPicPr>
            <a:picLocks noChangeAspect="1"/>
          </p:cNvPicPr>
          <p:nvPr/>
        </p:nvPicPr>
        <p:blipFill>
          <a:blip r:embed="rId4"/>
          <a:stretch>
            <a:fillRect/>
          </a:stretch>
        </p:blipFill>
        <p:spPr>
          <a:xfrm>
            <a:off x="5772068" y="2939845"/>
            <a:ext cx="3319316" cy="1170448"/>
          </a:xfrm>
          <a:prstGeom prst="rect">
            <a:avLst/>
          </a:prstGeom>
        </p:spPr>
      </p:pic>
    </p:spTree>
    <p:extLst>
      <p:ext uri="{BB962C8B-B14F-4D97-AF65-F5344CB8AC3E}">
        <p14:creationId xmlns:p14="http://schemas.microsoft.com/office/powerpoint/2010/main" val="3993321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8839201" cy="731837"/>
          </a:xfrm>
        </p:spPr>
        <p:txBody>
          <a:bodyPr/>
          <a:lstStyle/>
          <a:p>
            <a:r>
              <a:rPr lang="en-US" sz="1600" dirty="0">
                <a:solidFill>
                  <a:schemeClr val="accent4">
                    <a:lumMod val="75000"/>
                  </a:schemeClr>
                </a:solidFill>
              </a:rPr>
              <a:t>Trouble Tickets</a:t>
            </a:r>
            <a:br>
              <a:rPr lang="en-US" dirty="0">
                <a:solidFill>
                  <a:schemeClr val="accent4">
                    <a:lumMod val="75000"/>
                  </a:schemeClr>
                </a:solidFill>
              </a:rPr>
            </a:br>
            <a:r>
              <a:rPr lang="en-US" sz="2200" dirty="0">
                <a:solidFill>
                  <a:schemeClr val="accent4">
                    <a:lumMod val="75000"/>
                  </a:schemeClr>
                </a:solidFill>
              </a:rPr>
              <a:t>IPv4 Addressing and Addressing Technologies Trouble Tickets (Cont.)</a:t>
            </a:r>
          </a:p>
        </p:txBody>
      </p:sp>
      <p:sp>
        <p:nvSpPr>
          <p:cNvPr id="2" name="Rectangle 1">
            <a:extLst>
              <a:ext uri="{FF2B5EF4-FFF2-40B4-BE49-F238E27FC236}">
                <a16:creationId xmlns:a16="http://schemas.microsoft.com/office/drawing/2014/main" id="{09FF4F5D-70B8-4224-91F2-4D3C5F190FF9}"/>
              </a:ext>
            </a:extLst>
          </p:cNvPr>
          <p:cNvSpPr/>
          <p:nvPr/>
        </p:nvSpPr>
        <p:spPr>
          <a:xfrm>
            <a:off x="114565" y="621834"/>
            <a:ext cx="5509339" cy="4401205"/>
          </a:xfrm>
          <a:prstGeom prst="rect">
            <a:avLst/>
          </a:prstGeom>
        </p:spPr>
        <p:txBody>
          <a:bodyPr wrap="square">
            <a:spAutoFit/>
          </a:bodyPr>
          <a:lstStyle/>
          <a:p>
            <a:r>
              <a:rPr lang="en-US" sz="1400" b="1" dirty="0"/>
              <a:t>Trouble Ticket 2</a:t>
            </a:r>
          </a:p>
          <a:p>
            <a:r>
              <a:rPr lang="en-US" sz="1400" b="1" dirty="0"/>
              <a:t>Problem: </a:t>
            </a:r>
            <a:r>
              <a:rPr lang="en-US" sz="1400" dirty="0"/>
              <a:t>PC1 is not able to access resources on web server 192.0.2.1. </a:t>
            </a:r>
          </a:p>
          <a:p>
            <a:pPr marL="342900" indent="-342900">
              <a:buFont typeface="+mj-lt"/>
              <a:buAutoNum type="arabicPeriod"/>
            </a:pPr>
            <a:r>
              <a:rPr lang="en-US" sz="1400" dirty="0"/>
              <a:t>a ping from PC1 to 192.0.2.1 </a:t>
            </a:r>
            <a:r>
              <a:rPr lang="en-US" sz="1400" i="1" dirty="0"/>
              <a:t>fails</a:t>
            </a:r>
            <a:endParaRPr lang="en-US" sz="1400" dirty="0"/>
          </a:p>
          <a:p>
            <a:pPr marL="342900" indent="-342900">
              <a:buFont typeface="+mj-lt"/>
              <a:buAutoNum type="arabicPeriod"/>
            </a:pPr>
            <a:r>
              <a:rPr lang="en-US" sz="1400" dirty="0"/>
              <a:t>a ping from PC1 to the default gateway R1 at 10.1.1.1 </a:t>
            </a:r>
            <a:r>
              <a:rPr lang="en-US" sz="1400" i="1" dirty="0"/>
              <a:t>fails</a:t>
            </a:r>
          </a:p>
          <a:p>
            <a:pPr marL="342900" indent="-342900">
              <a:buFont typeface="+mj-lt"/>
              <a:buAutoNum type="arabicPeriod"/>
            </a:pPr>
            <a:r>
              <a:rPr lang="en-US" sz="1400" dirty="0"/>
              <a:t>a ping from PC2 to 192.0.2.1 </a:t>
            </a:r>
            <a:r>
              <a:rPr lang="en-US" sz="1400" i="1" dirty="0"/>
              <a:t>fails</a:t>
            </a:r>
          </a:p>
          <a:p>
            <a:pPr marL="342900" indent="-342900">
              <a:buFont typeface="+mj-lt"/>
              <a:buAutoNum type="arabicPeriod"/>
            </a:pPr>
            <a:r>
              <a:rPr lang="en-US" sz="1400" dirty="0"/>
              <a:t>a ping from PC2 to the default gateway R1 at 10.1.1.1 </a:t>
            </a:r>
            <a:r>
              <a:rPr lang="en-US" sz="1400" i="1" dirty="0"/>
              <a:t>fails</a:t>
            </a:r>
            <a:endParaRPr lang="en-US" sz="1400" dirty="0"/>
          </a:p>
          <a:p>
            <a:pPr marL="342900" indent="-342900">
              <a:buFont typeface="+mj-lt"/>
              <a:buAutoNum type="arabicPeriod"/>
            </a:pPr>
            <a:r>
              <a:rPr lang="en-US" sz="1400" dirty="0"/>
              <a:t>No Layer 2 &amp; 3 connectivity from PC1 and PC2 to the router </a:t>
            </a:r>
          </a:p>
          <a:p>
            <a:endParaRPr lang="en-US" sz="1400" dirty="0"/>
          </a:p>
          <a:p>
            <a:r>
              <a:rPr lang="en-US" sz="1400" b="1" dirty="0"/>
              <a:t>Possible Reasons</a:t>
            </a:r>
          </a:p>
          <a:p>
            <a:r>
              <a:rPr lang="en-US" sz="1400" dirty="0"/>
              <a:t>1. VLANs, VLAN ACLs, trunks, VTP, and STP are all possible?</a:t>
            </a:r>
          </a:p>
          <a:p>
            <a:r>
              <a:rPr lang="en-US" sz="1400" dirty="0"/>
              <a:t>2. Start with the simple solution and check IP addressing on PC1 </a:t>
            </a:r>
          </a:p>
          <a:p>
            <a:endParaRPr lang="en-US" sz="1400" dirty="0"/>
          </a:p>
          <a:p>
            <a:r>
              <a:rPr lang="en-US" sz="1400" b="1" dirty="0"/>
              <a:t>Answer</a:t>
            </a:r>
            <a:r>
              <a:rPr lang="en-US" sz="1400" dirty="0"/>
              <a:t> - you see that PC1 has APIPA addressing and no default gateway, it cannot reach the DHCP server. The DHCP server is on another network which means the router needs to be configured to forward DHCPDISCOVER broadcasts. In </a:t>
            </a:r>
            <a:r>
              <a:rPr lang="en-US" sz="1400" b="1" dirty="0"/>
              <a:t>Example 1-52</a:t>
            </a:r>
            <a:r>
              <a:rPr lang="en-US" sz="1400" dirty="0"/>
              <a:t>. The output indicates that the IP helper address is 172.16.1.100, which is not correct according to the network diagram.</a:t>
            </a:r>
          </a:p>
          <a:p>
            <a:endParaRPr lang="en-US" sz="1400" dirty="0"/>
          </a:p>
        </p:txBody>
      </p:sp>
      <p:pic>
        <p:nvPicPr>
          <p:cNvPr id="8" name="Picture 7">
            <a:extLst>
              <a:ext uri="{FF2B5EF4-FFF2-40B4-BE49-F238E27FC236}">
                <a16:creationId xmlns:a16="http://schemas.microsoft.com/office/drawing/2014/main" id="{77A58C67-7651-4EBC-B91C-055BCE2534AD}"/>
              </a:ext>
            </a:extLst>
          </p:cNvPr>
          <p:cNvPicPr>
            <a:picLocks noChangeAspect="1"/>
          </p:cNvPicPr>
          <p:nvPr/>
        </p:nvPicPr>
        <p:blipFill>
          <a:blip r:embed="rId3"/>
          <a:srcRect/>
          <a:stretch/>
        </p:blipFill>
        <p:spPr>
          <a:xfrm>
            <a:off x="5623904" y="845577"/>
            <a:ext cx="3428151" cy="1706509"/>
          </a:xfrm>
          <a:prstGeom prst="rect">
            <a:avLst/>
          </a:prstGeom>
        </p:spPr>
      </p:pic>
      <p:pic>
        <p:nvPicPr>
          <p:cNvPr id="5" name="Picture 4">
            <a:extLst>
              <a:ext uri="{FF2B5EF4-FFF2-40B4-BE49-F238E27FC236}">
                <a16:creationId xmlns:a16="http://schemas.microsoft.com/office/drawing/2014/main" id="{741995F1-2913-4527-BC8C-9A159F0A776D}"/>
              </a:ext>
            </a:extLst>
          </p:cNvPr>
          <p:cNvPicPr>
            <a:picLocks noChangeAspect="1"/>
          </p:cNvPicPr>
          <p:nvPr/>
        </p:nvPicPr>
        <p:blipFill>
          <a:blip r:embed="rId4"/>
          <a:srcRect/>
          <a:stretch/>
        </p:blipFill>
        <p:spPr>
          <a:xfrm>
            <a:off x="5590646" y="2884985"/>
            <a:ext cx="3500738" cy="616379"/>
          </a:xfrm>
          <a:prstGeom prst="rect">
            <a:avLst/>
          </a:prstGeom>
        </p:spPr>
      </p:pic>
      <p:pic>
        <p:nvPicPr>
          <p:cNvPr id="6" name="Picture 5">
            <a:extLst>
              <a:ext uri="{FF2B5EF4-FFF2-40B4-BE49-F238E27FC236}">
                <a16:creationId xmlns:a16="http://schemas.microsoft.com/office/drawing/2014/main" id="{4F3F02B7-8AF4-4F27-870B-897F1D29DF93}"/>
              </a:ext>
            </a:extLst>
          </p:cNvPr>
          <p:cNvPicPr>
            <a:picLocks noChangeAspect="1"/>
          </p:cNvPicPr>
          <p:nvPr/>
        </p:nvPicPr>
        <p:blipFill>
          <a:blip r:embed="rId5"/>
          <a:srcRect/>
          <a:stretch/>
        </p:blipFill>
        <p:spPr>
          <a:xfrm>
            <a:off x="5587582" y="3481713"/>
            <a:ext cx="3503862" cy="689099"/>
          </a:xfrm>
          <a:prstGeom prst="rect">
            <a:avLst/>
          </a:prstGeom>
        </p:spPr>
      </p:pic>
    </p:spTree>
    <p:extLst>
      <p:ext uri="{BB962C8B-B14F-4D97-AF65-F5344CB8AC3E}">
        <p14:creationId xmlns:p14="http://schemas.microsoft.com/office/powerpoint/2010/main" val="676138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8839201" cy="731837"/>
          </a:xfrm>
        </p:spPr>
        <p:txBody>
          <a:bodyPr/>
          <a:lstStyle/>
          <a:p>
            <a:r>
              <a:rPr lang="en-US" sz="1600" dirty="0">
                <a:solidFill>
                  <a:schemeClr val="accent4">
                    <a:lumMod val="75000"/>
                  </a:schemeClr>
                </a:solidFill>
              </a:rPr>
              <a:t>Trouble Tickets</a:t>
            </a:r>
            <a:br>
              <a:rPr lang="en-US" dirty="0">
                <a:solidFill>
                  <a:schemeClr val="accent4">
                    <a:lumMod val="75000"/>
                  </a:schemeClr>
                </a:solidFill>
              </a:rPr>
            </a:br>
            <a:r>
              <a:rPr lang="en-US" sz="2400" dirty="0">
                <a:solidFill>
                  <a:schemeClr val="accent4">
                    <a:lumMod val="75000"/>
                  </a:schemeClr>
                </a:solidFill>
              </a:rPr>
              <a:t>IPv6 Addressing Trouble Tickets</a:t>
            </a:r>
          </a:p>
        </p:txBody>
      </p:sp>
      <p:sp>
        <p:nvSpPr>
          <p:cNvPr id="2" name="Rectangle 1">
            <a:extLst>
              <a:ext uri="{FF2B5EF4-FFF2-40B4-BE49-F238E27FC236}">
                <a16:creationId xmlns:a16="http://schemas.microsoft.com/office/drawing/2014/main" id="{09FF4F5D-70B8-4224-91F2-4D3C5F190FF9}"/>
              </a:ext>
            </a:extLst>
          </p:cNvPr>
          <p:cNvSpPr/>
          <p:nvPr/>
        </p:nvSpPr>
        <p:spPr>
          <a:xfrm>
            <a:off x="128317" y="628709"/>
            <a:ext cx="5587795" cy="4185761"/>
          </a:xfrm>
          <a:prstGeom prst="rect">
            <a:avLst/>
          </a:prstGeom>
        </p:spPr>
        <p:txBody>
          <a:bodyPr wrap="square">
            <a:spAutoFit/>
          </a:bodyPr>
          <a:lstStyle/>
          <a:p>
            <a:r>
              <a:rPr lang="en-US" sz="1400" b="1" dirty="0"/>
              <a:t>Trouble Ticket 3</a:t>
            </a:r>
          </a:p>
          <a:p>
            <a:r>
              <a:rPr lang="en-US" sz="1400" b="1" dirty="0"/>
              <a:t>Problem: </a:t>
            </a:r>
            <a:r>
              <a:rPr lang="en-US" sz="1400" dirty="0"/>
              <a:t>PC1 is not able to access resources on web server 2001:db8:d::1.</a:t>
            </a:r>
          </a:p>
          <a:p>
            <a:pPr marL="342900" indent="-342900">
              <a:buFont typeface="+mj-lt"/>
              <a:buAutoNum type="arabicPeriod"/>
            </a:pPr>
            <a:r>
              <a:rPr lang="en-US" sz="1400" dirty="0"/>
              <a:t>a ping from PC1 to 2001:db8:d::1 </a:t>
            </a:r>
            <a:r>
              <a:rPr lang="en-US" sz="1400" i="1" dirty="0"/>
              <a:t>fails</a:t>
            </a:r>
            <a:endParaRPr lang="en-US" sz="1400" dirty="0"/>
          </a:p>
          <a:p>
            <a:pPr marL="342900" indent="-342900">
              <a:buFont typeface="+mj-lt"/>
              <a:buAutoNum type="arabicPeriod"/>
            </a:pPr>
            <a:r>
              <a:rPr lang="en-US" sz="1400" dirty="0"/>
              <a:t>a ping from PC1 to the default gateway at 2001:db8:a:a::1 </a:t>
            </a:r>
            <a:r>
              <a:rPr lang="en-US" sz="1400" i="1" dirty="0"/>
              <a:t>fails</a:t>
            </a:r>
          </a:p>
          <a:p>
            <a:pPr marL="342900" indent="-342900">
              <a:buFont typeface="+mj-lt"/>
              <a:buAutoNum type="arabicPeriod"/>
            </a:pPr>
            <a:r>
              <a:rPr lang="en-US" sz="1400" dirty="0"/>
              <a:t>an ipconfig reveals PC1 is not generating automatic addressing</a:t>
            </a:r>
            <a:endParaRPr lang="en-US" sz="1400" i="1" dirty="0"/>
          </a:p>
          <a:p>
            <a:pPr marL="342900" indent="-342900">
              <a:buFont typeface="+mj-lt"/>
              <a:buAutoNum type="arabicPeriod"/>
            </a:pPr>
            <a:r>
              <a:rPr lang="en-US" sz="1400" dirty="0"/>
              <a:t>an ipconfig reveals PC2 is not generating automatic addressing </a:t>
            </a:r>
          </a:p>
          <a:p>
            <a:endParaRPr lang="en-US" sz="1400" dirty="0"/>
          </a:p>
          <a:p>
            <a:r>
              <a:rPr lang="en-US" sz="1400" b="1" dirty="0"/>
              <a:t>Possible Reasons</a:t>
            </a:r>
          </a:p>
          <a:p>
            <a:r>
              <a:rPr lang="en-US" sz="1400" dirty="0"/>
              <a:t>1. Are the PCs configured for automatic addressing? </a:t>
            </a:r>
          </a:p>
          <a:p>
            <a:r>
              <a:rPr lang="en-US" sz="1400" dirty="0"/>
              <a:t>2. Is R1 configured to provide RAs to the PCs for SLAAC to work?</a:t>
            </a:r>
          </a:p>
          <a:p>
            <a:endParaRPr lang="en-US" sz="1400" dirty="0"/>
          </a:p>
          <a:p>
            <a:r>
              <a:rPr lang="en-US" sz="1400" b="1" dirty="0"/>
              <a:t>Answer</a:t>
            </a:r>
            <a:r>
              <a:rPr lang="en-US" sz="1400" dirty="0"/>
              <a:t> - You issue the command </a:t>
            </a:r>
            <a:r>
              <a:rPr lang="en-US" sz="1400" b="1" dirty="0"/>
              <a:t>show ipv6 interface gigabitEthernet 0/0</a:t>
            </a:r>
            <a:r>
              <a:rPr lang="en-US" sz="1400" dirty="0"/>
              <a:t> on R1. The output indicates that hosts use SLAAC for addresses, and DHCP is used for other configuration values. However, it also indicates that RAs are suppressed. You issue </a:t>
            </a:r>
            <a:r>
              <a:rPr lang="en-US" sz="1400" b="1" dirty="0"/>
              <a:t>show run int g0/0 </a:t>
            </a:r>
            <a:r>
              <a:rPr lang="en-US" sz="1400" dirty="0"/>
              <a:t>to verify the configuration on the interface. As shown Example 1-60, the interface is configured with</a:t>
            </a:r>
            <a:r>
              <a:rPr lang="en-US" sz="1400" b="1" dirty="0"/>
              <a:t> ipv6 nd ra suppress all</a:t>
            </a:r>
            <a:r>
              <a:rPr lang="en-US" sz="1400" dirty="0"/>
              <a:t>, which stops R1 from sending RAs. </a:t>
            </a:r>
          </a:p>
        </p:txBody>
      </p:sp>
      <p:pic>
        <p:nvPicPr>
          <p:cNvPr id="8" name="Picture 7">
            <a:extLst>
              <a:ext uri="{FF2B5EF4-FFF2-40B4-BE49-F238E27FC236}">
                <a16:creationId xmlns:a16="http://schemas.microsoft.com/office/drawing/2014/main" id="{77A58C67-7651-4EBC-B91C-055BCE2534AD}"/>
              </a:ext>
            </a:extLst>
          </p:cNvPr>
          <p:cNvPicPr>
            <a:picLocks noChangeAspect="1"/>
          </p:cNvPicPr>
          <p:nvPr/>
        </p:nvPicPr>
        <p:blipFill>
          <a:blip r:embed="rId3"/>
          <a:srcRect/>
          <a:stretch/>
        </p:blipFill>
        <p:spPr>
          <a:xfrm>
            <a:off x="5801564" y="875264"/>
            <a:ext cx="3250491" cy="1647134"/>
          </a:xfrm>
          <a:prstGeom prst="rect">
            <a:avLst/>
          </a:prstGeom>
        </p:spPr>
      </p:pic>
      <p:pic>
        <p:nvPicPr>
          <p:cNvPr id="5" name="Picture 4">
            <a:extLst>
              <a:ext uri="{FF2B5EF4-FFF2-40B4-BE49-F238E27FC236}">
                <a16:creationId xmlns:a16="http://schemas.microsoft.com/office/drawing/2014/main" id="{741995F1-2913-4527-BC8C-9A159F0A776D}"/>
              </a:ext>
            </a:extLst>
          </p:cNvPr>
          <p:cNvPicPr>
            <a:picLocks noChangeAspect="1"/>
          </p:cNvPicPr>
          <p:nvPr/>
        </p:nvPicPr>
        <p:blipFill>
          <a:blip r:embed="rId4"/>
          <a:srcRect/>
          <a:stretch/>
        </p:blipFill>
        <p:spPr>
          <a:xfrm>
            <a:off x="5791732" y="2825993"/>
            <a:ext cx="3270156" cy="1477427"/>
          </a:xfrm>
          <a:prstGeom prst="rect">
            <a:avLst/>
          </a:prstGeom>
        </p:spPr>
      </p:pic>
    </p:spTree>
    <p:extLst>
      <p:ext uri="{BB962C8B-B14F-4D97-AF65-F5344CB8AC3E}">
        <p14:creationId xmlns:p14="http://schemas.microsoft.com/office/powerpoint/2010/main" val="297847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8839201" cy="731837"/>
          </a:xfrm>
        </p:spPr>
        <p:txBody>
          <a:bodyPr/>
          <a:lstStyle/>
          <a:p>
            <a:r>
              <a:rPr lang="en-US" sz="1600" dirty="0">
                <a:solidFill>
                  <a:schemeClr val="accent4">
                    <a:lumMod val="75000"/>
                  </a:schemeClr>
                </a:solidFill>
              </a:rPr>
              <a:t>Trouble Tickets</a:t>
            </a:r>
            <a:br>
              <a:rPr lang="en-US" dirty="0">
                <a:solidFill>
                  <a:schemeClr val="accent4">
                    <a:lumMod val="75000"/>
                  </a:schemeClr>
                </a:solidFill>
              </a:rPr>
            </a:br>
            <a:r>
              <a:rPr lang="en-US" sz="2400" dirty="0">
                <a:solidFill>
                  <a:schemeClr val="accent4">
                    <a:lumMod val="75000"/>
                  </a:schemeClr>
                </a:solidFill>
              </a:rPr>
              <a:t>Static Routing Trouble Tickets</a:t>
            </a:r>
          </a:p>
        </p:txBody>
      </p:sp>
      <p:sp>
        <p:nvSpPr>
          <p:cNvPr id="2" name="Rectangle 1">
            <a:extLst>
              <a:ext uri="{FF2B5EF4-FFF2-40B4-BE49-F238E27FC236}">
                <a16:creationId xmlns:a16="http://schemas.microsoft.com/office/drawing/2014/main" id="{09FF4F5D-70B8-4224-91F2-4D3C5F190FF9}"/>
              </a:ext>
            </a:extLst>
          </p:cNvPr>
          <p:cNvSpPr/>
          <p:nvPr/>
        </p:nvSpPr>
        <p:spPr>
          <a:xfrm>
            <a:off x="135193" y="642459"/>
            <a:ext cx="5419960" cy="4185761"/>
          </a:xfrm>
          <a:prstGeom prst="rect">
            <a:avLst/>
          </a:prstGeom>
        </p:spPr>
        <p:txBody>
          <a:bodyPr wrap="square">
            <a:spAutoFit/>
          </a:bodyPr>
          <a:lstStyle/>
          <a:p>
            <a:r>
              <a:rPr lang="en-US" sz="1400" b="1" dirty="0"/>
              <a:t>Trouble Ticket 4</a:t>
            </a:r>
          </a:p>
          <a:p>
            <a:r>
              <a:rPr lang="en-US" sz="1400" b="1" dirty="0"/>
              <a:t>Problem: </a:t>
            </a:r>
            <a:r>
              <a:rPr lang="en-US" sz="1400" dirty="0"/>
              <a:t>Users in the 10.1.1.0/24 network are not able to access the FTP server at 10.1.3.10 nor the web server at 10.1.3.5.</a:t>
            </a:r>
          </a:p>
          <a:p>
            <a:endParaRPr lang="en-US" sz="1400" dirty="0"/>
          </a:p>
          <a:p>
            <a:pPr marL="342900" indent="-342900">
              <a:buFont typeface="+mj-lt"/>
              <a:buAutoNum type="arabicPeriod"/>
            </a:pPr>
            <a:r>
              <a:rPr lang="en-US" sz="1400" dirty="0"/>
              <a:t>a ping from PC1 to 10.1.3.10 </a:t>
            </a:r>
            <a:r>
              <a:rPr lang="en-US" sz="1400" i="1" dirty="0"/>
              <a:t>fails</a:t>
            </a:r>
            <a:endParaRPr lang="en-US" sz="1400" dirty="0"/>
          </a:p>
          <a:p>
            <a:pPr marL="342900" indent="-342900">
              <a:buFont typeface="+mj-lt"/>
              <a:buAutoNum type="arabicPeriod"/>
            </a:pPr>
            <a:r>
              <a:rPr lang="en-US" sz="1400" dirty="0"/>
              <a:t>R1 responds with a </a:t>
            </a:r>
            <a:r>
              <a:rPr lang="en-US" sz="1400" i="1" dirty="0"/>
              <a:t>destination unreachable</a:t>
            </a:r>
            <a:r>
              <a:rPr lang="en-US" sz="1400" dirty="0"/>
              <a:t> message indicating there is not route</a:t>
            </a:r>
          </a:p>
          <a:p>
            <a:pPr marL="342900" indent="-342900">
              <a:buFont typeface="+mj-lt"/>
              <a:buAutoNum type="arabicPeriod"/>
            </a:pPr>
            <a:r>
              <a:rPr lang="en-US" sz="1400" dirty="0"/>
              <a:t>A ping from 10.1.3.5 to 10.1.3.10 is </a:t>
            </a:r>
            <a:r>
              <a:rPr lang="en-US" sz="1400" i="1" dirty="0"/>
              <a:t>successful</a:t>
            </a:r>
            <a:r>
              <a:rPr lang="en-US" sz="1400" dirty="0"/>
              <a:t> </a:t>
            </a:r>
          </a:p>
          <a:p>
            <a:endParaRPr lang="en-US" sz="1400" dirty="0"/>
          </a:p>
          <a:p>
            <a:r>
              <a:rPr lang="en-US" sz="1400" b="1" dirty="0"/>
              <a:t>Possible Reasons</a:t>
            </a:r>
          </a:p>
          <a:p>
            <a:r>
              <a:rPr lang="en-US" sz="1400" dirty="0"/>
              <a:t>1. Does R1 have a route to the 10.1.3.0 network? </a:t>
            </a:r>
          </a:p>
          <a:p>
            <a:r>
              <a:rPr lang="en-US" sz="1400" dirty="0"/>
              <a:t>2. Do routers R2 and R3 have routes to the networks?</a:t>
            </a:r>
          </a:p>
          <a:p>
            <a:endParaRPr lang="en-US" sz="1400" dirty="0"/>
          </a:p>
          <a:p>
            <a:r>
              <a:rPr lang="en-US" sz="1400" b="1" dirty="0"/>
              <a:t>Answer</a:t>
            </a:r>
            <a:r>
              <a:rPr lang="en-US" sz="1400" dirty="0"/>
              <a:t> – You issue the </a:t>
            </a:r>
            <a:r>
              <a:rPr lang="en-US" sz="1400" b="1" dirty="0"/>
              <a:t>show ip route </a:t>
            </a:r>
            <a:r>
              <a:rPr lang="en-US" sz="1400" dirty="0"/>
              <a:t>command on R1 to verify whether it knows how to route the packet to 10.1.3.10. The closest match in the routing table is a static route to the 10.1.3.0/29 network which means 10.1.3.10 is not covered by the range of addresses in the 10.1.3.0/29 subnet. You remove an replace the static route and pings are now successful </a:t>
            </a:r>
          </a:p>
        </p:txBody>
      </p:sp>
      <p:pic>
        <p:nvPicPr>
          <p:cNvPr id="8" name="Picture 7">
            <a:extLst>
              <a:ext uri="{FF2B5EF4-FFF2-40B4-BE49-F238E27FC236}">
                <a16:creationId xmlns:a16="http://schemas.microsoft.com/office/drawing/2014/main" id="{77A58C67-7651-4EBC-B91C-055BCE2534AD}"/>
              </a:ext>
            </a:extLst>
          </p:cNvPr>
          <p:cNvPicPr>
            <a:picLocks noChangeAspect="1"/>
          </p:cNvPicPr>
          <p:nvPr/>
        </p:nvPicPr>
        <p:blipFill>
          <a:blip r:embed="rId3"/>
          <a:srcRect/>
          <a:stretch/>
        </p:blipFill>
        <p:spPr>
          <a:xfrm>
            <a:off x="5566532" y="1191516"/>
            <a:ext cx="3506149" cy="1014630"/>
          </a:xfrm>
          <a:prstGeom prst="rect">
            <a:avLst/>
          </a:prstGeom>
        </p:spPr>
      </p:pic>
      <p:pic>
        <p:nvPicPr>
          <p:cNvPr id="5" name="Picture 4">
            <a:extLst>
              <a:ext uri="{FF2B5EF4-FFF2-40B4-BE49-F238E27FC236}">
                <a16:creationId xmlns:a16="http://schemas.microsoft.com/office/drawing/2014/main" id="{741995F1-2913-4527-BC8C-9A159F0A776D}"/>
              </a:ext>
            </a:extLst>
          </p:cNvPr>
          <p:cNvPicPr>
            <a:picLocks noChangeAspect="1"/>
          </p:cNvPicPr>
          <p:nvPr/>
        </p:nvPicPr>
        <p:blipFill>
          <a:blip r:embed="rId4"/>
          <a:srcRect/>
          <a:stretch/>
        </p:blipFill>
        <p:spPr>
          <a:xfrm>
            <a:off x="5555153" y="2832750"/>
            <a:ext cx="3527361" cy="1463913"/>
          </a:xfrm>
          <a:prstGeom prst="rect">
            <a:avLst/>
          </a:prstGeom>
        </p:spPr>
      </p:pic>
    </p:spTree>
    <p:extLst>
      <p:ext uri="{BB962C8B-B14F-4D97-AF65-F5344CB8AC3E}">
        <p14:creationId xmlns:p14="http://schemas.microsoft.com/office/powerpoint/2010/main" val="25459842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59274" y="466724"/>
            <a:ext cx="8495967" cy="1351755"/>
          </a:xfrm>
        </p:spPr>
        <p:txBody>
          <a:bodyPr/>
          <a:lstStyle/>
          <a:p>
            <a:r>
              <a:rPr lang="en-US" sz="4800" dirty="0">
                <a:solidFill>
                  <a:schemeClr val="accent5">
                    <a:lumMod val="40000"/>
                    <a:lumOff val="60000"/>
                  </a:schemeClr>
                </a:solidFill>
              </a:rPr>
              <a:t>Prepare for the Exam</a:t>
            </a:r>
            <a:endParaRPr lang="en-US"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val="859374897"/>
      </p:ext>
    </p:extLst>
  </p:cSld>
  <p:clrMapOvr>
    <a:masterClrMapping/>
  </p:clrMapOvr>
  <p:transition spd="slow">
    <p:wip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04774"/>
            <a:ext cx="8345488" cy="731837"/>
          </a:xfrm>
        </p:spPr>
        <p:txBody>
          <a:bodyPr/>
          <a:lstStyle/>
          <a:p>
            <a:r>
              <a:rPr lang="en-US" sz="1600" dirty="0"/>
              <a:t>Prepare for the Exam</a:t>
            </a:r>
            <a:br>
              <a:rPr lang="en-US" sz="2400" dirty="0"/>
            </a:br>
            <a:r>
              <a:rPr lang="en-US" sz="2400" dirty="0"/>
              <a:t>Key Topics for Chapter 1</a:t>
            </a:r>
          </a:p>
        </p:txBody>
      </p:sp>
      <p:graphicFrame>
        <p:nvGraphicFramePr>
          <p:cNvPr id="2" name="Table 1"/>
          <p:cNvGraphicFramePr>
            <a:graphicFrameLocks noGrp="1"/>
          </p:cNvGraphicFramePr>
          <p:nvPr>
            <p:extLst>
              <p:ext uri="{D42A27DB-BD31-4B8C-83A1-F6EECF244321}">
                <p14:modId xmlns:p14="http://schemas.microsoft.com/office/powerpoint/2010/main" val="2241665350"/>
              </p:ext>
            </p:extLst>
          </p:nvPr>
        </p:nvGraphicFramePr>
        <p:xfrm>
          <a:off x="814387" y="960713"/>
          <a:ext cx="7394192" cy="3545840"/>
        </p:xfrm>
        <a:graphic>
          <a:graphicData uri="http://schemas.openxmlformats.org/drawingml/2006/table">
            <a:tbl>
              <a:tblPr firstRow="1" bandRow="1">
                <a:tableStyleId>{5C22544A-7EE6-4342-B048-85BDC9FD1C3A}</a:tableStyleId>
              </a:tblPr>
              <a:tblGrid>
                <a:gridCol w="7394192">
                  <a:extLst>
                    <a:ext uri="{9D8B030D-6E8A-4147-A177-3AD203B41FA5}">
                      <a16:colId xmlns:a16="http://schemas.microsoft.com/office/drawing/2014/main" val="20000"/>
                    </a:ext>
                  </a:extLst>
                </a:gridCol>
              </a:tblGrid>
              <a:tr h="370840">
                <a:tc>
                  <a:txBody>
                    <a:bodyPr/>
                    <a:lstStyle/>
                    <a:p>
                      <a:r>
                        <a:rPr lang="en-US" sz="1400" b="1" i="0" u="none" strike="noStrike" kern="1200" baseline="0" dirty="0">
                          <a:solidFill>
                            <a:schemeClr val="lt1"/>
                          </a:solidFill>
                          <a:latin typeface="+mn-lt"/>
                          <a:ea typeface="+mn-ea"/>
                          <a:cs typeface="+mn-cs"/>
                        </a:rPr>
                        <a:t>Description</a:t>
                      </a:r>
                      <a:endParaRPr lang="en-US" dirty="0"/>
                    </a:p>
                  </a:txBody>
                  <a:tcPr/>
                </a:tc>
                <a:extLst>
                  <a:ext uri="{0D108BD9-81ED-4DB2-BD59-A6C34878D82A}">
                    <a16:rowId xmlns:a16="http://schemas.microsoft.com/office/drawing/2014/main" val="10000"/>
                  </a:ext>
                </a:extLst>
              </a:tr>
              <a:tr h="370840">
                <a:tc>
                  <a:txBody>
                    <a:bodyPr/>
                    <a:lstStyle/>
                    <a:p>
                      <a:r>
                        <a:rPr lang="en-US" sz="1600" dirty="0">
                          <a:solidFill>
                            <a:srgbClr val="000000"/>
                          </a:solidFill>
                        </a:rPr>
                        <a:t>The process used by a device to determine whether the packet will be sent to a local or remote device</a:t>
                      </a:r>
                    </a:p>
                  </a:txBody>
                  <a:tcPr/>
                </a:tc>
                <a:extLst>
                  <a:ext uri="{0D108BD9-81ED-4DB2-BD59-A6C34878D82A}">
                    <a16:rowId xmlns:a16="http://schemas.microsoft.com/office/drawing/2014/main" val="10001"/>
                  </a:ext>
                </a:extLst>
              </a:tr>
              <a:tr h="370840">
                <a:tc>
                  <a:txBody>
                    <a:bodyPr/>
                    <a:lstStyle/>
                    <a:p>
                      <a:r>
                        <a:rPr lang="en-US" sz="1600" dirty="0">
                          <a:solidFill>
                            <a:srgbClr val="000000"/>
                          </a:solidFill>
                        </a:rPr>
                        <a:t>What occurs when IPv4 addressing is not correct</a:t>
                      </a:r>
                    </a:p>
                  </a:txBody>
                  <a:tcPr/>
                </a:tc>
                <a:extLst>
                  <a:ext uri="{0D108BD9-81ED-4DB2-BD59-A6C34878D82A}">
                    <a16:rowId xmlns:a16="http://schemas.microsoft.com/office/drawing/2014/main" val="10002"/>
                  </a:ext>
                </a:extLst>
              </a:tr>
              <a:tr h="370840">
                <a:tc>
                  <a:txBody>
                    <a:bodyPr/>
                    <a:lstStyle/>
                    <a:p>
                      <a:r>
                        <a:rPr lang="en-US" sz="1600" dirty="0">
                          <a:solidFill>
                            <a:srgbClr val="000000"/>
                          </a:solidFill>
                        </a:rPr>
                        <a:t>Verifying IP Addressing on a PC and on a Router</a:t>
                      </a:r>
                    </a:p>
                  </a:txBody>
                  <a:tcPr/>
                </a:tc>
                <a:extLst>
                  <a:ext uri="{0D108BD9-81ED-4DB2-BD59-A6C34878D82A}">
                    <a16:rowId xmlns:a16="http://schemas.microsoft.com/office/drawing/2014/main" val="10003"/>
                  </a:ext>
                </a:extLst>
              </a:tr>
              <a:tr h="370840">
                <a:tc>
                  <a:txBody>
                    <a:bodyPr/>
                    <a:lstStyle/>
                    <a:p>
                      <a:r>
                        <a:rPr lang="en-US" sz="1600" dirty="0">
                          <a:solidFill>
                            <a:srgbClr val="000000"/>
                          </a:solidFill>
                        </a:rPr>
                        <a:t>Determining IP Addresses Within a Subnet</a:t>
                      </a:r>
                    </a:p>
                  </a:txBody>
                  <a:tcPr/>
                </a:tc>
                <a:extLst>
                  <a:ext uri="{0D108BD9-81ED-4DB2-BD59-A6C34878D82A}">
                    <a16:rowId xmlns:a16="http://schemas.microsoft.com/office/drawing/2014/main" val="10004"/>
                  </a:ext>
                </a:extLst>
              </a:tr>
              <a:tr h="370840">
                <a:tc>
                  <a:txBody>
                    <a:bodyPr/>
                    <a:lstStyle/>
                    <a:p>
                      <a:r>
                        <a:rPr lang="en-US" sz="1600" dirty="0">
                          <a:solidFill>
                            <a:srgbClr val="000000"/>
                          </a:solidFill>
                        </a:rPr>
                        <a:t>The DHCPv4 DORA process</a:t>
                      </a:r>
                    </a:p>
                  </a:txBody>
                  <a:tcPr/>
                </a:tc>
                <a:extLst>
                  <a:ext uri="{0D108BD9-81ED-4DB2-BD59-A6C34878D82A}">
                    <a16:rowId xmlns:a16="http://schemas.microsoft.com/office/drawing/2014/main" val="10005"/>
                  </a:ext>
                </a:extLst>
              </a:tr>
              <a:tr h="370840">
                <a:tc>
                  <a:txBody>
                    <a:bodyPr/>
                    <a:lstStyle/>
                    <a:p>
                      <a:r>
                        <a:rPr lang="en-US" sz="1600" dirty="0">
                          <a:solidFill>
                            <a:srgbClr val="000000"/>
                          </a:solidFill>
                        </a:rPr>
                        <a:t>DHCP relay agent configuration</a:t>
                      </a:r>
                    </a:p>
                  </a:txBody>
                  <a:tcPr/>
                </a:tc>
                <a:extLst>
                  <a:ext uri="{0D108BD9-81ED-4DB2-BD59-A6C34878D82A}">
                    <a16:rowId xmlns:a16="http://schemas.microsoft.com/office/drawing/2014/main" val="10006"/>
                  </a:ext>
                </a:extLst>
              </a:tr>
              <a:tr h="370840">
                <a:tc>
                  <a:txBody>
                    <a:bodyPr/>
                    <a:lstStyle/>
                    <a:p>
                      <a:r>
                        <a:rPr lang="en-US" sz="1600" dirty="0">
                          <a:solidFill>
                            <a:srgbClr val="000000"/>
                          </a:solidFill>
                        </a:rPr>
                        <a:t>DHCP client configuration</a:t>
                      </a:r>
                    </a:p>
                  </a:txBody>
                  <a:tcPr/>
                </a:tc>
                <a:extLst>
                  <a:ext uri="{0D108BD9-81ED-4DB2-BD59-A6C34878D82A}">
                    <a16:rowId xmlns:a16="http://schemas.microsoft.com/office/drawing/2014/main" val="10007"/>
                  </a:ext>
                </a:extLst>
              </a:tr>
              <a:tr h="370840">
                <a:tc>
                  <a:txBody>
                    <a:bodyPr/>
                    <a:lstStyle/>
                    <a:p>
                      <a:r>
                        <a:rPr lang="en-US" sz="1600" dirty="0">
                          <a:solidFill>
                            <a:srgbClr val="000000"/>
                          </a:solidFill>
                        </a:rPr>
                        <a:t>How a router can be configured as a DHCP server</a:t>
                      </a:r>
                    </a:p>
                  </a:txBody>
                  <a:tcPr/>
                </a:tc>
                <a:extLst>
                  <a:ext uri="{0D108BD9-81ED-4DB2-BD59-A6C34878D82A}">
                    <a16:rowId xmlns:a16="http://schemas.microsoft.com/office/drawing/2014/main" val="2875473574"/>
                  </a:ext>
                </a:extLst>
              </a:tr>
            </a:tbl>
          </a:graphicData>
        </a:graphic>
      </p:graphicFrame>
    </p:spTree>
    <p:extLst>
      <p:ext uri="{BB962C8B-B14F-4D97-AF65-F5344CB8AC3E}">
        <p14:creationId xmlns:p14="http://schemas.microsoft.com/office/powerpoint/2010/main" val="8755914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04774"/>
            <a:ext cx="8345488" cy="731837"/>
          </a:xfrm>
        </p:spPr>
        <p:txBody>
          <a:bodyPr/>
          <a:lstStyle/>
          <a:p>
            <a:r>
              <a:rPr lang="en-US" sz="1600" dirty="0"/>
              <a:t>Prepare for the Exam</a:t>
            </a:r>
            <a:br>
              <a:rPr lang="en-US" sz="2400" dirty="0"/>
            </a:br>
            <a:r>
              <a:rPr lang="en-US" sz="2400" dirty="0"/>
              <a:t>Key Topics for Chapter 1 (Cont.)</a:t>
            </a:r>
          </a:p>
        </p:txBody>
      </p:sp>
      <p:graphicFrame>
        <p:nvGraphicFramePr>
          <p:cNvPr id="2" name="Table 1"/>
          <p:cNvGraphicFramePr>
            <a:graphicFrameLocks noGrp="1"/>
          </p:cNvGraphicFramePr>
          <p:nvPr>
            <p:extLst>
              <p:ext uri="{D42A27DB-BD31-4B8C-83A1-F6EECF244321}">
                <p14:modId xmlns:p14="http://schemas.microsoft.com/office/powerpoint/2010/main" val="109252548"/>
              </p:ext>
            </p:extLst>
          </p:nvPr>
        </p:nvGraphicFramePr>
        <p:xfrm>
          <a:off x="814387" y="960713"/>
          <a:ext cx="7394192" cy="3622137"/>
        </p:xfrm>
        <a:graphic>
          <a:graphicData uri="http://schemas.openxmlformats.org/drawingml/2006/table">
            <a:tbl>
              <a:tblPr firstRow="1" bandRow="1">
                <a:tableStyleId>{5C22544A-7EE6-4342-B048-85BDC9FD1C3A}</a:tableStyleId>
              </a:tblPr>
              <a:tblGrid>
                <a:gridCol w="7394192">
                  <a:extLst>
                    <a:ext uri="{9D8B030D-6E8A-4147-A177-3AD203B41FA5}">
                      <a16:colId xmlns:a16="http://schemas.microsoft.com/office/drawing/2014/main" val="20000"/>
                    </a:ext>
                  </a:extLst>
                </a:gridCol>
              </a:tblGrid>
              <a:tr h="338113">
                <a:tc>
                  <a:txBody>
                    <a:bodyPr/>
                    <a:lstStyle/>
                    <a:p>
                      <a:r>
                        <a:rPr lang="en-US" sz="1400" b="1" i="0" u="none" strike="noStrike" kern="1200" baseline="0" dirty="0">
                          <a:solidFill>
                            <a:schemeClr val="lt1"/>
                          </a:solidFill>
                          <a:latin typeface="+mn-lt"/>
                          <a:ea typeface="+mn-ea"/>
                          <a:cs typeface="+mn-cs"/>
                        </a:rPr>
                        <a:t>Description</a:t>
                      </a:r>
                      <a:endParaRPr lang="en-US" dirty="0"/>
                    </a:p>
                  </a:txBody>
                  <a:tcPr/>
                </a:tc>
                <a:extLst>
                  <a:ext uri="{0D108BD9-81ED-4DB2-BD59-A6C34878D82A}">
                    <a16:rowId xmlns:a16="http://schemas.microsoft.com/office/drawing/2014/main" val="10000"/>
                  </a:ext>
                </a:extLst>
              </a:tr>
              <a:tr h="338113">
                <a:tc>
                  <a:txBody>
                    <a:bodyPr/>
                    <a:lstStyle/>
                    <a:p>
                      <a:r>
                        <a:rPr lang="en-US" sz="1600" dirty="0">
                          <a:solidFill>
                            <a:srgbClr val="000000"/>
                          </a:solidFill>
                        </a:rPr>
                        <a:t>Items to look out for while troubleshooting DHCP-related issues</a:t>
                      </a:r>
                    </a:p>
                  </a:txBody>
                  <a:tcPr/>
                </a:tc>
                <a:extLst>
                  <a:ext uri="{0D108BD9-81ED-4DB2-BD59-A6C34878D82A}">
                    <a16:rowId xmlns:a16="http://schemas.microsoft.com/office/drawing/2014/main" val="10001"/>
                  </a:ext>
                </a:extLst>
              </a:tr>
              <a:tr h="338113">
                <a:tc>
                  <a:txBody>
                    <a:bodyPr/>
                    <a:lstStyle/>
                    <a:p>
                      <a:r>
                        <a:rPr lang="en-US" sz="1600" dirty="0">
                          <a:solidFill>
                            <a:srgbClr val="000000"/>
                          </a:solidFill>
                        </a:rPr>
                        <a:t>DHCP troubleshooting commands</a:t>
                      </a:r>
                    </a:p>
                  </a:txBody>
                  <a:tcPr/>
                </a:tc>
                <a:extLst>
                  <a:ext uri="{0D108BD9-81ED-4DB2-BD59-A6C34878D82A}">
                    <a16:rowId xmlns:a16="http://schemas.microsoft.com/office/drawing/2014/main" val="10002"/>
                  </a:ext>
                </a:extLst>
              </a:tr>
              <a:tr h="528012">
                <a:tc>
                  <a:txBody>
                    <a:bodyPr/>
                    <a:lstStyle/>
                    <a:p>
                      <a:r>
                        <a:rPr lang="en-US" sz="1600" dirty="0">
                          <a:solidFill>
                            <a:srgbClr val="000000"/>
                          </a:solidFill>
                        </a:rPr>
                        <a:t>The process used by a device to determine whether the packet will be sent to a local or remote device when using IPv6</a:t>
                      </a:r>
                    </a:p>
                  </a:txBody>
                  <a:tcPr/>
                </a:tc>
                <a:extLst>
                  <a:ext uri="{0D108BD9-81ED-4DB2-BD59-A6C34878D82A}">
                    <a16:rowId xmlns:a16="http://schemas.microsoft.com/office/drawing/2014/main" val="10003"/>
                  </a:ext>
                </a:extLst>
              </a:tr>
              <a:tr h="338113">
                <a:tc>
                  <a:txBody>
                    <a:bodyPr/>
                    <a:lstStyle/>
                    <a:p>
                      <a:r>
                        <a:rPr lang="en-US" sz="1600" dirty="0">
                          <a:solidFill>
                            <a:srgbClr val="000000"/>
                          </a:solidFill>
                        </a:rPr>
                        <a:t>The EUI-64 process</a:t>
                      </a:r>
                    </a:p>
                  </a:txBody>
                  <a:tcPr/>
                </a:tc>
                <a:extLst>
                  <a:ext uri="{0D108BD9-81ED-4DB2-BD59-A6C34878D82A}">
                    <a16:rowId xmlns:a16="http://schemas.microsoft.com/office/drawing/2014/main" val="10004"/>
                  </a:ext>
                </a:extLst>
              </a:tr>
              <a:tr h="338113">
                <a:tc>
                  <a:txBody>
                    <a:bodyPr/>
                    <a:lstStyle/>
                    <a:p>
                      <a:r>
                        <a:rPr lang="en-US" sz="1600" dirty="0">
                          <a:solidFill>
                            <a:srgbClr val="000000"/>
                          </a:solidFill>
                        </a:rPr>
                        <a:t>Verifying EUI-64 on a router interface</a:t>
                      </a:r>
                    </a:p>
                  </a:txBody>
                  <a:tcPr/>
                </a:tc>
                <a:extLst>
                  <a:ext uri="{0D108BD9-81ED-4DB2-BD59-A6C34878D82A}">
                    <a16:rowId xmlns:a16="http://schemas.microsoft.com/office/drawing/2014/main" val="10005"/>
                  </a:ext>
                </a:extLst>
              </a:tr>
              <a:tr h="338113">
                <a:tc>
                  <a:txBody>
                    <a:bodyPr/>
                    <a:lstStyle/>
                    <a:p>
                      <a:r>
                        <a:rPr lang="en-US" sz="1600" dirty="0">
                          <a:solidFill>
                            <a:srgbClr val="000000"/>
                          </a:solidFill>
                        </a:rPr>
                        <a:t>Enabling SLAAC on a router interface</a:t>
                      </a:r>
                    </a:p>
                  </a:txBody>
                  <a:tcPr/>
                </a:tc>
                <a:extLst>
                  <a:ext uri="{0D108BD9-81ED-4DB2-BD59-A6C34878D82A}">
                    <a16:rowId xmlns:a16="http://schemas.microsoft.com/office/drawing/2014/main" val="10006"/>
                  </a:ext>
                </a:extLst>
              </a:tr>
              <a:tr h="338113">
                <a:tc>
                  <a:txBody>
                    <a:bodyPr/>
                    <a:lstStyle/>
                    <a:p>
                      <a:r>
                        <a:rPr lang="en-US" sz="1600" dirty="0">
                          <a:solidFill>
                            <a:srgbClr val="000000"/>
                          </a:solidFill>
                        </a:rPr>
                        <a:t>The router advertisement process</a:t>
                      </a:r>
                    </a:p>
                  </a:txBody>
                  <a:tcPr/>
                </a:tc>
                <a:extLst>
                  <a:ext uri="{0D108BD9-81ED-4DB2-BD59-A6C34878D82A}">
                    <a16:rowId xmlns:a16="http://schemas.microsoft.com/office/drawing/2014/main" val="10007"/>
                  </a:ext>
                </a:extLst>
              </a:tr>
              <a:tr h="338113">
                <a:tc>
                  <a:txBody>
                    <a:bodyPr/>
                    <a:lstStyle/>
                    <a:p>
                      <a:r>
                        <a:rPr lang="en-US" sz="1600" dirty="0">
                          <a:solidFill>
                            <a:srgbClr val="000000"/>
                          </a:solidFill>
                        </a:rPr>
                        <a:t>Verifying SLAAC-generated IPv6 addresses</a:t>
                      </a:r>
                    </a:p>
                  </a:txBody>
                  <a:tcPr/>
                </a:tc>
                <a:extLst>
                  <a:ext uri="{0D108BD9-81ED-4DB2-BD59-A6C34878D82A}">
                    <a16:rowId xmlns:a16="http://schemas.microsoft.com/office/drawing/2014/main" val="2875473574"/>
                  </a:ext>
                </a:extLst>
              </a:tr>
              <a:tr h="338113">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600" dirty="0">
                          <a:solidFill>
                            <a:srgbClr val="000000"/>
                          </a:solidFill>
                        </a:rPr>
                        <a:t>Issues that may occur while using SLAAC</a:t>
                      </a:r>
                    </a:p>
                  </a:txBody>
                  <a:tcPr/>
                </a:tc>
                <a:extLst>
                  <a:ext uri="{0D108BD9-81ED-4DB2-BD59-A6C34878D82A}">
                    <a16:rowId xmlns:a16="http://schemas.microsoft.com/office/drawing/2014/main" val="1363620125"/>
                  </a:ext>
                </a:extLst>
              </a:tr>
            </a:tbl>
          </a:graphicData>
        </a:graphic>
      </p:graphicFrame>
    </p:spTree>
    <p:extLst>
      <p:ext uri="{BB962C8B-B14F-4D97-AF65-F5344CB8AC3E}">
        <p14:creationId xmlns:p14="http://schemas.microsoft.com/office/powerpoint/2010/main" val="23338070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04774"/>
            <a:ext cx="8345488" cy="731837"/>
          </a:xfrm>
        </p:spPr>
        <p:txBody>
          <a:bodyPr/>
          <a:lstStyle/>
          <a:p>
            <a:r>
              <a:rPr lang="en-US" sz="1600" dirty="0"/>
              <a:t>Prepare for the Exam</a:t>
            </a:r>
            <a:br>
              <a:rPr lang="en-US" sz="2400" dirty="0"/>
            </a:br>
            <a:r>
              <a:rPr lang="en-US" sz="2400" dirty="0"/>
              <a:t>Key Topics for Chapter 1 (Cont.)</a:t>
            </a:r>
          </a:p>
        </p:txBody>
      </p:sp>
      <p:graphicFrame>
        <p:nvGraphicFramePr>
          <p:cNvPr id="2" name="Table 1"/>
          <p:cNvGraphicFramePr>
            <a:graphicFrameLocks noGrp="1"/>
          </p:cNvGraphicFramePr>
          <p:nvPr>
            <p:extLst>
              <p:ext uri="{D42A27DB-BD31-4B8C-83A1-F6EECF244321}">
                <p14:modId xmlns:p14="http://schemas.microsoft.com/office/powerpoint/2010/main" val="2977005272"/>
              </p:ext>
            </p:extLst>
          </p:nvPr>
        </p:nvGraphicFramePr>
        <p:xfrm>
          <a:off x="814387" y="960713"/>
          <a:ext cx="7394192" cy="3451990"/>
        </p:xfrm>
        <a:graphic>
          <a:graphicData uri="http://schemas.openxmlformats.org/drawingml/2006/table">
            <a:tbl>
              <a:tblPr firstRow="1" bandRow="1">
                <a:tableStyleId>{5C22544A-7EE6-4342-B048-85BDC9FD1C3A}</a:tableStyleId>
              </a:tblPr>
              <a:tblGrid>
                <a:gridCol w="7394192">
                  <a:extLst>
                    <a:ext uri="{9D8B030D-6E8A-4147-A177-3AD203B41FA5}">
                      <a16:colId xmlns:a16="http://schemas.microsoft.com/office/drawing/2014/main" val="20000"/>
                    </a:ext>
                  </a:extLst>
                </a:gridCol>
              </a:tblGrid>
              <a:tr h="345199">
                <a:tc>
                  <a:txBody>
                    <a:bodyPr/>
                    <a:lstStyle/>
                    <a:p>
                      <a:r>
                        <a:rPr lang="en-US" sz="1400" b="1" i="0" u="none" strike="noStrike" kern="1200" baseline="0" dirty="0">
                          <a:solidFill>
                            <a:schemeClr val="lt1"/>
                          </a:solidFill>
                          <a:latin typeface="+mn-lt"/>
                          <a:ea typeface="+mn-ea"/>
                          <a:cs typeface="+mn-cs"/>
                        </a:rPr>
                        <a:t>Description</a:t>
                      </a:r>
                      <a:endParaRPr lang="en-US" dirty="0"/>
                    </a:p>
                  </a:txBody>
                  <a:tcPr/>
                </a:tc>
                <a:extLst>
                  <a:ext uri="{0D108BD9-81ED-4DB2-BD59-A6C34878D82A}">
                    <a16:rowId xmlns:a16="http://schemas.microsoft.com/office/drawing/2014/main" val="10000"/>
                  </a:ext>
                </a:extLst>
              </a:tr>
              <a:tr h="345199">
                <a:tc>
                  <a:txBody>
                    <a:bodyPr/>
                    <a:lstStyle/>
                    <a:p>
                      <a:r>
                        <a:rPr lang="en-US" sz="1600" dirty="0">
                          <a:solidFill>
                            <a:srgbClr val="000000"/>
                          </a:solidFill>
                        </a:rPr>
                        <a:t>Verifying that an interface is enabled for IPv6</a:t>
                      </a:r>
                    </a:p>
                  </a:txBody>
                  <a:tcPr/>
                </a:tc>
                <a:extLst>
                  <a:ext uri="{0D108BD9-81ED-4DB2-BD59-A6C34878D82A}">
                    <a16:rowId xmlns:a16="http://schemas.microsoft.com/office/drawing/2014/main" val="10001"/>
                  </a:ext>
                </a:extLst>
              </a:tr>
              <a:tr h="345199">
                <a:tc>
                  <a:txBody>
                    <a:bodyPr/>
                    <a:lstStyle/>
                    <a:p>
                      <a:r>
                        <a:rPr lang="en-US" sz="1600" dirty="0">
                          <a:solidFill>
                            <a:srgbClr val="000000"/>
                          </a:solidFill>
                        </a:rPr>
                        <a:t>Verifying that RAs are not suppressed</a:t>
                      </a:r>
                    </a:p>
                  </a:txBody>
                  <a:tcPr/>
                </a:tc>
                <a:extLst>
                  <a:ext uri="{0D108BD9-81ED-4DB2-BD59-A6C34878D82A}">
                    <a16:rowId xmlns:a16="http://schemas.microsoft.com/office/drawing/2014/main" val="10002"/>
                  </a:ext>
                </a:extLst>
              </a:tr>
              <a:tr h="345199">
                <a:tc>
                  <a:txBody>
                    <a:bodyPr/>
                    <a:lstStyle/>
                    <a:p>
                      <a:r>
                        <a:rPr lang="en-US" sz="1600" dirty="0">
                          <a:solidFill>
                            <a:srgbClr val="000000"/>
                          </a:solidFill>
                        </a:rPr>
                        <a:t>Verifying default gateways configured on a PC</a:t>
                      </a:r>
                    </a:p>
                  </a:txBody>
                  <a:tcPr/>
                </a:tc>
                <a:extLst>
                  <a:ext uri="{0D108BD9-81ED-4DB2-BD59-A6C34878D82A}">
                    <a16:rowId xmlns:a16="http://schemas.microsoft.com/office/drawing/2014/main" val="10003"/>
                  </a:ext>
                </a:extLst>
              </a:tr>
              <a:tr h="345199">
                <a:tc>
                  <a:txBody>
                    <a:bodyPr/>
                    <a:lstStyle/>
                    <a:p>
                      <a:r>
                        <a:rPr lang="en-US" sz="1600" dirty="0">
                          <a:solidFill>
                            <a:srgbClr val="000000"/>
                          </a:solidFill>
                        </a:rPr>
                        <a:t>Sample DHCPv6 configuration on R1</a:t>
                      </a:r>
                    </a:p>
                  </a:txBody>
                  <a:tcPr/>
                </a:tc>
                <a:extLst>
                  <a:ext uri="{0D108BD9-81ED-4DB2-BD59-A6C34878D82A}">
                    <a16:rowId xmlns:a16="http://schemas.microsoft.com/office/drawing/2014/main" val="10004"/>
                  </a:ext>
                </a:extLst>
              </a:tr>
              <a:tr h="345199">
                <a:tc>
                  <a:txBody>
                    <a:bodyPr/>
                    <a:lstStyle/>
                    <a:p>
                      <a:r>
                        <a:rPr lang="en-US" sz="1600" dirty="0">
                          <a:solidFill>
                            <a:srgbClr val="000000"/>
                          </a:solidFill>
                        </a:rPr>
                        <a:t>Verifying DHCPv6 configuration on R1</a:t>
                      </a:r>
                    </a:p>
                  </a:txBody>
                  <a:tcPr/>
                </a:tc>
                <a:extLst>
                  <a:ext uri="{0D108BD9-81ED-4DB2-BD59-A6C34878D82A}">
                    <a16:rowId xmlns:a16="http://schemas.microsoft.com/office/drawing/2014/main" val="10005"/>
                  </a:ext>
                </a:extLst>
              </a:tr>
              <a:tr h="345199">
                <a:tc>
                  <a:txBody>
                    <a:bodyPr/>
                    <a:lstStyle/>
                    <a:p>
                      <a:r>
                        <a:rPr lang="en-US" sz="1600" dirty="0">
                          <a:solidFill>
                            <a:srgbClr val="000000"/>
                          </a:solidFill>
                        </a:rPr>
                        <a:t>Verifying DHCPv6 information on R1</a:t>
                      </a:r>
                    </a:p>
                  </a:txBody>
                  <a:tcPr/>
                </a:tc>
                <a:extLst>
                  <a:ext uri="{0D108BD9-81ED-4DB2-BD59-A6C34878D82A}">
                    <a16:rowId xmlns:a16="http://schemas.microsoft.com/office/drawing/2014/main" val="10006"/>
                  </a:ext>
                </a:extLst>
              </a:tr>
              <a:tr h="345199">
                <a:tc>
                  <a:txBody>
                    <a:bodyPr/>
                    <a:lstStyle/>
                    <a:p>
                      <a:r>
                        <a:rPr lang="en-US" sz="1600" dirty="0">
                          <a:solidFill>
                            <a:srgbClr val="000000"/>
                          </a:solidFill>
                        </a:rPr>
                        <a:t>Verifying stateless DHCPv6</a:t>
                      </a:r>
                    </a:p>
                  </a:txBody>
                  <a:tcPr/>
                </a:tc>
                <a:extLst>
                  <a:ext uri="{0D108BD9-81ED-4DB2-BD59-A6C34878D82A}">
                    <a16:rowId xmlns:a16="http://schemas.microsoft.com/office/drawing/2014/main" val="10007"/>
                  </a:ext>
                </a:extLst>
              </a:tr>
              <a:tr h="345199">
                <a:tc>
                  <a:txBody>
                    <a:bodyPr/>
                    <a:lstStyle/>
                    <a:p>
                      <a:r>
                        <a:rPr lang="en-US" sz="1600" dirty="0">
                          <a:solidFill>
                            <a:srgbClr val="000000"/>
                          </a:solidFill>
                        </a:rPr>
                        <a:t>The four-way negotiation process of DHCPv6</a:t>
                      </a:r>
                    </a:p>
                  </a:txBody>
                  <a:tcPr/>
                </a:tc>
                <a:extLst>
                  <a:ext uri="{0D108BD9-81ED-4DB2-BD59-A6C34878D82A}">
                    <a16:rowId xmlns:a16="http://schemas.microsoft.com/office/drawing/2014/main" val="2875473574"/>
                  </a:ext>
                </a:extLst>
              </a:tr>
              <a:tr h="345199">
                <a:tc>
                  <a:txBody>
                    <a:bodyPr/>
                    <a:lstStyle/>
                    <a:p>
                      <a:r>
                        <a:rPr lang="en-US" sz="1600" dirty="0">
                          <a:solidFill>
                            <a:srgbClr val="000000"/>
                          </a:solidFill>
                        </a:rPr>
                        <a:t>Configuring R1 as a DHCPv6 relay agent</a:t>
                      </a:r>
                    </a:p>
                  </a:txBody>
                  <a:tcPr/>
                </a:tc>
                <a:extLst>
                  <a:ext uri="{0D108BD9-81ED-4DB2-BD59-A6C34878D82A}">
                    <a16:rowId xmlns:a16="http://schemas.microsoft.com/office/drawing/2014/main" val="292207656"/>
                  </a:ext>
                </a:extLst>
              </a:tr>
            </a:tbl>
          </a:graphicData>
        </a:graphic>
      </p:graphicFrame>
    </p:spTree>
    <p:extLst>
      <p:ext uri="{BB962C8B-B14F-4D97-AF65-F5344CB8AC3E}">
        <p14:creationId xmlns:p14="http://schemas.microsoft.com/office/powerpoint/2010/main" val="4199643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IPv4 Addressing</a:t>
            </a:r>
            <a:br>
              <a:rPr lang="en-US" dirty="0">
                <a:solidFill>
                  <a:schemeClr val="accent4">
                    <a:lumMod val="75000"/>
                  </a:schemeClr>
                </a:solidFill>
              </a:rPr>
            </a:br>
            <a:r>
              <a:rPr lang="en-US" sz="2400" dirty="0">
                <a:solidFill>
                  <a:schemeClr val="accent4">
                    <a:lumMod val="75000"/>
                  </a:schemeClr>
                </a:solidFill>
              </a:rPr>
              <a:t>IPv4 Addressing Issues (Cont.)</a:t>
            </a:r>
          </a:p>
        </p:txBody>
      </p:sp>
      <p:sp>
        <p:nvSpPr>
          <p:cNvPr id="5" name="TextBox 4">
            <a:extLst>
              <a:ext uri="{FF2B5EF4-FFF2-40B4-BE49-F238E27FC236}">
                <a16:creationId xmlns:a16="http://schemas.microsoft.com/office/drawing/2014/main" id="{EEC9D1C4-B9E3-489B-800E-BA01649A61D8}"/>
              </a:ext>
            </a:extLst>
          </p:cNvPr>
          <p:cNvSpPr txBox="1"/>
          <p:nvPr/>
        </p:nvSpPr>
        <p:spPr>
          <a:xfrm>
            <a:off x="78545" y="587112"/>
            <a:ext cx="8960352" cy="4247317"/>
          </a:xfrm>
          <a:prstGeom prst="rect">
            <a:avLst/>
          </a:prstGeom>
          <a:noFill/>
        </p:spPr>
        <p:txBody>
          <a:bodyPr wrap="square" rtlCol="0">
            <a:spAutoFit/>
          </a:bodyPr>
          <a:lstStyle/>
          <a:p>
            <a:pPr eaLnBrk="0" hangingPunct="0"/>
            <a:r>
              <a:rPr lang="en-US" sz="1500" dirty="0">
                <a:solidFill>
                  <a:srgbClr val="000000"/>
                </a:solidFill>
              </a:rPr>
              <a:t>Consider what occurs when PC1 needs to communicate with a web server at 192.0.2.1. Now PC1 needs to determine whether the web server is located in the same network/subnet. This determines whether the frame has the MAC address of the web server or the MAC address of the DG. </a:t>
            </a:r>
          </a:p>
          <a:p>
            <a:pPr eaLnBrk="0" hangingPunct="0"/>
            <a:endParaRPr lang="en-US" sz="1500" dirty="0">
              <a:solidFill>
                <a:srgbClr val="000000"/>
              </a:solidFill>
            </a:endParaRPr>
          </a:p>
          <a:p>
            <a:pPr eaLnBrk="0" hangingPunct="0"/>
            <a:r>
              <a:rPr lang="en-US" sz="1500" dirty="0">
                <a:solidFill>
                  <a:srgbClr val="000000"/>
                </a:solidFill>
              </a:rPr>
              <a:t>PC1 determines its network/subnet portion by comparing its IP address to its subnet mask in binary:</a:t>
            </a:r>
            <a:br>
              <a:rPr lang="en-US" sz="1500" dirty="0">
                <a:solidFill>
                  <a:srgbClr val="000000"/>
                </a:solidFill>
              </a:rPr>
            </a:br>
            <a:endParaRPr lang="en-US" sz="1500" dirty="0">
              <a:solidFill>
                <a:srgbClr val="000000"/>
              </a:solidFill>
            </a:endParaRPr>
          </a:p>
          <a:p>
            <a:pPr eaLnBrk="0" hangingPunct="0"/>
            <a:r>
              <a:rPr lang="en-US" sz="1400" dirty="0">
                <a:solidFill>
                  <a:srgbClr val="000000"/>
                </a:solidFill>
                <a:latin typeface="Courier New" panose="02070309020205020404" pitchFamily="49" charset="0"/>
                <a:cs typeface="Courier New" panose="02070309020205020404" pitchFamily="49" charset="0"/>
              </a:rPr>
              <a:t>00001010.00000001.00000001.00001010 - PC1 IP address in binary</a:t>
            </a:r>
          </a:p>
          <a:p>
            <a:pPr eaLnBrk="0" hangingPunct="0"/>
            <a:r>
              <a:rPr lang="en-US" sz="1400" dirty="0">
                <a:solidFill>
                  <a:srgbClr val="000000"/>
                </a:solidFill>
                <a:latin typeface="Courier New" panose="02070309020205020404" pitchFamily="49" charset="0"/>
                <a:cs typeface="Courier New" panose="02070309020205020404" pitchFamily="49" charset="0"/>
              </a:rPr>
              <a:t>11111111.11111111.11111111.11000000 - PC1 subnet mask in binary</a:t>
            </a:r>
          </a:p>
          <a:p>
            <a:pPr eaLnBrk="0" hangingPunct="0"/>
            <a:r>
              <a:rPr lang="en-US" sz="1400" dirty="0">
                <a:solidFill>
                  <a:srgbClr val="000000"/>
                </a:solidFill>
                <a:latin typeface="Courier New" panose="02070309020205020404" pitchFamily="49" charset="0"/>
                <a:cs typeface="Courier New" panose="02070309020205020404" pitchFamily="49" charset="0"/>
              </a:rPr>
              <a:t>----------------------------------------------------</a:t>
            </a:r>
          </a:p>
          <a:p>
            <a:pPr eaLnBrk="0" hangingPunct="0"/>
            <a:r>
              <a:rPr lang="en-US" sz="1400" b="1" dirty="0">
                <a:solidFill>
                  <a:srgbClr val="000000"/>
                </a:solidFill>
                <a:latin typeface="Courier New" panose="02070309020205020404" pitchFamily="49" charset="0"/>
                <a:cs typeface="Courier New" panose="02070309020205020404" pitchFamily="49" charset="0"/>
              </a:rPr>
              <a:t>00001010.00000001.00000001.00</a:t>
            </a:r>
            <a:r>
              <a:rPr lang="en-US" sz="1400" dirty="0">
                <a:solidFill>
                  <a:srgbClr val="000000"/>
                </a:solidFill>
                <a:latin typeface="Courier New" panose="02070309020205020404" pitchFamily="49" charset="0"/>
                <a:cs typeface="Courier New" panose="02070309020205020404" pitchFamily="49" charset="0"/>
              </a:rPr>
              <a:t>       - PC1 network/subnet ID</a:t>
            </a:r>
          </a:p>
          <a:p>
            <a:pPr eaLnBrk="0" hangingPunct="0"/>
            <a:endParaRPr lang="en-US" sz="1500" dirty="0">
              <a:solidFill>
                <a:srgbClr val="000000"/>
              </a:solidFill>
            </a:endParaRPr>
          </a:p>
          <a:p>
            <a:pPr eaLnBrk="0" hangingPunct="0"/>
            <a:r>
              <a:rPr lang="en-US" sz="1500" dirty="0">
                <a:solidFill>
                  <a:srgbClr val="000000"/>
                </a:solidFill>
              </a:rPr>
              <a:t>Now PC1 compares the same binary bits to those binary bits in the web server address:</a:t>
            </a:r>
          </a:p>
          <a:p>
            <a:pPr eaLnBrk="0" hangingPunct="0"/>
            <a:r>
              <a:rPr lang="en-US" sz="1400" dirty="0">
                <a:solidFill>
                  <a:srgbClr val="000000"/>
                </a:solidFill>
                <a:highlight>
                  <a:srgbClr val="C0C0C0"/>
                </a:highlight>
                <a:latin typeface="Courier New" panose="02070309020205020404" pitchFamily="49" charset="0"/>
                <a:cs typeface="Courier New" panose="02070309020205020404" pitchFamily="49" charset="0"/>
              </a:rPr>
              <a:t>00001010.00000001.00000001.00</a:t>
            </a:r>
            <a:r>
              <a:rPr lang="en-US" sz="1400" dirty="0">
                <a:solidFill>
                  <a:srgbClr val="000000"/>
                </a:solidFill>
                <a:latin typeface="Courier New" panose="02070309020205020404" pitchFamily="49" charset="0"/>
                <a:cs typeface="Courier New" panose="02070309020205020404" pitchFamily="49" charset="0"/>
              </a:rPr>
              <a:t>       - PC1 network/subnet ID</a:t>
            </a:r>
          </a:p>
          <a:p>
            <a:pPr eaLnBrk="0" hangingPunct="0"/>
            <a:r>
              <a:rPr lang="en-US" sz="1400" dirty="0">
                <a:solidFill>
                  <a:srgbClr val="000000"/>
                </a:solidFill>
                <a:highlight>
                  <a:srgbClr val="C0C0C0"/>
                </a:highlight>
                <a:latin typeface="Courier New" panose="02070309020205020404" pitchFamily="49" charset="0"/>
                <a:cs typeface="Courier New" panose="02070309020205020404" pitchFamily="49" charset="0"/>
              </a:rPr>
              <a:t>11000000.00000000.00000010.00</a:t>
            </a:r>
            <a:r>
              <a:rPr lang="en-US" sz="1400" dirty="0">
                <a:solidFill>
                  <a:srgbClr val="000000"/>
                </a:solidFill>
                <a:latin typeface="Courier New" panose="02070309020205020404" pitchFamily="49" charset="0"/>
                <a:cs typeface="Courier New" panose="02070309020205020404" pitchFamily="49" charset="0"/>
              </a:rPr>
              <a:t>000001 - web server IP address</a:t>
            </a:r>
          </a:p>
          <a:p>
            <a:pPr eaLnBrk="0" hangingPunct="0"/>
            <a:endParaRPr lang="en-US" sz="1500" dirty="0">
              <a:solidFill>
                <a:srgbClr val="000000"/>
              </a:solidFill>
            </a:endParaRPr>
          </a:p>
          <a:p>
            <a:pPr eaLnBrk="0" hangingPunct="0"/>
            <a:r>
              <a:rPr lang="en-US" sz="1500" dirty="0">
                <a:solidFill>
                  <a:srgbClr val="000000"/>
                </a:solidFill>
              </a:rPr>
              <a:t>The web server is in a different network/subnet because the bits are not the same; therefore, to communicate with the web server, it needs to send the data to its default gateway. PC1 creates a frame with its own source MAC address and the MAC address of R1 as the destination.</a:t>
            </a:r>
            <a:endParaRPr lang="en-US" sz="1600" dirty="0">
              <a:solidFill>
                <a:srgbClr val="000000"/>
              </a:solidFill>
            </a:endParaRPr>
          </a:p>
        </p:txBody>
      </p:sp>
    </p:spTree>
    <p:extLst>
      <p:ext uri="{BB962C8B-B14F-4D97-AF65-F5344CB8AC3E}">
        <p14:creationId xmlns:p14="http://schemas.microsoft.com/office/powerpoint/2010/main" val="34601297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04774"/>
            <a:ext cx="8345488" cy="731837"/>
          </a:xfrm>
        </p:spPr>
        <p:txBody>
          <a:bodyPr/>
          <a:lstStyle/>
          <a:p>
            <a:r>
              <a:rPr lang="en-US" sz="1600" dirty="0"/>
              <a:t>Prepare for the Exam</a:t>
            </a:r>
            <a:br>
              <a:rPr lang="en-US" sz="2400" dirty="0"/>
            </a:br>
            <a:r>
              <a:rPr lang="en-US" sz="2400" dirty="0"/>
              <a:t>Key Topics for Chapter 1 (Cont.)</a:t>
            </a:r>
          </a:p>
        </p:txBody>
      </p:sp>
      <p:graphicFrame>
        <p:nvGraphicFramePr>
          <p:cNvPr id="2" name="Table 1"/>
          <p:cNvGraphicFramePr>
            <a:graphicFrameLocks noGrp="1"/>
          </p:cNvGraphicFramePr>
          <p:nvPr>
            <p:extLst>
              <p:ext uri="{D42A27DB-BD31-4B8C-83A1-F6EECF244321}">
                <p14:modId xmlns:p14="http://schemas.microsoft.com/office/powerpoint/2010/main" val="2876168050"/>
              </p:ext>
            </p:extLst>
          </p:nvPr>
        </p:nvGraphicFramePr>
        <p:xfrm>
          <a:off x="814387" y="960714"/>
          <a:ext cx="7394192" cy="3673455"/>
        </p:xfrm>
        <a:graphic>
          <a:graphicData uri="http://schemas.openxmlformats.org/drawingml/2006/table">
            <a:tbl>
              <a:tblPr firstRow="1" bandRow="1">
                <a:tableStyleId>{5C22544A-7EE6-4342-B048-85BDC9FD1C3A}</a:tableStyleId>
              </a:tblPr>
              <a:tblGrid>
                <a:gridCol w="7394192">
                  <a:extLst>
                    <a:ext uri="{9D8B030D-6E8A-4147-A177-3AD203B41FA5}">
                      <a16:colId xmlns:a16="http://schemas.microsoft.com/office/drawing/2014/main" val="20000"/>
                    </a:ext>
                  </a:extLst>
                </a:gridCol>
              </a:tblGrid>
              <a:tr h="320655">
                <a:tc>
                  <a:txBody>
                    <a:bodyPr/>
                    <a:lstStyle/>
                    <a:p>
                      <a:r>
                        <a:rPr lang="en-US" sz="1400" b="1" i="0" u="none" strike="noStrike" kern="1200" baseline="0" dirty="0">
                          <a:solidFill>
                            <a:schemeClr val="lt1"/>
                          </a:solidFill>
                          <a:latin typeface="+mn-lt"/>
                          <a:ea typeface="+mn-ea"/>
                          <a:cs typeface="+mn-cs"/>
                        </a:rPr>
                        <a:t>Description</a:t>
                      </a:r>
                      <a:endParaRPr lang="en-US" dirty="0"/>
                    </a:p>
                  </a:txBody>
                  <a:tcPr/>
                </a:tc>
                <a:extLst>
                  <a:ext uri="{0D108BD9-81ED-4DB2-BD59-A6C34878D82A}">
                    <a16:rowId xmlns:a16="http://schemas.microsoft.com/office/drawing/2014/main" val="10000"/>
                  </a:ext>
                </a:extLst>
              </a:tr>
              <a:tr h="320655">
                <a:tc>
                  <a:txBody>
                    <a:bodyPr/>
                    <a:lstStyle/>
                    <a:p>
                      <a:r>
                        <a:rPr lang="en-US" sz="1600" dirty="0">
                          <a:solidFill>
                            <a:srgbClr val="000000"/>
                          </a:solidFill>
                        </a:rPr>
                        <a:t>The routing table and Layer 3-to-Layer 2 mapping table</a:t>
                      </a:r>
                    </a:p>
                  </a:txBody>
                  <a:tcPr/>
                </a:tc>
                <a:extLst>
                  <a:ext uri="{0D108BD9-81ED-4DB2-BD59-A6C34878D82A}">
                    <a16:rowId xmlns:a16="http://schemas.microsoft.com/office/drawing/2014/main" val="10001"/>
                  </a:ext>
                </a:extLst>
              </a:tr>
              <a:tr h="320655">
                <a:tc>
                  <a:txBody>
                    <a:bodyPr/>
                    <a:lstStyle/>
                    <a:p>
                      <a:r>
                        <a:rPr lang="en-US" sz="1600" dirty="0">
                          <a:solidFill>
                            <a:srgbClr val="000000"/>
                          </a:solidFill>
                        </a:rPr>
                        <a:t>The FIB and adjacency table</a:t>
                      </a:r>
                    </a:p>
                  </a:txBody>
                  <a:tcPr/>
                </a:tc>
                <a:extLst>
                  <a:ext uri="{0D108BD9-81ED-4DB2-BD59-A6C34878D82A}">
                    <a16:rowId xmlns:a16="http://schemas.microsoft.com/office/drawing/2014/main" val="10002"/>
                  </a:ext>
                </a:extLst>
              </a:tr>
              <a:tr h="320655">
                <a:tc>
                  <a:txBody>
                    <a:bodyPr/>
                    <a:lstStyle/>
                    <a:p>
                      <a:r>
                        <a:rPr lang="en-US" sz="1600" b="1" dirty="0">
                          <a:solidFill>
                            <a:srgbClr val="000000"/>
                          </a:solidFill>
                        </a:rPr>
                        <a:t>show ip route </a:t>
                      </a:r>
                      <a:r>
                        <a:rPr lang="en-US" sz="1600" i="1" dirty="0">
                          <a:solidFill>
                            <a:srgbClr val="000000"/>
                          </a:solidFill>
                        </a:rPr>
                        <a:t>ip_address </a:t>
                      </a:r>
                      <a:r>
                        <a:rPr lang="en-US" sz="1600" dirty="0">
                          <a:solidFill>
                            <a:srgbClr val="000000"/>
                          </a:solidFill>
                        </a:rPr>
                        <a:t>command output</a:t>
                      </a:r>
                    </a:p>
                  </a:txBody>
                  <a:tcPr/>
                </a:tc>
                <a:extLst>
                  <a:ext uri="{0D108BD9-81ED-4DB2-BD59-A6C34878D82A}">
                    <a16:rowId xmlns:a16="http://schemas.microsoft.com/office/drawing/2014/main" val="10003"/>
                  </a:ext>
                </a:extLst>
              </a:tr>
              <a:tr h="320655">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600" b="1" dirty="0">
                          <a:solidFill>
                            <a:srgbClr val="000000"/>
                          </a:solidFill>
                        </a:rPr>
                        <a:t>show ip cef </a:t>
                      </a:r>
                      <a:r>
                        <a:rPr lang="en-US" sz="1600" i="1" dirty="0">
                          <a:solidFill>
                            <a:srgbClr val="000000"/>
                          </a:solidFill>
                        </a:rPr>
                        <a:t>ip_address </a:t>
                      </a:r>
                      <a:r>
                        <a:rPr lang="en-US" sz="1600" dirty="0">
                          <a:solidFill>
                            <a:srgbClr val="000000"/>
                          </a:solidFill>
                        </a:rPr>
                        <a:t>command output</a:t>
                      </a:r>
                    </a:p>
                  </a:txBody>
                  <a:tcPr/>
                </a:tc>
                <a:extLst>
                  <a:ext uri="{0D108BD9-81ED-4DB2-BD59-A6C34878D82A}">
                    <a16:rowId xmlns:a16="http://schemas.microsoft.com/office/drawing/2014/main" val="10004"/>
                  </a:ext>
                </a:extLst>
              </a:tr>
              <a:tr h="320655">
                <a:tc>
                  <a:txBody>
                    <a:bodyPr/>
                    <a:lstStyle/>
                    <a:p>
                      <a:r>
                        <a:rPr lang="en-US" sz="1600" b="1" dirty="0">
                          <a:solidFill>
                            <a:srgbClr val="000000"/>
                          </a:solidFill>
                        </a:rPr>
                        <a:t>show ip arp</a:t>
                      </a:r>
                      <a:r>
                        <a:rPr lang="en-US" sz="1600" i="1" dirty="0">
                          <a:solidFill>
                            <a:srgbClr val="000000"/>
                          </a:solidFill>
                        </a:rPr>
                        <a:t> </a:t>
                      </a:r>
                      <a:r>
                        <a:rPr lang="en-US" sz="1600" dirty="0">
                          <a:solidFill>
                            <a:srgbClr val="000000"/>
                          </a:solidFill>
                        </a:rPr>
                        <a:t>command output</a:t>
                      </a:r>
                    </a:p>
                  </a:txBody>
                  <a:tcPr/>
                </a:tc>
                <a:extLst>
                  <a:ext uri="{0D108BD9-81ED-4DB2-BD59-A6C34878D82A}">
                    <a16:rowId xmlns:a16="http://schemas.microsoft.com/office/drawing/2014/main" val="10005"/>
                  </a:ext>
                </a:extLst>
              </a:tr>
              <a:tr h="320655">
                <a:tc>
                  <a:txBody>
                    <a:bodyPr/>
                    <a:lstStyle/>
                    <a:p>
                      <a:r>
                        <a:rPr lang="en-US" sz="1600" dirty="0">
                          <a:solidFill>
                            <a:srgbClr val="000000"/>
                          </a:solidFill>
                        </a:rPr>
                        <a:t>Administrative distance of route sources</a:t>
                      </a:r>
                    </a:p>
                  </a:txBody>
                  <a:tcPr/>
                </a:tc>
                <a:extLst>
                  <a:ext uri="{0D108BD9-81ED-4DB2-BD59-A6C34878D82A}">
                    <a16:rowId xmlns:a16="http://schemas.microsoft.com/office/drawing/2014/main" val="10006"/>
                  </a:ext>
                </a:extLst>
              </a:tr>
              <a:tr h="320655">
                <a:tc>
                  <a:txBody>
                    <a:bodyPr/>
                    <a:lstStyle/>
                    <a:p>
                      <a:r>
                        <a:rPr lang="en-US" sz="1600" dirty="0">
                          <a:solidFill>
                            <a:srgbClr val="000000"/>
                          </a:solidFill>
                        </a:rPr>
                        <a:t>Verifying the administrative distance of a route in the routing table</a:t>
                      </a:r>
                    </a:p>
                  </a:txBody>
                  <a:tcPr/>
                </a:tc>
                <a:extLst>
                  <a:ext uri="{0D108BD9-81ED-4DB2-BD59-A6C34878D82A}">
                    <a16:rowId xmlns:a16="http://schemas.microsoft.com/office/drawing/2014/main" val="10007"/>
                  </a:ext>
                </a:extLst>
              </a:tr>
              <a:tr h="320655">
                <a:tc>
                  <a:txBody>
                    <a:bodyPr/>
                    <a:lstStyle/>
                    <a:p>
                      <a:r>
                        <a:rPr lang="en-US" sz="1600" dirty="0">
                          <a:solidFill>
                            <a:srgbClr val="000000"/>
                          </a:solidFill>
                        </a:rPr>
                        <a:t>The importance of the next-hop address in an IPv4 static route</a:t>
                      </a:r>
                    </a:p>
                  </a:txBody>
                  <a:tcPr/>
                </a:tc>
                <a:extLst>
                  <a:ext uri="{0D108BD9-81ED-4DB2-BD59-A6C34878D82A}">
                    <a16:rowId xmlns:a16="http://schemas.microsoft.com/office/drawing/2014/main" val="2875473574"/>
                  </a:ext>
                </a:extLst>
              </a:tr>
              <a:tr h="320655">
                <a:tc>
                  <a:txBody>
                    <a:bodyPr/>
                    <a:lstStyle/>
                    <a:p>
                      <a:r>
                        <a:rPr lang="en-US" sz="1600" dirty="0">
                          <a:solidFill>
                            <a:srgbClr val="000000"/>
                          </a:solidFill>
                        </a:rPr>
                        <a:t>Using an Ethernet interface in an IPv4 static route</a:t>
                      </a:r>
                    </a:p>
                  </a:txBody>
                  <a:tcPr/>
                </a:tc>
                <a:extLst>
                  <a:ext uri="{0D108BD9-81ED-4DB2-BD59-A6C34878D82A}">
                    <a16:rowId xmlns:a16="http://schemas.microsoft.com/office/drawing/2014/main" val="292207656"/>
                  </a:ext>
                </a:extLst>
              </a:tr>
              <a:tr h="320655">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600" dirty="0">
                          <a:solidFill>
                            <a:srgbClr val="000000"/>
                          </a:solidFill>
                        </a:rPr>
                        <a:t>Using an Ethernet interface in an IPv6 static route</a:t>
                      </a:r>
                    </a:p>
                  </a:txBody>
                  <a:tcPr/>
                </a:tc>
                <a:extLst>
                  <a:ext uri="{0D108BD9-81ED-4DB2-BD59-A6C34878D82A}">
                    <a16:rowId xmlns:a16="http://schemas.microsoft.com/office/drawing/2014/main" val="2442289462"/>
                  </a:ext>
                </a:extLst>
              </a:tr>
            </a:tbl>
          </a:graphicData>
        </a:graphic>
      </p:graphicFrame>
    </p:spTree>
    <p:extLst>
      <p:ext uri="{BB962C8B-B14F-4D97-AF65-F5344CB8AC3E}">
        <p14:creationId xmlns:p14="http://schemas.microsoft.com/office/powerpoint/2010/main" val="40248974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45959"/>
          </a:xfrm>
        </p:spPr>
        <p:txBody>
          <a:bodyPr/>
          <a:lstStyle/>
          <a:p>
            <a:r>
              <a:rPr lang="en-US" sz="1600" dirty="0"/>
              <a:t>Prepare for the Exam</a:t>
            </a:r>
            <a:br>
              <a:rPr lang="en-US" sz="2400" dirty="0"/>
            </a:br>
            <a:r>
              <a:rPr lang="en-US" sz="2400" dirty="0"/>
              <a:t>Key Terms for Chapter 1</a:t>
            </a:r>
          </a:p>
        </p:txBody>
      </p:sp>
      <p:graphicFrame>
        <p:nvGraphicFramePr>
          <p:cNvPr id="2" name="Table 1"/>
          <p:cNvGraphicFramePr>
            <a:graphicFrameLocks noGrp="1"/>
          </p:cNvGraphicFramePr>
          <p:nvPr>
            <p:extLst>
              <p:ext uri="{D42A27DB-BD31-4B8C-83A1-F6EECF244321}">
                <p14:modId xmlns:p14="http://schemas.microsoft.com/office/powerpoint/2010/main" val="983805867"/>
              </p:ext>
            </p:extLst>
          </p:nvPr>
        </p:nvGraphicFramePr>
        <p:xfrm>
          <a:off x="809297" y="1088390"/>
          <a:ext cx="7746123" cy="3402438"/>
        </p:xfrm>
        <a:graphic>
          <a:graphicData uri="http://schemas.openxmlformats.org/drawingml/2006/table">
            <a:tbl>
              <a:tblPr firstRow="1" bandRow="1">
                <a:tableStyleId>{5C22544A-7EE6-4342-B048-85BDC9FD1C3A}</a:tableStyleId>
              </a:tblPr>
              <a:tblGrid>
                <a:gridCol w="3384331">
                  <a:extLst>
                    <a:ext uri="{9D8B030D-6E8A-4147-A177-3AD203B41FA5}">
                      <a16:colId xmlns:a16="http://schemas.microsoft.com/office/drawing/2014/main" val="20000"/>
                    </a:ext>
                  </a:extLst>
                </a:gridCol>
                <a:gridCol w="4361792">
                  <a:extLst>
                    <a:ext uri="{9D8B030D-6E8A-4147-A177-3AD203B41FA5}">
                      <a16:colId xmlns:a16="http://schemas.microsoft.com/office/drawing/2014/main" val="3777475585"/>
                    </a:ext>
                  </a:extLst>
                </a:gridCol>
              </a:tblGrid>
              <a:tr h="284787">
                <a:tc>
                  <a:txBody>
                    <a:bodyPr/>
                    <a:lstStyle/>
                    <a:p>
                      <a:r>
                        <a:rPr lang="en-US" dirty="0"/>
                        <a:t>Term</a:t>
                      </a:r>
                    </a:p>
                  </a:txBody>
                  <a:tcPr/>
                </a:tc>
                <a:tc>
                  <a:txBody>
                    <a:bodyPr/>
                    <a:lstStyle/>
                    <a:p>
                      <a:endParaRPr lang="en-US" dirty="0"/>
                    </a:p>
                  </a:txBody>
                  <a:tcPr/>
                </a:tc>
                <a:extLst>
                  <a:ext uri="{0D108BD9-81ED-4DB2-BD59-A6C34878D82A}">
                    <a16:rowId xmlns:a16="http://schemas.microsoft.com/office/drawing/2014/main" val="10000"/>
                  </a:ext>
                </a:extLst>
              </a:tr>
              <a:tr h="313266">
                <a:tc>
                  <a:txBody>
                    <a:bodyPr/>
                    <a:lstStyle/>
                    <a:p>
                      <a:r>
                        <a:rPr lang="en-US" sz="1600" b="0" i="0" u="none" strike="noStrike" kern="1200" baseline="0" dirty="0">
                          <a:solidFill>
                            <a:srgbClr val="000000"/>
                          </a:solidFill>
                          <a:latin typeface="+mn-lt"/>
                          <a:ea typeface="+mn-ea"/>
                          <a:cs typeface="+mn-cs"/>
                        </a:rPr>
                        <a:t>DHCP</a:t>
                      </a:r>
                      <a:endParaRPr lang="en-US" sz="1600" dirty="0">
                        <a:solidFill>
                          <a:srgbClr val="000000"/>
                        </a:solidFill>
                      </a:endParaRPr>
                    </a:p>
                  </a:txBody>
                  <a:tcPr/>
                </a:tc>
                <a:tc>
                  <a:txBody>
                    <a:bodyPr/>
                    <a:lstStyle/>
                    <a:p>
                      <a:r>
                        <a:rPr lang="en-US" sz="1600" b="0" i="0" u="none" strike="noStrike" kern="1200" baseline="0" dirty="0">
                          <a:solidFill>
                            <a:srgbClr val="000000"/>
                          </a:solidFill>
                          <a:latin typeface="+mn-lt"/>
                          <a:ea typeface="+mn-ea"/>
                          <a:cs typeface="+mn-cs"/>
                        </a:rPr>
                        <a:t>EUI-64</a:t>
                      </a:r>
                      <a:endParaRPr lang="en-US" sz="1600" dirty="0">
                        <a:solidFill>
                          <a:srgbClr val="000000"/>
                        </a:solidFill>
                      </a:endParaRPr>
                    </a:p>
                  </a:txBody>
                  <a:tcPr/>
                </a:tc>
                <a:extLst>
                  <a:ext uri="{0D108BD9-81ED-4DB2-BD59-A6C34878D82A}">
                    <a16:rowId xmlns:a16="http://schemas.microsoft.com/office/drawing/2014/main" val="10001"/>
                  </a:ext>
                </a:extLst>
              </a:tr>
              <a:tr h="313266">
                <a:tc>
                  <a:txBody>
                    <a:bodyPr/>
                    <a:lstStyle/>
                    <a:p>
                      <a:r>
                        <a:rPr lang="en-US" sz="1600" b="0" i="0" u="none" strike="noStrike" kern="1200" baseline="0" dirty="0">
                          <a:solidFill>
                            <a:srgbClr val="000000"/>
                          </a:solidFill>
                          <a:latin typeface="+mn-lt"/>
                          <a:ea typeface="+mn-ea"/>
                          <a:cs typeface="+mn-cs"/>
                        </a:rPr>
                        <a:t>DORA</a:t>
                      </a:r>
                      <a:endParaRPr lang="en-US" sz="1600" dirty="0">
                        <a:solidFill>
                          <a:srgbClr val="000000"/>
                        </a:solidFill>
                      </a:endParaRPr>
                    </a:p>
                  </a:txBody>
                  <a:tcPr/>
                </a:tc>
                <a:tc>
                  <a:txBody>
                    <a:bodyPr/>
                    <a:lstStyle/>
                    <a:p>
                      <a:r>
                        <a:rPr lang="en-US" sz="1600" b="0" i="0" u="none" strike="noStrike" kern="1200" baseline="0" dirty="0">
                          <a:solidFill>
                            <a:srgbClr val="000000"/>
                          </a:solidFill>
                          <a:latin typeface="+mn-lt"/>
                          <a:ea typeface="+mn-ea"/>
                          <a:cs typeface="+mn-cs"/>
                        </a:rPr>
                        <a:t>stateless address autoconfiguration (SLAAC)</a:t>
                      </a:r>
                    </a:p>
                  </a:txBody>
                  <a:tcPr/>
                </a:tc>
                <a:extLst>
                  <a:ext uri="{0D108BD9-81ED-4DB2-BD59-A6C34878D82A}">
                    <a16:rowId xmlns:a16="http://schemas.microsoft.com/office/drawing/2014/main" val="10002"/>
                  </a:ext>
                </a:extLst>
              </a:tr>
              <a:tr h="313266">
                <a:tc>
                  <a:txBody>
                    <a:bodyPr/>
                    <a:lstStyle/>
                    <a:p>
                      <a:r>
                        <a:rPr lang="en-US" sz="1600" b="0" i="0" u="none" strike="noStrike" kern="1200" baseline="0" dirty="0">
                          <a:solidFill>
                            <a:srgbClr val="000000"/>
                          </a:solidFill>
                          <a:latin typeface="+mn-lt"/>
                          <a:ea typeface="+mn-ea"/>
                          <a:cs typeface="+mn-cs"/>
                        </a:rPr>
                        <a:t>DHCP DISCOVER</a:t>
                      </a:r>
                      <a:endParaRPr lang="en-US" sz="1600" dirty="0">
                        <a:solidFill>
                          <a:srgbClr val="000000"/>
                        </a:solidFill>
                      </a:endParaRPr>
                    </a:p>
                  </a:txBody>
                  <a:tcPr/>
                </a:tc>
                <a:tc>
                  <a:txBody>
                    <a:bodyPr/>
                    <a:lstStyle/>
                    <a:p>
                      <a:r>
                        <a:rPr lang="en-US" sz="1600" b="0" i="0" u="none" strike="noStrike" kern="1200" baseline="0" dirty="0">
                          <a:solidFill>
                            <a:srgbClr val="000000"/>
                          </a:solidFill>
                          <a:latin typeface="+mn-lt"/>
                          <a:ea typeface="+mn-ea"/>
                          <a:cs typeface="+mn-cs"/>
                        </a:rPr>
                        <a:t>stateful DHCPv6</a:t>
                      </a:r>
                      <a:endParaRPr lang="en-US" sz="1600" dirty="0">
                        <a:solidFill>
                          <a:srgbClr val="000000"/>
                        </a:solidFill>
                      </a:endParaRPr>
                    </a:p>
                  </a:txBody>
                  <a:tcPr/>
                </a:tc>
                <a:extLst>
                  <a:ext uri="{0D108BD9-81ED-4DB2-BD59-A6C34878D82A}">
                    <a16:rowId xmlns:a16="http://schemas.microsoft.com/office/drawing/2014/main" val="10003"/>
                  </a:ext>
                </a:extLst>
              </a:tr>
              <a:tr h="313266">
                <a:tc>
                  <a:txBody>
                    <a:bodyPr/>
                    <a:lstStyle/>
                    <a:p>
                      <a:r>
                        <a:rPr lang="en-US" sz="1600" b="0" i="0" u="none" strike="noStrike" kern="1200" baseline="0" dirty="0">
                          <a:solidFill>
                            <a:srgbClr val="000000"/>
                          </a:solidFill>
                          <a:latin typeface="+mn-lt"/>
                          <a:ea typeface="+mn-ea"/>
                          <a:cs typeface="+mn-cs"/>
                        </a:rPr>
                        <a:t>DHCPOFFER</a:t>
                      </a:r>
                    </a:p>
                  </a:txBody>
                  <a:tcPr/>
                </a:tc>
                <a:tc>
                  <a:txBody>
                    <a:bodyPr/>
                    <a:lstStyle/>
                    <a:p>
                      <a:r>
                        <a:rPr lang="en-US" sz="1600" b="0" i="0" u="none" strike="noStrike" kern="1200" baseline="0" dirty="0">
                          <a:solidFill>
                            <a:srgbClr val="000000"/>
                          </a:solidFill>
                          <a:latin typeface="+mn-lt"/>
                          <a:ea typeface="+mn-ea"/>
                          <a:cs typeface="+mn-cs"/>
                        </a:rPr>
                        <a:t>stateless DHCPv6</a:t>
                      </a:r>
                      <a:endParaRPr lang="en-US" sz="1600" dirty="0">
                        <a:solidFill>
                          <a:srgbClr val="000000"/>
                        </a:solidFill>
                      </a:endParaRPr>
                    </a:p>
                  </a:txBody>
                  <a:tcPr/>
                </a:tc>
                <a:extLst>
                  <a:ext uri="{0D108BD9-81ED-4DB2-BD59-A6C34878D82A}">
                    <a16:rowId xmlns:a16="http://schemas.microsoft.com/office/drawing/2014/main" val="10004"/>
                  </a:ext>
                </a:extLst>
              </a:tr>
              <a:tr h="313266">
                <a:tc>
                  <a:txBody>
                    <a:bodyPr/>
                    <a:lstStyle/>
                    <a:p>
                      <a:r>
                        <a:rPr lang="en-US" sz="1600" b="0" i="0" u="none" strike="noStrike" kern="1200" baseline="0" dirty="0">
                          <a:solidFill>
                            <a:srgbClr val="000000"/>
                          </a:solidFill>
                          <a:latin typeface="+mn-lt"/>
                          <a:ea typeface="+mn-ea"/>
                          <a:cs typeface="+mn-cs"/>
                        </a:rPr>
                        <a:t>DHCPREQUEST </a:t>
                      </a:r>
                      <a:endParaRPr lang="en-US" sz="1600" dirty="0">
                        <a:solidFill>
                          <a:srgbClr val="000000"/>
                        </a:solidFill>
                      </a:endParaRPr>
                    </a:p>
                  </a:txBody>
                  <a:tcPr/>
                </a:tc>
                <a:tc>
                  <a:txBody>
                    <a:bodyPr/>
                    <a:lstStyle/>
                    <a:p>
                      <a:r>
                        <a:rPr lang="en-US" sz="1600" dirty="0">
                          <a:solidFill>
                            <a:srgbClr val="000000"/>
                          </a:solidFill>
                        </a:rPr>
                        <a:t>router solicitation</a:t>
                      </a:r>
                    </a:p>
                  </a:txBody>
                  <a:tcPr/>
                </a:tc>
                <a:extLst>
                  <a:ext uri="{0D108BD9-81ED-4DB2-BD59-A6C34878D82A}">
                    <a16:rowId xmlns:a16="http://schemas.microsoft.com/office/drawing/2014/main" val="10005"/>
                  </a:ext>
                </a:extLst>
              </a:tr>
              <a:tr h="313266">
                <a:tc>
                  <a:txBody>
                    <a:bodyPr/>
                    <a:lstStyle/>
                    <a:p>
                      <a:r>
                        <a:rPr lang="en-US" sz="1600" b="0" i="0" u="none" strike="noStrike" kern="1200" baseline="0" dirty="0">
                          <a:solidFill>
                            <a:srgbClr val="000000"/>
                          </a:solidFill>
                          <a:latin typeface="+mn-lt"/>
                          <a:ea typeface="+mn-ea"/>
                          <a:cs typeface="+mn-cs"/>
                        </a:rPr>
                        <a:t>DHCPACK</a:t>
                      </a:r>
                      <a:endParaRPr lang="en-US" sz="1600" dirty="0">
                        <a:solidFill>
                          <a:srgbClr val="000000"/>
                        </a:solidFill>
                      </a:endParaRPr>
                    </a:p>
                  </a:txBody>
                  <a:tcPr/>
                </a:tc>
                <a:tc>
                  <a:txBody>
                    <a:bodyPr/>
                    <a:lstStyle/>
                    <a:p>
                      <a:r>
                        <a:rPr lang="en-US" sz="1600" dirty="0">
                          <a:solidFill>
                            <a:srgbClr val="000000"/>
                          </a:solidFill>
                        </a:rPr>
                        <a:t>router advertisement</a:t>
                      </a:r>
                    </a:p>
                  </a:txBody>
                  <a:tcPr/>
                </a:tc>
                <a:extLst>
                  <a:ext uri="{0D108BD9-81ED-4DB2-BD59-A6C34878D82A}">
                    <a16:rowId xmlns:a16="http://schemas.microsoft.com/office/drawing/2014/main" val="10006"/>
                  </a:ext>
                </a:extLst>
              </a:tr>
              <a:tr h="313266">
                <a:tc>
                  <a:txBody>
                    <a:bodyPr/>
                    <a:lstStyle/>
                    <a:p>
                      <a:r>
                        <a:rPr lang="en-US" sz="1600" b="0" i="0" u="none" strike="noStrike" kern="1200" baseline="0" dirty="0">
                          <a:solidFill>
                            <a:srgbClr val="000000"/>
                          </a:solidFill>
                          <a:latin typeface="+mn-lt"/>
                          <a:ea typeface="+mn-ea"/>
                          <a:cs typeface="+mn-cs"/>
                        </a:rPr>
                        <a:t>DHCP relay agent</a:t>
                      </a:r>
                      <a:endParaRPr lang="en-US" sz="1600" dirty="0">
                        <a:solidFill>
                          <a:srgbClr val="000000"/>
                        </a:solidFill>
                      </a:endParaRPr>
                    </a:p>
                  </a:txBody>
                  <a:tcPr/>
                </a:tc>
                <a:tc>
                  <a:txBody>
                    <a:bodyPr/>
                    <a:lstStyle/>
                    <a:p>
                      <a:r>
                        <a:rPr lang="en-US" sz="1600" dirty="0">
                          <a:solidFill>
                            <a:schemeClr val="tx1">
                              <a:lumMod val="50000"/>
                            </a:schemeClr>
                          </a:solidFill>
                        </a:rPr>
                        <a:t>link-local address</a:t>
                      </a:r>
                    </a:p>
                  </a:txBody>
                  <a:tcPr/>
                </a:tc>
                <a:extLst>
                  <a:ext uri="{0D108BD9-81ED-4DB2-BD59-A6C34878D82A}">
                    <a16:rowId xmlns:a16="http://schemas.microsoft.com/office/drawing/2014/main" val="10007"/>
                  </a:ext>
                </a:extLst>
              </a:tr>
              <a:tr h="375339">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600" b="0" i="0" u="none" strike="noStrike" kern="1200" baseline="0" dirty="0">
                          <a:solidFill>
                            <a:srgbClr val="000000"/>
                          </a:solidFill>
                          <a:latin typeface="+mn-lt"/>
                          <a:ea typeface="+mn-ea"/>
                          <a:cs typeface="+mn-cs"/>
                        </a:rPr>
                        <a:t>APIPA</a:t>
                      </a:r>
                      <a:endParaRPr lang="en-US" sz="1600" dirty="0">
                        <a:solidFill>
                          <a:srgbClr val="000000"/>
                        </a:solidFill>
                      </a:endParaRPr>
                    </a:p>
                  </a:txBody>
                  <a:tcPr/>
                </a:tc>
                <a:tc>
                  <a:txBody>
                    <a:bodyPr/>
                    <a:lstStyle/>
                    <a:p>
                      <a:r>
                        <a:rPr lang="en-US" sz="1600" dirty="0">
                          <a:solidFill>
                            <a:schemeClr val="tx1">
                              <a:lumMod val="50000"/>
                            </a:schemeClr>
                          </a:solidFill>
                        </a:rPr>
                        <a:t>global unicast address</a:t>
                      </a:r>
                    </a:p>
                  </a:txBody>
                  <a:tcPr/>
                </a:tc>
                <a:extLst>
                  <a:ext uri="{0D108BD9-81ED-4DB2-BD59-A6C34878D82A}">
                    <a16:rowId xmlns:a16="http://schemas.microsoft.com/office/drawing/2014/main" val="3426779729"/>
                  </a:ext>
                </a:extLst>
              </a:tr>
              <a:tr h="375339">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600" b="0" i="0" u="none" strike="noStrike" kern="1200" baseline="0" dirty="0">
                          <a:solidFill>
                            <a:srgbClr val="000000"/>
                          </a:solidFill>
                          <a:latin typeface="+mn-lt"/>
                          <a:ea typeface="+mn-ea"/>
                          <a:cs typeface="+mn-cs"/>
                        </a:rPr>
                        <a:t>Neighbor Discovery</a:t>
                      </a:r>
                      <a:endParaRPr lang="en-US" sz="1600" dirty="0">
                        <a:solidFill>
                          <a:srgbClr val="000000"/>
                        </a:solidFill>
                      </a:endParaRPr>
                    </a:p>
                  </a:txBody>
                  <a:tcPr/>
                </a:tc>
                <a:tc>
                  <a:txBody>
                    <a:bodyPr/>
                    <a:lstStyle/>
                    <a:p>
                      <a:r>
                        <a:rPr lang="en-US" sz="1600" dirty="0">
                          <a:solidFill>
                            <a:schemeClr val="tx1">
                              <a:lumMod val="50000"/>
                            </a:schemeClr>
                          </a:solidFill>
                        </a:rPr>
                        <a:t>SOLICIT message</a:t>
                      </a:r>
                    </a:p>
                  </a:txBody>
                  <a:tcPr/>
                </a:tc>
                <a:extLst>
                  <a:ext uri="{0D108BD9-81ED-4DB2-BD59-A6C34878D82A}">
                    <a16:rowId xmlns:a16="http://schemas.microsoft.com/office/drawing/2014/main" val="512690345"/>
                  </a:ext>
                </a:extLst>
              </a:tr>
            </a:tbl>
          </a:graphicData>
        </a:graphic>
      </p:graphicFrame>
    </p:spTree>
    <p:extLst>
      <p:ext uri="{BB962C8B-B14F-4D97-AF65-F5344CB8AC3E}">
        <p14:creationId xmlns:p14="http://schemas.microsoft.com/office/powerpoint/2010/main" val="26019169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45959"/>
          </a:xfrm>
        </p:spPr>
        <p:txBody>
          <a:bodyPr/>
          <a:lstStyle/>
          <a:p>
            <a:r>
              <a:rPr lang="en-US" sz="1600" dirty="0"/>
              <a:t>Prepare for the Exam</a:t>
            </a:r>
            <a:br>
              <a:rPr lang="en-US" sz="2400" dirty="0"/>
            </a:br>
            <a:r>
              <a:rPr lang="en-US" sz="2400" dirty="0"/>
              <a:t>Key Terms for Chapter 1 (Cont.)</a:t>
            </a:r>
          </a:p>
        </p:txBody>
      </p:sp>
      <p:graphicFrame>
        <p:nvGraphicFramePr>
          <p:cNvPr id="2" name="Table 1"/>
          <p:cNvGraphicFramePr>
            <a:graphicFrameLocks noGrp="1"/>
          </p:cNvGraphicFramePr>
          <p:nvPr>
            <p:extLst>
              <p:ext uri="{D42A27DB-BD31-4B8C-83A1-F6EECF244321}">
                <p14:modId xmlns:p14="http://schemas.microsoft.com/office/powerpoint/2010/main" val="1594160293"/>
              </p:ext>
            </p:extLst>
          </p:nvPr>
        </p:nvGraphicFramePr>
        <p:xfrm>
          <a:off x="809297" y="1088390"/>
          <a:ext cx="7746123" cy="3402438"/>
        </p:xfrm>
        <a:graphic>
          <a:graphicData uri="http://schemas.openxmlformats.org/drawingml/2006/table">
            <a:tbl>
              <a:tblPr firstRow="1" bandRow="1">
                <a:tableStyleId>{5C22544A-7EE6-4342-B048-85BDC9FD1C3A}</a:tableStyleId>
              </a:tblPr>
              <a:tblGrid>
                <a:gridCol w="3384331">
                  <a:extLst>
                    <a:ext uri="{9D8B030D-6E8A-4147-A177-3AD203B41FA5}">
                      <a16:colId xmlns:a16="http://schemas.microsoft.com/office/drawing/2014/main" val="20000"/>
                    </a:ext>
                  </a:extLst>
                </a:gridCol>
                <a:gridCol w="4361792">
                  <a:extLst>
                    <a:ext uri="{9D8B030D-6E8A-4147-A177-3AD203B41FA5}">
                      <a16:colId xmlns:a16="http://schemas.microsoft.com/office/drawing/2014/main" val="3777475585"/>
                    </a:ext>
                  </a:extLst>
                </a:gridCol>
              </a:tblGrid>
              <a:tr h="284787">
                <a:tc>
                  <a:txBody>
                    <a:bodyPr/>
                    <a:lstStyle/>
                    <a:p>
                      <a:r>
                        <a:rPr lang="en-US" dirty="0"/>
                        <a:t>Term</a:t>
                      </a:r>
                    </a:p>
                  </a:txBody>
                  <a:tcPr/>
                </a:tc>
                <a:tc>
                  <a:txBody>
                    <a:bodyPr/>
                    <a:lstStyle/>
                    <a:p>
                      <a:endParaRPr lang="en-US" dirty="0"/>
                    </a:p>
                  </a:txBody>
                  <a:tcPr/>
                </a:tc>
                <a:extLst>
                  <a:ext uri="{0D108BD9-81ED-4DB2-BD59-A6C34878D82A}">
                    <a16:rowId xmlns:a16="http://schemas.microsoft.com/office/drawing/2014/main" val="10000"/>
                  </a:ext>
                </a:extLst>
              </a:tr>
              <a:tr h="313266">
                <a:tc>
                  <a:txBody>
                    <a:bodyPr/>
                    <a:lstStyle/>
                    <a:p>
                      <a:r>
                        <a:rPr lang="en-US" sz="1600" b="0" i="0" u="none" strike="noStrike" kern="1200" baseline="0" dirty="0">
                          <a:solidFill>
                            <a:srgbClr val="000000"/>
                          </a:solidFill>
                          <a:latin typeface="+mn-lt"/>
                          <a:ea typeface="+mn-ea"/>
                          <a:cs typeface="+mn-cs"/>
                        </a:rPr>
                        <a:t>ADVERTISE message</a:t>
                      </a:r>
                      <a:endParaRPr lang="en-US" sz="1600" dirty="0">
                        <a:solidFill>
                          <a:srgbClr val="000000"/>
                        </a:solidFill>
                      </a:endParaRPr>
                    </a:p>
                  </a:txBody>
                  <a:tcPr/>
                </a:tc>
                <a:tc>
                  <a:txBody>
                    <a:bodyPr/>
                    <a:lstStyle/>
                    <a:p>
                      <a:r>
                        <a:rPr lang="en-US" sz="1600" b="0" i="0" u="none" strike="noStrike" kern="1200" baseline="0" dirty="0">
                          <a:solidFill>
                            <a:srgbClr val="000000"/>
                          </a:solidFill>
                          <a:latin typeface="+mn-lt"/>
                          <a:ea typeface="+mn-ea"/>
                          <a:cs typeface="+mn-cs"/>
                        </a:rPr>
                        <a:t>CEF</a:t>
                      </a:r>
                      <a:endParaRPr lang="en-US" sz="1600" dirty="0">
                        <a:solidFill>
                          <a:srgbClr val="000000"/>
                        </a:solidFill>
                      </a:endParaRPr>
                    </a:p>
                  </a:txBody>
                  <a:tcPr/>
                </a:tc>
                <a:extLst>
                  <a:ext uri="{0D108BD9-81ED-4DB2-BD59-A6C34878D82A}">
                    <a16:rowId xmlns:a16="http://schemas.microsoft.com/office/drawing/2014/main" val="10001"/>
                  </a:ext>
                </a:extLst>
              </a:tr>
              <a:tr h="313266">
                <a:tc>
                  <a:txBody>
                    <a:bodyPr/>
                    <a:lstStyle/>
                    <a:p>
                      <a:r>
                        <a:rPr lang="en-US" sz="1600" b="0" i="0" u="none" strike="noStrike" kern="1200" baseline="0" dirty="0">
                          <a:solidFill>
                            <a:srgbClr val="000000"/>
                          </a:solidFill>
                          <a:latin typeface="+mn-lt"/>
                          <a:ea typeface="+mn-ea"/>
                          <a:cs typeface="+mn-cs"/>
                        </a:rPr>
                        <a:t>REQUEST message</a:t>
                      </a:r>
                      <a:endParaRPr lang="en-US" sz="1600" dirty="0">
                        <a:solidFill>
                          <a:srgbClr val="000000"/>
                        </a:solidFill>
                      </a:endParaRPr>
                    </a:p>
                  </a:txBody>
                  <a:tcPr/>
                </a:tc>
                <a:tc>
                  <a:txBody>
                    <a:bodyPr/>
                    <a:lstStyle/>
                    <a:p>
                      <a:r>
                        <a:rPr lang="en-US" sz="1600" b="0" i="0" u="none" strike="noStrike" kern="1200" baseline="0" dirty="0">
                          <a:solidFill>
                            <a:srgbClr val="000000"/>
                          </a:solidFill>
                          <a:latin typeface="+mn-lt"/>
                          <a:ea typeface="+mn-ea"/>
                          <a:cs typeface="+mn-cs"/>
                        </a:rPr>
                        <a:t>FIB</a:t>
                      </a:r>
                    </a:p>
                  </a:txBody>
                  <a:tcPr/>
                </a:tc>
                <a:extLst>
                  <a:ext uri="{0D108BD9-81ED-4DB2-BD59-A6C34878D82A}">
                    <a16:rowId xmlns:a16="http://schemas.microsoft.com/office/drawing/2014/main" val="10002"/>
                  </a:ext>
                </a:extLst>
              </a:tr>
              <a:tr h="313266">
                <a:tc>
                  <a:txBody>
                    <a:bodyPr/>
                    <a:lstStyle/>
                    <a:p>
                      <a:r>
                        <a:rPr lang="en-US" sz="1600" b="0" i="0" u="none" strike="noStrike" kern="1200" baseline="0" dirty="0">
                          <a:solidFill>
                            <a:srgbClr val="000000"/>
                          </a:solidFill>
                          <a:latin typeface="+mn-lt"/>
                          <a:ea typeface="+mn-ea"/>
                          <a:cs typeface="+mn-cs"/>
                        </a:rPr>
                        <a:t>REPLY message</a:t>
                      </a:r>
                      <a:endParaRPr lang="en-US" sz="1600" dirty="0">
                        <a:solidFill>
                          <a:srgbClr val="000000"/>
                        </a:solidFill>
                      </a:endParaRPr>
                    </a:p>
                  </a:txBody>
                  <a:tcPr/>
                </a:tc>
                <a:tc>
                  <a:txBody>
                    <a:bodyPr/>
                    <a:lstStyle/>
                    <a:p>
                      <a:r>
                        <a:rPr lang="en-US" sz="1600" b="0" i="0" u="none" strike="noStrike" kern="1200" baseline="0" dirty="0">
                          <a:solidFill>
                            <a:srgbClr val="000000"/>
                          </a:solidFill>
                          <a:latin typeface="+mn-lt"/>
                          <a:ea typeface="+mn-ea"/>
                          <a:cs typeface="+mn-cs"/>
                        </a:rPr>
                        <a:t>adjacency table</a:t>
                      </a:r>
                      <a:endParaRPr lang="en-US" sz="1600" dirty="0">
                        <a:solidFill>
                          <a:srgbClr val="000000"/>
                        </a:solidFill>
                      </a:endParaRPr>
                    </a:p>
                  </a:txBody>
                  <a:tcPr/>
                </a:tc>
                <a:extLst>
                  <a:ext uri="{0D108BD9-81ED-4DB2-BD59-A6C34878D82A}">
                    <a16:rowId xmlns:a16="http://schemas.microsoft.com/office/drawing/2014/main" val="10003"/>
                  </a:ext>
                </a:extLst>
              </a:tr>
              <a:tr h="313266">
                <a:tc>
                  <a:txBody>
                    <a:bodyPr/>
                    <a:lstStyle/>
                    <a:p>
                      <a:r>
                        <a:rPr lang="en-US" sz="1600" b="0" i="0" u="none" strike="noStrike" kern="1200" baseline="0" dirty="0">
                          <a:solidFill>
                            <a:srgbClr val="000000"/>
                          </a:solidFill>
                          <a:latin typeface="+mn-lt"/>
                          <a:ea typeface="+mn-ea"/>
                          <a:cs typeface="+mn-cs"/>
                        </a:rPr>
                        <a:t>DHCPv6 relay agent</a:t>
                      </a:r>
                    </a:p>
                  </a:txBody>
                  <a:tcPr/>
                </a:tc>
                <a:tc>
                  <a:txBody>
                    <a:bodyPr/>
                    <a:lstStyle/>
                    <a:p>
                      <a:r>
                        <a:rPr lang="en-US" sz="1600" b="0" i="0" u="none" strike="noStrike" kern="1200" baseline="0" dirty="0">
                          <a:solidFill>
                            <a:srgbClr val="000000"/>
                          </a:solidFill>
                          <a:latin typeface="+mn-lt"/>
                          <a:ea typeface="+mn-ea"/>
                          <a:cs typeface="+mn-cs"/>
                        </a:rPr>
                        <a:t>control plane</a:t>
                      </a:r>
                      <a:endParaRPr lang="en-US" sz="1600" dirty="0">
                        <a:solidFill>
                          <a:srgbClr val="000000"/>
                        </a:solidFill>
                      </a:endParaRPr>
                    </a:p>
                  </a:txBody>
                  <a:tcPr/>
                </a:tc>
                <a:extLst>
                  <a:ext uri="{0D108BD9-81ED-4DB2-BD59-A6C34878D82A}">
                    <a16:rowId xmlns:a16="http://schemas.microsoft.com/office/drawing/2014/main" val="10004"/>
                  </a:ext>
                </a:extLst>
              </a:tr>
              <a:tr h="313266">
                <a:tc>
                  <a:txBody>
                    <a:bodyPr/>
                    <a:lstStyle/>
                    <a:p>
                      <a:r>
                        <a:rPr lang="en-US" sz="1600" b="0" i="0" u="none" strike="noStrike" kern="1200" baseline="0" dirty="0">
                          <a:solidFill>
                            <a:srgbClr val="000000"/>
                          </a:solidFill>
                          <a:latin typeface="+mn-lt"/>
                          <a:ea typeface="+mn-ea"/>
                          <a:cs typeface="+mn-cs"/>
                        </a:rPr>
                        <a:t>Packet forwarding</a:t>
                      </a:r>
                      <a:endParaRPr lang="en-US" sz="1600" dirty="0">
                        <a:solidFill>
                          <a:srgbClr val="000000"/>
                        </a:solidFill>
                      </a:endParaRPr>
                    </a:p>
                  </a:txBody>
                  <a:tcPr/>
                </a:tc>
                <a:tc>
                  <a:txBody>
                    <a:bodyPr/>
                    <a:lstStyle/>
                    <a:p>
                      <a:r>
                        <a:rPr lang="en-US" sz="1600" dirty="0">
                          <a:solidFill>
                            <a:srgbClr val="000000"/>
                          </a:solidFill>
                        </a:rPr>
                        <a:t>data plane</a:t>
                      </a:r>
                    </a:p>
                  </a:txBody>
                  <a:tcPr/>
                </a:tc>
                <a:extLst>
                  <a:ext uri="{0D108BD9-81ED-4DB2-BD59-A6C34878D82A}">
                    <a16:rowId xmlns:a16="http://schemas.microsoft.com/office/drawing/2014/main" val="10005"/>
                  </a:ext>
                </a:extLst>
              </a:tr>
              <a:tr h="313266">
                <a:tc>
                  <a:txBody>
                    <a:bodyPr/>
                    <a:lstStyle/>
                    <a:p>
                      <a:r>
                        <a:rPr lang="en-US" sz="1600" b="0" i="0" u="none" strike="noStrike" kern="1200" baseline="0" dirty="0">
                          <a:solidFill>
                            <a:srgbClr val="000000"/>
                          </a:solidFill>
                          <a:latin typeface="+mn-lt"/>
                          <a:ea typeface="+mn-ea"/>
                          <a:cs typeface="+mn-cs"/>
                        </a:rPr>
                        <a:t>ARP</a:t>
                      </a:r>
                      <a:endParaRPr lang="en-US" sz="1600" dirty="0">
                        <a:solidFill>
                          <a:srgbClr val="000000"/>
                        </a:solidFill>
                      </a:endParaRPr>
                    </a:p>
                  </a:txBody>
                  <a:tcPr/>
                </a:tc>
                <a:tc>
                  <a:txBody>
                    <a:bodyPr/>
                    <a:lstStyle/>
                    <a:p>
                      <a:r>
                        <a:rPr lang="en-US" sz="1600" dirty="0">
                          <a:solidFill>
                            <a:srgbClr val="000000"/>
                          </a:solidFill>
                        </a:rPr>
                        <a:t>administrative distance</a:t>
                      </a:r>
                    </a:p>
                  </a:txBody>
                  <a:tcPr/>
                </a:tc>
                <a:extLst>
                  <a:ext uri="{0D108BD9-81ED-4DB2-BD59-A6C34878D82A}">
                    <a16:rowId xmlns:a16="http://schemas.microsoft.com/office/drawing/2014/main" val="10006"/>
                  </a:ext>
                </a:extLst>
              </a:tr>
              <a:tr h="313266">
                <a:tc>
                  <a:txBody>
                    <a:bodyPr/>
                    <a:lstStyle/>
                    <a:p>
                      <a:r>
                        <a:rPr lang="en-US" sz="1600" b="0" i="0" u="none" strike="noStrike" kern="1200" baseline="0" dirty="0">
                          <a:solidFill>
                            <a:srgbClr val="000000"/>
                          </a:solidFill>
                          <a:latin typeface="+mn-lt"/>
                          <a:ea typeface="+mn-ea"/>
                          <a:cs typeface="+mn-cs"/>
                        </a:rPr>
                        <a:t>TTL</a:t>
                      </a:r>
                      <a:endParaRPr lang="en-US" sz="1600" dirty="0">
                        <a:solidFill>
                          <a:srgbClr val="000000"/>
                        </a:solidFill>
                      </a:endParaRPr>
                    </a:p>
                  </a:txBody>
                  <a:tcPr/>
                </a:tc>
                <a:tc>
                  <a:txBody>
                    <a:bodyPr/>
                    <a:lstStyle/>
                    <a:p>
                      <a:r>
                        <a:rPr lang="en-US" sz="1600" dirty="0">
                          <a:solidFill>
                            <a:schemeClr val="tx1">
                              <a:lumMod val="50000"/>
                            </a:schemeClr>
                          </a:solidFill>
                        </a:rPr>
                        <a:t>static route</a:t>
                      </a:r>
                    </a:p>
                  </a:txBody>
                  <a:tcPr/>
                </a:tc>
                <a:extLst>
                  <a:ext uri="{0D108BD9-81ED-4DB2-BD59-A6C34878D82A}">
                    <a16:rowId xmlns:a16="http://schemas.microsoft.com/office/drawing/2014/main" val="10007"/>
                  </a:ext>
                </a:extLst>
              </a:tr>
              <a:tr h="375339">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600" b="0" i="0" u="none" strike="noStrike" kern="1200" baseline="0" dirty="0">
                          <a:solidFill>
                            <a:srgbClr val="000000"/>
                          </a:solidFill>
                          <a:latin typeface="+mn-lt"/>
                          <a:ea typeface="+mn-ea"/>
                          <a:cs typeface="+mn-cs"/>
                        </a:rPr>
                        <a:t>routing table</a:t>
                      </a:r>
                      <a:endParaRPr lang="en-US" sz="1600" dirty="0">
                        <a:solidFill>
                          <a:srgbClr val="000000"/>
                        </a:solidFill>
                      </a:endParaRPr>
                    </a:p>
                  </a:txBody>
                  <a:tcPr/>
                </a:tc>
                <a:tc>
                  <a:txBody>
                    <a:bodyPr/>
                    <a:lstStyle/>
                    <a:p>
                      <a:r>
                        <a:rPr lang="en-US" sz="1600" dirty="0">
                          <a:solidFill>
                            <a:schemeClr val="tx1">
                              <a:lumMod val="50000"/>
                            </a:schemeClr>
                          </a:solidFill>
                        </a:rPr>
                        <a:t>proxy ARP</a:t>
                      </a:r>
                    </a:p>
                  </a:txBody>
                  <a:tcPr/>
                </a:tc>
                <a:extLst>
                  <a:ext uri="{0D108BD9-81ED-4DB2-BD59-A6C34878D82A}">
                    <a16:rowId xmlns:a16="http://schemas.microsoft.com/office/drawing/2014/main" val="3426779729"/>
                  </a:ext>
                </a:extLst>
              </a:tr>
              <a:tr h="375339">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600" b="0" i="0" u="none" strike="noStrike" kern="1200" baseline="0" dirty="0">
                          <a:solidFill>
                            <a:srgbClr val="000000"/>
                          </a:solidFill>
                          <a:latin typeface="+mn-lt"/>
                          <a:ea typeface="+mn-ea"/>
                          <a:cs typeface="+mn-cs"/>
                        </a:rPr>
                        <a:t>ARP cache</a:t>
                      </a:r>
                      <a:endParaRPr lang="en-US" sz="1600" dirty="0">
                        <a:solidFill>
                          <a:srgbClr val="000000"/>
                        </a:solidFill>
                      </a:endParaRPr>
                    </a:p>
                  </a:txBody>
                  <a:tcPr/>
                </a:tc>
                <a:tc>
                  <a:txBody>
                    <a:bodyPr/>
                    <a:lstStyle/>
                    <a:p>
                      <a:endParaRPr lang="en-US" sz="1600" dirty="0">
                        <a:solidFill>
                          <a:schemeClr val="tx1">
                            <a:lumMod val="50000"/>
                          </a:schemeClr>
                        </a:solidFill>
                      </a:endParaRPr>
                    </a:p>
                  </a:txBody>
                  <a:tcPr/>
                </a:tc>
                <a:extLst>
                  <a:ext uri="{0D108BD9-81ED-4DB2-BD59-A6C34878D82A}">
                    <a16:rowId xmlns:a16="http://schemas.microsoft.com/office/drawing/2014/main" val="512690345"/>
                  </a:ext>
                </a:extLst>
              </a:tr>
            </a:tbl>
          </a:graphicData>
        </a:graphic>
      </p:graphicFrame>
    </p:spTree>
    <p:extLst>
      <p:ext uri="{BB962C8B-B14F-4D97-AF65-F5344CB8AC3E}">
        <p14:creationId xmlns:p14="http://schemas.microsoft.com/office/powerpoint/2010/main" val="41005281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04774"/>
            <a:ext cx="8345488" cy="731837"/>
          </a:xfrm>
        </p:spPr>
        <p:txBody>
          <a:bodyPr/>
          <a:lstStyle/>
          <a:p>
            <a:r>
              <a:rPr lang="en-US" sz="1600" dirty="0"/>
              <a:t>Prepare for the Exam</a:t>
            </a:r>
            <a:br>
              <a:rPr lang="en-US" sz="2400" dirty="0"/>
            </a:br>
            <a:r>
              <a:rPr lang="en-US" sz="2400" dirty="0"/>
              <a:t>Command Reference for Chapter 1</a:t>
            </a:r>
          </a:p>
        </p:txBody>
      </p:sp>
      <p:graphicFrame>
        <p:nvGraphicFramePr>
          <p:cNvPr id="2" name="Table 1"/>
          <p:cNvGraphicFramePr>
            <a:graphicFrameLocks noGrp="1"/>
          </p:cNvGraphicFramePr>
          <p:nvPr>
            <p:extLst>
              <p:ext uri="{D42A27DB-BD31-4B8C-83A1-F6EECF244321}">
                <p14:modId xmlns:p14="http://schemas.microsoft.com/office/powerpoint/2010/main" val="1758318149"/>
              </p:ext>
            </p:extLst>
          </p:nvPr>
        </p:nvGraphicFramePr>
        <p:xfrm>
          <a:off x="269630" y="836611"/>
          <a:ext cx="8604739" cy="3822798"/>
        </p:xfrm>
        <a:graphic>
          <a:graphicData uri="http://schemas.openxmlformats.org/drawingml/2006/table">
            <a:tbl>
              <a:tblPr firstRow="1" bandRow="1">
                <a:tableStyleId>{5C22544A-7EE6-4342-B048-85BDC9FD1C3A}</a:tableStyleId>
              </a:tblPr>
              <a:tblGrid>
                <a:gridCol w="4282705">
                  <a:extLst>
                    <a:ext uri="{9D8B030D-6E8A-4147-A177-3AD203B41FA5}">
                      <a16:colId xmlns:a16="http://schemas.microsoft.com/office/drawing/2014/main" val="20000"/>
                    </a:ext>
                  </a:extLst>
                </a:gridCol>
                <a:gridCol w="4322034">
                  <a:extLst>
                    <a:ext uri="{9D8B030D-6E8A-4147-A177-3AD203B41FA5}">
                      <a16:colId xmlns:a16="http://schemas.microsoft.com/office/drawing/2014/main" val="20001"/>
                    </a:ext>
                  </a:extLst>
                </a:gridCol>
              </a:tblGrid>
              <a:tr h="378558">
                <a:tc>
                  <a:txBody>
                    <a:bodyPr/>
                    <a:lstStyle/>
                    <a:p>
                      <a:r>
                        <a:rPr lang="en-US" dirty="0"/>
                        <a:t>Task</a:t>
                      </a:r>
                    </a:p>
                  </a:txBody>
                  <a:tcPr/>
                </a:tc>
                <a:tc>
                  <a:txBody>
                    <a:bodyPr/>
                    <a:lstStyle/>
                    <a:p>
                      <a:r>
                        <a:rPr lang="en-US" sz="1400" b="1" i="0" u="none" strike="noStrike" kern="1200" baseline="0" dirty="0">
                          <a:solidFill>
                            <a:schemeClr val="lt1"/>
                          </a:solidFill>
                          <a:latin typeface="+mn-lt"/>
                          <a:ea typeface="+mn-ea"/>
                          <a:cs typeface="+mn-cs"/>
                        </a:rPr>
                        <a:t>Command Syntax</a:t>
                      </a:r>
                      <a:endParaRPr lang="en-US" dirty="0"/>
                    </a:p>
                  </a:txBody>
                  <a:tcPr/>
                </a:tc>
                <a:extLst>
                  <a:ext uri="{0D108BD9-81ED-4DB2-BD59-A6C34878D82A}">
                    <a16:rowId xmlns:a16="http://schemas.microsoft.com/office/drawing/2014/main" val="10000"/>
                  </a:ext>
                </a:extLst>
              </a:tr>
              <a:tr h="370840">
                <a:tc>
                  <a:txBody>
                    <a:bodyPr/>
                    <a:lstStyle/>
                    <a:p>
                      <a:r>
                        <a:rPr lang="en-US" sz="1400" dirty="0">
                          <a:solidFill>
                            <a:srgbClr val="000000"/>
                          </a:solidFill>
                        </a:rPr>
                        <a:t>Display the IP address, subnet mask, and default gateway of a Windows PC</a:t>
                      </a:r>
                    </a:p>
                  </a:txBody>
                  <a:tcPr/>
                </a:tc>
                <a:tc>
                  <a:txBody>
                    <a:bodyPr/>
                    <a:lstStyle/>
                    <a:p>
                      <a:r>
                        <a:rPr lang="en-US" sz="1400" b="1" dirty="0">
                          <a:solidFill>
                            <a:srgbClr val="000000"/>
                          </a:solidFill>
                        </a:rPr>
                        <a:t>ipconfig</a:t>
                      </a:r>
                    </a:p>
                  </a:txBody>
                  <a:tcPr/>
                </a:tc>
                <a:extLst>
                  <a:ext uri="{0D108BD9-81ED-4DB2-BD59-A6C34878D82A}">
                    <a16:rowId xmlns:a16="http://schemas.microsoft.com/office/drawing/2014/main" val="10001"/>
                  </a:ext>
                </a:extLst>
              </a:tr>
              <a:tr h="370840">
                <a:tc>
                  <a:txBody>
                    <a:bodyPr/>
                    <a:lstStyle/>
                    <a:p>
                      <a:r>
                        <a:rPr lang="en-US" sz="1400" dirty="0">
                          <a:solidFill>
                            <a:srgbClr val="000000"/>
                          </a:solidFill>
                        </a:rPr>
                        <a:t>Display the IP address, subnet mask, and default gateway of a Windows PC, in addition to DNS servers, domain name, MAC address and whether autoconfiguration is enabled</a:t>
                      </a:r>
                    </a:p>
                  </a:txBody>
                  <a:tcPr/>
                </a:tc>
                <a:tc>
                  <a:txBody>
                    <a:bodyPr/>
                    <a:lstStyle/>
                    <a:p>
                      <a:r>
                        <a:rPr lang="en-US" sz="1400" b="1" dirty="0">
                          <a:solidFill>
                            <a:srgbClr val="000000"/>
                          </a:solidFill>
                        </a:rPr>
                        <a:t>ipconfig /all</a:t>
                      </a:r>
                    </a:p>
                  </a:txBody>
                  <a:tcPr/>
                </a:tc>
                <a:extLst>
                  <a:ext uri="{0D108BD9-81ED-4DB2-BD59-A6C34878D82A}">
                    <a16:rowId xmlns:a16="http://schemas.microsoft.com/office/drawing/2014/main" val="10002"/>
                  </a:ext>
                </a:extLst>
              </a:tr>
              <a:tr h="370840">
                <a:tc>
                  <a:txBody>
                    <a:bodyPr/>
                    <a:lstStyle/>
                    <a:p>
                      <a:r>
                        <a:rPr lang="en-US" sz="1400" dirty="0">
                          <a:solidFill>
                            <a:srgbClr val="000000"/>
                          </a:solidFill>
                        </a:rPr>
                        <a:t>Display various IP-related parameters for a router interface, including the IP address and subnet mask</a:t>
                      </a:r>
                    </a:p>
                  </a:txBody>
                  <a:tcPr/>
                </a:tc>
                <a:tc>
                  <a:txBody>
                    <a:bodyPr/>
                    <a:lstStyle/>
                    <a:p>
                      <a:r>
                        <a:rPr lang="en-US" sz="1400" b="1" i="0" dirty="0">
                          <a:solidFill>
                            <a:srgbClr val="000000"/>
                          </a:solidFill>
                        </a:rPr>
                        <a:t>show ip interface </a:t>
                      </a:r>
                      <a:r>
                        <a:rPr lang="en-US" sz="1400" b="0" i="1" dirty="0">
                          <a:solidFill>
                            <a:srgbClr val="000000"/>
                          </a:solidFill>
                        </a:rPr>
                        <a:t>interface_type interface_number</a:t>
                      </a:r>
                    </a:p>
                  </a:txBody>
                  <a:tcPr/>
                </a:tc>
                <a:extLst>
                  <a:ext uri="{0D108BD9-81ED-4DB2-BD59-A6C34878D82A}">
                    <a16:rowId xmlns:a16="http://schemas.microsoft.com/office/drawing/2014/main" val="10003"/>
                  </a:ext>
                </a:extLst>
              </a:tr>
              <a:tr h="370840">
                <a:tc>
                  <a:txBody>
                    <a:bodyPr/>
                    <a:lstStyle/>
                    <a:p>
                      <a:r>
                        <a:rPr lang="en-US" sz="1400" dirty="0">
                          <a:solidFill>
                            <a:srgbClr val="000000"/>
                          </a:solidFill>
                        </a:rPr>
                        <a:t>Identify any IP address conflicts a router configured as a DHCP server identifies, along with the method the router used to identify the conflicts (this is, via ping or gratuitous ARP)</a:t>
                      </a:r>
                    </a:p>
                  </a:txBody>
                  <a:tcPr/>
                </a:tc>
                <a:tc>
                  <a:txBody>
                    <a:bodyPr/>
                    <a:lstStyle/>
                    <a:p>
                      <a:r>
                        <a:rPr lang="en-US" sz="1400" b="1" i="0" dirty="0">
                          <a:solidFill>
                            <a:srgbClr val="000000"/>
                          </a:solidFill>
                        </a:rPr>
                        <a:t>show ip dhcp conflict</a:t>
                      </a:r>
                      <a:endParaRPr lang="en-US" sz="1400" i="0" dirty="0">
                        <a:solidFill>
                          <a:srgbClr val="000000"/>
                        </a:solidFill>
                      </a:endParaRPr>
                    </a:p>
                  </a:txBody>
                  <a:tcPr/>
                </a:tc>
                <a:extLst>
                  <a:ext uri="{0D108BD9-81ED-4DB2-BD59-A6C34878D82A}">
                    <a16:rowId xmlns:a16="http://schemas.microsoft.com/office/drawing/2014/main" val="10004"/>
                  </a:ext>
                </a:extLst>
              </a:tr>
              <a:tr h="370840">
                <a:tc>
                  <a:txBody>
                    <a:bodyPr/>
                    <a:lstStyle/>
                    <a:p>
                      <a:r>
                        <a:rPr lang="en-US" sz="1400" dirty="0">
                          <a:solidFill>
                            <a:srgbClr val="000000"/>
                          </a:solidFill>
                        </a:rPr>
                        <a:t>Display IP addresses that an IOS DHCP server assigns, their MAC addresses and lease expirations</a:t>
                      </a:r>
                    </a:p>
                  </a:txBody>
                  <a:tcPr/>
                </a:tc>
                <a:tc>
                  <a:txBody>
                    <a:bodyPr/>
                    <a:lstStyle/>
                    <a:p>
                      <a:r>
                        <a:rPr lang="en-US" sz="1400" b="1" i="0" dirty="0">
                          <a:solidFill>
                            <a:srgbClr val="000000"/>
                          </a:solidFill>
                        </a:rPr>
                        <a:t>show ip dhcp binding</a:t>
                      </a:r>
                      <a:endParaRPr lang="en-US" sz="1400" i="0" dirty="0">
                        <a:solidFill>
                          <a:srgbClr val="000000"/>
                        </a:solidFill>
                      </a:endParaRPr>
                    </a:p>
                    <a:p>
                      <a:endParaRPr lang="en-US" sz="1400" b="0" dirty="0">
                        <a:solidFill>
                          <a:srgbClr val="000000"/>
                        </a:solidFill>
                      </a:endParaRPr>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825728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04774"/>
            <a:ext cx="8345488" cy="731837"/>
          </a:xfrm>
        </p:spPr>
        <p:txBody>
          <a:bodyPr/>
          <a:lstStyle/>
          <a:p>
            <a:r>
              <a:rPr lang="en-US" sz="1600" dirty="0"/>
              <a:t>Prepare for the Exam</a:t>
            </a:r>
            <a:br>
              <a:rPr lang="en-US" sz="2400" dirty="0"/>
            </a:br>
            <a:r>
              <a:rPr lang="en-US" sz="2400" dirty="0"/>
              <a:t>Command Reference for Chapter 1 (Cont.)</a:t>
            </a:r>
          </a:p>
        </p:txBody>
      </p:sp>
      <p:graphicFrame>
        <p:nvGraphicFramePr>
          <p:cNvPr id="2" name="Table 1"/>
          <p:cNvGraphicFramePr>
            <a:graphicFrameLocks noGrp="1"/>
          </p:cNvGraphicFramePr>
          <p:nvPr>
            <p:extLst>
              <p:ext uri="{D42A27DB-BD31-4B8C-83A1-F6EECF244321}">
                <p14:modId xmlns:p14="http://schemas.microsoft.com/office/powerpoint/2010/main" val="1578040281"/>
              </p:ext>
            </p:extLst>
          </p:nvPr>
        </p:nvGraphicFramePr>
        <p:xfrm>
          <a:off x="269630" y="836611"/>
          <a:ext cx="8604739" cy="3797398"/>
        </p:xfrm>
        <a:graphic>
          <a:graphicData uri="http://schemas.openxmlformats.org/drawingml/2006/table">
            <a:tbl>
              <a:tblPr firstRow="1" bandRow="1">
                <a:tableStyleId>{5C22544A-7EE6-4342-B048-85BDC9FD1C3A}</a:tableStyleId>
              </a:tblPr>
              <a:tblGrid>
                <a:gridCol w="5059454">
                  <a:extLst>
                    <a:ext uri="{9D8B030D-6E8A-4147-A177-3AD203B41FA5}">
                      <a16:colId xmlns:a16="http://schemas.microsoft.com/office/drawing/2014/main" val="20000"/>
                    </a:ext>
                  </a:extLst>
                </a:gridCol>
                <a:gridCol w="3545285">
                  <a:extLst>
                    <a:ext uri="{9D8B030D-6E8A-4147-A177-3AD203B41FA5}">
                      <a16:colId xmlns:a16="http://schemas.microsoft.com/office/drawing/2014/main" val="20001"/>
                    </a:ext>
                  </a:extLst>
                </a:gridCol>
              </a:tblGrid>
              <a:tr h="378558">
                <a:tc>
                  <a:txBody>
                    <a:bodyPr/>
                    <a:lstStyle/>
                    <a:p>
                      <a:r>
                        <a:rPr lang="en-US" dirty="0"/>
                        <a:t>Task</a:t>
                      </a:r>
                    </a:p>
                  </a:txBody>
                  <a:tcPr/>
                </a:tc>
                <a:tc>
                  <a:txBody>
                    <a:bodyPr/>
                    <a:lstStyle/>
                    <a:p>
                      <a:r>
                        <a:rPr lang="en-US" sz="1400" b="1" i="0" u="none" strike="noStrike" kern="1200" baseline="0" dirty="0">
                          <a:solidFill>
                            <a:schemeClr val="lt1"/>
                          </a:solidFill>
                          <a:latin typeface="+mn-lt"/>
                          <a:ea typeface="+mn-ea"/>
                          <a:cs typeface="+mn-cs"/>
                        </a:rPr>
                        <a:t>Command Syntax</a:t>
                      </a:r>
                      <a:endParaRPr lang="en-US" dirty="0"/>
                    </a:p>
                  </a:txBody>
                  <a:tcPr/>
                </a:tc>
                <a:extLst>
                  <a:ext uri="{0D108BD9-81ED-4DB2-BD59-A6C34878D82A}">
                    <a16:rowId xmlns:a16="http://schemas.microsoft.com/office/drawing/2014/main" val="10000"/>
                  </a:ext>
                </a:extLst>
              </a:tr>
              <a:tr h="370840">
                <a:tc>
                  <a:txBody>
                    <a:bodyPr/>
                    <a:lstStyle/>
                    <a:p>
                      <a:r>
                        <a:rPr lang="en-US" sz="1400" dirty="0">
                          <a:solidFill>
                            <a:srgbClr val="000000"/>
                          </a:solidFill>
                        </a:rPr>
                        <a:t>Determine whether IPv6 is enabled on an interface, display the multicast groups the router interface is a member of, display the global and link-local unicast addresses associated with an interface, indicate whether EUI-64 was used or stateless autoconfiguration was used to obtain the IPv6 address for the interface, display whether RAs are suppressed for the interface, and display how devices connected to the same link as the interface will obtain an IPv6 address and how they will obtain other options </a:t>
                      </a:r>
                    </a:p>
                  </a:txBody>
                  <a:tcPr/>
                </a:tc>
                <a:tc>
                  <a:txBody>
                    <a:bodyPr/>
                    <a:lstStyle/>
                    <a:p>
                      <a:r>
                        <a:rPr lang="en-US" sz="1400" b="1" i="0" dirty="0">
                          <a:solidFill>
                            <a:srgbClr val="000000"/>
                          </a:solidFill>
                        </a:rPr>
                        <a:t>show ipv6 interface </a:t>
                      </a:r>
                      <a:r>
                        <a:rPr lang="en-US" sz="1400" b="0" i="1" dirty="0">
                          <a:solidFill>
                            <a:srgbClr val="000000"/>
                          </a:solidFill>
                        </a:rPr>
                        <a:t>interface_type interface_number</a:t>
                      </a:r>
                    </a:p>
                  </a:txBody>
                  <a:tcPr/>
                </a:tc>
                <a:extLst>
                  <a:ext uri="{0D108BD9-81ED-4DB2-BD59-A6C34878D82A}">
                    <a16:rowId xmlns:a16="http://schemas.microsoft.com/office/drawing/2014/main" val="10001"/>
                  </a:ext>
                </a:extLst>
              </a:tr>
              <a:tr h="370840">
                <a:tc>
                  <a:txBody>
                    <a:bodyPr/>
                    <a:lstStyle/>
                    <a:p>
                      <a:r>
                        <a:rPr lang="en-US" sz="1400" dirty="0">
                          <a:solidFill>
                            <a:srgbClr val="000000"/>
                          </a:solidFill>
                        </a:rPr>
                        <a:t>Display the IPv6 addresses that are being used by each of the DHCPv6 clients</a:t>
                      </a:r>
                    </a:p>
                  </a:txBody>
                  <a:tcPr/>
                </a:tc>
                <a:tc>
                  <a:txBody>
                    <a:bodyPr/>
                    <a:lstStyle/>
                    <a:p>
                      <a:r>
                        <a:rPr lang="en-US" sz="1400" b="1" dirty="0">
                          <a:solidFill>
                            <a:srgbClr val="000000"/>
                          </a:solidFill>
                        </a:rPr>
                        <a:t>show ipv6 dhcp binding</a:t>
                      </a:r>
                    </a:p>
                  </a:txBody>
                  <a:tcPr/>
                </a:tc>
                <a:extLst>
                  <a:ext uri="{0D108BD9-81ED-4DB2-BD59-A6C34878D82A}">
                    <a16:rowId xmlns:a16="http://schemas.microsoft.com/office/drawing/2014/main" val="10002"/>
                  </a:ext>
                </a:extLst>
              </a:tr>
              <a:tr h="370840">
                <a:tc>
                  <a:txBody>
                    <a:bodyPr/>
                    <a:lstStyle/>
                    <a:p>
                      <a:r>
                        <a:rPr lang="en-US" sz="1400" dirty="0">
                          <a:solidFill>
                            <a:srgbClr val="000000"/>
                          </a:solidFill>
                        </a:rPr>
                        <a:t>Display which DHCPv6 pool is assigned to which interface on the router</a:t>
                      </a: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b="1" dirty="0">
                          <a:solidFill>
                            <a:srgbClr val="000000"/>
                          </a:solidFill>
                        </a:rPr>
                        <a:t>show ipv6 dhcp interface</a:t>
                      </a:r>
                    </a:p>
                    <a:p>
                      <a:endParaRPr lang="en-US" sz="1400" b="0" i="1" dirty="0">
                        <a:solidFill>
                          <a:srgbClr val="000000"/>
                        </a:solidFill>
                      </a:endParaRPr>
                    </a:p>
                  </a:txBody>
                  <a:tcPr/>
                </a:tc>
                <a:extLst>
                  <a:ext uri="{0D108BD9-81ED-4DB2-BD59-A6C34878D82A}">
                    <a16:rowId xmlns:a16="http://schemas.microsoft.com/office/drawing/2014/main" val="10003"/>
                  </a:ext>
                </a:extLst>
              </a:tr>
              <a:tr h="370840">
                <a:tc>
                  <a:txBody>
                    <a:bodyPr/>
                    <a:lstStyle/>
                    <a:p>
                      <a:r>
                        <a:rPr lang="en-US" sz="1400" dirty="0">
                          <a:solidFill>
                            <a:srgbClr val="000000"/>
                          </a:solidFill>
                        </a:rPr>
                        <a:t>Display the configured DHCPv6 pools on the router</a:t>
                      </a:r>
                    </a:p>
                  </a:txBody>
                  <a:tcPr/>
                </a:tc>
                <a:tc>
                  <a:txBody>
                    <a:bodyPr/>
                    <a:lstStyle/>
                    <a:p>
                      <a:r>
                        <a:rPr lang="en-US" sz="1400" b="1" i="0" dirty="0">
                          <a:solidFill>
                            <a:srgbClr val="000000"/>
                          </a:solidFill>
                        </a:rPr>
                        <a:t>show ipv6 dhcp pool</a:t>
                      </a:r>
                      <a:endParaRPr lang="en-US" sz="1400" i="0" dirty="0">
                        <a:solidFill>
                          <a:srgbClr val="000000"/>
                        </a:solidFill>
                      </a:endParaRPr>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1253443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04774"/>
            <a:ext cx="8345488" cy="731837"/>
          </a:xfrm>
        </p:spPr>
        <p:txBody>
          <a:bodyPr/>
          <a:lstStyle/>
          <a:p>
            <a:r>
              <a:rPr lang="en-US" sz="1600" dirty="0"/>
              <a:t>Prepare for the Exam</a:t>
            </a:r>
            <a:br>
              <a:rPr lang="en-US" sz="2400" dirty="0"/>
            </a:br>
            <a:r>
              <a:rPr lang="en-US" sz="2400" dirty="0"/>
              <a:t>Command Reference for Chapter 1 (Cont.)</a:t>
            </a:r>
          </a:p>
        </p:txBody>
      </p:sp>
      <p:graphicFrame>
        <p:nvGraphicFramePr>
          <p:cNvPr id="2" name="Table 1"/>
          <p:cNvGraphicFramePr>
            <a:graphicFrameLocks noGrp="1"/>
          </p:cNvGraphicFramePr>
          <p:nvPr>
            <p:extLst>
              <p:ext uri="{D42A27DB-BD31-4B8C-83A1-F6EECF244321}">
                <p14:modId xmlns:p14="http://schemas.microsoft.com/office/powerpoint/2010/main" val="3401009735"/>
              </p:ext>
            </p:extLst>
          </p:nvPr>
        </p:nvGraphicFramePr>
        <p:xfrm>
          <a:off x="269630" y="836611"/>
          <a:ext cx="8604739" cy="3954878"/>
        </p:xfrm>
        <a:graphic>
          <a:graphicData uri="http://schemas.openxmlformats.org/drawingml/2006/table">
            <a:tbl>
              <a:tblPr firstRow="1" bandRow="1">
                <a:tableStyleId>{5C22544A-7EE6-4342-B048-85BDC9FD1C3A}</a:tableStyleId>
              </a:tblPr>
              <a:tblGrid>
                <a:gridCol w="5059454">
                  <a:extLst>
                    <a:ext uri="{9D8B030D-6E8A-4147-A177-3AD203B41FA5}">
                      <a16:colId xmlns:a16="http://schemas.microsoft.com/office/drawing/2014/main" val="20000"/>
                    </a:ext>
                  </a:extLst>
                </a:gridCol>
                <a:gridCol w="3545285">
                  <a:extLst>
                    <a:ext uri="{9D8B030D-6E8A-4147-A177-3AD203B41FA5}">
                      <a16:colId xmlns:a16="http://schemas.microsoft.com/office/drawing/2014/main" val="20001"/>
                    </a:ext>
                  </a:extLst>
                </a:gridCol>
              </a:tblGrid>
              <a:tr h="378558">
                <a:tc>
                  <a:txBody>
                    <a:bodyPr/>
                    <a:lstStyle/>
                    <a:p>
                      <a:r>
                        <a:rPr lang="en-US" dirty="0"/>
                        <a:t>Task</a:t>
                      </a:r>
                    </a:p>
                  </a:txBody>
                  <a:tcPr/>
                </a:tc>
                <a:tc>
                  <a:txBody>
                    <a:bodyPr/>
                    <a:lstStyle/>
                    <a:p>
                      <a:r>
                        <a:rPr lang="en-US" sz="1400" b="1" i="0" u="none" strike="noStrike" kern="1200" baseline="0" dirty="0">
                          <a:solidFill>
                            <a:schemeClr val="lt1"/>
                          </a:solidFill>
                          <a:latin typeface="+mn-lt"/>
                          <a:ea typeface="+mn-ea"/>
                          <a:cs typeface="+mn-cs"/>
                        </a:rPr>
                        <a:t>Command Syntax</a:t>
                      </a:r>
                      <a:endParaRPr lang="en-US" dirty="0"/>
                    </a:p>
                  </a:txBody>
                  <a:tcPr/>
                </a:tc>
                <a:extLst>
                  <a:ext uri="{0D108BD9-81ED-4DB2-BD59-A6C34878D82A}">
                    <a16:rowId xmlns:a16="http://schemas.microsoft.com/office/drawing/2014/main" val="10000"/>
                  </a:ext>
                </a:extLst>
              </a:tr>
              <a:tr h="370840">
                <a:tc>
                  <a:txBody>
                    <a:bodyPr/>
                    <a:lstStyle/>
                    <a:p>
                      <a:r>
                        <a:rPr lang="en-US" sz="1400" dirty="0">
                          <a:solidFill>
                            <a:srgbClr val="000000"/>
                          </a:solidFill>
                        </a:rPr>
                        <a:t>Display a router’s best route to the specified IP address</a:t>
                      </a:r>
                    </a:p>
                  </a:txBody>
                  <a:tcPr/>
                </a:tc>
                <a:tc>
                  <a:txBody>
                    <a:bodyPr/>
                    <a:lstStyle/>
                    <a:p>
                      <a:r>
                        <a:rPr lang="en-US" sz="1400" b="1" i="0" dirty="0">
                          <a:solidFill>
                            <a:srgbClr val="000000"/>
                          </a:solidFill>
                        </a:rPr>
                        <a:t>show ip route </a:t>
                      </a:r>
                      <a:r>
                        <a:rPr lang="en-US" sz="1400" b="0" i="1" dirty="0">
                          <a:solidFill>
                            <a:srgbClr val="000000"/>
                          </a:solidFill>
                        </a:rPr>
                        <a:t>ip_address</a:t>
                      </a:r>
                    </a:p>
                  </a:txBody>
                  <a:tcPr/>
                </a:tc>
                <a:extLst>
                  <a:ext uri="{0D108BD9-81ED-4DB2-BD59-A6C34878D82A}">
                    <a16:rowId xmlns:a16="http://schemas.microsoft.com/office/drawing/2014/main" val="10001"/>
                  </a:ext>
                </a:extLst>
              </a:tr>
              <a:tr h="370840">
                <a:tc>
                  <a:txBody>
                    <a:bodyPr/>
                    <a:lstStyle/>
                    <a:p>
                      <a:r>
                        <a:rPr lang="en-US" sz="1400" dirty="0">
                          <a:solidFill>
                            <a:srgbClr val="000000"/>
                          </a:solidFill>
                        </a:rPr>
                        <a:t>Display only the static routes in a router’s routing table</a:t>
                      </a:r>
                    </a:p>
                  </a:txBody>
                  <a:tcPr/>
                </a:tc>
                <a:tc>
                  <a:txBody>
                    <a:bodyPr/>
                    <a:lstStyle/>
                    <a:p>
                      <a:r>
                        <a:rPr lang="en-US" sz="1400" b="1" dirty="0">
                          <a:solidFill>
                            <a:srgbClr val="000000"/>
                          </a:solidFill>
                        </a:rPr>
                        <a:t>show ip route static</a:t>
                      </a:r>
                    </a:p>
                  </a:txBody>
                  <a:tcPr/>
                </a:tc>
                <a:extLst>
                  <a:ext uri="{0D108BD9-81ED-4DB2-BD59-A6C34878D82A}">
                    <a16:rowId xmlns:a16="http://schemas.microsoft.com/office/drawing/2014/main" val="10002"/>
                  </a:ext>
                </a:extLst>
              </a:tr>
              <a:tr h="370840">
                <a:tc>
                  <a:txBody>
                    <a:bodyPr/>
                    <a:lstStyle/>
                    <a:p>
                      <a:r>
                        <a:rPr lang="en-US" sz="1400" dirty="0">
                          <a:solidFill>
                            <a:srgbClr val="000000"/>
                          </a:solidFill>
                        </a:rPr>
                        <a:t>Display a router’s best route to the specified network if the specified route (with a matching subnet mask length) is found in the router’s IP routing table</a:t>
                      </a: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b="1" i="0" dirty="0">
                          <a:solidFill>
                            <a:srgbClr val="000000"/>
                          </a:solidFill>
                        </a:rPr>
                        <a:t>show ip route </a:t>
                      </a:r>
                      <a:r>
                        <a:rPr lang="en-US" sz="1400" b="0" i="1" dirty="0">
                          <a:solidFill>
                            <a:srgbClr val="000000"/>
                          </a:solidFill>
                        </a:rPr>
                        <a:t>ip_address subnet_mask</a:t>
                      </a:r>
                      <a:endParaRPr lang="en-US" sz="1400" b="1" dirty="0">
                        <a:solidFill>
                          <a:srgbClr val="000000"/>
                        </a:solidFill>
                      </a:endParaRPr>
                    </a:p>
                    <a:p>
                      <a:endParaRPr lang="en-US" sz="1400" b="0" i="1" dirty="0">
                        <a:solidFill>
                          <a:srgbClr val="000000"/>
                        </a:solidFill>
                      </a:endParaRPr>
                    </a:p>
                  </a:txBody>
                  <a:tcPr/>
                </a:tc>
                <a:extLst>
                  <a:ext uri="{0D108BD9-81ED-4DB2-BD59-A6C34878D82A}">
                    <a16:rowId xmlns:a16="http://schemas.microsoft.com/office/drawing/2014/main" val="10003"/>
                  </a:ext>
                </a:extLst>
              </a:tr>
              <a:tr h="370840">
                <a:tc>
                  <a:txBody>
                    <a:bodyPr/>
                    <a:lstStyle/>
                    <a:p>
                      <a:r>
                        <a:rPr lang="en-US" sz="1400" dirty="0">
                          <a:solidFill>
                            <a:srgbClr val="000000"/>
                          </a:solidFill>
                        </a:rPr>
                        <a:t>Display all routes in a router’s IP routing table that are encompassed by the specified network address and subnet mask (This command is often useful when troubleshooting route summarization issues)</a:t>
                      </a: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b="1" i="0" dirty="0">
                          <a:solidFill>
                            <a:srgbClr val="000000"/>
                          </a:solidFill>
                        </a:rPr>
                        <a:t>show ip route </a:t>
                      </a:r>
                      <a:r>
                        <a:rPr lang="en-US" sz="1400" b="0" i="1" dirty="0">
                          <a:solidFill>
                            <a:srgbClr val="000000"/>
                          </a:solidFill>
                        </a:rPr>
                        <a:t>ip_address subnet_mask </a:t>
                      </a:r>
                      <a:r>
                        <a:rPr lang="en-US" sz="1400" b="1" i="0" dirty="0">
                          <a:solidFill>
                            <a:srgbClr val="000000"/>
                          </a:solidFill>
                        </a:rPr>
                        <a:t>longer-prefixes</a:t>
                      </a:r>
                    </a:p>
                  </a:txBody>
                  <a:tcPr/>
                </a:tc>
                <a:extLst>
                  <a:ext uri="{0D108BD9-81ED-4DB2-BD59-A6C34878D82A}">
                    <a16:rowId xmlns:a16="http://schemas.microsoft.com/office/drawing/2014/main" val="10004"/>
                  </a:ext>
                </a:extLst>
              </a:tr>
              <a:tr h="370840">
                <a:tc>
                  <a:txBody>
                    <a:bodyPr/>
                    <a:lstStyle/>
                    <a:p>
                      <a:r>
                        <a:rPr lang="en-US" sz="1400" dirty="0">
                          <a:solidFill>
                            <a:srgbClr val="000000"/>
                          </a:solidFill>
                        </a:rPr>
                        <a:t>Display information (for example, next-hop IP address and egress interface) required to forward a packet, similar to the output of the </a:t>
                      </a:r>
                      <a:r>
                        <a:rPr lang="en-US" sz="1400" b="1" dirty="0">
                          <a:solidFill>
                            <a:srgbClr val="000000"/>
                          </a:solidFill>
                        </a:rPr>
                        <a:t>show ip route </a:t>
                      </a:r>
                      <a:r>
                        <a:rPr lang="en-US" sz="1400" i="1" dirty="0">
                          <a:solidFill>
                            <a:srgbClr val="000000"/>
                          </a:solidFill>
                        </a:rPr>
                        <a:t>ip_address </a:t>
                      </a:r>
                      <a:r>
                        <a:rPr lang="en-US" sz="1400" dirty="0">
                          <a:solidFill>
                            <a:srgbClr val="000000"/>
                          </a:solidFill>
                        </a:rPr>
                        <a:t>command. (The output of this command comes from CEF. Therefore, routing protocol information is not present in the output.</a:t>
                      </a: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b="1" i="0" dirty="0">
                          <a:solidFill>
                            <a:srgbClr val="000000"/>
                          </a:solidFill>
                        </a:rPr>
                        <a:t>show ip cef </a:t>
                      </a:r>
                      <a:r>
                        <a:rPr lang="en-US" sz="1400" b="0" i="1" dirty="0">
                          <a:solidFill>
                            <a:srgbClr val="000000"/>
                          </a:solidFill>
                        </a:rPr>
                        <a:t>ip_address</a:t>
                      </a:r>
                    </a:p>
                  </a:txBody>
                  <a:tcPr/>
                </a:tc>
                <a:extLst>
                  <a:ext uri="{0D108BD9-81ED-4DB2-BD59-A6C34878D82A}">
                    <a16:rowId xmlns:a16="http://schemas.microsoft.com/office/drawing/2014/main" val="3153794205"/>
                  </a:ext>
                </a:extLst>
              </a:tr>
            </a:tbl>
          </a:graphicData>
        </a:graphic>
      </p:graphicFrame>
    </p:spTree>
    <p:extLst>
      <p:ext uri="{BB962C8B-B14F-4D97-AF65-F5344CB8AC3E}">
        <p14:creationId xmlns:p14="http://schemas.microsoft.com/office/powerpoint/2010/main" val="10281874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04774"/>
            <a:ext cx="8345488" cy="731837"/>
          </a:xfrm>
        </p:spPr>
        <p:txBody>
          <a:bodyPr/>
          <a:lstStyle/>
          <a:p>
            <a:r>
              <a:rPr lang="en-US" sz="1600" dirty="0"/>
              <a:t>Prepare for the Exam</a:t>
            </a:r>
            <a:br>
              <a:rPr lang="en-US" sz="2400" dirty="0"/>
            </a:br>
            <a:r>
              <a:rPr lang="en-US" sz="2400" dirty="0"/>
              <a:t>Command Reference for Chapter 1 (Cont.)</a:t>
            </a:r>
          </a:p>
        </p:txBody>
      </p:sp>
      <p:graphicFrame>
        <p:nvGraphicFramePr>
          <p:cNvPr id="2" name="Table 1"/>
          <p:cNvGraphicFramePr>
            <a:graphicFrameLocks noGrp="1"/>
          </p:cNvGraphicFramePr>
          <p:nvPr>
            <p:extLst>
              <p:ext uri="{D42A27DB-BD31-4B8C-83A1-F6EECF244321}">
                <p14:modId xmlns:p14="http://schemas.microsoft.com/office/powerpoint/2010/main" val="1853039118"/>
              </p:ext>
            </p:extLst>
          </p:nvPr>
        </p:nvGraphicFramePr>
        <p:xfrm>
          <a:off x="269630" y="836611"/>
          <a:ext cx="8604739" cy="4036158"/>
        </p:xfrm>
        <a:graphic>
          <a:graphicData uri="http://schemas.openxmlformats.org/drawingml/2006/table">
            <a:tbl>
              <a:tblPr firstRow="1" bandRow="1">
                <a:tableStyleId>{5C22544A-7EE6-4342-B048-85BDC9FD1C3A}</a:tableStyleId>
              </a:tblPr>
              <a:tblGrid>
                <a:gridCol w="5275764">
                  <a:extLst>
                    <a:ext uri="{9D8B030D-6E8A-4147-A177-3AD203B41FA5}">
                      <a16:colId xmlns:a16="http://schemas.microsoft.com/office/drawing/2014/main" val="20000"/>
                    </a:ext>
                  </a:extLst>
                </a:gridCol>
                <a:gridCol w="3328975">
                  <a:extLst>
                    <a:ext uri="{9D8B030D-6E8A-4147-A177-3AD203B41FA5}">
                      <a16:colId xmlns:a16="http://schemas.microsoft.com/office/drawing/2014/main" val="20001"/>
                    </a:ext>
                  </a:extLst>
                </a:gridCol>
              </a:tblGrid>
              <a:tr h="378558">
                <a:tc>
                  <a:txBody>
                    <a:bodyPr/>
                    <a:lstStyle/>
                    <a:p>
                      <a:r>
                        <a:rPr lang="en-US" dirty="0"/>
                        <a:t>Task</a:t>
                      </a:r>
                    </a:p>
                  </a:txBody>
                  <a:tcPr/>
                </a:tc>
                <a:tc>
                  <a:txBody>
                    <a:bodyPr/>
                    <a:lstStyle/>
                    <a:p>
                      <a:r>
                        <a:rPr lang="en-US" sz="1400" b="1" i="0" u="none" strike="noStrike" kern="1200" baseline="0" dirty="0">
                          <a:solidFill>
                            <a:schemeClr val="lt1"/>
                          </a:solidFill>
                          <a:latin typeface="+mn-lt"/>
                          <a:ea typeface="+mn-ea"/>
                          <a:cs typeface="+mn-cs"/>
                        </a:rPr>
                        <a:t>Command Syntax</a:t>
                      </a:r>
                      <a:endParaRPr lang="en-US" dirty="0"/>
                    </a:p>
                  </a:txBody>
                  <a:tcPr/>
                </a:tc>
                <a:extLst>
                  <a:ext uri="{0D108BD9-81ED-4DB2-BD59-A6C34878D82A}">
                    <a16:rowId xmlns:a16="http://schemas.microsoft.com/office/drawing/2014/main" val="10000"/>
                  </a:ext>
                </a:extLst>
              </a:tr>
              <a:tr h="370840">
                <a:tc>
                  <a:txBody>
                    <a:bodyPr/>
                    <a:lstStyle/>
                    <a:p>
                      <a:r>
                        <a:rPr lang="en-US" sz="1400" dirty="0">
                          <a:solidFill>
                            <a:srgbClr val="000000"/>
                          </a:solidFill>
                        </a:rPr>
                        <a:t>Display information from a router’s FIB showing the information needed to route a packet to the specified network with the specified subnet mask</a:t>
                      </a: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b="1" i="0" dirty="0">
                          <a:solidFill>
                            <a:srgbClr val="000000"/>
                          </a:solidFill>
                        </a:rPr>
                        <a:t>show ip cef </a:t>
                      </a:r>
                      <a:r>
                        <a:rPr lang="en-US" sz="1400" b="0" i="1" dirty="0">
                          <a:solidFill>
                            <a:srgbClr val="000000"/>
                          </a:solidFill>
                        </a:rPr>
                        <a:t>ip_address subnet_mask</a:t>
                      </a:r>
                    </a:p>
                  </a:txBody>
                  <a:tcPr/>
                </a:tc>
                <a:extLst>
                  <a:ext uri="{0D108BD9-81ED-4DB2-BD59-A6C34878D82A}">
                    <a16:rowId xmlns:a16="http://schemas.microsoft.com/office/drawing/2014/main" val="10001"/>
                  </a:ext>
                </a:extLst>
              </a:tr>
              <a:tr h="370840">
                <a:tc>
                  <a:txBody>
                    <a:bodyPr/>
                    <a:lstStyle/>
                    <a:p>
                      <a:r>
                        <a:rPr lang="en-US" sz="1400" dirty="0">
                          <a:solidFill>
                            <a:srgbClr val="000000"/>
                          </a:solidFill>
                        </a:rPr>
                        <a:t>Display the adjacency that will be used to forward a packet from the specified source IP address to the specified destination IP address (This command is useful if the router is load balancing across multiple adjacencies, and you want to see which adjacency will be used for a certain combination of source and destination IP addresses.)</a:t>
                      </a: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b="1" i="0" dirty="0">
                          <a:solidFill>
                            <a:srgbClr val="000000"/>
                          </a:solidFill>
                        </a:rPr>
                        <a:t>show ip cef exact-route </a:t>
                      </a:r>
                      <a:r>
                        <a:rPr lang="en-US" sz="1400" b="0" i="1" dirty="0">
                          <a:solidFill>
                            <a:srgbClr val="000000"/>
                          </a:solidFill>
                        </a:rPr>
                        <a:t>source_address destination_address</a:t>
                      </a:r>
                    </a:p>
                  </a:txBody>
                  <a:tcPr/>
                </a:tc>
                <a:extLst>
                  <a:ext uri="{0D108BD9-81ED-4DB2-BD59-A6C34878D82A}">
                    <a16:rowId xmlns:a16="http://schemas.microsoft.com/office/drawing/2014/main" val="10002"/>
                  </a:ext>
                </a:extLst>
              </a:tr>
              <a:tr h="370840">
                <a:tc>
                  <a:txBody>
                    <a:bodyPr/>
                    <a:lstStyle/>
                    <a:p>
                      <a:r>
                        <a:rPr lang="en-US" sz="1400" dirty="0">
                          <a:solidFill>
                            <a:srgbClr val="000000"/>
                          </a:solidFill>
                        </a:rPr>
                        <a:t>Display the static IPv6 routes configured on a device</a:t>
                      </a: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b="1" i="0" dirty="0">
                          <a:solidFill>
                            <a:srgbClr val="000000"/>
                          </a:solidFill>
                        </a:rPr>
                        <a:t>show ipv6 route static</a:t>
                      </a:r>
                      <a:endParaRPr lang="en-US" sz="1400" b="1" dirty="0">
                        <a:solidFill>
                          <a:srgbClr val="000000"/>
                        </a:solidFill>
                      </a:endParaRPr>
                    </a:p>
                    <a:p>
                      <a:endParaRPr lang="en-US" sz="1400" b="0" i="1" dirty="0">
                        <a:solidFill>
                          <a:srgbClr val="000000"/>
                        </a:solidFill>
                      </a:endParaRPr>
                    </a:p>
                  </a:txBody>
                  <a:tcPr/>
                </a:tc>
                <a:extLst>
                  <a:ext uri="{0D108BD9-81ED-4DB2-BD59-A6C34878D82A}">
                    <a16:rowId xmlns:a16="http://schemas.microsoft.com/office/drawing/2014/main" val="10003"/>
                  </a:ext>
                </a:extLst>
              </a:tr>
              <a:tr h="370840">
                <a:tc>
                  <a:txBody>
                    <a:bodyPr/>
                    <a:lstStyle/>
                    <a:p>
                      <a:r>
                        <a:rPr lang="en-US" sz="1400" dirty="0">
                          <a:solidFill>
                            <a:srgbClr val="000000"/>
                          </a:solidFill>
                        </a:rPr>
                        <a:t>Display the Layer 3 IPv6 address-to-Layer 2 MAC address mappings</a:t>
                      </a: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b="1" i="0" dirty="0">
                          <a:solidFill>
                            <a:srgbClr val="000000"/>
                          </a:solidFill>
                        </a:rPr>
                        <a:t>show ipv6 neighbors</a:t>
                      </a:r>
                    </a:p>
                  </a:txBody>
                  <a:tcPr/>
                </a:tc>
                <a:extLst>
                  <a:ext uri="{0D108BD9-81ED-4DB2-BD59-A6C34878D82A}">
                    <a16:rowId xmlns:a16="http://schemas.microsoft.com/office/drawing/2014/main" val="10004"/>
                  </a:ext>
                </a:extLst>
              </a:tr>
              <a:tr h="370840">
                <a:tc>
                  <a:txBody>
                    <a:bodyPr/>
                    <a:lstStyle/>
                    <a:p>
                      <a:r>
                        <a:rPr lang="en-US" sz="1400" dirty="0">
                          <a:solidFill>
                            <a:srgbClr val="000000"/>
                          </a:solidFill>
                        </a:rPr>
                        <a:t>Display the router’s ARP cache, containing IPv4 address-to-MAC address mappings</a:t>
                      </a: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b="1" i="0" dirty="0">
                          <a:solidFill>
                            <a:srgbClr val="000000"/>
                          </a:solidFill>
                        </a:rPr>
                        <a:t>show ip arp</a:t>
                      </a:r>
                      <a:endParaRPr lang="en-US" sz="1400" b="0" i="1" dirty="0">
                        <a:solidFill>
                          <a:srgbClr val="000000"/>
                        </a:solidFill>
                      </a:endParaRPr>
                    </a:p>
                  </a:txBody>
                  <a:tcPr/>
                </a:tc>
                <a:extLst>
                  <a:ext uri="{0D108BD9-81ED-4DB2-BD59-A6C34878D82A}">
                    <a16:rowId xmlns:a16="http://schemas.microsoft.com/office/drawing/2014/main" val="3153794205"/>
                  </a:ext>
                </a:extLst>
              </a:tr>
            </a:tbl>
          </a:graphicData>
        </a:graphic>
      </p:graphicFrame>
    </p:spTree>
    <p:extLst>
      <p:ext uri="{BB962C8B-B14F-4D97-AF65-F5344CB8AC3E}">
        <p14:creationId xmlns:p14="http://schemas.microsoft.com/office/powerpoint/2010/main" val="15986238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1994790165"/>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IPv4 Addressing</a:t>
            </a:r>
            <a:br>
              <a:rPr lang="en-US" dirty="0">
                <a:solidFill>
                  <a:schemeClr val="accent4">
                    <a:lumMod val="75000"/>
                  </a:schemeClr>
                </a:solidFill>
              </a:rPr>
            </a:br>
            <a:r>
              <a:rPr lang="en-US" sz="2400" dirty="0">
                <a:solidFill>
                  <a:schemeClr val="accent4">
                    <a:lumMod val="75000"/>
                  </a:schemeClr>
                </a:solidFill>
              </a:rPr>
              <a:t>IPv4 Addressing Issues (Cont.)</a:t>
            </a:r>
          </a:p>
        </p:txBody>
      </p:sp>
      <p:sp>
        <p:nvSpPr>
          <p:cNvPr id="5" name="TextBox 4">
            <a:extLst>
              <a:ext uri="{FF2B5EF4-FFF2-40B4-BE49-F238E27FC236}">
                <a16:creationId xmlns:a16="http://schemas.microsoft.com/office/drawing/2014/main" id="{EEC9D1C4-B9E3-489B-800E-BA01649A61D8}"/>
              </a:ext>
            </a:extLst>
          </p:cNvPr>
          <p:cNvSpPr txBox="1"/>
          <p:nvPr/>
        </p:nvSpPr>
        <p:spPr>
          <a:xfrm>
            <a:off x="78545" y="731837"/>
            <a:ext cx="8999313" cy="2462213"/>
          </a:xfrm>
          <a:prstGeom prst="rect">
            <a:avLst/>
          </a:prstGeom>
          <a:noFill/>
        </p:spPr>
        <p:txBody>
          <a:bodyPr wrap="square" rtlCol="0">
            <a:spAutoFit/>
          </a:bodyPr>
          <a:lstStyle/>
          <a:p>
            <a:pPr eaLnBrk="0" hangingPunct="0"/>
            <a:r>
              <a:rPr lang="en-US" sz="1400" dirty="0">
                <a:solidFill>
                  <a:srgbClr val="000000"/>
                </a:solidFill>
              </a:rPr>
              <a:t>The following happens if PC1 is configured with the wrong subnet mask (255.255.255.240), as shown in Fig 1-2.</a:t>
            </a:r>
          </a:p>
          <a:p>
            <a:pPr eaLnBrk="0" hangingPunct="0"/>
            <a:endParaRPr lang="en-US" sz="1400" dirty="0">
              <a:solidFill>
                <a:srgbClr val="000000"/>
              </a:solidFill>
            </a:endParaRPr>
          </a:p>
          <a:p>
            <a:pPr eaLnBrk="0" hangingPunct="0"/>
            <a:r>
              <a:rPr lang="en-US" sz="1400" dirty="0">
                <a:solidFill>
                  <a:srgbClr val="000000"/>
                </a:solidFill>
              </a:rPr>
              <a:t>PC1 determines its network/subnet portion by comparing its IP address to its subnet mask in binary:</a:t>
            </a:r>
          </a:p>
          <a:p>
            <a:pPr eaLnBrk="0" hangingPunct="0"/>
            <a:r>
              <a:rPr lang="en-US" sz="1400" dirty="0">
                <a:solidFill>
                  <a:srgbClr val="000000"/>
                </a:solidFill>
                <a:latin typeface="Courier New" panose="02070309020205020404" pitchFamily="49" charset="0"/>
                <a:cs typeface="Courier New" panose="02070309020205020404" pitchFamily="49" charset="0"/>
              </a:rPr>
              <a:t>00001010.00000001.00000001.00001010 - </a:t>
            </a:r>
            <a:r>
              <a:rPr lang="en-US" sz="1400" dirty="0">
                <a:solidFill>
                  <a:srgbClr val="000000"/>
                </a:solidFill>
                <a:latin typeface="+mj-lt"/>
                <a:cs typeface="Courier New" panose="02070309020205020404" pitchFamily="49" charset="0"/>
              </a:rPr>
              <a:t>PC1 IP address in binary</a:t>
            </a:r>
          </a:p>
          <a:p>
            <a:pPr eaLnBrk="0" hangingPunct="0"/>
            <a:r>
              <a:rPr lang="en-US" sz="1400" dirty="0">
                <a:solidFill>
                  <a:srgbClr val="000000"/>
                </a:solidFill>
                <a:latin typeface="Courier New" panose="02070309020205020404" pitchFamily="49" charset="0"/>
                <a:cs typeface="Courier New" panose="02070309020205020404" pitchFamily="49" charset="0"/>
              </a:rPr>
              <a:t>11111111.11111111.11111111.11110000 - </a:t>
            </a:r>
            <a:r>
              <a:rPr lang="en-US" sz="1400" dirty="0">
                <a:solidFill>
                  <a:srgbClr val="000000"/>
                </a:solidFill>
                <a:latin typeface="+mj-lt"/>
                <a:cs typeface="Courier New" panose="02070309020205020404" pitchFamily="49" charset="0"/>
              </a:rPr>
              <a:t>PC1 subnet mask in binary</a:t>
            </a:r>
          </a:p>
          <a:p>
            <a:pPr eaLnBrk="0" hangingPunct="0"/>
            <a:r>
              <a:rPr lang="en-US" sz="1400" dirty="0">
                <a:solidFill>
                  <a:srgbClr val="000000"/>
                </a:solidFill>
                <a:latin typeface="Courier New" panose="02070309020205020404" pitchFamily="49" charset="0"/>
                <a:cs typeface="Courier New" panose="02070309020205020404" pitchFamily="49" charset="0"/>
              </a:rPr>
              <a:t>-------------------------------------------------------</a:t>
            </a:r>
          </a:p>
          <a:p>
            <a:pPr eaLnBrk="0" hangingPunct="0"/>
            <a:r>
              <a:rPr lang="en-US" sz="1400" dirty="0">
                <a:solidFill>
                  <a:srgbClr val="000000"/>
                </a:solidFill>
                <a:latin typeface="Courier New" panose="02070309020205020404" pitchFamily="49" charset="0"/>
                <a:cs typeface="Courier New" panose="02070309020205020404" pitchFamily="49" charset="0"/>
              </a:rPr>
              <a:t>00001010.00000001.00000001.000</a:t>
            </a:r>
            <a:r>
              <a:rPr lang="en-US" sz="1400" dirty="0">
                <a:latin typeface="Courier New" panose="02070309020205020404" pitchFamily="49" charset="0"/>
                <a:cs typeface="Courier New" panose="02070309020205020404" pitchFamily="49" charset="0"/>
              </a:rPr>
              <a:t>0</a:t>
            </a:r>
            <a:r>
              <a:rPr lang="en-US" sz="1400" dirty="0">
                <a:solidFill>
                  <a:srgbClr val="000000"/>
                </a:solidFill>
                <a:latin typeface="Courier New" panose="02070309020205020404" pitchFamily="49" charset="0"/>
                <a:cs typeface="Courier New" panose="02070309020205020404" pitchFamily="49" charset="0"/>
              </a:rPr>
              <a:t>     - </a:t>
            </a:r>
            <a:r>
              <a:rPr lang="en-US" sz="1400" dirty="0">
                <a:solidFill>
                  <a:srgbClr val="000000"/>
                </a:solidFill>
                <a:latin typeface="+mj-lt"/>
                <a:cs typeface="Courier New" panose="02070309020205020404" pitchFamily="49" charset="0"/>
              </a:rPr>
              <a:t>PC1 network/subnet ID</a:t>
            </a:r>
          </a:p>
          <a:p>
            <a:pPr eaLnBrk="0" hangingPunct="0"/>
            <a:endParaRPr lang="en-US" sz="1400" dirty="0">
              <a:solidFill>
                <a:srgbClr val="000000"/>
              </a:solidFill>
            </a:endParaRPr>
          </a:p>
          <a:p>
            <a:pPr eaLnBrk="0" hangingPunct="0"/>
            <a:r>
              <a:rPr lang="en-US" sz="1400" dirty="0">
                <a:solidFill>
                  <a:srgbClr val="000000"/>
                </a:solidFill>
              </a:rPr>
              <a:t>Now PC1 compares exactly the same binary bits to those binary bits in PC2’s address:</a:t>
            </a:r>
          </a:p>
          <a:p>
            <a:pPr eaLnBrk="0" hangingPunct="0"/>
            <a:r>
              <a:rPr lang="en-US" sz="1400" dirty="0">
                <a:solidFill>
                  <a:srgbClr val="000000"/>
                </a:solidFill>
                <a:highlight>
                  <a:srgbClr val="C0C0C0"/>
                </a:highlight>
                <a:latin typeface="Courier New" panose="02070309020205020404" pitchFamily="49" charset="0"/>
                <a:cs typeface="Courier New" panose="02070309020205020404" pitchFamily="49" charset="0"/>
              </a:rPr>
              <a:t>00001010.00000001.00000001.0000</a:t>
            </a:r>
            <a:r>
              <a:rPr lang="en-US" sz="1400" dirty="0">
                <a:solidFill>
                  <a:srgbClr val="000000"/>
                </a:solidFill>
                <a:latin typeface="Courier New" panose="02070309020205020404" pitchFamily="49" charset="0"/>
                <a:cs typeface="Courier New" panose="02070309020205020404" pitchFamily="49" charset="0"/>
              </a:rPr>
              <a:t>      - </a:t>
            </a:r>
            <a:r>
              <a:rPr lang="en-US" sz="1400" dirty="0">
                <a:solidFill>
                  <a:srgbClr val="000000"/>
                </a:solidFill>
                <a:latin typeface="+mn-lt"/>
                <a:cs typeface="Courier New" panose="02070309020205020404" pitchFamily="49" charset="0"/>
              </a:rPr>
              <a:t>PC1 network/subnet ID</a:t>
            </a:r>
          </a:p>
          <a:p>
            <a:pPr eaLnBrk="0" hangingPunct="0"/>
            <a:r>
              <a:rPr lang="en-US" sz="1400" dirty="0">
                <a:solidFill>
                  <a:srgbClr val="000000"/>
                </a:solidFill>
                <a:highlight>
                  <a:srgbClr val="C0C0C0"/>
                </a:highlight>
                <a:latin typeface="Courier New" panose="02070309020205020404" pitchFamily="49" charset="0"/>
                <a:cs typeface="Courier New" panose="02070309020205020404" pitchFamily="49" charset="0"/>
              </a:rPr>
              <a:t>00001010.00000001.00000001.0001</a:t>
            </a:r>
            <a:r>
              <a:rPr lang="en-US" sz="1400" dirty="0">
                <a:solidFill>
                  <a:srgbClr val="000000"/>
                </a:solidFill>
                <a:latin typeface="Courier New" panose="02070309020205020404" pitchFamily="49" charset="0"/>
                <a:cs typeface="Courier New" panose="02070309020205020404" pitchFamily="49" charset="0"/>
              </a:rPr>
              <a:t>0100  - </a:t>
            </a:r>
            <a:r>
              <a:rPr lang="en-US" sz="1400" dirty="0">
                <a:solidFill>
                  <a:srgbClr val="000000"/>
                </a:solidFill>
                <a:latin typeface="+mn-lt"/>
                <a:cs typeface="Courier New" panose="02070309020205020404" pitchFamily="49" charset="0"/>
              </a:rPr>
              <a:t>PC2 IP address in binary</a:t>
            </a:r>
          </a:p>
        </p:txBody>
      </p:sp>
      <p:sp>
        <p:nvSpPr>
          <p:cNvPr id="4" name="TextBox 3">
            <a:extLst>
              <a:ext uri="{FF2B5EF4-FFF2-40B4-BE49-F238E27FC236}">
                <a16:creationId xmlns:a16="http://schemas.microsoft.com/office/drawing/2014/main" id="{AEB2BFDC-6D03-4AE9-ACB4-118C92E6D560}"/>
              </a:ext>
            </a:extLst>
          </p:cNvPr>
          <p:cNvSpPr txBox="1"/>
          <p:nvPr/>
        </p:nvSpPr>
        <p:spPr>
          <a:xfrm>
            <a:off x="78545" y="3327857"/>
            <a:ext cx="4915762" cy="1384995"/>
          </a:xfrm>
          <a:prstGeom prst="rect">
            <a:avLst/>
          </a:prstGeom>
          <a:noFill/>
        </p:spPr>
        <p:txBody>
          <a:bodyPr wrap="square" rtlCol="0">
            <a:spAutoFit/>
          </a:bodyPr>
          <a:lstStyle/>
          <a:p>
            <a:r>
              <a:rPr lang="en-US" sz="1400" dirty="0">
                <a:solidFill>
                  <a:schemeClr val="tx1">
                    <a:lumMod val="50000"/>
                  </a:schemeClr>
                </a:solidFill>
              </a:rPr>
              <a:t>PC1 concludes that PC2 is not in the same network/subnet because the binary bits are not the same. Therefore, it needs to send the frame to the router so that the router can route the packet to the subnet PC2 is in. However, the PCs are actually connected to the same subnet, and as a result, there is an IPv4 addressing and connectivity issue.</a:t>
            </a:r>
          </a:p>
        </p:txBody>
      </p:sp>
      <p:pic>
        <p:nvPicPr>
          <p:cNvPr id="2" name="Picture 1">
            <a:extLst>
              <a:ext uri="{FF2B5EF4-FFF2-40B4-BE49-F238E27FC236}">
                <a16:creationId xmlns:a16="http://schemas.microsoft.com/office/drawing/2014/main" id="{BC3DB1B5-E12F-4826-86C8-FA8AD58F2E4A}"/>
              </a:ext>
            </a:extLst>
          </p:cNvPr>
          <p:cNvPicPr>
            <a:picLocks noChangeAspect="1"/>
          </p:cNvPicPr>
          <p:nvPr/>
        </p:nvPicPr>
        <p:blipFill>
          <a:blip r:embed="rId3"/>
          <a:srcRect/>
          <a:stretch/>
        </p:blipFill>
        <p:spPr>
          <a:xfrm>
            <a:off x="5118537" y="3275926"/>
            <a:ext cx="3959321" cy="1786265"/>
          </a:xfrm>
          <a:prstGeom prst="rect">
            <a:avLst/>
          </a:prstGeom>
        </p:spPr>
      </p:pic>
    </p:spTree>
    <p:extLst>
      <p:ext uri="{BB962C8B-B14F-4D97-AF65-F5344CB8AC3E}">
        <p14:creationId xmlns:p14="http://schemas.microsoft.com/office/powerpoint/2010/main" val="14633204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IPv4 Addressing</a:t>
            </a:r>
            <a:br>
              <a:rPr lang="en-US" dirty="0">
                <a:solidFill>
                  <a:schemeClr val="accent4">
                    <a:lumMod val="75000"/>
                  </a:schemeClr>
                </a:solidFill>
              </a:rPr>
            </a:br>
            <a:r>
              <a:rPr lang="en-US" sz="2400" dirty="0">
                <a:solidFill>
                  <a:schemeClr val="accent4">
                    <a:lumMod val="75000"/>
                  </a:schemeClr>
                </a:solidFill>
              </a:rPr>
              <a:t>Determining IP Addresses within a Subnet</a:t>
            </a:r>
          </a:p>
        </p:txBody>
      </p:sp>
      <p:sp>
        <p:nvSpPr>
          <p:cNvPr id="5" name="TextBox 4">
            <a:extLst>
              <a:ext uri="{FF2B5EF4-FFF2-40B4-BE49-F238E27FC236}">
                <a16:creationId xmlns:a16="http://schemas.microsoft.com/office/drawing/2014/main" id="{EEC9D1C4-B9E3-489B-800E-BA01649A61D8}"/>
              </a:ext>
            </a:extLst>
          </p:cNvPr>
          <p:cNvSpPr txBox="1"/>
          <p:nvPr/>
        </p:nvSpPr>
        <p:spPr>
          <a:xfrm>
            <a:off x="97672" y="646317"/>
            <a:ext cx="8988803" cy="2246769"/>
          </a:xfrm>
          <a:prstGeom prst="rect">
            <a:avLst/>
          </a:prstGeom>
          <a:noFill/>
        </p:spPr>
        <p:txBody>
          <a:bodyPr wrap="square" rtlCol="0">
            <a:spAutoFit/>
          </a:bodyPr>
          <a:lstStyle/>
          <a:p>
            <a:pPr eaLnBrk="0" hangingPunct="0"/>
            <a:r>
              <a:rPr lang="en-US" sz="1400" dirty="0">
                <a:solidFill>
                  <a:srgbClr val="000000"/>
                </a:solidFill>
              </a:rPr>
              <a:t>How do you determine if all the IP addresses are in a particular subnet?</a:t>
            </a:r>
          </a:p>
          <a:p>
            <a:pPr eaLnBrk="0" hangingPunct="0"/>
            <a:endParaRPr lang="en-US" sz="1400" dirty="0">
              <a:solidFill>
                <a:srgbClr val="000000"/>
              </a:solidFill>
            </a:endParaRPr>
          </a:p>
          <a:p>
            <a:pPr eaLnBrk="0" hangingPunct="0"/>
            <a:r>
              <a:rPr lang="en-US" sz="1400" dirty="0">
                <a:solidFill>
                  <a:srgbClr val="000000"/>
                </a:solidFill>
              </a:rPr>
              <a:t>In the subnet mask, find the most interesting octet. In binary, it’s the octet with the last binary 1. In decimal, it’s the last octet that is greater than 0. </a:t>
            </a:r>
          </a:p>
          <a:p>
            <a:pPr eaLnBrk="0" hangingPunct="0"/>
            <a:endParaRPr lang="en-US" sz="1400" dirty="0">
              <a:solidFill>
                <a:srgbClr val="000000"/>
              </a:solidFill>
            </a:endParaRPr>
          </a:p>
          <a:p>
            <a:pPr eaLnBrk="0" hangingPunct="0"/>
            <a:r>
              <a:rPr lang="en-US" sz="1400" dirty="0">
                <a:solidFill>
                  <a:srgbClr val="000000"/>
                </a:solidFill>
              </a:rPr>
              <a:t>In this case, for 255.255.255.192, the fourth octet is the last octet with a value great than 0. The value of this octet is 192. Now, subtract 192 from 256. The result is 64. The number 64 represents the block size or the number you are counting by in that octet. The subnet in this case is 10.1.1.0/26, and because the block size is 64, this subnet begins at 10.1.1.0/26 and ends at 10.1.1.63/26. The next subnet is 10.1.1.64/26 to 10.1.1.127/26. The third subnet is 10.1.1.128/26 to 10.1.1.191/26, and so on.</a:t>
            </a:r>
          </a:p>
        </p:txBody>
      </p:sp>
      <p:sp>
        <p:nvSpPr>
          <p:cNvPr id="4" name="TextBox 3">
            <a:extLst>
              <a:ext uri="{FF2B5EF4-FFF2-40B4-BE49-F238E27FC236}">
                <a16:creationId xmlns:a16="http://schemas.microsoft.com/office/drawing/2014/main" id="{AEB2BFDC-6D03-4AE9-ACB4-118C92E6D560}"/>
              </a:ext>
            </a:extLst>
          </p:cNvPr>
          <p:cNvSpPr txBox="1"/>
          <p:nvPr/>
        </p:nvSpPr>
        <p:spPr>
          <a:xfrm>
            <a:off x="97672" y="2893086"/>
            <a:ext cx="4968314" cy="1815882"/>
          </a:xfrm>
          <a:prstGeom prst="rect">
            <a:avLst/>
          </a:prstGeom>
          <a:noFill/>
        </p:spPr>
        <p:txBody>
          <a:bodyPr wrap="square" rtlCol="0">
            <a:spAutoFit/>
          </a:bodyPr>
          <a:lstStyle/>
          <a:p>
            <a:r>
              <a:rPr lang="en-US" sz="1400" dirty="0">
                <a:solidFill>
                  <a:schemeClr val="tx1">
                    <a:lumMod val="50000"/>
                  </a:schemeClr>
                </a:solidFill>
              </a:rPr>
              <a:t>PC1, PC2, and an interface on R1 are supposed to be in the same subnet/network block.</a:t>
            </a:r>
          </a:p>
          <a:p>
            <a:endParaRPr lang="en-US" sz="1400" dirty="0">
              <a:solidFill>
                <a:schemeClr val="tx1">
                  <a:lumMod val="50000"/>
                </a:schemeClr>
              </a:solidFill>
            </a:endParaRPr>
          </a:p>
          <a:p>
            <a:r>
              <a:rPr lang="en-US" sz="1400" dirty="0">
                <a:solidFill>
                  <a:schemeClr val="tx1">
                    <a:lumMod val="50000"/>
                  </a:schemeClr>
                </a:solidFill>
              </a:rPr>
              <a:t>In this case PC1 falls in the range 10.1.1.64/26 to 10.1.1.127/26, whereas PC2 and the default gateway fall in the range 10.1.1.0/26 to 10.1.1.63/26. PC1 is in a different network/subnet. You must fix the address on PC1 so that it is within the correct network/subnet.</a:t>
            </a:r>
          </a:p>
        </p:txBody>
      </p:sp>
      <p:pic>
        <p:nvPicPr>
          <p:cNvPr id="2" name="Picture 1">
            <a:extLst>
              <a:ext uri="{FF2B5EF4-FFF2-40B4-BE49-F238E27FC236}">
                <a16:creationId xmlns:a16="http://schemas.microsoft.com/office/drawing/2014/main" id="{BC3DB1B5-E12F-4826-86C8-FA8AD58F2E4A}"/>
              </a:ext>
            </a:extLst>
          </p:cNvPr>
          <p:cNvPicPr>
            <a:picLocks noChangeAspect="1"/>
          </p:cNvPicPr>
          <p:nvPr/>
        </p:nvPicPr>
        <p:blipFill>
          <a:blip r:embed="rId3"/>
          <a:srcRect/>
          <a:stretch/>
        </p:blipFill>
        <p:spPr>
          <a:xfrm>
            <a:off x="5208227" y="2893086"/>
            <a:ext cx="3878248" cy="1961413"/>
          </a:xfrm>
          <a:prstGeom prst="rect">
            <a:avLst/>
          </a:prstGeom>
        </p:spPr>
      </p:pic>
    </p:spTree>
    <p:extLst>
      <p:ext uri="{BB962C8B-B14F-4D97-AF65-F5344CB8AC3E}">
        <p14:creationId xmlns:p14="http://schemas.microsoft.com/office/powerpoint/2010/main" val="41283559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5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40620</TotalTime>
  <Words>9113</Words>
  <Application>Microsoft Office PowerPoint</Application>
  <PresentationFormat>On-screen Show (16:9)</PresentationFormat>
  <Paragraphs>662</Paragraphs>
  <Slides>77</Slides>
  <Notes>77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77</vt:i4>
      </vt:variant>
    </vt:vector>
  </HeadingPairs>
  <TitlesOfParts>
    <vt:vector size="82" baseType="lpstr">
      <vt:lpstr>Arial</vt:lpstr>
      <vt:lpstr>Calibri</vt:lpstr>
      <vt:lpstr>CiscoSans ExtraLight</vt:lpstr>
      <vt:lpstr>Courier New</vt:lpstr>
      <vt:lpstr>Default Theme</vt:lpstr>
      <vt:lpstr>Chapter 1: IPv4/IPv6 Addressing and Routing Review</vt:lpstr>
      <vt:lpstr>Chapter 1 Content</vt:lpstr>
      <vt:lpstr>Chapter 1 Content (Cont.)</vt:lpstr>
      <vt:lpstr>IPv4 Addressing</vt:lpstr>
      <vt:lpstr>IPv4 Addressing IPv4 Addressing Issues</vt:lpstr>
      <vt:lpstr>IPv4 Addressing IPv4 Addressing Issues (Cont.)</vt:lpstr>
      <vt:lpstr>IPv4 Addressing IPv4 Addressing Issues (Cont.)</vt:lpstr>
      <vt:lpstr>IPv4 Addressing IPv4 Addressing Issues (Cont.)</vt:lpstr>
      <vt:lpstr>IPv4 Addressing Determining IP Addresses within a Subnet</vt:lpstr>
      <vt:lpstr>DHCP for IPv4</vt:lpstr>
      <vt:lpstr>DHCPv4 for IPv4 Reviewing DHCP Operations</vt:lpstr>
      <vt:lpstr>DHCPv4 for IPv4 DHCP DORA Process</vt:lpstr>
      <vt:lpstr>DHCPv4 for IPv4 DHCP Relay Agent</vt:lpstr>
      <vt:lpstr>DHCPv4 for IPv4 DHCP Relay Agent (Cont.)</vt:lpstr>
      <vt:lpstr>DHCPv4 for IPv4 DHCP Message Types</vt:lpstr>
      <vt:lpstr>DHCPv4 for IPv4 Router as a DHCP client or a DHCP server</vt:lpstr>
      <vt:lpstr>DHCPv4 for IPv4 DHCP Troubleshooting Issues</vt:lpstr>
      <vt:lpstr>DHCPv4 for IPv4 DHCP Troubleshooting Commands</vt:lpstr>
      <vt:lpstr>DHCPv4 for IPv4 DHCP Troubleshooting Commands (Cont.)</vt:lpstr>
      <vt:lpstr>DHCPv4 for IPv4 DHCP Troubleshooting Commands (Cont.)</vt:lpstr>
      <vt:lpstr>IPv6 Addressing</vt:lpstr>
      <vt:lpstr>IPv6 Addressing IPv6 Addressing Review</vt:lpstr>
      <vt:lpstr>IPv6 Addressing IPv6 Addressing Review (Cont.)</vt:lpstr>
      <vt:lpstr>IPv6 Addressing EUI-64</vt:lpstr>
      <vt:lpstr>IPv6 Addressing EUI-64 (Cont.)</vt:lpstr>
      <vt:lpstr>IPv6 SLAAC, Stateful DHCPv6, and Stateless DHCPv6</vt:lpstr>
      <vt:lpstr>IPv6 SLAAC, Stateful DHCPv6, Stateless DHCPv6 SLAAC</vt:lpstr>
      <vt:lpstr>IPv6 SLAAC, Stateful DHCPv6, Stateless DHCPv6 SLAAC (Cont.)</vt:lpstr>
      <vt:lpstr>IPv6 SLAAC, Stateful DHCPv6, Stateless DHCPv6 SLAAC (Cont.)</vt:lpstr>
      <vt:lpstr>IPv6 SLAAC, Stateful DHCPv6, Stateless DHCPv6 Router Advertisements (RA)</vt:lpstr>
      <vt:lpstr>IPv6 SLAAC, Stateful DHCPv6, Stateless DHCPv6 Stateful DHCPv6</vt:lpstr>
      <vt:lpstr>IPv6 SLAAC, Stateful DHCPv6, Stateless DHCPv6 Stateless DHCPv6</vt:lpstr>
      <vt:lpstr>IPv6 SLAAC, Stateful DHCPv6, Stateless DHCPv6 DHCPv6 Operation</vt:lpstr>
      <vt:lpstr>IPv6 SLAAC, Stateful DHCPv6, Stateless DHCPv6 DHCPv6 Messages</vt:lpstr>
      <vt:lpstr>IPv6 SLAAC, Stateful DHCPv6, Stateless DHCPv6 DHCPv6 Relay Agent</vt:lpstr>
      <vt:lpstr>Packet-Forwarding Process</vt:lpstr>
      <vt:lpstr>Packet-Forwarding Process Reviewing the Layer 3 Packet-Forwarding Process</vt:lpstr>
      <vt:lpstr>Packet-Forwarding Process Reviewing the Layer 3 Packet-Forwarding Process (Cont.)</vt:lpstr>
      <vt:lpstr>Packet-Forwarding Process Reviewing the Layer 3 Packet-Forwarding Process (Cont.)</vt:lpstr>
      <vt:lpstr>Packet-Forwarding Process Reviewing the Layer 3 Packet-Forwarding Process (Cont.)</vt:lpstr>
      <vt:lpstr>Packet-Forwarding Process Reviewing the Layer 3 Packet-Forwarding Process (Cont.)</vt:lpstr>
      <vt:lpstr>Packet-Forwarding Process Reviewing the Layer 3 Packet-Forwarding Process (Cont.)</vt:lpstr>
      <vt:lpstr>Packet-Forwarding Process Troubleshooting the Packet-Forwarding Process</vt:lpstr>
      <vt:lpstr>Packet-Forwarding Process Troubleshooting the Packet-Forwarding Process (Cont.)</vt:lpstr>
      <vt:lpstr>Packet-Forwarding Process Troubleshooting the Packet-Forwarding Process (Cont.)</vt:lpstr>
      <vt:lpstr>Packet-Forwarding Process Troubleshooting the Packet-Forwarding Process (Cont.)</vt:lpstr>
      <vt:lpstr>Routing Information Sources</vt:lpstr>
      <vt:lpstr>Routing Information Sources Data Structures and the Routing Table</vt:lpstr>
      <vt:lpstr>Routing Information Sources Sources of Routing Information</vt:lpstr>
      <vt:lpstr>Static Routes</vt:lpstr>
      <vt:lpstr>Static Routes IPv4 Static Routes – Basic Configuration</vt:lpstr>
      <vt:lpstr>Static Routes IPv4 Static Routes – Common Mistakes</vt:lpstr>
      <vt:lpstr>Static Routes IPv4 Static Routes – Recursive Lookup</vt:lpstr>
      <vt:lpstr>Static Routes IPv4 Static Routes – Exit Interface</vt:lpstr>
      <vt:lpstr>Static Routes IPv4 Static Routes – Proxy ARP</vt:lpstr>
      <vt:lpstr>Static Routes IPv4 Static Routes – Proxy ARP</vt:lpstr>
      <vt:lpstr>Static Routes IPv4 Static Routes – Proxy ARP (Cont.)</vt:lpstr>
      <vt:lpstr>Static Routes IPv6 Static Routes</vt:lpstr>
      <vt:lpstr>Static Routes IPv6 Static Routes (Cont.)</vt:lpstr>
      <vt:lpstr>Static Routes IPv6 Static Routes (Cont.)</vt:lpstr>
      <vt:lpstr>Trouble Tickets</vt:lpstr>
      <vt:lpstr>Trouble Tickets IPv4 Addressing and Addressing Technologies Trouble Tickets (Cont.)</vt:lpstr>
      <vt:lpstr>Trouble Tickets IPv4 Addressing and Addressing Technologies Trouble Tickets (Cont.)</vt:lpstr>
      <vt:lpstr>Trouble Tickets IPv6 Addressing Trouble Tickets</vt:lpstr>
      <vt:lpstr>Trouble Tickets Static Routing Trouble Tickets</vt:lpstr>
      <vt:lpstr>Prepare for the Exam</vt:lpstr>
      <vt:lpstr>Prepare for the Exam Key Topics for Chapter 1</vt:lpstr>
      <vt:lpstr>Prepare for the Exam Key Topics for Chapter 1 (Cont.)</vt:lpstr>
      <vt:lpstr>Prepare for the Exam Key Topics for Chapter 1 (Cont.)</vt:lpstr>
      <vt:lpstr>Prepare for the Exam Key Topics for Chapter 1 (Cont.)</vt:lpstr>
      <vt:lpstr>Prepare for the Exam Key Terms for Chapter 1</vt:lpstr>
      <vt:lpstr>Prepare for the Exam Key Terms for Chapter 1 (Cont.)</vt:lpstr>
      <vt:lpstr>Prepare for the Exam Command Reference for Chapter 1</vt:lpstr>
      <vt:lpstr>Prepare for the Exam Command Reference for Chapter 1 (Cont.)</vt:lpstr>
      <vt:lpstr>Prepare for the Exam Command Reference for Chapter 1 (Cont.)</vt:lpstr>
      <vt:lpstr>Prepare for the Exam Command Reference for Chapter 1 (Cont.)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Sue Livingston -X (suliving - UNICON INC at Cisco)</cp:lastModifiedBy>
  <cp:revision>717</cp:revision>
  <dcterms:created xsi:type="dcterms:W3CDTF">2019-10-18T06:21:22Z</dcterms:created>
  <dcterms:modified xsi:type="dcterms:W3CDTF">2020-03-16T15:49:57Z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