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4.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5.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tags/tag6.xml" ContentType="application/vnd.openxmlformats-officedocument.presentationml.tags+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tags/tag7.xml" ContentType="application/vnd.openxmlformats-officedocument.presentationml.tags+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tags/tag8.xml" ContentType="application/vnd.openxmlformats-officedocument.presentationml.tags+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75"/>
  </p:notesMasterIdLst>
  <p:sldIdLst>
    <p:sldId id="513" r:id="rId2"/>
    <p:sldId id="1207" r:id="rId3"/>
    <p:sldId id="1206" r:id="rId4"/>
    <p:sldId id="1208" r:id="rId5"/>
    <p:sldId id="1403" r:id="rId6"/>
    <p:sldId id="1435" r:id="rId7"/>
    <p:sldId id="1436" r:id="rId8"/>
    <p:sldId id="1437" r:id="rId9"/>
    <p:sldId id="1404" r:id="rId10"/>
    <p:sldId id="1439" r:id="rId11"/>
    <p:sldId id="1440" r:id="rId12"/>
    <p:sldId id="1441" r:id="rId13"/>
    <p:sldId id="1443" r:id="rId14"/>
    <p:sldId id="1444" r:id="rId15"/>
    <p:sldId id="1355" r:id="rId16"/>
    <p:sldId id="1356" r:id="rId17"/>
    <p:sldId id="1416" r:id="rId18"/>
    <p:sldId id="1445" r:id="rId19"/>
    <p:sldId id="1417" r:id="rId20"/>
    <p:sldId id="1446" r:id="rId21"/>
    <p:sldId id="1447" r:id="rId22"/>
    <p:sldId id="1449" r:id="rId23"/>
    <p:sldId id="1450" r:id="rId24"/>
    <p:sldId id="1451" r:id="rId25"/>
    <p:sldId id="1452" r:id="rId26"/>
    <p:sldId id="1453" r:id="rId27"/>
    <p:sldId id="1455" r:id="rId28"/>
    <p:sldId id="1456" r:id="rId29"/>
    <p:sldId id="1457" r:id="rId30"/>
    <p:sldId id="1458" r:id="rId31"/>
    <p:sldId id="1360" r:id="rId32"/>
    <p:sldId id="1361" r:id="rId33"/>
    <p:sldId id="1460" r:id="rId34"/>
    <p:sldId id="1459" r:id="rId35"/>
    <p:sldId id="1461" r:id="rId36"/>
    <p:sldId id="1462" r:id="rId37"/>
    <p:sldId id="1464" r:id="rId38"/>
    <p:sldId id="1465" r:id="rId39"/>
    <p:sldId id="1466" r:id="rId40"/>
    <p:sldId id="1468" r:id="rId41"/>
    <p:sldId id="1469" r:id="rId42"/>
    <p:sldId id="1470" r:id="rId43"/>
    <p:sldId id="1471" r:id="rId44"/>
    <p:sldId id="1472" r:id="rId45"/>
    <p:sldId id="1473" r:id="rId46"/>
    <p:sldId id="1474" r:id="rId47"/>
    <p:sldId id="1475" r:id="rId48"/>
    <p:sldId id="1476" r:id="rId49"/>
    <p:sldId id="1478" r:id="rId50"/>
    <p:sldId id="1479" r:id="rId51"/>
    <p:sldId id="1370" r:id="rId52"/>
    <p:sldId id="1480" r:id="rId53"/>
    <p:sldId id="1371" r:id="rId54"/>
    <p:sldId id="1481" r:id="rId55"/>
    <p:sldId id="1482" r:id="rId56"/>
    <p:sldId id="1483" r:id="rId57"/>
    <p:sldId id="1484" r:id="rId58"/>
    <p:sldId id="1485" r:id="rId59"/>
    <p:sldId id="1486" r:id="rId60"/>
    <p:sldId id="1487" r:id="rId61"/>
    <p:sldId id="1488" r:id="rId62"/>
    <p:sldId id="1489" r:id="rId63"/>
    <p:sldId id="1490" r:id="rId64"/>
    <p:sldId id="1491" r:id="rId65"/>
    <p:sldId id="1492" r:id="rId66"/>
    <p:sldId id="1254" r:id="rId67"/>
    <p:sldId id="1250" r:id="rId68"/>
    <p:sldId id="1493" r:id="rId69"/>
    <p:sldId id="1251" r:id="rId70"/>
    <p:sldId id="1252" r:id="rId71"/>
    <p:sldId id="1494" r:id="rId72"/>
    <p:sldId id="1401" r:id="rId73"/>
    <p:sldId id="1253" r:id="rId74"/>
  </p:sldIdLst>
  <p:sldSz cx="9144000" cy="5143500" type="screen16x9"/>
  <p:notesSz cx="6858000" cy="9144000"/>
  <p:custDataLst>
    <p:tags r:id="rId76"/>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7" name="Jane Gibbons -X (jagibbon - UNICON INC at Cisco)" initials="JG-(-UIaC" lastIdx="3" clrIdx="7">
    <p:extLst>
      <p:ext uri="{19B8F6BF-5375-455C-9EA6-DF929625EA0E}">
        <p15:presenceInfo xmlns:p15="http://schemas.microsoft.com/office/powerpoint/2012/main" userId="S::jagibbon@cisco.com::6c22a3d5-1ec6-41bb-bccc-597d33cd3bb7" providerId="AD"/>
      </p:ext>
    </p:extLst>
  </p:cmAuthor>
  <p:cmAuthor id="1" name="Jane Gibbons -X (jagibbon - DEL ORO CONSULTING INC at Cisco)" initials="JG-(-DOCIaC" lastIdx="28" clrIdx="1"/>
  <p:cmAuthor id="8" name="Dan Alberghetti" initials="DA" lastIdx="1" clrIdx="8">
    <p:extLst>
      <p:ext uri="{19B8F6BF-5375-455C-9EA6-DF929625EA0E}">
        <p15:presenceInfo xmlns:p15="http://schemas.microsoft.com/office/powerpoint/2012/main" userId="cdab2692885f1b07" providerId="Windows Live"/>
      </p:ext>
    </p:extLst>
  </p:cmAuthor>
  <p:cmAuthor id="2" name="Bob Vachon" initials="BV" lastIdx="24" clrIdx="2"/>
  <p:cmAuthor id="3" name="Sue Livingston -X (suliving - UNICON INC at Cisco)" initials="SL-(-UIaC" lastIdx="16" clrIdx="3"/>
  <p:cmAuthor id="4" name="jagibbon" initials="jmg" lastIdx="8" clrIdx="4"/>
  <p:cmAuthor id="5" name="Stephanie Harvey" initials="SH" lastIdx="2" clrIdx="5">
    <p:extLst>
      <p:ext uri="{19B8F6BF-5375-455C-9EA6-DF929625EA0E}">
        <p15:presenceInfo xmlns:p15="http://schemas.microsoft.com/office/powerpoint/2012/main" userId="Stephanie Harvey" providerId="None"/>
      </p:ext>
    </p:extLst>
  </p:cmAuthor>
  <p:cmAuthor id="6" name="Stiles, Steve" initials="SS" lastIdx="7" clrIdx="6">
    <p:extLst>
      <p:ext uri="{19B8F6BF-5375-455C-9EA6-DF929625EA0E}">
        <p15:presenceInfo xmlns:p15="http://schemas.microsoft.com/office/powerpoint/2012/main" userId="S-1-5-21-2000478354-179605362-1606980848-19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DE8C3"/>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628" autoAdjust="0"/>
    <p:restoredTop sz="86657" autoAdjust="0"/>
  </p:normalViewPr>
  <p:slideViewPr>
    <p:cSldViewPr snapToGrid="0" showGuides="1">
      <p:cViewPr varScale="1">
        <p:scale>
          <a:sx n="89" d="100"/>
          <a:sy n="89" d="100"/>
        </p:scale>
        <p:origin x="172" y="44"/>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125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gs" Target="tags/tag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3/19/2020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42225391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21244449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22456973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3478524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16949916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29510254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20940878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2122267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17434231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13235500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a:t>
            </a:fld>
            <a:endParaRPr lang="en-US" dirty="0"/>
          </a:p>
        </p:txBody>
      </p:sp>
    </p:spTree>
    <p:extLst>
      <p:ext uri="{BB962C8B-B14F-4D97-AF65-F5344CB8AC3E}">
        <p14:creationId xmlns:p14="http://schemas.microsoft.com/office/powerpoint/2010/main" val="3521304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37788627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21218715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27683214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10130799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925053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33522564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37088253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6428381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330897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1747212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8645040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10997632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17896710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26740935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41632797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34743712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37490847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211917744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41771365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2513408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30923122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230845996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200731786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69554666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28412412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232534287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7541704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46</a:t>
            </a:fld>
            <a:endParaRPr lang="en-US" dirty="0"/>
          </a:p>
        </p:txBody>
      </p:sp>
    </p:spTree>
    <p:extLst>
      <p:ext uri="{BB962C8B-B14F-4D97-AF65-F5344CB8AC3E}">
        <p14:creationId xmlns:p14="http://schemas.microsoft.com/office/powerpoint/2010/main" val="90501254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47</a:t>
            </a:fld>
            <a:endParaRPr lang="en-US" dirty="0"/>
          </a:p>
        </p:txBody>
      </p:sp>
    </p:spTree>
    <p:extLst>
      <p:ext uri="{BB962C8B-B14F-4D97-AF65-F5344CB8AC3E}">
        <p14:creationId xmlns:p14="http://schemas.microsoft.com/office/powerpoint/2010/main" val="220392377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48</a:t>
            </a:fld>
            <a:endParaRPr lang="en-US" dirty="0"/>
          </a:p>
        </p:txBody>
      </p:sp>
    </p:spTree>
    <p:extLst>
      <p:ext uri="{BB962C8B-B14F-4D97-AF65-F5344CB8AC3E}">
        <p14:creationId xmlns:p14="http://schemas.microsoft.com/office/powerpoint/2010/main" val="144806032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49</a:t>
            </a:fld>
            <a:endParaRPr lang="en-US" dirty="0"/>
          </a:p>
        </p:txBody>
      </p:sp>
    </p:spTree>
    <p:extLst>
      <p:ext uri="{BB962C8B-B14F-4D97-AF65-F5344CB8AC3E}">
        <p14:creationId xmlns:p14="http://schemas.microsoft.com/office/powerpoint/2010/main" val="27565697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127573881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50</a:t>
            </a:fld>
            <a:endParaRPr lang="en-US" dirty="0"/>
          </a:p>
        </p:txBody>
      </p:sp>
    </p:spTree>
    <p:extLst>
      <p:ext uri="{BB962C8B-B14F-4D97-AF65-F5344CB8AC3E}">
        <p14:creationId xmlns:p14="http://schemas.microsoft.com/office/powerpoint/2010/main" val="27843210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51</a:t>
            </a:fld>
            <a:endParaRPr lang="en-US" dirty="0"/>
          </a:p>
        </p:txBody>
      </p:sp>
    </p:spTree>
    <p:extLst>
      <p:ext uri="{BB962C8B-B14F-4D97-AF65-F5344CB8AC3E}">
        <p14:creationId xmlns:p14="http://schemas.microsoft.com/office/powerpoint/2010/main" val="230633805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52</a:t>
            </a:fld>
            <a:endParaRPr lang="en-US" dirty="0"/>
          </a:p>
        </p:txBody>
      </p:sp>
    </p:spTree>
    <p:extLst>
      <p:ext uri="{BB962C8B-B14F-4D97-AF65-F5344CB8AC3E}">
        <p14:creationId xmlns:p14="http://schemas.microsoft.com/office/powerpoint/2010/main" val="97802644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53</a:t>
            </a:fld>
            <a:endParaRPr lang="en-US" dirty="0"/>
          </a:p>
        </p:txBody>
      </p:sp>
    </p:spTree>
    <p:extLst>
      <p:ext uri="{BB962C8B-B14F-4D97-AF65-F5344CB8AC3E}">
        <p14:creationId xmlns:p14="http://schemas.microsoft.com/office/powerpoint/2010/main" val="8467116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54</a:t>
            </a:fld>
            <a:endParaRPr lang="en-US" dirty="0"/>
          </a:p>
        </p:txBody>
      </p:sp>
    </p:spTree>
    <p:extLst>
      <p:ext uri="{BB962C8B-B14F-4D97-AF65-F5344CB8AC3E}">
        <p14:creationId xmlns:p14="http://schemas.microsoft.com/office/powerpoint/2010/main" val="283846159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55</a:t>
            </a:fld>
            <a:endParaRPr lang="en-US" dirty="0"/>
          </a:p>
        </p:txBody>
      </p:sp>
    </p:spTree>
    <p:extLst>
      <p:ext uri="{BB962C8B-B14F-4D97-AF65-F5344CB8AC3E}">
        <p14:creationId xmlns:p14="http://schemas.microsoft.com/office/powerpoint/2010/main" val="73463917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56</a:t>
            </a:fld>
            <a:endParaRPr lang="en-US" dirty="0"/>
          </a:p>
        </p:txBody>
      </p:sp>
    </p:spTree>
    <p:extLst>
      <p:ext uri="{BB962C8B-B14F-4D97-AF65-F5344CB8AC3E}">
        <p14:creationId xmlns:p14="http://schemas.microsoft.com/office/powerpoint/2010/main" val="312422700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57</a:t>
            </a:fld>
            <a:endParaRPr lang="en-US" dirty="0"/>
          </a:p>
        </p:txBody>
      </p:sp>
    </p:spTree>
    <p:extLst>
      <p:ext uri="{BB962C8B-B14F-4D97-AF65-F5344CB8AC3E}">
        <p14:creationId xmlns:p14="http://schemas.microsoft.com/office/powerpoint/2010/main" val="164936058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58</a:t>
            </a:fld>
            <a:endParaRPr lang="en-US" dirty="0"/>
          </a:p>
        </p:txBody>
      </p:sp>
    </p:spTree>
    <p:extLst>
      <p:ext uri="{BB962C8B-B14F-4D97-AF65-F5344CB8AC3E}">
        <p14:creationId xmlns:p14="http://schemas.microsoft.com/office/powerpoint/2010/main" val="302245000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59</a:t>
            </a:fld>
            <a:endParaRPr lang="en-US" dirty="0"/>
          </a:p>
        </p:txBody>
      </p:sp>
    </p:spTree>
    <p:extLst>
      <p:ext uri="{BB962C8B-B14F-4D97-AF65-F5344CB8AC3E}">
        <p14:creationId xmlns:p14="http://schemas.microsoft.com/office/powerpoint/2010/main" val="3259317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157260621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60</a:t>
            </a:fld>
            <a:endParaRPr lang="en-US" dirty="0"/>
          </a:p>
        </p:txBody>
      </p:sp>
    </p:spTree>
    <p:extLst>
      <p:ext uri="{BB962C8B-B14F-4D97-AF65-F5344CB8AC3E}">
        <p14:creationId xmlns:p14="http://schemas.microsoft.com/office/powerpoint/2010/main" val="105774843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61</a:t>
            </a:fld>
            <a:endParaRPr lang="en-US" dirty="0"/>
          </a:p>
        </p:txBody>
      </p:sp>
    </p:spTree>
    <p:extLst>
      <p:ext uri="{BB962C8B-B14F-4D97-AF65-F5344CB8AC3E}">
        <p14:creationId xmlns:p14="http://schemas.microsoft.com/office/powerpoint/2010/main" val="376859287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62</a:t>
            </a:fld>
            <a:endParaRPr lang="en-US" dirty="0"/>
          </a:p>
        </p:txBody>
      </p:sp>
    </p:spTree>
    <p:extLst>
      <p:ext uri="{BB962C8B-B14F-4D97-AF65-F5344CB8AC3E}">
        <p14:creationId xmlns:p14="http://schemas.microsoft.com/office/powerpoint/2010/main" val="316054039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63</a:t>
            </a:fld>
            <a:endParaRPr lang="en-US" dirty="0"/>
          </a:p>
        </p:txBody>
      </p:sp>
    </p:spTree>
    <p:extLst>
      <p:ext uri="{BB962C8B-B14F-4D97-AF65-F5344CB8AC3E}">
        <p14:creationId xmlns:p14="http://schemas.microsoft.com/office/powerpoint/2010/main" val="223363673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64</a:t>
            </a:fld>
            <a:endParaRPr lang="en-US" dirty="0"/>
          </a:p>
        </p:txBody>
      </p:sp>
    </p:spTree>
    <p:extLst>
      <p:ext uri="{BB962C8B-B14F-4D97-AF65-F5344CB8AC3E}">
        <p14:creationId xmlns:p14="http://schemas.microsoft.com/office/powerpoint/2010/main" val="138023012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65</a:t>
            </a:fld>
            <a:endParaRPr lang="en-US" dirty="0"/>
          </a:p>
        </p:txBody>
      </p:sp>
    </p:spTree>
    <p:extLst>
      <p:ext uri="{BB962C8B-B14F-4D97-AF65-F5344CB8AC3E}">
        <p14:creationId xmlns:p14="http://schemas.microsoft.com/office/powerpoint/2010/main" val="68565621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66</a:t>
            </a:fld>
            <a:endParaRPr lang="en-US" dirty="0"/>
          </a:p>
        </p:txBody>
      </p:sp>
    </p:spTree>
    <p:extLst>
      <p:ext uri="{BB962C8B-B14F-4D97-AF65-F5344CB8AC3E}">
        <p14:creationId xmlns:p14="http://schemas.microsoft.com/office/powerpoint/2010/main" val="409034628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67</a:t>
            </a:fld>
            <a:endParaRPr lang="en-US" dirty="0"/>
          </a:p>
        </p:txBody>
      </p:sp>
    </p:spTree>
    <p:extLst>
      <p:ext uri="{BB962C8B-B14F-4D97-AF65-F5344CB8AC3E}">
        <p14:creationId xmlns:p14="http://schemas.microsoft.com/office/powerpoint/2010/main" val="229887506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68</a:t>
            </a:fld>
            <a:endParaRPr lang="en-US" dirty="0"/>
          </a:p>
        </p:txBody>
      </p:sp>
    </p:spTree>
    <p:extLst>
      <p:ext uri="{BB962C8B-B14F-4D97-AF65-F5344CB8AC3E}">
        <p14:creationId xmlns:p14="http://schemas.microsoft.com/office/powerpoint/2010/main" val="155331683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69</a:t>
            </a:fld>
            <a:endParaRPr lang="en-US" dirty="0"/>
          </a:p>
        </p:txBody>
      </p:sp>
    </p:spTree>
    <p:extLst>
      <p:ext uri="{BB962C8B-B14F-4D97-AF65-F5344CB8AC3E}">
        <p14:creationId xmlns:p14="http://schemas.microsoft.com/office/powerpoint/2010/main" val="35983220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213971300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70</a:t>
            </a:fld>
            <a:endParaRPr lang="en-US" dirty="0"/>
          </a:p>
        </p:txBody>
      </p:sp>
    </p:spTree>
    <p:extLst>
      <p:ext uri="{BB962C8B-B14F-4D97-AF65-F5344CB8AC3E}">
        <p14:creationId xmlns:p14="http://schemas.microsoft.com/office/powerpoint/2010/main" val="116696795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71</a:t>
            </a:fld>
            <a:endParaRPr lang="en-US" dirty="0"/>
          </a:p>
        </p:txBody>
      </p:sp>
    </p:spTree>
    <p:extLst>
      <p:ext uri="{BB962C8B-B14F-4D97-AF65-F5344CB8AC3E}">
        <p14:creationId xmlns:p14="http://schemas.microsoft.com/office/powerpoint/2010/main" val="175393539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72</a:t>
            </a:fld>
            <a:endParaRPr lang="en-US" dirty="0"/>
          </a:p>
        </p:txBody>
      </p:sp>
    </p:spTree>
    <p:extLst>
      <p:ext uri="{BB962C8B-B14F-4D97-AF65-F5344CB8AC3E}">
        <p14:creationId xmlns:p14="http://schemas.microsoft.com/office/powerpoint/2010/main" val="64282763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73</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17619373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17844730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31" r:id="rId13"/>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8.xml"/><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6.xml"/><Relationship Id="rId1" Type="http://schemas.openxmlformats.org/officeDocument/2006/relationships/slideLayout" Target="../slideLayouts/slideLayout5.xml"/><Relationship Id="rId4" Type="http://schemas.openxmlformats.org/officeDocument/2006/relationships/image" Target="../media/image31.png"/></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image" Target="../media/image3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1.xml"/><Relationship Id="rId1" Type="http://schemas.openxmlformats.org/officeDocument/2006/relationships/slideLayout" Target="../slideLayouts/slideLayout5.xml"/><Relationship Id="rId5" Type="http://schemas.openxmlformats.org/officeDocument/2006/relationships/image" Target="../media/image38.png"/><Relationship Id="rId4" Type="http://schemas.openxmlformats.org/officeDocument/2006/relationships/image" Target="../media/image37.png"/></Relationships>
</file>

<file path=ppt/slides/_rels/slide4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3.xml"/><Relationship Id="rId1" Type="http://schemas.openxmlformats.org/officeDocument/2006/relationships/slideLayout" Target="../slideLayouts/slideLayout5.xml"/><Relationship Id="rId5" Type="http://schemas.openxmlformats.org/officeDocument/2006/relationships/image" Target="../media/image42.png"/><Relationship Id="rId4" Type="http://schemas.openxmlformats.org/officeDocument/2006/relationships/image" Target="../media/image41.png"/></Relationships>
</file>

<file path=ppt/slides/_rels/slide4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4.xml"/><Relationship Id="rId1" Type="http://schemas.openxmlformats.org/officeDocument/2006/relationships/slideLayout" Target="../slideLayouts/slideLayout5.xml"/><Relationship Id="rId5" Type="http://schemas.openxmlformats.org/officeDocument/2006/relationships/image" Target="../media/image45.png"/><Relationship Id="rId4" Type="http://schemas.openxmlformats.org/officeDocument/2006/relationships/image" Target="../media/image44.png"/></Relationships>
</file>

<file path=ppt/slides/_rels/slide4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7.xml"/><Relationship Id="rId1" Type="http://schemas.openxmlformats.org/officeDocument/2006/relationships/slideLayout" Target="../slideLayouts/slideLayout5.xml"/><Relationship Id="rId4" Type="http://schemas.openxmlformats.org/officeDocument/2006/relationships/image" Target="../media/image49.png"/></Relationships>
</file>

<file path=ppt/slides/_rels/slide4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5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4.xml"/><Relationship Id="rId1" Type="http://schemas.openxmlformats.org/officeDocument/2006/relationships/slideLayout" Target="../slideLayouts/slideLayout5.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5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5.xml"/><Relationship Id="rId1" Type="http://schemas.openxmlformats.org/officeDocument/2006/relationships/slideLayout" Target="../slideLayouts/slideLayout5.xml"/><Relationship Id="rId4" Type="http://schemas.openxmlformats.org/officeDocument/2006/relationships/image" Target="../media/image57.png"/></Relationships>
</file>

<file path=ppt/slides/_rels/slide5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6.xml"/><Relationship Id="rId1" Type="http://schemas.openxmlformats.org/officeDocument/2006/relationships/slideLayout" Target="../slideLayouts/slideLayout5.xml"/><Relationship Id="rId5" Type="http://schemas.openxmlformats.org/officeDocument/2006/relationships/image" Target="../media/image57.png"/><Relationship Id="rId4" Type="http://schemas.openxmlformats.org/officeDocument/2006/relationships/image" Target="../media/image60.png"/></Relationships>
</file>

<file path=ppt/slides/_rels/slide5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7.xml"/><Relationship Id="rId1" Type="http://schemas.openxmlformats.org/officeDocument/2006/relationships/slideLayout" Target="../slideLayouts/slideLayout5.xml"/><Relationship Id="rId5" Type="http://schemas.openxmlformats.org/officeDocument/2006/relationships/image" Target="../media/image57.png"/><Relationship Id="rId4" Type="http://schemas.openxmlformats.org/officeDocument/2006/relationships/image" Target="../media/image62.png"/></Relationships>
</file>

<file path=ppt/slides/_rels/slide5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8.xml"/><Relationship Id="rId1" Type="http://schemas.openxmlformats.org/officeDocument/2006/relationships/slideLayout" Target="../slideLayouts/slideLayout5.xml"/><Relationship Id="rId4" Type="http://schemas.openxmlformats.org/officeDocument/2006/relationships/image" Target="../media/image63.png"/></Relationships>
</file>

<file path=ppt/slides/_rels/slide5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9.xml"/><Relationship Id="rId1" Type="http://schemas.openxmlformats.org/officeDocument/2006/relationships/slideLayout" Target="../slideLayouts/slideLayout5.xml"/><Relationship Id="rId4" Type="http://schemas.openxmlformats.org/officeDocument/2006/relationships/image" Target="../media/image5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60.xml"/><Relationship Id="rId1" Type="http://schemas.openxmlformats.org/officeDocument/2006/relationships/slideLayout" Target="../slideLayouts/slideLayout5.xml"/><Relationship Id="rId4" Type="http://schemas.openxmlformats.org/officeDocument/2006/relationships/image" Target="../media/image66.png"/></Relationships>
</file>

<file path=ppt/slides/_rels/slide6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61.xml"/><Relationship Id="rId1" Type="http://schemas.openxmlformats.org/officeDocument/2006/relationships/slideLayout" Target="../slideLayouts/slideLayout5.xml"/><Relationship Id="rId4" Type="http://schemas.openxmlformats.org/officeDocument/2006/relationships/image" Target="../media/image68.png"/></Relationships>
</file>

<file path=ppt/slides/_rels/slide6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62.xml"/><Relationship Id="rId1" Type="http://schemas.openxmlformats.org/officeDocument/2006/relationships/slideLayout" Target="../slideLayouts/slideLayout5.xml"/><Relationship Id="rId4" Type="http://schemas.openxmlformats.org/officeDocument/2006/relationships/image" Target="../media/image70.png"/></Relationships>
</file>

<file path=ppt/slides/_rels/slide6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63.xml"/><Relationship Id="rId1" Type="http://schemas.openxmlformats.org/officeDocument/2006/relationships/slideLayout" Target="../slideLayouts/slideLayout5.xml"/><Relationship Id="rId4" Type="http://schemas.openxmlformats.org/officeDocument/2006/relationships/image" Target="../media/image72.png"/></Relationships>
</file>

<file path=ppt/slides/_rels/slide6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64.xml"/><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65.xml"/><Relationship Id="rId1" Type="http://schemas.openxmlformats.org/officeDocument/2006/relationships/slideLayout" Target="../slideLayouts/slideLayout5.xml"/><Relationship Id="rId4" Type="http://schemas.openxmlformats.org/officeDocument/2006/relationships/image" Target="../media/image75.png"/></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10.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785413" cy="1666626"/>
          </a:xfrm>
        </p:spPr>
        <p:txBody>
          <a:bodyPr/>
          <a:lstStyle/>
          <a:p>
            <a:r>
              <a:rPr lang="en-US" dirty="0">
                <a:solidFill>
                  <a:schemeClr val="accent5">
                    <a:lumMod val="40000"/>
                    <a:lumOff val="60000"/>
                  </a:schemeClr>
                </a:solidFill>
              </a:rPr>
              <a:t>Chapter 11: BGP</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6" y="3809526"/>
            <a:ext cx="3318733" cy="902174"/>
          </a:xfrm>
        </p:spPr>
        <p:txBody>
          <a:bodyPr/>
          <a:lstStyle/>
          <a:p>
            <a:r>
              <a:rPr lang="en-US" dirty="0">
                <a:solidFill>
                  <a:schemeClr val="accent5">
                    <a:lumMod val="40000"/>
                    <a:lumOff val="60000"/>
                  </a:schemeClr>
                </a:solidFill>
              </a:rPr>
              <a:t>CCNP Enterprise: Advanced Routing</a:t>
            </a:r>
            <a:endParaRPr lang="en-US" dirty="0"/>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BGP Fundamentals</a:t>
            </a:r>
            <a:br>
              <a:rPr lang="en-US" dirty="0">
                <a:solidFill>
                  <a:schemeClr val="accent4">
                    <a:lumMod val="75000"/>
                  </a:schemeClr>
                </a:solidFill>
              </a:rPr>
            </a:br>
            <a:r>
              <a:rPr lang="en-US" sz="2400" dirty="0">
                <a:solidFill>
                  <a:schemeClr val="accent4">
                    <a:lumMod val="75000"/>
                  </a:schemeClr>
                </a:solidFill>
              </a:rPr>
              <a:t>BGP Messages</a:t>
            </a:r>
          </a:p>
        </p:txBody>
      </p:sp>
      <p:sp>
        <p:nvSpPr>
          <p:cNvPr id="5" name="TextBox 4">
            <a:extLst>
              <a:ext uri="{FF2B5EF4-FFF2-40B4-BE49-F238E27FC236}">
                <a16:creationId xmlns:a16="http://schemas.microsoft.com/office/drawing/2014/main" id="{EEC9D1C4-B9E3-489B-800E-BA01649A61D8}"/>
              </a:ext>
            </a:extLst>
          </p:cNvPr>
          <p:cNvSpPr txBox="1"/>
          <p:nvPr/>
        </p:nvSpPr>
        <p:spPr>
          <a:xfrm>
            <a:off x="0" y="2545711"/>
            <a:ext cx="8897934" cy="2185214"/>
          </a:xfrm>
          <a:prstGeom prst="rect">
            <a:avLst/>
          </a:prstGeom>
          <a:noFill/>
        </p:spPr>
        <p:txBody>
          <a:bodyPr wrap="square" rtlCol="0">
            <a:spAutoFit/>
          </a:bodyPr>
          <a:lstStyle/>
          <a:p>
            <a:pPr marL="285750" indent="-285750" eaLnBrk="0" hangingPunct="0">
              <a:spcBef>
                <a:spcPts val="600"/>
              </a:spcBef>
              <a:spcAft>
                <a:spcPts val="600"/>
              </a:spcAft>
              <a:buFont typeface="Arial" panose="020B0604020202020204" pitchFamily="34" charset="0"/>
              <a:buChar char="•"/>
            </a:pPr>
            <a:r>
              <a:rPr lang="en-US" sz="1400" b="1" dirty="0">
                <a:solidFill>
                  <a:srgbClr val="000000"/>
                </a:solidFill>
              </a:rPr>
              <a:t>Hold time -</a:t>
            </a:r>
            <a:r>
              <a:rPr lang="en-US" sz="1400" dirty="0">
                <a:solidFill>
                  <a:srgbClr val="000000"/>
                </a:solidFill>
              </a:rPr>
              <a:t> When establishing a BGP session, the routers use the smaller hold time value contained in the two routers’ OPEN messages. The hold time value must be at least 3 seconds, or the hold time is set to 0 to disable KEEPALIVE messages. For Cisco routers, the default hold time is 180 seconds. When the hold timer reaches zero, the BGP session is torn down and routes are removed.  An update message is sent to other BGP neighbors for the affected prefixes.</a:t>
            </a:r>
          </a:p>
          <a:p>
            <a:pPr marL="285750" indent="-285750" eaLnBrk="0" hangingPunct="0">
              <a:spcBef>
                <a:spcPts val="600"/>
              </a:spcBef>
              <a:spcAft>
                <a:spcPts val="600"/>
              </a:spcAft>
              <a:buFont typeface="Arial" panose="020B0604020202020204" pitchFamily="34" charset="0"/>
              <a:buChar char="•"/>
            </a:pPr>
            <a:r>
              <a:rPr lang="en-US" sz="1400" b="1" dirty="0">
                <a:solidFill>
                  <a:srgbClr val="000000"/>
                </a:solidFill>
              </a:rPr>
              <a:t>BGP identifier -</a:t>
            </a:r>
            <a:r>
              <a:rPr lang="en-US" sz="1400" dirty="0">
                <a:solidFill>
                  <a:srgbClr val="000000"/>
                </a:solidFill>
              </a:rPr>
              <a:t> the BGP router ID (RID) is a 32-bit unique number that identifies the BGP router in the advertised prefixes. The RID can be used as a loop-prevention mechanism for routers advertised within an autonomous system.  The RID can be set manually or dynamically for BGP. A nonzero value must be set in order for routers to become neighbors.</a:t>
            </a:r>
          </a:p>
        </p:txBody>
      </p:sp>
      <p:sp>
        <p:nvSpPr>
          <p:cNvPr id="8" name="TextBox 7">
            <a:extLst>
              <a:ext uri="{FF2B5EF4-FFF2-40B4-BE49-F238E27FC236}">
                <a16:creationId xmlns:a16="http://schemas.microsoft.com/office/drawing/2014/main" id="{F9A0DE91-AABA-4B7A-ACD8-172AA2025AD1}"/>
              </a:ext>
            </a:extLst>
          </p:cNvPr>
          <p:cNvSpPr txBox="1"/>
          <p:nvPr/>
        </p:nvSpPr>
        <p:spPr>
          <a:xfrm>
            <a:off x="78546" y="591329"/>
            <a:ext cx="4696654" cy="1969770"/>
          </a:xfrm>
          <a:prstGeom prst="rect">
            <a:avLst/>
          </a:prstGeom>
          <a:noFill/>
        </p:spPr>
        <p:txBody>
          <a:bodyPr wrap="square" rtlCol="0">
            <a:spAutoFit/>
          </a:bodyPr>
          <a:lstStyle/>
          <a:p>
            <a:pPr eaLnBrk="0" hangingPunct="0">
              <a:spcBef>
                <a:spcPts val="600"/>
              </a:spcBef>
              <a:spcAft>
                <a:spcPts val="600"/>
              </a:spcAft>
            </a:pPr>
            <a:r>
              <a:rPr lang="en-US" sz="1400" dirty="0">
                <a:solidFill>
                  <a:schemeClr val="tx1">
                    <a:lumMod val="50000"/>
                  </a:schemeClr>
                </a:solidFill>
              </a:rPr>
              <a:t>BGP communication uses four message types: OPEN, UPDATE, NOTIFICATION and KEEPALIVE as shown in Table 11-2.</a:t>
            </a:r>
          </a:p>
          <a:p>
            <a:pPr eaLnBrk="0" hangingPunct="0">
              <a:spcBef>
                <a:spcPts val="600"/>
              </a:spcBef>
              <a:spcAft>
                <a:spcPts val="600"/>
              </a:spcAft>
            </a:pPr>
            <a:r>
              <a:rPr lang="en-US" sz="1400" b="1" dirty="0">
                <a:solidFill>
                  <a:srgbClr val="000000"/>
                </a:solidFill>
              </a:rPr>
              <a:t>OPEN</a:t>
            </a:r>
            <a:r>
              <a:rPr lang="en-US" sz="1400" dirty="0">
                <a:solidFill>
                  <a:srgbClr val="000000"/>
                </a:solidFill>
              </a:rPr>
              <a:t> – OPEN is used to set up and establish a BGP adjacency. The OPEN message contains the BGP version number, the ASN of the originating router, the hold time, the BGP identifier, and other optional parameters that establish the session capabilities: </a:t>
            </a:r>
          </a:p>
        </p:txBody>
      </p:sp>
      <p:pic>
        <p:nvPicPr>
          <p:cNvPr id="6" name="Picture 5">
            <a:extLst>
              <a:ext uri="{FF2B5EF4-FFF2-40B4-BE49-F238E27FC236}">
                <a16:creationId xmlns:a16="http://schemas.microsoft.com/office/drawing/2014/main" id="{17844A23-ADFA-4286-8EE3-82621D06BB0D}"/>
              </a:ext>
            </a:extLst>
          </p:cNvPr>
          <p:cNvPicPr>
            <a:picLocks noChangeAspect="1"/>
          </p:cNvPicPr>
          <p:nvPr/>
        </p:nvPicPr>
        <p:blipFill>
          <a:blip r:embed="rId3"/>
          <a:srcRect/>
          <a:stretch/>
        </p:blipFill>
        <p:spPr>
          <a:xfrm>
            <a:off x="4775200" y="968965"/>
            <a:ext cx="4176922" cy="955506"/>
          </a:xfrm>
          <a:prstGeom prst="rect">
            <a:avLst/>
          </a:prstGeom>
        </p:spPr>
      </p:pic>
    </p:spTree>
    <p:extLst>
      <p:ext uri="{BB962C8B-B14F-4D97-AF65-F5344CB8AC3E}">
        <p14:creationId xmlns:p14="http://schemas.microsoft.com/office/powerpoint/2010/main" val="221627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BGP Fundamentals</a:t>
            </a:r>
            <a:br>
              <a:rPr lang="en-US" dirty="0">
                <a:solidFill>
                  <a:schemeClr val="accent4">
                    <a:lumMod val="75000"/>
                  </a:schemeClr>
                </a:solidFill>
              </a:rPr>
            </a:br>
            <a:r>
              <a:rPr lang="en-US" sz="2400" dirty="0">
                <a:solidFill>
                  <a:schemeClr val="accent4">
                    <a:lumMod val="75000"/>
                  </a:schemeClr>
                </a:solidFill>
              </a:rPr>
              <a:t>BGP Messages (Cont.)</a:t>
            </a:r>
          </a:p>
        </p:txBody>
      </p:sp>
      <p:sp>
        <p:nvSpPr>
          <p:cNvPr id="8" name="TextBox 7">
            <a:extLst>
              <a:ext uri="{FF2B5EF4-FFF2-40B4-BE49-F238E27FC236}">
                <a16:creationId xmlns:a16="http://schemas.microsoft.com/office/drawing/2014/main" id="{F9A0DE91-AABA-4B7A-ACD8-172AA2025AD1}"/>
              </a:ext>
            </a:extLst>
          </p:cNvPr>
          <p:cNvSpPr txBox="1"/>
          <p:nvPr/>
        </p:nvSpPr>
        <p:spPr>
          <a:xfrm>
            <a:off x="78546" y="748618"/>
            <a:ext cx="4676333" cy="1754326"/>
          </a:xfrm>
          <a:prstGeom prst="rect">
            <a:avLst/>
          </a:prstGeom>
          <a:noFill/>
        </p:spPr>
        <p:txBody>
          <a:bodyPr wrap="square" rtlCol="0">
            <a:spAutoFit/>
          </a:bodyPr>
          <a:lstStyle/>
          <a:p>
            <a:pPr eaLnBrk="0" hangingPunct="0">
              <a:spcBef>
                <a:spcPts val="600"/>
              </a:spcBef>
              <a:spcAft>
                <a:spcPts val="600"/>
              </a:spcAft>
            </a:pPr>
            <a:r>
              <a:rPr lang="en-US" sz="1400" b="1" dirty="0">
                <a:solidFill>
                  <a:srgbClr val="000000"/>
                </a:solidFill>
              </a:rPr>
              <a:t>KEEPALIVE</a:t>
            </a:r>
            <a:r>
              <a:rPr lang="en-US" sz="1400" dirty="0">
                <a:solidFill>
                  <a:srgbClr val="000000"/>
                </a:solidFill>
              </a:rPr>
              <a:t> - These messages are exchanged ever one-third of the hold timer agreed upon between the two BGP routers. Cisco devices have a default hold time of 180 seconds, and a default keepalive interval of 60 seconds. If the hold time is set to 0, no KEEPALIVE messages are sent between the BGP neighbors.</a:t>
            </a:r>
          </a:p>
          <a:p>
            <a:pPr eaLnBrk="0" hangingPunct="0">
              <a:spcBef>
                <a:spcPts val="600"/>
              </a:spcBef>
              <a:spcAft>
                <a:spcPts val="600"/>
              </a:spcAft>
            </a:pPr>
            <a:endParaRPr lang="en-US" sz="1400" dirty="0">
              <a:solidFill>
                <a:srgbClr val="000000"/>
              </a:solidFill>
            </a:endParaRPr>
          </a:p>
        </p:txBody>
      </p:sp>
      <p:sp>
        <p:nvSpPr>
          <p:cNvPr id="2" name="TextBox 1"/>
          <p:cNvSpPr txBox="1"/>
          <p:nvPr/>
        </p:nvSpPr>
        <p:spPr>
          <a:xfrm>
            <a:off x="78545" y="2187562"/>
            <a:ext cx="8945347" cy="1754326"/>
          </a:xfrm>
          <a:prstGeom prst="rect">
            <a:avLst/>
          </a:prstGeom>
          <a:noFill/>
        </p:spPr>
        <p:txBody>
          <a:bodyPr wrap="square" rtlCol="0">
            <a:spAutoFit/>
          </a:bodyPr>
          <a:lstStyle/>
          <a:p>
            <a:pPr eaLnBrk="0" hangingPunct="0">
              <a:spcBef>
                <a:spcPts val="600"/>
              </a:spcBef>
              <a:spcAft>
                <a:spcPts val="600"/>
              </a:spcAft>
            </a:pPr>
            <a:r>
              <a:rPr lang="en-US" sz="1400" b="1" dirty="0">
                <a:solidFill>
                  <a:srgbClr val="000000"/>
                </a:solidFill>
              </a:rPr>
              <a:t>UPDATE</a:t>
            </a:r>
            <a:r>
              <a:rPr lang="en-US" sz="1400" dirty="0">
                <a:solidFill>
                  <a:srgbClr val="000000"/>
                </a:solidFill>
              </a:rPr>
              <a:t> – This message advertises any feasible routes, withdraws previously advertised routes, or both. The UPDATE message holds the NLRI, which includes the prefix and associated BGP PAs when advertising prefixes. Withdrawn NLRI routes include only the prefix. An UPDATE message can act as a keepalive to reduce unnecessary traffic.</a:t>
            </a:r>
          </a:p>
          <a:p>
            <a:pPr eaLnBrk="0" hangingPunct="0">
              <a:spcBef>
                <a:spcPts val="600"/>
              </a:spcBef>
              <a:spcAft>
                <a:spcPts val="600"/>
              </a:spcAft>
            </a:pPr>
            <a:r>
              <a:rPr lang="en-US" sz="1400" b="1" dirty="0">
                <a:solidFill>
                  <a:srgbClr val="000000"/>
                </a:solidFill>
              </a:rPr>
              <a:t>NOTIFICATION</a:t>
            </a:r>
            <a:r>
              <a:rPr lang="en-US" sz="1400" dirty="0">
                <a:solidFill>
                  <a:srgbClr val="000000"/>
                </a:solidFill>
              </a:rPr>
              <a:t> – This message is sent when an error is detected with the BGP session, such as a hold timer expiring, neighbor capabilities changing, or a BGP session reset being requested. This causes the BGP connection to close.</a:t>
            </a:r>
          </a:p>
        </p:txBody>
      </p:sp>
      <p:sp>
        <p:nvSpPr>
          <p:cNvPr id="5" name="TextBox 4"/>
          <p:cNvSpPr txBox="1"/>
          <p:nvPr/>
        </p:nvSpPr>
        <p:spPr>
          <a:xfrm flipH="1">
            <a:off x="4846972" y="1512332"/>
            <a:ext cx="4176921" cy="523220"/>
          </a:xfrm>
          <a:prstGeom prst="rect">
            <a:avLst/>
          </a:prstGeom>
          <a:noFill/>
        </p:spPr>
        <p:txBody>
          <a:bodyPr wrap="square" rtlCol="0">
            <a:spAutoFit/>
          </a:bodyPr>
          <a:lstStyle/>
          <a:p>
            <a:r>
              <a:rPr lang="en-US" sz="1400" dirty="0"/>
              <a:t>BGP communication uses four message types, as shown in Table 11-2.</a:t>
            </a:r>
          </a:p>
        </p:txBody>
      </p:sp>
      <p:pic>
        <p:nvPicPr>
          <p:cNvPr id="6" name="Picture 5">
            <a:extLst>
              <a:ext uri="{FF2B5EF4-FFF2-40B4-BE49-F238E27FC236}">
                <a16:creationId xmlns:a16="http://schemas.microsoft.com/office/drawing/2014/main" id="{17844A23-ADFA-4286-8EE3-82621D06BB0D}"/>
              </a:ext>
            </a:extLst>
          </p:cNvPr>
          <p:cNvPicPr>
            <a:picLocks noChangeAspect="1"/>
          </p:cNvPicPr>
          <p:nvPr/>
        </p:nvPicPr>
        <p:blipFill>
          <a:blip r:embed="rId3"/>
          <a:srcRect/>
          <a:stretch/>
        </p:blipFill>
        <p:spPr>
          <a:xfrm>
            <a:off x="4846972" y="636227"/>
            <a:ext cx="4176922" cy="955506"/>
          </a:xfrm>
          <a:prstGeom prst="rect">
            <a:avLst/>
          </a:prstGeom>
        </p:spPr>
      </p:pic>
    </p:spTree>
    <p:extLst>
      <p:ext uri="{BB962C8B-B14F-4D97-AF65-F5344CB8AC3E}">
        <p14:creationId xmlns:p14="http://schemas.microsoft.com/office/powerpoint/2010/main" val="1876547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7751"/>
            <a:ext cx="8345488" cy="731837"/>
          </a:xfrm>
        </p:spPr>
        <p:txBody>
          <a:bodyPr/>
          <a:lstStyle/>
          <a:p>
            <a:r>
              <a:rPr lang="en-US" sz="1600" dirty="0">
                <a:solidFill>
                  <a:schemeClr val="accent4">
                    <a:lumMod val="75000"/>
                  </a:schemeClr>
                </a:solidFill>
              </a:rPr>
              <a:t>BGP Fundamentals</a:t>
            </a:r>
            <a:br>
              <a:rPr lang="en-US" dirty="0">
                <a:solidFill>
                  <a:schemeClr val="accent4">
                    <a:lumMod val="75000"/>
                  </a:schemeClr>
                </a:solidFill>
              </a:rPr>
            </a:br>
            <a:r>
              <a:rPr lang="en-US" sz="2400" dirty="0">
                <a:solidFill>
                  <a:schemeClr val="accent4">
                    <a:lumMod val="75000"/>
                  </a:schemeClr>
                </a:solidFill>
              </a:rPr>
              <a:t>BGP Neighbor States</a:t>
            </a:r>
          </a:p>
        </p:txBody>
      </p:sp>
      <p:sp>
        <p:nvSpPr>
          <p:cNvPr id="2" name="TextBox 1"/>
          <p:cNvSpPr txBox="1"/>
          <p:nvPr/>
        </p:nvSpPr>
        <p:spPr>
          <a:xfrm>
            <a:off x="98716" y="623233"/>
            <a:ext cx="8756173" cy="784830"/>
          </a:xfrm>
          <a:prstGeom prst="rect">
            <a:avLst/>
          </a:prstGeom>
          <a:noFill/>
        </p:spPr>
        <p:txBody>
          <a:bodyPr wrap="square" rtlCol="0">
            <a:spAutoFit/>
          </a:bodyPr>
          <a:lstStyle/>
          <a:p>
            <a:pPr eaLnBrk="0" hangingPunct="0">
              <a:spcBef>
                <a:spcPts val="600"/>
              </a:spcBef>
              <a:spcAft>
                <a:spcPts val="600"/>
              </a:spcAft>
            </a:pPr>
            <a:r>
              <a:rPr lang="en-US" sz="1500" dirty="0">
                <a:solidFill>
                  <a:srgbClr val="000000"/>
                </a:solidFill>
              </a:rPr>
              <a:t>BGP forms a TCP session with neighbor routers called peers. BGP uses the finite-state machine (FSM) shown in Figure 11-2, to maintain a table of all BGP peers and their operational status. The BGP session may report the following states:</a:t>
            </a:r>
          </a:p>
        </p:txBody>
      </p:sp>
      <p:sp>
        <p:nvSpPr>
          <p:cNvPr id="8" name="TextBox 7">
            <a:extLst>
              <a:ext uri="{FF2B5EF4-FFF2-40B4-BE49-F238E27FC236}">
                <a16:creationId xmlns:a16="http://schemas.microsoft.com/office/drawing/2014/main" id="{F9A0DE91-AABA-4B7A-ACD8-172AA2025AD1}"/>
              </a:ext>
            </a:extLst>
          </p:cNvPr>
          <p:cNvSpPr txBox="1"/>
          <p:nvPr/>
        </p:nvSpPr>
        <p:spPr>
          <a:xfrm>
            <a:off x="98716" y="1357848"/>
            <a:ext cx="6026418" cy="3785652"/>
          </a:xfrm>
          <a:prstGeom prst="rect">
            <a:avLst/>
          </a:prstGeom>
          <a:noFill/>
        </p:spPr>
        <p:txBody>
          <a:bodyPr wrap="square" rtlCol="0">
            <a:spAutoFit/>
          </a:bodyPr>
          <a:lstStyle/>
          <a:p>
            <a:pPr eaLnBrk="0" hangingPunct="0">
              <a:spcBef>
                <a:spcPts val="0"/>
              </a:spcBef>
              <a:spcAft>
                <a:spcPts val="600"/>
              </a:spcAft>
            </a:pPr>
            <a:r>
              <a:rPr lang="en-US" sz="1500" b="1" dirty="0">
                <a:solidFill>
                  <a:srgbClr val="000000"/>
                </a:solidFill>
              </a:rPr>
              <a:t>Idle</a:t>
            </a:r>
            <a:r>
              <a:rPr lang="en-US" sz="1500" dirty="0">
                <a:solidFill>
                  <a:srgbClr val="000000"/>
                </a:solidFill>
              </a:rPr>
              <a:t> - BGP detects a start event and tries to initiate a TCP connection to the BGP peer and also listens for a new connection from a peer router. If an error causes BGP to go back to the Idle state a second time, the ConnectRetry timer is set to 60 seconds and must decrement to 0 before the connection can be initiated again. Further failures to leave the Idle state result in the ConnectRetry timer doubling in length from the previous time.</a:t>
            </a:r>
          </a:p>
          <a:p>
            <a:pPr>
              <a:spcBef>
                <a:spcPts val="0"/>
              </a:spcBef>
              <a:spcAft>
                <a:spcPts val="600"/>
              </a:spcAft>
            </a:pPr>
            <a:r>
              <a:rPr lang="en-US" sz="1500" b="1" dirty="0">
                <a:solidFill>
                  <a:srgbClr val="000000"/>
                </a:solidFill>
              </a:rPr>
              <a:t>Connect</a:t>
            </a:r>
            <a:r>
              <a:rPr lang="en-US" sz="1500" dirty="0">
                <a:solidFill>
                  <a:srgbClr val="000000"/>
                </a:solidFill>
              </a:rPr>
              <a:t> - BGP initiates the TCP connection. The router initiating the request uses a dynamic source port, but the destination port is always 179. If the three-way TCP handshake completes, the established BGP session resets the ConnectRetry timer, sends the OPEN message to the neighbor, changes to the OpenSent state. During the connect state, the router with the higher  IP address manages the connection</a:t>
            </a:r>
          </a:p>
          <a:p>
            <a:pPr eaLnBrk="0" hangingPunct="0">
              <a:spcBef>
                <a:spcPts val="600"/>
              </a:spcBef>
              <a:spcAft>
                <a:spcPts val="600"/>
              </a:spcAft>
            </a:pPr>
            <a:endParaRPr lang="en-US" sz="1500" dirty="0">
              <a:solidFill>
                <a:srgbClr val="000000"/>
              </a:solidFill>
            </a:endParaRPr>
          </a:p>
        </p:txBody>
      </p:sp>
      <p:pic>
        <p:nvPicPr>
          <p:cNvPr id="9" name="Picture 8">
            <a:extLst>
              <a:ext uri="{FF2B5EF4-FFF2-40B4-BE49-F238E27FC236}">
                <a16:creationId xmlns:a16="http://schemas.microsoft.com/office/drawing/2014/main" id="{17844A23-ADFA-4286-8EE3-82621D06BB0D}"/>
              </a:ext>
            </a:extLst>
          </p:cNvPr>
          <p:cNvPicPr>
            <a:picLocks noChangeAspect="1"/>
          </p:cNvPicPr>
          <p:nvPr/>
        </p:nvPicPr>
        <p:blipFill>
          <a:blip r:embed="rId3"/>
          <a:srcRect/>
          <a:stretch/>
        </p:blipFill>
        <p:spPr>
          <a:xfrm>
            <a:off x="6075934" y="1355070"/>
            <a:ext cx="2884027" cy="2766454"/>
          </a:xfrm>
          <a:prstGeom prst="rect">
            <a:avLst/>
          </a:prstGeom>
        </p:spPr>
      </p:pic>
    </p:spTree>
    <p:extLst>
      <p:ext uri="{BB962C8B-B14F-4D97-AF65-F5344CB8AC3E}">
        <p14:creationId xmlns:p14="http://schemas.microsoft.com/office/powerpoint/2010/main" val="370788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BGP Fundamentals</a:t>
            </a:r>
            <a:br>
              <a:rPr lang="en-US" dirty="0">
                <a:solidFill>
                  <a:schemeClr val="accent4">
                    <a:lumMod val="75000"/>
                  </a:schemeClr>
                </a:solidFill>
              </a:rPr>
            </a:br>
            <a:r>
              <a:rPr lang="en-US" sz="2400" dirty="0">
                <a:solidFill>
                  <a:schemeClr val="accent4">
                    <a:lumMod val="75000"/>
                  </a:schemeClr>
                </a:solidFill>
              </a:rPr>
              <a:t>BGP Neighbor States (Cont.)</a:t>
            </a:r>
          </a:p>
        </p:txBody>
      </p:sp>
      <p:sp>
        <p:nvSpPr>
          <p:cNvPr id="8" name="TextBox 7">
            <a:extLst>
              <a:ext uri="{FF2B5EF4-FFF2-40B4-BE49-F238E27FC236}">
                <a16:creationId xmlns:a16="http://schemas.microsoft.com/office/drawing/2014/main" id="{F9A0DE91-AABA-4B7A-ACD8-172AA2025AD1}"/>
              </a:ext>
            </a:extLst>
          </p:cNvPr>
          <p:cNvSpPr txBox="1"/>
          <p:nvPr/>
        </p:nvSpPr>
        <p:spPr>
          <a:xfrm>
            <a:off x="78545" y="748618"/>
            <a:ext cx="8917537" cy="1631216"/>
          </a:xfrm>
          <a:prstGeom prst="rect">
            <a:avLst/>
          </a:prstGeom>
          <a:noFill/>
        </p:spPr>
        <p:txBody>
          <a:bodyPr wrap="square" rtlCol="0">
            <a:spAutoFit/>
          </a:bodyPr>
          <a:lstStyle/>
          <a:p>
            <a:pPr eaLnBrk="0" hangingPunct="0">
              <a:spcBef>
                <a:spcPts val="600"/>
              </a:spcBef>
              <a:spcAft>
                <a:spcPts val="600"/>
              </a:spcAft>
            </a:pPr>
            <a:r>
              <a:rPr lang="en-US" sz="1500" b="1" dirty="0">
                <a:solidFill>
                  <a:srgbClr val="000000"/>
                </a:solidFill>
              </a:rPr>
              <a:t>Active</a:t>
            </a:r>
            <a:r>
              <a:rPr lang="en-US" sz="1500" dirty="0">
                <a:solidFill>
                  <a:srgbClr val="000000"/>
                </a:solidFill>
              </a:rPr>
              <a:t> - BGP starts a new three-way TCP handshake. If a connection is established, an OPEN message is sent, the hold timer is set to 4 minutes, and the state moves to OpenSent. If this attempt for TCP connection fails, the state moves back to the Connect state and resets the ConnectRetry timer.</a:t>
            </a:r>
          </a:p>
          <a:p>
            <a:pPr eaLnBrk="0" hangingPunct="0">
              <a:spcBef>
                <a:spcPts val="600"/>
              </a:spcBef>
              <a:spcAft>
                <a:spcPts val="600"/>
              </a:spcAft>
            </a:pPr>
            <a:r>
              <a:rPr lang="en-US" sz="1500" b="1" dirty="0">
                <a:solidFill>
                  <a:srgbClr val="000000"/>
                </a:solidFill>
              </a:rPr>
              <a:t>OpenSent </a:t>
            </a:r>
            <a:r>
              <a:rPr lang="en-US" sz="1500" dirty="0">
                <a:solidFill>
                  <a:srgbClr val="000000"/>
                </a:solidFill>
              </a:rPr>
              <a:t>- An OPEN message has been sent and is awaiting an OPEN message from the other router. When the router receives the OPEN message from the other router, both OPEN messages are checked for errors. The following items are compared:</a:t>
            </a:r>
          </a:p>
        </p:txBody>
      </p:sp>
      <p:sp>
        <p:nvSpPr>
          <p:cNvPr id="4" name="TextBox 3"/>
          <p:cNvSpPr txBox="1"/>
          <p:nvPr/>
        </p:nvSpPr>
        <p:spPr>
          <a:xfrm>
            <a:off x="78545" y="2327843"/>
            <a:ext cx="8917537" cy="2323713"/>
          </a:xfrm>
          <a:prstGeom prst="rect">
            <a:avLst/>
          </a:prstGeom>
          <a:noFill/>
        </p:spPr>
        <p:txBody>
          <a:bodyPr wrap="square" rtlCol="0">
            <a:spAutoFit/>
          </a:bodyPr>
          <a:lstStyle/>
          <a:p>
            <a:pPr eaLnBrk="0" hangingPunct="0">
              <a:spcBef>
                <a:spcPts val="600"/>
              </a:spcBef>
              <a:spcAft>
                <a:spcPts val="600"/>
              </a:spcAft>
            </a:pPr>
            <a:r>
              <a:rPr lang="en-US" sz="1500" dirty="0">
                <a:solidFill>
                  <a:srgbClr val="000000"/>
                </a:solidFill>
              </a:rPr>
              <a:t> - BGP versions must match.</a:t>
            </a:r>
            <a:br>
              <a:rPr lang="en-US" sz="1500" dirty="0">
                <a:solidFill>
                  <a:srgbClr val="000000"/>
                </a:solidFill>
              </a:rPr>
            </a:br>
            <a:r>
              <a:rPr lang="en-US" sz="1500" dirty="0">
                <a:solidFill>
                  <a:srgbClr val="000000"/>
                </a:solidFill>
              </a:rPr>
              <a:t> - OPEN message source IP must match the configured neighbor IP.</a:t>
            </a:r>
            <a:br>
              <a:rPr lang="en-US" sz="1500" dirty="0">
                <a:solidFill>
                  <a:srgbClr val="000000"/>
                </a:solidFill>
              </a:rPr>
            </a:br>
            <a:r>
              <a:rPr lang="en-US" sz="1500" dirty="0">
                <a:solidFill>
                  <a:srgbClr val="000000"/>
                </a:solidFill>
              </a:rPr>
              <a:t> - OPEN message AS number must match the configured neighbor AS.</a:t>
            </a:r>
            <a:br>
              <a:rPr lang="en-US" sz="1500" dirty="0">
                <a:solidFill>
                  <a:srgbClr val="000000"/>
                </a:solidFill>
              </a:rPr>
            </a:br>
            <a:r>
              <a:rPr lang="en-US" sz="1500" dirty="0">
                <a:solidFill>
                  <a:srgbClr val="000000"/>
                </a:solidFill>
              </a:rPr>
              <a:t> - BGP identifiers (RIDs) must be unique. If no RID exists condition is not met.</a:t>
            </a:r>
            <a:br>
              <a:rPr lang="en-US" sz="1500" dirty="0">
                <a:solidFill>
                  <a:srgbClr val="000000"/>
                </a:solidFill>
              </a:rPr>
            </a:br>
            <a:r>
              <a:rPr lang="en-US" sz="1500" dirty="0">
                <a:solidFill>
                  <a:srgbClr val="000000"/>
                </a:solidFill>
              </a:rPr>
              <a:t> - Security parameters (such as password and TTL) must be set correctly.</a:t>
            </a:r>
          </a:p>
          <a:p>
            <a:pPr eaLnBrk="0" hangingPunct="0">
              <a:spcBef>
                <a:spcPts val="600"/>
              </a:spcBef>
              <a:spcAft>
                <a:spcPts val="600"/>
              </a:spcAft>
            </a:pPr>
            <a:r>
              <a:rPr lang="en-US" sz="1500" dirty="0">
                <a:solidFill>
                  <a:srgbClr val="000000"/>
                </a:solidFill>
              </a:rPr>
              <a:t>If the OPEN messages do not have any errors, the hold time is negotiated and a KEEPALIVE message is sent. The connection state is then moved to OpenConfirm. If an error is found in the OPEN message, a NOTIFICATION message is sent, and the state is moved back to Idle. If TCP receives a disconnect message, BGP closes the connection, resets the ConnectRetry timer, and sets the state to Active.</a:t>
            </a:r>
          </a:p>
        </p:txBody>
      </p:sp>
    </p:spTree>
    <p:extLst>
      <p:ext uri="{BB962C8B-B14F-4D97-AF65-F5344CB8AC3E}">
        <p14:creationId xmlns:p14="http://schemas.microsoft.com/office/powerpoint/2010/main" val="3564699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BGP Fundamentals</a:t>
            </a:r>
            <a:br>
              <a:rPr lang="en-US" dirty="0">
                <a:solidFill>
                  <a:schemeClr val="accent4">
                    <a:lumMod val="75000"/>
                  </a:schemeClr>
                </a:solidFill>
              </a:rPr>
            </a:br>
            <a:r>
              <a:rPr lang="en-US" sz="2400" dirty="0">
                <a:solidFill>
                  <a:schemeClr val="accent4">
                    <a:lumMod val="75000"/>
                  </a:schemeClr>
                </a:solidFill>
              </a:rPr>
              <a:t>BGP Neighbor States (Cont.)</a:t>
            </a:r>
          </a:p>
        </p:txBody>
      </p:sp>
      <p:sp>
        <p:nvSpPr>
          <p:cNvPr id="8" name="TextBox 7">
            <a:extLst>
              <a:ext uri="{FF2B5EF4-FFF2-40B4-BE49-F238E27FC236}">
                <a16:creationId xmlns:a16="http://schemas.microsoft.com/office/drawing/2014/main" id="{F9A0DE91-AABA-4B7A-ACD8-172AA2025AD1}"/>
              </a:ext>
            </a:extLst>
          </p:cNvPr>
          <p:cNvSpPr txBox="1"/>
          <p:nvPr/>
        </p:nvSpPr>
        <p:spPr>
          <a:xfrm>
            <a:off x="58376" y="771295"/>
            <a:ext cx="6331585" cy="2323713"/>
          </a:xfrm>
          <a:prstGeom prst="rect">
            <a:avLst/>
          </a:prstGeom>
          <a:noFill/>
        </p:spPr>
        <p:txBody>
          <a:bodyPr wrap="square" rtlCol="0">
            <a:spAutoFit/>
          </a:bodyPr>
          <a:lstStyle/>
          <a:p>
            <a:pPr eaLnBrk="0" hangingPunct="0">
              <a:spcBef>
                <a:spcPts val="600"/>
              </a:spcBef>
              <a:spcAft>
                <a:spcPts val="600"/>
              </a:spcAft>
            </a:pPr>
            <a:r>
              <a:rPr lang="en-US" sz="1500" b="1" dirty="0">
                <a:solidFill>
                  <a:srgbClr val="000000"/>
                </a:solidFill>
              </a:rPr>
              <a:t>OpenConfirm</a:t>
            </a:r>
            <a:r>
              <a:rPr lang="en-US" sz="1500" dirty="0">
                <a:solidFill>
                  <a:srgbClr val="000000"/>
                </a:solidFill>
              </a:rPr>
              <a:t> - BGP waits for a KEEPALIVE or NOTIFICATION message. Upon receipt of a neighbor’s KEEPALIVE, the state is moved to Established. If the hold timer expires, a stop event occurs, or a NOTIFICATION message is received, the state is moved to Idle.</a:t>
            </a:r>
          </a:p>
          <a:p>
            <a:pPr eaLnBrk="0" hangingPunct="0">
              <a:spcBef>
                <a:spcPts val="600"/>
              </a:spcBef>
              <a:spcAft>
                <a:spcPts val="600"/>
              </a:spcAft>
            </a:pPr>
            <a:r>
              <a:rPr lang="en-US" sz="1500" b="1" dirty="0">
                <a:solidFill>
                  <a:srgbClr val="000000"/>
                </a:solidFill>
              </a:rPr>
              <a:t>Established</a:t>
            </a:r>
            <a:r>
              <a:rPr lang="en-US" sz="1500" dirty="0">
                <a:solidFill>
                  <a:srgbClr val="000000"/>
                </a:solidFill>
              </a:rPr>
              <a:t> - The BGP session is established. BGP neighbors exchange routes through UPDATE messages. As UPDATE and KEEPALIVE messages are received, the hold timer is reset. If the hold timer expires, an error is detected, and BGP moves the neighbor back to the Idle state.</a:t>
            </a:r>
          </a:p>
        </p:txBody>
      </p:sp>
      <p:sp>
        <p:nvSpPr>
          <p:cNvPr id="4" name="TextBox 3"/>
          <p:cNvSpPr txBox="1"/>
          <p:nvPr/>
        </p:nvSpPr>
        <p:spPr>
          <a:xfrm>
            <a:off x="84838" y="3062806"/>
            <a:ext cx="4087906" cy="1708160"/>
          </a:xfrm>
          <a:prstGeom prst="rect">
            <a:avLst/>
          </a:prstGeom>
          <a:noFill/>
        </p:spPr>
        <p:txBody>
          <a:bodyPr wrap="square" rtlCol="0">
            <a:spAutoFit/>
          </a:bodyPr>
          <a:lstStyle/>
          <a:p>
            <a:r>
              <a:rPr lang="en-US" sz="1500" dirty="0">
                <a:solidFill>
                  <a:srgbClr val="000000"/>
                </a:solidFill>
              </a:rPr>
              <a:t>Example 11-1 shows an established BGP session with the command </a:t>
            </a:r>
            <a:r>
              <a:rPr lang="en-US" sz="1500" b="1" dirty="0">
                <a:solidFill>
                  <a:srgbClr val="000000"/>
                </a:solidFill>
              </a:rPr>
              <a:t>show tcp brief</a:t>
            </a:r>
            <a:r>
              <a:rPr lang="en-US" sz="1500" dirty="0">
                <a:solidFill>
                  <a:srgbClr val="000000"/>
                </a:solidFill>
              </a:rPr>
              <a:t> displaying the active TCP sessions between a router. Notice that the TCP source port is 179, and the destination port is 59884 on R1; the ports are opposite on R2.</a:t>
            </a:r>
          </a:p>
          <a:p>
            <a:endParaRPr lang="en-US" sz="1500" dirty="0"/>
          </a:p>
        </p:txBody>
      </p:sp>
      <p:pic>
        <p:nvPicPr>
          <p:cNvPr id="5" name="Picture 4">
            <a:extLst>
              <a:ext uri="{FF2B5EF4-FFF2-40B4-BE49-F238E27FC236}">
                <a16:creationId xmlns:a16="http://schemas.microsoft.com/office/drawing/2014/main" id="{809611E3-AFEC-480E-AB7D-7FF273661AA0}"/>
              </a:ext>
            </a:extLst>
          </p:cNvPr>
          <p:cNvPicPr>
            <a:picLocks noChangeAspect="1"/>
          </p:cNvPicPr>
          <p:nvPr/>
        </p:nvPicPr>
        <p:blipFill>
          <a:blip r:embed="rId3"/>
          <a:srcRect/>
          <a:stretch/>
        </p:blipFill>
        <p:spPr>
          <a:xfrm>
            <a:off x="6547959" y="398144"/>
            <a:ext cx="2483630" cy="2382380"/>
          </a:xfrm>
          <a:prstGeom prst="rect">
            <a:avLst/>
          </a:prstGeom>
        </p:spPr>
      </p:pic>
      <p:pic>
        <p:nvPicPr>
          <p:cNvPr id="2" name="Picture 1"/>
          <p:cNvPicPr>
            <a:picLocks noChangeAspect="1"/>
          </p:cNvPicPr>
          <p:nvPr/>
        </p:nvPicPr>
        <p:blipFill>
          <a:blip r:embed="rId4"/>
          <a:stretch>
            <a:fillRect/>
          </a:stretch>
        </p:blipFill>
        <p:spPr>
          <a:xfrm>
            <a:off x="4314473" y="3062806"/>
            <a:ext cx="4717116" cy="1309434"/>
          </a:xfrm>
          <a:prstGeom prst="rect">
            <a:avLst/>
          </a:prstGeom>
        </p:spPr>
      </p:pic>
    </p:spTree>
    <p:extLst>
      <p:ext uri="{BB962C8B-B14F-4D97-AF65-F5344CB8AC3E}">
        <p14:creationId xmlns:p14="http://schemas.microsoft.com/office/powerpoint/2010/main" val="4057985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7598042" cy="1351755"/>
          </a:xfrm>
        </p:spPr>
        <p:txBody>
          <a:bodyPr/>
          <a:lstStyle/>
          <a:p>
            <a:r>
              <a:rPr lang="en-US" sz="3600" dirty="0">
                <a:solidFill>
                  <a:schemeClr val="accent5">
                    <a:lumMod val="40000"/>
                    <a:lumOff val="60000"/>
                  </a:schemeClr>
                </a:solidFill>
              </a:rPr>
              <a:t>Basic BGP Configuration</a:t>
            </a: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1323439"/>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4">
                    <a:lumMod val="40000"/>
                    <a:lumOff val="60000"/>
                  </a:schemeClr>
                </a:solidFill>
              </a:rPr>
              <a:t>BGP configuration components</a:t>
            </a:r>
          </a:p>
          <a:p>
            <a:pPr marL="285750" indent="-285750">
              <a:buFont typeface="Arial" panose="020B0604020202020204" pitchFamily="34" charset="0"/>
              <a:buChar char="•"/>
            </a:pPr>
            <a:r>
              <a:rPr lang="en-US" sz="1600" dirty="0">
                <a:solidFill>
                  <a:schemeClr val="accent4">
                    <a:lumMod val="40000"/>
                    <a:lumOff val="60000"/>
                  </a:schemeClr>
                </a:solidFill>
              </a:rPr>
              <a:t>BGP configuration steps</a:t>
            </a:r>
          </a:p>
          <a:p>
            <a:pPr marL="285750" indent="-285750">
              <a:buFont typeface="Arial" panose="020B0604020202020204" pitchFamily="34" charset="0"/>
              <a:buChar char="•"/>
            </a:pPr>
            <a:r>
              <a:rPr lang="en-US" sz="1600" dirty="0">
                <a:solidFill>
                  <a:schemeClr val="accent4">
                    <a:lumMod val="40000"/>
                    <a:lumOff val="60000"/>
                  </a:schemeClr>
                </a:solidFill>
              </a:rPr>
              <a:t>Verifying BGP sessions</a:t>
            </a:r>
          </a:p>
          <a:p>
            <a:pPr marL="285750" indent="-285750">
              <a:buFont typeface="Arial" panose="020B0604020202020204" pitchFamily="34" charset="0"/>
              <a:buChar char="•"/>
            </a:pPr>
            <a:r>
              <a:rPr lang="en-US" sz="1600" dirty="0">
                <a:solidFill>
                  <a:schemeClr val="accent4">
                    <a:lumMod val="40000"/>
                    <a:lumOff val="60000"/>
                  </a:schemeClr>
                </a:solidFill>
              </a:rPr>
              <a:t>BGP tables and prefix advertisement</a:t>
            </a:r>
          </a:p>
          <a:p>
            <a:pPr marL="285750" indent="-285750">
              <a:buFont typeface="Arial" panose="020B0604020202020204" pitchFamily="34" charset="0"/>
              <a:buChar char="•"/>
            </a:pPr>
            <a:r>
              <a:rPr lang="en-US" sz="1600" dirty="0">
                <a:solidFill>
                  <a:schemeClr val="accent4">
                    <a:lumMod val="40000"/>
                    <a:lumOff val="60000"/>
                  </a:schemeClr>
                </a:solidFill>
              </a:rPr>
              <a:t>How BGP receives, processes, and views routes</a:t>
            </a:r>
          </a:p>
        </p:txBody>
      </p:sp>
    </p:spTree>
    <p:custDataLst>
      <p:tags r:id="rId1"/>
    </p:custDataLst>
    <p:extLst>
      <p:ext uri="{BB962C8B-B14F-4D97-AF65-F5344CB8AC3E}">
        <p14:creationId xmlns:p14="http://schemas.microsoft.com/office/powerpoint/2010/main" val="3338385478"/>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672946" cy="731837"/>
          </a:xfrm>
        </p:spPr>
        <p:txBody>
          <a:bodyPr/>
          <a:lstStyle/>
          <a:p>
            <a:r>
              <a:rPr lang="en-US" sz="1600" dirty="0">
                <a:solidFill>
                  <a:schemeClr val="accent4">
                    <a:lumMod val="75000"/>
                  </a:schemeClr>
                </a:solidFill>
              </a:rPr>
              <a:t>Basic BGP Configuration</a:t>
            </a:r>
            <a:br>
              <a:rPr lang="en-US" dirty="0">
                <a:solidFill>
                  <a:schemeClr val="accent4">
                    <a:lumMod val="75000"/>
                  </a:schemeClr>
                </a:solidFill>
              </a:rPr>
            </a:br>
            <a:r>
              <a:rPr lang="en-US" sz="2400" dirty="0">
                <a:solidFill>
                  <a:schemeClr val="accent4">
                    <a:lumMod val="75000"/>
                  </a:schemeClr>
                </a:solidFill>
              </a:rPr>
              <a:t>BGP Configuration Components</a:t>
            </a:r>
          </a:p>
        </p:txBody>
      </p:sp>
      <p:sp>
        <p:nvSpPr>
          <p:cNvPr id="2" name="Rectangle 1">
            <a:extLst>
              <a:ext uri="{FF2B5EF4-FFF2-40B4-BE49-F238E27FC236}">
                <a16:creationId xmlns:a16="http://schemas.microsoft.com/office/drawing/2014/main" id="{09FF4F5D-70B8-4224-91F2-4D3C5F190FF9}"/>
              </a:ext>
            </a:extLst>
          </p:cNvPr>
          <p:cNvSpPr/>
          <p:nvPr/>
        </p:nvSpPr>
        <p:spPr>
          <a:xfrm>
            <a:off x="121443" y="731837"/>
            <a:ext cx="8877084" cy="2862322"/>
          </a:xfrm>
          <a:prstGeom prst="rect">
            <a:avLst/>
          </a:prstGeom>
        </p:spPr>
        <p:txBody>
          <a:bodyPr wrap="square">
            <a:spAutoFit/>
          </a:bodyPr>
          <a:lstStyle/>
          <a:p>
            <a:r>
              <a:rPr lang="en-US" sz="1500" dirty="0"/>
              <a:t>BGP router configuration requires the following components:</a:t>
            </a:r>
          </a:p>
          <a:p>
            <a:endParaRPr lang="en-US" sz="1500" dirty="0"/>
          </a:p>
          <a:p>
            <a:r>
              <a:rPr lang="en-US" sz="1500" b="1" dirty="0"/>
              <a:t>BGP session parameters - </a:t>
            </a:r>
            <a:r>
              <a:rPr lang="en-US" sz="1500" dirty="0"/>
              <a:t>settings for establishing communication to the remote BGP neighbor including: ASN of the BGP peer, authentication, keepalive timers, and source and destination IP address settings for the session.</a:t>
            </a:r>
          </a:p>
          <a:p>
            <a:endParaRPr lang="en-US" sz="1500" dirty="0"/>
          </a:p>
          <a:p>
            <a:r>
              <a:rPr lang="en-US" sz="1500" b="1" dirty="0"/>
              <a:t>Address family initialization - </a:t>
            </a:r>
            <a:r>
              <a:rPr lang="en-US" sz="1500" dirty="0"/>
              <a:t>initialized under the BGP router configuration mode. Network advertisement and summarization occur within the address family.</a:t>
            </a:r>
          </a:p>
          <a:p>
            <a:endParaRPr lang="en-US" sz="1500" dirty="0"/>
          </a:p>
          <a:p>
            <a:r>
              <a:rPr lang="en-US" sz="1500" b="1" dirty="0"/>
              <a:t>Activation of the address family on the BGP peer - </a:t>
            </a:r>
            <a:r>
              <a:rPr lang="en-US" sz="1500" dirty="0"/>
              <a:t>must be activated for a BGP peer in order for BGP to initiate a session with that peer. The router’s IP address is added to the neighbor table, and BGP attempts to establish a BGP session or accepts a BGP session initiated from the peer router.</a:t>
            </a:r>
          </a:p>
        </p:txBody>
      </p:sp>
    </p:spTree>
    <p:extLst>
      <p:ext uri="{BB962C8B-B14F-4D97-AF65-F5344CB8AC3E}">
        <p14:creationId xmlns:p14="http://schemas.microsoft.com/office/powerpoint/2010/main" val="3777542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672946" cy="731837"/>
          </a:xfrm>
        </p:spPr>
        <p:txBody>
          <a:bodyPr/>
          <a:lstStyle/>
          <a:p>
            <a:r>
              <a:rPr lang="en-US" sz="1600" dirty="0">
                <a:solidFill>
                  <a:schemeClr val="accent4">
                    <a:lumMod val="75000"/>
                  </a:schemeClr>
                </a:solidFill>
              </a:rPr>
              <a:t>Basic BGP Configuration</a:t>
            </a:r>
            <a:br>
              <a:rPr lang="en-US" dirty="0">
                <a:solidFill>
                  <a:schemeClr val="accent4">
                    <a:lumMod val="75000"/>
                  </a:schemeClr>
                </a:solidFill>
              </a:rPr>
            </a:br>
            <a:r>
              <a:rPr lang="en-US" sz="2400" dirty="0">
                <a:solidFill>
                  <a:schemeClr val="accent4">
                    <a:lumMod val="75000"/>
                  </a:schemeClr>
                </a:solidFill>
              </a:rPr>
              <a:t>BGP Configuration Steps</a:t>
            </a:r>
          </a:p>
        </p:txBody>
      </p:sp>
      <p:sp>
        <p:nvSpPr>
          <p:cNvPr id="2" name="Rectangle 1">
            <a:extLst>
              <a:ext uri="{FF2B5EF4-FFF2-40B4-BE49-F238E27FC236}">
                <a16:creationId xmlns:a16="http://schemas.microsoft.com/office/drawing/2014/main" id="{09FF4F5D-70B8-4224-91F2-4D3C5F190FF9}"/>
              </a:ext>
            </a:extLst>
          </p:cNvPr>
          <p:cNvSpPr/>
          <p:nvPr/>
        </p:nvSpPr>
        <p:spPr>
          <a:xfrm>
            <a:off x="121443" y="731837"/>
            <a:ext cx="8877084" cy="3785652"/>
          </a:xfrm>
          <a:prstGeom prst="rect">
            <a:avLst/>
          </a:prstGeom>
        </p:spPr>
        <p:txBody>
          <a:bodyPr wrap="square">
            <a:spAutoFit/>
          </a:bodyPr>
          <a:lstStyle/>
          <a:p>
            <a:pPr>
              <a:spcAft>
                <a:spcPts val="600"/>
              </a:spcAft>
            </a:pPr>
            <a:r>
              <a:rPr lang="en-US" sz="1500" b="1" dirty="0"/>
              <a:t>Step 1. </a:t>
            </a:r>
            <a:r>
              <a:rPr lang="en-US" sz="1500" dirty="0"/>
              <a:t>Initialize the BGP process with the global command </a:t>
            </a:r>
            <a:r>
              <a:rPr lang="en-US" sz="1500" b="1" dirty="0"/>
              <a:t>router bgp </a:t>
            </a:r>
            <a:r>
              <a:rPr lang="en-US" sz="1500" i="1" dirty="0"/>
              <a:t>as-number.</a:t>
            </a:r>
            <a:endParaRPr lang="en-US" sz="1500" dirty="0"/>
          </a:p>
          <a:p>
            <a:pPr>
              <a:spcAft>
                <a:spcPts val="600"/>
              </a:spcAft>
            </a:pPr>
            <a:r>
              <a:rPr lang="en-US" sz="1500" b="1" dirty="0"/>
              <a:t>Step 2. </a:t>
            </a:r>
            <a:r>
              <a:rPr lang="en-US" sz="1500" dirty="0"/>
              <a:t>Statically configure the BGP router ID (RID) (optional). The dynamic RID allocation uses the highest IP of the loopback interfaces. If there is not a loopback interface, then the highest IP address of any active up interfaces becomes the RID. Statically configuring the BGP RID using the command </a:t>
            </a:r>
            <a:r>
              <a:rPr lang="en-US" sz="1500" b="1" dirty="0"/>
              <a:t>bgp router-id </a:t>
            </a:r>
            <a:r>
              <a:rPr lang="en-US" sz="1500" i="1" dirty="0"/>
              <a:t>router-id</a:t>
            </a:r>
            <a:r>
              <a:rPr lang="en-US" sz="1500" dirty="0"/>
              <a:t> is a best practice. When the router ID changes, all BGP sessions reset and need to be reestablished.</a:t>
            </a:r>
          </a:p>
          <a:p>
            <a:pPr>
              <a:spcAft>
                <a:spcPts val="600"/>
              </a:spcAft>
            </a:pPr>
            <a:r>
              <a:rPr lang="en-US" sz="1500" b="1" dirty="0"/>
              <a:t>Step 3. </a:t>
            </a:r>
            <a:r>
              <a:rPr lang="en-US" sz="1500" dirty="0"/>
              <a:t>Configure the BGP neighbor’s IP address and autonomous system number with the BGP router configuration command </a:t>
            </a:r>
            <a:r>
              <a:rPr lang="en-US" sz="1500" b="1" dirty="0"/>
              <a:t>neighbor </a:t>
            </a:r>
            <a:r>
              <a:rPr lang="en-US" sz="1500" i="1" dirty="0"/>
              <a:t>ip-address</a:t>
            </a:r>
            <a:r>
              <a:rPr lang="en-US" sz="1500" dirty="0"/>
              <a:t> </a:t>
            </a:r>
            <a:r>
              <a:rPr lang="en-US" sz="1500" b="1" dirty="0"/>
              <a:t>remote-as</a:t>
            </a:r>
            <a:r>
              <a:rPr lang="en-US" sz="1500" dirty="0"/>
              <a:t> </a:t>
            </a:r>
            <a:r>
              <a:rPr lang="en-US" sz="1500" i="1" dirty="0"/>
              <a:t>as-number</a:t>
            </a:r>
            <a:endParaRPr lang="en-US" sz="1500" dirty="0"/>
          </a:p>
          <a:p>
            <a:pPr>
              <a:spcAft>
                <a:spcPts val="600"/>
              </a:spcAft>
            </a:pPr>
            <a:r>
              <a:rPr lang="en-US" sz="1500" b="1" dirty="0"/>
              <a:t>Step 4. </a:t>
            </a:r>
            <a:r>
              <a:rPr lang="en-US" sz="1500" dirty="0"/>
              <a:t>Specify the source interface for the BGP session (Optional). It is important to understand the traffic flow of BGP packets between peers. The source IP address of the BGP packets still reflects the IP address of the outbound interface. When a BGP packet is received, the router correlates the source IP address of the packet to the IP address configured for that neighbor. If the BGP packet source does not match an entry in the neighbor table, the packet cannot be associated to a neighbor and is discarded. Specify the interface for the BGP session for a specific neighbor with the command </a:t>
            </a:r>
            <a:r>
              <a:rPr lang="en-US" sz="1500" b="1" dirty="0"/>
              <a:t>neighbor </a:t>
            </a:r>
            <a:r>
              <a:rPr lang="en-US" sz="1500" i="1" dirty="0"/>
              <a:t>ip-address</a:t>
            </a:r>
            <a:r>
              <a:rPr lang="en-US" sz="1500" dirty="0"/>
              <a:t> </a:t>
            </a:r>
            <a:r>
              <a:rPr lang="en-US" sz="1500" b="1" dirty="0"/>
              <a:t>updatesource</a:t>
            </a:r>
            <a:r>
              <a:rPr lang="en-US" sz="1500" dirty="0"/>
              <a:t> </a:t>
            </a:r>
            <a:r>
              <a:rPr lang="en-US" sz="1500" i="1" dirty="0"/>
              <a:t>interface-id</a:t>
            </a:r>
          </a:p>
        </p:txBody>
      </p:sp>
    </p:spTree>
    <p:extLst>
      <p:ext uri="{BB962C8B-B14F-4D97-AF65-F5344CB8AC3E}">
        <p14:creationId xmlns:p14="http://schemas.microsoft.com/office/powerpoint/2010/main" val="1407407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672946" cy="731837"/>
          </a:xfrm>
        </p:spPr>
        <p:txBody>
          <a:bodyPr/>
          <a:lstStyle/>
          <a:p>
            <a:r>
              <a:rPr lang="en-US" sz="1600" dirty="0">
                <a:solidFill>
                  <a:schemeClr val="accent4">
                    <a:lumMod val="75000"/>
                  </a:schemeClr>
                </a:solidFill>
              </a:rPr>
              <a:t>Basic BGP Configuration</a:t>
            </a:r>
            <a:br>
              <a:rPr lang="en-US" dirty="0">
                <a:solidFill>
                  <a:schemeClr val="accent4">
                    <a:lumMod val="75000"/>
                  </a:schemeClr>
                </a:solidFill>
              </a:rPr>
            </a:br>
            <a:r>
              <a:rPr lang="en-US" sz="2400" dirty="0">
                <a:solidFill>
                  <a:schemeClr val="accent4">
                    <a:lumMod val="75000"/>
                  </a:schemeClr>
                </a:solidFill>
              </a:rPr>
              <a:t>BGP Configuration Steps (Cont.)</a:t>
            </a:r>
          </a:p>
        </p:txBody>
      </p:sp>
      <p:sp>
        <p:nvSpPr>
          <p:cNvPr id="2" name="Rectangle 1">
            <a:extLst>
              <a:ext uri="{FF2B5EF4-FFF2-40B4-BE49-F238E27FC236}">
                <a16:creationId xmlns:a16="http://schemas.microsoft.com/office/drawing/2014/main" id="{09FF4F5D-70B8-4224-91F2-4D3C5F190FF9}"/>
              </a:ext>
            </a:extLst>
          </p:cNvPr>
          <p:cNvSpPr/>
          <p:nvPr/>
        </p:nvSpPr>
        <p:spPr>
          <a:xfrm>
            <a:off x="114719" y="731837"/>
            <a:ext cx="8877084" cy="3862596"/>
          </a:xfrm>
          <a:prstGeom prst="rect">
            <a:avLst/>
          </a:prstGeom>
        </p:spPr>
        <p:txBody>
          <a:bodyPr wrap="square">
            <a:spAutoFit/>
          </a:bodyPr>
          <a:lstStyle/>
          <a:p>
            <a:pPr>
              <a:spcAft>
                <a:spcPts val="600"/>
              </a:spcAft>
            </a:pPr>
            <a:r>
              <a:rPr lang="en-US" sz="1500" b="1" dirty="0"/>
              <a:t>Step 5. </a:t>
            </a:r>
            <a:r>
              <a:rPr lang="en-US" sz="1500" dirty="0"/>
              <a:t>Enable BGP authentication (optional) using a Message Digest 5 (MD5) authentication hash. To enable BGP authentication, place the command </a:t>
            </a:r>
            <a:r>
              <a:rPr lang="en-US" sz="1500" b="1" dirty="0"/>
              <a:t>neighbor</a:t>
            </a:r>
            <a:r>
              <a:rPr lang="en-US" sz="1500" dirty="0"/>
              <a:t> </a:t>
            </a:r>
            <a:r>
              <a:rPr lang="en-US" sz="1500" i="1" dirty="0"/>
              <a:t>ip-address</a:t>
            </a:r>
            <a:r>
              <a:rPr lang="en-US" sz="1500" dirty="0"/>
              <a:t> </a:t>
            </a:r>
            <a:r>
              <a:rPr lang="en-US" sz="1500" b="1" dirty="0"/>
              <a:t>password</a:t>
            </a:r>
            <a:r>
              <a:rPr lang="en-US" sz="1500" dirty="0"/>
              <a:t> </a:t>
            </a:r>
            <a:r>
              <a:rPr lang="en-US" sz="1500" i="1" dirty="0"/>
              <a:t>password</a:t>
            </a:r>
            <a:r>
              <a:rPr lang="en-US" sz="1500" dirty="0"/>
              <a:t> under the neighbor session parameters.</a:t>
            </a:r>
          </a:p>
          <a:p>
            <a:pPr>
              <a:spcAft>
                <a:spcPts val="600"/>
              </a:spcAft>
            </a:pPr>
            <a:r>
              <a:rPr lang="en-US" sz="1500" b="1" dirty="0"/>
              <a:t>Step 6. </a:t>
            </a:r>
            <a:r>
              <a:rPr lang="en-US" sz="1500" dirty="0"/>
              <a:t>Modify the BGP timers (optional). BGP KEEPALIVE and UPDATE messages ensure that the BGP neighbor is established. The default hold timer requires that a packet be received every 3 minutes (180 seconds) to maintain the BGP session. By default, BGP sends a KEEPALIVE message to a BGP neighbor every 60 seconds. The BGP keepalive timer and hold timer can be set at the process level or per neighbor session. The BGP timers can be modified for a session with the command </a:t>
            </a:r>
            <a:r>
              <a:rPr lang="en-US" sz="1500" b="1" dirty="0"/>
              <a:t>neighbor</a:t>
            </a:r>
            <a:r>
              <a:rPr lang="en-US" sz="1500" dirty="0"/>
              <a:t> </a:t>
            </a:r>
            <a:r>
              <a:rPr lang="en-US" sz="1500" i="1" dirty="0"/>
              <a:t>ip-address</a:t>
            </a:r>
            <a:r>
              <a:rPr lang="en-US" sz="1500" dirty="0"/>
              <a:t> </a:t>
            </a:r>
            <a:r>
              <a:rPr lang="en-US" sz="1500" b="1" dirty="0"/>
              <a:t>timers </a:t>
            </a:r>
            <a:r>
              <a:rPr lang="en-US" sz="1500" i="1" dirty="0"/>
              <a:t>keepalive holdtime [minimum-holdtime]</a:t>
            </a:r>
          </a:p>
          <a:p>
            <a:pPr>
              <a:spcAft>
                <a:spcPts val="600"/>
              </a:spcAft>
            </a:pPr>
            <a:r>
              <a:rPr lang="en-US" sz="1500" b="1" dirty="0"/>
              <a:t>Step 7. </a:t>
            </a:r>
            <a:r>
              <a:rPr lang="en-US" sz="1500" dirty="0"/>
              <a:t>Initialize the address family with the BGP router configuration command </a:t>
            </a:r>
            <a:r>
              <a:rPr lang="en-US" sz="1500" b="1" dirty="0"/>
              <a:t>address-family</a:t>
            </a:r>
            <a:r>
              <a:rPr lang="en-US" sz="1500" dirty="0"/>
              <a:t> </a:t>
            </a:r>
            <a:r>
              <a:rPr lang="en-US" sz="1500" i="1" dirty="0"/>
              <a:t>afi safi</a:t>
            </a:r>
            <a:r>
              <a:rPr lang="en-US" sz="1500" dirty="0"/>
              <a:t>. Examples of AFIs are IPv4 and IPv6 and examples of SAFIs are unicast and multicast.</a:t>
            </a:r>
          </a:p>
          <a:p>
            <a:pPr>
              <a:spcAft>
                <a:spcPts val="600"/>
              </a:spcAft>
            </a:pPr>
            <a:r>
              <a:rPr lang="en-US" sz="1500" b="1" dirty="0"/>
              <a:t>Step 8. </a:t>
            </a:r>
            <a:r>
              <a:rPr lang="en-US" sz="1500" dirty="0"/>
              <a:t>Activate the address family for the BGP neighbor by using the BGP address family configuration command </a:t>
            </a:r>
            <a:r>
              <a:rPr lang="en-US" sz="1500" b="1" dirty="0"/>
              <a:t>neighbor </a:t>
            </a:r>
            <a:r>
              <a:rPr lang="en-US" sz="1500" i="1" dirty="0"/>
              <a:t>ip-address</a:t>
            </a:r>
            <a:r>
              <a:rPr lang="en-US" sz="1500" dirty="0"/>
              <a:t> </a:t>
            </a:r>
            <a:r>
              <a:rPr lang="en-US" sz="1500" b="1" dirty="0"/>
              <a:t>activate</a:t>
            </a:r>
          </a:p>
          <a:p>
            <a:pPr>
              <a:spcAft>
                <a:spcPts val="600"/>
              </a:spcAft>
            </a:pPr>
            <a:r>
              <a:rPr lang="en-US" sz="1500" dirty="0"/>
              <a:t>IOS activates the </a:t>
            </a:r>
            <a:r>
              <a:rPr lang="en-US" sz="1500" i="1" dirty="0"/>
              <a:t>IPv4 address family </a:t>
            </a:r>
            <a:r>
              <a:rPr lang="en-US" sz="1500" dirty="0"/>
              <a:t>by default. The command </a:t>
            </a:r>
            <a:r>
              <a:rPr lang="en-US" sz="1500" b="1" dirty="0"/>
              <a:t>no bgp default ip4-unicast </a:t>
            </a:r>
            <a:r>
              <a:rPr lang="en-US" sz="1500" dirty="0"/>
              <a:t>disables the automatic activation.</a:t>
            </a:r>
            <a:endParaRPr lang="en-US" sz="1500" b="1" i="1" dirty="0"/>
          </a:p>
        </p:txBody>
      </p:sp>
    </p:spTree>
    <p:extLst>
      <p:ext uri="{BB962C8B-B14F-4D97-AF65-F5344CB8AC3E}">
        <p14:creationId xmlns:p14="http://schemas.microsoft.com/office/powerpoint/2010/main" val="3016364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672946" cy="731837"/>
          </a:xfrm>
        </p:spPr>
        <p:txBody>
          <a:bodyPr/>
          <a:lstStyle/>
          <a:p>
            <a:r>
              <a:rPr lang="en-US" sz="1600" dirty="0">
                <a:solidFill>
                  <a:schemeClr val="accent4">
                    <a:lumMod val="75000"/>
                  </a:schemeClr>
                </a:solidFill>
              </a:rPr>
              <a:t>Basic BGP Configuration</a:t>
            </a:r>
            <a:br>
              <a:rPr lang="en-US" dirty="0">
                <a:solidFill>
                  <a:schemeClr val="accent4">
                    <a:lumMod val="75000"/>
                  </a:schemeClr>
                </a:solidFill>
              </a:rPr>
            </a:br>
            <a:r>
              <a:rPr lang="en-US" sz="2400" dirty="0">
                <a:solidFill>
                  <a:schemeClr val="accent4">
                    <a:lumMod val="75000"/>
                  </a:schemeClr>
                </a:solidFill>
              </a:rPr>
              <a:t>Simple eBGP Topology</a:t>
            </a:r>
          </a:p>
        </p:txBody>
      </p:sp>
      <p:sp>
        <p:nvSpPr>
          <p:cNvPr id="2" name="Rectangle 1">
            <a:extLst>
              <a:ext uri="{FF2B5EF4-FFF2-40B4-BE49-F238E27FC236}">
                <a16:creationId xmlns:a16="http://schemas.microsoft.com/office/drawing/2014/main" id="{09FF4F5D-70B8-4224-91F2-4D3C5F190FF9}"/>
              </a:ext>
            </a:extLst>
          </p:cNvPr>
          <p:cNvSpPr/>
          <p:nvPr/>
        </p:nvSpPr>
        <p:spPr>
          <a:xfrm>
            <a:off x="121442" y="731837"/>
            <a:ext cx="4515872" cy="3708708"/>
          </a:xfrm>
          <a:prstGeom prst="rect">
            <a:avLst/>
          </a:prstGeom>
        </p:spPr>
        <p:txBody>
          <a:bodyPr wrap="square">
            <a:spAutoFit/>
          </a:bodyPr>
          <a:lstStyle/>
          <a:p>
            <a:pPr>
              <a:spcBef>
                <a:spcPts val="0"/>
              </a:spcBef>
              <a:spcAft>
                <a:spcPts val="600"/>
              </a:spcAft>
            </a:pPr>
            <a:r>
              <a:rPr lang="en-US" sz="1500" dirty="0"/>
              <a:t>Example 11-2 demonstrates how to configure R1 and R2 using the IOS default and optional IPv4 AFI modifier CLI syntax. </a:t>
            </a:r>
          </a:p>
          <a:p>
            <a:pPr marL="285750" indent="-285750">
              <a:spcBef>
                <a:spcPts val="0"/>
              </a:spcBef>
              <a:spcAft>
                <a:spcPts val="600"/>
              </a:spcAft>
              <a:buFont typeface="Arial" panose="020B0604020202020204" pitchFamily="34" charset="0"/>
              <a:buChar char="•"/>
            </a:pPr>
            <a:r>
              <a:rPr lang="en-US" sz="1500" dirty="0"/>
              <a:t>R1 is configured using the default IPv4 address family enabled.</a:t>
            </a:r>
          </a:p>
          <a:p>
            <a:pPr marL="285750" indent="-285750">
              <a:spcBef>
                <a:spcPts val="0"/>
              </a:spcBef>
              <a:spcAft>
                <a:spcPts val="600"/>
              </a:spcAft>
              <a:buFont typeface="Arial" panose="020B0604020202020204" pitchFamily="34" charset="0"/>
              <a:buChar char="•"/>
            </a:pPr>
            <a:r>
              <a:rPr lang="en-US" sz="1500" dirty="0"/>
              <a:t>R2 disables IOS’s default IPv4 address family and manually activates it for the specific neighbor 10.12.1.1. </a:t>
            </a:r>
          </a:p>
          <a:p>
            <a:pPr marL="285750" indent="-285750">
              <a:spcBef>
                <a:spcPts val="0"/>
              </a:spcBef>
              <a:spcAft>
                <a:spcPts val="600"/>
              </a:spcAft>
              <a:buFont typeface="Arial" panose="020B0604020202020204" pitchFamily="34" charset="0"/>
              <a:buChar char="•"/>
            </a:pPr>
            <a:r>
              <a:rPr lang="en-US" sz="1500" dirty="0"/>
              <a:t>Authentication is enabled with the password of CISCOBGP.</a:t>
            </a:r>
          </a:p>
          <a:p>
            <a:pPr marL="285750" indent="-285750">
              <a:spcBef>
                <a:spcPts val="0"/>
              </a:spcBef>
              <a:spcAft>
                <a:spcPts val="600"/>
              </a:spcAft>
              <a:buFont typeface="Arial" panose="020B0604020202020204" pitchFamily="34" charset="0"/>
              <a:buChar char="•"/>
            </a:pPr>
            <a:r>
              <a:rPr lang="en-US" sz="1500" dirty="0"/>
              <a:t>R1 sets the BGP hello timer to 10 seconds and the hold timer to 40 seconds. </a:t>
            </a:r>
          </a:p>
          <a:p>
            <a:pPr marL="285750" indent="-285750">
              <a:spcBef>
                <a:spcPts val="0"/>
              </a:spcBef>
              <a:spcAft>
                <a:spcPts val="600"/>
              </a:spcAft>
              <a:buFont typeface="Arial" panose="020B0604020202020204" pitchFamily="34" charset="0"/>
              <a:buChar char="•"/>
            </a:pPr>
            <a:r>
              <a:rPr lang="en-US" sz="1500" dirty="0"/>
              <a:t>R2 sets the BGP hello timer to 15 seconds and the hold timer to 50 seconds.</a:t>
            </a:r>
          </a:p>
        </p:txBody>
      </p:sp>
      <p:pic>
        <p:nvPicPr>
          <p:cNvPr id="5" name="Picture 4">
            <a:extLst>
              <a:ext uri="{FF2B5EF4-FFF2-40B4-BE49-F238E27FC236}">
                <a16:creationId xmlns:a16="http://schemas.microsoft.com/office/drawing/2014/main" id="{3F383078-85BE-442C-9208-78FA15DD3019}"/>
              </a:ext>
            </a:extLst>
          </p:cNvPr>
          <p:cNvPicPr>
            <a:picLocks noChangeAspect="1"/>
          </p:cNvPicPr>
          <p:nvPr/>
        </p:nvPicPr>
        <p:blipFill>
          <a:blip r:embed="rId3"/>
          <a:srcRect/>
          <a:stretch/>
        </p:blipFill>
        <p:spPr>
          <a:xfrm>
            <a:off x="4790045" y="1018038"/>
            <a:ext cx="4231057" cy="1081350"/>
          </a:xfrm>
          <a:prstGeom prst="rect">
            <a:avLst/>
          </a:prstGeom>
        </p:spPr>
      </p:pic>
      <p:pic>
        <p:nvPicPr>
          <p:cNvPr id="6" name="Picture 5">
            <a:extLst>
              <a:ext uri="{FF2B5EF4-FFF2-40B4-BE49-F238E27FC236}">
                <a16:creationId xmlns:a16="http://schemas.microsoft.com/office/drawing/2014/main" id="{0797CE14-4EFB-44CD-A1CC-82B92561282E}"/>
              </a:ext>
            </a:extLst>
          </p:cNvPr>
          <p:cNvPicPr>
            <a:picLocks noChangeAspect="1"/>
          </p:cNvPicPr>
          <p:nvPr/>
        </p:nvPicPr>
        <p:blipFill>
          <a:blip r:embed="rId4"/>
          <a:srcRect/>
          <a:stretch/>
        </p:blipFill>
        <p:spPr>
          <a:xfrm>
            <a:off x="4771383" y="2423913"/>
            <a:ext cx="4298820" cy="2423183"/>
          </a:xfrm>
          <a:prstGeom prst="rect">
            <a:avLst/>
          </a:prstGeom>
        </p:spPr>
      </p:pic>
    </p:spTree>
    <p:extLst>
      <p:ext uri="{BB962C8B-B14F-4D97-AF65-F5344CB8AC3E}">
        <p14:creationId xmlns:p14="http://schemas.microsoft.com/office/powerpoint/2010/main" val="159978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2400" dirty="0"/>
              <a:t>Chapter 11 Content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82166" y="810867"/>
            <a:ext cx="8779668" cy="4120361"/>
          </a:xfrm>
        </p:spPr>
        <p:txBody>
          <a:bodyPr/>
          <a:lstStyle/>
          <a:p>
            <a:pPr marL="0" indent="0" algn="l" defTabSz="684213" fontAlgn="base">
              <a:spcBef>
                <a:spcPts val="600"/>
              </a:spcBef>
              <a:spcAft>
                <a:spcPts val="600"/>
              </a:spcAft>
              <a:buClr>
                <a:schemeClr val="tx2"/>
              </a:buClr>
              <a:buSzPct val="90000"/>
            </a:pPr>
            <a:r>
              <a:rPr lang="en-US" sz="1800" b="1" dirty="0">
                <a:solidFill>
                  <a:srgbClr val="000000"/>
                </a:solidFill>
              </a:rPr>
              <a:t>This chapter covers the following content:</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BGP Fundamentals - </a:t>
            </a:r>
            <a:r>
              <a:rPr lang="en-US" sz="1800" dirty="0">
                <a:solidFill>
                  <a:srgbClr val="000000"/>
                </a:solidFill>
              </a:rPr>
              <a:t>This section provides an overview of the fundamentals of the BGP routing protocol.</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Basic BGP Configuration - </a:t>
            </a:r>
            <a:r>
              <a:rPr lang="en-US" sz="1800" dirty="0">
                <a:solidFill>
                  <a:srgbClr val="000000"/>
                </a:solidFill>
              </a:rPr>
              <a:t>This section walks through the process of configuring BGP to establish a neighbor session and how routes are exchanged between peers </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Understanding BGP Session Types and Behaviors - </a:t>
            </a:r>
            <a:r>
              <a:rPr lang="en-US" sz="1800" dirty="0">
                <a:solidFill>
                  <a:srgbClr val="000000"/>
                </a:solidFill>
              </a:rPr>
              <a:t>This section provides an overview of how route summarization works with BGP and some of the design considerations related to summarization.</a:t>
            </a:r>
          </a:p>
          <a:p>
            <a:pPr marL="285750" indent="-285750" algn="l" defTabSz="684213" fontAlgn="base">
              <a:spcBef>
                <a:spcPts val="600"/>
              </a:spcBef>
              <a:spcAft>
                <a:spcPts val="600"/>
              </a:spcAft>
              <a:buClr>
                <a:schemeClr val="tx2"/>
              </a:buClr>
              <a:buSzPct val="90000"/>
              <a:buFont typeface="Arial" panose="020B0604020202020204" pitchFamily="34" charset="0"/>
              <a:buChar char="•"/>
            </a:pPr>
            <a:r>
              <a:rPr lang="en-US" sz="1800" b="1" dirty="0">
                <a:solidFill>
                  <a:srgbClr val="000000"/>
                </a:solidFill>
              </a:rPr>
              <a:t>Multiprotocol BGP for IPv6 - </a:t>
            </a:r>
            <a:r>
              <a:rPr lang="en-US" sz="1800" dirty="0">
                <a:solidFill>
                  <a:srgbClr val="000000"/>
                </a:solidFill>
              </a:rPr>
              <a:t>This section explains how BGP provides support for IPv6 routing and its configuration.</a:t>
            </a:r>
          </a:p>
          <a:p>
            <a:pPr marL="0" indent="0" algn="l" defTabSz="684213" fontAlgn="base">
              <a:spcBef>
                <a:spcPts val="600"/>
              </a:spcBef>
              <a:spcAft>
                <a:spcPts val="600"/>
              </a:spcAft>
              <a:buClr>
                <a:schemeClr val="tx2"/>
              </a:buClr>
              <a:buSzPct val="90000"/>
            </a:pPr>
            <a:endParaRPr lang="en-US" sz="1800" dirty="0">
              <a:solidFill>
                <a:srgbClr val="000000"/>
              </a:solidFill>
            </a:endParaRPr>
          </a:p>
          <a:p>
            <a:pPr marL="0" algn="l">
              <a:lnSpc>
                <a:spcPct val="115000"/>
              </a:lnSpc>
              <a:spcBef>
                <a:spcPts val="0"/>
              </a:spcBef>
            </a:pPr>
            <a:endParaRPr lang="en-US" sz="1500" dirty="0"/>
          </a:p>
          <a:p>
            <a:pPr marL="0" algn="l">
              <a:lnSpc>
                <a:spcPct val="115000"/>
              </a:lnSpc>
              <a:spcBef>
                <a:spcPts val="0"/>
              </a:spcBef>
            </a:pPr>
            <a:endParaRPr lang="en-US" sz="1500" dirty="0">
              <a:solidFill>
                <a:srgbClr val="000000"/>
              </a:solidFill>
              <a:ea typeface="Calibri"/>
              <a:cs typeface="CiscoSerif-Regular"/>
            </a:endParaRPr>
          </a:p>
          <a:p>
            <a:pPr marL="0" algn="l">
              <a:lnSpc>
                <a:spcPct val="115000"/>
              </a:lnSpc>
              <a:spcBef>
                <a:spcPts val="0"/>
              </a:spcBef>
            </a:pPr>
            <a:endParaRPr lang="en-US" sz="1800" dirty="0"/>
          </a:p>
        </p:txBody>
      </p:sp>
    </p:spTree>
    <p:extLst>
      <p:ext uri="{BB962C8B-B14F-4D97-AF65-F5344CB8AC3E}">
        <p14:creationId xmlns:p14="http://schemas.microsoft.com/office/powerpoint/2010/main" val="412785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672946" cy="731837"/>
          </a:xfrm>
        </p:spPr>
        <p:txBody>
          <a:bodyPr/>
          <a:lstStyle/>
          <a:p>
            <a:r>
              <a:rPr lang="en-US" sz="1600" dirty="0">
                <a:solidFill>
                  <a:schemeClr val="accent4">
                    <a:lumMod val="75000"/>
                  </a:schemeClr>
                </a:solidFill>
              </a:rPr>
              <a:t>Basic BGP Configuration</a:t>
            </a:r>
            <a:br>
              <a:rPr lang="en-US" dirty="0">
                <a:solidFill>
                  <a:schemeClr val="accent4">
                    <a:lumMod val="75000"/>
                  </a:schemeClr>
                </a:solidFill>
              </a:rPr>
            </a:br>
            <a:r>
              <a:rPr lang="en-US" sz="2400" dirty="0">
                <a:solidFill>
                  <a:schemeClr val="accent4">
                    <a:lumMod val="75000"/>
                  </a:schemeClr>
                </a:solidFill>
              </a:rPr>
              <a:t>Verification of BGP Sessions</a:t>
            </a:r>
          </a:p>
        </p:txBody>
      </p:sp>
      <p:sp>
        <p:nvSpPr>
          <p:cNvPr id="2" name="Rectangle 1">
            <a:extLst>
              <a:ext uri="{FF2B5EF4-FFF2-40B4-BE49-F238E27FC236}">
                <a16:creationId xmlns:a16="http://schemas.microsoft.com/office/drawing/2014/main" id="{09FF4F5D-70B8-4224-91F2-4D3C5F190FF9}"/>
              </a:ext>
            </a:extLst>
          </p:cNvPr>
          <p:cNvSpPr/>
          <p:nvPr/>
        </p:nvSpPr>
        <p:spPr>
          <a:xfrm>
            <a:off x="121442" y="731837"/>
            <a:ext cx="4515872" cy="3323987"/>
          </a:xfrm>
          <a:prstGeom prst="rect">
            <a:avLst/>
          </a:prstGeom>
        </p:spPr>
        <p:txBody>
          <a:bodyPr wrap="square">
            <a:spAutoFit/>
          </a:bodyPr>
          <a:lstStyle/>
          <a:p>
            <a:r>
              <a:rPr lang="en-US" sz="1500" dirty="0"/>
              <a:t>A BGP session is verified with the </a:t>
            </a:r>
            <a:r>
              <a:rPr lang="en-US" sz="1500" b="1" dirty="0"/>
              <a:t>show bgp </a:t>
            </a:r>
            <a:r>
              <a:rPr lang="en-US" sz="1500" i="1" dirty="0"/>
              <a:t>afi safi </a:t>
            </a:r>
            <a:r>
              <a:rPr lang="en-US" sz="1500" b="1" dirty="0"/>
              <a:t>summary </a:t>
            </a:r>
            <a:r>
              <a:rPr lang="en-US" sz="1500" dirty="0"/>
              <a:t>command.</a:t>
            </a:r>
          </a:p>
          <a:p>
            <a:endParaRPr lang="en-US" sz="1500" dirty="0"/>
          </a:p>
          <a:p>
            <a:r>
              <a:rPr lang="en-US" sz="1500" dirty="0"/>
              <a:t>Example 11-3 shows the output from the </a:t>
            </a:r>
            <a:r>
              <a:rPr lang="en-US" sz="1500" b="1" dirty="0"/>
              <a:t>show bgp ipv4 unicast summary </a:t>
            </a:r>
            <a:r>
              <a:rPr lang="en-US" sz="1500" dirty="0"/>
              <a:t>command. Notice that the BGP RID and table version are the first components shown. The Up/Down column indicates that the BGP session is up for over 5 minutes.</a:t>
            </a:r>
          </a:p>
          <a:p>
            <a:endParaRPr lang="en-US" sz="1500" dirty="0"/>
          </a:p>
          <a:p>
            <a:r>
              <a:rPr lang="en-US" sz="1500" dirty="0"/>
              <a:t>Earlier commands, such as </a:t>
            </a:r>
            <a:r>
              <a:rPr lang="en-US" sz="1500" b="1" dirty="0"/>
              <a:t>show ip bgp summary</a:t>
            </a:r>
            <a:r>
              <a:rPr lang="en-US" sz="1500" dirty="0"/>
              <a:t>, came out before MP-BGP and do not provide a structure for the current multiprotocol capabilities in BGP.</a:t>
            </a:r>
          </a:p>
        </p:txBody>
      </p:sp>
      <p:pic>
        <p:nvPicPr>
          <p:cNvPr id="5" name="Picture 4">
            <a:extLst>
              <a:ext uri="{FF2B5EF4-FFF2-40B4-BE49-F238E27FC236}">
                <a16:creationId xmlns:a16="http://schemas.microsoft.com/office/drawing/2014/main" id="{3F383078-85BE-442C-9208-78FA15DD3019}"/>
              </a:ext>
            </a:extLst>
          </p:cNvPr>
          <p:cNvPicPr>
            <a:picLocks noChangeAspect="1"/>
          </p:cNvPicPr>
          <p:nvPr/>
        </p:nvPicPr>
        <p:blipFill>
          <a:blip r:embed="rId3"/>
          <a:srcRect/>
          <a:stretch/>
        </p:blipFill>
        <p:spPr>
          <a:xfrm>
            <a:off x="4742195" y="731837"/>
            <a:ext cx="4328278" cy="1135874"/>
          </a:xfrm>
          <a:prstGeom prst="rect">
            <a:avLst/>
          </a:prstGeom>
        </p:spPr>
      </p:pic>
      <p:pic>
        <p:nvPicPr>
          <p:cNvPr id="6" name="Picture 5">
            <a:extLst>
              <a:ext uri="{FF2B5EF4-FFF2-40B4-BE49-F238E27FC236}">
                <a16:creationId xmlns:a16="http://schemas.microsoft.com/office/drawing/2014/main" id="{0797CE14-4EFB-44CD-A1CC-82B92561282E}"/>
              </a:ext>
            </a:extLst>
          </p:cNvPr>
          <p:cNvPicPr>
            <a:picLocks noChangeAspect="1"/>
          </p:cNvPicPr>
          <p:nvPr/>
        </p:nvPicPr>
        <p:blipFill>
          <a:blip r:embed="rId4"/>
          <a:srcRect/>
          <a:stretch/>
        </p:blipFill>
        <p:spPr>
          <a:xfrm>
            <a:off x="4741925" y="2348011"/>
            <a:ext cx="4350124" cy="2178045"/>
          </a:xfrm>
          <a:prstGeom prst="rect">
            <a:avLst/>
          </a:prstGeom>
        </p:spPr>
      </p:pic>
    </p:spTree>
    <p:extLst>
      <p:ext uri="{BB962C8B-B14F-4D97-AF65-F5344CB8AC3E}">
        <p14:creationId xmlns:p14="http://schemas.microsoft.com/office/powerpoint/2010/main" val="2496780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672946" cy="731837"/>
          </a:xfrm>
        </p:spPr>
        <p:txBody>
          <a:bodyPr/>
          <a:lstStyle/>
          <a:p>
            <a:r>
              <a:rPr lang="en-US" sz="1600" dirty="0">
                <a:solidFill>
                  <a:schemeClr val="accent4">
                    <a:lumMod val="75000"/>
                  </a:schemeClr>
                </a:solidFill>
              </a:rPr>
              <a:t>Basic BGP Configuration</a:t>
            </a:r>
            <a:br>
              <a:rPr lang="en-US" dirty="0">
                <a:solidFill>
                  <a:schemeClr val="accent4">
                    <a:lumMod val="75000"/>
                  </a:schemeClr>
                </a:solidFill>
              </a:rPr>
            </a:br>
            <a:r>
              <a:rPr lang="en-US" sz="2400" dirty="0">
                <a:solidFill>
                  <a:schemeClr val="accent4">
                    <a:lumMod val="75000"/>
                  </a:schemeClr>
                </a:solidFill>
              </a:rPr>
              <a:t>Verification of BGP Sessions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2" y="731837"/>
            <a:ext cx="4515872" cy="1815882"/>
          </a:xfrm>
          <a:prstGeom prst="rect">
            <a:avLst/>
          </a:prstGeom>
        </p:spPr>
        <p:txBody>
          <a:bodyPr wrap="square">
            <a:spAutoFit/>
          </a:bodyPr>
          <a:lstStyle/>
          <a:p>
            <a:r>
              <a:rPr lang="en-US" sz="1600" dirty="0"/>
              <a:t>You can get BGP neighbor session state, timers, and other essential peering information by using the </a:t>
            </a:r>
            <a:r>
              <a:rPr lang="en-US" sz="1600" b="1" dirty="0"/>
              <a:t>show bgp </a:t>
            </a:r>
            <a:r>
              <a:rPr lang="en-US" sz="1600" i="1" dirty="0"/>
              <a:t>afi safi </a:t>
            </a:r>
            <a:r>
              <a:rPr lang="en-US" sz="1600" b="1" dirty="0"/>
              <a:t>neighbors </a:t>
            </a:r>
            <a:r>
              <a:rPr lang="en-US" sz="1600" i="1" dirty="0"/>
              <a:t>ip-address </a:t>
            </a:r>
            <a:r>
              <a:rPr lang="en-US" sz="1600" dirty="0"/>
              <a:t>command, as shown in Example 11-4.</a:t>
            </a:r>
          </a:p>
          <a:p>
            <a:endParaRPr lang="en-US" sz="1600" dirty="0"/>
          </a:p>
          <a:p>
            <a:r>
              <a:rPr lang="en-US" sz="1600" dirty="0"/>
              <a:t>Notice that the BGP hold time has negotiated to 40 based on R1’s session settings.</a:t>
            </a:r>
          </a:p>
        </p:txBody>
      </p:sp>
      <p:pic>
        <p:nvPicPr>
          <p:cNvPr id="5" name="Picture 4">
            <a:extLst>
              <a:ext uri="{FF2B5EF4-FFF2-40B4-BE49-F238E27FC236}">
                <a16:creationId xmlns:a16="http://schemas.microsoft.com/office/drawing/2014/main" id="{3F383078-85BE-442C-9208-78FA15DD3019}"/>
              </a:ext>
            </a:extLst>
          </p:cNvPr>
          <p:cNvPicPr>
            <a:picLocks noChangeAspect="1"/>
          </p:cNvPicPr>
          <p:nvPr/>
        </p:nvPicPr>
        <p:blipFill>
          <a:blip r:embed="rId3"/>
          <a:srcRect/>
          <a:stretch/>
        </p:blipFill>
        <p:spPr>
          <a:xfrm>
            <a:off x="5326232" y="130151"/>
            <a:ext cx="3696326" cy="3136583"/>
          </a:xfrm>
          <a:prstGeom prst="rect">
            <a:avLst/>
          </a:prstGeom>
        </p:spPr>
      </p:pic>
      <p:pic>
        <p:nvPicPr>
          <p:cNvPr id="6" name="Picture 5">
            <a:extLst>
              <a:ext uri="{FF2B5EF4-FFF2-40B4-BE49-F238E27FC236}">
                <a16:creationId xmlns:a16="http://schemas.microsoft.com/office/drawing/2014/main" id="{0797CE14-4EFB-44CD-A1CC-82B92561282E}"/>
              </a:ext>
            </a:extLst>
          </p:cNvPr>
          <p:cNvPicPr>
            <a:picLocks noChangeAspect="1"/>
          </p:cNvPicPr>
          <p:nvPr/>
        </p:nvPicPr>
        <p:blipFill>
          <a:blip r:embed="rId4"/>
          <a:srcRect/>
          <a:stretch/>
        </p:blipFill>
        <p:spPr>
          <a:xfrm>
            <a:off x="5337803" y="3163335"/>
            <a:ext cx="3684755" cy="1817208"/>
          </a:xfrm>
          <a:prstGeom prst="rect">
            <a:avLst/>
          </a:prstGeom>
        </p:spPr>
      </p:pic>
    </p:spTree>
    <p:extLst>
      <p:ext uri="{BB962C8B-B14F-4D97-AF65-F5344CB8AC3E}">
        <p14:creationId xmlns:p14="http://schemas.microsoft.com/office/powerpoint/2010/main" val="4092774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672946" cy="731837"/>
          </a:xfrm>
        </p:spPr>
        <p:txBody>
          <a:bodyPr/>
          <a:lstStyle/>
          <a:p>
            <a:r>
              <a:rPr lang="en-US" sz="1600" dirty="0">
                <a:solidFill>
                  <a:schemeClr val="accent4">
                    <a:lumMod val="75000"/>
                  </a:schemeClr>
                </a:solidFill>
              </a:rPr>
              <a:t>Basic BGP Configuration</a:t>
            </a:r>
            <a:br>
              <a:rPr lang="en-US" dirty="0">
                <a:solidFill>
                  <a:schemeClr val="accent4">
                    <a:lumMod val="75000"/>
                  </a:schemeClr>
                </a:solidFill>
              </a:rPr>
            </a:br>
            <a:r>
              <a:rPr lang="en-US" sz="2400" dirty="0">
                <a:solidFill>
                  <a:schemeClr val="accent4">
                    <a:lumMod val="75000"/>
                  </a:schemeClr>
                </a:solidFill>
              </a:rPr>
              <a:t>Prefix Advertisement – BGP Tables</a:t>
            </a:r>
          </a:p>
        </p:txBody>
      </p:sp>
      <p:sp>
        <p:nvSpPr>
          <p:cNvPr id="2" name="Rectangle 1">
            <a:extLst>
              <a:ext uri="{FF2B5EF4-FFF2-40B4-BE49-F238E27FC236}">
                <a16:creationId xmlns:a16="http://schemas.microsoft.com/office/drawing/2014/main" id="{09FF4F5D-70B8-4224-91F2-4D3C5F190FF9}"/>
              </a:ext>
            </a:extLst>
          </p:cNvPr>
          <p:cNvSpPr/>
          <p:nvPr/>
        </p:nvSpPr>
        <p:spPr>
          <a:xfrm>
            <a:off x="121442" y="731837"/>
            <a:ext cx="8750184" cy="3600986"/>
          </a:xfrm>
          <a:prstGeom prst="rect">
            <a:avLst/>
          </a:prstGeom>
        </p:spPr>
        <p:txBody>
          <a:bodyPr wrap="square">
            <a:spAutoFit/>
          </a:bodyPr>
          <a:lstStyle/>
          <a:p>
            <a:pPr>
              <a:spcAft>
                <a:spcPts val="600"/>
              </a:spcAft>
            </a:pPr>
            <a:r>
              <a:rPr lang="en-US" sz="1600" dirty="0"/>
              <a:t>BGP uses three tables for maintaining the network paths and path attributes (PAs) for a prefix.</a:t>
            </a:r>
          </a:p>
          <a:p>
            <a:pPr marL="285750" indent="-285750">
              <a:spcAft>
                <a:spcPts val="600"/>
              </a:spcAft>
              <a:buFont typeface="Arial" panose="020B0604020202020204" pitchFamily="34" charset="0"/>
              <a:buChar char="•"/>
            </a:pPr>
            <a:r>
              <a:rPr lang="en-US" sz="1600" b="1" dirty="0"/>
              <a:t>Adj-RIB-in -</a:t>
            </a:r>
            <a:r>
              <a:rPr lang="en-US" sz="1600" dirty="0"/>
              <a:t> Contains the Network Layer Reachability Information (NLRI) routes in original form (before inbound route policies are processed). The table is purged after all route policies are processed to save memory.</a:t>
            </a:r>
          </a:p>
          <a:p>
            <a:pPr marL="285750" indent="-285750">
              <a:spcAft>
                <a:spcPts val="600"/>
              </a:spcAft>
              <a:buFont typeface="Arial" panose="020B0604020202020204" pitchFamily="34" charset="0"/>
              <a:buChar char="•"/>
            </a:pPr>
            <a:r>
              <a:rPr lang="en-US" sz="1600" b="1" dirty="0"/>
              <a:t>Loc-RIB -</a:t>
            </a:r>
            <a:r>
              <a:rPr lang="en-US" sz="1600" dirty="0"/>
              <a:t> Contains all the NLRI routes that originated locally or were received from other BGP peers. After NLRI routes pass the validity and next-hop reachability check, the BGP best-path algorithm selects the best NLRI for a specific prefix. The Loc-RIB table is the table used for presenting routes to the IP routing table.</a:t>
            </a:r>
          </a:p>
          <a:p>
            <a:pPr marL="285750" indent="-285750">
              <a:spcAft>
                <a:spcPts val="600"/>
              </a:spcAft>
              <a:buFont typeface="Arial" panose="020B0604020202020204" pitchFamily="34" charset="0"/>
              <a:buChar char="•"/>
            </a:pPr>
            <a:r>
              <a:rPr lang="en-US" sz="1600" b="1" dirty="0"/>
              <a:t>Adj-RIB-out -</a:t>
            </a:r>
            <a:r>
              <a:rPr lang="en-US" sz="1600" dirty="0"/>
              <a:t> Contains the NLRI routes after outbound route policies have been processed.</a:t>
            </a:r>
          </a:p>
          <a:p>
            <a:pPr>
              <a:spcAft>
                <a:spcPts val="600"/>
              </a:spcAft>
            </a:pPr>
            <a:r>
              <a:rPr lang="en-US" sz="1600" dirty="0"/>
              <a:t>You install network prefixes in the BGP Loc-RIB table with the </a:t>
            </a:r>
            <a:r>
              <a:rPr lang="en-US" sz="1600" b="1" dirty="0"/>
              <a:t>network </a:t>
            </a:r>
            <a:r>
              <a:rPr lang="en-US" sz="1600" i="1" dirty="0"/>
              <a:t>network</a:t>
            </a:r>
            <a:r>
              <a:rPr lang="en-US" sz="1600" dirty="0"/>
              <a:t> </a:t>
            </a:r>
            <a:r>
              <a:rPr lang="en-US" sz="1600" b="1" dirty="0"/>
              <a:t>mask</a:t>
            </a:r>
            <a:r>
              <a:rPr lang="en-US" sz="1600" dirty="0"/>
              <a:t> </a:t>
            </a:r>
            <a:r>
              <a:rPr lang="en-US" sz="1600" i="1" dirty="0"/>
              <a:t>subnet-mask [route-map route-map-name] </a:t>
            </a:r>
            <a:r>
              <a:rPr lang="en-US" sz="1600" dirty="0"/>
              <a:t>command</a:t>
            </a:r>
            <a:r>
              <a:rPr lang="en-US" sz="1600" i="1" dirty="0"/>
              <a:t> </a:t>
            </a:r>
            <a:r>
              <a:rPr lang="en-US" sz="1600" dirty="0"/>
              <a:t>under the appropriate BGP address family configuration. The optional </a:t>
            </a:r>
            <a:r>
              <a:rPr lang="en-US" sz="1600" b="1" dirty="0"/>
              <a:t>route-map</a:t>
            </a:r>
            <a:r>
              <a:rPr lang="en-US" sz="1600" dirty="0"/>
              <a:t> provides a method to set specific BGP PAs when the prefix installs into the Loc-RIB table. </a:t>
            </a:r>
          </a:p>
        </p:txBody>
      </p:sp>
    </p:spTree>
    <p:extLst>
      <p:ext uri="{BB962C8B-B14F-4D97-AF65-F5344CB8AC3E}">
        <p14:creationId xmlns:p14="http://schemas.microsoft.com/office/powerpoint/2010/main" val="569278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672946" cy="731837"/>
          </a:xfrm>
        </p:spPr>
        <p:txBody>
          <a:bodyPr/>
          <a:lstStyle/>
          <a:p>
            <a:r>
              <a:rPr lang="en-US" sz="1600" dirty="0">
                <a:solidFill>
                  <a:schemeClr val="accent4">
                    <a:lumMod val="75000"/>
                  </a:schemeClr>
                </a:solidFill>
              </a:rPr>
              <a:t>Basic BGP Configuration</a:t>
            </a:r>
            <a:br>
              <a:rPr lang="en-US" dirty="0">
                <a:solidFill>
                  <a:schemeClr val="accent4">
                    <a:lumMod val="75000"/>
                  </a:schemeClr>
                </a:solidFill>
              </a:rPr>
            </a:br>
            <a:r>
              <a:rPr lang="en-US" sz="2400" dirty="0">
                <a:solidFill>
                  <a:schemeClr val="accent4">
                    <a:lumMod val="75000"/>
                  </a:schemeClr>
                </a:solidFill>
              </a:rPr>
              <a:t>Prefix Advertisement</a:t>
            </a:r>
          </a:p>
        </p:txBody>
      </p:sp>
      <p:sp>
        <p:nvSpPr>
          <p:cNvPr id="2" name="Rectangle 1">
            <a:extLst>
              <a:ext uri="{FF2B5EF4-FFF2-40B4-BE49-F238E27FC236}">
                <a16:creationId xmlns:a16="http://schemas.microsoft.com/office/drawing/2014/main" id="{09FF4F5D-70B8-4224-91F2-4D3C5F190FF9}"/>
              </a:ext>
            </a:extLst>
          </p:cNvPr>
          <p:cNvSpPr/>
          <p:nvPr/>
        </p:nvSpPr>
        <p:spPr>
          <a:xfrm>
            <a:off x="0" y="825966"/>
            <a:ext cx="9043147" cy="3093154"/>
          </a:xfrm>
          <a:prstGeom prst="rect">
            <a:avLst/>
          </a:prstGeom>
        </p:spPr>
        <p:txBody>
          <a:bodyPr wrap="square">
            <a:spAutoFit/>
          </a:bodyPr>
          <a:lstStyle/>
          <a:p>
            <a:pPr marL="91440">
              <a:spcAft>
                <a:spcPts val="600"/>
              </a:spcAft>
            </a:pPr>
            <a:r>
              <a:rPr lang="en-US" sz="1500" dirty="0"/>
              <a:t>The BGP network statements identify a specific network prefix to be installed into the BGP table, known as the Loc-RIB table. The BGP process searches the global RIB for an exact network prefix match. The network prefix can be a connected network, a secondary connected network, or any route from a routing protocol. </a:t>
            </a:r>
          </a:p>
          <a:p>
            <a:pPr marL="91440">
              <a:spcAft>
                <a:spcPts val="600"/>
              </a:spcAft>
            </a:pPr>
            <a:r>
              <a:rPr lang="en-US" sz="1500" dirty="0"/>
              <a:t>After verifying that the network statement matches a prefix in the global RIB, the prefix is installed into the BGP Loc-RIB table. As the BGP prefix is installed into the Loc-RIB table, the following BGP PAs are set, depending on the RIB prefix type:</a:t>
            </a:r>
          </a:p>
          <a:p>
            <a:pPr marL="377190" indent="-285750">
              <a:spcAft>
                <a:spcPts val="600"/>
              </a:spcAft>
              <a:buFont typeface="Arial" panose="020B0604020202020204" pitchFamily="34" charset="0"/>
              <a:buChar char="•"/>
            </a:pPr>
            <a:r>
              <a:rPr lang="en-US" sz="1500" b="1" dirty="0"/>
              <a:t>Connected network - </a:t>
            </a:r>
            <a:r>
              <a:rPr lang="en-US" sz="1500" dirty="0"/>
              <a:t>The next-hop BGP attribute is set to 0.0.0.0, the BGP origin attribute is set to i (for IGP), and the BGP weight is set to 32,768.</a:t>
            </a:r>
          </a:p>
          <a:p>
            <a:pPr marL="377190" indent="-285750">
              <a:spcAft>
                <a:spcPts val="600"/>
              </a:spcAft>
              <a:buFont typeface="Arial" panose="020B0604020202020204" pitchFamily="34" charset="0"/>
              <a:buChar char="•"/>
            </a:pPr>
            <a:r>
              <a:rPr lang="en-US" sz="1500" b="1" dirty="0"/>
              <a:t>Static route or routing protocol - </a:t>
            </a:r>
            <a:r>
              <a:rPr lang="en-US" sz="1500" dirty="0"/>
              <a:t>The next-hop BGP attribute is set to the next-hop IP address in the RIB, the BGP origin attribute is set to i (for IGP), the BGP weight is set to 32,768, and the multi-exit discriminator (MED) is set to the IGP metric.</a:t>
            </a:r>
          </a:p>
        </p:txBody>
      </p:sp>
    </p:spTree>
    <p:extLst>
      <p:ext uri="{BB962C8B-B14F-4D97-AF65-F5344CB8AC3E}">
        <p14:creationId xmlns:p14="http://schemas.microsoft.com/office/powerpoint/2010/main" val="248803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672946" cy="731837"/>
          </a:xfrm>
        </p:spPr>
        <p:txBody>
          <a:bodyPr/>
          <a:lstStyle/>
          <a:p>
            <a:r>
              <a:rPr lang="en-US" sz="1600" dirty="0">
                <a:solidFill>
                  <a:schemeClr val="accent4">
                    <a:lumMod val="75000"/>
                  </a:schemeClr>
                </a:solidFill>
              </a:rPr>
              <a:t>Basic BGP Configuration</a:t>
            </a:r>
            <a:br>
              <a:rPr lang="en-US" dirty="0">
                <a:solidFill>
                  <a:schemeClr val="accent4">
                    <a:lumMod val="75000"/>
                  </a:schemeClr>
                </a:solidFill>
              </a:rPr>
            </a:br>
            <a:r>
              <a:rPr lang="en-US" sz="2400" dirty="0">
                <a:solidFill>
                  <a:schemeClr val="accent4">
                    <a:lumMod val="75000"/>
                  </a:schemeClr>
                </a:solidFill>
              </a:rPr>
              <a:t>Prefix Advertisement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731837"/>
            <a:ext cx="4727501" cy="3754874"/>
          </a:xfrm>
          <a:prstGeom prst="rect">
            <a:avLst/>
          </a:prstGeom>
        </p:spPr>
        <p:txBody>
          <a:bodyPr wrap="square">
            <a:spAutoFit/>
          </a:bodyPr>
          <a:lstStyle/>
          <a:p>
            <a:r>
              <a:rPr lang="en-US" sz="1400" dirty="0"/>
              <a:t>Figure 11-5, R1 has multiple routes learned from static routes, EIGRP, and OSPF. R3’s loopback was learned through EIGRP, R4’s loopback is reached using a static route, and R5’s loopback is learned from OSPF.</a:t>
            </a:r>
          </a:p>
          <a:p>
            <a:endParaRPr lang="en-US" sz="1400" dirty="0"/>
          </a:p>
          <a:p>
            <a:r>
              <a:rPr lang="en-US" sz="1400" dirty="0"/>
              <a:t>All the routes in R1’s routing table can be advertised into BGP, regardless of the source routing protocol. </a:t>
            </a:r>
          </a:p>
          <a:p>
            <a:endParaRPr lang="en-US" sz="1400" dirty="0"/>
          </a:p>
          <a:p>
            <a:r>
              <a:rPr lang="en-US" sz="1400" dirty="0"/>
              <a:t>Example 11-5 demonstrates the configuration for advertising the loopback interface of R1, R3, and R4 using network statements on R1. R5’s loopback interface is injected into BGP through redistribution of OSPF into BGP. </a:t>
            </a:r>
          </a:p>
          <a:p>
            <a:endParaRPr lang="en-US" sz="1400" dirty="0"/>
          </a:p>
          <a:p>
            <a:r>
              <a:rPr lang="en-US" sz="1400" dirty="0"/>
              <a:t>R2’s configuration resides under </a:t>
            </a:r>
            <a:r>
              <a:rPr lang="en-US" sz="1400" b="1" dirty="0"/>
              <a:t>address-family ipv4 unicast </a:t>
            </a:r>
            <a:r>
              <a:rPr lang="en-US" sz="1400" dirty="0"/>
              <a:t>because the default IPv4 unicast address family has been disabled.</a:t>
            </a:r>
          </a:p>
        </p:txBody>
      </p:sp>
      <p:pic>
        <p:nvPicPr>
          <p:cNvPr id="5" name="Picture 4">
            <a:extLst>
              <a:ext uri="{FF2B5EF4-FFF2-40B4-BE49-F238E27FC236}">
                <a16:creationId xmlns:a16="http://schemas.microsoft.com/office/drawing/2014/main" id="{B7BEBC99-AB4D-40AA-A8E0-42AA41F79249}"/>
              </a:ext>
            </a:extLst>
          </p:cNvPr>
          <p:cNvPicPr>
            <a:picLocks noChangeAspect="1"/>
          </p:cNvPicPr>
          <p:nvPr/>
        </p:nvPicPr>
        <p:blipFill>
          <a:blip r:embed="rId3"/>
          <a:srcRect/>
          <a:stretch/>
        </p:blipFill>
        <p:spPr>
          <a:xfrm>
            <a:off x="5157612" y="111816"/>
            <a:ext cx="3824003" cy="2864848"/>
          </a:xfrm>
          <a:prstGeom prst="rect">
            <a:avLst/>
          </a:prstGeom>
        </p:spPr>
      </p:pic>
      <p:grpSp>
        <p:nvGrpSpPr>
          <p:cNvPr id="10" name="Group 9">
            <a:extLst>
              <a:ext uri="{FF2B5EF4-FFF2-40B4-BE49-F238E27FC236}">
                <a16:creationId xmlns:a16="http://schemas.microsoft.com/office/drawing/2014/main" id="{056E7D6F-9286-488C-877D-117261891E29}"/>
              </a:ext>
            </a:extLst>
          </p:cNvPr>
          <p:cNvGrpSpPr/>
          <p:nvPr/>
        </p:nvGrpSpPr>
        <p:grpSpPr>
          <a:xfrm>
            <a:off x="5087566" y="3107322"/>
            <a:ext cx="3934993" cy="1902422"/>
            <a:chOff x="4839358" y="3216717"/>
            <a:chExt cx="4060078" cy="1939979"/>
          </a:xfrm>
        </p:grpSpPr>
        <p:pic>
          <p:nvPicPr>
            <p:cNvPr id="7" name="Picture 6" descr="A screenshot of a social media post&#10;&#10;Description automatically generated">
              <a:extLst>
                <a:ext uri="{FF2B5EF4-FFF2-40B4-BE49-F238E27FC236}">
                  <a16:creationId xmlns:a16="http://schemas.microsoft.com/office/drawing/2014/main" id="{E28E92F1-A62D-42D9-B96A-C054BEE2E66E}"/>
                </a:ext>
              </a:extLst>
            </p:cNvPr>
            <p:cNvPicPr>
              <a:picLocks noChangeAspect="1"/>
            </p:cNvPicPr>
            <p:nvPr/>
          </p:nvPicPr>
          <p:blipFill>
            <a:blip r:embed="rId4"/>
            <a:stretch>
              <a:fillRect/>
            </a:stretch>
          </p:blipFill>
          <p:spPr>
            <a:xfrm>
              <a:off x="4839358" y="3216717"/>
              <a:ext cx="4060078" cy="1247104"/>
            </a:xfrm>
            <a:prstGeom prst="rect">
              <a:avLst/>
            </a:prstGeom>
          </p:spPr>
        </p:pic>
        <p:pic>
          <p:nvPicPr>
            <p:cNvPr id="9" name="Picture 8" descr="A screenshot of a cell phone&#10;&#10;Description automatically generated">
              <a:extLst>
                <a:ext uri="{FF2B5EF4-FFF2-40B4-BE49-F238E27FC236}">
                  <a16:creationId xmlns:a16="http://schemas.microsoft.com/office/drawing/2014/main" id="{DE60F790-1B1D-4B11-95BB-4EE6ADEB4ECF}"/>
                </a:ext>
              </a:extLst>
            </p:cNvPr>
            <p:cNvPicPr>
              <a:picLocks noChangeAspect="1"/>
            </p:cNvPicPr>
            <p:nvPr/>
          </p:nvPicPr>
          <p:blipFill>
            <a:blip r:embed="rId5"/>
            <a:stretch>
              <a:fillRect/>
            </a:stretch>
          </p:blipFill>
          <p:spPr>
            <a:xfrm>
              <a:off x="4839358" y="4437259"/>
              <a:ext cx="4060078" cy="719437"/>
            </a:xfrm>
            <a:prstGeom prst="rect">
              <a:avLst/>
            </a:prstGeom>
          </p:spPr>
        </p:pic>
      </p:grpSp>
    </p:spTree>
    <p:extLst>
      <p:ext uri="{BB962C8B-B14F-4D97-AF65-F5344CB8AC3E}">
        <p14:creationId xmlns:p14="http://schemas.microsoft.com/office/powerpoint/2010/main" val="1175313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672946" cy="731837"/>
          </a:xfrm>
        </p:spPr>
        <p:txBody>
          <a:bodyPr/>
          <a:lstStyle/>
          <a:p>
            <a:r>
              <a:rPr lang="en-US" sz="1600" dirty="0">
                <a:solidFill>
                  <a:schemeClr val="accent4">
                    <a:lumMod val="75000"/>
                  </a:schemeClr>
                </a:solidFill>
              </a:rPr>
              <a:t>Basic BGP Configuration</a:t>
            </a:r>
            <a:br>
              <a:rPr lang="en-US" dirty="0">
                <a:solidFill>
                  <a:schemeClr val="accent4">
                    <a:lumMod val="75000"/>
                  </a:schemeClr>
                </a:solidFill>
              </a:rPr>
            </a:br>
            <a:r>
              <a:rPr lang="en-US" sz="2400" dirty="0">
                <a:solidFill>
                  <a:schemeClr val="accent4">
                    <a:lumMod val="75000"/>
                  </a:schemeClr>
                </a:solidFill>
              </a:rPr>
              <a:t>Prefix Advertisement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2" y="630984"/>
            <a:ext cx="8968371" cy="1938992"/>
          </a:xfrm>
          <a:prstGeom prst="rect">
            <a:avLst/>
          </a:prstGeom>
        </p:spPr>
        <p:txBody>
          <a:bodyPr wrap="square">
            <a:spAutoFit/>
          </a:bodyPr>
          <a:lstStyle/>
          <a:p>
            <a:pPr>
              <a:spcAft>
                <a:spcPts val="600"/>
              </a:spcAft>
            </a:pPr>
            <a:r>
              <a:rPr lang="en-US" sz="1500" dirty="0"/>
              <a:t>Not every prefix in the Loc-RIB table is advertised or installed into the global RIB. When a route is received from a peer, BGP performs the following route processing steps, shown in Figure 11-6:</a:t>
            </a:r>
          </a:p>
          <a:p>
            <a:pPr>
              <a:spcAft>
                <a:spcPts val="600"/>
              </a:spcAft>
            </a:pPr>
            <a:r>
              <a:rPr lang="en-US" sz="1500" b="1" dirty="0"/>
              <a:t>Step 1. </a:t>
            </a:r>
            <a:r>
              <a:rPr lang="en-US" sz="1500" dirty="0"/>
              <a:t>Store the route in the Adj-RIB-In table in the original state and apply the inbound route policy, based on the neighbor from which it was received.</a:t>
            </a:r>
          </a:p>
          <a:p>
            <a:pPr>
              <a:spcAft>
                <a:spcPts val="600"/>
              </a:spcAft>
            </a:pPr>
            <a:r>
              <a:rPr lang="en-US" sz="1500" b="1" dirty="0"/>
              <a:t>Step 2. </a:t>
            </a:r>
            <a:r>
              <a:rPr lang="en-US" sz="1500" dirty="0"/>
              <a:t>Update the Loc-RIB table with the latest entry. The Adj-RIB-In table is cleared to save memory.</a:t>
            </a:r>
          </a:p>
          <a:p>
            <a:pPr>
              <a:spcAft>
                <a:spcPts val="600"/>
              </a:spcAft>
            </a:pPr>
            <a:r>
              <a:rPr lang="en-US" sz="1500" b="1" dirty="0"/>
              <a:t>Step 3. </a:t>
            </a:r>
            <a:r>
              <a:rPr lang="en-US" sz="1500" dirty="0"/>
              <a:t>Pass a validity check to verify that the route is valid and that the next-hop address is resolvable in the global RIB. If the route fails, the route remains in the Loc-RIB table but is not processed further.</a:t>
            </a:r>
          </a:p>
        </p:txBody>
      </p:sp>
      <p:sp>
        <p:nvSpPr>
          <p:cNvPr id="4" name="TextBox 3"/>
          <p:cNvSpPr txBox="1"/>
          <p:nvPr/>
        </p:nvSpPr>
        <p:spPr>
          <a:xfrm>
            <a:off x="121443" y="2569976"/>
            <a:ext cx="4999198" cy="1554272"/>
          </a:xfrm>
          <a:prstGeom prst="rect">
            <a:avLst/>
          </a:prstGeom>
          <a:noFill/>
        </p:spPr>
        <p:txBody>
          <a:bodyPr wrap="square" rtlCol="0">
            <a:spAutoFit/>
          </a:bodyPr>
          <a:lstStyle/>
          <a:p>
            <a:pPr>
              <a:spcAft>
                <a:spcPts val="600"/>
              </a:spcAft>
            </a:pPr>
            <a:r>
              <a:rPr lang="en-US" sz="1500" b="1" dirty="0"/>
              <a:t>Step 4. </a:t>
            </a:r>
            <a:r>
              <a:rPr lang="en-US" sz="1500" dirty="0"/>
              <a:t>Identify the BGP best path and pass only the best path and its path attributes to step 5.</a:t>
            </a:r>
          </a:p>
          <a:p>
            <a:pPr>
              <a:spcAft>
                <a:spcPts val="600"/>
              </a:spcAft>
            </a:pPr>
            <a:r>
              <a:rPr lang="en-US" sz="1500" b="1" dirty="0"/>
              <a:t>Step 5</a:t>
            </a:r>
            <a:r>
              <a:rPr lang="en-US" sz="1500" dirty="0"/>
              <a:t>. Install the best-path route into the global RIB, process the outbound route policy, store the non-discarded routes in the Adj-RIB-Out table, and advertise to BGP peers.</a:t>
            </a:r>
          </a:p>
        </p:txBody>
      </p:sp>
      <p:pic>
        <p:nvPicPr>
          <p:cNvPr id="5" name="Picture 4">
            <a:extLst>
              <a:ext uri="{FF2B5EF4-FFF2-40B4-BE49-F238E27FC236}">
                <a16:creationId xmlns:a16="http://schemas.microsoft.com/office/drawing/2014/main" id="{B7BEBC99-AB4D-40AA-A8E0-42AA41F79249}"/>
              </a:ext>
            </a:extLst>
          </p:cNvPr>
          <p:cNvPicPr>
            <a:picLocks noChangeAspect="1"/>
          </p:cNvPicPr>
          <p:nvPr/>
        </p:nvPicPr>
        <p:blipFill>
          <a:blip r:embed="rId3"/>
          <a:srcRect/>
          <a:stretch/>
        </p:blipFill>
        <p:spPr>
          <a:xfrm>
            <a:off x="4944533" y="2637584"/>
            <a:ext cx="3833707" cy="2011902"/>
          </a:xfrm>
          <a:prstGeom prst="rect">
            <a:avLst/>
          </a:prstGeom>
        </p:spPr>
      </p:pic>
    </p:spTree>
    <p:extLst>
      <p:ext uri="{BB962C8B-B14F-4D97-AF65-F5344CB8AC3E}">
        <p14:creationId xmlns:p14="http://schemas.microsoft.com/office/powerpoint/2010/main" val="2056852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672946" cy="731837"/>
          </a:xfrm>
        </p:spPr>
        <p:txBody>
          <a:bodyPr/>
          <a:lstStyle/>
          <a:p>
            <a:r>
              <a:rPr lang="en-US" sz="1600" dirty="0">
                <a:solidFill>
                  <a:schemeClr val="accent4">
                    <a:lumMod val="75000"/>
                  </a:schemeClr>
                </a:solidFill>
              </a:rPr>
              <a:t>Basic BGP Configuration</a:t>
            </a:r>
            <a:br>
              <a:rPr lang="en-US" dirty="0">
                <a:solidFill>
                  <a:schemeClr val="accent4">
                    <a:lumMod val="75000"/>
                  </a:schemeClr>
                </a:solidFill>
              </a:rPr>
            </a:br>
            <a:r>
              <a:rPr lang="en-US" sz="2400" dirty="0">
                <a:solidFill>
                  <a:schemeClr val="accent4">
                    <a:lumMod val="75000"/>
                  </a:schemeClr>
                </a:solidFill>
              </a:rPr>
              <a:t>Prefix Advertisement – BGP Table</a:t>
            </a:r>
          </a:p>
        </p:txBody>
      </p:sp>
      <p:sp>
        <p:nvSpPr>
          <p:cNvPr id="2" name="Rectangle 1">
            <a:extLst>
              <a:ext uri="{FF2B5EF4-FFF2-40B4-BE49-F238E27FC236}">
                <a16:creationId xmlns:a16="http://schemas.microsoft.com/office/drawing/2014/main" id="{09FF4F5D-70B8-4224-91F2-4D3C5F190FF9}"/>
              </a:ext>
            </a:extLst>
          </p:cNvPr>
          <p:cNvSpPr/>
          <p:nvPr/>
        </p:nvSpPr>
        <p:spPr>
          <a:xfrm>
            <a:off x="87406" y="637708"/>
            <a:ext cx="4888006" cy="1477328"/>
          </a:xfrm>
          <a:prstGeom prst="rect">
            <a:avLst/>
          </a:prstGeom>
        </p:spPr>
        <p:txBody>
          <a:bodyPr wrap="square">
            <a:spAutoFit/>
          </a:bodyPr>
          <a:lstStyle/>
          <a:p>
            <a:r>
              <a:rPr lang="en-US" sz="1500" dirty="0"/>
              <a:t>The </a:t>
            </a:r>
            <a:r>
              <a:rPr lang="en-US" sz="1500" b="1" dirty="0"/>
              <a:t>show bgp </a:t>
            </a:r>
            <a:r>
              <a:rPr lang="en-US" sz="1500" i="1" dirty="0"/>
              <a:t>afi safi </a:t>
            </a:r>
            <a:r>
              <a:rPr lang="en-US" sz="1500" dirty="0"/>
              <a:t>command</a:t>
            </a:r>
            <a:r>
              <a:rPr lang="en-US" sz="1500" i="1" dirty="0"/>
              <a:t> </a:t>
            </a:r>
            <a:r>
              <a:rPr lang="en-US" sz="1500" dirty="0"/>
              <a:t>displays the contents of the BGP database (Loc-RIB table). Every entry in the BGP Loc-RIB table contains at least one path but could contain multiple paths for the same network prefix. Example 11-6 displays the BGP table on R1, which contains locally generated routes and routes from R2.</a:t>
            </a:r>
          </a:p>
        </p:txBody>
      </p:sp>
      <p:sp>
        <p:nvSpPr>
          <p:cNvPr id="6" name="Rectangle 5">
            <a:extLst>
              <a:ext uri="{FF2B5EF4-FFF2-40B4-BE49-F238E27FC236}">
                <a16:creationId xmlns:a16="http://schemas.microsoft.com/office/drawing/2014/main" id="{C33D0C2C-C1E8-453D-8FDD-F8144AFE1A6D}"/>
              </a:ext>
            </a:extLst>
          </p:cNvPr>
          <p:cNvSpPr/>
          <p:nvPr/>
        </p:nvSpPr>
        <p:spPr>
          <a:xfrm>
            <a:off x="87406" y="2123342"/>
            <a:ext cx="4888006" cy="2385268"/>
          </a:xfrm>
          <a:prstGeom prst="rect">
            <a:avLst/>
          </a:prstGeom>
        </p:spPr>
        <p:txBody>
          <a:bodyPr wrap="square">
            <a:spAutoFit/>
          </a:bodyPr>
          <a:lstStyle/>
          <a:p>
            <a:r>
              <a:rPr lang="en-US" sz="1500" dirty="0"/>
              <a:t>On R1, the next hop matches the next hop learned from the RIB, AS_Path is blank, and the origin code is IGP (for routes learned from the network statement) or incomplete (redistributed). The metric is carried over from R3’s and R5’s IGP routing protocols and is indicated as MED (Metric).</a:t>
            </a:r>
          </a:p>
          <a:p>
            <a:endParaRPr lang="en-US" sz="1500" dirty="0"/>
          </a:p>
          <a:p>
            <a:r>
              <a:rPr lang="en-US" sz="1500" dirty="0"/>
              <a:t>R2 learns the routes strictly from eBGP and sees only MED (Metric) and the origin codes (i, ?).</a:t>
            </a:r>
          </a:p>
          <a:p>
            <a:endParaRPr lang="en-US" sz="1400" dirty="0"/>
          </a:p>
        </p:txBody>
      </p:sp>
      <p:pic>
        <p:nvPicPr>
          <p:cNvPr id="4" name="Picture 3"/>
          <p:cNvPicPr>
            <a:picLocks noChangeAspect="1"/>
          </p:cNvPicPr>
          <p:nvPr/>
        </p:nvPicPr>
        <p:blipFill>
          <a:blip r:embed="rId3"/>
          <a:stretch>
            <a:fillRect/>
          </a:stretch>
        </p:blipFill>
        <p:spPr>
          <a:xfrm>
            <a:off x="4975412" y="465162"/>
            <a:ext cx="4168588" cy="4278287"/>
          </a:xfrm>
          <a:prstGeom prst="rect">
            <a:avLst/>
          </a:prstGeom>
        </p:spPr>
      </p:pic>
    </p:spTree>
    <p:extLst>
      <p:ext uri="{BB962C8B-B14F-4D97-AF65-F5344CB8AC3E}">
        <p14:creationId xmlns:p14="http://schemas.microsoft.com/office/powerpoint/2010/main" val="103433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672946" cy="731837"/>
          </a:xfrm>
        </p:spPr>
        <p:txBody>
          <a:bodyPr/>
          <a:lstStyle/>
          <a:p>
            <a:r>
              <a:rPr lang="en-US" sz="1600" dirty="0">
                <a:solidFill>
                  <a:schemeClr val="accent4">
                    <a:lumMod val="75000"/>
                  </a:schemeClr>
                </a:solidFill>
              </a:rPr>
              <a:t>Basic BGP Configuration</a:t>
            </a:r>
            <a:br>
              <a:rPr lang="en-US" dirty="0">
                <a:solidFill>
                  <a:schemeClr val="accent4">
                    <a:lumMod val="75000"/>
                  </a:schemeClr>
                </a:solidFill>
              </a:rPr>
            </a:br>
            <a:r>
              <a:rPr lang="en-US" sz="2400" dirty="0">
                <a:solidFill>
                  <a:schemeClr val="accent4">
                    <a:lumMod val="75000"/>
                  </a:schemeClr>
                </a:solidFill>
              </a:rPr>
              <a:t>Prefix Advertisement – BGP Table Fields</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731837"/>
            <a:ext cx="8925282" cy="307777"/>
          </a:xfrm>
          <a:prstGeom prst="rect">
            <a:avLst/>
          </a:prstGeom>
        </p:spPr>
        <p:txBody>
          <a:bodyPr wrap="square">
            <a:spAutoFit/>
          </a:bodyPr>
          <a:lstStyle/>
          <a:p>
            <a:r>
              <a:rPr lang="en-US" sz="1400" dirty="0"/>
              <a:t>Table 11-4 explains the fields of output when displaying the BGP table.</a:t>
            </a:r>
          </a:p>
        </p:txBody>
      </p:sp>
      <p:pic>
        <p:nvPicPr>
          <p:cNvPr id="9" name="Picture 8">
            <a:extLst>
              <a:ext uri="{FF2B5EF4-FFF2-40B4-BE49-F238E27FC236}">
                <a16:creationId xmlns:a16="http://schemas.microsoft.com/office/drawing/2014/main" id="{F7D632CF-1F14-4247-A6F7-76F6BDE8FFEB}"/>
              </a:ext>
            </a:extLst>
          </p:cNvPr>
          <p:cNvPicPr>
            <a:picLocks noChangeAspect="1"/>
          </p:cNvPicPr>
          <p:nvPr/>
        </p:nvPicPr>
        <p:blipFill>
          <a:blip r:embed="rId3"/>
          <a:srcRect/>
          <a:stretch/>
        </p:blipFill>
        <p:spPr>
          <a:xfrm>
            <a:off x="4489818" y="1252082"/>
            <a:ext cx="4628540" cy="3119233"/>
          </a:xfrm>
          <a:prstGeom prst="rect">
            <a:avLst/>
          </a:prstGeom>
        </p:spPr>
      </p:pic>
      <p:pic>
        <p:nvPicPr>
          <p:cNvPr id="10" name="Picture 9">
            <a:extLst>
              <a:ext uri="{FF2B5EF4-FFF2-40B4-BE49-F238E27FC236}">
                <a16:creationId xmlns:a16="http://schemas.microsoft.com/office/drawing/2014/main" id="{A241BA1C-2B37-453F-832A-4BC3C8176ED1}"/>
              </a:ext>
            </a:extLst>
          </p:cNvPr>
          <p:cNvPicPr>
            <a:picLocks noChangeAspect="1"/>
          </p:cNvPicPr>
          <p:nvPr/>
        </p:nvPicPr>
        <p:blipFill>
          <a:blip r:embed="rId4"/>
          <a:srcRect/>
          <a:stretch/>
        </p:blipFill>
        <p:spPr>
          <a:xfrm>
            <a:off x="121441" y="1252082"/>
            <a:ext cx="4368377" cy="3074044"/>
          </a:xfrm>
          <a:prstGeom prst="rect">
            <a:avLst/>
          </a:prstGeom>
        </p:spPr>
      </p:pic>
    </p:spTree>
    <p:extLst>
      <p:ext uri="{BB962C8B-B14F-4D97-AF65-F5344CB8AC3E}">
        <p14:creationId xmlns:p14="http://schemas.microsoft.com/office/powerpoint/2010/main" val="436640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672946" cy="731837"/>
          </a:xfrm>
        </p:spPr>
        <p:txBody>
          <a:bodyPr/>
          <a:lstStyle/>
          <a:p>
            <a:r>
              <a:rPr lang="en-US" sz="1600" dirty="0">
                <a:solidFill>
                  <a:schemeClr val="accent4">
                    <a:lumMod val="75000"/>
                  </a:schemeClr>
                </a:solidFill>
              </a:rPr>
              <a:t>Basic BGP Configuration</a:t>
            </a:r>
            <a:br>
              <a:rPr lang="en-US" dirty="0">
                <a:solidFill>
                  <a:schemeClr val="accent4">
                    <a:lumMod val="75000"/>
                  </a:schemeClr>
                </a:solidFill>
              </a:rPr>
            </a:br>
            <a:r>
              <a:rPr lang="en-US" sz="2400" dirty="0">
                <a:solidFill>
                  <a:schemeClr val="accent4">
                    <a:lumMod val="75000"/>
                  </a:schemeClr>
                </a:solidFill>
              </a:rPr>
              <a:t>Prefix Advertisement – BGP Prefix Attributes</a:t>
            </a:r>
          </a:p>
        </p:txBody>
      </p:sp>
      <p:sp>
        <p:nvSpPr>
          <p:cNvPr id="12" name="Rectangle 11">
            <a:extLst>
              <a:ext uri="{FF2B5EF4-FFF2-40B4-BE49-F238E27FC236}">
                <a16:creationId xmlns:a16="http://schemas.microsoft.com/office/drawing/2014/main" id="{45C94E68-4D3C-4264-9ECE-947EFA7E232C}"/>
              </a:ext>
            </a:extLst>
          </p:cNvPr>
          <p:cNvSpPr/>
          <p:nvPr/>
        </p:nvSpPr>
        <p:spPr>
          <a:xfrm>
            <a:off x="64432" y="578406"/>
            <a:ext cx="4591754" cy="1169551"/>
          </a:xfrm>
          <a:prstGeom prst="rect">
            <a:avLst/>
          </a:prstGeom>
        </p:spPr>
        <p:txBody>
          <a:bodyPr wrap="square">
            <a:spAutoFit/>
          </a:bodyPr>
          <a:lstStyle/>
          <a:p>
            <a:r>
              <a:rPr lang="en-US" sz="1400" dirty="0"/>
              <a:t>The </a:t>
            </a:r>
            <a:r>
              <a:rPr lang="en-US" sz="1400" b="1" dirty="0"/>
              <a:t>show bgp </a:t>
            </a:r>
            <a:r>
              <a:rPr lang="en-US" sz="1400" i="1" dirty="0"/>
              <a:t>afi safi network </a:t>
            </a:r>
            <a:r>
              <a:rPr lang="en-US" sz="1400" dirty="0"/>
              <a:t>command</a:t>
            </a:r>
            <a:r>
              <a:rPr lang="en-US" sz="1400" i="1" dirty="0"/>
              <a:t> </a:t>
            </a:r>
            <a:r>
              <a:rPr lang="en-US" sz="1400" dirty="0"/>
              <a:t>displays all the paths for a specific route and the BGP path attributes for that route. Example 11-7 displays the number of paths and the best path for the 10.12.1.0/24 network. </a:t>
            </a:r>
          </a:p>
        </p:txBody>
      </p:sp>
      <p:sp>
        <p:nvSpPr>
          <p:cNvPr id="2" name="Rectangle 1">
            <a:extLst>
              <a:ext uri="{FF2B5EF4-FFF2-40B4-BE49-F238E27FC236}">
                <a16:creationId xmlns:a16="http://schemas.microsoft.com/office/drawing/2014/main" id="{09FF4F5D-70B8-4224-91F2-4D3C5F190FF9}"/>
              </a:ext>
            </a:extLst>
          </p:cNvPr>
          <p:cNvSpPr/>
          <p:nvPr/>
        </p:nvSpPr>
        <p:spPr>
          <a:xfrm>
            <a:off x="64432" y="1660395"/>
            <a:ext cx="4591755" cy="954107"/>
          </a:xfrm>
          <a:prstGeom prst="rect">
            <a:avLst/>
          </a:prstGeom>
        </p:spPr>
        <p:txBody>
          <a:bodyPr wrap="square">
            <a:spAutoFit/>
          </a:bodyPr>
          <a:lstStyle/>
          <a:p>
            <a:r>
              <a:rPr lang="en-US" sz="1400" dirty="0"/>
              <a:t>Table 11-5 explains the output provided in Example 11-7 and the correlation of each part of the output to BGP attributes. Some of the BGP path attributes may change, depending on the BGP features used.</a:t>
            </a:r>
          </a:p>
        </p:txBody>
      </p:sp>
      <p:pic>
        <p:nvPicPr>
          <p:cNvPr id="9" name="Picture 8">
            <a:extLst>
              <a:ext uri="{FF2B5EF4-FFF2-40B4-BE49-F238E27FC236}">
                <a16:creationId xmlns:a16="http://schemas.microsoft.com/office/drawing/2014/main" id="{F7D632CF-1F14-4247-A6F7-76F6BDE8FFEB}"/>
              </a:ext>
            </a:extLst>
          </p:cNvPr>
          <p:cNvPicPr>
            <a:picLocks noChangeAspect="1"/>
          </p:cNvPicPr>
          <p:nvPr/>
        </p:nvPicPr>
        <p:blipFill>
          <a:blip r:embed="rId3"/>
          <a:srcRect/>
          <a:stretch/>
        </p:blipFill>
        <p:spPr>
          <a:xfrm>
            <a:off x="4656186" y="731838"/>
            <a:ext cx="4323213" cy="3992476"/>
          </a:xfrm>
          <a:prstGeom prst="rect">
            <a:avLst/>
          </a:prstGeom>
        </p:spPr>
      </p:pic>
      <p:grpSp>
        <p:nvGrpSpPr>
          <p:cNvPr id="8" name="Group 7">
            <a:extLst>
              <a:ext uri="{FF2B5EF4-FFF2-40B4-BE49-F238E27FC236}">
                <a16:creationId xmlns:a16="http://schemas.microsoft.com/office/drawing/2014/main" id="{4C525F0B-BA8F-4430-9688-85D000173366}"/>
              </a:ext>
            </a:extLst>
          </p:cNvPr>
          <p:cNvGrpSpPr/>
          <p:nvPr/>
        </p:nvGrpSpPr>
        <p:grpSpPr>
          <a:xfrm>
            <a:off x="332974" y="2614503"/>
            <a:ext cx="4205711" cy="2109811"/>
            <a:chOff x="296515" y="1438959"/>
            <a:chExt cx="5559272" cy="3033730"/>
          </a:xfrm>
        </p:grpSpPr>
        <p:pic>
          <p:nvPicPr>
            <p:cNvPr id="5" name="Picture 4" descr="A screenshot of a social media post&#10;&#10;Description automatically generated">
              <a:extLst>
                <a:ext uri="{FF2B5EF4-FFF2-40B4-BE49-F238E27FC236}">
                  <a16:creationId xmlns:a16="http://schemas.microsoft.com/office/drawing/2014/main" id="{3CC433FA-56C7-476C-9112-5BFC5E19DEB6}"/>
                </a:ext>
              </a:extLst>
            </p:cNvPr>
            <p:cNvPicPr>
              <a:picLocks noChangeAspect="1"/>
            </p:cNvPicPr>
            <p:nvPr/>
          </p:nvPicPr>
          <p:blipFill>
            <a:blip r:embed="rId4"/>
            <a:stretch>
              <a:fillRect/>
            </a:stretch>
          </p:blipFill>
          <p:spPr>
            <a:xfrm>
              <a:off x="307946" y="1438959"/>
              <a:ext cx="5547841" cy="1402202"/>
            </a:xfrm>
            <a:prstGeom prst="rect">
              <a:avLst/>
            </a:prstGeom>
          </p:spPr>
        </p:pic>
        <p:pic>
          <p:nvPicPr>
            <p:cNvPr id="7" name="Picture 6" descr="A screenshot of a social media post&#10;&#10;Description automatically generated">
              <a:extLst>
                <a:ext uri="{FF2B5EF4-FFF2-40B4-BE49-F238E27FC236}">
                  <a16:creationId xmlns:a16="http://schemas.microsoft.com/office/drawing/2014/main" id="{F7F395E4-A187-4F4D-89E9-CDA656C8CDEF}"/>
                </a:ext>
              </a:extLst>
            </p:cNvPr>
            <p:cNvPicPr>
              <a:picLocks noChangeAspect="1"/>
            </p:cNvPicPr>
            <p:nvPr/>
          </p:nvPicPr>
          <p:blipFill>
            <a:blip r:embed="rId5"/>
            <a:stretch>
              <a:fillRect/>
            </a:stretch>
          </p:blipFill>
          <p:spPr>
            <a:xfrm>
              <a:off x="296515" y="2749898"/>
              <a:ext cx="5547842" cy="1722791"/>
            </a:xfrm>
            <a:prstGeom prst="rect">
              <a:avLst/>
            </a:prstGeom>
          </p:spPr>
        </p:pic>
      </p:grpSp>
    </p:spTree>
    <p:extLst>
      <p:ext uri="{BB962C8B-B14F-4D97-AF65-F5344CB8AC3E}">
        <p14:creationId xmlns:p14="http://schemas.microsoft.com/office/powerpoint/2010/main" val="40526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672946" cy="731837"/>
          </a:xfrm>
        </p:spPr>
        <p:txBody>
          <a:bodyPr/>
          <a:lstStyle/>
          <a:p>
            <a:r>
              <a:rPr lang="en-US" sz="1600" dirty="0">
                <a:solidFill>
                  <a:schemeClr val="accent4">
                    <a:lumMod val="75000"/>
                  </a:schemeClr>
                </a:solidFill>
              </a:rPr>
              <a:t>Basic BGP Configuration</a:t>
            </a:r>
            <a:br>
              <a:rPr lang="en-US" dirty="0">
                <a:solidFill>
                  <a:schemeClr val="accent4">
                    <a:lumMod val="75000"/>
                  </a:schemeClr>
                </a:solidFill>
              </a:rPr>
            </a:br>
            <a:r>
              <a:rPr lang="en-US" sz="2400" dirty="0">
                <a:solidFill>
                  <a:schemeClr val="accent4">
                    <a:lumMod val="75000"/>
                  </a:schemeClr>
                </a:solidFill>
              </a:rPr>
              <a:t>Prefix Advertisement – Adj-RIB-OUT Table</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731837"/>
            <a:ext cx="8857802" cy="954107"/>
          </a:xfrm>
          <a:prstGeom prst="rect">
            <a:avLst/>
          </a:prstGeom>
        </p:spPr>
        <p:txBody>
          <a:bodyPr wrap="square">
            <a:spAutoFit/>
          </a:bodyPr>
          <a:lstStyle/>
          <a:p>
            <a:r>
              <a:rPr lang="en-US" sz="1400" dirty="0"/>
              <a:t>The Adj-RIB-Out table is a unique table maintained for each BGP peer. It enables a network engineer to view routes advertised to a specific router. The </a:t>
            </a:r>
            <a:r>
              <a:rPr lang="en-US" sz="1400" b="1" dirty="0"/>
              <a:t>show bgp </a:t>
            </a:r>
            <a:r>
              <a:rPr lang="en-US" sz="1400" i="1" dirty="0"/>
              <a:t>afi safi </a:t>
            </a:r>
            <a:r>
              <a:rPr lang="en-US" sz="1400" b="1" dirty="0"/>
              <a:t>neighbors </a:t>
            </a:r>
            <a:r>
              <a:rPr lang="en-US" sz="1400" i="1" dirty="0"/>
              <a:t>ip-address </a:t>
            </a:r>
            <a:r>
              <a:rPr lang="en-US" sz="1400" b="1" dirty="0"/>
              <a:t>advertised-routes </a:t>
            </a:r>
            <a:r>
              <a:rPr lang="en-US" sz="1400" dirty="0"/>
              <a:t>command</a:t>
            </a:r>
            <a:r>
              <a:rPr lang="en-US" sz="1400" b="1" dirty="0"/>
              <a:t> </a:t>
            </a:r>
            <a:r>
              <a:rPr lang="en-US" sz="1400" dirty="0"/>
              <a:t>displays the contents of the Adj-RIB-Out table for a neighbor.</a:t>
            </a:r>
          </a:p>
          <a:p>
            <a:endParaRPr lang="en-US" sz="1400" dirty="0"/>
          </a:p>
        </p:txBody>
      </p:sp>
      <p:sp>
        <p:nvSpPr>
          <p:cNvPr id="4" name="TextBox 3"/>
          <p:cNvSpPr txBox="1"/>
          <p:nvPr/>
        </p:nvSpPr>
        <p:spPr>
          <a:xfrm>
            <a:off x="194982" y="1685944"/>
            <a:ext cx="3738283" cy="1169551"/>
          </a:xfrm>
          <a:prstGeom prst="rect">
            <a:avLst/>
          </a:prstGeom>
          <a:noFill/>
        </p:spPr>
        <p:txBody>
          <a:bodyPr wrap="square" rtlCol="0">
            <a:spAutoFit/>
          </a:bodyPr>
          <a:lstStyle/>
          <a:p>
            <a:r>
              <a:rPr lang="en-US" sz="1400" dirty="0"/>
              <a:t>Example 11-8 shows the Adj-RIB-Out entries specific to each neighbor. The next-hop address reflects the local router’s BGP table and is changed as the route advertises to the peer.</a:t>
            </a:r>
          </a:p>
        </p:txBody>
      </p:sp>
      <p:pic>
        <p:nvPicPr>
          <p:cNvPr id="9" name="Picture 8">
            <a:extLst>
              <a:ext uri="{FF2B5EF4-FFF2-40B4-BE49-F238E27FC236}">
                <a16:creationId xmlns:a16="http://schemas.microsoft.com/office/drawing/2014/main" id="{F7D632CF-1F14-4247-A6F7-76F6BDE8FFEB}"/>
              </a:ext>
            </a:extLst>
          </p:cNvPr>
          <p:cNvPicPr>
            <a:picLocks noChangeAspect="1"/>
          </p:cNvPicPr>
          <p:nvPr/>
        </p:nvPicPr>
        <p:blipFill>
          <a:blip r:embed="rId3"/>
          <a:srcRect/>
          <a:stretch/>
        </p:blipFill>
        <p:spPr>
          <a:xfrm>
            <a:off x="4437529" y="1685944"/>
            <a:ext cx="4395753" cy="2888118"/>
          </a:xfrm>
          <a:prstGeom prst="rect">
            <a:avLst/>
          </a:prstGeom>
        </p:spPr>
      </p:pic>
    </p:spTree>
    <p:extLst>
      <p:ext uri="{BB962C8B-B14F-4D97-AF65-F5344CB8AC3E}">
        <p14:creationId xmlns:p14="http://schemas.microsoft.com/office/powerpoint/2010/main" val="2932642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490470" cy="1351755"/>
          </a:xfrm>
        </p:spPr>
        <p:txBody>
          <a:bodyPr/>
          <a:lstStyle/>
          <a:p>
            <a:r>
              <a:rPr lang="en-US" sz="3600" dirty="0">
                <a:solidFill>
                  <a:schemeClr val="accent5">
                    <a:lumMod val="40000"/>
                    <a:lumOff val="60000"/>
                  </a:schemeClr>
                </a:solidFill>
              </a:rPr>
              <a:t>BGP Fundamentals</a:t>
            </a: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5">
                    <a:lumMod val="40000"/>
                    <a:lumOff val="60000"/>
                  </a:schemeClr>
                </a:solidFill>
              </a:rPr>
              <a:t>This chapter explains the core concepts of BGP and the basics of advertising routes with other organizations by using BGP.</a:t>
            </a:r>
          </a:p>
        </p:txBody>
      </p:sp>
    </p:spTree>
    <p:custDataLst>
      <p:tags r:id="rId1"/>
    </p:custDataLst>
    <p:extLst>
      <p:ext uri="{BB962C8B-B14F-4D97-AF65-F5344CB8AC3E}">
        <p14:creationId xmlns:p14="http://schemas.microsoft.com/office/powerpoint/2010/main" val="282487357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672946" cy="731837"/>
          </a:xfrm>
        </p:spPr>
        <p:txBody>
          <a:bodyPr/>
          <a:lstStyle/>
          <a:p>
            <a:r>
              <a:rPr lang="en-US" sz="1600" dirty="0">
                <a:solidFill>
                  <a:schemeClr val="accent4">
                    <a:lumMod val="75000"/>
                  </a:schemeClr>
                </a:solidFill>
              </a:rPr>
              <a:t>Basic BGP Configuration</a:t>
            </a:r>
            <a:br>
              <a:rPr lang="en-US" dirty="0">
                <a:solidFill>
                  <a:schemeClr val="accent4">
                    <a:lumMod val="75000"/>
                  </a:schemeClr>
                </a:solidFill>
              </a:rPr>
            </a:br>
            <a:r>
              <a:rPr lang="en-US" sz="2400" dirty="0">
                <a:solidFill>
                  <a:schemeClr val="accent4">
                    <a:lumMod val="75000"/>
                  </a:schemeClr>
                </a:solidFill>
              </a:rPr>
              <a:t>Prefix Advertisement – Verifying Routes</a:t>
            </a:r>
          </a:p>
        </p:txBody>
      </p:sp>
      <p:sp>
        <p:nvSpPr>
          <p:cNvPr id="2" name="Rectangle 1">
            <a:extLst>
              <a:ext uri="{FF2B5EF4-FFF2-40B4-BE49-F238E27FC236}">
                <a16:creationId xmlns:a16="http://schemas.microsoft.com/office/drawing/2014/main" id="{09FF4F5D-70B8-4224-91F2-4D3C5F190FF9}"/>
              </a:ext>
            </a:extLst>
          </p:cNvPr>
          <p:cNvSpPr/>
          <p:nvPr/>
        </p:nvSpPr>
        <p:spPr>
          <a:xfrm>
            <a:off x="121440" y="731837"/>
            <a:ext cx="8915467" cy="523220"/>
          </a:xfrm>
          <a:prstGeom prst="rect">
            <a:avLst/>
          </a:prstGeom>
        </p:spPr>
        <p:txBody>
          <a:bodyPr wrap="square">
            <a:spAutoFit/>
          </a:bodyPr>
          <a:lstStyle/>
          <a:p>
            <a:r>
              <a:rPr lang="en-US" sz="1400" dirty="0"/>
              <a:t>The </a:t>
            </a:r>
            <a:r>
              <a:rPr lang="en-US" sz="1400" b="1" dirty="0"/>
              <a:t>show bgp ipv4 unicast summary </a:t>
            </a:r>
            <a:r>
              <a:rPr lang="en-US" sz="1400" dirty="0"/>
              <a:t>command is also used to verify the exchange of NLRI routes between nodes, as shown in Example 11-9.</a:t>
            </a:r>
          </a:p>
        </p:txBody>
      </p:sp>
      <p:sp>
        <p:nvSpPr>
          <p:cNvPr id="7" name="Rectangle 6">
            <a:extLst>
              <a:ext uri="{FF2B5EF4-FFF2-40B4-BE49-F238E27FC236}">
                <a16:creationId xmlns:a16="http://schemas.microsoft.com/office/drawing/2014/main" id="{A073C21F-270D-458C-A2D1-A6014DEF05BD}"/>
              </a:ext>
            </a:extLst>
          </p:cNvPr>
          <p:cNvSpPr/>
          <p:nvPr/>
        </p:nvSpPr>
        <p:spPr>
          <a:xfrm>
            <a:off x="121440" y="2688325"/>
            <a:ext cx="8915467" cy="523220"/>
          </a:xfrm>
          <a:prstGeom prst="rect">
            <a:avLst/>
          </a:prstGeom>
        </p:spPr>
        <p:txBody>
          <a:bodyPr wrap="square">
            <a:spAutoFit/>
          </a:bodyPr>
          <a:lstStyle/>
          <a:p>
            <a:r>
              <a:rPr lang="en-US" sz="1400" dirty="0"/>
              <a:t>You display the BGP routes in the global IP routing table (RIB) by using the </a:t>
            </a:r>
            <a:r>
              <a:rPr lang="en-US" sz="1400" b="1" dirty="0"/>
              <a:t>show ip route bgp </a:t>
            </a:r>
            <a:r>
              <a:rPr lang="en-US" sz="1400" dirty="0"/>
              <a:t>command. In Example 11-10 the prefixes are from an eBGP session and have an AD of 20, and no metric is present.</a:t>
            </a:r>
          </a:p>
        </p:txBody>
      </p:sp>
      <p:pic>
        <p:nvPicPr>
          <p:cNvPr id="9" name="Picture 8">
            <a:extLst>
              <a:ext uri="{FF2B5EF4-FFF2-40B4-BE49-F238E27FC236}">
                <a16:creationId xmlns:a16="http://schemas.microsoft.com/office/drawing/2014/main" id="{F7D632CF-1F14-4247-A6F7-76F6BDE8FFEB}"/>
              </a:ext>
            </a:extLst>
          </p:cNvPr>
          <p:cNvPicPr>
            <a:picLocks noChangeAspect="1"/>
          </p:cNvPicPr>
          <p:nvPr/>
        </p:nvPicPr>
        <p:blipFill>
          <a:blip r:embed="rId3"/>
          <a:srcRect/>
          <a:stretch/>
        </p:blipFill>
        <p:spPr>
          <a:xfrm>
            <a:off x="1872416" y="1378235"/>
            <a:ext cx="5465884" cy="1081080"/>
          </a:xfrm>
          <a:prstGeom prst="rect">
            <a:avLst/>
          </a:prstGeom>
        </p:spPr>
      </p:pic>
      <p:pic>
        <p:nvPicPr>
          <p:cNvPr id="5" name="Picture 4" descr="A screenshot of a social media post&#10;&#10;Description automatically generated">
            <a:extLst>
              <a:ext uri="{FF2B5EF4-FFF2-40B4-BE49-F238E27FC236}">
                <a16:creationId xmlns:a16="http://schemas.microsoft.com/office/drawing/2014/main" id="{44D12993-A349-4A78-A68B-8AE89D8B92F8}"/>
              </a:ext>
            </a:extLst>
          </p:cNvPr>
          <p:cNvPicPr>
            <a:picLocks noChangeAspect="1"/>
          </p:cNvPicPr>
          <p:nvPr/>
        </p:nvPicPr>
        <p:blipFill>
          <a:blip r:embed="rId4"/>
          <a:stretch>
            <a:fillRect/>
          </a:stretch>
        </p:blipFill>
        <p:spPr>
          <a:xfrm>
            <a:off x="1805700" y="3427512"/>
            <a:ext cx="5532599" cy="1287892"/>
          </a:xfrm>
          <a:prstGeom prst="rect">
            <a:avLst/>
          </a:prstGeom>
        </p:spPr>
      </p:pic>
    </p:spTree>
    <p:extLst>
      <p:ext uri="{BB962C8B-B14F-4D97-AF65-F5344CB8AC3E}">
        <p14:creationId xmlns:p14="http://schemas.microsoft.com/office/powerpoint/2010/main" val="4207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541996" cy="1351755"/>
          </a:xfrm>
        </p:spPr>
        <p:txBody>
          <a:bodyPr/>
          <a:lstStyle/>
          <a:p>
            <a:r>
              <a:rPr lang="en-US" sz="3600" dirty="0">
                <a:solidFill>
                  <a:schemeClr val="accent5">
                    <a:lumMod val="40000"/>
                    <a:lumOff val="60000"/>
                  </a:schemeClr>
                </a:solidFill>
              </a:rPr>
              <a:t>Understanding BGP Session Types and Behavior </a:t>
            </a: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277832" cy="1323439"/>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4">
                    <a:lumMod val="40000"/>
                    <a:lumOff val="60000"/>
                  </a:schemeClr>
                </a:solidFill>
              </a:rPr>
              <a:t>BGP sessions are always point-to-point between two routers and are categorized into two types:</a:t>
            </a:r>
          </a:p>
          <a:p>
            <a:pPr marL="742950" lvl="1" indent="-285750">
              <a:buFont typeface="Arial" panose="020B0604020202020204" pitchFamily="34" charset="0"/>
              <a:buChar char="•"/>
            </a:pPr>
            <a:r>
              <a:rPr lang="en-US" sz="1600" dirty="0">
                <a:solidFill>
                  <a:schemeClr val="accent4">
                    <a:lumMod val="40000"/>
                    <a:lumOff val="60000"/>
                  </a:schemeClr>
                </a:solidFill>
              </a:rPr>
              <a:t>Internal BGP (iBGP) - Sessions established with an iBGP routers that are in the same AS or that participate in the same confederation</a:t>
            </a:r>
          </a:p>
          <a:p>
            <a:pPr marL="742950" lvl="1" indent="-285750">
              <a:buFont typeface="Arial" panose="020B0604020202020204" pitchFamily="34" charset="0"/>
              <a:buChar char="•"/>
            </a:pPr>
            <a:r>
              <a:rPr lang="en-US" sz="1600" dirty="0">
                <a:solidFill>
                  <a:schemeClr val="accent4">
                    <a:lumMod val="40000"/>
                    <a:lumOff val="60000"/>
                  </a:schemeClr>
                </a:solidFill>
              </a:rPr>
              <a:t>External BGP (eBGP) - Sessions established with a BGP router in a different AS</a:t>
            </a:r>
          </a:p>
        </p:txBody>
      </p:sp>
    </p:spTree>
    <p:custDataLst>
      <p:tags r:id="rId1"/>
    </p:custDataLst>
    <p:extLst>
      <p:ext uri="{BB962C8B-B14F-4D97-AF65-F5344CB8AC3E}">
        <p14:creationId xmlns:p14="http://schemas.microsoft.com/office/powerpoint/2010/main" val="3731748431"/>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7208521" cy="731837"/>
          </a:xfrm>
        </p:spPr>
        <p:txBody>
          <a:bodyPr/>
          <a:lstStyle/>
          <a:p>
            <a:r>
              <a:rPr lang="en-US" sz="1600" dirty="0">
                <a:solidFill>
                  <a:schemeClr val="accent4">
                    <a:lumMod val="75000"/>
                  </a:schemeClr>
                </a:solidFill>
              </a:rPr>
              <a:t>Understanding BGP Session Types and Behavior</a:t>
            </a:r>
            <a:br>
              <a:rPr lang="en-US" dirty="0">
                <a:solidFill>
                  <a:schemeClr val="accent4">
                    <a:lumMod val="75000"/>
                  </a:schemeClr>
                </a:solidFill>
              </a:rPr>
            </a:br>
            <a:r>
              <a:rPr lang="en-US" sz="2400" dirty="0">
                <a:solidFill>
                  <a:schemeClr val="accent4">
                    <a:lumMod val="75000"/>
                  </a:schemeClr>
                </a:solidFill>
              </a:rPr>
              <a:t>iBGP</a:t>
            </a:r>
          </a:p>
        </p:txBody>
      </p:sp>
      <p:sp>
        <p:nvSpPr>
          <p:cNvPr id="2" name="Rectangle 1">
            <a:extLst>
              <a:ext uri="{FF2B5EF4-FFF2-40B4-BE49-F238E27FC236}">
                <a16:creationId xmlns:a16="http://schemas.microsoft.com/office/drawing/2014/main" id="{09FF4F5D-70B8-4224-91F2-4D3C5F190FF9}"/>
              </a:ext>
            </a:extLst>
          </p:cNvPr>
          <p:cNvSpPr/>
          <p:nvPr/>
        </p:nvSpPr>
        <p:spPr>
          <a:xfrm>
            <a:off x="121443" y="731837"/>
            <a:ext cx="4766563" cy="4247317"/>
          </a:xfrm>
          <a:prstGeom prst="rect">
            <a:avLst/>
          </a:prstGeom>
        </p:spPr>
        <p:txBody>
          <a:bodyPr wrap="square">
            <a:spAutoFit/>
          </a:bodyPr>
          <a:lstStyle/>
          <a:p>
            <a:pPr>
              <a:spcAft>
                <a:spcPts val="600"/>
              </a:spcAft>
            </a:pPr>
            <a:r>
              <a:rPr lang="en-US" sz="1600" dirty="0">
                <a:solidFill>
                  <a:srgbClr val="000000"/>
                </a:solidFill>
              </a:rPr>
              <a:t>BGP sessions are always point-to-point between two routers and are categorized into two types:</a:t>
            </a:r>
          </a:p>
          <a:p>
            <a:pPr>
              <a:spcAft>
                <a:spcPts val="600"/>
              </a:spcAft>
            </a:pPr>
            <a:r>
              <a:rPr lang="en-US" sz="1600" b="1" dirty="0">
                <a:solidFill>
                  <a:srgbClr val="000000"/>
                </a:solidFill>
              </a:rPr>
              <a:t>Internal BGP (iBGP) - </a:t>
            </a:r>
            <a:r>
              <a:rPr lang="en-US" sz="1600" dirty="0">
                <a:solidFill>
                  <a:srgbClr val="000000"/>
                </a:solidFill>
              </a:rPr>
              <a:t>Sessions established with iBGP routers that are in the same AS or that participate in the same confederation. The need for BGP within an AS typically occurs when multiple routing policies are needed or when transit connectivity is provided between autonomous systems. Some of BGPs security measures are lowered in iBGP as compared to eBGP. iBGP prefixes are assigned an administrative distance of 200.</a:t>
            </a:r>
          </a:p>
          <a:p>
            <a:pPr>
              <a:spcAft>
                <a:spcPts val="600"/>
              </a:spcAft>
            </a:pPr>
            <a:r>
              <a:rPr lang="en-US" sz="1600" b="1" dirty="0">
                <a:solidFill>
                  <a:srgbClr val="000000"/>
                </a:solidFill>
              </a:rPr>
              <a:t>External BGP (eBGP) - </a:t>
            </a:r>
            <a:r>
              <a:rPr lang="en-US" sz="1600" dirty="0">
                <a:solidFill>
                  <a:srgbClr val="000000"/>
                </a:solidFill>
              </a:rPr>
              <a:t>Sessions established with a BGP router that are in a different AS. eBGP prefixes are assigned an AD of 20.</a:t>
            </a:r>
          </a:p>
          <a:p>
            <a:pPr>
              <a:spcAft>
                <a:spcPts val="600"/>
              </a:spcAft>
            </a:pPr>
            <a:endParaRPr lang="en-US" sz="1500" dirty="0">
              <a:solidFill>
                <a:srgbClr val="000000"/>
              </a:solidFill>
            </a:endParaRPr>
          </a:p>
        </p:txBody>
      </p:sp>
      <p:sp>
        <p:nvSpPr>
          <p:cNvPr id="6" name="Rectangle 5">
            <a:extLst>
              <a:ext uri="{FF2B5EF4-FFF2-40B4-BE49-F238E27FC236}">
                <a16:creationId xmlns:a16="http://schemas.microsoft.com/office/drawing/2014/main" id="{7722C807-6B6D-42F4-A7D1-603F02818451}"/>
              </a:ext>
            </a:extLst>
          </p:cNvPr>
          <p:cNvSpPr/>
          <p:nvPr/>
        </p:nvSpPr>
        <p:spPr>
          <a:xfrm>
            <a:off x="4830184" y="2184368"/>
            <a:ext cx="4220644" cy="1323439"/>
          </a:xfrm>
          <a:prstGeom prst="rect">
            <a:avLst/>
          </a:prstGeom>
        </p:spPr>
        <p:txBody>
          <a:bodyPr wrap="square">
            <a:spAutoFit/>
          </a:bodyPr>
          <a:lstStyle/>
          <a:p>
            <a:endParaRPr lang="en-US" sz="1600" dirty="0"/>
          </a:p>
          <a:p>
            <a:r>
              <a:rPr lang="en-US" sz="1600" dirty="0">
                <a:latin typeface="+mn-lt"/>
              </a:rPr>
              <a:t>In Figure 11-7, AS 65200 provides transit connectivity to AS 65100 and AS 65300. AS 65100 connects at R2, and AS 65300 connects at R4.</a:t>
            </a:r>
          </a:p>
        </p:txBody>
      </p:sp>
      <p:pic>
        <p:nvPicPr>
          <p:cNvPr id="5" name="Picture 4">
            <a:extLst>
              <a:ext uri="{FF2B5EF4-FFF2-40B4-BE49-F238E27FC236}">
                <a16:creationId xmlns:a16="http://schemas.microsoft.com/office/drawing/2014/main" id="{DA427C6E-77DC-4A45-AC36-EDF419DE0952}"/>
              </a:ext>
            </a:extLst>
          </p:cNvPr>
          <p:cNvPicPr>
            <a:picLocks noChangeAspect="1"/>
          </p:cNvPicPr>
          <p:nvPr/>
        </p:nvPicPr>
        <p:blipFill>
          <a:blip r:embed="rId3"/>
          <a:srcRect/>
          <a:stretch/>
        </p:blipFill>
        <p:spPr>
          <a:xfrm>
            <a:off x="4980790" y="731837"/>
            <a:ext cx="4070038" cy="1276758"/>
          </a:xfrm>
          <a:prstGeom prst="rect">
            <a:avLst/>
          </a:prstGeom>
        </p:spPr>
      </p:pic>
    </p:spTree>
    <p:extLst>
      <p:ext uri="{BB962C8B-B14F-4D97-AF65-F5344CB8AC3E}">
        <p14:creationId xmlns:p14="http://schemas.microsoft.com/office/powerpoint/2010/main" val="1456621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7208521" cy="731837"/>
          </a:xfrm>
        </p:spPr>
        <p:txBody>
          <a:bodyPr/>
          <a:lstStyle/>
          <a:p>
            <a:r>
              <a:rPr lang="en-US" sz="1600" dirty="0">
                <a:solidFill>
                  <a:schemeClr val="accent4">
                    <a:lumMod val="75000"/>
                  </a:schemeClr>
                </a:solidFill>
              </a:rPr>
              <a:t>Understanding BGP Session Types and Behavior</a:t>
            </a:r>
            <a:br>
              <a:rPr lang="en-US" dirty="0">
                <a:solidFill>
                  <a:schemeClr val="accent4">
                    <a:lumMod val="75000"/>
                  </a:schemeClr>
                </a:solidFill>
              </a:rPr>
            </a:br>
            <a:r>
              <a:rPr lang="en-US" sz="2400" dirty="0">
                <a:solidFill>
                  <a:schemeClr val="accent4">
                    <a:lumMod val="75000"/>
                  </a:schemeClr>
                </a:solidFill>
              </a:rPr>
              <a:t>iBGP (Cont.)</a:t>
            </a:r>
          </a:p>
        </p:txBody>
      </p:sp>
      <p:sp>
        <p:nvSpPr>
          <p:cNvPr id="2" name="Rectangle 1">
            <a:extLst>
              <a:ext uri="{FF2B5EF4-FFF2-40B4-BE49-F238E27FC236}">
                <a16:creationId xmlns:a16="http://schemas.microsoft.com/office/drawing/2014/main" id="{09FF4F5D-70B8-4224-91F2-4D3C5F190FF9}"/>
              </a:ext>
            </a:extLst>
          </p:cNvPr>
          <p:cNvSpPr/>
          <p:nvPr/>
        </p:nvSpPr>
        <p:spPr>
          <a:xfrm>
            <a:off x="127018" y="610401"/>
            <a:ext cx="8956470" cy="3724096"/>
          </a:xfrm>
          <a:prstGeom prst="rect">
            <a:avLst/>
          </a:prstGeom>
        </p:spPr>
        <p:txBody>
          <a:bodyPr wrap="square">
            <a:spAutoFit/>
          </a:bodyPr>
          <a:lstStyle/>
          <a:p>
            <a:pPr>
              <a:spcAft>
                <a:spcPts val="600"/>
              </a:spcAft>
            </a:pPr>
            <a:r>
              <a:rPr lang="en-US" sz="1500" dirty="0"/>
              <a:t>In Figure 11-8, if R2 forms an iBGP session with R4, R3 would not know where to route traffic from AS 65100 or AS 65300, because R3 does not have the route forwarding information for networks in AS 65100 or AS 65300. Redistributing the BGP table into an IGP is not a viable solution for these reasons:</a:t>
            </a:r>
          </a:p>
          <a:p>
            <a:pPr>
              <a:spcAft>
                <a:spcPts val="600"/>
              </a:spcAft>
            </a:pPr>
            <a:r>
              <a:rPr lang="en-US" sz="1500" b="1" dirty="0"/>
              <a:t>Scalability -</a:t>
            </a:r>
            <a:r>
              <a:rPr lang="en-US" sz="1500" dirty="0"/>
              <a:t> The internet has 800,000+ IPv4 network prefixes. IGPs cannot scale to that level of routes.</a:t>
            </a:r>
          </a:p>
          <a:p>
            <a:pPr>
              <a:spcAft>
                <a:spcPts val="600"/>
              </a:spcAft>
            </a:pPr>
            <a:r>
              <a:rPr lang="en-US" sz="1500" b="1" dirty="0"/>
              <a:t>Custom routing</a:t>
            </a:r>
            <a:r>
              <a:rPr lang="en-US" sz="1500" dirty="0"/>
              <a:t>: IGP link-state and distance vector routing protocols use metric as the primary method for route selection. BGP uses BGP path attributes to manipulate the path for a specific prefix (NLRI). A BGP path might not be optimal from an IGP’s perspective.</a:t>
            </a:r>
          </a:p>
          <a:p>
            <a:pPr>
              <a:spcAft>
                <a:spcPts val="600"/>
              </a:spcAft>
            </a:pPr>
            <a:r>
              <a:rPr lang="en-US" sz="1500" b="1" dirty="0"/>
              <a:t>Path attributes</a:t>
            </a:r>
            <a:r>
              <a:rPr lang="en-US" sz="1500" dirty="0"/>
              <a:t>: All the BGP path attributes cannot be maintained within IGP protocols. Only BGP is capable of maintaining the path attribute as the prefix is advertised from one edge of the AS to the other edge.</a:t>
            </a:r>
          </a:p>
          <a:p>
            <a:pPr>
              <a:spcAft>
                <a:spcPts val="600"/>
              </a:spcAft>
            </a:pPr>
            <a:endParaRPr lang="en-US" sz="1400" dirty="0"/>
          </a:p>
          <a:p>
            <a:pPr>
              <a:spcAft>
                <a:spcPts val="600"/>
              </a:spcAft>
            </a:pPr>
            <a:endParaRPr lang="en-US" sz="1400" dirty="0"/>
          </a:p>
          <a:p>
            <a:endParaRPr lang="en-US" sz="1400" dirty="0"/>
          </a:p>
          <a:p>
            <a:endParaRPr lang="en-US" sz="1400" dirty="0"/>
          </a:p>
        </p:txBody>
      </p:sp>
      <p:sp>
        <p:nvSpPr>
          <p:cNvPr id="7" name="Rectangle 6">
            <a:extLst>
              <a:ext uri="{FF2B5EF4-FFF2-40B4-BE49-F238E27FC236}">
                <a16:creationId xmlns:a16="http://schemas.microsoft.com/office/drawing/2014/main" id="{7722C807-6B6D-42F4-A7D1-603F02818451}"/>
              </a:ext>
            </a:extLst>
          </p:cNvPr>
          <p:cNvSpPr/>
          <p:nvPr/>
        </p:nvSpPr>
        <p:spPr>
          <a:xfrm>
            <a:off x="127018" y="3031209"/>
            <a:ext cx="5488075" cy="2062103"/>
          </a:xfrm>
          <a:prstGeom prst="rect">
            <a:avLst/>
          </a:prstGeom>
        </p:spPr>
        <p:txBody>
          <a:bodyPr wrap="square">
            <a:spAutoFit/>
          </a:bodyPr>
          <a:lstStyle/>
          <a:p>
            <a:endParaRPr lang="en-US" sz="1400" dirty="0"/>
          </a:p>
          <a:p>
            <a:pPr>
              <a:spcAft>
                <a:spcPts val="600"/>
              </a:spcAft>
            </a:pPr>
            <a:r>
              <a:rPr lang="en-US" sz="1500" dirty="0"/>
              <a:t>Establishing iBGP sessions between all the routers in a full mesh (R2, R3, and R4 in this case) allows for proper forwarding between autonomous systems.</a:t>
            </a:r>
          </a:p>
          <a:p>
            <a:pPr>
              <a:spcAft>
                <a:spcPts val="600"/>
              </a:spcAft>
            </a:pPr>
            <a:r>
              <a:rPr lang="en-US" sz="1500" b="1" dirty="0"/>
              <a:t>Note: </a:t>
            </a:r>
            <a:r>
              <a:rPr lang="en-US" sz="1500" dirty="0"/>
              <a:t>Service providers provide transit connectivity. Enterprise organizations are consumers and should not provide transit connectivity between autonomous systems across the interne</a:t>
            </a:r>
            <a:r>
              <a:rPr lang="en-US" sz="1400" dirty="0"/>
              <a:t>t. </a:t>
            </a:r>
          </a:p>
          <a:p>
            <a:endParaRPr lang="en-US" sz="1400" dirty="0"/>
          </a:p>
        </p:txBody>
      </p:sp>
      <p:pic>
        <p:nvPicPr>
          <p:cNvPr id="5" name="Picture 4">
            <a:extLst>
              <a:ext uri="{FF2B5EF4-FFF2-40B4-BE49-F238E27FC236}">
                <a16:creationId xmlns:a16="http://schemas.microsoft.com/office/drawing/2014/main" id="{DA427C6E-77DC-4A45-AC36-EDF419DE0952}"/>
              </a:ext>
            </a:extLst>
          </p:cNvPr>
          <p:cNvPicPr>
            <a:picLocks noChangeAspect="1"/>
          </p:cNvPicPr>
          <p:nvPr/>
        </p:nvPicPr>
        <p:blipFill>
          <a:blip r:embed="rId3"/>
          <a:srcRect/>
          <a:stretch/>
        </p:blipFill>
        <p:spPr>
          <a:xfrm>
            <a:off x="5562832" y="3031209"/>
            <a:ext cx="3467481" cy="1736153"/>
          </a:xfrm>
          <a:prstGeom prst="rect">
            <a:avLst/>
          </a:prstGeom>
        </p:spPr>
      </p:pic>
    </p:spTree>
    <p:extLst>
      <p:ext uri="{BB962C8B-B14F-4D97-AF65-F5344CB8AC3E}">
        <p14:creationId xmlns:p14="http://schemas.microsoft.com/office/powerpoint/2010/main" val="1334722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7208521" cy="731837"/>
          </a:xfrm>
        </p:spPr>
        <p:txBody>
          <a:bodyPr/>
          <a:lstStyle/>
          <a:p>
            <a:r>
              <a:rPr lang="en-US" sz="1600" dirty="0">
                <a:solidFill>
                  <a:schemeClr val="accent4">
                    <a:lumMod val="75000"/>
                  </a:schemeClr>
                </a:solidFill>
              </a:rPr>
              <a:t>Understanding BGP Session Types and Behavior</a:t>
            </a:r>
            <a:br>
              <a:rPr lang="en-US" dirty="0">
                <a:solidFill>
                  <a:schemeClr val="accent4">
                    <a:lumMod val="75000"/>
                  </a:schemeClr>
                </a:solidFill>
              </a:rPr>
            </a:br>
            <a:r>
              <a:rPr lang="en-US" sz="2400" dirty="0">
                <a:solidFill>
                  <a:schemeClr val="accent4">
                    <a:lumMod val="75000"/>
                  </a:schemeClr>
                </a:solidFill>
              </a:rPr>
              <a:t>iBGP Full Mesh Requirement</a:t>
            </a:r>
          </a:p>
        </p:txBody>
      </p:sp>
      <p:sp>
        <p:nvSpPr>
          <p:cNvPr id="2" name="Rectangle 1">
            <a:extLst>
              <a:ext uri="{FF2B5EF4-FFF2-40B4-BE49-F238E27FC236}">
                <a16:creationId xmlns:a16="http://schemas.microsoft.com/office/drawing/2014/main" id="{09FF4F5D-70B8-4224-91F2-4D3C5F190FF9}"/>
              </a:ext>
            </a:extLst>
          </p:cNvPr>
          <p:cNvSpPr/>
          <p:nvPr/>
        </p:nvSpPr>
        <p:spPr>
          <a:xfrm>
            <a:off x="0" y="596886"/>
            <a:ext cx="9197788" cy="1631216"/>
          </a:xfrm>
          <a:prstGeom prst="rect">
            <a:avLst/>
          </a:prstGeom>
        </p:spPr>
        <p:txBody>
          <a:bodyPr wrap="square">
            <a:spAutoFit/>
          </a:bodyPr>
          <a:lstStyle/>
          <a:p>
            <a:pPr marL="285750" indent="-285750">
              <a:spcAft>
                <a:spcPts val="600"/>
              </a:spcAft>
              <a:buFont typeface="Arial" panose="020B0604020202020204" pitchFamily="34" charset="0"/>
              <a:buChar char="•"/>
            </a:pPr>
            <a:r>
              <a:rPr lang="en-US" sz="1500" dirty="0"/>
              <a:t>iBGP peers do not prepend their ASN to AS_Path because the NLRI would fail the validity check and would not install the prefix into the IP routing table.</a:t>
            </a:r>
          </a:p>
          <a:p>
            <a:pPr marL="285750" indent="-285750">
              <a:spcAft>
                <a:spcPts val="600"/>
              </a:spcAft>
              <a:buFont typeface="Arial" panose="020B0604020202020204" pitchFamily="34" charset="0"/>
              <a:buChar char="•"/>
            </a:pPr>
            <a:r>
              <a:rPr lang="en-US" sz="1500" dirty="0"/>
              <a:t>No other method exists for detecting loops with iBGP sessions, and RFC 4271 prohibits the advertisement of an NLRI received from an iBGP peer to another iBGP peer. </a:t>
            </a:r>
          </a:p>
          <a:p>
            <a:pPr marL="285750" indent="-285750">
              <a:spcAft>
                <a:spcPts val="600"/>
              </a:spcAft>
              <a:buFont typeface="Arial" panose="020B0604020202020204" pitchFamily="34" charset="0"/>
              <a:buChar char="•"/>
            </a:pPr>
            <a:r>
              <a:rPr lang="en-US" sz="1500" dirty="0"/>
              <a:t>All BGP routers in a single AS must be fully meshed to provide a complete loop free routing table and prevent traffic black-holing.</a:t>
            </a:r>
          </a:p>
        </p:txBody>
      </p:sp>
      <p:sp>
        <p:nvSpPr>
          <p:cNvPr id="6" name="Rectangle 5">
            <a:extLst>
              <a:ext uri="{FF2B5EF4-FFF2-40B4-BE49-F238E27FC236}">
                <a16:creationId xmlns:a16="http://schemas.microsoft.com/office/drawing/2014/main" id="{7722C807-6B6D-42F4-A7D1-603F02818451}"/>
              </a:ext>
            </a:extLst>
          </p:cNvPr>
          <p:cNvSpPr/>
          <p:nvPr/>
        </p:nvSpPr>
        <p:spPr>
          <a:xfrm>
            <a:off x="54190" y="2161659"/>
            <a:ext cx="6062133" cy="2708434"/>
          </a:xfrm>
          <a:prstGeom prst="rect">
            <a:avLst/>
          </a:prstGeom>
        </p:spPr>
        <p:txBody>
          <a:bodyPr wrap="square">
            <a:spAutoFit/>
          </a:bodyPr>
          <a:lstStyle/>
          <a:p>
            <a:pPr>
              <a:spcAft>
                <a:spcPts val="600"/>
              </a:spcAft>
            </a:pPr>
            <a:r>
              <a:rPr lang="en-US" sz="1500" dirty="0"/>
              <a:t>Figure 11-9, R1 has an iBGP session with R2, and R2 has an iBGP session with R3. R1 advertises the 10.1.1.0/24 prefix to R2, which is processed and inserted into R2’s BGP table. R2 does not advertise the 10.1.1.0/24 NLRI to R3 because it received the prefix from an iBGP peer.</a:t>
            </a:r>
          </a:p>
          <a:p>
            <a:pPr>
              <a:spcAft>
                <a:spcPts val="600"/>
              </a:spcAft>
            </a:pPr>
            <a:r>
              <a:rPr lang="en-US" sz="1500" dirty="0"/>
              <a:t>To resolve this issue, R1 must form a multi-hop iBGP session so that R3 can receive the 10.1.1.0/24 prefix directly from R1. R1 connects to R3’s 10.23.1.3 IP address, and R3 connects to R1’s 10.12.1.1 IP address. R1 and R3 need a static route to the remote peering link, or R2 needs to advertise the 10.12.1.0/24 and 10.23.1.0/24 networks into BGP.</a:t>
            </a:r>
          </a:p>
        </p:txBody>
      </p:sp>
      <p:pic>
        <p:nvPicPr>
          <p:cNvPr id="5" name="Picture 4">
            <a:extLst>
              <a:ext uri="{FF2B5EF4-FFF2-40B4-BE49-F238E27FC236}">
                <a16:creationId xmlns:a16="http://schemas.microsoft.com/office/drawing/2014/main" id="{DA427C6E-77DC-4A45-AC36-EDF419DE0952}"/>
              </a:ext>
            </a:extLst>
          </p:cNvPr>
          <p:cNvPicPr>
            <a:picLocks noChangeAspect="1"/>
          </p:cNvPicPr>
          <p:nvPr/>
        </p:nvPicPr>
        <p:blipFill>
          <a:blip r:embed="rId3"/>
          <a:srcRect/>
          <a:stretch/>
        </p:blipFill>
        <p:spPr>
          <a:xfrm>
            <a:off x="6116323" y="2099923"/>
            <a:ext cx="2858345" cy="2684055"/>
          </a:xfrm>
          <a:prstGeom prst="rect">
            <a:avLst/>
          </a:prstGeom>
        </p:spPr>
      </p:pic>
    </p:spTree>
    <p:extLst>
      <p:ext uri="{BB962C8B-B14F-4D97-AF65-F5344CB8AC3E}">
        <p14:creationId xmlns:p14="http://schemas.microsoft.com/office/powerpoint/2010/main" val="1469367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7208521" cy="731837"/>
          </a:xfrm>
        </p:spPr>
        <p:txBody>
          <a:bodyPr/>
          <a:lstStyle/>
          <a:p>
            <a:r>
              <a:rPr lang="en-US" sz="1600" dirty="0">
                <a:solidFill>
                  <a:schemeClr val="accent4">
                    <a:lumMod val="75000"/>
                  </a:schemeClr>
                </a:solidFill>
              </a:rPr>
              <a:t>Understanding BGP Session Types and Behavior</a:t>
            </a:r>
            <a:br>
              <a:rPr lang="en-US" dirty="0">
                <a:solidFill>
                  <a:schemeClr val="accent4">
                    <a:lumMod val="75000"/>
                  </a:schemeClr>
                </a:solidFill>
              </a:rPr>
            </a:br>
            <a:r>
              <a:rPr lang="en-US" sz="2400" dirty="0">
                <a:solidFill>
                  <a:schemeClr val="accent4">
                    <a:lumMod val="75000"/>
                  </a:schemeClr>
                </a:solidFill>
              </a:rPr>
              <a:t>Peering Using Loopback Addresses</a:t>
            </a:r>
          </a:p>
        </p:txBody>
      </p:sp>
      <p:sp>
        <p:nvSpPr>
          <p:cNvPr id="2" name="Rectangle 1">
            <a:extLst>
              <a:ext uri="{FF2B5EF4-FFF2-40B4-BE49-F238E27FC236}">
                <a16:creationId xmlns:a16="http://schemas.microsoft.com/office/drawing/2014/main" id="{09FF4F5D-70B8-4224-91F2-4D3C5F190FF9}"/>
              </a:ext>
            </a:extLst>
          </p:cNvPr>
          <p:cNvSpPr/>
          <p:nvPr/>
        </p:nvSpPr>
        <p:spPr>
          <a:xfrm>
            <a:off x="182374" y="2225421"/>
            <a:ext cx="5209898" cy="2246769"/>
          </a:xfrm>
          <a:prstGeom prst="rect">
            <a:avLst/>
          </a:prstGeom>
        </p:spPr>
        <p:txBody>
          <a:bodyPr wrap="square">
            <a:spAutoFit/>
          </a:bodyPr>
          <a:lstStyle/>
          <a:p>
            <a:pPr marL="377190" indent="-285750">
              <a:spcAft>
                <a:spcPts val="600"/>
              </a:spcAft>
              <a:buFont typeface="Arial" panose="020B0604020202020204" pitchFamily="34" charset="0"/>
              <a:buChar char="•"/>
            </a:pPr>
            <a:r>
              <a:rPr lang="en-US" sz="1500" dirty="0"/>
              <a:t>Add a second link between each pair of routers (so that three links become six links) and establish two BGP sessions between each pair of routers.</a:t>
            </a:r>
          </a:p>
          <a:p>
            <a:pPr marL="377190" indent="-285750">
              <a:spcAft>
                <a:spcPts val="600"/>
              </a:spcAft>
              <a:buFont typeface="Arial" panose="020B0604020202020204" pitchFamily="34" charset="0"/>
              <a:buChar char="•"/>
            </a:pPr>
            <a:r>
              <a:rPr lang="en-US" sz="1500" dirty="0"/>
              <a:t>Configure an IGP on the router’s transit links, advertise loopback interfaces into the IGP, and then configure the BGP neighbors to establish a session to the remote router’s loopback address. This method is preferable of the two methods because the loopback interface is virtual and always stays up.</a:t>
            </a:r>
          </a:p>
        </p:txBody>
      </p:sp>
      <p:sp>
        <p:nvSpPr>
          <p:cNvPr id="4" name="TextBox 3"/>
          <p:cNvSpPr txBox="1"/>
          <p:nvPr/>
        </p:nvSpPr>
        <p:spPr>
          <a:xfrm>
            <a:off x="188259" y="731837"/>
            <a:ext cx="8827994" cy="1908215"/>
          </a:xfrm>
          <a:prstGeom prst="rect">
            <a:avLst/>
          </a:prstGeom>
          <a:noFill/>
        </p:spPr>
        <p:txBody>
          <a:bodyPr wrap="square" rtlCol="0">
            <a:spAutoFit/>
          </a:bodyPr>
          <a:lstStyle/>
          <a:p>
            <a:pPr marL="91440">
              <a:spcAft>
                <a:spcPts val="600"/>
              </a:spcAft>
            </a:pPr>
            <a:r>
              <a:rPr lang="en-US" sz="1500" dirty="0"/>
              <a:t>BGP sessions are sourced by the IP address of the outbound interface toward the BGP peer by default. In Figure 11-10, R1, R2, and R3 are a full mesh of iBGP sessions peered by transit links.</a:t>
            </a:r>
          </a:p>
          <a:p>
            <a:pPr marL="91440">
              <a:spcAft>
                <a:spcPts val="600"/>
              </a:spcAft>
            </a:pPr>
            <a:r>
              <a:rPr lang="en-US" sz="1500" dirty="0"/>
              <a:t>If there is a failure of the 10.13.1.0/24 network, R3’s BGP session with R1 times out and terminates. R3 loses connectivity to the 10.1.1.0/24 network, even though R1 and R3 could communicate through R2 (through a multi-hop path). iBGP does not advertise routes learned from another iBGP peer.  You can use either of two solutions to overcome the link failure:</a:t>
            </a:r>
          </a:p>
          <a:p>
            <a:endParaRPr lang="en-US" dirty="0"/>
          </a:p>
        </p:txBody>
      </p:sp>
      <p:pic>
        <p:nvPicPr>
          <p:cNvPr id="5" name="Picture 4">
            <a:extLst>
              <a:ext uri="{FF2B5EF4-FFF2-40B4-BE49-F238E27FC236}">
                <a16:creationId xmlns:a16="http://schemas.microsoft.com/office/drawing/2014/main" id="{DA427C6E-77DC-4A45-AC36-EDF419DE0952}"/>
              </a:ext>
            </a:extLst>
          </p:cNvPr>
          <p:cNvPicPr>
            <a:picLocks noChangeAspect="1"/>
          </p:cNvPicPr>
          <p:nvPr/>
        </p:nvPicPr>
        <p:blipFill>
          <a:blip r:embed="rId3"/>
          <a:srcRect/>
          <a:stretch/>
        </p:blipFill>
        <p:spPr>
          <a:xfrm>
            <a:off x="5449102" y="2225421"/>
            <a:ext cx="3512944" cy="2456991"/>
          </a:xfrm>
          <a:prstGeom prst="rect">
            <a:avLst/>
          </a:prstGeom>
        </p:spPr>
      </p:pic>
    </p:spTree>
    <p:extLst>
      <p:ext uri="{BB962C8B-B14F-4D97-AF65-F5344CB8AC3E}">
        <p14:creationId xmlns:p14="http://schemas.microsoft.com/office/powerpoint/2010/main" val="151201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7208521" cy="731837"/>
          </a:xfrm>
        </p:spPr>
        <p:txBody>
          <a:bodyPr/>
          <a:lstStyle/>
          <a:p>
            <a:r>
              <a:rPr lang="en-US" sz="1600" dirty="0">
                <a:solidFill>
                  <a:schemeClr val="accent4">
                    <a:lumMod val="75000"/>
                  </a:schemeClr>
                </a:solidFill>
              </a:rPr>
              <a:t>Understanding BGP Session Types and Behavior</a:t>
            </a:r>
            <a:br>
              <a:rPr lang="en-US" dirty="0">
                <a:solidFill>
                  <a:schemeClr val="accent4">
                    <a:lumMod val="75000"/>
                  </a:schemeClr>
                </a:solidFill>
              </a:rPr>
            </a:br>
            <a:r>
              <a:rPr lang="en-US" sz="2400" dirty="0">
                <a:solidFill>
                  <a:schemeClr val="accent4">
                    <a:lumMod val="75000"/>
                  </a:schemeClr>
                </a:solidFill>
              </a:rPr>
              <a:t>Peering Using Loopback Addresses (Cont.)</a:t>
            </a:r>
          </a:p>
        </p:txBody>
      </p:sp>
      <p:sp>
        <p:nvSpPr>
          <p:cNvPr id="2" name="Rectangle 1">
            <a:extLst>
              <a:ext uri="{FF2B5EF4-FFF2-40B4-BE49-F238E27FC236}">
                <a16:creationId xmlns:a16="http://schemas.microsoft.com/office/drawing/2014/main" id="{09FF4F5D-70B8-4224-91F2-4D3C5F190FF9}"/>
              </a:ext>
            </a:extLst>
          </p:cNvPr>
          <p:cNvSpPr/>
          <p:nvPr/>
        </p:nvSpPr>
        <p:spPr>
          <a:xfrm>
            <a:off x="-1" y="621876"/>
            <a:ext cx="5341674" cy="2754600"/>
          </a:xfrm>
          <a:prstGeom prst="rect">
            <a:avLst/>
          </a:prstGeom>
        </p:spPr>
        <p:txBody>
          <a:bodyPr wrap="square">
            <a:spAutoFit/>
          </a:bodyPr>
          <a:lstStyle/>
          <a:p>
            <a:pPr>
              <a:spcAft>
                <a:spcPts val="600"/>
              </a:spcAft>
            </a:pPr>
            <a:r>
              <a:rPr lang="en-US" sz="1400" dirty="0"/>
              <a:t>It is not enough to update the BGP configuration to connect the session to the remote router’s loopback IP address. The source IP address of the BGP packets still reflects the IP address of the outbound interface, not the loopback address. When the BGP packet source does not match an entry in the neighbor table, the packet cannot be associated to a neighbor and is discarded. </a:t>
            </a:r>
          </a:p>
          <a:p>
            <a:r>
              <a:rPr lang="en-US" sz="1400" dirty="0"/>
              <a:t>You can statically set the source address to an interface’s primary IP address using the </a:t>
            </a:r>
            <a:r>
              <a:rPr lang="en-US" sz="1400" b="1" dirty="0"/>
              <a:t>neighbor</a:t>
            </a:r>
            <a:r>
              <a:rPr lang="en-US" sz="1400" dirty="0"/>
              <a:t> </a:t>
            </a:r>
            <a:r>
              <a:rPr lang="en-US" sz="1400" i="1" dirty="0"/>
              <a:t>ip-address</a:t>
            </a:r>
            <a:r>
              <a:rPr lang="en-US" sz="1400" dirty="0"/>
              <a:t> </a:t>
            </a:r>
            <a:r>
              <a:rPr lang="en-US" sz="1400" b="1" dirty="0"/>
              <a:t>update-source</a:t>
            </a:r>
            <a:r>
              <a:rPr lang="en-US" sz="1400" dirty="0"/>
              <a:t> </a:t>
            </a:r>
            <a:r>
              <a:rPr lang="en-US" sz="1400" i="1" dirty="0"/>
              <a:t>interface-id </a:t>
            </a:r>
            <a:r>
              <a:rPr lang="en-US" sz="1400" dirty="0"/>
              <a:t>command. Example 11-11 shows the configuration for R1 and R2 from the Figure 11-11 to peer using loopback interfaces. R1 has the default IPv4 address family enabled, and R2 does not.</a:t>
            </a:r>
          </a:p>
        </p:txBody>
      </p:sp>
      <p:pic>
        <p:nvPicPr>
          <p:cNvPr id="4" name="Picture 3"/>
          <p:cNvPicPr>
            <a:picLocks noChangeAspect="1"/>
          </p:cNvPicPr>
          <p:nvPr/>
        </p:nvPicPr>
        <p:blipFill>
          <a:blip r:embed="rId3"/>
          <a:stretch>
            <a:fillRect/>
          </a:stretch>
        </p:blipFill>
        <p:spPr>
          <a:xfrm>
            <a:off x="5341673" y="731837"/>
            <a:ext cx="3598679" cy="3884385"/>
          </a:xfrm>
          <a:prstGeom prst="rect">
            <a:avLst/>
          </a:prstGeom>
        </p:spPr>
      </p:pic>
      <p:pic>
        <p:nvPicPr>
          <p:cNvPr id="6" name="Picture 5">
            <a:extLst>
              <a:ext uri="{FF2B5EF4-FFF2-40B4-BE49-F238E27FC236}">
                <a16:creationId xmlns:a16="http://schemas.microsoft.com/office/drawing/2014/main" id="{E8F893A1-E400-4326-AB93-610D79C25BE9}"/>
              </a:ext>
            </a:extLst>
          </p:cNvPr>
          <p:cNvPicPr>
            <a:picLocks noChangeAspect="1"/>
          </p:cNvPicPr>
          <p:nvPr/>
        </p:nvPicPr>
        <p:blipFill>
          <a:blip r:embed="rId4"/>
          <a:srcRect/>
          <a:stretch/>
        </p:blipFill>
        <p:spPr>
          <a:xfrm>
            <a:off x="1375007" y="3159229"/>
            <a:ext cx="3129758" cy="1821299"/>
          </a:xfrm>
          <a:prstGeom prst="rect">
            <a:avLst/>
          </a:prstGeom>
        </p:spPr>
      </p:pic>
    </p:spTree>
    <p:extLst>
      <p:ext uri="{BB962C8B-B14F-4D97-AF65-F5344CB8AC3E}">
        <p14:creationId xmlns:p14="http://schemas.microsoft.com/office/powerpoint/2010/main" val="2563093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7208521" cy="731837"/>
          </a:xfrm>
        </p:spPr>
        <p:txBody>
          <a:bodyPr/>
          <a:lstStyle/>
          <a:p>
            <a:r>
              <a:rPr lang="en-US" sz="1600" dirty="0">
                <a:solidFill>
                  <a:schemeClr val="accent4">
                    <a:lumMod val="75000"/>
                  </a:schemeClr>
                </a:solidFill>
              </a:rPr>
              <a:t>Understanding BGP Session Types and Behavior</a:t>
            </a:r>
            <a:br>
              <a:rPr lang="en-US" dirty="0">
                <a:solidFill>
                  <a:schemeClr val="accent4">
                    <a:lumMod val="75000"/>
                  </a:schemeClr>
                </a:solidFill>
              </a:rPr>
            </a:br>
            <a:r>
              <a:rPr lang="en-US" sz="2400" dirty="0">
                <a:solidFill>
                  <a:schemeClr val="accent4">
                    <a:lumMod val="75000"/>
                  </a:schemeClr>
                </a:solidFill>
              </a:rPr>
              <a:t>eBGP</a:t>
            </a:r>
          </a:p>
        </p:txBody>
      </p:sp>
      <p:sp>
        <p:nvSpPr>
          <p:cNvPr id="2" name="Rectangle 1">
            <a:extLst>
              <a:ext uri="{FF2B5EF4-FFF2-40B4-BE49-F238E27FC236}">
                <a16:creationId xmlns:a16="http://schemas.microsoft.com/office/drawing/2014/main" id="{09FF4F5D-70B8-4224-91F2-4D3C5F190FF9}"/>
              </a:ext>
            </a:extLst>
          </p:cNvPr>
          <p:cNvSpPr/>
          <p:nvPr/>
        </p:nvSpPr>
        <p:spPr>
          <a:xfrm>
            <a:off x="121442" y="731837"/>
            <a:ext cx="5581705" cy="3970318"/>
          </a:xfrm>
          <a:prstGeom prst="rect">
            <a:avLst/>
          </a:prstGeom>
        </p:spPr>
        <p:txBody>
          <a:bodyPr wrap="square">
            <a:spAutoFit/>
          </a:bodyPr>
          <a:lstStyle/>
          <a:p>
            <a:r>
              <a:rPr lang="en-US" sz="1400" dirty="0"/>
              <a:t>eBGP peerings are the core component of BGP on the internet. eBGP involves the exchange of network prefixes between autonomous systems. The following behaviors are different on eBGP sessions than on iBGP sessions:</a:t>
            </a:r>
          </a:p>
          <a:p>
            <a:pPr marL="285750" indent="-285750">
              <a:buFont typeface="Arial" panose="020B0604020202020204" pitchFamily="34" charset="0"/>
              <a:buChar char="•"/>
            </a:pPr>
            <a:r>
              <a:rPr lang="en-US" sz="1400" dirty="0"/>
              <a:t>The time-to-live (TTL) on eBGP packets is set to 1. BGP packets drop in transit if a multi-hop BGP session is attempted. The TTL on iBGP packets is set to 255, which allows for multi-hop sessions.</a:t>
            </a:r>
          </a:p>
          <a:p>
            <a:pPr marL="285750" indent="-285750">
              <a:buFont typeface="Arial" panose="020B0604020202020204" pitchFamily="34" charset="0"/>
              <a:buChar char="•"/>
            </a:pPr>
            <a:r>
              <a:rPr lang="en-US" sz="1400" dirty="0"/>
              <a:t>The advertising router modifies the BGP next hop to the IP address sourcing the BGP connection.</a:t>
            </a:r>
          </a:p>
          <a:p>
            <a:pPr marL="285750" indent="-285750">
              <a:buFont typeface="Arial" panose="020B0604020202020204" pitchFamily="34" charset="0"/>
              <a:buChar char="•"/>
            </a:pPr>
            <a:r>
              <a:rPr lang="en-US" sz="1400" dirty="0"/>
              <a:t>The advertising router prepends its ASN to the existing AS_Path.</a:t>
            </a:r>
          </a:p>
          <a:p>
            <a:pPr marL="285750" indent="-285750">
              <a:buFont typeface="Arial" panose="020B0604020202020204" pitchFamily="34" charset="0"/>
              <a:buChar char="•"/>
            </a:pPr>
            <a:r>
              <a:rPr lang="en-US" sz="1400" dirty="0"/>
              <a:t>The receiving router verifies that the AS_Path does not contain an ASN that matches the local routers. BGP discards the NLRI if it fails the AS_Path loop-prevention check. </a:t>
            </a:r>
          </a:p>
          <a:p>
            <a:pPr marL="285750" indent="-285750">
              <a:buFont typeface="Arial" panose="020B0604020202020204" pitchFamily="34" charset="0"/>
              <a:buChar char="•"/>
            </a:pPr>
            <a:endParaRPr lang="en-US" sz="1400" dirty="0"/>
          </a:p>
          <a:p>
            <a:r>
              <a:rPr lang="en-US" sz="1400" dirty="0"/>
              <a:t>The configurations for eBGP and iBGP sessions are fundamentally the same except that the ASN in the remote-as statement is different from the ASN defined in the BGP process.</a:t>
            </a:r>
          </a:p>
        </p:txBody>
      </p:sp>
      <p:sp>
        <p:nvSpPr>
          <p:cNvPr id="14" name="Rectangle 13">
            <a:extLst>
              <a:ext uri="{FF2B5EF4-FFF2-40B4-BE49-F238E27FC236}">
                <a16:creationId xmlns:a16="http://schemas.microsoft.com/office/drawing/2014/main" id="{B7CB3387-9189-43F9-82AE-2DF4EF2048C2}"/>
              </a:ext>
            </a:extLst>
          </p:cNvPr>
          <p:cNvSpPr/>
          <p:nvPr/>
        </p:nvSpPr>
        <p:spPr>
          <a:xfrm>
            <a:off x="5748927" y="2025441"/>
            <a:ext cx="3314269" cy="2031325"/>
          </a:xfrm>
          <a:prstGeom prst="rect">
            <a:avLst/>
          </a:prstGeom>
        </p:spPr>
        <p:txBody>
          <a:bodyPr wrap="square">
            <a:spAutoFit/>
          </a:bodyPr>
          <a:lstStyle/>
          <a:p>
            <a:r>
              <a:rPr lang="en-US" sz="1400" dirty="0"/>
              <a:t>Figure 11-12 demonstrates the eBGP and iBGP sessions that would be needed between the routers to allow connectivity between AS 65100 and AS 65300. Notice that AS 65200 R2</a:t>
            </a:r>
          </a:p>
          <a:p>
            <a:r>
              <a:rPr lang="en-US" sz="1400" dirty="0"/>
              <a:t>establishes an iBGP session with R4 to overcome the loop-prevention behavior of iBGP learned routes, as explained earlier.</a:t>
            </a:r>
          </a:p>
        </p:txBody>
      </p:sp>
      <p:pic>
        <p:nvPicPr>
          <p:cNvPr id="13" name="Picture 12">
            <a:extLst>
              <a:ext uri="{FF2B5EF4-FFF2-40B4-BE49-F238E27FC236}">
                <a16:creationId xmlns:a16="http://schemas.microsoft.com/office/drawing/2014/main" id="{E8F893A1-E400-4326-AB93-610D79C25BE9}"/>
              </a:ext>
            </a:extLst>
          </p:cNvPr>
          <p:cNvPicPr>
            <a:picLocks noChangeAspect="1"/>
          </p:cNvPicPr>
          <p:nvPr/>
        </p:nvPicPr>
        <p:blipFill>
          <a:blip r:embed="rId3"/>
          <a:srcRect/>
          <a:stretch/>
        </p:blipFill>
        <p:spPr>
          <a:xfrm>
            <a:off x="5784747" y="803394"/>
            <a:ext cx="3317187" cy="1025405"/>
          </a:xfrm>
          <a:prstGeom prst="rect">
            <a:avLst/>
          </a:prstGeom>
        </p:spPr>
      </p:pic>
    </p:spTree>
    <p:extLst>
      <p:ext uri="{BB962C8B-B14F-4D97-AF65-F5344CB8AC3E}">
        <p14:creationId xmlns:p14="http://schemas.microsoft.com/office/powerpoint/2010/main" val="292339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7208521" cy="731837"/>
          </a:xfrm>
        </p:spPr>
        <p:txBody>
          <a:bodyPr/>
          <a:lstStyle/>
          <a:p>
            <a:r>
              <a:rPr lang="en-US" sz="1600" dirty="0">
                <a:solidFill>
                  <a:schemeClr val="accent4">
                    <a:lumMod val="75000"/>
                  </a:schemeClr>
                </a:solidFill>
              </a:rPr>
              <a:t>Understanding BGP Session Types and Behavior</a:t>
            </a:r>
            <a:br>
              <a:rPr lang="en-US" dirty="0">
                <a:solidFill>
                  <a:schemeClr val="accent4">
                    <a:lumMod val="75000"/>
                  </a:schemeClr>
                </a:solidFill>
              </a:rPr>
            </a:br>
            <a:r>
              <a:rPr lang="en-US" sz="2400" dirty="0">
                <a:solidFill>
                  <a:schemeClr val="accent4">
                    <a:lumMod val="75000"/>
                  </a:schemeClr>
                </a:solidFill>
              </a:rPr>
              <a:t>eBGP and iBGP Topologies</a:t>
            </a:r>
          </a:p>
        </p:txBody>
      </p:sp>
      <p:sp>
        <p:nvSpPr>
          <p:cNvPr id="2" name="Rectangle 1">
            <a:extLst>
              <a:ext uri="{FF2B5EF4-FFF2-40B4-BE49-F238E27FC236}">
                <a16:creationId xmlns:a16="http://schemas.microsoft.com/office/drawing/2014/main" id="{09FF4F5D-70B8-4224-91F2-4D3C5F190FF9}"/>
              </a:ext>
            </a:extLst>
          </p:cNvPr>
          <p:cNvSpPr/>
          <p:nvPr/>
        </p:nvSpPr>
        <p:spPr>
          <a:xfrm>
            <a:off x="101454" y="659180"/>
            <a:ext cx="8650024" cy="2400657"/>
          </a:xfrm>
          <a:prstGeom prst="rect">
            <a:avLst/>
          </a:prstGeom>
        </p:spPr>
        <p:txBody>
          <a:bodyPr wrap="square">
            <a:spAutoFit/>
          </a:bodyPr>
          <a:lstStyle/>
          <a:p>
            <a:pPr>
              <a:spcAft>
                <a:spcPts val="600"/>
              </a:spcAft>
            </a:pPr>
            <a:r>
              <a:rPr lang="en-US" sz="1400" dirty="0"/>
              <a:t>Combining eBGP sessions with iBGP sessions can cause confusion in terminology and concepts. Figure 11-13 provides a reference topology for clarification of eBGP and iBGP concepts. </a:t>
            </a:r>
          </a:p>
          <a:p>
            <a:pPr>
              <a:spcAft>
                <a:spcPts val="600"/>
              </a:spcAft>
            </a:pPr>
            <a:r>
              <a:rPr lang="en-US" sz="1400" dirty="0"/>
              <a:t>R1 and R2 form an eBGP session, R3 and R4 form an eBGP session as well, and R2 and R3 form an iBGP session. R2 and R3 are iBGP peers and follow the rules of iBGP advertisement, even if the routes are learned from an eBGP peer.</a:t>
            </a:r>
          </a:p>
          <a:p>
            <a:pPr>
              <a:spcAft>
                <a:spcPts val="600"/>
              </a:spcAft>
            </a:pPr>
            <a:r>
              <a:rPr lang="en-US" sz="1400" dirty="0"/>
              <a:t>As an eBGP prefix is advertised to an iBGP neighbor, issues may arise with the NLRI passing the validity check and next-hop reachability check, preventing advertisements to other BGP peers. The most common issue involves the failure of the next-hop accessibility check. iBGP peers do not modify the next-hop address if the NLRI has a next-hop address other than 0.0.0.0. The next-hop address must be resolvable in the global RIB in order for it to be valid and advertised to other BGP peers.</a:t>
            </a:r>
          </a:p>
        </p:txBody>
      </p:sp>
      <p:pic>
        <p:nvPicPr>
          <p:cNvPr id="13" name="Picture 12">
            <a:extLst>
              <a:ext uri="{FF2B5EF4-FFF2-40B4-BE49-F238E27FC236}">
                <a16:creationId xmlns:a16="http://schemas.microsoft.com/office/drawing/2014/main" id="{E8F893A1-E400-4326-AB93-610D79C25BE9}"/>
              </a:ext>
            </a:extLst>
          </p:cNvPr>
          <p:cNvPicPr>
            <a:picLocks noChangeAspect="1"/>
          </p:cNvPicPr>
          <p:nvPr/>
        </p:nvPicPr>
        <p:blipFill>
          <a:blip r:embed="rId3"/>
          <a:srcRect/>
          <a:stretch/>
        </p:blipFill>
        <p:spPr>
          <a:xfrm>
            <a:off x="2243704" y="3059837"/>
            <a:ext cx="4365525" cy="1727021"/>
          </a:xfrm>
          <a:prstGeom prst="rect">
            <a:avLst/>
          </a:prstGeom>
        </p:spPr>
      </p:pic>
    </p:spTree>
    <p:extLst>
      <p:ext uri="{BB962C8B-B14F-4D97-AF65-F5344CB8AC3E}">
        <p14:creationId xmlns:p14="http://schemas.microsoft.com/office/powerpoint/2010/main" val="3111855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7208521" cy="731837"/>
          </a:xfrm>
        </p:spPr>
        <p:txBody>
          <a:bodyPr/>
          <a:lstStyle/>
          <a:p>
            <a:r>
              <a:rPr lang="en-US" sz="1600" dirty="0">
                <a:solidFill>
                  <a:schemeClr val="accent4">
                    <a:lumMod val="75000"/>
                  </a:schemeClr>
                </a:solidFill>
              </a:rPr>
              <a:t>Understanding BGP Session Types and Behavior</a:t>
            </a:r>
            <a:br>
              <a:rPr lang="en-US" dirty="0">
                <a:solidFill>
                  <a:schemeClr val="accent4">
                    <a:lumMod val="75000"/>
                  </a:schemeClr>
                </a:solidFill>
              </a:rPr>
            </a:br>
            <a:r>
              <a:rPr lang="en-US" sz="2400" dirty="0">
                <a:solidFill>
                  <a:schemeClr val="accent4">
                    <a:lumMod val="75000"/>
                  </a:schemeClr>
                </a:solidFill>
              </a:rPr>
              <a:t>eBGP and iBGP Topologies (Cont.)</a:t>
            </a:r>
          </a:p>
        </p:txBody>
      </p:sp>
      <p:sp>
        <p:nvSpPr>
          <p:cNvPr id="2" name="Rectangle 1">
            <a:extLst>
              <a:ext uri="{FF2B5EF4-FFF2-40B4-BE49-F238E27FC236}">
                <a16:creationId xmlns:a16="http://schemas.microsoft.com/office/drawing/2014/main" id="{09FF4F5D-70B8-4224-91F2-4D3C5F190FF9}"/>
              </a:ext>
            </a:extLst>
          </p:cNvPr>
          <p:cNvSpPr/>
          <p:nvPr/>
        </p:nvSpPr>
        <p:spPr>
          <a:xfrm>
            <a:off x="122582" y="655618"/>
            <a:ext cx="8650024" cy="1461939"/>
          </a:xfrm>
          <a:prstGeom prst="rect">
            <a:avLst/>
          </a:prstGeom>
        </p:spPr>
        <p:txBody>
          <a:bodyPr wrap="square">
            <a:spAutoFit/>
          </a:bodyPr>
          <a:lstStyle/>
          <a:p>
            <a:pPr>
              <a:spcAft>
                <a:spcPts val="600"/>
              </a:spcAft>
            </a:pPr>
            <a:r>
              <a:rPr lang="en-US" sz="1400" dirty="0"/>
              <a:t>In this scenario, R1 and R4 have advertised their loopback interfaces into BGP: 192.168.1.1/32 and 192.168.4.4/32, respectively. Figure 11-13 displays the BGP table for all four routers. Notice that the BGP best-path symbol (&gt;) is missing for the 192.168.4.4/32 prefix on R2 and for the 192.168.1.1/32 prefix on R3.</a:t>
            </a:r>
          </a:p>
          <a:p>
            <a:pPr>
              <a:spcAft>
                <a:spcPts val="600"/>
              </a:spcAft>
            </a:pPr>
            <a:r>
              <a:rPr lang="en-US" sz="1400" dirty="0"/>
              <a:t>R1’s BGP table is missing the 192.168.4.4/32 prefix because the prefix did not pass R2’s next hop accessibility check.  Example 11-13 shows the BGP attributes on R3 for the 192.168.1.1/32 prefix. Notice that the prefix is not advertised to any peer because the next-hop is inaccessible.</a:t>
            </a:r>
          </a:p>
        </p:txBody>
      </p:sp>
      <p:sp>
        <p:nvSpPr>
          <p:cNvPr id="4" name="Rectangle 3"/>
          <p:cNvSpPr/>
          <p:nvPr/>
        </p:nvSpPr>
        <p:spPr>
          <a:xfrm>
            <a:off x="0" y="3676866"/>
            <a:ext cx="9144000" cy="954107"/>
          </a:xfrm>
          <a:prstGeom prst="rect">
            <a:avLst/>
          </a:prstGeom>
        </p:spPr>
        <p:txBody>
          <a:bodyPr wrap="square">
            <a:spAutoFit/>
          </a:bodyPr>
          <a:lstStyle/>
          <a:p>
            <a:pPr marL="91440">
              <a:spcAft>
                <a:spcPts val="0"/>
              </a:spcAft>
            </a:pPr>
            <a:r>
              <a:rPr lang="en-US" sz="1400" dirty="0"/>
              <a:t>To correct the issue, the peering links 10.12.1.0/24 and 10.34.1.0/24 need to be in both R2’s and R3’s routing tables, using either of these techniques:</a:t>
            </a:r>
          </a:p>
          <a:p>
            <a:pPr marL="377190" indent="-285750">
              <a:spcAft>
                <a:spcPts val="0"/>
              </a:spcAft>
              <a:buFont typeface="Arial" panose="020B0604020202020204" pitchFamily="34" charset="0"/>
              <a:buChar char="•"/>
            </a:pPr>
            <a:r>
              <a:rPr lang="en-US" sz="1400" dirty="0"/>
              <a:t>IGP advertisement (Remember to use the passive interface to prevent an accidental adjacency forming.)</a:t>
            </a:r>
          </a:p>
          <a:p>
            <a:pPr marL="377190" indent="-285750">
              <a:spcAft>
                <a:spcPts val="0"/>
              </a:spcAft>
              <a:buFont typeface="Arial" panose="020B0604020202020204" pitchFamily="34" charset="0"/>
              <a:buChar char="•"/>
            </a:pPr>
            <a:r>
              <a:rPr lang="en-US" sz="1400" dirty="0"/>
              <a:t>Advertise the networks into BGP </a:t>
            </a:r>
          </a:p>
        </p:txBody>
      </p:sp>
      <p:pic>
        <p:nvPicPr>
          <p:cNvPr id="7" name="Picture 6">
            <a:extLst>
              <a:ext uri="{FF2B5EF4-FFF2-40B4-BE49-F238E27FC236}">
                <a16:creationId xmlns:a16="http://schemas.microsoft.com/office/drawing/2014/main" id="{E8F893A1-E400-4326-AB93-610D79C25BE9}"/>
              </a:ext>
            </a:extLst>
          </p:cNvPr>
          <p:cNvPicPr>
            <a:picLocks noChangeAspect="1"/>
          </p:cNvPicPr>
          <p:nvPr/>
        </p:nvPicPr>
        <p:blipFill>
          <a:blip r:embed="rId3"/>
          <a:srcRect/>
          <a:stretch/>
        </p:blipFill>
        <p:spPr>
          <a:xfrm>
            <a:off x="297393" y="2154256"/>
            <a:ext cx="4502154" cy="1445428"/>
          </a:xfrm>
          <a:prstGeom prst="rect">
            <a:avLst/>
          </a:prstGeom>
        </p:spPr>
      </p:pic>
      <p:pic>
        <p:nvPicPr>
          <p:cNvPr id="8" name="Picture 7">
            <a:extLst>
              <a:ext uri="{FF2B5EF4-FFF2-40B4-BE49-F238E27FC236}">
                <a16:creationId xmlns:a16="http://schemas.microsoft.com/office/drawing/2014/main" id="{EAFBBEEB-94AE-45A9-84C0-924E68C532DE}"/>
              </a:ext>
            </a:extLst>
          </p:cNvPr>
          <p:cNvPicPr>
            <a:picLocks noChangeAspect="1"/>
          </p:cNvPicPr>
          <p:nvPr/>
        </p:nvPicPr>
        <p:blipFill>
          <a:blip r:embed="rId4"/>
          <a:srcRect/>
          <a:stretch/>
        </p:blipFill>
        <p:spPr>
          <a:xfrm>
            <a:off x="5097534" y="2117557"/>
            <a:ext cx="3797655" cy="1502369"/>
          </a:xfrm>
          <a:prstGeom prst="rect">
            <a:avLst/>
          </a:prstGeom>
        </p:spPr>
      </p:pic>
    </p:spTree>
    <p:extLst>
      <p:ext uri="{BB962C8B-B14F-4D97-AF65-F5344CB8AC3E}">
        <p14:creationId xmlns:p14="http://schemas.microsoft.com/office/powerpoint/2010/main" val="1652244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BGP Fundamentals</a:t>
            </a:r>
            <a:br>
              <a:rPr lang="en-US" dirty="0">
                <a:solidFill>
                  <a:schemeClr val="accent4">
                    <a:lumMod val="75000"/>
                  </a:schemeClr>
                </a:solidFill>
              </a:rPr>
            </a:br>
            <a:r>
              <a:rPr lang="en-US" sz="2400" dirty="0">
                <a:solidFill>
                  <a:schemeClr val="accent4">
                    <a:lumMod val="75000"/>
                  </a:schemeClr>
                </a:solidFill>
              </a:rPr>
              <a:t>Autonomous System Numbers (ASNs)</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5" y="731837"/>
            <a:ext cx="9065455" cy="4016484"/>
          </a:xfrm>
          <a:prstGeom prst="rect">
            <a:avLst/>
          </a:prstGeom>
          <a:noFill/>
        </p:spPr>
        <p:txBody>
          <a:bodyPr wrap="square" rtlCol="0">
            <a:spAutoFit/>
          </a:bodyPr>
          <a:lstStyle/>
          <a:p>
            <a:pPr eaLnBrk="0" hangingPunct="0"/>
            <a:r>
              <a:rPr lang="en-US" sz="1500" dirty="0">
                <a:solidFill>
                  <a:srgbClr val="000000"/>
                </a:solidFill>
              </a:rPr>
              <a:t>In BGP, an autonomous system (AS) is a collection of routers under a single organization’s control. BGP can use one or more Interior Gateway Protocols (IGPs) and common metrics to route packets within an AS, although an AS can use BGP as the only routing protocol.</a:t>
            </a:r>
          </a:p>
          <a:p>
            <a:pPr eaLnBrk="0" hangingPunct="0"/>
            <a:endParaRPr lang="en-US" sz="1500" dirty="0">
              <a:solidFill>
                <a:srgbClr val="000000"/>
              </a:solidFill>
            </a:endParaRPr>
          </a:p>
          <a:p>
            <a:pPr eaLnBrk="0" hangingPunct="0"/>
            <a:r>
              <a:rPr lang="en-US" sz="1500" dirty="0">
                <a:solidFill>
                  <a:srgbClr val="000000"/>
                </a:solidFill>
              </a:rPr>
              <a:t>An organization requiring connectivity to the internet must obtain an ASN. ASNs were originally 2 bytes (in the 16-bit range) which made 65,535 ASNs possible. Due to exhaustion, RFC 4893 expanded the ASN field to accommodate 4 bytes (in the 32-bit range). This allows for 4,294,967,295 unique ASNs.</a:t>
            </a:r>
          </a:p>
          <a:p>
            <a:pPr eaLnBrk="0" hangingPunct="0"/>
            <a:endParaRPr lang="en-US" sz="1500" dirty="0">
              <a:solidFill>
                <a:srgbClr val="000000"/>
              </a:solidFill>
            </a:endParaRPr>
          </a:p>
          <a:p>
            <a:pPr eaLnBrk="0" hangingPunct="0"/>
            <a:r>
              <a:rPr lang="en-US" sz="1500" dirty="0">
                <a:solidFill>
                  <a:srgbClr val="000000"/>
                </a:solidFill>
              </a:rPr>
              <a:t>Two blocks of private ASNs are available for any organization to use, as long as these ASNs are never exchanged publicly on the internet. </a:t>
            </a:r>
          </a:p>
          <a:p>
            <a:pPr marL="742950" lvl="1" indent="-285750" eaLnBrk="0" hangingPunct="0">
              <a:buFont typeface="Arial" panose="020B0604020202020204" pitchFamily="34" charset="0"/>
              <a:buChar char="•"/>
            </a:pPr>
            <a:r>
              <a:rPr lang="en-US" sz="1500" dirty="0">
                <a:solidFill>
                  <a:srgbClr val="000000"/>
                </a:solidFill>
              </a:rPr>
              <a:t>ASNs 64,512 through 65,535 are private ASNs in the 16-bit range</a:t>
            </a:r>
          </a:p>
          <a:p>
            <a:pPr marL="742950" lvl="1" indent="-285750" eaLnBrk="0" hangingPunct="0">
              <a:buFont typeface="Arial" panose="020B0604020202020204" pitchFamily="34" charset="0"/>
              <a:buChar char="•"/>
            </a:pPr>
            <a:r>
              <a:rPr lang="en-US" sz="1500" dirty="0">
                <a:solidFill>
                  <a:srgbClr val="000000"/>
                </a:solidFill>
              </a:rPr>
              <a:t>ASNs 4,200,000,000 through 4,294,967,294 are private ASNs in the 32-bit range.</a:t>
            </a:r>
          </a:p>
          <a:p>
            <a:pPr eaLnBrk="0" hangingPunct="0"/>
            <a:endParaRPr lang="en-US" sz="1500" dirty="0">
              <a:solidFill>
                <a:srgbClr val="000000"/>
              </a:solidFill>
            </a:endParaRPr>
          </a:p>
          <a:p>
            <a:pPr eaLnBrk="0" hangingPunct="0"/>
            <a:r>
              <a:rPr lang="en-US" sz="1500" dirty="0">
                <a:solidFill>
                  <a:srgbClr val="000000"/>
                </a:solidFill>
              </a:rPr>
              <a:t>It is imperative to use only the ASN assigned by the IANA, the ASN assigned by your service provider, or a private ASN. Using another organization’s ASN without permission could result in traffic loss and cause havoc on the internet.</a:t>
            </a:r>
            <a:br>
              <a:rPr lang="en-US" sz="1500" dirty="0">
                <a:solidFill>
                  <a:srgbClr val="000000"/>
                </a:solidFill>
              </a:rPr>
            </a:br>
            <a:endParaRPr lang="en-US" sz="1500" dirty="0">
              <a:solidFill>
                <a:srgbClr val="000000"/>
              </a:solidFill>
            </a:endParaRPr>
          </a:p>
        </p:txBody>
      </p:sp>
    </p:spTree>
    <p:extLst>
      <p:ext uri="{BB962C8B-B14F-4D97-AF65-F5344CB8AC3E}">
        <p14:creationId xmlns:p14="http://schemas.microsoft.com/office/powerpoint/2010/main" val="3237786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7208521" cy="731837"/>
          </a:xfrm>
        </p:spPr>
        <p:txBody>
          <a:bodyPr/>
          <a:lstStyle/>
          <a:p>
            <a:r>
              <a:rPr lang="en-US" sz="1600" dirty="0">
                <a:solidFill>
                  <a:schemeClr val="accent4">
                    <a:lumMod val="75000"/>
                  </a:schemeClr>
                </a:solidFill>
              </a:rPr>
              <a:t>Understanding BGP Session Types and Behavior</a:t>
            </a:r>
            <a:br>
              <a:rPr lang="en-US" dirty="0">
                <a:solidFill>
                  <a:schemeClr val="accent4">
                    <a:lumMod val="75000"/>
                  </a:schemeClr>
                </a:solidFill>
              </a:rPr>
            </a:br>
            <a:r>
              <a:rPr lang="en-US" sz="2400" dirty="0">
                <a:solidFill>
                  <a:schemeClr val="accent4">
                    <a:lumMod val="75000"/>
                  </a:schemeClr>
                </a:solidFill>
              </a:rPr>
              <a:t>eBGP and iBGP Topologies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3" y="731837"/>
            <a:ext cx="8650024" cy="553998"/>
          </a:xfrm>
          <a:prstGeom prst="rect">
            <a:avLst/>
          </a:prstGeom>
        </p:spPr>
        <p:txBody>
          <a:bodyPr wrap="square">
            <a:spAutoFit/>
          </a:bodyPr>
          <a:lstStyle/>
          <a:p>
            <a:r>
              <a:rPr lang="en-US" sz="1500" dirty="0"/>
              <a:t>Figure 11-14 displays the topology with both transit links advertised into BGP. Notice that this time, all four prefixes are valid, with a BGP best path selected.</a:t>
            </a:r>
          </a:p>
        </p:txBody>
      </p:sp>
      <p:pic>
        <p:nvPicPr>
          <p:cNvPr id="6" name="Picture 5">
            <a:extLst>
              <a:ext uri="{FF2B5EF4-FFF2-40B4-BE49-F238E27FC236}">
                <a16:creationId xmlns:a16="http://schemas.microsoft.com/office/drawing/2014/main" id="{EAFBBEEB-94AE-45A9-84C0-924E68C532DE}"/>
              </a:ext>
            </a:extLst>
          </p:cNvPr>
          <p:cNvPicPr>
            <a:picLocks noChangeAspect="1"/>
          </p:cNvPicPr>
          <p:nvPr/>
        </p:nvPicPr>
        <p:blipFill>
          <a:blip r:embed="rId3"/>
          <a:srcRect/>
          <a:stretch/>
        </p:blipFill>
        <p:spPr>
          <a:xfrm>
            <a:off x="1967442" y="1587267"/>
            <a:ext cx="5209115" cy="2747666"/>
          </a:xfrm>
          <a:prstGeom prst="rect">
            <a:avLst/>
          </a:prstGeom>
        </p:spPr>
      </p:pic>
    </p:spTree>
    <p:extLst>
      <p:ext uri="{BB962C8B-B14F-4D97-AF65-F5344CB8AC3E}">
        <p14:creationId xmlns:p14="http://schemas.microsoft.com/office/powerpoint/2010/main" val="2857823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4956741" cy="731837"/>
          </a:xfrm>
        </p:spPr>
        <p:txBody>
          <a:bodyPr/>
          <a:lstStyle/>
          <a:p>
            <a:r>
              <a:rPr lang="en-US" sz="1600" dirty="0">
                <a:solidFill>
                  <a:schemeClr val="accent4">
                    <a:lumMod val="75000"/>
                  </a:schemeClr>
                </a:solidFill>
              </a:rPr>
              <a:t>Understanding BGP Session Types and Behavior</a:t>
            </a:r>
            <a:br>
              <a:rPr lang="en-US" dirty="0">
                <a:solidFill>
                  <a:schemeClr val="accent4">
                    <a:lumMod val="75000"/>
                  </a:schemeClr>
                </a:solidFill>
              </a:rPr>
            </a:br>
            <a:r>
              <a:rPr lang="en-US" sz="2400" dirty="0">
                <a:solidFill>
                  <a:schemeClr val="accent4">
                    <a:lumMod val="75000"/>
                  </a:schemeClr>
                </a:solidFill>
              </a:rPr>
              <a:t>eBGP and iBGP Topologies (Cont.)</a:t>
            </a:r>
          </a:p>
        </p:txBody>
      </p:sp>
      <p:sp>
        <p:nvSpPr>
          <p:cNvPr id="2" name="Rectangle 1">
            <a:extLst>
              <a:ext uri="{FF2B5EF4-FFF2-40B4-BE49-F238E27FC236}">
                <a16:creationId xmlns:a16="http://schemas.microsoft.com/office/drawing/2014/main" id="{09FF4F5D-70B8-4224-91F2-4D3C5F190FF9}"/>
              </a:ext>
            </a:extLst>
          </p:cNvPr>
          <p:cNvSpPr/>
          <p:nvPr/>
        </p:nvSpPr>
        <p:spPr>
          <a:xfrm>
            <a:off x="126861" y="630984"/>
            <a:ext cx="4938282" cy="4278094"/>
          </a:xfrm>
          <a:prstGeom prst="rect">
            <a:avLst/>
          </a:prstGeom>
        </p:spPr>
        <p:txBody>
          <a:bodyPr wrap="square">
            <a:spAutoFit/>
          </a:bodyPr>
          <a:lstStyle/>
          <a:p>
            <a:pPr>
              <a:spcAft>
                <a:spcPts val="600"/>
              </a:spcAft>
            </a:pPr>
            <a:r>
              <a:rPr lang="en-US" sz="1400" dirty="0"/>
              <a:t>Another technique to ensure that the next-hop address check passes without advertising peering networks into a routing protocol involves the modification of the next-hop address. The next-hop IP address can be modified on inbound or outbound neighbor routing policies.</a:t>
            </a:r>
          </a:p>
          <a:p>
            <a:pPr>
              <a:spcAft>
                <a:spcPts val="600"/>
              </a:spcAft>
            </a:pPr>
            <a:r>
              <a:rPr lang="en-US" sz="1400" dirty="0"/>
              <a:t>The next-hop-self feature modifies the next-hop address in the NLRI for external BGP prefixes in the IP address sourcing the BGP session.</a:t>
            </a:r>
          </a:p>
          <a:p>
            <a:pPr>
              <a:spcAft>
                <a:spcPts val="600"/>
              </a:spcAft>
            </a:pPr>
            <a:r>
              <a:rPr lang="en-US" sz="1400" dirty="0"/>
              <a:t>The </a:t>
            </a:r>
            <a:r>
              <a:rPr lang="en-US" sz="1400" b="1" dirty="0"/>
              <a:t>neighbor</a:t>
            </a:r>
            <a:r>
              <a:rPr lang="en-US" sz="1400" dirty="0"/>
              <a:t> </a:t>
            </a:r>
            <a:r>
              <a:rPr lang="en-US" sz="1400" i="1" dirty="0"/>
              <a:t>ip-address</a:t>
            </a:r>
            <a:r>
              <a:rPr lang="en-US" sz="1400" dirty="0"/>
              <a:t> </a:t>
            </a:r>
            <a:r>
              <a:rPr lang="en-US" sz="1400" b="1" dirty="0"/>
              <a:t>next-hop-self [all] </a:t>
            </a:r>
            <a:r>
              <a:rPr lang="en-US" sz="1400" dirty="0"/>
              <a:t>command</a:t>
            </a:r>
            <a:r>
              <a:rPr lang="en-US" sz="1400" b="1" dirty="0"/>
              <a:t> </a:t>
            </a:r>
            <a:r>
              <a:rPr lang="en-US" sz="1400" dirty="0"/>
              <a:t>is used for each neighbor under the address family configuration. The next-hop-self feature does not modify the next-hop address for iBGP prefixes by default. IOS nodes can append the optional </a:t>
            </a:r>
            <a:r>
              <a:rPr lang="en-US" sz="1400" b="1" dirty="0"/>
              <a:t>all</a:t>
            </a:r>
            <a:r>
              <a:rPr lang="en-US" sz="1400" dirty="0"/>
              <a:t> keyword, which modifies the next-hop address on iBGP prefixes, too. </a:t>
            </a:r>
          </a:p>
          <a:p>
            <a:pPr>
              <a:spcAft>
                <a:spcPts val="600"/>
              </a:spcAft>
            </a:pPr>
            <a:r>
              <a:rPr lang="en-US" sz="1400" dirty="0"/>
              <a:t>Example 11-14 shows the configuration for R2 and R3 so that the eBGP peer links do not need to be advertised into BGP.</a:t>
            </a:r>
          </a:p>
          <a:p>
            <a:pPr>
              <a:spcAft>
                <a:spcPts val="600"/>
              </a:spcAft>
            </a:pPr>
            <a:endParaRPr lang="en-US" sz="1400" dirty="0"/>
          </a:p>
        </p:txBody>
      </p:sp>
      <p:grpSp>
        <p:nvGrpSpPr>
          <p:cNvPr id="7" name="Group 6">
            <a:extLst>
              <a:ext uri="{FF2B5EF4-FFF2-40B4-BE49-F238E27FC236}">
                <a16:creationId xmlns:a16="http://schemas.microsoft.com/office/drawing/2014/main" id="{547B0E9C-55E5-4DB2-B488-722D940E64A2}"/>
              </a:ext>
            </a:extLst>
          </p:cNvPr>
          <p:cNvGrpSpPr/>
          <p:nvPr/>
        </p:nvGrpSpPr>
        <p:grpSpPr>
          <a:xfrm>
            <a:off x="5041854" y="683378"/>
            <a:ext cx="3948854" cy="2240888"/>
            <a:chOff x="4564565" y="1375621"/>
            <a:chExt cx="4206902" cy="2387325"/>
          </a:xfrm>
        </p:grpSpPr>
        <p:pic>
          <p:nvPicPr>
            <p:cNvPr id="6" name="Picture 5">
              <a:extLst>
                <a:ext uri="{FF2B5EF4-FFF2-40B4-BE49-F238E27FC236}">
                  <a16:creationId xmlns:a16="http://schemas.microsoft.com/office/drawing/2014/main" id="{EAFBBEEB-94AE-45A9-84C0-924E68C532DE}"/>
                </a:ext>
              </a:extLst>
            </p:cNvPr>
            <p:cNvPicPr>
              <a:picLocks noChangeAspect="1"/>
            </p:cNvPicPr>
            <p:nvPr/>
          </p:nvPicPr>
          <p:blipFill>
            <a:blip r:embed="rId3"/>
            <a:srcRect/>
            <a:stretch/>
          </p:blipFill>
          <p:spPr>
            <a:xfrm>
              <a:off x="4571337" y="1375621"/>
              <a:ext cx="4200130" cy="1645922"/>
            </a:xfrm>
            <a:prstGeom prst="rect">
              <a:avLst/>
            </a:prstGeom>
          </p:spPr>
        </p:pic>
        <p:pic>
          <p:nvPicPr>
            <p:cNvPr id="5" name="Picture 4" descr="A screenshot of a cell phone&#10;&#10;Description automatically generated">
              <a:extLst>
                <a:ext uri="{FF2B5EF4-FFF2-40B4-BE49-F238E27FC236}">
                  <a16:creationId xmlns:a16="http://schemas.microsoft.com/office/drawing/2014/main" id="{360F73CD-AC6F-4BDF-9C7B-380A86911A37}"/>
                </a:ext>
              </a:extLst>
            </p:cNvPr>
            <p:cNvPicPr>
              <a:picLocks noChangeAspect="1"/>
            </p:cNvPicPr>
            <p:nvPr/>
          </p:nvPicPr>
          <p:blipFill>
            <a:blip r:embed="rId4"/>
            <a:stretch>
              <a:fillRect/>
            </a:stretch>
          </p:blipFill>
          <p:spPr>
            <a:xfrm>
              <a:off x="4564565" y="3006265"/>
              <a:ext cx="4200130" cy="756681"/>
            </a:xfrm>
            <a:prstGeom prst="rect">
              <a:avLst/>
            </a:prstGeom>
          </p:spPr>
        </p:pic>
      </p:grpSp>
      <p:pic>
        <p:nvPicPr>
          <p:cNvPr id="8" name="Picture 7">
            <a:extLst>
              <a:ext uri="{FF2B5EF4-FFF2-40B4-BE49-F238E27FC236}">
                <a16:creationId xmlns:a16="http://schemas.microsoft.com/office/drawing/2014/main" id="{2B408BFA-71EA-4234-93E5-98A42159CFCD}"/>
              </a:ext>
            </a:extLst>
          </p:cNvPr>
          <p:cNvPicPr>
            <a:picLocks noChangeAspect="1"/>
          </p:cNvPicPr>
          <p:nvPr/>
        </p:nvPicPr>
        <p:blipFill>
          <a:blip r:embed="rId5"/>
          <a:srcRect/>
          <a:stretch/>
        </p:blipFill>
        <p:spPr>
          <a:xfrm>
            <a:off x="5038675" y="3090167"/>
            <a:ext cx="3948854" cy="1653009"/>
          </a:xfrm>
          <a:prstGeom prst="rect">
            <a:avLst/>
          </a:prstGeom>
        </p:spPr>
      </p:pic>
    </p:spTree>
    <p:extLst>
      <p:ext uri="{BB962C8B-B14F-4D97-AF65-F5344CB8AC3E}">
        <p14:creationId xmlns:p14="http://schemas.microsoft.com/office/powerpoint/2010/main" val="3245591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7208521" cy="731837"/>
          </a:xfrm>
        </p:spPr>
        <p:txBody>
          <a:bodyPr/>
          <a:lstStyle/>
          <a:p>
            <a:r>
              <a:rPr lang="en-US" sz="1600" dirty="0">
                <a:solidFill>
                  <a:schemeClr val="accent4">
                    <a:lumMod val="75000"/>
                  </a:schemeClr>
                </a:solidFill>
              </a:rPr>
              <a:t>Understanding BGP Session Types and Behavior</a:t>
            </a:r>
            <a:br>
              <a:rPr lang="en-US" dirty="0">
                <a:solidFill>
                  <a:schemeClr val="accent4">
                    <a:lumMod val="75000"/>
                  </a:schemeClr>
                </a:solidFill>
              </a:rPr>
            </a:br>
            <a:r>
              <a:rPr lang="en-US" sz="2400" dirty="0">
                <a:solidFill>
                  <a:schemeClr val="accent4">
                    <a:lumMod val="75000"/>
                  </a:schemeClr>
                </a:solidFill>
              </a:rPr>
              <a:t>iBGP Scalability Enhancements</a:t>
            </a:r>
          </a:p>
        </p:txBody>
      </p:sp>
      <p:sp>
        <p:nvSpPr>
          <p:cNvPr id="2" name="Rectangle 1">
            <a:extLst>
              <a:ext uri="{FF2B5EF4-FFF2-40B4-BE49-F238E27FC236}">
                <a16:creationId xmlns:a16="http://schemas.microsoft.com/office/drawing/2014/main" id="{09FF4F5D-70B8-4224-91F2-4D3C5F190FF9}"/>
              </a:ext>
            </a:extLst>
          </p:cNvPr>
          <p:cNvSpPr/>
          <p:nvPr/>
        </p:nvSpPr>
        <p:spPr>
          <a:xfrm>
            <a:off x="114719" y="637707"/>
            <a:ext cx="6205400" cy="4124206"/>
          </a:xfrm>
          <a:prstGeom prst="rect">
            <a:avLst/>
          </a:prstGeom>
        </p:spPr>
        <p:txBody>
          <a:bodyPr wrap="square">
            <a:spAutoFit/>
          </a:bodyPr>
          <a:lstStyle/>
          <a:p>
            <a:pPr>
              <a:spcAft>
                <a:spcPts val="600"/>
              </a:spcAft>
            </a:pPr>
            <a:r>
              <a:rPr lang="en-US" sz="1400" dirty="0"/>
              <a:t>The inability of BGP to advertise a prefix learned from one iBGP peer to another iBGP peer leads to scalability issues in an AS. The formula n(n − 1)/2 provides the number of sessions required, where n represents the number of routers. A full mesh topology of 10 routers requires 45 sessions.</a:t>
            </a:r>
          </a:p>
          <a:p>
            <a:pPr>
              <a:spcAft>
                <a:spcPts val="600"/>
              </a:spcAft>
            </a:pPr>
            <a:r>
              <a:rPr lang="en-US" sz="1400" b="1" dirty="0"/>
              <a:t>Route Reflectors </a:t>
            </a:r>
            <a:r>
              <a:rPr lang="en-US" sz="1400" dirty="0"/>
              <a:t>- RFC 1966 introduces the idea that an iBGP peering can be configured so that it reflects routes to another iBGP peer.  The router that is reflecting routes is known as a route reflector (RR), and the router that is receiving reflected routes is a route reflector client. Route reflectors and route reflection involve three basic rules:</a:t>
            </a:r>
          </a:p>
          <a:p>
            <a:pPr marL="285750" indent="-285750">
              <a:buFont typeface="Arial" panose="020B0604020202020204" pitchFamily="34" charset="0"/>
              <a:buChar char="•"/>
            </a:pPr>
            <a:r>
              <a:rPr lang="en-US" sz="1400" b="1" dirty="0"/>
              <a:t>Rule 1 -</a:t>
            </a:r>
            <a:r>
              <a:rPr lang="en-US" sz="1400" dirty="0"/>
              <a:t> If an RR receives an NLRI from a non-RR client, the RR advertises the NLRI to an RR client. It does not advertise the NLRI to a non-RR client.</a:t>
            </a:r>
          </a:p>
          <a:p>
            <a:pPr marL="285750" indent="-285750">
              <a:buFont typeface="Arial" panose="020B0604020202020204" pitchFamily="34" charset="0"/>
              <a:buChar char="•"/>
            </a:pPr>
            <a:r>
              <a:rPr lang="en-US" sz="1400" b="1" dirty="0"/>
              <a:t>Rule 2 -</a:t>
            </a:r>
            <a:r>
              <a:rPr lang="en-US" sz="1400" dirty="0"/>
              <a:t> If an RR receives an NLRI from an RR client, it advertises the NLRI to RR clients and non-RR clients. Even the RR client that sent the advertisement receives a copy of the route, but it discards the NLRI because it sees itself as the route originator.</a:t>
            </a:r>
          </a:p>
          <a:p>
            <a:pPr marL="285750" indent="-285750">
              <a:buFont typeface="Arial" panose="020B0604020202020204" pitchFamily="34" charset="0"/>
              <a:buChar char="•"/>
            </a:pPr>
            <a:r>
              <a:rPr lang="en-US" sz="1400" b="1" dirty="0"/>
              <a:t>Rule 3 -</a:t>
            </a:r>
            <a:r>
              <a:rPr lang="en-US" sz="1400" dirty="0"/>
              <a:t> If an RR receives a route from an eBGP peer, it advertises the route to RR clients and non-RR clients.</a:t>
            </a:r>
          </a:p>
        </p:txBody>
      </p:sp>
      <p:pic>
        <p:nvPicPr>
          <p:cNvPr id="8" name="Picture 7">
            <a:extLst>
              <a:ext uri="{FF2B5EF4-FFF2-40B4-BE49-F238E27FC236}">
                <a16:creationId xmlns:a16="http://schemas.microsoft.com/office/drawing/2014/main" id="{2B408BFA-71EA-4234-93E5-98A42159CFCD}"/>
              </a:ext>
            </a:extLst>
          </p:cNvPr>
          <p:cNvPicPr>
            <a:picLocks noChangeAspect="1"/>
          </p:cNvPicPr>
          <p:nvPr/>
        </p:nvPicPr>
        <p:blipFill>
          <a:blip r:embed="rId3"/>
          <a:srcRect/>
          <a:stretch/>
        </p:blipFill>
        <p:spPr>
          <a:xfrm>
            <a:off x="6515100" y="454669"/>
            <a:ext cx="2298984" cy="4259233"/>
          </a:xfrm>
          <a:prstGeom prst="rect">
            <a:avLst/>
          </a:prstGeom>
        </p:spPr>
      </p:pic>
    </p:spTree>
    <p:extLst>
      <p:ext uri="{BB962C8B-B14F-4D97-AF65-F5344CB8AC3E}">
        <p14:creationId xmlns:p14="http://schemas.microsoft.com/office/powerpoint/2010/main" val="1821611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7208521" cy="731837"/>
          </a:xfrm>
        </p:spPr>
        <p:txBody>
          <a:bodyPr/>
          <a:lstStyle/>
          <a:p>
            <a:r>
              <a:rPr lang="en-US" sz="1600" dirty="0">
                <a:solidFill>
                  <a:schemeClr val="accent4">
                    <a:lumMod val="75000"/>
                  </a:schemeClr>
                </a:solidFill>
              </a:rPr>
              <a:t>Understanding BGP Session Types and Behavior</a:t>
            </a:r>
            <a:br>
              <a:rPr lang="en-US" dirty="0">
                <a:solidFill>
                  <a:schemeClr val="accent4">
                    <a:lumMod val="75000"/>
                  </a:schemeClr>
                </a:solidFill>
              </a:rPr>
            </a:br>
            <a:r>
              <a:rPr lang="en-US" sz="2400" dirty="0">
                <a:solidFill>
                  <a:schemeClr val="accent4">
                    <a:lumMod val="75000"/>
                  </a:schemeClr>
                </a:solidFill>
              </a:rPr>
              <a:t>Route Reflector Configuration</a:t>
            </a:r>
          </a:p>
        </p:txBody>
      </p:sp>
      <p:sp>
        <p:nvSpPr>
          <p:cNvPr id="4" name="TextBox 3"/>
          <p:cNvSpPr txBox="1"/>
          <p:nvPr/>
        </p:nvSpPr>
        <p:spPr>
          <a:xfrm>
            <a:off x="121440" y="645065"/>
            <a:ext cx="9022559" cy="954107"/>
          </a:xfrm>
          <a:prstGeom prst="rect">
            <a:avLst/>
          </a:prstGeom>
          <a:noFill/>
        </p:spPr>
        <p:txBody>
          <a:bodyPr wrap="square" rtlCol="0">
            <a:spAutoFit/>
          </a:bodyPr>
          <a:lstStyle/>
          <a:p>
            <a:r>
              <a:rPr lang="en-US" sz="1400" dirty="0"/>
              <a:t>Only route reflectors are aware of the change in behavior because no additional BGP configuration is performed on route reflector clients. BGP route reflection is specific to each address family. The </a:t>
            </a:r>
            <a:r>
              <a:rPr lang="en-US" sz="1400" b="1" dirty="0"/>
              <a:t>neighbor</a:t>
            </a:r>
            <a:r>
              <a:rPr lang="en-US" sz="1400" dirty="0"/>
              <a:t> </a:t>
            </a:r>
            <a:r>
              <a:rPr lang="en-US" sz="1400" i="1" dirty="0"/>
              <a:t>ip-address </a:t>
            </a:r>
            <a:r>
              <a:rPr lang="en-US" sz="1400" b="1" dirty="0"/>
              <a:t>route-reflector-client</a:t>
            </a:r>
            <a:r>
              <a:rPr lang="en-US" sz="1400" dirty="0"/>
              <a:t> command is used under the neighbor address family configuration.</a:t>
            </a:r>
          </a:p>
          <a:p>
            <a:endParaRPr lang="en-US" sz="1400" dirty="0"/>
          </a:p>
        </p:txBody>
      </p:sp>
      <p:sp>
        <p:nvSpPr>
          <p:cNvPr id="2" name="Rectangle 1">
            <a:extLst>
              <a:ext uri="{FF2B5EF4-FFF2-40B4-BE49-F238E27FC236}">
                <a16:creationId xmlns:a16="http://schemas.microsoft.com/office/drawing/2014/main" id="{09FF4F5D-70B8-4224-91F2-4D3C5F190FF9}"/>
              </a:ext>
            </a:extLst>
          </p:cNvPr>
          <p:cNvSpPr/>
          <p:nvPr/>
        </p:nvSpPr>
        <p:spPr>
          <a:xfrm>
            <a:off x="121440" y="1362866"/>
            <a:ext cx="5521175" cy="2108269"/>
          </a:xfrm>
          <a:prstGeom prst="rect">
            <a:avLst/>
          </a:prstGeom>
        </p:spPr>
        <p:txBody>
          <a:bodyPr wrap="square">
            <a:spAutoFit/>
          </a:bodyPr>
          <a:lstStyle/>
          <a:p>
            <a:pPr>
              <a:spcAft>
                <a:spcPts val="600"/>
              </a:spcAft>
            </a:pPr>
            <a:r>
              <a:rPr lang="en-US" sz="1400" dirty="0"/>
              <a:t>Figure 11-17 shows a simple iBGP topology. R1 is a route reflector client to R2, and R4 is a route reflector client to R3. R2 and R3 have a normal iBGP peering.</a:t>
            </a:r>
          </a:p>
          <a:p>
            <a:pPr>
              <a:spcAft>
                <a:spcPts val="600"/>
              </a:spcAft>
            </a:pPr>
            <a:r>
              <a:rPr lang="en-US" sz="1400" dirty="0"/>
              <a:t>Example 11-15 shows the BGP configuration for R1, R2, R3, and R4. R1 and R2 are configured with the default IPv4 address family enabled, and R3 and R4 have the default IPv4 address family disabled. The </a:t>
            </a:r>
            <a:r>
              <a:rPr lang="en-US" sz="1400" b="1" dirty="0"/>
              <a:t>neighbor </a:t>
            </a:r>
            <a:r>
              <a:rPr lang="en-US" sz="1400" i="1" dirty="0"/>
              <a:t>ip-address</a:t>
            </a:r>
            <a:r>
              <a:rPr lang="en-US" sz="1400" dirty="0"/>
              <a:t> </a:t>
            </a:r>
            <a:r>
              <a:rPr lang="en-US" sz="1400" b="1" dirty="0"/>
              <a:t>route-reflector-client</a:t>
            </a:r>
            <a:r>
              <a:rPr lang="en-US" sz="1400" dirty="0"/>
              <a:t> is configured only on R2 and R3. R1 explicitly advertises the 10.1.1.10/24 network with a network statement.</a:t>
            </a:r>
          </a:p>
        </p:txBody>
      </p:sp>
      <p:pic>
        <p:nvPicPr>
          <p:cNvPr id="8" name="Picture 7">
            <a:extLst>
              <a:ext uri="{FF2B5EF4-FFF2-40B4-BE49-F238E27FC236}">
                <a16:creationId xmlns:a16="http://schemas.microsoft.com/office/drawing/2014/main" id="{2B408BFA-71EA-4234-93E5-98A42159CFCD}"/>
              </a:ext>
            </a:extLst>
          </p:cNvPr>
          <p:cNvPicPr>
            <a:picLocks noChangeAspect="1"/>
          </p:cNvPicPr>
          <p:nvPr/>
        </p:nvPicPr>
        <p:blipFill>
          <a:blip r:embed="rId3"/>
          <a:srcRect/>
          <a:stretch/>
        </p:blipFill>
        <p:spPr>
          <a:xfrm>
            <a:off x="1332869" y="3437794"/>
            <a:ext cx="3379345" cy="1335912"/>
          </a:xfrm>
          <a:prstGeom prst="rect">
            <a:avLst/>
          </a:prstGeom>
        </p:spPr>
      </p:pic>
      <p:grpSp>
        <p:nvGrpSpPr>
          <p:cNvPr id="9" name="Group 8">
            <a:extLst>
              <a:ext uri="{FF2B5EF4-FFF2-40B4-BE49-F238E27FC236}">
                <a16:creationId xmlns:a16="http://schemas.microsoft.com/office/drawing/2014/main" id="{E8FEF210-7FE9-46FB-9342-210752D408E8}"/>
              </a:ext>
            </a:extLst>
          </p:cNvPr>
          <p:cNvGrpSpPr/>
          <p:nvPr/>
        </p:nvGrpSpPr>
        <p:grpSpPr>
          <a:xfrm>
            <a:off x="5701552" y="1376902"/>
            <a:ext cx="3280235" cy="3396804"/>
            <a:chOff x="1668528" y="-170811"/>
            <a:chExt cx="5806943" cy="6187060"/>
          </a:xfrm>
        </p:grpSpPr>
        <p:pic>
          <p:nvPicPr>
            <p:cNvPr id="5" name="Picture 4" descr="A screenshot of a social media post&#10;&#10;Description automatically generated">
              <a:extLst>
                <a:ext uri="{FF2B5EF4-FFF2-40B4-BE49-F238E27FC236}">
                  <a16:creationId xmlns:a16="http://schemas.microsoft.com/office/drawing/2014/main" id="{48988328-8ABA-4804-99FE-7C72B297E9F7}"/>
                </a:ext>
              </a:extLst>
            </p:cNvPr>
            <p:cNvPicPr>
              <a:picLocks noChangeAspect="1"/>
            </p:cNvPicPr>
            <p:nvPr/>
          </p:nvPicPr>
          <p:blipFill>
            <a:blip r:embed="rId4"/>
            <a:stretch>
              <a:fillRect/>
            </a:stretch>
          </p:blipFill>
          <p:spPr>
            <a:xfrm>
              <a:off x="1668528" y="-170811"/>
              <a:ext cx="5806943" cy="3635055"/>
            </a:xfrm>
            <a:prstGeom prst="rect">
              <a:avLst/>
            </a:prstGeom>
          </p:spPr>
        </p:pic>
        <p:pic>
          <p:nvPicPr>
            <p:cNvPr id="7" name="Picture 6" descr="A screenshot of a social media post&#10;&#10;Description automatically generated">
              <a:extLst>
                <a:ext uri="{FF2B5EF4-FFF2-40B4-BE49-F238E27FC236}">
                  <a16:creationId xmlns:a16="http://schemas.microsoft.com/office/drawing/2014/main" id="{1976DAD1-21AC-46A0-8944-D2217DBA46F1}"/>
                </a:ext>
              </a:extLst>
            </p:cNvPr>
            <p:cNvPicPr>
              <a:picLocks noChangeAspect="1"/>
            </p:cNvPicPr>
            <p:nvPr/>
          </p:nvPicPr>
          <p:blipFill>
            <a:blip r:embed="rId5"/>
            <a:stretch>
              <a:fillRect/>
            </a:stretch>
          </p:blipFill>
          <p:spPr>
            <a:xfrm>
              <a:off x="1671840" y="3404964"/>
              <a:ext cx="5790242" cy="2611285"/>
            </a:xfrm>
            <a:prstGeom prst="rect">
              <a:avLst/>
            </a:prstGeom>
          </p:spPr>
        </p:pic>
      </p:grpSp>
    </p:spTree>
    <p:extLst>
      <p:ext uri="{BB962C8B-B14F-4D97-AF65-F5344CB8AC3E}">
        <p14:creationId xmlns:p14="http://schemas.microsoft.com/office/powerpoint/2010/main" val="163520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7208521" cy="731837"/>
          </a:xfrm>
        </p:spPr>
        <p:txBody>
          <a:bodyPr/>
          <a:lstStyle/>
          <a:p>
            <a:r>
              <a:rPr lang="en-US" sz="1600" dirty="0">
                <a:solidFill>
                  <a:schemeClr val="accent4">
                    <a:lumMod val="75000"/>
                  </a:schemeClr>
                </a:solidFill>
              </a:rPr>
              <a:t>Understanding BGP Session Types and Behavior</a:t>
            </a:r>
            <a:br>
              <a:rPr lang="en-US" dirty="0">
                <a:solidFill>
                  <a:schemeClr val="accent4">
                    <a:lumMod val="75000"/>
                  </a:schemeClr>
                </a:solidFill>
              </a:rPr>
            </a:br>
            <a:r>
              <a:rPr lang="en-US" sz="2400" dirty="0">
                <a:solidFill>
                  <a:schemeClr val="accent4">
                    <a:lumMod val="75000"/>
                  </a:schemeClr>
                </a:solidFill>
              </a:rPr>
              <a:t>Route Reflector Configuration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731837"/>
            <a:ext cx="4805283" cy="2246769"/>
          </a:xfrm>
          <a:prstGeom prst="rect">
            <a:avLst/>
          </a:prstGeom>
        </p:spPr>
        <p:txBody>
          <a:bodyPr wrap="square">
            <a:spAutoFit/>
          </a:bodyPr>
          <a:lstStyle/>
          <a:p>
            <a:r>
              <a:rPr lang="en-US" sz="1400" dirty="0"/>
              <a:t>Figure 11-18 shows the topology with the route reflector and route reflector client roles to demonstrate the rules of a route reflector in action. </a:t>
            </a:r>
          </a:p>
          <a:p>
            <a:endParaRPr lang="en-US" sz="1400" dirty="0"/>
          </a:p>
          <a:p>
            <a:r>
              <a:rPr lang="en-US" sz="1400" dirty="0"/>
              <a:t>R1 advertises the 10.1.1.0/24 prefix to R2 as a normal iBGP advertisement. R2 receives and advertises the 10.1.1.0/24 prefix using the route reflector rule 2 as just explained to R3 (a non-route reflector client). R3 receives and advertises the 10.1.1.0/24 using the route reflector rule 1 as explained to R4 (a route reflector client).</a:t>
            </a:r>
          </a:p>
        </p:txBody>
      </p:sp>
      <p:sp>
        <p:nvSpPr>
          <p:cNvPr id="10" name="TextBox 9">
            <a:extLst>
              <a:ext uri="{FF2B5EF4-FFF2-40B4-BE49-F238E27FC236}">
                <a16:creationId xmlns:a16="http://schemas.microsoft.com/office/drawing/2014/main" id="{E4DDC6D9-FDEE-4EC2-AF7A-06CBDFE47C72}"/>
              </a:ext>
            </a:extLst>
          </p:cNvPr>
          <p:cNvSpPr txBox="1"/>
          <p:nvPr/>
        </p:nvSpPr>
        <p:spPr>
          <a:xfrm>
            <a:off x="4885358" y="2916622"/>
            <a:ext cx="4127093" cy="1892826"/>
          </a:xfrm>
          <a:prstGeom prst="rect">
            <a:avLst/>
          </a:prstGeom>
          <a:noFill/>
        </p:spPr>
        <p:txBody>
          <a:bodyPr wrap="square" rtlCol="0">
            <a:spAutoFit/>
          </a:bodyPr>
          <a:lstStyle/>
          <a:p>
            <a:pPr>
              <a:spcAft>
                <a:spcPts val="600"/>
              </a:spcAft>
            </a:pPr>
            <a:r>
              <a:rPr lang="en-US" sz="1400" dirty="0"/>
              <a:t>Example 11-16 shows the BGP table for the 10.1.1.0/24 prefix. Notice that the next-hop IP address changes upon the route’s installation into R2’s BGP table, but it remains the same on R2, R3, and R4.</a:t>
            </a:r>
          </a:p>
          <a:p>
            <a:pPr>
              <a:spcAft>
                <a:spcPts val="600"/>
              </a:spcAft>
            </a:pPr>
            <a:r>
              <a:rPr lang="en-US" sz="1400" dirty="0"/>
              <a:t>Notice the i immediately after the best path indicator (&gt;) on R2, R3, and R4. This indicates that the prefix is learned through iBGP.</a:t>
            </a:r>
          </a:p>
        </p:txBody>
      </p:sp>
      <p:pic>
        <p:nvPicPr>
          <p:cNvPr id="8" name="Picture 7">
            <a:extLst>
              <a:ext uri="{FF2B5EF4-FFF2-40B4-BE49-F238E27FC236}">
                <a16:creationId xmlns:a16="http://schemas.microsoft.com/office/drawing/2014/main" id="{2B408BFA-71EA-4234-93E5-98A42159CFCD}"/>
              </a:ext>
            </a:extLst>
          </p:cNvPr>
          <p:cNvPicPr>
            <a:picLocks noChangeAspect="1"/>
          </p:cNvPicPr>
          <p:nvPr/>
        </p:nvPicPr>
        <p:blipFill>
          <a:blip r:embed="rId3"/>
          <a:srcRect/>
          <a:stretch/>
        </p:blipFill>
        <p:spPr>
          <a:xfrm>
            <a:off x="386593" y="2916622"/>
            <a:ext cx="4274978" cy="1679455"/>
          </a:xfrm>
          <a:prstGeom prst="rect">
            <a:avLst/>
          </a:prstGeom>
        </p:spPr>
      </p:pic>
      <p:grpSp>
        <p:nvGrpSpPr>
          <p:cNvPr id="13" name="Group 12">
            <a:extLst>
              <a:ext uri="{FF2B5EF4-FFF2-40B4-BE49-F238E27FC236}">
                <a16:creationId xmlns:a16="http://schemas.microsoft.com/office/drawing/2014/main" id="{EC650B85-F9EC-4515-83A3-6330FF21D411}"/>
              </a:ext>
            </a:extLst>
          </p:cNvPr>
          <p:cNvGrpSpPr/>
          <p:nvPr/>
        </p:nvGrpSpPr>
        <p:grpSpPr>
          <a:xfrm>
            <a:off x="4926725" y="731837"/>
            <a:ext cx="4034222" cy="2068577"/>
            <a:chOff x="5038007" y="731837"/>
            <a:chExt cx="4042009" cy="2055031"/>
          </a:xfrm>
        </p:grpSpPr>
        <p:pic>
          <p:nvPicPr>
            <p:cNvPr id="6" name="Picture 5" descr="A screenshot of a cell phone screen with text&#10;&#10;Description automatically generated">
              <a:extLst>
                <a:ext uri="{FF2B5EF4-FFF2-40B4-BE49-F238E27FC236}">
                  <a16:creationId xmlns:a16="http://schemas.microsoft.com/office/drawing/2014/main" id="{850AD564-757D-4347-AF8C-5800D4F0B34C}"/>
                </a:ext>
              </a:extLst>
            </p:cNvPr>
            <p:cNvPicPr>
              <a:picLocks noChangeAspect="1"/>
            </p:cNvPicPr>
            <p:nvPr/>
          </p:nvPicPr>
          <p:blipFill>
            <a:blip r:embed="rId4"/>
            <a:stretch>
              <a:fillRect/>
            </a:stretch>
          </p:blipFill>
          <p:spPr>
            <a:xfrm>
              <a:off x="5048166" y="731837"/>
              <a:ext cx="4031850" cy="1128494"/>
            </a:xfrm>
            <a:prstGeom prst="rect">
              <a:avLst/>
            </a:prstGeom>
          </p:spPr>
        </p:pic>
        <p:pic>
          <p:nvPicPr>
            <p:cNvPr id="12" name="Picture 11" descr="A screenshot of a cell phone&#10;&#10;Description automatically generated">
              <a:extLst>
                <a:ext uri="{FF2B5EF4-FFF2-40B4-BE49-F238E27FC236}">
                  <a16:creationId xmlns:a16="http://schemas.microsoft.com/office/drawing/2014/main" id="{8F983561-D9E1-4070-95FE-19F22F6D42D2}"/>
                </a:ext>
              </a:extLst>
            </p:cNvPr>
            <p:cNvPicPr>
              <a:picLocks noChangeAspect="1"/>
            </p:cNvPicPr>
            <p:nvPr/>
          </p:nvPicPr>
          <p:blipFill>
            <a:blip r:embed="rId5"/>
            <a:stretch>
              <a:fillRect/>
            </a:stretch>
          </p:blipFill>
          <p:spPr>
            <a:xfrm>
              <a:off x="5038007" y="1856848"/>
              <a:ext cx="4031850" cy="930020"/>
            </a:xfrm>
            <a:prstGeom prst="rect">
              <a:avLst/>
            </a:prstGeom>
          </p:spPr>
        </p:pic>
      </p:grpSp>
    </p:spTree>
    <p:extLst>
      <p:ext uri="{BB962C8B-B14F-4D97-AF65-F5344CB8AC3E}">
        <p14:creationId xmlns:p14="http://schemas.microsoft.com/office/powerpoint/2010/main" val="4158779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7208521" cy="731837"/>
          </a:xfrm>
        </p:spPr>
        <p:txBody>
          <a:bodyPr/>
          <a:lstStyle/>
          <a:p>
            <a:r>
              <a:rPr lang="en-US" sz="1600" dirty="0">
                <a:solidFill>
                  <a:schemeClr val="accent4">
                    <a:lumMod val="75000"/>
                  </a:schemeClr>
                </a:solidFill>
              </a:rPr>
              <a:t>Understanding BGP Session Types and Behavior</a:t>
            </a:r>
            <a:br>
              <a:rPr lang="en-US" dirty="0">
                <a:solidFill>
                  <a:schemeClr val="accent4">
                    <a:lumMod val="75000"/>
                  </a:schemeClr>
                </a:solidFill>
              </a:rPr>
            </a:br>
            <a:r>
              <a:rPr lang="en-US" sz="2400" dirty="0">
                <a:solidFill>
                  <a:schemeClr val="accent4">
                    <a:lumMod val="75000"/>
                  </a:schemeClr>
                </a:solidFill>
              </a:rPr>
              <a:t>Loop Prevention in Route Reflectors</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731837"/>
            <a:ext cx="8904318" cy="2477601"/>
          </a:xfrm>
          <a:prstGeom prst="rect">
            <a:avLst/>
          </a:prstGeom>
        </p:spPr>
        <p:txBody>
          <a:bodyPr wrap="square">
            <a:spAutoFit/>
          </a:bodyPr>
          <a:lstStyle/>
          <a:p>
            <a:pPr>
              <a:spcAft>
                <a:spcPts val="600"/>
              </a:spcAft>
            </a:pPr>
            <a:r>
              <a:rPr lang="en-US" sz="1400" dirty="0"/>
              <a:t>When RFC 1966 was drafted, two other BGP route reflector–specific attributes were added to prevent loops.</a:t>
            </a:r>
          </a:p>
          <a:p>
            <a:pPr>
              <a:spcAft>
                <a:spcPts val="600"/>
              </a:spcAft>
            </a:pPr>
            <a:r>
              <a:rPr lang="en-US" sz="1400" b="1" dirty="0"/>
              <a:t>ORIGINATOR_ID</a:t>
            </a:r>
            <a:r>
              <a:rPr lang="en-US" sz="1400" dirty="0"/>
              <a:t>: This optional non-transitive BGP attribute is created by the first route reflector and sets the value to the RID of the router that injected/advertised the route into the AS. If the ORIGINATOR-ID is already populated on an NLRI, it should not be overwritten. If a router receives an NLRI with its RID in the Originator attribute, the NLRI is discarded.</a:t>
            </a:r>
          </a:p>
          <a:p>
            <a:pPr>
              <a:spcAft>
                <a:spcPts val="600"/>
              </a:spcAft>
            </a:pPr>
            <a:r>
              <a:rPr lang="en-US" sz="1400" b="1" dirty="0"/>
              <a:t>CLUSTER_LIST</a:t>
            </a:r>
            <a:r>
              <a:rPr lang="en-US" sz="1400" dirty="0"/>
              <a:t>: This non-transitive BGP attribute is updated by the route reflector. This attribute is appended (not overwritten) by the route reflector with its cluster ID. By default, this is the BGP identifier. If a route reflector receives an NLRI with its cluster ID in the Cluster List attribute, the NLRI is discarded.</a:t>
            </a:r>
          </a:p>
          <a:p>
            <a:pPr>
              <a:spcAft>
                <a:spcPts val="600"/>
              </a:spcAft>
            </a:pPr>
            <a:r>
              <a:rPr lang="en-US" sz="1400" dirty="0"/>
              <a:t>Example 11-17 shows all the BGP path attributes for the prefix 10.1.1.0/24 on R4. Notice that the originator and cluster fields are populated appropriately for the prefix.</a:t>
            </a:r>
          </a:p>
        </p:txBody>
      </p:sp>
      <p:pic>
        <p:nvPicPr>
          <p:cNvPr id="8" name="Picture 7">
            <a:extLst>
              <a:ext uri="{FF2B5EF4-FFF2-40B4-BE49-F238E27FC236}">
                <a16:creationId xmlns:a16="http://schemas.microsoft.com/office/drawing/2014/main" id="{2B408BFA-71EA-4234-93E5-98A42159CFCD}"/>
              </a:ext>
            </a:extLst>
          </p:cNvPr>
          <p:cNvPicPr>
            <a:picLocks noChangeAspect="1"/>
          </p:cNvPicPr>
          <p:nvPr/>
        </p:nvPicPr>
        <p:blipFill>
          <a:blip r:embed="rId3"/>
          <a:srcRect/>
          <a:stretch/>
        </p:blipFill>
        <p:spPr>
          <a:xfrm>
            <a:off x="2280276" y="3221729"/>
            <a:ext cx="4475872" cy="1439092"/>
          </a:xfrm>
          <a:prstGeom prst="rect">
            <a:avLst/>
          </a:prstGeom>
        </p:spPr>
      </p:pic>
    </p:spTree>
    <p:extLst>
      <p:ext uri="{BB962C8B-B14F-4D97-AF65-F5344CB8AC3E}">
        <p14:creationId xmlns:p14="http://schemas.microsoft.com/office/powerpoint/2010/main" val="3587282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748108" cy="731837"/>
          </a:xfrm>
        </p:spPr>
        <p:txBody>
          <a:bodyPr/>
          <a:lstStyle/>
          <a:p>
            <a:r>
              <a:rPr lang="en-US" sz="1600" dirty="0">
                <a:solidFill>
                  <a:schemeClr val="accent4">
                    <a:lumMod val="75000"/>
                  </a:schemeClr>
                </a:solidFill>
              </a:rPr>
              <a:t>Understanding BGP Session Types and Behavior</a:t>
            </a:r>
            <a:br>
              <a:rPr lang="en-US" dirty="0">
                <a:solidFill>
                  <a:schemeClr val="accent4">
                    <a:lumMod val="75000"/>
                  </a:schemeClr>
                </a:solidFill>
              </a:rPr>
            </a:br>
            <a:r>
              <a:rPr lang="en-US" sz="2400" dirty="0">
                <a:solidFill>
                  <a:schemeClr val="accent4">
                    <a:lumMod val="75000"/>
                  </a:schemeClr>
                </a:solidFill>
              </a:rPr>
              <a:t>Confederations</a:t>
            </a:r>
          </a:p>
        </p:txBody>
      </p:sp>
      <p:sp>
        <p:nvSpPr>
          <p:cNvPr id="2" name="Rectangle 1">
            <a:extLst>
              <a:ext uri="{FF2B5EF4-FFF2-40B4-BE49-F238E27FC236}">
                <a16:creationId xmlns:a16="http://schemas.microsoft.com/office/drawing/2014/main" id="{09FF4F5D-70B8-4224-91F2-4D3C5F190FF9}"/>
              </a:ext>
            </a:extLst>
          </p:cNvPr>
          <p:cNvSpPr/>
          <p:nvPr/>
        </p:nvSpPr>
        <p:spPr>
          <a:xfrm>
            <a:off x="119674" y="638616"/>
            <a:ext cx="4512838" cy="2246769"/>
          </a:xfrm>
          <a:prstGeom prst="rect">
            <a:avLst/>
          </a:prstGeom>
        </p:spPr>
        <p:txBody>
          <a:bodyPr wrap="square">
            <a:spAutoFit/>
          </a:bodyPr>
          <a:lstStyle/>
          <a:p>
            <a:pPr>
              <a:spcAft>
                <a:spcPts val="600"/>
              </a:spcAft>
            </a:pPr>
            <a:r>
              <a:rPr lang="en-US" sz="1500" dirty="0"/>
              <a:t>RFC 3065 introduced the concept of BGP confederations as an alternative solution to the iBGP full mesh scalability issues shown earlier.  A confederation consists of member ASs that combine into a larger AS known as an AS confederation.</a:t>
            </a:r>
          </a:p>
          <a:p>
            <a:pPr>
              <a:spcAft>
                <a:spcPts val="600"/>
              </a:spcAft>
            </a:pPr>
            <a:r>
              <a:rPr lang="en-US" sz="1500" dirty="0"/>
              <a:t>Figure 11-19 demonstrates a BGP confederation with the confederation identifier AS200. R3 provides route reflection in member AS 65100.</a:t>
            </a:r>
          </a:p>
        </p:txBody>
      </p:sp>
      <p:sp>
        <p:nvSpPr>
          <p:cNvPr id="4" name="TextBox 3">
            <a:extLst>
              <a:ext uri="{FF2B5EF4-FFF2-40B4-BE49-F238E27FC236}">
                <a16:creationId xmlns:a16="http://schemas.microsoft.com/office/drawing/2014/main" id="{2F846771-4B2C-4FB4-8ABB-6C9377E5B47C}"/>
              </a:ext>
            </a:extLst>
          </p:cNvPr>
          <p:cNvSpPr txBox="1"/>
          <p:nvPr/>
        </p:nvSpPr>
        <p:spPr>
          <a:xfrm>
            <a:off x="119674" y="2885385"/>
            <a:ext cx="8939144" cy="1708160"/>
          </a:xfrm>
          <a:prstGeom prst="rect">
            <a:avLst/>
          </a:prstGeom>
          <a:noFill/>
        </p:spPr>
        <p:txBody>
          <a:bodyPr wrap="square" rtlCol="0">
            <a:spAutoFit/>
          </a:bodyPr>
          <a:lstStyle/>
          <a:p>
            <a:r>
              <a:rPr lang="en-US" sz="1500" dirty="0"/>
              <a:t>Follow these steps to configure a BGP confederation:</a:t>
            </a:r>
          </a:p>
          <a:p>
            <a:r>
              <a:rPr lang="en-US" sz="1500" b="1" dirty="0"/>
              <a:t>Step 1. </a:t>
            </a:r>
            <a:r>
              <a:rPr lang="en-US" sz="1500" dirty="0"/>
              <a:t>Initialize the BGP process with the global command </a:t>
            </a:r>
            <a:r>
              <a:rPr lang="en-US" sz="1500" b="1" dirty="0"/>
              <a:t>router bgp </a:t>
            </a:r>
            <a:r>
              <a:rPr lang="en-US" sz="1500" i="1" dirty="0"/>
              <a:t>member-asn</a:t>
            </a:r>
            <a:r>
              <a:rPr lang="en-US" sz="1500" dirty="0"/>
              <a:t>.</a:t>
            </a:r>
          </a:p>
          <a:p>
            <a:r>
              <a:rPr lang="en-US" sz="1500" b="1" dirty="0"/>
              <a:t>Step 2. </a:t>
            </a:r>
            <a:r>
              <a:rPr lang="en-US" sz="1500" dirty="0"/>
              <a:t>Identify the BGP confederations with the command </a:t>
            </a:r>
            <a:r>
              <a:rPr lang="en-US" sz="1500" b="1" dirty="0"/>
              <a:t>bgp confederation identifier </a:t>
            </a:r>
            <a:r>
              <a:rPr lang="en-US" sz="1500" i="1" dirty="0"/>
              <a:t>as-number</a:t>
            </a:r>
            <a:r>
              <a:rPr lang="en-US" sz="1500" dirty="0"/>
              <a:t>.</a:t>
            </a:r>
          </a:p>
          <a:p>
            <a:r>
              <a:rPr lang="en-US" sz="1500" b="1" dirty="0"/>
              <a:t>Step 3. </a:t>
            </a:r>
            <a:r>
              <a:rPr lang="en-US" sz="1500" dirty="0"/>
              <a:t>On routers that directly peer with another member AS, identify the peering member AS with the command </a:t>
            </a:r>
            <a:r>
              <a:rPr lang="en-US" sz="1500" b="1" dirty="0"/>
              <a:t>bgp confederation peers </a:t>
            </a:r>
            <a:r>
              <a:rPr lang="en-US" sz="1500" i="1" dirty="0"/>
              <a:t>member-asn</a:t>
            </a:r>
            <a:r>
              <a:rPr lang="en-US" sz="1500" dirty="0"/>
              <a:t>.</a:t>
            </a:r>
          </a:p>
          <a:p>
            <a:r>
              <a:rPr lang="en-US" sz="1500" b="1" dirty="0"/>
              <a:t>Step 4. </a:t>
            </a:r>
            <a:r>
              <a:rPr lang="en-US" sz="1500" dirty="0"/>
              <a:t>Configure BGP confederation members as normal and then following the normal BGP configuration guidelines for the remaining configuration.</a:t>
            </a:r>
          </a:p>
        </p:txBody>
      </p:sp>
      <p:pic>
        <p:nvPicPr>
          <p:cNvPr id="8" name="Picture 7">
            <a:extLst>
              <a:ext uri="{FF2B5EF4-FFF2-40B4-BE49-F238E27FC236}">
                <a16:creationId xmlns:a16="http://schemas.microsoft.com/office/drawing/2014/main" id="{2B408BFA-71EA-4234-93E5-98A42159CFCD}"/>
              </a:ext>
            </a:extLst>
          </p:cNvPr>
          <p:cNvPicPr>
            <a:picLocks noChangeAspect="1"/>
          </p:cNvPicPr>
          <p:nvPr/>
        </p:nvPicPr>
        <p:blipFill>
          <a:blip r:embed="rId3"/>
          <a:srcRect/>
          <a:stretch/>
        </p:blipFill>
        <p:spPr>
          <a:xfrm>
            <a:off x="4944489" y="731837"/>
            <a:ext cx="3576075" cy="1917019"/>
          </a:xfrm>
          <a:prstGeom prst="rect">
            <a:avLst/>
          </a:prstGeom>
        </p:spPr>
      </p:pic>
    </p:spTree>
    <p:extLst>
      <p:ext uri="{BB962C8B-B14F-4D97-AF65-F5344CB8AC3E}">
        <p14:creationId xmlns:p14="http://schemas.microsoft.com/office/powerpoint/2010/main" val="3652893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4816369" cy="731837"/>
          </a:xfrm>
        </p:spPr>
        <p:txBody>
          <a:bodyPr/>
          <a:lstStyle/>
          <a:p>
            <a:r>
              <a:rPr lang="en-US" sz="1600" dirty="0">
                <a:solidFill>
                  <a:schemeClr val="accent4">
                    <a:lumMod val="75000"/>
                  </a:schemeClr>
                </a:solidFill>
              </a:rPr>
              <a:t>Understanding BGP Session Types and Behavior</a:t>
            </a:r>
            <a:br>
              <a:rPr lang="en-US" dirty="0">
                <a:solidFill>
                  <a:schemeClr val="accent4">
                    <a:lumMod val="75000"/>
                  </a:schemeClr>
                </a:solidFill>
              </a:rPr>
            </a:br>
            <a:r>
              <a:rPr lang="en-US" sz="2400" dirty="0">
                <a:solidFill>
                  <a:schemeClr val="accent4">
                    <a:lumMod val="75000"/>
                  </a:schemeClr>
                </a:solidFill>
              </a:rPr>
              <a:t>Confederations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2" y="731837"/>
            <a:ext cx="5290452" cy="3970318"/>
          </a:xfrm>
          <a:prstGeom prst="rect">
            <a:avLst/>
          </a:prstGeom>
        </p:spPr>
        <p:txBody>
          <a:bodyPr wrap="square">
            <a:spAutoFit/>
          </a:bodyPr>
          <a:lstStyle/>
          <a:p>
            <a:r>
              <a:rPr lang="en-US" sz="1400" dirty="0"/>
              <a:t>Example 11-18 Shows BGP session configuration for a confederations. R1 and R7 are not aware of the confederation and peer with R2 and R6 as though they were members of AS 200. Notice that R3 does not need the command bgp confederation peers because it is not peering with another member AS.</a:t>
            </a:r>
          </a:p>
          <a:p>
            <a:endParaRPr lang="en-US" sz="1400" dirty="0"/>
          </a:p>
          <a:p>
            <a:r>
              <a:rPr lang="en-US" sz="1400" dirty="0"/>
              <a:t>Confederations share behaviors from both iBGP sessions and eBGP sessions but have the following differences:</a:t>
            </a:r>
          </a:p>
          <a:p>
            <a:endParaRPr lang="en-US" sz="1400" dirty="0"/>
          </a:p>
          <a:p>
            <a:r>
              <a:rPr lang="en-US" sz="1400" dirty="0"/>
              <a:t>The AS_Path attribute contains a subfield called AS_CONFED_SEQUENCE. AS_CONFED_SEQUENCE is displayed in parentheses before any external ASNs in AS_Path. As the route passes from member AS to member AS, AS_CONFED_SEQUENCE is appended to contain the member AS ASNs. The AS_CONFED_SEQUENCE attribute is used to prevent loops but is not used (counted) when choosing the shortest AS_Path.</a:t>
            </a:r>
          </a:p>
        </p:txBody>
      </p:sp>
      <p:grpSp>
        <p:nvGrpSpPr>
          <p:cNvPr id="7" name="Group 6">
            <a:extLst>
              <a:ext uri="{FF2B5EF4-FFF2-40B4-BE49-F238E27FC236}">
                <a16:creationId xmlns:a16="http://schemas.microsoft.com/office/drawing/2014/main" id="{1C6EA155-85B8-4675-99E0-D53F11D9BBDB}"/>
              </a:ext>
            </a:extLst>
          </p:cNvPr>
          <p:cNvGrpSpPr/>
          <p:nvPr/>
        </p:nvGrpSpPr>
        <p:grpSpPr>
          <a:xfrm>
            <a:off x="5528755" y="110836"/>
            <a:ext cx="3521218" cy="4938449"/>
            <a:chOff x="4944422" y="89240"/>
            <a:chExt cx="3428221" cy="4808022"/>
          </a:xfrm>
        </p:grpSpPr>
        <p:pic>
          <p:nvPicPr>
            <p:cNvPr id="8" name="Picture 7">
              <a:extLst>
                <a:ext uri="{FF2B5EF4-FFF2-40B4-BE49-F238E27FC236}">
                  <a16:creationId xmlns:a16="http://schemas.microsoft.com/office/drawing/2014/main" id="{2B408BFA-71EA-4234-93E5-98A42159CFCD}"/>
                </a:ext>
              </a:extLst>
            </p:cNvPr>
            <p:cNvPicPr>
              <a:picLocks noChangeAspect="1"/>
            </p:cNvPicPr>
            <p:nvPr/>
          </p:nvPicPr>
          <p:blipFill>
            <a:blip r:embed="rId3"/>
            <a:srcRect/>
            <a:stretch/>
          </p:blipFill>
          <p:spPr>
            <a:xfrm>
              <a:off x="4957969" y="89240"/>
              <a:ext cx="3406855" cy="1021587"/>
            </a:xfrm>
            <a:prstGeom prst="rect">
              <a:avLst/>
            </a:prstGeom>
          </p:spPr>
        </p:pic>
        <p:pic>
          <p:nvPicPr>
            <p:cNvPr id="6" name="Picture 5" descr="A screenshot of a cell phone&#10;&#10;Description automatically generated">
              <a:extLst>
                <a:ext uri="{FF2B5EF4-FFF2-40B4-BE49-F238E27FC236}">
                  <a16:creationId xmlns:a16="http://schemas.microsoft.com/office/drawing/2014/main" id="{1D651FA0-90F1-483D-BD25-D7059E9E118E}"/>
                </a:ext>
              </a:extLst>
            </p:cNvPr>
            <p:cNvPicPr>
              <a:picLocks noChangeAspect="1"/>
            </p:cNvPicPr>
            <p:nvPr/>
          </p:nvPicPr>
          <p:blipFill>
            <a:blip r:embed="rId4"/>
            <a:stretch>
              <a:fillRect/>
            </a:stretch>
          </p:blipFill>
          <p:spPr>
            <a:xfrm>
              <a:off x="4944422" y="1094883"/>
              <a:ext cx="3428221" cy="3802379"/>
            </a:xfrm>
            <a:prstGeom prst="rect">
              <a:avLst/>
            </a:prstGeom>
          </p:spPr>
        </p:pic>
      </p:grpSp>
    </p:spTree>
    <p:extLst>
      <p:ext uri="{BB962C8B-B14F-4D97-AF65-F5344CB8AC3E}">
        <p14:creationId xmlns:p14="http://schemas.microsoft.com/office/powerpoint/2010/main" val="1584919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4816369" cy="731837"/>
          </a:xfrm>
        </p:spPr>
        <p:txBody>
          <a:bodyPr/>
          <a:lstStyle/>
          <a:p>
            <a:r>
              <a:rPr lang="en-US" sz="1600" dirty="0">
                <a:solidFill>
                  <a:schemeClr val="accent4">
                    <a:lumMod val="75000"/>
                  </a:schemeClr>
                </a:solidFill>
              </a:rPr>
              <a:t>Understanding BGP Session Types and Behavior</a:t>
            </a:r>
            <a:br>
              <a:rPr lang="en-US" dirty="0">
                <a:solidFill>
                  <a:schemeClr val="accent4">
                    <a:lumMod val="75000"/>
                  </a:schemeClr>
                </a:solidFill>
              </a:rPr>
            </a:br>
            <a:r>
              <a:rPr lang="en-US" sz="2400" dirty="0">
                <a:solidFill>
                  <a:schemeClr val="accent4">
                    <a:lumMod val="75000"/>
                  </a:schemeClr>
                </a:solidFill>
              </a:rPr>
              <a:t>Confederations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731837"/>
            <a:ext cx="8894811" cy="1754326"/>
          </a:xfrm>
          <a:prstGeom prst="rect">
            <a:avLst/>
          </a:prstGeom>
        </p:spPr>
        <p:txBody>
          <a:bodyPr wrap="square">
            <a:spAutoFit/>
          </a:bodyPr>
          <a:lstStyle/>
          <a:p>
            <a:pPr marL="377190" indent="-285750">
              <a:spcBef>
                <a:spcPts val="0"/>
              </a:spcBef>
              <a:spcAft>
                <a:spcPts val="300"/>
              </a:spcAft>
              <a:buFont typeface="Arial" panose="020B0604020202020204" pitchFamily="34" charset="0"/>
              <a:buChar char="•"/>
            </a:pPr>
            <a:r>
              <a:rPr lang="en-US" sz="1400" dirty="0"/>
              <a:t>Route reflectors can be used within the member AS like normal iBGP peerings.</a:t>
            </a:r>
          </a:p>
          <a:p>
            <a:pPr marL="377190" indent="-285750">
              <a:spcBef>
                <a:spcPts val="0"/>
              </a:spcBef>
              <a:spcAft>
                <a:spcPts val="300"/>
              </a:spcAft>
              <a:buFont typeface="Arial" panose="020B0604020202020204" pitchFamily="34" charset="0"/>
              <a:buChar char="•"/>
            </a:pPr>
            <a:r>
              <a:rPr lang="en-US" sz="1400" dirty="0"/>
              <a:t>The BGP MED attribute is transitive to all other member ASs but does not leave the confederation.</a:t>
            </a:r>
          </a:p>
          <a:p>
            <a:pPr marL="377190" indent="-285750">
              <a:spcBef>
                <a:spcPts val="0"/>
              </a:spcBef>
              <a:spcAft>
                <a:spcPts val="300"/>
              </a:spcAft>
              <a:buFont typeface="Arial" panose="020B0604020202020204" pitchFamily="34" charset="0"/>
              <a:buChar char="•"/>
            </a:pPr>
            <a:r>
              <a:rPr lang="en-US" sz="1400" dirty="0"/>
              <a:t>The LOCAL_PREF attribute is transitive to all other member ASs but does not leave the confederation.</a:t>
            </a:r>
          </a:p>
          <a:p>
            <a:pPr marL="377190" indent="-285750">
              <a:spcBef>
                <a:spcPts val="0"/>
              </a:spcBef>
              <a:spcAft>
                <a:spcPts val="300"/>
              </a:spcAft>
              <a:buFont typeface="Arial" panose="020B0604020202020204" pitchFamily="34" charset="0"/>
              <a:buChar char="•"/>
            </a:pPr>
            <a:r>
              <a:rPr lang="en-US" sz="1400" dirty="0"/>
              <a:t>The next-hop address for external confederation routes does not change as the route is exchanged between member ASs.</a:t>
            </a:r>
          </a:p>
          <a:p>
            <a:pPr marL="377190" indent="-285750">
              <a:spcBef>
                <a:spcPts val="0"/>
              </a:spcBef>
              <a:spcAft>
                <a:spcPts val="300"/>
              </a:spcAft>
              <a:buFont typeface="Arial" panose="020B0604020202020204" pitchFamily="34" charset="0"/>
              <a:buChar char="•"/>
            </a:pPr>
            <a:r>
              <a:rPr lang="en-US" sz="1400" dirty="0"/>
              <a:t>AS_CONFED_SEQUENCE is removed from AS_Path when the route is advertised outside the confederation.</a:t>
            </a:r>
          </a:p>
        </p:txBody>
      </p:sp>
      <p:sp>
        <p:nvSpPr>
          <p:cNvPr id="4" name="Rectangle 3"/>
          <p:cNvSpPr/>
          <p:nvPr/>
        </p:nvSpPr>
        <p:spPr>
          <a:xfrm>
            <a:off x="189742" y="2607653"/>
            <a:ext cx="3755151" cy="1815882"/>
          </a:xfrm>
          <a:prstGeom prst="rect">
            <a:avLst/>
          </a:prstGeom>
        </p:spPr>
        <p:txBody>
          <a:bodyPr wrap="square">
            <a:spAutoFit/>
          </a:bodyPr>
          <a:lstStyle/>
          <a:p>
            <a:r>
              <a:rPr lang="en-US" sz="1400" dirty="0"/>
              <a:t>Example 11-19 shows R1’s BGP table, which displays all the routes advertised from this topology. </a:t>
            </a:r>
          </a:p>
          <a:p>
            <a:endParaRPr lang="en-US" sz="1400" dirty="0"/>
          </a:p>
          <a:p>
            <a:r>
              <a:rPr lang="en-US" sz="1400" dirty="0"/>
              <a:t>Notice that R2 removed the member AS ASNs from the route as it is advertised externally. AS 100 is not aware that AS 200 is a confederation.</a:t>
            </a:r>
          </a:p>
        </p:txBody>
      </p:sp>
      <p:pic>
        <p:nvPicPr>
          <p:cNvPr id="9" name="Picture 8" descr="A screenshot of a cell phone&#10;&#10;Description automatically generated">
            <a:extLst>
              <a:ext uri="{FF2B5EF4-FFF2-40B4-BE49-F238E27FC236}">
                <a16:creationId xmlns:a16="http://schemas.microsoft.com/office/drawing/2014/main" id="{1BA9CA29-C512-4D6D-889F-6CFF609C7DF2}"/>
              </a:ext>
            </a:extLst>
          </p:cNvPr>
          <p:cNvPicPr>
            <a:picLocks noChangeAspect="1"/>
          </p:cNvPicPr>
          <p:nvPr/>
        </p:nvPicPr>
        <p:blipFill>
          <a:blip r:embed="rId3"/>
          <a:stretch>
            <a:fillRect/>
          </a:stretch>
        </p:blipFill>
        <p:spPr>
          <a:xfrm>
            <a:off x="4013194" y="2486162"/>
            <a:ext cx="5066119" cy="2272457"/>
          </a:xfrm>
          <a:prstGeom prst="rect">
            <a:avLst/>
          </a:prstGeom>
        </p:spPr>
      </p:pic>
    </p:spTree>
    <p:extLst>
      <p:ext uri="{BB962C8B-B14F-4D97-AF65-F5344CB8AC3E}">
        <p14:creationId xmlns:p14="http://schemas.microsoft.com/office/powerpoint/2010/main" val="1806340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4816369" cy="731837"/>
          </a:xfrm>
        </p:spPr>
        <p:txBody>
          <a:bodyPr/>
          <a:lstStyle/>
          <a:p>
            <a:r>
              <a:rPr lang="en-US" sz="1600" dirty="0">
                <a:solidFill>
                  <a:schemeClr val="accent4">
                    <a:lumMod val="75000"/>
                  </a:schemeClr>
                </a:solidFill>
              </a:rPr>
              <a:t>Understanding BGP Session Types and Behavior</a:t>
            </a:r>
            <a:br>
              <a:rPr lang="en-US" dirty="0">
                <a:solidFill>
                  <a:schemeClr val="accent4">
                    <a:lumMod val="75000"/>
                  </a:schemeClr>
                </a:solidFill>
              </a:rPr>
            </a:br>
            <a:r>
              <a:rPr lang="en-US" sz="2400" dirty="0">
                <a:solidFill>
                  <a:schemeClr val="accent4">
                    <a:lumMod val="75000"/>
                  </a:schemeClr>
                </a:solidFill>
              </a:rPr>
              <a:t>Confederations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2" y="731837"/>
            <a:ext cx="8890940" cy="1077218"/>
          </a:xfrm>
          <a:prstGeom prst="rect">
            <a:avLst/>
          </a:prstGeom>
        </p:spPr>
        <p:txBody>
          <a:bodyPr wrap="square">
            <a:spAutoFit/>
          </a:bodyPr>
          <a:lstStyle/>
          <a:p>
            <a:r>
              <a:rPr lang="en-US" sz="1600" dirty="0"/>
              <a:t>Example 11-20 shows R2’s BGP table, which participates in the member AS 65100. </a:t>
            </a:r>
          </a:p>
          <a:p>
            <a:r>
              <a:rPr lang="en-US" sz="1600" dirty="0"/>
              <a:t>Notice that the next-hop IP address is not modified for the 10.7.7.0/24 prefix that was advertised by R7, even though it passed a different member AS. AS_CONFED_SEQUENCE is listed in parentheses to indicate that it passed through sub AS 65200 in the AS 200 confederation.</a:t>
            </a:r>
          </a:p>
        </p:txBody>
      </p:sp>
      <p:pic>
        <p:nvPicPr>
          <p:cNvPr id="5" name="Picture 4">
            <a:extLst>
              <a:ext uri="{FF2B5EF4-FFF2-40B4-BE49-F238E27FC236}">
                <a16:creationId xmlns:a16="http://schemas.microsoft.com/office/drawing/2014/main" id="{1BA9CA29-C512-4D6D-889F-6CFF609C7DF2}"/>
              </a:ext>
            </a:extLst>
          </p:cNvPr>
          <p:cNvPicPr>
            <a:picLocks noChangeAspect="1"/>
          </p:cNvPicPr>
          <p:nvPr/>
        </p:nvPicPr>
        <p:blipFill>
          <a:blip r:embed="rId3"/>
          <a:srcRect/>
          <a:stretch/>
        </p:blipFill>
        <p:spPr>
          <a:xfrm>
            <a:off x="2121974" y="2059252"/>
            <a:ext cx="4889876" cy="2491956"/>
          </a:xfrm>
          <a:prstGeom prst="rect">
            <a:avLst/>
          </a:prstGeom>
        </p:spPr>
      </p:pic>
    </p:spTree>
    <p:extLst>
      <p:ext uri="{BB962C8B-B14F-4D97-AF65-F5344CB8AC3E}">
        <p14:creationId xmlns:p14="http://schemas.microsoft.com/office/powerpoint/2010/main" val="3426798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BGP Fundamentals</a:t>
            </a:r>
            <a:br>
              <a:rPr lang="en-US" dirty="0">
                <a:solidFill>
                  <a:schemeClr val="accent4">
                    <a:lumMod val="75000"/>
                  </a:schemeClr>
                </a:solidFill>
              </a:rPr>
            </a:br>
            <a:r>
              <a:rPr lang="en-US" sz="2400" dirty="0">
                <a:solidFill>
                  <a:schemeClr val="accent4">
                    <a:lumMod val="75000"/>
                  </a:schemeClr>
                </a:solidFill>
              </a:rPr>
              <a:t>BGP Sessions</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5" y="731837"/>
            <a:ext cx="8978369" cy="2369880"/>
          </a:xfrm>
          <a:prstGeom prst="rect">
            <a:avLst/>
          </a:prstGeom>
          <a:noFill/>
        </p:spPr>
        <p:txBody>
          <a:bodyPr wrap="square" rtlCol="0">
            <a:spAutoFit/>
          </a:bodyPr>
          <a:lstStyle/>
          <a:p>
            <a:pPr eaLnBrk="0" hangingPunct="0"/>
            <a:r>
              <a:rPr lang="en-US" sz="1600" dirty="0">
                <a:solidFill>
                  <a:srgbClr val="000000"/>
                </a:solidFill>
              </a:rPr>
              <a:t>A BGP session is an established adjacency between two BGP routers. Multi-hop sessions require that the router use an underlying route installed in the Routing Information Base (RIB) (static or from any routing protocol) to establish the TCP session with the remote endpoint.</a:t>
            </a:r>
          </a:p>
          <a:p>
            <a:pPr eaLnBrk="0" hangingPunct="0"/>
            <a:endParaRPr lang="en-US" sz="1600" dirty="0">
              <a:solidFill>
                <a:srgbClr val="000000"/>
              </a:solidFill>
            </a:endParaRPr>
          </a:p>
          <a:p>
            <a:pPr eaLnBrk="0" hangingPunct="0">
              <a:spcBef>
                <a:spcPts val="600"/>
              </a:spcBef>
              <a:spcAft>
                <a:spcPts val="600"/>
              </a:spcAft>
            </a:pPr>
            <a:r>
              <a:rPr lang="en-US" sz="1600" dirty="0">
                <a:solidFill>
                  <a:srgbClr val="000000"/>
                </a:solidFill>
              </a:rPr>
              <a:t>BGP sessions are categorized into two types:</a:t>
            </a:r>
          </a:p>
          <a:p>
            <a:pPr marL="285750" indent="-285750" eaLnBrk="0" hangingPunct="0">
              <a:spcBef>
                <a:spcPts val="600"/>
              </a:spcBef>
              <a:spcAft>
                <a:spcPts val="600"/>
              </a:spcAft>
              <a:buFont typeface="Arial" panose="020B0604020202020204" pitchFamily="34" charset="0"/>
              <a:buChar char="•"/>
            </a:pPr>
            <a:r>
              <a:rPr lang="en-US" sz="1600" dirty="0">
                <a:solidFill>
                  <a:srgbClr val="000000"/>
                </a:solidFill>
              </a:rPr>
              <a:t>Internal BGP (iBGP) - Sessions established with an iBGP router that are in the same AS or that participate in the same BGP confederation</a:t>
            </a:r>
          </a:p>
          <a:p>
            <a:pPr marL="285750" indent="-285750" eaLnBrk="0" hangingPunct="0">
              <a:buFont typeface="Arial" panose="020B0604020202020204" pitchFamily="34" charset="0"/>
              <a:buChar char="•"/>
            </a:pPr>
            <a:r>
              <a:rPr lang="en-US" sz="1600" dirty="0">
                <a:solidFill>
                  <a:srgbClr val="000000"/>
                </a:solidFill>
              </a:rPr>
              <a:t>External BGP (eBGP) - Sessions established with a BGP router that is in a different AS</a:t>
            </a:r>
          </a:p>
        </p:txBody>
      </p:sp>
    </p:spTree>
    <p:extLst>
      <p:ext uri="{BB962C8B-B14F-4D97-AF65-F5344CB8AC3E}">
        <p14:creationId xmlns:p14="http://schemas.microsoft.com/office/powerpoint/2010/main" val="2660978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4816369" cy="731837"/>
          </a:xfrm>
        </p:spPr>
        <p:txBody>
          <a:bodyPr/>
          <a:lstStyle/>
          <a:p>
            <a:r>
              <a:rPr lang="en-US" sz="1600" dirty="0">
                <a:solidFill>
                  <a:schemeClr val="accent4">
                    <a:lumMod val="75000"/>
                  </a:schemeClr>
                </a:solidFill>
              </a:rPr>
              <a:t>Understanding BGP Session Types and Behavior</a:t>
            </a:r>
            <a:br>
              <a:rPr lang="en-US" dirty="0">
                <a:solidFill>
                  <a:schemeClr val="accent4">
                    <a:lumMod val="75000"/>
                  </a:schemeClr>
                </a:solidFill>
              </a:rPr>
            </a:br>
            <a:r>
              <a:rPr lang="en-US" sz="2400" dirty="0">
                <a:solidFill>
                  <a:schemeClr val="accent4">
                    <a:lumMod val="75000"/>
                  </a:schemeClr>
                </a:solidFill>
              </a:rPr>
              <a:t>Confederations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2" y="731837"/>
            <a:ext cx="8890940" cy="1077218"/>
          </a:xfrm>
          <a:prstGeom prst="rect">
            <a:avLst/>
          </a:prstGeom>
        </p:spPr>
        <p:txBody>
          <a:bodyPr wrap="square">
            <a:spAutoFit/>
          </a:bodyPr>
          <a:lstStyle/>
          <a:p>
            <a:r>
              <a:rPr lang="en-US" sz="1600" dirty="0"/>
              <a:t>Example 11-21 shows the full NRLI information from the perspective of R4 for the prefix</a:t>
            </a:r>
          </a:p>
          <a:p>
            <a:r>
              <a:rPr lang="en-US" sz="1600" dirty="0"/>
              <a:t>10.7.7.0/24 that was advertised from R7. Notice that the NRLI includes the fields </a:t>
            </a:r>
            <a:r>
              <a:rPr lang="en-US" sz="1600" i="1" dirty="0"/>
              <a:t>confedinternal </a:t>
            </a:r>
            <a:r>
              <a:rPr lang="en-US" sz="1600" dirty="0"/>
              <a:t>and </a:t>
            </a:r>
            <a:r>
              <a:rPr lang="en-US" sz="1600" i="1" dirty="0"/>
              <a:t>confed-external </a:t>
            </a:r>
            <a:r>
              <a:rPr lang="en-US" sz="1600" dirty="0"/>
              <a:t>based on whether the NLRI was received within the same member AS or a different one.</a:t>
            </a:r>
          </a:p>
        </p:txBody>
      </p:sp>
      <p:pic>
        <p:nvPicPr>
          <p:cNvPr id="5" name="Picture 4">
            <a:extLst>
              <a:ext uri="{FF2B5EF4-FFF2-40B4-BE49-F238E27FC236}">
                <a16:creationId xmlns:a16="http://schemas.microsoft.com/office/drawing/2014/main" id="{1BA9CA29-C512-4D6D-889F-6CFF609C7DF2}"/>
              </a:ext>
            </a:extLst>
          </p:cNvPr>
          <p:cNvPicPr>
            <a:picLocks noChangeAspect="1"/>
          </p:cNvPicPr>
          <p:nvPr/>
        </p:nvPicPr>
        <p:blipFill>
          <a:blip r:embed="rId3"/>
          <a:srcRect/>
          <a:stretch/>
        </p:blipFill>
        <p:spPr>
          <a:xfrm>
            <a:off x="2377403" y="1809055"/>
            <a:ext cx="4379018" cy="2657406"/>
          </a:xfrm>
          <a:prstGeom prst="rect">
            <a:avLst/>
          </a:prstGeom>
        </p:spPr>
      </p:pic>
    </p:spTree>
    <p:extLst>
      <p:ext uri="{BB962C8B-B14F-4D97-AF65-F5344CB8AC3E}">
        <p14:creationId xmlns:p14="http://schemas.microsoft.com/office/powerpoint/2010/main" val="3077744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37844" y="252411"/>
            <a:ext cx="8541996" cy="1351755"/>
          </a:xfrm>
        </p:spPr>
        <p:txBody>
          <a:bodyPr/>
          <a:lstStyle/>
          <a:p>
            <a:r>
              <a:rPr lang="en-US" sz="3600" dirty="0">
                <a:solidFill>
                  <a:schemeClr val="accent5">
                    <a:lumMod val="40000"/>
                    <a:lumOff val="60000"/>
                  </a:schemeClr>
                </a:solidFill>
              </a:rPr>
              <a:t>Multiprotocol BGP for IPv6</a:t>
            </a:r>
          </a:p>
        </p:txBody>
      </p:sp>
      <p:sp>
        <p:nvSpPr>
          <p:cNvPr id="4" name="TextBox 3">
            <a:extLst>
              <a:ext uri="{FF2B5EF4-FFF2-40B4-BE49-F238E27FC236}">
                <a16:creationId xmlns:a16="http://schemas.microsoft.com/office/drawing/2014/main" id="{E2BFA70F-DC0C-41D5-868E-C8FBC661D58F}"/>
              </a:ext>
            </a:extLst>
          </p:cNvPr>
          <p:cNvSpPr txBox="1"/>
          <p:nvPr/>
        </p:nvSpPr>
        <p:spPr>
          <a:xfrm>
            <a:off x="433084" y="1715712"/>
            <a:ext cx="8446756"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accent4">
                    <a:lumMod val="40000"/>
                    <a:lumOff val="60000"/>
                  </a:schemeClr>
                </a:solidFill>
              </a:rPr>
              <a:t>Multiprotocol BGP (MP-BGP) enables BGP to carry NLRI for multiple protocols, such as IPv4, IPv6, and MPLS Layer 3 Virtual Private Network L3VPN.</a:t>
            </a:r>
          </a:p>
        </p:txBody>
      </p:sp>
    </p:spTree>
    <p:custDataLst>
      <p:tags r:id="rId1"/>
    </p:custDataLst>
    <p:extLst>
      <p:ext uri="{BB962C8B-B14F-4D97-AF65-F5344CB8AC3E}">
        <p14:creationId xmlns:p14="http://schemas.microsoft.com/office/powerpoint/2010/main" val="3029266719"/>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Multiprotocol BGP for IPv6</a:t>
            </a:r>
            <a:br>
              <a:rPr lang="en-US" dirty="0">
                <a:solidFill>
                  <a:schemeClr val="accent4">
                    <a:lumMod val="75000"/>
                  </a:schemeClr>
                </a:solidFill>
              </a:rPr>
            </a:br>
            <a:r>
              <a:rPr lang="en-US" sz="2400" dirty="0">
                <a:solidFill>
                  <a:schemeClr val="accent4">
                    <a:lumMod val="75000"/>
                  </a:schemeClr>
                </a:solidFill>
              </a:rPr>
              <a:t>MP-BGP</a:t>
            </a:r>
          </a:p>
        </p:txBody>
      </p:sp>
      <p:sp>
        <p:nvSpPr>
          <p:cNvPr id="2" name="Rectangle 1">
            <a:extLst>
              <a:ext uri="{FF2B5EF4-FFF2-40B4-BE49-F238E27FC236}">
                <a16:creationId xmlns:a16="http://schemas.microsoft.com/office/drawing/2014/main" id="{09FF4F5D-70B8-4224-91F2-4D3C5F190FF9}"/>
              </a:ext>
            </a:extLst>
          </p:cNvPr>
          <p:cNvSpPr/>
          <p:nvPr/>
        </p:nvSpPr>
        <p:spPr>
          <a:xfrm>
            <a:off x="121440" y="565397"/>
            <a:ext cx="9022560" cy="4524315"/>
          </a:xfrm>
          <a:prstGeom prst="rect">
            <a:avLst/>
          </a:prstGeom>
        </p:spPr>
        <p:txBody>
          <a:bodyPr wrap="square">
            <a:spAutoFit/>
          </a:bodyPr>
          <a:lstStyle/>
          <a:p>
            <a:pPr>
              <a:spcAft>
                <a:spcPts val="600"/>
              </a:spcAft>
            </a:pPr>
            <a:r>
              <a:rPr lang="en-US" sz="1400" dirty="0"/>
              <a:t>MP-BGP RFC 4760 defines the following new features:</a:t>
            </a:r>
          </a:p>
          <a:p>
            <a:pPr marL="571500" indent="-285750">
              <a:spcAft>
                <a:spcPts val="600"/>
              </a:spcAft>
              <a:buFont typeface="Arial" panose="020B0604020202020204" pitchFamily="34" charset="0"/>
              <a:buChar char="•"/>
            </a:pPr>
            <a:r>
              <a:rPr lang="en-US" sz="1400" dirty="0"/>
              <a:t>New address family identifier (AFI) model</a:t>
            </a:r>
          </a:p>
          <a:p>
            <a:pPr marL="571500" indent="-285750">
              <a:spcAft>
                <a:spcPts val="600"/>
              </a:spcAft>
              <a:buFont typeface="Arial" panose="020B0604020202020204" pitchFamily="34" charset="0"/>
              <a:buChar char="•"/>
            </a:pPr>
            <a:r>
              <a:rPr lang="en-US" sz="1400" dirty="0"/>
              <a:t>New BGPv4 optional and nontransitive attributes:</a:t>
            </a:r>
          </a:p>
          <a:p>
            <a:pPr marL="571500" indent="-285750">
              <a:spcAft>
                <a:spcPts val="600"/>
              </a:spcAft>
              <a:buFont typeface="Arial" panose="020B0604020202020204" pitchFamily="34" charset="0"/>
              <a:buChar char="•"/>
            </a:pPr>
            <a:r>
              <a:rPr lang="en-US" sz="1400" dirty="0"/>
              <a:t>Multiprotocol reachable NLRI</a:t>
            </a:r>
          </a:p>
          <a:p>
            <a:pPr marL="571500" indent="-285750">
              <a:spcAft>
                <a:spcPts val="600"/>
              </a:spcAft>
              <a:buFont typeface="Arial" panose="020B0604020202020204" pitchFamily="34" charset="0"/>
              <a:buChar char="•"/>
            </a:pPr>
            <a:r>
              <a:rPr lang="en-US" sz="1400" dirty="0"/>
              <a:t>Multiprotocol unreachable NLRI</a:t>
            </a:r>
          </a:p>
          <a:p>
            <a:pPr>
              <a:spcAft>
                <a:spcPts val="600"/>
              </a:spcAft>
            </a:pPr>
            <a:r>
              <a:rPr lang="en-US" sz="1400" dirty="0"/>
              <a:t>The multiprotocol reachable NLRI attribute describes IPv6 route information, and the multiprotocol unreachable NLRI attribute withdraws the IPv6 route from service. The attributes are optional and nontransitive, so if an older router does not understand the attributes, the information can just be ignored.</a:t>
            </a:r>
          </a:p>
          <a:p>
            <a:pPr>
              <a:spcAft>
                <a:spcPts val="600"/>
              </a:spcAft>
            </a:pPr>
            <a:r>
              <a:rPr lang="en-US" sz="1400" dirty="0"/>
              <a:t>During the open message negotiation, the BGP peer routers exchange capabilities. The MP-BGP extensions include an AFI that describes the supported protocols, along with SAFI attribute fields that describe whether the prefix applies to the unicast or multicast routing table:</a:t>
            </a:r>
          </a:p>
          <a:p>
            <a:pPr marL="571500" indent="-285750">
              <a:spcAft>
                <a:spcPts val="600"/>
              </a:spcAft>
              <a:buFont typeface="Arial" panose="020B0604020202020204" pitchFamily="34" charset="0"/>
              <a:buChar char="•"/>
            </a:pPr>
            <a:r>
              <a:rPr lang="en-US" sz="1400" dirty="0"/>
              <a:t>IPv4 unicast: AFI:1, SAFI:1</a:t>
            </a:r>
          </a:p>
          <a:p>
            <a:pPr marL="571500" indent="-285750">
              <a:spcAft>
                <a:spcPts val="600"/>
              </a:spcAft>
              <a:buFont typeface="Arial" panose="020B0604020202020204" pitchFamily="34" charset="0"/>
              <a:buChar char="•"/>
            </a:pPr>
            <a:r>
              <a:rPr lang="en-US" sz="1400" dirty="0"/>
              <a:t>IPv6 unicast: AFI:2, SAFI:1</a:t>
            </a:r>
          </a:p>
          <a:p>
            <a:pPr>
              <a:spcAft>
                <a:spcPts val="600"/>
              </a:spcAft>
            </a:pPr>
            <a:r>
              <a:rPr lang="en-US" sz="1400" dirty="0"/>
              <a:t>Figure 11-20 shows a simple topology with three different ASs and R2 forming an eBGP session with R1 and R3. All of R1’s links are configured to FE80::1, all of R2’s links are set to FE80::2, and all of R3’s links are configured to FE80::3. This topology is used throughout this section.</a:t>
            </a:r>
          </a:p>
          <a:p>
            <a:pPr>
              <a:spcAft>
                <a:spcPts val="600"/>
              </a:spcAft>
            </a:pPr>
            <a:endParaRPr lang="en-US" sz="1400" dirty="0"/>
          </a:p>
        </p:txBody>
      </p:sp>
      <p:sp>
        <p:nvSpPr>
          <p:cNvPr id="6" name="TextBox 5">
            <a:extLst>
              <a:ext uri="{FF2B5EF4-FFF2-40B4-BE49-F238E27FC236}">
                <a16:creationId xmlns:a16="http://schemas.microsoft.com/office/drawing/2014/main" id="{985BF549-DE02-4E0E-BF43-12DB6D5F7DD5}"/>
              </a:ext>
            </a:extLst>
          </p:cNvPr>
          <p:cNvSpPr txBox="1"/>
          <p:nvPr/>
        </p:nvSpPr>
        <p:spPr>
          <a:xfrm>
            <a:off x="6032359" y="1217164"/>
            <a:ext cx="533401" cy="184666"/>
          </a:xfrm>
          <a:prstGeom prst="rect">
            <a:avLst/>
          </a:prstGeom>
          <a:solidFill>
            <a:schemeClr val="bg1"/>
          </a:solidFill>
        </p:spPr>
        <p:txBody>
          <a:bodyPr wrap="square" rtlCol="0">
            <a:spAutoFit/>
          </a:bodyPr>
          <a:lstStyle/>
          <a:p>
            <a:r>
              <a:rPr lang="en-US" sz="600" b="1" dirty="0">
                <a:solidFill>
                  <a:schemeClr val="tx1">
                    <a:lumMod val="50000"/>
                  </a:schemeClr>
                </a:solidFill>
              </a:rPr>
              <a:t>AS 65100</a:t>
            </a:r>
          </a:p>
        </p:txBody>
      </p:sp>
      <p:pic>
        <p:nvPicPr>
          <p:cNvPr id="5" name="Picture 4">
            <a:extLst>
              <a:ext uri="{FF2B5EF4-FFF2-40B4-BE49-F238E27FC236}">
                <a16:creationId xmlns:a16="http://schemas.microsoft.com/office/drawing/2014/main" id="{FDBD2D4C-D43F-45E9-A8C4-9AA3AFCEDED7}"/>
              </a:ext>
            </a:extLst>
          </p:cNvPr>
          <p:cNvPicPr>
            <a:picLocks noChangeAspect="1"/>
          </p:cNvPicPr>
          <p:nvPr/>
        </p:nvPicPr>
        <p:blipFill>
          <a:blip r:embed="rId3"/>
          <a:srcRect/>
          <a:stretch/>
        </p:blipFill>
        <p:spPr>
          <a:xfrm>
            <a:off x="4913493" y="731837"/>
            <a:ext cx="3983753" cy="1212199"/>
          </a:xfrm>
          <a:prstGeom prst="rect">
            <a:avLst/>
          </a:prstGeom>
        </p:spPr>
      </p:pic>
    </p:spTree>
    <p:extLst>
      <p:ext uri="{BB962C8B-B14F-4D97-AF65-F5344CB8AC3E}">
        <p14:creationId xmlns:p14="http://schemas.microsoft.com/office/powerpoint/2010/main" val="679286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Multiprotocol BGP for IPv6</a:t>
            </a:r>
            <a:br>
              <a:rPr lang="en-US" dirty="0">
                <a:solidFill>
                  <a:schemeClr val="accent4">
                    <a:lumMod val="75000"/>
                  </a:schemeClr>
                </a:solidFill>
              </a:rPr>
            </a:br>
            <a:r>
              <a:rPr lang="en-US" sz="2400" dirty="0">
                <a:solidFill>
                  <a:schemeClr val="accent4">
                    <a:lumMod val="75000"/>
                  </a:schemeClr>
                </a:solidFill>
              </a:rPr>
              <a:t>IPv6 Configuration</a:t>
            </a:r>
          </a:p>
        </p:txBody>
      </p:sp>
      <p:sp>
        <p:nvSpPr>
          <p:cNvPr id="2" name="Rectangle 1">
            <a:extLst>
              <a:ext uri="{FF2B5EF4-FFF2-40B4-BE49-F238E27FC236}">
                <a16:creationId xmlns:a16="http://schemas.microsoft.com/office/drawing/2014/main" id="{09FF4F5D-70B8-4224-91F2-4D3C5F190FF9}"/>
              </a:ext>
            </a:extLst>
          </p:cNvPr>
          <p:cNvSpPr/>
          <p:nvPr/>
        </p:nvSpPr>
        <p:spPr>
          <a:xfrm>
            <a:off x="121440" y="731837"/>
            <a:ext cx="8851738" cy="2708434"/>
          </a:xfrm>
          <a:prstGeom prst="rect">
            <a:avLst/>
          </a:prstGeom>
        </p:spPr>
        <p:txBody>
          <a:bodyPr wrap="square">
            <a:spAutoFit/>
          </a:bodyPr>
          <a:lstStyle/>
          <a:p>
            <a:pPr marL="285750" indent="-285750">
              <a:spcBef>
                <a:spcPts val="600"/>
              </a:spcBef>
              <a:spcAft>
                <a:spcPts val="600"/>
              </a:spcAft>
              <a:buFont typeface="Arial" panose="020B0604020202020204" pitchFamily="34" charset="0"/>
              <a:buChar char="•"/>
            </a:pPr>
            <a:r>
              <a:rPr lang="en-US" sz="1400" dirty="0"/>
              <a:t>BGP configuration rules that apply to IPv4 apply to IPv6, except that the IPv6 address family must be initialized, and the neighbor is activated. Routers with only IPv6 addressing must statically define the BGP RID to allow sessions to form.</a:t>
            </a:r>
          </a:p>
          <a:p>
            <a:pPr marL="285750" indent="-285750">
              <a:spcBef>
                <a:spcPts val="600"/>
              </a:spcBef>
              <a:spcAft>
                <a:spcPts val="600"/>
              </a:spcAft>
              <a:buFont typeface="Arial" panose="020B0604020202020204" pitchFamily="34" charset="0"/>
              <a:buChar char="•"/>
            </a:pPr>
            <a:r>
              <a:rPr lang="en-US" sz="1400" dirty="0"/>
              <a:t>The TCP session used by BGP is a Layer 4 protocol (TCP port 179), and it can use either an IPv4 or IPv6 address to form a session adjacency and exchange routes.</a:t>
            </a:r>
          </a:p>
          <a:p>
            <a:pPr marL="285750" indent="-285750">
              <a:spcBef>
                <a:spcPts val="600"/>
              </a:spcBef>
              <a:spcAft>
                <a:spcPts val="600"/>
              </a:spcAft>
              <a:buFont typeface="Arial" panose="020B0604020202020204" pitchFamily="34" charset="0"/>
              <a:buChar char="•"/>
            </a:pPr>
            <a:r>
              <a:rPr lang="en-US" sz="1400" dirty="0"/>
              <a:t>Unique global unicast addressing is the recommended method for BGP peering to avoid operational complexity. BGP peering using the link-local address may introduce risk if the address is not manually assigned to an interface. </a:t>
            </a:r>
          </a:p>
          <a:p>
            <a:pPr marL="285750" indent="-285750">
              <a:spcBef>
                <a:spcPts val="600"/>
              </a:spcBef>
              <a:spcAft>
                <a:spcPts val="600"/>
              </a:spcAft>
              <a:buFont typeface="Arial" panose="020B0604020202020204" pitchFamily="34" charset="0"/>
              <a:buChar char="•"/>
            </a:pPr>
            <a:r>
              <a:rPr lang="en-US" sz="1400" dirty="0"/>
              <a:t>A hardware failure or cable move changes the MAC address, resulting in a new link-local address. This causes the session to fail because the stateless address autoconfiguration generates a new IP address.</a:t>
            </a:r>
          </a:p>
        </p:txBody>
      </p:sp>
      <p:pic>
        <p:nvPicPr>
          <p:cNvPr id="7" name="Picture 6">
            <a:extLst>
              <a:ext uri="{FF2B5EF4-FFF2-40B4-BE49-F238E27FC236}">
                <a16:creationId xmlns:a16="http://schemas.microsoft.com/office/drawing/2014/main" id="{11C3FF29-1D7A-42F8-96B3-F11075AF44D5}"/>
              </a:ext>
            </a:extLst>
          </p:cNvPr>
          <p:cNvPicPr>
            <a:picLocks noChangeAspect="1"/>
          </p:cNvPicPr>
          <p:nvPr/>
        </p:nvPicPr>
        <p:blipFill>
          <a:blip r:embed="rId3"/>
          <a:srcRect/>
          <a:stretch/>
        </p:blipFill>
        <p:spPr>
          <a:xfrm>
            <a:off x="2550420" y="3645825"/>
            <a:ext cx="3852827" cy="1172360"/>
          </a:xfrm>
          <a:prstGeom prst="rect">
            <a:avLst/>
          </a:prstGeom>
        </p:spPr>
      </p:pic>
      <p:sp>
        <p:nvSpPr>
          <p:cNvPr id="8" name="TextBox 7">
            <a:extLst>
              <a:ext uri="{FF2B5EF4-FFF2-40B4-BE49-F238E27FC236}">
                <a16:creationId xmlns:a16="http://schemas.microsoft.com/office/drawing/2014/main" id="{C61B951C-71B4-4B1D-9CEE-A10A90DD7BA0}"/>
              </a:ext>
            </a:extLst>
          </p:cNvPr>
          <p:cNvSpPr txBox="1"/>
          <p:nvPr/>
        </p:nvSpPr>
        <p:spPr>
          <a:xfrm>
            <a:off x="2779205" y="3780191"/>
            <a:ext cx="533401" cy="184666"/>
          </a:xfrm>
          <a:prstGeom prst="rect">
            <a:avLst/>
          </a:prstGeom>
          <a:solidFill>
            <a:schemeClr val="bg1"/>
          </a:solidFill>
        </p:spPr>
        <p:txBody>
          <a:bodyPr wrap="square" rtlCol="0">
            <a:spAutoFit/>
          </a:bodyPr>
          <a:lstStyle/>
          <a:p>
            <a:r>
              <a:rPr lang="en-US" sz="600" b="1" dirty="0">
                <a:solidFill>
                  <a:schemeClr val="tx1">
                    <a:lumMod val="50000"/>
                  </a:schemeClr>
                </a:solidFill>
              </a:rPr>
              <a:t>AS 65100</a:t>
            </a:r>
          </a:p>
        </p:txBody>
      </p:sp>
    </p:spTree>
    <p:extLst>
      <p:ext uri="{BB962C8B-B14F-4D97-AF65-F5344CB8AC3E}">
        <p14:creationId xmlns:p14="http://schemas.microsoft.com/office/powerpoint/2010/main" val="1586619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Multiprotocol BGP for IPv6</a:t>
            </a:r>
            <a:br>
              <a:rPr lang="en-US" dirty="0">
                <a:solidFill>
                  <a:schemeClr val="accent4">
                    <a:lumMod val="75000"/>
                  </a:schemeClr>
                </a:solidFill>
              </a:rPr>
            </a:br>
            <a:r>
              <a:rPr lang="en-US" sz="2400" dirty="0">
                <a:solidFill>
                  <a:schemeClr val="accent4">
                    <a:lumMod val="75000"/>
                  </a:schemeClr>
                </a:solidFill>
              </a:rPr>
              <a:t>IPv6 Configuration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39" y="731837"/>
            <a:ext cx="4403495" cy="1815882"/>
          </a:xfrm>
          <a:prstGeom prst="rect">
            <a:avLst/>
          </a:prstGeom>
        </p:spPr>
        <p:txBody>
          <a:bodyPr wrap="square">
            <a:spAutoFit/>
          </a:bodyPr>
          <a:lstStyle/>
          <a:p>
            <a:pPr>
              <a:spcBef>
                <a:spcPts val="600"/>
              </a:spcBef>
              <a:spcAft>
                <a:spcPts val="600"/>
              </a:spcAft>
            </a:pPr>
            <a:r>
              <a:rPr lang="en-US" sz="1400" dirty="0"/>
              <a:t>Example 11-22 shows the IPv6 BGP configuration for R1, R2, and R3. The peering uses global unicast addressing for establishing the session. The BGP RID has been set to the IPv4 loopback format used throughout this book. R1 advertises all its networks through redistribution, and R2 and R3 use the network statement to advertise all their connected networks.</a:t>
            </a:r>
          </a:p>
        </p:txBody>
      </p:sp>
      <p:grpSp>
        <p:nvGrpSpPr>
          <p:cNvPr id="4" name="Group 3"/>
          <p:cNvGrpSpPr/>
          <p:nvPr/>
        </p:nvGrpSpPr>
        <p:grpSpPr>
          <a:xfrm>
            <a:off x="4649405" y="415041"/>
            <a:ext cx="3986770" cy="4337187"/>
            <a:chOff x="4442656" y="0"/>
            <a:chExt cx="4472461" cy="5412951"/>
          </a:xfrm>
        </p:grpSpPr>
        <p:pic>
          <p:nvPicPr>
            <p:cNvPr id="5" name="Picture 4" descr="A screenshot of a cell phone&#10;&#10;Description automatically generated">
              <a:extLst>
                <a:ext uri="{FF2B5EF4-FFF2-40B4-BE49-F238E27FC236}">
                  <a16:creationId xmlns:a16="http://schemas.microsoft.com/office/drawing/2014/main" id="{B512A1B4-02C6-4F07-8DD7-21F8CE3A93F0}"/>
                </a:ext>
              </a:extLst>
            </p:cNvPr>
            <p:cNvPicPr>
              <a:picLocks noChangeAspect="1"/>
            </p:cNvPicPr>
            <p:nvPr/>
          </p:nvPicPr>
          <p:blipFill>
            <a:blip r:embed="rId3"/>
            <a:stretch>
              <a:fillRect/>
            </a:stretch>
          </p:blipFill>
          <p:spPr>
            <a:xfrm>
              <a:off x="4442656" y="0"/>
              <a:ext cx="4472460" cy="1562006"/>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52DC9022-1CA4-401B-9F0D-E76800E4E4D6}"/>
                </a:ext>
              </a:extLst>
            </p:cNvPr>
            <p:cNvPicPr>
              <a:picLocks noChangeAspect="1"/>
            </p:cNvPicPr>
            <p:nvPr/>
          </p:nvPicPr>
          <p:blipFill>
            <a:blip r:embed="rId4"/>
            <a:stretch>
              <a:fillRect/>
            </a:stretch>
          </p:blipFill>
          <p:spPr>
            <a:xfrm>
              <a:off x="4442656" y="1562006"/>
              <a:ext cx="4472460" cy="2059525"/>
            </a:xfrm>
            <a:prstGeom prst="rect">
              <a:avLst/>
            </a:prstGeom>
          </p:spPr>
        </p:pic>
        <p:pic>
          <p:nvPicPr>
            <p:cNvPr id="9" name="Picture 8" descr="A screenshot of a cell phone&#10;&#10;Description automatically generated">
              <a:extLst>
                <a:ext uri="{FF2B5EF4-FFF2-40B4-BE49-F238E27FC236}">
                  <a16:creationId xmlns:a16="http://schemas.microsoft.com/office/drawing/2014/main" id="{CAA7EF45-3E2C-4505-84C5-9C1B478AF031}"/>
                </a:ext>
              </a:extLst>
            </p:cNvPr>
            <p:cNvPicPr>
              <a:picLocks noChangeAspect="1"/>
            </p:cNvPicPr>
            <p:nvPr/>
          </p:nvPicPr>
          <p:blipFill>
            <a:blip r:embed="rId5"/>
            <a:stretch>
              <a:fillRect/>
            </a:stretch>
          </p:blipFill>
          <p:spPr>
            <a:xfrm>
              <a:off x="4442657" y="3621530"/>
              <a:ext cx="4472460" cy="1791421"/>
            </a:xfrm>
            <a:prstGeom prst="rect">
              <a:avLst/>
            </a:prstGeom>
          </p:spPr>
        </p:pic>
      </p:grpSp>
      <p:pic>
        <p:nvPicPr>
          <p:cNvPr id="8" name="Picture 7"/>
          <p:cNvPicPr>
            <a:picLocks noChangeAspect="1"/>
          </p:cNvPicPr>
          <p:nvPr/>
        </p:nvPicPr>
        <p:blipFill>
          <a:blip r:embed="rId6"/>
          <a:stretch>
            <a:fillRect/>
          </a:stretch>
        </p:blipFill>
        <p:spPr>
          <a:xfrm>
            <a:off x="305640" y="2790545"/>
            <a:ext cx="4162425" cy="1323975"/>
          </a:xfrm>
          <a:prstGeom prst="rect">
            <a:avLst/>
          </a:prstGeom>
        </p:spPr>
      </p:pic>
    </p:spTree>
    <p:extLst>
      <p:ext uri="{BB962C8B-B14F-4D97-AF65-F5344CB8AC3E}">
        <p14:creationId xmlns:p14="http://schemas.microsoft.com/office/powerpoint/2010/main" val="2146947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Multiprotocol BGP for IPv6</a:t>
            </a:r>
            <a:br>
              <a:rPr lang="en-US" dirty="0">
                <a:solidFill>
                  <a:schemeClr val="accent4">
                    <a:lumMod val="75000"/>
                  </a:schemeClr>
                </a:solidFill>
              </a:rPr>
            </a:br>
            <a:r>
              <a:rPr lang="en-US" sz="2400" dirty="0">
                <a:solidFill>
                  <a:schemeClr val="accent4">
                    <a:lumMod val="75000"/>
                  </a:schemeClr>
                </a:solidFill>
              </a:rPr>
              <a:t>IPv6 Configuration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0" y="731837"/>
            <a:ext cx="4785356" cy="2769989"/>
          </a:xfrm>
          <a:prstGeom prst="rect">
            <a:avLst/>
          </a:prstGeom>
        </p:spPr>
        <p:txBody>
          <a:bodyPr wrap="square">
            <a:spAutoFit/>
          </a:bodyPr>
          <a:lstStyle/>
          <a:p>
            <a:pPr>
              <a:spcBef>
                <a:spcPts val="600"/>
              </a:spcBef>
              <a:spcAft>
                <a:spcPts val="600"/>
              </a:spcAft>
            </a:pPr>
            <a:r>
              <a:rPr lang="en-US" sz="1400" dirty="0"/>
              <a:t>IPv4 unicast routing capability is advertised by default in IOS unless the neighbor is specifically shut down within the IPv4 address family or globally within the BGP process with the </a:t>
            </a:r>
            <a:r>
              <a:rPr lang="en-US" sz="1400" b="1" dirty="0"/>
              <a:t>no bgp default ipv4-unicast </a:t>
            </a:r>
            <a:r>
              <a:rPr lang="en-US" sz="1400" dirty="0"/>
              <a:t>command.</a:t>
            </a:r>
          </a:p>
          <a:p>
            <a:pPr>
              <a:spcBef>
                <a:spcPts val="600"/>
              </a:spcBef>
              <a:spcAft>
                <a:spcPts val="600"/>
              </a:spcAft>
            </a:pPr>
            <a:r>
              <a:rPr lang="en-US" sz="1400" dirty="0"/>
              <a:t>Routers exchange AFI capabilities during the initial BGP session negotiation. The command </a:t>
            </a:r>
            <a:r>
              <a:rPr lang="en-US" sz="1400" b="1" dirty="0"/>
              <a:t>show bgp ipv6 unicast neighbors</a:t>
            </a:r>
            <a:r>
              <a:rPr lang="en-US" sz="1400" dirty="0"/>
              <a:t> </a:t>
            </a:r>
            <a:r>
              <a:rPr lang="en-US" sz="1400" i="1" dirty="0"/>
              <a:t>ip-address</a:t>
            </a:r>
            <a:r>
              <a:rPr lang="en-US" sz="1400" dirty="0"/>
              <a:t> </a:t>
            </a:r>
            <a:r>
              <a:rPr lang="en-US" sz="1400" b="1" dirty="0"/>
              <a:t>[detail] </a:t>
            </a:r>
            <a:r>
              <a:rPr lang="en-US" sz="1400" dirty="0"/>
              <a:t>displays detailed information about whether the IPv6 capabilities were negotiated successfully. </a:t>
            </a:r>
          </a:p>
          <a:p>
            <a:pPr>
              <a:spcBef>
                <a:spcPts val="600"/>
              </a:spcBef>
              <a:spcAft>
                <a:spcPts val="600"/>
              </a:spcAft>
            </a:pPr>
            <a:r>
              <a:rPr lang="en-US" sz="1400" dirty="0"/>
              <a:t>Example 11-23 shows the fields that should be examined for IPv6 session establishment and route advertisement.</a:t>
            </a:r>
          </a:p>
        </p:txBody>
      </p:sp>
      <p:pic>
        <p:nvPicPr>
          <p:cNvPr id="9" name="Picture 8">
            <a:extLst>
              <a:ext uri="{FF2B5EF4-FFF2-40B4-BE49-F238E27FC236}">
                <a16:creationId xmlns:a16="http://schemas.microsoft.com/office/drawing/2014/main" id="{CAA7EF45-3E2C-4505-84C5-9C1B478AF031}"/>
              </a:ext>
            </a:extLst>
          </p:cNvPr>
          <p:cNvPicPr>
            <a:picLocks noChangeAspect="1"/>
          </p:cNvPicPr>
          <p:nvPr/>
        </p:nvPicPr>
        <p:blipFill>
          <a:blip r:embed="rId3"/>
          <a:srcRect/>
          <a:stretch/>
        </p:blipFill>
        <p:spPr>
          <a:xfrm>
            <a:off x="4906796" y="731837"/>
            <a:ext cx="4088280" cy="3750870"/>
          </a:xfrm>
          <a:prstGeom prst="rect">
            <a:avLst/>
          </a:prstGeom>
        </p:spPr>
      </p:pic>
      <p:pic>
        <p:nvPicPr>
          <p:cNvPr id="4" name="Picture 3"/>
          <p:cNvPicPr>
            <a:picLocks noChangeAspect="1"/>
          </p:cNvPicPr>
          <p:nvPr/>
        </p:nvPicPr>
        <p:blipFill>
          <a:blip r:embed="rId4"/>
          <a:stretch>
            <a:fillRect/>
          </a:stretch>
        </p:blipFill>
        <p:spPr>
          <a:xfrm>
            <a:off x="635272" y="3501826"/>
            <a:ext cx="3923282" cy="1247909"/>
          </a:xfrm>
          <a:prstGeom prst="rect">
            <a:avLst/>
          </a:prstGeom>
        </p:spPr>
      </p:pic>
    </p:spTree>
    <p:extLst>
      <p:ext uri="{BB962C8B-B14F-4D97-AF65-F5344CB8AC3E}">
        <p14:creationId xmlns:p14="http://schemas.microsoft.com/office/powerpoint/2010/main" val="3547160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 y="0"/>
            <a:ext cx="8422641" cy="731837"/>
          </a:xfrm>
        </p:spPr>
        <p:txBody>
          <a:bodyPr/>
          <a:lstStyle/>
          <a:p>
            <a:r>
              <a:rPr lang="en-US" sz="1600" dirty="0">
                <a:solidFill>
                  <a:schemeClr val="accent4">
                    <a:lumMod val="75000"/>
                  </a:schemeClr>
                </a:solidFill>
              </a:rPr>
              <a:t>Multiprotocol BGP for IPv6</a:t>
            </a:r>
            <a:br>
              <a:rPr lang="en-US" dirty="0">
                <a:solidFill>
                  <a:schemeClr val="accent4">
                    <a:lumMod val="75000"/>
                  </a:schemeClr>
                </a:solidFill>
              </a:rPr>
            </a:br>
            <a:r>
              <a:rPr lang="en-US" sz="2400" dirty="0">
                <a:solidFill>
                  <a:schemeClr val="accent4">
                    <a:lumMod val="75000"/>
                  </a:schemeClr>
                </a:solidFill>
              </a:rPr>
              <a:t>IPv6 Configuration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0" y="731837"/>
            <a:ext cx="4613120" cy="2185214"/>
          </a:xfrm>
          <a:prstGeom prst="rect">
            <a:avLst/>
          </a:prstGeom>
        </p:spPr>
        <p:txBody>
          <a:bodyPr wrap="square">
            <a:spAutoFit/>
          </a:bodyPr>
          <a:lstStyle/>
          <a:p>
            <a:pPr>
              <a:spcBef>
                <a:spcPts val="600"/>
              </a:spcBef>
              <a:spcAft>
                <a:spcPts val="600"/>
              </a:spcAft>
            </a:pPr>
            <a:r>
              <a:rPr lang="en-US" sz="1400" dirty="0"/>
              <a:t>The </a:t>
            </a:r>
            <a:r>
              <a:rPr lang="en-US" sz="1400" b="1" dirty="0"/>
              <a:t>show bgp ipv6 unicast summary </a:t>
            </a:r>
            <a:r>
              <a:rPr lang="en-US" sz="1400" dirty="0"/>
              <a:t>command</a:t>
            </a:r>
            <a:r>
              <a:rPr lang="en-US" sz="1400" b="1" dirty="0"/>
              <a:t> </a:t>
            </a:r>
            <a:r>
              <a:rPr lang="en-US" sz="1400" dirty="0"/>
              <a:t>displays a status summary of the sessions, including the number of routes that have been exchanged and the session uptime.</a:t>
            </a:r>
          </a:p>
          <a:p>
            <a:pPr>
              <a:spcBef>
                <a:spcPts val="600"/>
              </a:spcBef>
              <a:spcAft>
                <a:spcPts val="600"/>
              </a:spcAft>
            </a:pPr>
            <a:r>
              <a:rPr lang="en-US" sz="1400" dirty="0"/>
              <a:t>Example 11-24 highlights the IPv6 AFI neighbor status for R2. Notice that the two neighbor adjacencies have been up for about 25 minutes. Neighbor 2001:db8:0:12::1 is advertising three routes, and neighbor 2001:db8:0:23::3 is advertising three routes.</a:t>
            </a:r>
          </a:p>
        </p:txBody>
      </p:sp>
      <p:grpSp>
        <p:nvGrpSpPr>
          <p:cNvPr id="8" name="Group 7">
            <a:extLst>
              <a:ext uri="{FF2B5EF4-FFF2-40B4-BE49-F238E27FC236}">
                <a16:creationId xmlns:a16="http://schemas.microsoft.com/office/drawing/2014/main" id="{26C65A0D-F8D7-4A69-A87C-39927078B9B3}"/>
              </a:ext>
            </a:extLst>
          </p:cNvPr>
          <p:cNvGrpSpPr/>
          <p:nvPr/>
        </p:nvGrpSpPr>
        <p:grpSpPr>
          <a:xfrm>
            <a:off x="4853249" y="1442373"/>
            <a:ext cx="4176238" cy="2295527"/>
            <a:chOff x="4906795" y="1477220"/>
            <a:chExt cx="4017550" cy="2208302"/>
          </a:xfrm>
        </p:grpSpPr>
        <p:pic>
          <p:nvPicPr>
            <p:cNvPr id="5" name="Picture 4" descr="A screenshot of a cell phone&#10;&#10;Description automatically generated">
              <a:extLst>
                <a:ext uri="{FF2B5EF4-FFF2-40B4-BE49-F238E27FC236}">
                  <a16:creationId xmlns:a16="http://schemas.microsoft.com/office/drawing/2014/main" id="{59FB96F1-3021-4013-AC10-ADD983727EF8}"/>
                </a:ext>
              </a:extLst>
            </p:cNvPr>
            <p:cNvPicPr>
              <a:picLocks noChangeAspect="1"/>
            </p:cNvPicPr>
            <p:nvPr/>
          </p:nvPicPr>
          <p:blipFill>
            <a:blip r:embed="rId3"/>
            <a:stretch>
              <a:fillRect/>
            </a:stretch>
          </p:blipFill>
          <p:spPr>
            <a:xfrm>
              <a:off x="4906796" y="1477220"/>
              <a:ext cx="4017549" cy="1008543"/>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49A45B6D-6408-4FDA-AF3A-21046FB05C7A}"/>
                </a:ext>
              </a:extLst>
            </p:cNvPr>
            <p:cNvPicPr>
              <a:picLocks noChangeAspect="1"/>
            </p:cNvPicPr>
            <p:nvPr/>
          </p:nvPicPr>
          <p:blipFill>
            <a:blip r:embed="rId4"/>
            <a:stretch>
              <a:fillRect/>
            </a:stretch>
          </p:blipFill>
          <p:spPr>
            <a:xfrm>
              <a:off x="4906795" y="2451048"/>
              <a:ext cx="4017550" cy="1234474"/>
            </a:xfrm>
            <a:prstGeom prst="rect">
              <a:avLst/>
            </a:prstGeom>
          </p:spPr>
        </p:pic>
      </p:grpSp>
      <p:pic>
        <p:nvPicPr>
          <p:cNvPr id="4" name="Picture 3"/>
          <p:cNvPicPr>
            <a:picLocks noChangeAspect="1"/>
          </p:cNvPicPr>
          <p:nvPr/>
        </p:nvPicPr>
        <p:blipFill>
          <a:blip r:embed="rId5"/>
          <a:stretch>
            <a:fillRect/>
          </a:stretch>
        </p:blipFill>
        <p:spPr>
          <a:xfrm>
            <a:off x="419940" y="3075912"/>
            <a:ext cx="4162425" cy="1323975"/>
          </a:xfrm>
          <a:prstGeom prst="rect">
            <a:avLst/>
          </a:prstGeom>
        </p:spPr>
      </p:pic>
    </p:spTree>
    <p:extLst>
      <p:ext uri="{BB962C8B-B14F-4D97-AF65-F5344CB8AC3E}">
        <p14:creationId xmlns:p14="http://schemas.microsoft.com/office/powerpoint/2010/main" val="1449115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964854" cy="731837"/>
          </a:xfrm>
        </p:spPr>
        <p:txBody>
          <a:bodyPr/>
          <a:lstStyle/>
          <a:p>
            <a:r>
              <a:rPr lang="en-US" sz="1600" dirty="0">
                <a:solidFill>
                  <a:schemeClr val="accent4">
                    <a:lumMod val="75000"/>
                  </a:schemeClr>
                </a:solidFill>
              </a:rPr>
              <a:t>Multiprotocol BGP for IPv6</a:t>
            </a:r>
            <a:br>
              <a:rPr lang="en-US" dirty="0">
                <a:solidFill>
                  <a:schemeClr val="accent4">
                    <a:lumMod val="75000"/>
                  </a:schemeClr>
                </a:solidFill>
              </a:rPr>
            </a:br>
            <a:r>
              <a:rPr lang="en-US" sz="2400" dirty="0">
                <a:solidFill>
                  <a:schemeClr val="accent4">
                    <a:lumMod val="75000"/>
                  </a:schemeClr>
                </a:solidFill>
              </a:rPr>
              <a:t>IPv6 Configuration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0" y="731837"/>
            <a:ext cx="4613120" cy="1600438"/>
          </a:xfrm>
          <a:prstGeom prst="rect">
            <a:avLst/>
          </a:prstGeom>
        </p:spPr>
        <p:txBody>
          <a:bodyPr wrap="square">
            <a:spAutoFit/>
          </a:bodyPr>
          <a:lstStyle/>
          <a:p>
            <a:pPr>
              <a:spcBef>
                <a:spcPts val="600"/>
              </a:spcBef>
              <a:spcAft>
                <a:spcPts val="600"/>
              </a:spcAft>
            </a:pPr>
            <a:r>
              <a:rPr lang="en-US" sz="1400" dirty="0"/>
              <a:t>Example 11-25 shows the IPv6 unicast BGP table for R1, R2, and R3. Notice that some of the routes include the unspecified address (::) as the next hop. The unspecified address indicates that the local router is generating the prefix for the BGP table. The weight value 32,768 also indicates that the prefix is locally originated by the router.</a:t>
            </a:r>
          </a:p>
        </p:txBody>
      </p:sp>
      <p:grpSp>
        <p:nvGrpSpPr>
          <p:cNvPr id="9" name="Group 8">
            <a:extLst>
              <a:ext uri="{FF2B5EF4-FFF2-40B4-BE49-F238E27FC236}">
                <a16:creationId xmlns:a16="http://schemas.microsoft.com/office/drawing/2014/main" id="{0D9BFC97-A093-4089-A64E-9345EBD5EC23}"/>
              </a:ext>
            </a:extLst>
          </p:cNvPr>
          <p:cNvGrpSpPr/>
          <p:nvPr/>
        </p:nvGrpSpPr>
        <p:grpSpPr>
          <a:xfrm>
            <a:off x="5190565" y="201706"/>
            <a:ext cx="3661838" cy="4571384"/>
            <a:chOff x="5381478" y="234857"/>
            <a:chExt cx="3275322" cy="4188142"/>
          </a:xfrm>
        </p:grpSpPr>
        <p:pic>
          <p:nvPicPr>
            <p:cNvPr id="5" name="Picture 4">
              <a:extLst>
                <a:ext uri="{FF2B5EF4-FFF2-40B4-BE49-F238E27FC236}">
                  <a16:creationId xmlns:a16="http://schemas.microsoft.com/office/drawing/2014/main" id="{59FB96F1-3021-4013-AC10-ADD983727EF8}"/>
                </a:ext>
              </a:extLst>
            </p:cNvPr>
            <p:cNvPicPr>
              <a:picLocks noChangeAspect="1"/>
            </p:cNvPicPr>
            <p:nvPr/>
          </p:nvPicPr>
          <p:blipFill>
            <a:blip r:embed="rId3"/>
            <a:srcRect/>
            <a:stretch/>
          </p:blipFill>
          <p:spPr>
            <a:xfrm>
              <a:off x="5381478" y="234857"/>
              <a:ext cx="3275322" cy="3172129"/>
            </a:xfrm>
            <a:prstGeom prst="rect">
              <a:avLst/>
            </a:prstGeom>
          </p:spPr>
        </p:pic>
        <p:pic>
          <p:nvPicPr>
            <p:cNvPr id="6" name="Picture 5" descr="A screenshot of a cell phone&#10;&#10;Description automatically generated">
              <a:extLst>
                <a:ext uri="{FF2B5EF4-FFF2-40B4-BE49-F238E27FC236}">
                  <a16:creationId xmlns:a16="http://schemas.microsoft.com/office/drawing/2014/main" id="{955E4A18-E070-49DF-98D8-4FF8DC81BCCB}"/>
                </a:ext>
              </a:extLst>
            </p:cNvPr>
            <p:cNvPicPr>
              <a:picLocks noChangeAspect="1"/>
            </p:cNvPicPr>
            <p:nvPr/>
          </p:nvPicPr>
          <p:blipFill>
            <a:blip r:embed="rId4"/>
            <a:stretch>
              <a:fillRect/>
            </a:stretch>
          </p:blipFill>
          <p:spPr>
            <a:xfrm>
              <a:off x="5381478" y="3407605"/>
              <a:ext cx="3275322" cy="1015394"/>
            </a:xfrm>
            <a:prstGeom prst="rect">
              <a:avLst/>
            </a:prstGeom>
          </p:spPr>
        </p:pic>
      </p:grpSp>
      <p:pic>
        <p:nvPicPr>
          <p:cNvPr id="4" name="Picture 3"/>
          <p:cNvPicPr>
            <a:picLocks noChangeAspect="1"/>
          </p:cNvPicPr>
          <p:nvPr/>
        </p:nvPicPr>
        <p:blipFill>
          <a:blip r:embed="rId5"/>
          <a:stretch>
            <a:fillRect/>
          </a:stretch>
        </p:blipFill>
        <p:spPr>
          <a:xfrm>
            <a:off x="401214" y="2709862"/>
            <a:ext cx="4162425" cy="1323975"/>
          </a:xfrm>
          <a:prstGeom prst="rect">
            <a:avLst/>
          </a:prstGeom>
        </p:spPr>
      </p:pic>
    </p:spTree>
    <p:extLst>
      <p:ext uri="{BB962C8B-B14F-4D97-AF65-F5344CB8AC3E}">
        <p14:creationId xmlns:p14="http://schemas.microsoft.com/office/powerpoint/2010/main" val="3528699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964854" cy="731837"/>
          </a:xfrm>
        </p:spPr>
        <p:txBody>
          <a:bodyPr/>
          <a:lstStyle/>
          <a:p>
            <a:r>
              <a:rPr lang="en-US" sz="1600" dirty="0">
                <a:solidFill>
                  <a:schemeClr val="accent4">
                    <a:lumMod val="75000"/>
                  </a:schemeClr>
                </a:solidFill>
              </a:rPr>
              <a:t>Multiprotocol BGP for IPv6</a:t>
            </a:r>
            <a:br>
              <a:rPr lang="en-US" dirty="0">
                <a:solidFill>
                  <a:schemeClr val="accent4">
                    <a:lumMod val="75000"/>
                  </a:schemeClr>
                </a:solidFill>
              </a:rPr>
            </a:br>
            <a:r>
              <a:rPr lang="en-US" sz="2400" dirty="0">
                <a:solidFill>
                  <a:schemeClr val="accent4">
                    <a:lumMod val="75000"/>
                  </a:schemeClr>
                </a:solidFill>
              </a:rPr>
              <a:t>IPv6 Configuration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731837"/>
            <a:ext cx="3958724" cy="2031325"/>
          </a:xfrm>
          <a:prstGeom prst="rect">
            <a:avLst/>
          </a:prstGeom>
        </p:spPr>
        <p:txBody>
          <a:bodyPr wrap="square">
            <a:spAutoFit/>
          </a:bodyPr>
          <a:lstStyle/>
          <a:p>
            <a:r>
              <a:rPr lang="en-US" sz="1400" dirty="0"/>
              <a:t>You can view the BGP path attributes for an IPv6 route by using the </a:t>
            </a:r>
            <a:r>
              <a:rPr lang="en-US" sz="1400" b="1" dirty="0"/>
              <a:t>show bgp ipv6 unicast </a:t>
            </a:r>
            <a:r>
              <a:rPr lang="en-US" sz="1400" i="1" dirty="0"/>
              <a:t>prefix</a:t>
            </a:r>
            <a:r>
              <a:rPr lang="en-US" sz="1400" dirty="0"/>
              <a:t>/</a:t>
            </a:r>
            <a:r>
              <a:rPr lang="en-US" sz="1400" i="1" dirty="0"/>
              <a:t>prefix-length </a:t>
            </a:r>
            <a:r>
              <a:rPr lang="en-US" sz="1400" dirty="0"/>
              <a:t>command.</a:t>
            </a:r>
          </a:p>
          <a:p>
            <a:endParaRPr lang="en-US" sz="1400" dirty="0"/>
          </a:p>
          <a:p>
            <a:r>
              <a:rPr lang="en-US" sz="1400" dirty="0"/>
              <a:t>Example 11-26 shows R3 examining R1’s loopback address. Some of the common fields, such as those for AS_Path, origin, and local preference, are identical to those for IPv4 routes.</a:t>
            </a:r>
          </a:p>
        </p:txBody>
      </p:sp>
      <p:grpSp>
        <p:nvGrpSpPr>
          <p:cNvPr id="12" name="Group 11">
            <a:extLst>
              <a:ext uri="{FF2B5EF4-FFF2-40B4-BE49-F238E27FC236}">
                <a16:creationId xmlns:a16="http://schemas.microsoft.com/office/drawing/2014/main" id="{B15329E3-9FEC-48EB-B7D2-C0AEE168FAE6}"/>
              </a:ext>
            </a:extLst>
          </p:cNvPr>
          <p:cNvGrpSpPr/>
          <p:nvPr/>
        </p:nvGrpSpPr>
        <p:grpSpPr>
          <a:xfrm>
            <a:off x="2511717" y="3178104"/>
            <a:ext cx="4120565" cy="1253829"/>
            <a:chOff x="763488" y="2937171"/>
            <a:chExt cx="3305167" cy="1005715"/>
          </a:xfrm>
        </p:grpSpPr>
        <p:pic>
          <p:nvPicPr>
            <p:cNvPr id="10" name="Picture 9">
              <a:extLst>
                <a:ext uri="{FF2B5EF4-FFF2-40B4-BE49-F238E27FC236}">
                  <a16:creationId xmlns:a16="http://schemas.microsoft.com/office/drawing/2014/main" id="{B2865397-9614-4934-908E-7C19B11C81DC}"/>
                </a:ext>
              </a:extLst>
            </p:cNvPr>
            <p:cNvPicPr>
              <a:picLocks noChangeAspect="1"/>
            </p:cNvPicPr>
            <p:nvPr/>
          </p:nvPicPr>
          <p:blipFill>
            <a:blip r:embed="rId3"/>
            <a:srcRect/>
            <a:stretch/>
          </p:blipFill>
          <p:spPr>
            <a:xfrm>
              <a:off x="763488" y="2937171"/>
              <a:ext cx="3305167" cy="1005715"/>
            </a:xfrm>
            <a:prstGeom prst="rect">
              <a:avLst/>
            </a:prstGeom>
          </p:spPr>
        </p:pic>
        <p:sp>
          <p:nvSpPr>
            <p:cNvPr id="11" name="TextBox 10">
              <a:extLst>
                <a:ext uri="{FF2B5EF4-FFF2-40B4-BE49-F238E27FC236}">
                  <a16:creationId xmlns:a16="http://schemas.microsoft.com/office/drawing/2014/main" id="{51681809-1884-4DF1-A73B-5499BEF8575D}"/>
                </a:ext>
              </a:extLst>
            </p:cNvPr>
            <p:cNvSpPr txBox="1"/>
            <p:nvPr/>
          </p:nvSpPr>
          <p:spPr>
            <a:xfrm>
              <a:off x="915543" y="3026383"/>
              <a:ext cx="533401" cy="184666"/>
            </a:xfrm>
            <a:prstGeom prst="rect">
              <a:avLst/>
            </a:prstGeom>
            <a:solidFill>
              <a:schemeClr val="bg1"/>
            </a:solidFill>
          </p:spPr>
          <p:txBody>
            <a:bodyPr wrap="square" rtlCol="0">
              <a:spAutoFit/>
            </a:bodyPr>
            <a:lstStyle/>
            <a:p>
              <a:r>
                <a:rPr lang="en-US" sz="600" b="1" dirty="0">
                  <a:solidFill>
                    <a:schemeClr val="tx1">
                      <a:lumMod val="50000"/>
                    </a:schemeClr>
                  </a:solidFill>
                </a:rPr>
                <a:t>AS 65100</a:t>
              </a:r>
            </a:p>
          </p:txBody>
        </p:sp>
      </p:grpSp>
      <p:pic>
        <p:nvPicPr>
          <p:cNvPr id="5" name="Picture 4">
            <a:extLst>
              <a:ext uri="{FF2B5EF4-FFF2-40B4-BE49-F238E27FC236}">
                <a16:creationId xmlns:a16="http://schemas.microsoft.com/office/drawing/2014/main" id="{59FB96F1-3021-4013-AC10-ADD983727EF8}"/>
              </a:ext>
            </a:extLst>
          </p:cNvPr>
          <p:cNvPicPr>
            <a:picLocks noChangeAspect="1"/>
          </p:cNvPicPr>
          <p:nvPr/>
        </p:nvPicPr>
        <p:blipFill>
          <a:blip r:embed="rId4"/>
          <a:srcRect/>
          <a:stretch/>
        </p:blipFill>
        <p:spPr>
          <a:xfrm>
            <a:off x="4170217" y="804094"/>
            <a:ext cx="4900832" cy="1739221"/>
          </a:xfrm>
          <a:prstGeom prst="rect">
            <a:avLst/>
          </a:prstGeom>
        </p:spPr>
      </p:pic>
    </p:spTree>
    <p:extLst>
      <p:ext uri="{BB962C8B-B14F-4D97-AF65-F5344CB8AC3E}">
        <p14:creationId xmlns:p14="http://schemas.microsoft.com/office/powerpoint/2010/main" val="169577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964854" cy="731837"/>
          </a:xfrm>
        </p:spPr>
        <p:txBody>
          <a:bodyPr/>
          <a:lstStyle/>
          <a:p>
            <a:r>
              <a:rPr lang="en-US" sz="1600" dirty="0">
                <a:solidFill>
                  <a:schemeClr val="accent4">
                    <a:lumMod val="75000"/>
                  </a:schemeClr>
                </a:solidFill>
              </a:rPr>
              <a:t>Multiprotocol BGP for IPv6</a:t>
            </a:r>
            <a:br>
              <a:rPr lang="en-US" dirty="0">
                <a:solidFill>
                  <a:schemeClr val="accent4">
                    <a:lumMod val="75000"/>
                  </a:schemeClr>
                </a:solidFill>
              </a:rPr>
            </a:br>
            <a:r>
              <a:rPr lang="en-US" sz="2400" dirty="0">
                <a:solidFill>
                  <a:schemeClr val="accent4">
                    <a:lumMod val="75000"/>
                  </a:schemeClr>
                </a:solidFill>
              </a:rPr>
              <a:t>IPv6 Summarization</a:t>
            </a:r>
          </a:p>
        </p:txBody>
      </p:sp>
      <p:sp>
        <p:nvSpPr>
          <p:cNvPr id="2" name="Rectangle 1">
            <a:extLst>
              <a:ext uri="{FF2B5EF4-FFF2-40B4-BE49-F238E27FC236}">
                <a16:creationId xmlns:a16="http://schemas.microsoft.com/office/drawing/2014/main" id="{09FF4F5D-70B8-4224-91F2-4D3C5F190FF9}"/>
              </a:ext>
            </a:extLst>
          </p:cNvPr>
          <p:cNvSpPr/>
          <p:nvPr/>
        </p:nvSpPr>
        <p:spPr>
          <a:xfrm>
            <a:off x="121440" y="731837"/>
            <a:ext cx="8890941" cy="954107"/>
          </a:xfrm>
          <a:prstGeom prst="rect">
            <a:avLst/>
          </a:prstGeom>
        </p:spPr>
        <p:txBody>
          <a:bodyPr wrap="square">
            <a:spAutoFit/>
          </a:bodyPr>
          <a:lstStyle/>
          <a:p>
            <a:r>
              <a:rPr lang="en-US" sz="1400" dirty="0"/>
              <a:t>The same process for summarizing or aggregating IPv4 routes occurs with IPv6 routes, and the format is identical except that the configuration is placed under the IPv6 address family using the </a:t>
            </a:r>
            <a:r>
              <a:rPr lang="en-US" sz="1400" b="1" dirty="0"/>
              <a:t>aggregate-address</a:t>
            </a:r>
            <a:r>
              <a:rPr lang="en-US" sz="1400" dirty="0"/>
              <a:t> </a:t>
            </a:r>
            <a:r>
              <a:rPr lang="en-US" sz="1400" i="1" dirty="0"/>
              <a:t>prefix/prefix-length </a:t>
            </a:r>
            <a:r>
              <a:rPr lang="en-US" sz="1400" b="1" dirty="0"/>
              <a:t>[summary-only] [as-set] </a:t>
            </a:r>
            <a:r>
              <a:rPr lang="en-US" sz="1400" dirty="0"/>
              <a:t>command.</a:t>
            </a:r>
          </a:p>
          <a:p>
            <a:endParaRPr lang="en-US" sz="1400" dirty="0"/>
          </a:p>
        </p:txBody>
      </p:sp>
      <p:sp>
        <p:nvSpPr>
          <p:cNvPr id="6" name="TextBox 5"/>
          <p:cNvSpPr txBox="1"/>
          <p:nvPr/>
        </p:nvSpPr>
        <p:spPr>
          <a:xfrm>
            <a:off x="121440" y="1509840"/>
            <a:ext cx="4343400" cy="1815882"/>
          </a:xfrm>
          <a:prstGeom prst="rect">
            <a:avLst/>
          </a:prstGeom>
          <a:noFill/>
        </p:spPr>
        <p:txBody>
          <a:bodyPr wrap="square" rtlCol="0">
            <a:spAutoFit/>
          </a:bodyPr>
          <a:lstStyle/>
          <a:p>
            <a:r>
              <a:rPr lang="en-US" sz="1400" dirty="0"/>
              <a:t>Let’s revisit the previous IPv6 deployment in Figure 11-20, but now summarize all the loopback addresses 2001:db8:0:1/128, 2001:db8:0:2/128, and 2001:db8:0:3/128) along with the peering link between R1 and R2 2001:db8:0:12/64) on R2. The configuration would look as shown in Example 11-28.</a:t>
            </a:r>
          </a:p>
          <a:p>
            <a:endParaRPr lang="en-US" sz="1400" dirty="0"/>
          </a:p>
        </p:txBody>
      </p:sp>
      <p:pic>
        <p:nvPicPr>
          <p:cNvPr id="5" name="Picture 4">
            <a:extLst>
              <a:ext uri="{FF2B5EF4-FFF2-40B4-BE49-F238E27FC236}">
                <a16:creationId xmlns:a16="http://schemas.microsoft.com/office/drawing/2014/main" id="{59FB96F1-3021-4013-AC10-ADD983727EF8}"/>
              </a:ext>
            </a:extLst>
          </p:cNvPr>
          <p:cNvPicPr>
            <a:picLocks noChangeAspect="1"/>
          </p:cNvPicPr>
          <p:nvPr/>
        </p:nvPicPr>
        <p:blipFill>
          <a:blip r:embed="rId3"/>
          <a:srcRect/>
          <a:stretch/>
        </p:blipFill>
        <p:spPr>
          <a:xfrm>
            <a:off x="4619197" y="1369039"/>
            <a:ext cx="4331685" cy="2927296"/>
          </a:xfrm>
          <a:prstGeom prst="rect">
            <a:avLst/>
          </a:prstGeom>
        </p:spPr>
      </p:pic>
      <p:pic>
        <p:nvPicPr>
          <p:cNvPr id="4" name="Picture 3"/>
          <p:cNvPicPr>
            <a:picLocks noChangeAspect="1"/>
          </p:cNvPicPr>
          <p:nvPr/>
        </p:nvPicPr>
        <p:blipFill>
          <a:blip r:embed="rId4"/>
          <a:stretch>
            <a:fillRect/>
          </a:stretch>
        </p:blipFill>
        <p:spPr>
          <a:xfrm>
            <a:off x="333164" y="3325722"/>
            <a:ext cx="4162425" cy="1323975"/>
          </a:xfrm>
          <a:prstGeom prst="rect">
            <a:avLst/>
          </a:prstGeom>
        </p:spPr>
      </p:pic>
    </p:spTree>
    <p:extLst>
      <p:ext uri="{BB962C8B-B14F-4D97-AF65-F5344CB8AC3E}">
        <p14:creationId xmlns:p14="http://schemas.microsoft.com/office/powerpoint/2010/main" val="1109845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BGP Fundamentals</a:t>
            </a:r>
            <a:br>
              <a:rPr lang="en-US" dirty="0">
                <a:solidFill>
                  <a:schemeClr val="accent4">
                    <a:lumMod val="75000"/>
                  </a:schemeClr>
                </a:solidFill>
              </a:rPr>
            </a:br>
            <a:r>
              <a:rPr lang="en-US" sz="2400" dirty="0">
                <a:solidFill>
                  <a:schemeClr val="accent4">
                    <a:lumMod val="75000"/>
                  </a:schemeClr>
                </a:solidFill>
              </a:rPr>
              <a:t>Path Attributes</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5" y="731837"/>
            <a:ext cx="8978369" cy="3724096"/>
          </a:xfrm>
          <a:prstGeom prst="rect">
            <a:avLst/>
          </a:prstGeom>
          <a:noFill/>
        </p:spPr>
        <p:txBody>
          <a:bodyPr wrap="square" rtlCol="0">
            <a:spAutoFit/>
          </a:bodyPr>
          <a:lstStyle/>
          <a:p>
            <a:pPr eaLnBrk="0" hangingPunct="0">
              <a:spcBef>
                <a:spcPts val="600"/>
              </a:spcBef>
              <a:spcAft>
                <a:spcPts val="600"/>
              </a:spcAft>
            </a:pPr>
            <a:r>
              <a:rPr lang="en-US" sz="1600" dirty="0">
                <a:solidFill>
                  <a:srgbClr val="000000"/>
                </a:solidFill>
              </a:rPr>
              <a:t>BGP uses path attributes (PAs) associated with each network path. The PAs provide BGP with granularity and control of routing policies in BGP. The BGP prefix PAs are classified as any of the following:</a:t>
            </a:r>
          </a:p>
          <a:p>
            <a:pPr marL="285750" indent="-285750" eaLnBrk="0" hangingPunct="0">
              <a:spcBef>
                <a:spcPts val="600"/>
              </a:spcBef>
              <a:spcAft>
                <a:spcPts val="600"/>
              </a:spcAft>
              <a:buFont typeface="Arial" panose="020B0604020202020204" pitchFamily="34" charset="0"/>
              <a:buChar char="•"/>
            </a:pPr>
            <a:r>
              <a:rPr lang="en-US" sz="1600" dirty="0">
                <a:solidFill>
                  <a:srgbClr val="000000"/>
                </a:solidFill>
              </a:rPr>
              <a:t>Well-known mandatory: must be included with every prefix advertisement</a:t>
            </a:r>
          </a:p>
          <a:p>
            <a:pPr marL="285750" indent="-285750" eaLnBrk="0" hangingPunct="0">
              <a:spcBef>
                <a:spcPts val="600"/>
              </a:spcBef>
              <a:spcAft>
                <a:spcPts val="600"/>
              </a:spcAft>
              <a:buFont typeface="Arial" panose="020B0604020202020204" pitchFamily="34" charset="0"/>
              <a:buChar char="•"/>
            </a:pPr>
            <a:r>
              <a:rPr lang="en-US" sz="1600" dirty="0">
                <a:solidFill>
                  <a:srgbClr val="000000"/>
                </a:solidFill>
              </a:rPr>
              <a:t>Well-known discretionary: may or may not be included with the prefix advertisement</a:t>
            </a:r>
          </a:p>
          <a:p>
            <a:pPr marL="285750" indent="-285750" eaLnBrk="0" hangingPunct="0">
              <a:spcBef>
                <a:spcPts val="600"/>
              </a:spcBef>
              <a:spcAft>
                <a:spcPts val="600"/>
              </a:spcAft>
              <a:buFont typeface="Arial" panose="020B0604020202020204" pitchFamily="34" charset="0"/>
              <a:buChar char="•"/>
            </a:pPr>
            <a:r>
              <a:rPr lang="en-US" sz="1600" dirty="0">
                <a:solidFill>
                  <a:srgbClr val="000000"/>
                </a:solidFill>
              </a:rPr>
              <a:t>Optional transitive: stays with the route advertisement from AS to AS</a:t>
            </a:r>
          </a:p>
          <a:p>
            <a:pPr marL="285750" indent="-285750" eaLnBrk="0" hangingPunct="0">
              <a:spcBef>
                <a:spcPts val="600"/>
              </a:spcBef>
              <a:spcAft>
                <a:spcPts val="600"/>
              </a:spcAft>
              <a:buFont typeface="Arial" panose="020B0604020202020204" pitchFamily="34" charset="0"/>
              <a:buChar char="•"/>
            </a:pPr>
            <a:r>
              <a:rPr lang="en-US" sz="1600" dirty="0">
                <a:solidFill>
                  <a:srgbClr val="000000"/>
                </a:solidFill>
              </a:rPr>
              <a:t>Optional non-transitive: cannot be shared from AS to AS</a:t>
            </a:r>
          </a:p>
          <a:p>
            <a:pPr eaLnBrk="0" hangingPunct="0">
              <a:spcBef>
                <a:spcPts val="600"/>
              </a:spcBef>
              <a:spcAft>
                <a:spcPts val="600"/>
              </a:spcAft>
            </a:pPr>
            <a:r>
              <a:rPr lang="en-US" sz="1600" dirty="0">
                <a:solidFill>
                  <a:srgbClr val="000000"/>
                </a:solidFill>
              </a:rPr>
              <a:t>Well-known attributes must be recognized by all BGP implementations. Optional attributes do not have to be recognized by all BGP implementations. </a:t>
            </a:r>
          </a:p>
          <a:p>
            <a:pPr eaLnBrk="0" hangingPunct="0">
              <a:spcBef>
                <a:spcPts val="600"/>
              </a:spcBef>
              <a:spcAft>
                <a:spcPts val="600"/>
              </a:spcAft>
            </a:pPr>
            <a:r>
              <a:rPr lang="en-US" sz="1600" dirty="0">
                <a:solidFill>
                  <a:srgbClr val="000000"/>
                </a:solidFill>
              </a:rPr>
              <a:t>In BGP, the Network Layer Reachability Information (NLRI) is the routing update that consists of the network prefix, prefix length, and any BGP PAs for that specific route.</a:t>
            </a:r>
          </a:p>
        </p:txBody>
      </p:sp>
    </p:spTree>
    <p:extLst>
      <p:ext uri="{BB962C8B-B14F-4D97-AF65-F5344CB8AC3E}">
        <p14:creationId xmlns:p14="http://schemas.microsoft.com/office/powerpoint/2010/main" val="2524193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964854" cy="731837"/>
          </a:xfrm>
        </p:spPr>
        <p:txBody>
          <a:bodyPr/>
          <a:lstStyle/>
          <a:p>
            <a:r>
              <a:rPr lang="en-US" sz="1600" dirty="0">
                <a:solidFill>
                  <a:schemeClr val="accent4">
                    <a:lumMod val="75000"/>
                  </a:schemeClr>
                </a:solidFill>
              </a:rPr>
              <a:t>Multiprotocol BGP for IPv6</a:t>
            </a:r>
            <a:br>
              <a:rPr lang="en-US" dirty="0">
                <a:solidFill>
                  <a:schemeClr val="accent4">
                    <a:lumMod val="75000"/>
                  </a:schemeClr>
                </a:solidFill>
              </a:rPr>
            </a:br>
            <a:r>
              <a:rPr lang="en-US" sz="2400" dirty="0">
                <a:solidFill>
                  <a:schemeClr val="accent4">
                    <a:lumMod val="75000"/>
                  </a:schemeClr>
                </a:solidFill>
              </a:rPr>
              <a:t>IPv6 Summarization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1" y="657878"/>
            <a:ext cx="4354536" cy="4124206"/>
          </a:xfrm>
          <a:prstGeom prst="rect">
            <a:avLst/>
          </a:prstGeom>
        </p:spPr>
        <p:txBody>
          <a:bodyPr wrap="square">
            <a:spAutoFit/>
          </a:bodyPr>
          <a:lstStyle/>
          <a:p>
            <a:pPr>
              <a:spcAft>
                <a:spcPts val="600"/>
              </a:spcAft>
            </a:pPr>
            <a:r>
              <a:rPr lang="en-US" sz="1400" dirty="0"/>
              <a:t>Example 11-29 shows the BGP tables on R1 and R3. All of the smaller routes are aggregated and suppressed into 2001:db8::/59 as expected.</a:t>
            </a:r>
          </a:p>
          <a:p>
            <a:pPr>
              <a:spcAft>
                <a:spcPts val="600"/>
              </a:spcAft>
            </a:pPr>
            <a:r>
              <a:rPr lang="en-US" sz="1400" dirty="0"/>
              <a:t>The summarization of the IPv6 loopback addresses (2001:db8:0:1/128, 2001:db8:0:2/128, and 2001:db8:0:3/128) is fairly simple as they all fall into the base IPv6 summary range 2001:db8:0:0::/64. The fourth hextet, beginning with a decimal value of 1, 2, or 3, would consume only 2 bits; the range could be summarized easily into the 2001:db8:0:0::/62 (or 2001:db8::/62) network range.</a:t>
            </a:r>
          </a:p>
          <a:p>
            <a:pPr>
              <a:spcAft>
                <a:spcPts val="600"/>
              </a:spcAft>
            </a:pPr>
            <a:r>
              <a:rPr lang="en-US" sz="1400" dirty="0"/>
              <a:t>The peering link between R1 and R2  2001:db8:0:12::/64) requires thinking in hex first rather than in decimal values. The fourth hextet carries a decimal value of 18 (not 12), which requires 5 bits minimum. Table 11-6 lists the bits needed for summarization, the IPv6 summary address, and the component networks in the summary range.</a:t>
            </a:r>
          </a:p>
        </p:txBody>
      </p:sp>
      <p:pic>
        <p:nvPicPr>
          <p:cNvPr id="5" name="Picture 4">
            <a:extLst>
              <a:ext uri="{FF2B5EF4-FFF2-40B4-BE49-F238E27FC236}">
                <a16:creationId xmlns:a16="http://schemas.microsoft.com/office/drawing/2014/main" id="{59FB96F1-3021-4013-AC10-ADD983727EF8}"/>
              </a:ext>
            </a:extLst>
          </p:cNvPr>
          <p:cNvPicPr>
            <a:picLocks noChangeAspect="1"/>
          </p:cNvPicPr>
          <p:nvPr/>
        </p:nvPicPr>
        <p:blipFill>
          <a:blip r:embed="rId3"/>
          <a:srcRect/>
          <a:stretch/>
        </p:blipFill>
        <p:spPr>
          <a:xfrm>
            <a:off x="4475977" y="731837"/>
            <a:ext cx="4532555" cy="2278764"/>
          </a:xfrm>
          <a:prstGeom prst="rect">
            <a:avLst/>
          </a:prstGeom>
        </p:spPr>
      </p:pic>
      <p:pic>
        <p:nvPicPr>
          <p:cNvPr id="4" name="Picture 3"/>
          <p:cNvPicPr>
            <a:picLocks noChangeAspect="1"/>
          </p:cNvPicPr>
          <p:nvPr/>
        </p:nvPicPr>
        <p:blipFill>
          <a:blip r:embed="rId4"/>
          <a:stretch>
            <a:fillRect/>
          </a:stretch>
        </p:blipFill>
        <p:spPr>
          <a:xfrm>
            <a:off x="4468328" y="3368488"/>
            <a:ext cx="4611518" cy="1240072"/>
          </a:xfrm>
          <a:prstGeom prst="rect">
            <a:avLst/>
          </a:prstGeom>
        </p:spPr>
      </p:pic>
    </p:spTree>
    <p:extLst>
      <p:ext uri="{BB962C8B-B14F-4D97-AF65-F5344CB8AC3E}">
        <p14:creationId xmlns:p14="http://schemas.microsoft.com/office/powerpoint/2010/main" val="2465981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964854" cy="731837"/>
          </a:xfrm>
        </p:spPr>
        <p:txBody>
          <a:bodyPr/>
          <a:lstStyle/>
          <a:p>
            <a:r>
              <a:rPr lang="en-US" sz="1600" dirty="0">
                <a:solidFill>
                  <a:schemeClr val="accent4">
                    <a:lumMod val="75000"/>
                  </a:schemeClr>
                </a:solidFill>
              </a:rPr>
              <a:t>Multiprotocol BGP for IPv6</a:t>
            </a:r>
            <a:br>
              <a:rPr lang="en-US" dirty="0">
                <a:solidFill>
                  <a:schemeClr val="accent4">
                    <a:lumMod val="75000"/>
                  </a:schemeClr>
                </a:solidFill>
              </a:rPr>
            </a:br>
            <a:r>
              <a:rPr lang="en-US" sz="2400" dirty="0">
                <a:solidFill>
                  <a:schemeClr val="accent4">
                    <a:lumMod val="75000"/>
                  </a:schemeClr>
                </a:solidFill>
              </a:rPr>
              <a:t>IPv6 Summarization (Cont.)</a:t>
            </a:r>
          </a:p>
        </p:txBody>
      </p:sp>
      <p:pic>
        <p:nvPicPr>
          <p:cNvPr id="10" name="Picture 9">
            <a:extLst>
              <a:ext uri="{FF2B5EF4-FFF2-40B4-BE49-F238E27FC236}">
                <a16:creationId xmlns:a16="http://schemas.microsoft.com/office/drawing/2014/main" id="{B2865397-9614-4934-908E-7C19B11C81DC}"/>
              </a:ext>
            </a:extLst>
          </p:cNvPr>
          <p:cNvPicPr>
            <a:picLocks noChangeAspect="1"/>
          </p:cNvPicPr>
          <p:nvPr/>
        </p:nvPicPr>
        <p:blipFill>
          <a:blip r:embed="rId3"/>
          <a:srcRect/>
          <a:stretch/>
        </p:blipFill>
        <p:spPr>
          <a:xfrm>
            <a:off x="4417204" y="2023933"/>
            <a:ext cx="4622972" cy="1230255"/>
          </a:xfrm>
          <a:prstGeom prst="rect">
            <a:avLst/>
          </a:prstGeom>
        </p:spPr>
      </p:pic>
      <p:sp>
        <p:nvSpPr>
          <p:cNvPr id="8" name="Rectangle 7">
            <a:extLst>
              <a:ext uri="{FF2B5EF4-FFF2-40B4-BE49-F238E27FC236}">
                <a16:creationId xmlns:a16="http://schemas.microsoft.com/office/drawing/2014/main" id="{869BC114-40BB-47FD-9187-7C1336C8FDFE}"/>
              </a:ext>
            </a:extLst>
          </p:cNvPr>
          <p:cNvSpPr/>
          <p:nvPr/>
        </p:nvSpPr>
        <p:spPr>
          <a:xfrm>
            <a:off x="60929" y="702164"/>
            <a:ext cx="8975495" cy="1246495"/>
          </a:xfrm>
          <a:prstGeom prst="rect">
            <a:avLst/>
          </a:prstGeom>
        </p:spPr>
        <p:txBody>
          <a:bodyPr wrap="square">
            <a:spAutoFit/>
          </a:bodyPr>
          <a:lstStyle/>
          <a:p>
            <a:r>
              <a:rPr lang="en-US" sz="1500" dirty="0"/>
              <a:t>Currently the peering link between R2 and R3 (2001:db8:0:23::/64) is not being summarized and suppressed, as it is still visible in R1’s routing table in Example 11-35. The hex value of 23, which is typically written as 0x23, converts to decimal value 35; which requires 6 bits. The summarized network range must be changed to 2001:db8::/58 for summarization of the 2001:db9:0:23::/64 network to occur. Example 11-30 shows the configuration change being made to R2.</a:t>
            </a:r>
          </a:p>
        </p:txBody>
      </p:sp>
      <p:sp>
        <p:nvSpPr>
          <p:cNvPr id="6" name="TextBox 5"/>
          <p:cNvSpPr txBox="1"/>
          <p:nvPr/>
        </p:nvSpPr>
        <p:spPr>
          <a:xfrm>
            <a:off x="60929" y="2023933"/>
            <a:ext cx="4155141" cy="1015663"/>
          </a:xfrm>
          <a:prstGeom prst="rect">
            <a:avLst/>
          </a:prstGeom>
          <a:noFill/>
        </p:spPr>
        <p:txBody>
          <a:bodyPr wrap="square" rtlCol="0">
            <a:spAutoFit/>
          </a:bodyPr>
          <a:lstStyle/>
          <a:p>
            <a:r>
              <a:rPr lang="en-US" sz="1500" dirty="0"/>
              <a:t>Example 11-31 verifies that the 2001:db8:0:23::/64 is now within the aggregate address space and is no longer being advertised to R1.</a:t>
            </a:r>
          </a:p>
        </p:txBody>
      </p:sp>
      <p:pic>
        <p:nvPicPr>
          <p:cNvPr id="4" name="Picture 3"/>
          <p:cNvPicPr>
            <a:picLocks noChangeAspect="1"/>
          </p:cNvPicPr>
          <p:nvPr/>
        </p:nvPicPr>
        <p:blipFill>
          <a:blip r:embed="rId4"/>
          <a:stretch>
            <a:fillRect/>
          </a:stretch>
        </p:blipFill>
        <p:spPr>
          <a:xfrm>
            <a:off x="4417204" y="3414312"/>
            <a:ext cx="4652682" cy="1240715"/>
          </a:xfrm>
          <a:prstGeom prst="rect">
            <a:avLst/>
          </a:prstGeom>
        </p:spPr>
      </p:pic>
    </p:spTree>
    <p:extLst>
      <p:ext uri="{BB962C8B-B14F-4D97-AF65-F5344CB8AC3E}">
        <p14:creationId xmlns:p14="http://schemas.microsoft.com/office/powerpoint/2010/main" val="3410121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641273" cy="731837"/>
          </a:xfrm>
        </p:spPr>
        <p:txBody>
          <a:bodyPr/>
          <a:lstStyle/>
          <a:p>
            <a:r>
              <a:rPr lang="en-US" sz="1600" dirty="0">
                <a:solidFill>
                  <a:schemeClr val="accent4">
                    <a:lumMod val="75000"/>
                  </a:schemeClr>
                </a:solidFill>
              </a:rPr>
              <a:t>Multiprotocol BGP for IPv6</a:t>
            </a:r>
            <a:br>
              <a:rPr lang="en-US" dirty="0">
                <a:solidFill>
                  <a:schemeClr val="accent4">
                    <a:lumMod val="75000"/>
                  </a:schemeClr>
                </a:solidFill>
              </a:rPr>
            </a:br>
            <a:r>
              <a:rPr lang="en-US" sz="2400" dirty="0">
                <a:solidFill>
                  <a:schemeClr val="accent4">
                    <a:lumMod val="75000"/>
                  </a:schemeClr>
                </a:solidFill>
              </a:rPr>
              <a:t>IPv6 over IPv4</a:t>
            </a:r>
          </a:p>
        </p:txBody>
      </p:sp>
      <p:sp>
        <p:nvSpPr>
          <p:cNvPr id="2" name="Rectangle 1">
            <a:extLst>
              <a:ext uri="{FF2B5EF4-FFF2-40B4-BE49-F238E27FC236}">
                <a16:creationId xmlns:a16="http://schemas.microsoft.com/office/drawing/2014/main" id="{09FF4F5D-70B8-4224-91F2-4D3C5F190FF9}"/>
              </a:ext>
            </a:extLst>
          </p:cNvPr>
          <p:cNvSpPr/>
          <p:nvPr/>
        </p:nvSpPr>
        <p:spPr>
          <a:xfrm>
            <a:off x="121440" y="731837"/>
            <a:ext cx="4571577" cy="3108543"/>
          </a:xfrm>
          <a:prstGeom prst="rect">
            <a:avLst/>
          </a:prstGeom>
        </p:spPr>
        <p:txBody>
          <a:bodyPr wrap="square">
            <a:spAutoFit/>
          </a:bodyPr>
          <a:lstStyle/>
          <a:p>
            <a:r>
              <a:rPr lang="en-US" sz="1400" dirty="0"/>
              <a:t>BGP can exchange routes using either an IPv4 or IPv6 TCP session. In a typical deployment, IPv4 routes are exchanged using a dedicated IPv4 session, and IPv6 routes are exchanged with a dedicated IPv6 session. However, it is possible to share IPv6 routes over an IPv4 TCP session or IPv4 routes over an IPv6 TCP session, and it is possible to share IPv4 and IPv6 routes using a single BGP session.</a:t>
            </a:r>
          </a:p>
          <a:p>
            <a:endParaRPr lang="en-US" sz="1400" dirty="0"/>
          </a:p>
          <a:p>
            <a:r>
              <a:rPr lang="en-US" sz="1400" dirty="0"/>
              <a:t>Example 11-32 shows how to configure the exchange of IPv6 routes over IPv4 using the topology shown in Figure 11-20. Notice that the IPv6 neighbors must be activated, and the routers are injected into BGP under the IPv6 address family.</a:t>
            </a:r>
          </a:p>
        </p:txBody>
      </p:sp>
      <p:grpSp>
        <p:nvGrpSpPr>
          <p:cNvPr id="7" name="Group 6">
            <a:extLst>
              <a:ext uri="{FF2B5EF4-FFF2-40B4-BE49-F238E27FC236}">
                <a16:creationId xmlns:a16="http://schemas.microsoft.com/office/drawing/2014/main" id="{188599DD-3335-4F09-A8EC-7F60A0A8A866}"/>
              </a:ext>
            </a:extLst>
          </p:cNvPr>
          <p:cNvGrpSpPr/>
          <p:nvPr/>
        </p:nvGrpSpPr>
        <p:grpSpPr>
          <a:xfrm>
            <a:off x="5073149" y="333919"/>
            <a:ext cx="3918451" cy="4632903"/>
            <a:chOff x="5003876" y="333919"/>
            <a:chExt cx="3918451" cy="4632903"/>
          </a:xfrm>
        </p:grpSpPr>
        <p:pic>
          <p:nvPicPr>
            <p:cNvPr id="10" name="Picture 9">
              <a:extLst>
                <a:ext uri="{FF2B5EF4-FFF2-40B4-BE49-F238E27FC236}">
                  <a16:creationId xmlns:a16="http://schemas.microsoft.com/office/drawing/2014/main" id="{B2865397-9614-4934-908E-7C19B11C81DC}"/>
                </a:ext>
              </a:extLst>
            </p:cNvPr>
            <p:cNvPicPr>
              <a:picLocks noChangeAspect="1"/>
            </p:cNvPicPr>
            <p:nvPr/>
          </p:nvPicPr>
          <p:blipFill>
            <a:blip r:embed="rId3"/>
            <a:srcRect/>
            <a:stretch/>
          </p:blipFill>
          <p:spPr>
            <a:xfrm>
              <a:off x="5003876" y="333919"/>
              <a:ext cx="3918451" cy="2279924"/>
            </a:xfrm>
            <a:prstGeom prst="rect">
              <a:avLst/>
            </a:prstGeom>
          </p:spPr>
        </p:pic>
        <p:pic>
          <p:nvPicPr>
            <p:cNvPr id="6" name="Picture 5" descr="A screenshot of a social media post&#10;&#10;Description automatically generated">
              <a:extLst>
                <a:ext uri="{FF2B5EF4-FFF2-40B4-BE49-F238E27FC236}">
                  <a16:creationId xmlns:a16="http://schemas.microsoft.com/office/drawing/2014/main" id="{6A1D6050-23A7-462A-91C5-1F001EF7423E}"/>
                </a:ext>
              </a:extLst>
            </p:cNvPr>
            <p:cNvPicPr>
              <a:picLocks noChangeAspect="1"/>
            </p:cNvPicPr>
            <p:nvPr/>
          </p:nvPicPr>
          <p:blipFill>
            <a:blip r:embed="rId4"/>
            <a:stretch>
              <a:fillRect/>
            </a:stretch>
          </p:blipFill>
          <p:spPr>
            <a:xfrm>
              <a:off x="5003876" y="2569525"/>
              <a:ext cx="3918451" cy="2397297"/>
            </a:xfrm>
            <a:prstGeom prst="rect">
              <a:avLst/>
            </a:prstGeom>
          </p:spPr>
        </p:pic>
      </p:grpSp>
    </p:spTree>
    <p:extLst>
      <p:ext uri="{BB962C8B-B14F-4D97-AF65-F5344CB8AC3E}">
        <p14:creationId xmlns:p14="http://schemas.microsoft.com/office/powerpoint/2010/main" val="2866758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572000" cy="731837"/>
          </a:xfrm>
        </p:spPr>
        <p:txBody>
          <a:bodyPr/>
          <a:lstStyle/>
          <a:p>
            <a:r>
              <a:rPr lang="en-US" sz="1600" dirty="0">
                <a:solidFill>
                  <a:schemeClr val="accent4">
                    <a:lumMod val="75000"/>
                  </a:schemeClr>
                </a:solidFill>
              </a:rPr>
              <a:t>Multiprotocol BGP for IPv6</a:t>
            </a:r>
            <a:br>
              <a:rPr lang="en-US" dirty="0">
                <a:solidFill>
                  <a:schemeClr val="accent4">
                    <a:lumMod val="75000"/>
                  </a:schemeClr>
                </a:solidFill>
              </a:rPr>
            </a:br>
            <a:r>
              <a:rPr lang="en-US" sz="2400" dirty="0">
                <a:solidFill>
                  <a:schemeClr val="accent4">
                    <a:lumMod val="75000"/>
                  </a:schemeClr>
                </a:solidFill>
              </a:rPr>
              <a:t>IPv6 over IPv4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0" y="644431"/>
            <a:ext cx="4768651" cy="2831544"/>
          </a:xfrm>
          <a:prstGeom prst="rect">
            <a:avLst/>
          </a:prstGeom>
        </p:spPr>
        <p:txBody>
          <a:bodyPr wrap="square">
            <a:spAutoFit/>
          </a:bodyPr>
          <a:lstStyle/>
          <a:p>
            <a:pPr>
              <a:spcAft>
                <a:spcPts val="600"/>
              </a:spcAft>
            </a:pPr>
            <a:r>
              <a:rPr lang="en-US" sz="1400" dirty="0"/>
              <a:t>Example 11-34 shows the IPv6 BGP table for all three routers, which verifies that the routes have been successfully advertised. </a:t>
            </a:r>
          </a:p>
          <a:p>
            <a:pPr>
              <a:spcAft>
                <a:spcPts val="600"/>
              </a:spcAft>
            </a:pPr>
            <a:r>
              <a:rPr lang="en-US" sz="1400" dirty="0"/>
              <a:t>The IPv6 routes advertised over an IPv4 BGP session are assigned an IPv4-mapped IPv6 address in the format (::FFFF:</a:t>
            </a:r>
            <a:r>
              <a:rPr lang="en-US" sz="1400" i="1" dirty="0"/>
              <a:t>xx</a:t>
            </a:r>
            <a:r>
              <a:rPr lang="en-US" sz="1400" dirty="0"/>
              <a:t>.</a:t>
            </a:r>
            <a:r>
              <a:rPr lang="en-US" sz="1400" i="1" dirty="0"/>
              <a:t>xx</a:t>
            </a:r>
            <a:r>
              <a:rPr lang="en-US" sz="1400" dirty="0"/>
              <a:t>.</a:t>
            </a:r>
            <a:r>
              <a:rPr lang="en-US" sz="1400" i="1" dirty="0"/>
              <a:t>xx</a:t>
            </a:r>
            <a:r>
              <a:rPr lang="en-US" sz="1400" dirty="0"/>
              <a:t>.</a:t>
            </a:r>
            <a:r>
              <a:rPr lang="en-US" sz="1400" i="1" dirty="0"/>
              <a:t>xx</a:t>
            </a:r>
            <a:r>
              <a:rPr lang="en-US" sz="1400" dirty="0"/>
              <a:t>) for the next hop, where </a:t>
            </a:r>
            <a:r>
              <a:rPr lang="en-US" sz="1400" i="1" dirty="0"/>
              <a:t>xx</a:t>
            </a:r>
            <a:r>
              <a:rPr lang="en-US" sz="1400" dirty="0"/>
              <a:t>.</a:t>
            </a:r>
            <a:r>
              <a:rPr lang="en-US" sz="1400" i="1" dirty="0"/>
              <a:t>xx</a:t>
            </a:r>
            <a:r>
              <a:rPr lang="en-US" sz="1400" dirty="0"/>
              <a:t>.</a:t>
            </a:r>
            <a:r>
              <a:rPr lang="en-US" sz="1400" i="1" dirty="0"/>
              <a:t>xx</a:t>
            </a:r>
            <a:r>
              <a:rPr lang="en-US" sz="1400" dirty="0"/>
              <a:t>.</a:t>
            </a:r>
            <a:r>
              <a:rPr lang="en-US" sz="1400" i="1" dirty="0"/>
              <a:t>xx </a:t>
            </a:r>
            <a:r>
              <a:rPr lang="en-US" sz="1400" dirty="0"/>
              <a:t>is the IPv4 address of the BGP peering. This is not a valid forwarding address, so the IPv6 route does not populate the RIB.</a:t>
            </a:r>
          </a:p>
          <a:p>
            <a:pPr>
              <a:spcAft>
                <a:spcPts val="600"/>
              </a:spcAft>
            </a:pPr>
            <a:r>
              <a:rPr lang="en-US" sz="1400" dirty="0"/>
              <a:t>Example 11-35 shows a quick connectivity test between R1 and R3 and confirms that connectivity cannot be maintained.</a:t>
            </a:r>
          </a:p>
        </p:txBody>
      </p:sp>
      <p:pic>
        <p:nvPicPr>
          <p:cNvPr id="10" name="Picture 9">
            <a:extLst>
              <a:ext uri="{FF2B5EF4-FFF2-40B4-BE49-F238E27FC236}">
                <a16:creationId xmlns:a16="http://schemas.microsoft.com/office/drawing/2014/main" id="{B2865397-9614-4934-908E-7C19B11C81DC}"/>
              </a:ext>
            </a:extLst>
          </p:cNvPr>
          <p:cNvPicPr>
            <a:picLocks noChangeAspect="1"/>
          </p:cNvPicPr>
          <p:nvPr/>
        </p:nvPicPr>
        <p:blipFill>
          <a:blip r:embed="rId3"/>
          <a:srcRect/>
          <a:stretch/>
        </p:blipFill>
        <p:spPr>
          <a:xfrm>
            <a:off x="4812997" y="731836"/>
            <a:ext cx="4209564" cy="3752757"/>
          </a:xfrm>
          <a:prstGeom prst="rect">
            <a:avLst/>
          </a:prstGeom>
        </p:spPr>
      </p:pic>
      <p:pic>
        <p:nvPicPr>
          <p:cNvPr id="9" name="Picture 8" descr="A screenshot of a social media post&#10;&#10;Description automatically generated">
            <a:extLst>
              <a:ext uri="{FF2B5EF4-FFF2-40B4-BE49-F238E27FC236}">
                <a16:creationId xmlns:a16="http://schemas.microsoft.com/office/drawing/2014/main" id="{FE68A8F4-CDCC-42E4-A1EB-7EB00EBA3730}"/>
              </a:ext>
            </a:extLst>
          </p:cNvPr>
          <p:cNvPicPr>
            <a:picLocks noChangeAspect="1"/>
          </p:cNvPicPr>
          <p:nvPr/>
        </p:nvPicPr>
        <p:blipFill>
          <a:blip r:embed="rId4"/>
          <a:stretch>
            <a:fillRect/>
          </a:stretch>
        </p:blipFill>
        <p:spPr>
          <a:xfrm>
            <a:off x="209200" y="3475975"/>
            <a:ext cx="4498084" cy="1173950"/>
          </a:xfrm>
          <a:prstGeom prst="rect">
            <a:avLst/>
          </a:prstGeom>
        </p:spPr>
      </p:pic>
    </p:spTree>
    <p:extLst>
      <p:ext uri="{BB962C8B-B14F-4D97-AF65-F5344CB8AC3E}">
        <p14:creationId xmlns:p14="http://schemas.microsoft.com/office/powerpoint/2010/main" val="1891886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177145" cy="731837"/>
          </a:xfrm>
        </p:spPr>
        <p:txBody>
          <a:bodyPr/>
          <a:lstStyle/>
          <a:p>
            <a:r>
              <a:rPr lang="en-US" sz="1600" dirty="0">
                <a:solidFill>
                  <a:schemeClr val="accent4">
                    <a:lumMod val="75000"/>
                  </a:schemeClr>
                </a:solidFill>
              </a:rPr>
              <a:t>Multiprotocol BGP for IPv6</a:t>
            </a:r>
            <a:br>
              <a:rPr lang="en-US" dirty="0">
                <a:solidFill>
                  <a:schemeClr val="accent4">
                    <a:lumMod val="75000"/>
                  </a:schemeClr>
                </a:solidFill>
              </a:rPr>
            </a:br>
            <a:r>
              <a:rPr lang="en-US" sz="2400" dirty="0">
                <a:solidFill>
                  <a:schemeClr val="accent4">
                    <a:lumMod val="75000"/>
                  </a:schemeClr>
                </a:solidFill>
              </a:rPr>
              <a:t>IPv6 over IPv4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39" y="731837"/>
            <a:ext cx="4291233" cy="1169551"/>
          </a:xfrm>
          <a:prstGeom prst="rect">
            <a:avLst/>
          </a:prstGeom>
        </p:spPr>
        <p:txBody>
          <a:bodyPr wrap="square">
            <a:spAutoFit/>
          </a:bodyPr>
          <a:lstStyle/>
          <a:p>
            <a:r>
              <a:rPr lang="en-US" sz="1400" dirty="0"/>
              <a:t>To correct the problem, the BGP route map needs to manually set the IPv6 next hop.</a:t>
            </a:r>
          </a:p>
          <a:p>
            <a:endParaRPr lang="en-US" sz="1400" dirty="0"/>
          </a:p>
          <a:p>
            <a:r>
              <a:rPr lang="en-US" sz="1400" dirty="0"/>
              <a:t>Example 11-36 shows the BGP configuration for R1, R2, and R3.</a:t>
            </a:r>
          </a:p>
        </p:txBody>
      </p:sp>
      <p:pic>
        <p:nvPicPr>
          <p:cNvPr id="10" name="Picture 9">
            <a:extLst>
              <a:ext uri="{FF2B5EF4-FFF2-40B4-BE49-F238E27FC236}">
                <a16:creationId xmlns:a16="http://schemas.microsoft.com/office/drawing/2014/main" id="{B2865397-9614-4934-908E-7C19B11C81DC}"/>
              </a:ext>
            </a:extLst>
          </p:cNvPr>
          <p:cNvPicPr>
            <a:picLocks noChangeAspect="1"/>
          </p:cNvPicPr>
          <p:nvPr/>
        </p:nvPicPr>
        <p:blipFill>
          <a:blip r:embed="rId3"/>
          <a:srcRect/>
          <a:stretch/>
        </p:blipFill>
        <p:spPr>
          <a:xfrm>
            <a:off x="4583811" y="622000"/>
            <a:ext cx="4508020" cy="3899500"/>
          </a:xfrm>
          <a:prstGeom prst="rect">
            <a:avLst/>
          </a:prstGeom>
        </p:spPr>
      </p:pic>
    </p:spTree>
    <p:extLst>
      <p:ext uri="{BB962C8B-B14F-4D97-AF65-F5344CB8AC3E}">
        <p14:creationId xmlns:p14="http://schemas.microsoft.com/office/powerpoint/2010/main" val="3590900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045528" cy="731837"/>
          </a:xfrm>
        </p:spPr>
        <p:txBody>
          <a:bodyPr/>
          <a:lstStyle/>
          <a:p>
            <a:r>
              <a:rPr lang="en-US" sz="1600" dirty="0">
                <a:solidFill>
                  <a:schemeClr val="accent4">
                    <a:lumMod val="75000"/>
                  </a:schemeClr>
                </a:solidFill>
              </a:rPr>
              <a:t>Multiprotocol BGP for IPv6</a:t>
            </a:r>
            <a:br>
              <a:rPr lang="en-US" dirty="0">
                <a:solidFill>
                  <a:schemeClr val="accent4">
                    <a:lumMod val="75000"/>
                  </a:schemeClr>
                </a:solidFill>
              </a:rPr>
            </a:br>
            <a:r>
              <a:rPr lang="en-US" sz="2400" dirty="0">
                <a:solidFill>
                  <a:schemeClr val="accent4">
                    <a:lumMod val="75000"/>
                  </a:schemeClr>
                </a:solidFill>
              </a:rPr>
              <a:t>IPv6 over IPv4 (Cont.)</a:t>
            </a:r>
          </a:p>
        </p:txBody>
      </p:sp>
      <p:sp>
        <p:nvSpPr>
          <p:cNvPr id="2" name="Rectangle 1">
            <a:extLst>
              <a:ext uri="{FF2B5EF4-FFF2-40B4-BE49-F238E27FC236}">
                <a16:creationId xmlns:a16="http://schemas.microsoft.com/office/drawing/2014/main" id="{09FF4F5D-70B8-4224-91F2-4D3C5F190FF9}"/>
              </a:ext>
            </a:extLst>
          </p:cNvPr>
          <p:cNvSpPr/>
          <p:nvPr/>
        </p:nvSpPr>
        <p:spPr>
          <a:xfrm>
            <a:off x="121440" y="731837"/>
            <a:ext cx="3924088" cy="1169551"/>
          </a:xfrm>
          <a:prstGeom prst="rect">
            <a:avLst/>
          </a:prstGeom>
        </p:spPr>
        <p:txBody>
          <a:bodyPr wrap="square">
            <a:spAutoFit/>
          </a:bodyPr>
          <a:lstStyle/>
          <a:p>
            <a:r>
              <a:rPr lang="en-US" sz="1400" dirty="0"/>
              <a:t>Example 11-37 shows the BGP table after the IPv6 next-hop address is manually set on the outbound route map. The next-hop IP address is valid, and the route can now be installed into the RIB.</a:t>
            </a:r>
          </a:p>
        </p:txBody>
      </p:sp>
      <p:grpSp>
        <p:nvGrpSpPr>
          <p:cNvPr id="6" name="Group 5">
            <a:extLst>
              <a:ext uri="{FF2B5EF4-FFF2-40B4-BE49-F238E27FC236}">
                <a16:creationId xmlns:a16="http://schemas.microsoft.com/office/drawing/2014/main" id="{A6AE3FE4-9968-49A9-96E2-FF8FF93C1D20}"/>
              </a:ext>
            </a:extLst>
          </p:cNvPr>
          <p:cNvGrpSpPr/>
          <p:nvPr/>
        </p:nvGrpSpPr>
        <p:grpSpPr>
          <a:xfrm>
            <a:off x="4254583" y="345883"/>
            <a:ext cx="4771529" cy="4323096"/>
            <a:chOff x="4514541" y="283540"/>
            <a:chExt cx="4511571" cy="4087569"/>
          </a:xfrm>
        </p:grpSpPr>
        <p:pic>
          <p:nvPicPr>
            <p:cNvPr id="10" name="Picture 9">
              <a:extLst>
                <a:ext uri="{FF2B5EF4-FFF2-40B4-BE49-F238E27FC236}">
                  <a16:creationId xmlns:a16="http://schemas.microsoft.com/office/drawing/2014/main" id="{B2865397-9614-4934-908E-7C19B11C81DC}"/>
                </a:ext>
              </a:extLst>
            </p:cNvPr>
            <p:cNvPicPr>
              <a:picLocks noChangeAspect="1"/>
            </p:cNvPicPr>
            <p:nvPr/>
          </p:nvPicPr>
          <p:blipFill>
            <a:blip r:embed="rId3"/>
            <a:srcRect/>
            <a:stretch/>
          </p:blipFill>
          <p:spPr>
            <a:xfrm>
              <a:off x="4514541" y="283540"/>
              <a:ext cx="4508020" cy="2068748"/>
            </a:xfrm>
            <a:prstGeom prst="rect">
              <a:avLst/>
            </a:prstGeom>
          </p:spPr>
        </p:pic>
        <p:pic>
          <p:nvPicPr>
            <p:cNvPr id="5" name="Picture 4" descr="A screenshot of a social media post&#10;&#10;Description automatically generated">
              <a:extLst>
                <a:ext uri="{FF2B5EF4-FFF2-40B4-BE49-F238E27FC236}">
                  <a16:creationId xmlns:a16="http://schemas.microsoft.com/office/drawing/2014/main" id="{30768188-7E55-414E-9DC9-159EEB68C02E}"/>
                </a:ext>
              </a:extLst>
            </p:cNvPr>
            <p:cNvPicPr>
              <a:picLocks noChangeAspect="1"/>
            </p:cNvPicPr>
            <p:nvPr/>
          </p:nvPicPr>
          <p:blipFill>
            <a:blip r:embed="rId4"/>
            <a:stretch>
              <a:fillRect/>
            </a:stretch>
          </p:blipFill>
          <p:spPr>
            <a:xfrm>
              <a:off x="4514541" y="2352288"/>
              <a:ext cx="4511571" cy="2018821"/>
            </a:xfrm>
            <a:prstGeom prst="rect">
              <a:avLst/>
            </a:prstGeom>
          </p:spPr>
        </p:pic>
      </p:grpSp>
    </p:spTree>
    <p:extLst>
      <p:ext uri="{BB962C8B-B14F-4D97-AF65-F5344CB8AC3E}">
        <p14:creationId xmlns:p14="http://schemas.microsoft.com/office/powerpoint/2010/main" val="3770923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B89FE0-AFBF-4F30-AE65-3B18BCBE3A9A}"/>
              </a:ext>
            </a:extLst>
          </p:cNvPr>
          <p:cNvSpPr>
            <a:spLocks noGrp="1"/>
          </p:cNvSpPr>
          <p:nvPr>
            <p:ph type="ctrTitle"/>
          </p:nvPr>
        </p:nvSpPr>
        <p:spPr>
          <a:xfrm>
            <a:off x="359274" y="466724"/>
            <a:ext cx="8495967" cy="1351755"/>
          </a:xfrm>
        </p:spPr>
        <p:txBody>
          <a:bodyPr/>
          <a:lstStyle/>
          <a:p>
            <a:r>
              <a:rPr lang="en-US" sz="4800" dirty="0">
                <a:solidFill>
                  <a:schemeClr val="accent5">
                    <a:lumMod val="40000"/>
                    <a:lumOff val="60000"/>
                  </a:schemeClr>
                </a:solidFill>
              </a:rPr>
              <a:t>Prepare for the Exam</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859374897"/>
      </p:ext>
    </p:extLst>
  </p:cSld>
  <p:clrMapOvr>
    <a:masterClrMapping/>
  </p:clrMapOvr>
  <p:transition spd="slow">
    <p:wip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Topics for Chapter 11</a:t>
            </a:r>
          </a:p>
        </p:txBody>
      </p:sp>
      <p:graphicFrame>
        <p:nvGraphicFramePr>
          <p:cNvPr id="2" name="Table 1"/>
          <p:cNvGraphicFramePr>
            <a:graphicFrameLocks noGrp="1"/>
          </p:cNvGraphicFramePr>
          <p:nvPr>
            <p:extLst>
              <p:ext uri="{D42A27DB-BD31-4B8C-83A1-F6EECF244321}">
                <p14:modId xmlns:p14="http://schemas.microsoft.com/office/powerpoint/2010/main" val="481583195"/>
              </p:ext>
            </p:extLst>
          </p:nvPr>
        </p:nvGraphicFramePr>
        <p:xfrm>
          <a:off x="279301" y="894229"/>
          <a:ext cx="8710056" cy="3629352"/>
        </p:xfrm>
        <a:graphic>
          <a:graphicData uri="http://schemas.openxmlformats.org/drawingml/2006/table">
            <a:tbl>
              <a:tblPr firstRow="1" bandRow="1">
                <a:tableStyleId>{5C22544A-7EE6-4342-B048-85BDC9FD1C3A}</a:tableStyleId>
              </a:tblPr>
              <a:tblGrid>
                <a:gridCol w="4355028">
                  <a:extLst>
                    <a:ext uri="{9D8B030D-6E8A-4147-A177-3AD203B41FA5}">
                      <a16:colId xmlns:a16="http://schemas.microsoft.com/office/drawing/2014/main" val="20000"/>
                    </a:ext>
                  </a:extLst>
                </a:gridCol>
                <a:gridCol w="4355028">
                  <a:extLst>
                    <a:ext uri="{9D8B030D-6E8A-4147-A177-3AD203B41FA5}">
                      <a16:colId xmlns:a16="http://schemas.microsoft.com/office/drawing/2014/main" val="469255593"/>
                    </a:ext>
                  </a:extLst>
                </a:gridCol>
              </a:tblGrid>
              <a:tr h="215412">
                <a:tc>
                  <a:txBody>
                    <a:bodyPr/>
                    <a:lstStyle/>
                    <a:p>
                      <a:r>
                        <a:rPr lang="en-US" sz="1400" b="1" i="0" u="none" strike="noStrike" kern="1200" baseline="0" dirty="0">
                          <a:solidFill>
                            <a:schemeClr val="lt1"/>
                          </a:solidFill>
                          <a:latin typeface="+mn-lt"/>
                          <a:ea typeface="+mn-ea"/>
                          <a:cs typeface="+mn-cs"/>
                        </a:rPr>
                        <a:t>Description</a:t>
                      </a:r>
                      <a:endParaRPr lang="en-US" dirty="0"/>
                    </a:p>
                  </a:txBody>
                  <a:tcPr/>
                </a:tc>
                <a:tc>
                  <a:txBody>
                    <a:bodyPr/>
                    <a:lstStyle/>
                    <a:p>
                      <a:r>
                        <a:rPr lang="en-US" dirty="0"/>
                        <a:t>Description</a:t>
                      </a:r>
                    </a:p>
                  </a:txBody>
                  <a:tcPr/>
                </a:tc>
                <a:extLst>
                  <a:ext uri="{0D108BD9-81ED-4DB2-BD59-A6C34878D82A}">
                    <a16:rowId xmlns:a16="http://schemas.microsoft.com/office/drawing/2014/main" val="10000"/>
                  </a:ext>
                </a:extLst>
              </a:tr>
              <a:tr h="346989">
                <a:tc>
                  <a:txBody>
                    <a:bodyPr/>
                    <a:lstStyle/>
                    <a:p>
                      <a:r>
                        <a:rPr lang="en-US" sz="1500" b="0" dirty="0">
                          <a:solidFill>
                            <a:srgbClr val="000000"/>
                          </a:solidFill>
                        </a:rPr>
                        <a:t>Autonomous system numbers (ASNs)</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BGP tables</a:t>
                      </a:r>
                      <a:endParaRPr lang="en-US" dirty="0"/>
                    </a:p>
                  </a:txBody>
                  <a:tcPr/>
                </a:tc>
                <a:extLst>
                  <a:ext uri="{0D108BD9-81ED-4DB2-BD59-A6C34878D82A}">
                    <a16:rowId xmlns:a16="http://schemas.microsoft.com/office/drawing/2014/main" val="10001"/>
                  </a:ext>
                </a:extLst>
              </a:tr>
              <a:tr h="346989">
                <a:tc>
                  <a:txBody>
                    <a:bodyPr/>
                    <a:lstStyle/>
                    <a:p>
                      <a:r>
                        <a:rPr lang="en-US" sz="1500" dirty="0">
                          <a:solidFill>
                            <a:srgbClr val="000000"/>
                          </a:solidFill>
                        </a:rPr>
                        <a:t>Path attributes</a:t>
                      </a:r>
                    </a:p>
                  </a:txBody>
                  <a:tcPr/>
                </a:tc>
                <a:tc>
                  <a:txBody>
                    <a:bodyPr/>
                    <a:lstStyle/>
                    <a:p>
                      <a:r>
                        <a:rPr lang="en-US" sz="1500" dirty="0">
                          <a:solidFill>
                            <a:srgbClr val="000000"/>
                          </a:solidFill>
                        </a:rPr>
                        <a:t>BGP prefix validity check and installation</a:t>
                      </a:r>
                    </a:p>
                  </a:txBody>
                  <a:tcPr/>
                </a:tc>
                <a:extLst>
                  <a:ext uri="{0D108BD9-81ED-4DB2-BD59-A6C34878D82A}">
                    <a16:rowId xmlns:a16="http://schemas.microsoft.com/office/drawing/2014/main" val="2100357462"/>
                  </a:ext>
                </a:extLst>
              </a:tr>
              <a:tr h="346989">
                <a:tc>
                  <a:txBody>
                    <a:bodyPr/>
                    <a:lstStyle/>
                    <a:p>
                      <a:r>
                        <a:rPr lang="en-US" sz="1500" dirty="0">
                          <a:solidFill>
                            <a:srgbClr val="000000"/>
                          </a:solidFill>
                        </a:rPr>
                        <a:t>Inter-router communication</a:t>
                      </a:r>
                    </a:p>
                  </a:txBody>
                  <a:tcPr/>
                </a:tc>
                <a:tc>
                  <a:txBody>
                    <a:bodyPr/>
                    <a:lstStyle/>
                    <a:p>
                      <a:r>
                        <a:rPr lang="en-US" sz="1500" dirty="0">
                          <a:solidFill>
                            <a:srgbClr val="000000"/>
                          </a:solidFill>
                        </a:rPr>
                        <a:t>BGP database processing</a:t>
                      </a:r>
                    </a:p>
                  </a:txBody>
                  <a:tcPr/>
                </a:tc>
                <a:extLst>
                  <a:ext uri="{0D108BD9-81ED-4DB2-BD59-A6C34878D82A}">
                    <a16:rowId xmlns:a16="http://schemas.microsoft.com/office/drawing/2014/main" val="10002"/>
                  </a:ext>
                </a:extLst>
              </a:tr>
              <a:tr h="346989">
                <a:tc>
                  <a:txBody>
                    <a:bodyPr/>
                    <a:lstStyle/>
                    <a:p>
                      <a:r>
                        <a:rPr lang="en-US" sz="1500" b="0" dirty="0">
                          <a:solidFill>
                            <a:srgbClr val="000000"/>
                          </a:solidFill>
                        </a:rPr>
                        <a:t>BGP single and multi-hop sessions</a:t>
                      </a:r>
                    </a:p>
                  </a:txBody>
                  <a:tcPr/>
                </a:tc>
                <a:tc>
                  <a:txBody>
                    <a:bodyPr/>
                    <a:lstStyle/>
                    <a:p>
                      <a:r>
                        <a:rPr lang="en-US" sz="1500" dirty="0">
                          <a:solidFill>
                            <a:srgbClr val="000000"/>
                          </a:solidFill>
                        </a:rPr>
                        <a:t>Viewing all the paths and path attributes for a specific router</a:t>
                      </a:r>
                    </a:p>
                  </a:txBody>
                  <a:tcPr/>
                </a:tc>
                <a:extLst>
                  <a:ext uri="{0D108BD9-81ED-4DB2-BD59-A6C34878D82A}">
                    <a16:rowId xmlns:a16="http://schemas.microsoft.com/office/drawing/2014/main" val="10003"/>
                  </a:ext>
                </a:extLst>
              </a:tr>
              <a:tr h="346989">
                <a:tc>
                  <a:txBody>
                    <a:bodyPr/>
                    <a:lstStyle/>
                    <a:p>
                      <a:r>
                        <a:rPr lang="en-US" sz="1500" dirty="0">
                          <a:solidFill>
                            <a:srgbClr val="000000"/>
                          </a:solidFill>
                        </a:rPr>
                        <a:t>BGP messages</a:t>
                      </a:r>
                    </a:p>
                  </a:txBody>
                  <a:tcPr/>
                </a:tc>
                <a:tc>
                  <a:txBody>
                    <a:bodyPr/>
                    <a:lstStyle/>
                    <a:p>
                      <a:r>
                        <a:rPr lang="en-US" sz="1500" dirty="0">
                          <a:solidFill>
                            <a:srgbClr val="000000"/>
                          </a:solidFill>
                        </a:rPr>
                        <a:t>Viewing the Adj-RIB-Out for a specific BGP peer</a:t>
                      </a:r>
                    </a:p>
                  </a:txBody>
                  <a:tcPr/>
                </a:tc>
                <a:extLst>
                  <a:ext uri="{0D108BD9-81ED-4DB2-BD59-A6C34878D82A}">
                    <a16:rowId xmlns:a16="http://schemas.microsoft.com/office/drawing/2014/main" val="10004"/>
                  </a:ext>
                </a:extLst>
              </a:tr>
              <a:tr h="346989">
                <a:tc>
                  <a:txBody>
                    <a:bodyPr/>
                    <a:lstStyle/>
                    <a:p>
                      <a:r>
                        <a:rPr lang="en-US" sz="1500" dirty="0">
                          <a:solidFill>
                            <a:srgbClr val="000000"/>
                          </a:solidFill>
                        </a:rPr>
                        <a:t>BGP neighbor states</a:t>
                      </a:r>
                    </a:p>
                  </a:txBody>
                  <a:tcPr/>
                </a:tc>
                <a:tc>
                  <a:txBody>
                    <a:bodyPr/>
                    <a:lstStyle/>
                    <a:p>
                      <a:r>
                        <a:rPr lang="en-US" sz="1500" dirty="0">
                          <a:solidFill>
                            <a:srgbClr val="000000"/>
                          </a:solidFill>
                        </a:rPr>
                        <a:t>Understanding BGP session types and behaviors</a:t>
                      </a:r>
                    </a:p>
                  </a:txBody>
                  <a:tcPr/>
                </a:tc>
                <a:extLst>
                  <a:ext uri="{0D108BD9-81ED-4DB2-BD59-A6C34878D82A}">
                    <a16:rowId xmlns:a16="http://schemas.microsoft.com/office/drawing/2014/main" val="10005"/>
                  </a:ext>
                </a:extLst>
              </a:tr>
              <a:tr h="346989">
                <a:tc>
                  <a:txBody>
                    <a:bodyPr/>
                    <a:lstStyle/>
                    <a:p>
                      <a:r>
                        <a:rPr lang="en-US" sz="1500" dirty="0">
                          <a:solidFill>
                            <a:srgbClr val="000000"/>
                          </a:solidFill>
                        </a:rPr>
                        <a:t>Basic BGP configuration</a:t>
                      </a:r>
                    </a:p>
                  </a:txBody>
                  <a:tcPr/>
                </a:tc>
                <a:tc>
                  <a:txBody>
                    <a:bodyPr/>
                    <a:lstStyle/>
                    <a:p>
                      <a:r>
                        <a:rPr lang="en-US" sz="1500" dirty="0">
                          <a:solidFill>
                            <a:srgbClr val="000000"/>
                          </a:solidFill>
                        </a:rPr>
                        <a:t>iBGP full mesh requirement</a:t>
                      </a:r>
                    </a:p>
                  </a:txBody>
                  <a:tcPr/>
                </a:tc>
                <a:extLst>
                  <a:ext uri="{0D108BD9-81ED-4DB2-BD59-A6C34878D82A}">
                    <a16:rowId xmlns:a16="http://schemas.microsoft.com/office/drawing/2014/main" val="10006"/>
                  </a:ext>
                </a:extLst>
              </a:tr>
              <a:tr h="346989">
                <a:tc>
                  <a:txBody>
                    <a:bodyPr/>
                    <a:lstStyle/>
                    <a:p>
                      <a:r>
                        <a:rPr lang="en-US" sz="1500" dirty="0">
                          <a:solidFill>
                            <a:srgbClr val="000000"/>
                          </a:solidFill>
                        </a:rPr>
                        <a:t>Verification of BGP sessions</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500" dirty="0">
                          <a:solidFill>
                            <a:srgbClr val="000000"/>
                          </a:solidFill>
                        </a:rPr>
                        <a:t>Peering using loopback addresses</a:t>
                      </a:r>
                    </a:p>
                  </a:txBody>
                  <a:tcPr/>
                </a:tc>
                <a:extLst>
                  <a:ext uri="{0D108BD9-81ED-4DB2-BD59-A6C34878D82A}">
                    <a16:rowId xmlns:a16="http://schemas.microsoft.com/office/drawing/2014/main" val="10007"/>
                  </a:ext>
                </a:extLst>
              </a:tr>
              <a:tr h="346989">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500" dirty="0">
                          <a:solidFill>
                            <a:srgbClr val="000000"/>
                          </a:solidFill>
                        </a:rPr>
                        <a:t>BGP summary fields</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500" dirty="0">
                          <a:solidFill>
                            <a:srgbClr val="000000"/>
                          </a:solidFill>
                        </a:rPr>
                        <a:t>eBGP peerings</a:t>
                      </a:r>
                    </a:p>
                  </a:txBody>
                  <a:tcPr/>
                </a:tc>
                <a:extLst>
                  <a:ext uri="{0D108BD9-81ED-4DB2-BD59-A6C34878D82A}">
                    <a16:rowId xmlns:a16="http://schemas.microsoft.com/office/drawing/2014/main" val="2875473574"/>
                  </a:ext>
                </a:extLst>
              </a:tr>
            </a:tbl>
          </a:graphicData>
        </a:graphic>
      </p:graphicFrame>
    </p:spTree>
    <p:extLst>
      <p:ext uri="{BB962C8B-B14F-4D97-AF65-F5344CB8AC3E}">
        <p14:creationId xmlns:p14="http://schemas.microsoft.com/office/powerpoint/2010/main" val="875591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Key Topics for Chapter 11 (Cont.)</a:t>
            </a:r>
          </a:p>
        </p:txBody>
      </p:sp>
      <p:graphicFrame>
        <p:nvGraphicFramePr>
          <p:cNvPr id="2" name="Table 1"/>
          <p:cNvGraphicFramePr>
            <a:graphicFrameLocks noGrp="1"/>
          </p:cNvGraphicFramePr>
          <p:nvPr>
            <p:extLst>
              <p:ext uri="{D42A27DB-BD31-4B8C-83A1-F6EECF244321}">
                <p14:modId xmlns:p14="http://schemas.microsoft.com/office/powerpoint/2010/main" val="3380285215"/>
              </p:ext>
            </p:extLst>
          </p:nvPr>
        </p:nvGraphicFramePr>
        <p:xfrm>
          <a:off x="677333" y="960713"/>
          <a:ext cx="7789334" cy="3043017"/>
        </p:xfrm>
        <a:graphic>
          <a:graphicData uri="http://schemas.openxmlformats.org/drawingml/2006/table">
            <a:tbl>
              <a:tblPr firstRow="1" bandRow="1">
                <a:tableStyleId>{5C22544A-7EE6-4342-B048-85BDC9FD1C3A}</a:tableStyleId>
              </a:tblPr>
              <a:tblGrid>
                <a:gridCol w="7789334">
                  <a:extLst>
                    <a:ext uri="{9D8B030D-6E8A-4147-A177-3AD203B41FA5}">
                      <a16:colId xmlns:a16="http://schemas.microsoft.com/office/drawing/2014/main" val="20000"/>
                    </a:ext>
                  </a:extLst>
                </a:gridCol>
              </a:tblGrid>
              <a:tr h="338113">
                <a:tc>
                  <a:txBody>
                    <a:bodyPr/>
                    <a:lstStyle/>
                    <a:p>
                      <a:r>
                        <a:rPr lang="en-US" sz="1400" b="1" i="0" u="none" strike="noStrike" kern="1200" baseline="0" dirty="0">
                          <a:solidFill>
                            <a:schemeClr val="lt1"/>
                          </a:solidFill>
                          <a:latin typeface="+mn-lt"/>
                          <a:ea typeface="+mn-ea"/>
                          <a:cs typeface="+mn-cs"/>
                        </a:rPr>
                        <a:t>Description</a:t>
                      </a:r>
                      <a:endParaRPr lang="en-US" dirty="0"/>
                    </a:p>
                  </a:txBody>
                  <a:tcPr/>
                </a:tc>
                <a:extLst>
                  <a:ext uri="{0D108BD9-81ED-4DB2-BD59-A6C34878D82A}">
                    <a16:rowId xmlns:a16="http://schemas.microsoft.com/office/drawing/2014/main" val="10000"/>
                  </a:ext>
                </a:extLst>
              </a:tr>
              <a:tr h="338113">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500" dirty="0">
                          <a:solidFill>
                            <a:srgbClr val="000000"/>
                          </a:solidFill>
                        </a:rPr>
                        <a:t>eBGP and iBGP topologies</a:t>
                      </a:r>
                    </a:p>
                  </a:txBody>
                  <a:tcPr/>
                </a:tc>
                <a:extLst>
                  <a:ext uri="{0D108BD9-81ED-4DB2-BD59-A6C34878D82A}">
                    <a16:rowId xmlns:a16="http://schemas.microsoft.com/office/drawing/2014/main" val="3820227986"/>
                  </a:ext>
                </a:extLst>
              </a:tr>
              <a:tr h="338113">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500" dirty="0">
                          <a:solidFill>
                            <a:srgbClr val="000000"/>
                          </a:solidFill>
                        </a:rPr>
                        <a:t>Next-hop manipulation</a:t>
                      </a:r>
                    </a:p>
                  </a:txBody>
                  <a:tcPr/>
                </a:tc>
                <a:extLst>
                  <a:ext uri="{0D108BD9-81ED-4DB2-BD59-A6C34878D82A}">
                    <a16:rowId xmlns:a16="http://schemas.microsoft.com/office/drawing/2014/main" val="4036940579"/>
                  </a:ext>
                </a:extLst>
              </a:tr>
              <a:tr h="338113">
                <a:tc>
                  <a:txBody>
                    <a:bodyPr/>
                    <a:lstStyle/>
                    <a:p>
                      <a:r>
                        <a:rPr lang="en-US" sz="1500" dirty="0">
                          <a:solidFill>
                            <a:srgbClr val="000000"/>
                          </a:solidFill>
                        </a:rPr>
                        <a:t>Route reflectors</a:t>
                      </a:r>
                    </a:p>
                  </a:txBody>
                  <a:tcPr/>
                </a:tc>
                <a:extLst>
                  <a:ext uri="{0D108BD9-81ED-4DB2-BD59-A6C34878D82A}">
                    <a16:rowId xmlns:a16="http://schemas.microsoft.com/office/drawing/2014/main" val="3852420680"/>
                  </a:ext>
                </a:extLst>
              </a:tr>
              <a:tr h="338113">
                <a:tc>
                  <a:txBody>
                    <a:bodyPr/>
                    <a:lstStyle/>
                    <a:p>
                      <a:r>
                        <a:rPr lang="en-US" sz="1500" dirty="0">
                          <a:solidFill>
                            <a:srgbClr val="000000"/>
                          </a:solidFill>
                        </a:rPr>
                        <a:t>Route reflector rules</a:t>
                      </a:r>
                    </a:p>
                  </a:txBody>
                  <a:tcPr/>
                </a:tc>
                <a:extLst>
                  <a:ext uri="{0D108BD9-81ED-4DB2-BD59-A6C34878D82A}">
                    <a16:rowId xmlns:a16="http://schemas.microsoft.com/office/drawing/2014/main" val="2319067263"/>
                  </a:ext>
                </a:extLst>
              </a:tr>
              <a:tr h="338113">
                <a:tc>
                  <a:txBody>
                    <a:bodyPr/>
                    <a:lstStyle/>
                    <a:p>
                      <a:r>
                        <a:rPr lang="en-US" sz="1500" dirty="0">
                          <a:solidFill>
                            <a:srgbClr val="000000"/>
                          </a:solidFill>
                        </a:rPr>
                        <a:t>Confederations</a:t>
                      </a:r>
                    </a:p>
                  </a:txBody>
                  <a:tcPr/>
                </a:tc>
                <a:extLst>
                  <a:ext uri="{0D108BD9-81ED-4DB2-BD59-A6C34878D82A}">
                    <a16:rowId xmlns:a16="http://schemas.microsoft.com/office/drawing/2014/main" val="2147895618"/>
                  </a:ext>
                </a:extLst>
              </a:tr>
              <a:tr h="338113">
                <a:tc>
                  <a:txBody>
                    <a:bodyPr/>
                    <a:lstStyle/>
                    <a:p>
                      <a:r>
                        <a:rPr lang="en-US" sz="1500" dirty="0">
                          <a:solidFill>
                            <a:srgbClr val="000000"/>
                          </a:solidFill>
                        </a:rPr>
                        <a:t>IPv6 BGP configuration</a:t>
                      </a:r>
                    </a:p>
                  </a:txBody>
                  <a:tcPr/>
                </a:tc>
                <a:extLst>
                  <a:ext uri="{0D108BD9-81ED-4DB2-BD59-A6C34878D82A}">
                    <a16:rowId xmlns:a16="http://schemas.microsoft.com/office/drawing/2014/main" val="3674907733"/>
                  </a:ext>
                </a:extLst>
              </a:tr>
              <a:tr h="338113">
                <a:tc>
                  <a:txBody>
                    <a:bodyPr/>
                    <a:lstStyle/>
                    <a:p>
                      <a:r>
                        <a:rPr lang="en-US" sz="1500" dirty="0">
                          <a:solidFill>
                            <a:srgbClr val="000000"/>
                          </a:solidFill>
                        </a:rPr>
                        <a:t>IPv6 summarization</a:t>
                      </a:r>
                    </a:p>
                  </a:txBody>
                  <a:tcPr/>
                </a:tc>
                <a:extLst>
                  <a:ext uri="{0D108BD9-81ED-4DB2-BD59-A6C34878D82A}">
                    <a16:rowId xmlns:a16="http://schemas.microsoft.com/office/drawing/2014/main" val="521753871"/>
                  </a:ext>
                </a:extLst>
              </a:tr>
              <a:tr h="338113">
                <a:tc>
                  <a:txBody>
                    <a:bodyPr/>
                    <a:lstStyle/>
                    <a:p>
                      <a:r>
                        <a:rPr lang="en-US" sz="1500" dirty="0">
                          <a:solidFill>
                            <a:srgbClr val="000000"/>
                          </a:solidFill>
                        </a:rPr>
                        <a:t>Advertising IPv6 prefixes over an IPv4 BGP session</a:t>
                      </a:r>
                    </a:p>
                  </a:txBody>
                  <a:tcPr/>
                </a:tc>
                <a:extLst>
                  <a:ext uri="{0D108BD9-81ED-4DB2-BD59-A6C34878D82A}">
                    <a16:rowId xmlns:a16="http://schemas.microsoft.com/office/drawing/2014/main" val="1265194300"/>
                  </a:ext>
                </a:extLst>
              </a:tr>
            </a:tbl>
          </a:graphicData>
        </a:graphic>
      </p:graphicFrame>
    </p:spTree>
    <p:extLst>
      <p:ext uri="{BB962C8B-B14F-4D97-AF65-F5344CB8AC3E}">
        <p14:creationId xmlns:p14="http://schemas.microsoft.com/office/powerpoint/2010/main" val="121289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45959"/>
          </a:xfrm>
        </p:spPr>
        <p:txBody>
          <a:bodyPr/>
          <a:lstStyle/>
          <a:p>
            <a:r>
              <a:rPr lang="en-US" sz="1600" dirty="0"/>
              <a:t>Prepare for the Exam</a:t>
            </a:r>
            <a:br>
              <a:rPr lang="en-US" sz="2400" dirty="0"/>
            </a:br>
            <a:r>
              <a:rPr lang="en-US" sz="2400" dirty="0"/>
              <a:t>Key Terms for Chapter 11</a:t>
            </a:r>
          </a:p>
        </p:txBody>
      </p:sp>
      <p:graphicFrame>
        <p:nvGraphicFramePr>
          <p:cNvPr id="2" name="Table 1"/>
          <p:cNvGraphicFramePr>
            <a:graphicFrameLocks noGrp="1"/>
          </p:cNvGraphicFramePr>
          <p:nvPr>
            <p:extLst>
              <p:ext uri="{D42A27DB-BD31-4B8C-83A1-F6EECF244321}">
                <p14:modId xmlns:p14="http://schemas.microsoft.com/office/powerpoint/2010/main" val="502909492"/>
              </p:ext>
            </p:extLst>
          </p:nvPr>
        </p:nvGraphicFramePr>
        <p:xfrm>
          <a:off x="416859" y="1088390"/>
          <a:ext cx="8346140" cy="2497662"/>
        </p:xfrm>
        <a:graphic>
          <a:graphicData uri="http://schemas.openxmlformats.org/drawingml/2006/table">
            <a:tbl>
              <a:tblPr firstRow="1" bandRow="1">
                <a:tableStyleId>{5C22544A-7EE6-4342-B048-85BDC9FD1C3A}</a:tableStyleId>
              </a:tblPr>
              <a:tblGrid>
                <a:gridCol w="4096564">
                  <a:extLst>
                    <a:ext uri="{9D8B030D-6E8A-4147-A177-3AD203B41FA5}">
                      <a16:colId xmlns:a16="http://schemas.microsoft.com/office/drawing/2014/main" val="20000"/>
                    </a:ext>
                  </a:extLst>
                </a:gridCol>
                <a:gridCol w="4249576">
                  <a:extLst>
                    <a:ext uri="{9D8B030D-6E8A-4147-A177-3AD203B41FA5}">
                      <a16:colId xmlns:a16="http://schemas.microsoft.com/office/drawing/2014/main" val="3777475585"/>
                    </a:ext>
                  </a:extLst>
                </a:gridCol>
              </a:tblGrid>
              <a:tr h="284787">
                <a:tc>
                  <a:txBody>
                    <a:bodyPr/>
                    <a:lstStyle/>
                    <a:p>
                      <a:r>
                        <a:rPr lang="en-US" dirty="0"/>
                        <a:t>Term</a:t>
                      </a:r>
                    </a:p>
                  </a:txBody>
                  <a:tcPr/>
                </a:tc>
                <a:tc>
                  <a:txBody>
                    <a:bodyPr/>
                    <a:lstStyle/>
                    <a:p>
                      <a:r>
                        <a:rPr lang="en-US" dirty="0"/>
                        <a:t>Term</a:t>
                      </a:r>
                    </a:p>
                  </a:txBody>
                  <a:tcPr/>
                </a:tc>
                <a:extLst>
                  <a:ext uri="{0D108BD9-81ED-4DB2-BD59-A6C34878D82A}">
                    <a16:rowId xmlns:a16="http://schemas.microsoft.com/office/drawing/2014/main" val="10000"/>
                  </a:ext>
                </a:extLst>
              </a:tr>
              <a:tr h="313266">
                <a:tc>
                  <a:txBody>
                    <a:bodyPr/>
                    <a:lstStyle/>
                    <a:p>
                      <a:pPr algn="l" fontAlgn="b"/>
                      <a:r>
                        <a:rPr lang="en-US" sz="1600" b="0" i="0" u="none" strike="noStrike" dirty="0">
                          <a:solidFill>
                            <a:srgbClr val="000000"/>
                          </a:solidFill>
                          <a:effectLst/>
                          <a:latin typeface="+mn-lt"/>
                        </a:rPr>
                        <a:t>address family</a:t>
                      </a:r>
                    </a:p>
                  </a:txBody>
                  <a:tcPr marL="7620" marR="7620" marT="7620" marB="0" anchor="b"/>
                </a:tc>
                <a:tc>
                  <a:txBody>
                    <a:bodyPr/>
                    <a:lstStyle/>
                    <a:p>
                      <a:pPr algn="l" fontAlgn="b"/>
                      <a:r>
                        <a:rPr lang="en-US" sz="1600" b="0" i="0" u="none" strike="noStrike" dirty="0">
                          <a:solidFill>
                            <a:srgbClr val="000000"/>
                          </a:solidFill>
                          <a:effectLst/>
                          <a:latin typeface="+mn-lt"/>
                        </a:rPr>
                        <a:t>optional non-transitive</a:t>
                      </a:r>
                    </a:p>
                  </a:txBody>
                  <a:tcPr marL="7620" marR="7620" marT="7620" marB="0" anchor="b"/>
                </a:tc>
                <a:extLst>
                  <a:ext uri="{0D108BD9-81ED-4DB2-BD59-A6C34878D82A}">
                    <a16:rowId xmlns:a16="http://schemas.microsoft.com/office/drawing/2014/main" val="10001"/>
                  </a:ext>
                </a:extLst>
              </a:tr>
              <a:tr h="313266">
                <a:tc>
                  <a:txBody>
                    <a:bodyPr/>
                    <a:lstStyle/>
                    <a:p>
                      <a:pPr algn="l" fontAlgn="b"/>
                      <a:r>
                        <a:rPr lang="en-US" sz="1600" b="0" i="0" u="none" strike="noStrike" dirty="0">
                          <a:solidFill>
                            <a:srgbClr val="000000"/>
                          </a:solidFill>
                          <a:effectLst/>
                          <a:latin typeface="+mn-lt"/>
                        </a:rPr>
                        <a:t>AS_Path</a:t>
                      </a:r>
                    </a:p>
                  </a:txBody>
                  <a:tcPr marL="7620" marR="7620" marT="7620" marB="0" anchor="b"/>
                </a:tc>
                <a:tc>
                  <a:txBody>
                    <a:bodyPr/>
                    <a:lstStyle/>
                    <a:p>
                      <a:pPr algn="l" fontAlgn="b"/>
                      <a:r>
                        <a:rPr lang="en-US" sz="1600" b="0" i="0" u="none" strike="noStrike" dirty="0">
                          <a:solidFill>
                            <a:srgbClr val="000000"/>
                          </a:solidFill>
                          <a:effectLst/>
                          <a:latin typeface="+mn-lt"/>
                        </a:rPr>
                        <a:t>path vector routing protocol</a:t>
                      </a:r>
                    </a:p>
                  </a:txBody>
                  <a:tcPr marL="7620" marR="7620" marT="7620" marB="0" anchor="b"/>
                </a:tc>
                <a:extLst>
                  <a:ext uri="{0D108BD9-81ED-4DB2-BD59-A6C34878D82A}">
                    <a16:rowId xmlns:a16="http://schemas.microsoft.com/office/drawing/2014/main" val="10002"/>
                  </a:ext>
                </a:extLst>
              </a:tr>
              <a:tr h="313266">
                <a:tc>
                  <a:txBody>
                    <a:bodyPr/>
                    <a:lstStyle/>
                    <a:p>
                      <a:pPr algn="l" fontAlgn="b"/>
                      <a:r>
                        <a:rPr lang="en-US" sz="1600" b="0" i="0" u="none" strike="noStrike" dirty="0">
                          <a:solidFill>
                            <a:srgbClr val="000000"/>
                          </a:solidFill>
                          <a:effectLst/>
                          <a:latin typeface="+mn-lt"/>
                        </a:rPr>
                        <a:t>autonomous system</a:t>
                      </a:r>
                    </a:p>
                  </a:txBody>
                  <a:tcPr marL="7620" marR="7620" marT="7620" marB="0" anchor="b"/>
                </a:tc>
                <a:tc>
                  <a:txBody>
                    <a:bodyPr/>
                    <a:lstStyle/>
                    <a:p>
                      <a:pPr algn="l" fontAlgn="b"/>
                      <a:r>
                        <a:rPr lang="en-US" sz="1600" b="0" i="0" u="none" strike="noStrike" dirty="0">
                          <a:solidFill>
                            <a:srgbClr val="000000"/>
                          </a:solidFill>
                          <a:effectLst/>
                          <a:latin typeface="+mn-lt"/>
                        </a:rPr>
                        <a:t>route reflector</a:t>
                      </a:r>
                    </a:p>
                  </a:txBody>
                  <a:tcPr marL="7620" marR="7620" marT="7620" marB="0" anchor="b"/>
                </a:tc>
                <a:extLst>
                  <a:ext uri="{0D108BD9-81ED-4DB2-BD59-A6C34878D82A}">
                    <a16:rowId xmlns:a16="http://schemas.microsoft.com/office/drawing/2014/main" val="10003"/>
                  </a:ext>
                </a:extLst>
              </a:tr>
              <a:tr h="313266">
                <a:tc>
                  <a:txBody>
                    <a:bodyPr/>
                    <a:lstStyle/>
                    <a:p>
                      <a:pPr algn="l" fontAlgn="b"/>
                      <a:r>
                        <a:rPr lang="en-US" sz="1600" b="0" i="0" u="none" strike="noStrike" dirty="0">
                          <a:solidFill>
                            <a:srgbClr val="000000"/>
                          </a:solidFill>
                          <a:effectLst/>
                          <a:latin typeface="+mn-lt"/>
                        </a:rPr>
                        <a:t>BGP confederation</a:t>
                      </a:r>
                    </a:p>
                  </a:txBody>
                  <a:tcPr marL="7620" marR="7620" marT="7620" marB="0" anchor="b"/>
                </a:tc>
                <a:tc>
                  <a:txBody>
                    <a:bodyPr/>
                    <a:lstStyle/>
                    <a:p>
                      <a:pPr algn="l" fontAlgn="b"/>
                      <a:r>
                        <a:rPr lang="en-US" sz="1600" b="0" i="0" u="none" strike="noStrike" dirty="0">
                          <a:solidFill>
                            <a:srgbClr val="000000"/>
                          </a:solidFill>
                          <a:effectLst/>
                          <a:latin typeface="+mn-lt"/>
                        </a:rPr>
                        <a:t>route reflector client</a:t>
                      </a:r>
                    </a:p>
                  </a:txBody>
                  <a:tcPr marL="7620" marR="7620" marT="7620" marB="0" anchor="b"/>
                </a:tc>
                <a:extLst>
                  <a:ext uri="{0D108BD9-81ED-4DB2-BD59-A6C34878D82A}">
                    <a16:rowId xmlns:a16="http://schemas.microsoft.com/office/drawing/2014/main" val="10004"/>
                  </a:ext>
                </a:extLst>
              </a:tr>
              <a:tr h="313266">
                <a:tc>
                  <a:txBody>
                    <a:bodyPr/>
                    <a:lstStyle/>
                    <a:p>
                      <a:pPr algn="l" fontAlgn="b"/>
                      <a:r>
                        <a:rPr lang="en-US" sz="1600" b="0" i="0" u="none" strike="noStrike" dirty="0">
                          <a:solidFill>
                            <a:srgbClr val="000000"/>
                          </a:solidFill>
                          <a:effectLst/>
                          <a:latin typeface="+mn-lt"/>
                        </a:rPr>
                        <a:t>eBGP session</a:t>
                      </a:r>
                    </a:p>
                  </a:txBody>
                  <a:tcPr marL="7620" marR="7620" marT="7620" marB="0" anchor="b"/>
                </a:tc>
                <a:tc>
                  <a:txBody>
                    <a:bodyPr/>
                    <a:lstStyle/>
                    <a:p>
                      <a:pPr algn="l" fontAlgn="b"/>
                      <a:r>
                        <a:rPr lang="en-US" sz="1600" b="0" i="0" u="none" strike="noStrike" dirty="0">
                          <a:solidFill>
                            <a:srgbClr val="000000"/>
                          </a:solidFill>
                          <a:effectLst/>
                          <a:latin typeface="+mn-lt"/>
                        </a:rPr>
                        <a:t>well-known mandatory</a:t>
                      </a:r>
                    </a:p>
                  </a:txBody>
                  <a:tcPr marL="7620" marR="7620" marT="7620" marB="0" anchor="b"/>
                </a:tc>
                <a:extLst>
                  <a:ext uri="{0D108BD9-81ED-4DB2-BD59-A6C34878D82A}">
                    <a16:rowId xmlns:a16="http://schemas.microsoft.com/office/drawing/2014/main" val="10005"/>
                  </a:ext>
                </a:extLst>
              </a:tr>
              <a:tr h="313266">
                <a:tc>
                  <a:txBody>
                    <a:bodyPr/>
                    <a:lstStyle/>
                    <a:p>
                      <a:pPr algn="l" fontAlgn="b"/>
                      <a:r>
                        <a:rPr lang="en-US" sz="1600" b="0" i="0" u="none" strike="noStrike" dirty="0">
                          <a:solidFill>
                            <a:srgbClr val="000000"/>
                          </a:solidFill>
                          <a:effectLst/>
                          <a:latin typeface="+mn-lt"/>
                        </a:rPr>
                        <a:t>iBGP session</a:t>
                      </a:r>
                    </a:p>
                  </a:txBody>
                  <a:tcPr marL="7620" marR="7620" marT="7620" marB="0" anchor="b"/>
                </a:tc>
                <a:tc>
                  <a:txBody>
                    <a:bodyPr/>
                    <a:lstStyle/>
                    <a:p>
                      <a:pPr algn="l" fontAlgn="b"/>
                      <a:r>
                        <a:rPr lang="en-US" sz="1600" b="0" i="0" u="none" strike="noStrike" dirty="0">
                          <a:solidFill>
                            <a:srgbClr val="000000"/>
                          </a:solidFill>
                          <a:effectLst/>
                          <a:latin typeface="+mn-lt"/>
                        </a:rPr>
                        <a:t>well-known discretionary</a:t>
                      </a:r>
                    </a:p>
                  </a:txBody>
                  <a:tcPr marL="7620" marR="7620" marT="7620" marB="0" anchor="b"/>
                </a:tc>
                <a:extLst>
                  <a:ext uri="{0D108BD9-81ED-4DB2-BD59-A6C34878D82A}">
                    <a16:rowId xmlns:a16="http://schemas.microsoft.com/office/drawing/2014/main" val="10006"/>
                  </a:ext>
                </a:extLst>
              </a:tr>
              <a:tr h="313266">
                <a:tc>
                  <a:txBody>
                    <a:bodyPr/>
                    <a:lstStyle/>
                    <a:p>
                      <a:pPr algn="l" fontAlgn="b"/>
                      <a:r>
                        <a:rPr lang="en-US" sz="1600" b="0" i="0" u="none" strike="noStrike" dirty="0">
                          <a:solidFill>
                            <a:srgbClr val="000000"/>
                          </a:solidFill>
                          <a:effectLst/>
                          <a:latin typeface="+mn-lt"/>
                        </a:rPr>
                        <a:t>optional transitive</a:t>
                      </a:r>
                    </a:p>
                  </a:txBody>
                  <a:tcPr marL="7620" marR="7620" marT="7620" marB="0" anchor="b"/>
                </a:tc>
                <a:tc>
                  <a:txBody>
                    <a:bodyPr/>
                    <a:lstStyle/>
                    <a:p>
                      <a:pPr algn="l" fontAlgn="b"/>
                      <a:r>
                        <a:rPr lang="en-US" sz="1600" b="0" i="0" u="none" strike="noStrike" dirty="0">
                          <a:solidFill>
                            <a:srgbClr val="000000"/>
                          </a:solidFill>
                          <a:effectLst/>
                          <a:latin typeface="+mn-lt"/>
                        </a:rPr>
                        <a:t>Loc-RIB table</a:t>
                      </a:r>
                    </a:p>
                  </a:txBody>
                  <a:tcPr marL="7620" marR="7620" marT="7620" marB="0" anchor="b"/>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601916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BGP Fundamentals</a:t>
            </a:r>
            <a:br>
              <a:rPr lang="en-US" dirty="0">
                <a:solidFill>
                  <a:schemeClr val="accent4">
                    <a:lumMod val="75000"/>
                  </a:schemeClr>
                </a:solidFill>
              </a:rPr>
            </a:br>
            <a:r>
              <a:rPr lang="en-US" sz="2400" dirty="0">
                <a:solidFill>
                  <a:schemeClr val="accent4">
                    <a:lumMod val="75000"/>
                  </a:schemeClr>
                </a:solidFill>
              </a:rPr>
              <a:t>Loop Prevention</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5" y="731837"/>
            <a:ext cx="8978369" cy="2523768"/>
          </a:xfrm>
          <a:prstGeom prst="rect">
            <a:avLst/>
          </a:prstGeom>
          <a:noFill/>
        </p:spPr>
        <p:txBody>
          <a:bodyPr wrap="square" rtlCol="0">
            <a:spAutoFit/>
          </a:bodyPr>
          <a:lstStyle/>
          <a:p>
            <a:pPr marL="285750" indent="-285750" eaLnBrk="0" hangingPunct="0">
              <a:spcBef>
                <a:spcPts val="600"/>
              </a:spcBef>
              <a:spcAft>
                <a:spcPts val="600"/>
              </a:spcAft>
              <a:buFont typeface="Arial" panose="020B0604020202020204" pitchFamily="34" charset="0"/>
              <a:buChar char="•"/>
            </a:pPr>
            <a:r>
              <a:rPr lang="en-US" sz="1600" dirty="0">
                <a:solidFill>
                  <a:srgbClr val="000000"/>
                </a:solidFill>
              </a:rPr>
              <a:t>BGP is a path vector routing protocol and does not contain a complete topology of the network, as do link-state routing protocols. </a:t>
            </a:r>
          </a:p>
          <a:p>
            <a:pPr marL="285750" indent="-285750" eaLnBrk="0" hangingPunct="0">
              <a:spcBef>
                <a:spcPts val="600"/>
              </a:spcBef>
              <a:spcAft>
                <a:spcPts val="600"/>
              </a:spcAft>
              <a:buFont typeface="Arial" panose="020B0604020202020204" pitchFamily="34" charset="0"/>
              <a:buChar char="•"/>
            </a:pPr>
            <a:r>
              <a:rPr lang="en-US" sz="1600" dirty="0">
                <a:solidFill>
                  <a:srgbClr val="000000"/>
                </a:solidFill>
              </a:rPr>
              <a:t>BGP behaves like distance vector protocols, ensuring that a path is loop free.</a:t>
            </a:r>
          </a:p>
          <a:p>
            <a:pPr marL="285750" indent="-285750" eaLnBrk="0" hangingPunct="0">
              <a:spcBef>
                <a:spcPts val="600"/>
              </a:spcBef>
              <a:spcAft>
                <a:spcPts val="600"/>
              </a:spcAft>
              <a:buFont typeface="Arial" panose="020B0604020202020204" pitchFamily="34" charset="0"/>
              <a:buChar char="•"/>
            </a:pPr>
            <a:r>
              <a:rPr lang="en-US" sz="1600" dirty="0">
                <a:solidFill>
                  <a:srgbClr val="000000"/>
                </a:solidFill>
              </a:rPr>
              <a:t>The BGP attribute AS_Path is a well-known mandatory attribute and includes a complete list of all the ASNs that the prefix advertisement has traversed from its source AS. </a:t>
            </a:r>
          </a:p>
          <a:p>
            <a:pPr marL="285750" indent="-285750" eaLnBrk="0" hangingPunct="0">
              <a:spcBef>
                <a:spcPts val="600"/>
              </a:spcBef>
              <a:spcAft>
                <a:spcPts val="600"/>
              </a:spcAft>
              <a:buFont typeface="Arial" panose="020B0604020202020204" pitchFamily="34" charset="0"/>
              <a:buChar char="•"/>
            </a:pPr>
            <a:r>
              <a:rPr lang="en-US" sz="1600" dirty="0">
                <a:solidFill>
                  <a:srgbClr val="000000"/>
                </a:solidFill>
              </a:rPr>
              <a:t>AS_Path is used as a loop-prevention mechanism in BGP. If a BGP router receives a prefix advertisement with its AS listed in AS_Path, it discards the prefix because the router thinks the advertisement forms a loop.</a:t>
            </a:r>
          </a:p>
        </p:txBody>
      </p:sp>
    </p:spTree>
    <p:extLst>
      <p:ext uri="{BB962C8B-B14F-4D97-AF65-F5344CB8AC3E}">
        <p14:creationId xmlns:p14="http://schemas.microsoft.com/office/powerpoint/2010/main" val="507460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11</a:t>
            </a:r>
          </a:p>
        </p:txBody>
      </p:sp>
      <p:graphicFrame>
        <p:nvGraphicFramePr>
          <p:cNvPr id="2" name="Table 1"/>
          <p:cNvGraphicFramePr>
            <a:graphicFrameLocks noGrp="1"/>
          </p:cNvGraphicFramePr>
          <p:nvPr>
            <p:extLst>
              <p:ext uri="{D42A27DB-BD31-4B8C-83A1-F6EECF244321}">
                <p14:modId xmlns:p14="http://schemas.microsoft.com/office/powerpoint/2010/main" val="3952180338"/>
              </p:ext>
            </p:extLst>
          </p:nvPr>
        </p:nvGraphicFramePr>
        <p:xfrm>
          <a:off x="269630" y="917292"/>
          <a:ext cx="8604739" cy="3611880"/>
        </p:xfrm>
        <a:graphic>
          <a:graphicData uri="http://schemas.openxmlformats.org/drawingml/2006/table">
            <a:tbl>
              <a:tblPr firstRow="1" bandRow="1">
                <a:tableStyleId>{5C22544A-7EE6-4342-B048-85BDC9FD1C3A}</a:tableStyleId>
              </a:tblPr>
              <a:tblGrid>
                <a:gridCol w="4315817">
                  <a:extLst>
                    <a:ext uri="{9D8B030D-6E8A-4147-A177-3AD203B41FA5}">
                      <a16:colId xmlns:a16="http://schemas.microsoft.com/office/drawing/2014/main" val="20000"/>
                    </a:ext>
                  </a:extLst>
                </a:gridCol>
                <a:gridCol w="4288922">
                  <a:extLst>
                    <a:ext uri="{9D8B030D-6E8A-4147-A177-3AD203B41FA5}">
                      <a16:colId xmlns:a16="http://schemas.microsoft.com/office/drawing/2014/main" val="20001"/>
                    </a:ext>
                  </a:extLst>
                </a:gridCol>
              </a:tblGrid>
              <a:tr h="205536">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500" dirty="0">
                          <a:solidFill>
                            <a:srgbClr val="000000"/>
                          </a:solidFill>
                        </a:rPr>
                        <a:t>Initialize the BGP router process</a:t>
                      </a:r>
                    </a:p>
                  </a:txBody>
                  <a:tcPr/>
                </a:tc>
                <a:tc>
                  <a:txBody>
                    <a:bodyPr/>
                    <a:lstStyle/>
                    <a:p>
                      <a:r>
                        <a:rPr lang="en-US" sz="1500" b="1" dirty="0">
                          <a:solidFill>
                            <a:srgbClr val="000000"/>
                          </a:solidFill>
                        </a:rPr>
                        <a:t>router bgp </a:t>
                      </a:r>
                      <a:r>
                        <a:rPr lang="en-US" sz="1500" b="0" i="1" dirty="0">
                          <a:solidFill>
                            <a:srgbClr val="000000"/>
                          </a:solidFill>
                        </a:rPr>
                        <a:t>as-number</a:t>
                      </a:r>
                    </a:p>
                  </a:txBody>
                  <a:tcPr/>
                </a:tc>
                <a:extLst>
                  <a:ext uri="{0D108BD9-81ED-4DB2-BD59-A6C34878D82A}">
                    <a16:rowId xmlns:a16="http://schemas.microsoft.com/office/drawing/2014/main" val="10001"/>
                  </a:ext>
                </a:extLst>
              </a:tr>
              <a:tr h="370840">
                <a:tc>
                  <a:txBody>
                    <a:bodyPr/>
                    <a:lstStyle/>
                    <a:p>
                      <a:r>
                        <a:rPr lang="en-US" sz="1500" dirty="0">
                          <a:solidFill>
                            <a:srgbClr val="000000"/>
                          </a:solidFill>
                        </a:rPr>
                        <a:t>Statically configure the BGP router ID</a:t>
                      </a:r>
                    </a:p>
                  </a:txBody>
                  <a:tcPr/>
                </a:tc>
                <a:tc>
                  <a:txBody>
                    <a:bodyPr/>
                    <a:lstStyle/>
                    <a:p>
                      <a:r>
                        <a:rPr lang="en-US" sz="1500" b="1" dirty="0">
                          <a:solidFill>
                            <a:srgbClr val="000000"/>
                          </a:solidFill>
                        </a:rPr>
                        <a:t>bgp router-id </a:t>
                      </a:r>
                      <a:r>
                        <a:rPr lang="en-US" sz="1500" b="0" i="1" dirty="0">
                          <a:solidFill>
                            <a:srgbClr val="000000"/>
                          </a:solidFill>
                        </a:rPr>
                        <a:t>router-id</a:t>
                      </a:r>
                      <a:endParaRPr lang="en-US" sz="1500" b="1" dirty="0">
                        <a:solidFill>
                          <a:srgbClr val="000000"/>
                        </a:solidFill>
                      </a:endParaRPr>
                    </a:p>
                  </a:txBody>
                  <a:tcPr/>
                </a:tc>
                <a:extLst>
                  <a:ext uri="{0D108BD9-81ED-4DB2-BD59-A6C34878D82A}">
                    <a16:rowId xmlns:a16="http://schemas.microsoft.com/office/drawing/2014/main" val="10002"/>
                  </a:ext>
                </a:extLst>
              </a:tr>
              <a:tr h="370840">
                <a:tc>
                  <a:txBody>
                    <a:bodyPr/>
                    <a:lstStyle/>
                    <a:p>
                      <a:r>
                        <a:rPr lang="en-US" sz="1500" dirty="0">
                          <a:solidFill>
                            <a:srgbClr val="000000"/>
                          </a:solidFill>
                        </a:rPr>
                        <a:t>Identify a BGP peer to establish a session with</a:t>
                      </a:r>
                    </a:p>
                  </a:txBody>
                  <a:tcPr/>
                </a:tc>
                <a:tc>
                  <a:txBody>
                    <a:bodyPr/>
                    <a:lstStyle/>
                    <a:p>
                      <a:r>
                        <a:rPr lang="en-US" sz="1500" b="1" i="0" dirty="0">
                          <a:solidFill>
                            <a:srgbClr val="000000"/>
                          </a:solidFill>
                        </a:rPr>
                        <a:t>neighbor </a:t>
                      </a:r>
                      <a:r>
                        <a:rPr lang="en-US" sz="1500" b="0" i="1" dirty="0">
                          <a:solidFill>
                            <a:srgbClr val="000000"/>
                          </a:solidFill>
                        </a:rPr>
                        <a:t>ip-address</a:t>
                      </a:r>
                      <a:r>
                        <a:rPr lang="en-US" sz="1500" b="1" i="0" dirty="0">
                          <a:solidFill>
                            <a:srgbClr val="000000"/>
                          </a:solidFill>
                        </a:rPr>
                        <a:t> remote-as </a:t>
                      </a:r>
                      <a:r>
                        <a:rPr lang="en-US" sz="1500" b="0" i="1" dirty="0">
                          <a:solidFill>
                            <a:srgbClr val="000000"/>
                          </a:solidFill>
                        </a:rPr>
                        <a:t>as-number</a:t>
                      </a:r>
                    </a:p>
                  </a:txBody>
                  <a:tcPr/>
                </a:tc>
                <a:extLst>
                  <a:ext uri="{0D108BD9-81ED-4DB2-BD59-A6C34878D82A}">
                    <a16:rowId xmlns:a16="http://schemas.microsoft.com/office/drawing/2014/main" val="10003"/>
                  </a:ext>
                </a:extLst>
              </a:tr>
              <a:tr h="370840">
                <a:tc>
                  <a:txBody>
                    <a:bodyPr/>
                    <a:lstStyle/>
                    <a:p>
                      <a:r>
                        <a:rPr lang="en-US" sz="1500" dirty="0">
                          <a:solidFill>
                            <a:srgbClr val="000000"/>
                          </a:solidFill>
                        </a:rPr>
                        <a:t>Configure the BGP session timers</a:t>
                      </a:r>
                    </a:p>
                  </a:txBody>
                  <a:tcPr/>
                </a:tc>
                <a:tc>
                  <a:txBody>
                    <a:bodyPr/>
                    <a:lstStyle/>
                    <a:p>
                      <a:r>
                        <a:rPr lang="en-US" sz="1500" b="1" i="0" dirty="0">
                          <a:solidFill>
                            <a:srgbClr val="000000"/>
                          </a:solidFill>
                        </a:rPr>
                        <a:t>neighbor</a:t>
                      </a:r>
                      <a:r>
                        <a:rPr lang="en-US" sz="1500" b="0" i="1" dirty="0">
                          <a:solidFill>
                            <a:srgbClr val="000000"/>
                          </a:solidFill>
                        </a:rPr>
                        <a:t> ip-address </a:t>
                      </a:r>
                      <a:r>
                        <a:rPr lang="en-US" sz="1500" b="1" i="0" dirty="0">
                          <a:solidFill>
                            <a:srgbClr val="000000"/>
                          </a:solidFill>
                        </a:rPr>
                        <a:t>timers </a:t>
                      </a:r>
                      <a:r>
                        <a:rPr lang="en-US" sz="1500" b="0" i="1" dirty="0">
                          <a:solidFill>
                            <a:srgbClr val="000000"/>
                          </a:solidFill>
                        </a:rPr>
                        <a:t>keepalive holdtime [minimum-holdtime]</a:t>
                      </a:r>
                      <a:endParaRPr lang="en-US" sz="1500" i="0" dirty="0">
                        <a:solidFill>
                          <a:srgbClr val="000000"/>
                        </a:solidFill>
                      </a:endParaRPr>
                    </a:p>
                  </a:txBody>
                  <a:tcPr/>
                </a:tc>
                <a:extLst>
                  <a:ext uri="{0D108BD9-81ED-4DB2-BD59-A6C34878D82A}">
                    <a16:rowId xmlns:a16="http://schemas.microsoft.com/office/drawing/2014/main" val="10004"/>
                  </a:ext>
                </a:extLst>
              </a:tr>
              <a:tr h="370840">
                <a:tc>
                  <a:txBody>
                    <a:bodyPr/>
                    <a:lstStyle/>
                    <a:p>
                      <a:r>
                        <a:rPr lang="en-US" sz="1500" dirty="0">
                          <a:solidFill>
                            <a:srgbClr val="000000"/>
                          </a:solidFill>
                        </a:rPr>
                        <a:t>Specify the source interface for BGP packets for a specific BGP peer</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500" b="1" i="0" dirty="0">
                          <a:solidFill>
                            <a:srgbClr val="000000"/>
                          </a:solidFill>
                        </a:rPr>
                        <a:t>neighbor</a:t>
                      </a:r>
                      <a:r>
                        <a:rPr lang="en-US" sz="1500" b="0" i="1" dirty="0">
                          <a:solidFill>
                            <a:srgbClr val="000000"/>
                          </a:solidFill>
                        </a:rPr>
                        <a:t> ip-address </a:t>
                      </a:r>
                      <a:r>
                        <a:rPr lang="en-US" sz="1500" b="1" i="0" dirty="0">
                          <a:solidFill>
                            <a:srgbClr val="000000"/>
                          </a:solidFill>
                        </a:rPr>
                        <a:t>update-source </a:t>
                      </a:r>
                      <a:r>
                        <a:rPr lang="en-US" sz="1500" b="0" i="1" dirty="0">
                          <a:solidFill>
                            <a:srgbClr val="000000"/>
                          </a:solidFill>
                        </a:rPr>
                        <a:t>interface-id</a:t>
                      </a:r>
                      <a:endParaRPr lang="en-US" sz="1500" i="0" dirty="0">
                        <a:solidFill>
                          <a:srgbClr val="000000"/>
                        </a:solidFill>
                      </a:endParaRPr>
                    </a:p>
                  </a:txBody>
                  <a:tcPr/>
                </a:tc>
                <a:extLst>
                  <a:ext uri="{0D108BD9-81ED-4DB2-BD59-A6C34878D82A}">
                    <a16:rowId xmlns:a16="http://schemas.microsoft.com/office/drawing/2014/main" val="3992550758"/>
                  </a:ext>
                </a:extLst>
              </a:tr>
              <a:tr h="370840">
                <a:tc>
                  <a:txBody>
                    <a:bodyPr/>
                    <a:lstStyle/>
                    <a:p>
                      <a:r>
                        <a:rPr lang="en-US" sz="1500" dirty="0">
                          <a:solidFill>
                            <a:srgbClr val="000000"/>
                          </a:solidFill>
                        </a:rPr>
                        <a:t>Specify the ASN at which the BGP confederation should appear</a:t>
                      </a:r>
                    </a:p>
                  </a:txBody>
                  <a:tcPr/>
                </a:tc>
                <a:tc>
                  <a:txBody>
                    <a:bodyPr/>
                    <a:lstStyle/>
                    <a:p>
                      <a:r>
                        <a:rPr lang="en-US" sz="1500" b="1" i="0" dirty="0">
                          <a:solidFill>
                            <a:srgbClr val="000000"/>
                          </a:solidFill>
                        </a:rPr>
                        <a:t>bgp confederation identifier </a:t>
                      </a:r>
                      <a:r>
                        <a:rPr lang="en-US" sz="1500" i="1" dirty="0">
                          <a:solidFill>
                            <a:srgbClr val="000000"/>
                          </a:solidFill>
                        </a:rPr>
                        <a:t>as-number</a:t>
                      </a:r>
                    </a:p>
                  </a:txBody>
                  <a:tcPr/>
                </a:tc>
                <a:extLst>
                  <a:ext uri="{0D108BD9-81ED-4DB2-BD59-A6C34878D82A}">
                    <a16:rowId xmlns:a16="http://schemas.microsoft.com/office/drawing/2014/main" val="2581920908"/>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500" dirty="0">
                          <a:solidFill>
                            <a:srgbClr val="000000"/>
                          </a:solidFill>
                        </a:rPr>
                        <a:t>Specify any BGP confederation member ASs that this router will peer with</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500" b="1" i="0" dirty="0">
                          <a:solidFill>
                            <a:srgbClr val="000000"/>
                          </a:solidFill>
                        </a:rPr>
                        <a:t>bgp confederation peers </a:t>
                      </a:r>
                      <a:r>
                        <a:rPr lang="en-US" sz="1500" i="1" dirty="0">
                          <a:solidFill>
                            <a:srgbClr val="000000"/>
                          </a:solidFill>
                        </a:rPr>
                        <a:t>member-asn</a:t>
                      </a:r>
                    </a:p>
                  </a:txBody>
                  <a:tcPr/>
                </a:tc>
                <a:extLst>
                  <a:ext uri="{0D108BD9-81ED-4DB2-BD59-A6C34878D82A}">
                    <a16:rowId xmlns:a16="http://schemas.microsoft.com/office/drawing/2014/main" val="3050518912"/>
                  </a:ext>
                </a:extLst>
              </a:tr>
            </a:tbl>
          </a:graphicData>
        </a:graphic>
      </p:graphicFrame>
    </p:spTree>
    <p:extLst>
      <p:ext uri="{BB962C8B-B14F-4D97-AF65-F5344CB8AC3E}">
        <p14:creationId xmlns:p14="http://schemas.microsoft.com/office/powerpoint/2010/main" val="1825728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11 (Cont.)</a:t>
            </a:r>
          </a:p>
        </p:txBody>
      </p:sp>
      <p:graphicFrame>
        <p:nvGraphicFramePr>
          <p:cNvPr id="2" name="Table 1"/>
          <p:cNvGraphicFramePr>
            <a:graphicFrameLocks noGrp="1"/>
          </p:cNvGraphicFramePr>
          <p:nvPr>
            <p:extLst>
              <p:ext uri="{D42A27DB-BD31-4B8C-83A1-F6EECF244321}">
                <p14:modId xmlns:p14="http://schemas.microsoft.com/office/powerpoint/2010/main" val="560697182"/>
              </p:ext>
            </p:extLst>
          </p:nvPr>
        </p:nvGraphicFramePr>
        <p:xfrm>
          <a:off x="269630" y="836611"/>
          <a:ext cx="8604739" cy="3721198"/>
        </p:xfrm>
        <a:graphic>
          <a:graphicData uri="http://schemas.openxmlformats.org/drawingml/2006/table">
            <a:tbl>
              <a:tblPr firstRow="1" bandRow="1">
                <a:tableStyleId>{5C22544A-7EE6-4342-B048-85BDC9FD1C3A}</a:tableStyleId>
              </a:tblPr>
              <a:tblGrid>
                <a:gridCol w="4990628">
                  <a:extLst>
                    <a:ext uri="{9D8B030D-6E8A-4147-A177-3AD203B41FA5}">
                      <a16:colId xmlns:a16="http://schemas.microsoft.com/office/drawing/2014/main" val="20000"/>
                    </a:ext>
                  </a:extLst>
                </a:gridCol>
                <a:gridCol w="3614111">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500" dirty="0">
                          <a:solidFill>
                            <a:srgbClr val="000000"/>
                          </a:solidFill>
                        </a:rPr>
                        <a:t>Disable the automatic IPv4 address family configuration mode</a:t>
                      </a:r>
                    </a:p>
                  </a:txBody>
                  <a:tcPr/>
                </a:tc>
                <a:tc>
                  <a:txBody>
                    <a:bodyPr/>
                    <a:lstStyle/>
                    <a:p>
                      <a:r>
                        <a:rPr lang="en-US" sz="1500" b="1" i="0" dirty="0">
                          <a:solidFill>
                            <a:srgbClr val="000000"/>
                          </a:solidFill>
                        </a:rPr>
                        <a:t>no bgp default ipv4-unicast</a:t>
                      </a:r>
                    </a:p>
                  </a:txBody>
                  <a:tcPr/>
                </a:tc>
                <a:extLst>
                  <a:ext uri="{0D108BD9-81ED-4DB2-BD59-A6C34878D82A}">
                    <a16:rowId xmlns:a16="http://schemas.microsoft.com/office/drawing/2014/main" val="1713039663"/>
                  </a:ext>
                </a:extLst>
              </a:tr>
              <a:tr h="370840">
                <a:tc>
                  <a:txBody>
                    <a:bodyPr/>
                    <a:lstStyle/>
                    <a:p>
                      <a:r>
                        <a:rPr lang="en-US" sz="1500" dirty="0">
                          <a:solidFill>
                            <a:srgbClr val="000000"/>
                          </a:solidFill>
                        </a:rPr>
                        <a:t>Initialize a specific address family and sub-address family</a:t>
                      </a:r>
                    </a:p>
                  </a:txBody>
                  <a:tcPr/>
                </a:tc>
                <a:tc>
                  <a:txBody>
                    <a:bodyPr/>
                    <a:lstStyle/>
                    <a:p>
                      <a:r>
                        <a:rPr lang="en-US" sz="1500" b="1" dirty="0">
                          <a:solidFill>
                            <a:srgbClr val="000000"/>
                          </a:solidFill>
                        </a:rPr>
                        <a:t>address-family </a:t>
                      </a:r>
                      <a:r>
                        <a:rPr lang="en-US" sz="1500" b="0" i="1" dirty="0">
                          <a:solidFill>
                            <a:srgbClr val="000000"/>
                          </a:solidFill>
                        </a:rPr>
                        <a:t>afi safi</a:t>
                      </a:r>
                    </a:p>
                  </a:txBody>
                  <a:tcPr/>
                </a:tc>
                <a:extLst>
                  <a:ext uri="{0D108BD9-81ED-4DB2-BD59-A6C34878D82A}">
                    <a16:rowId xmlns:a16="http://schemas.microsoft.com/office/drawing/2014/main" val="10001"/>
                  </a:ext>
                </a:extLst>
              </a:tr>
              <a:tr h="370840">
                <a:tc>
                  <a:txBody>
                    <a:bodyPr/>
                    <a:lstStyle/>
                    <a:p>
                      <a:r>
                        <a:rPr lang="en-US" sz="1500" dirty="0">
                          <a:solidFill>
                            <a:srgbClr val="000000"/>
                          </a:solidFill>
                        </a:rPr>
                        <a:t>Activate a BGP neighbor for a specific address family</a:t>
                      </a:r>
                    </a:p>
                  </a:txBody>
                  <a:tcPr/>
                </a:tc>
                <a:tc>
                  <a:txBody>
                    <a:bodyPr/>
                    <a:lstStyle/>
                    <a:p>
                      <a:r>
                        <a:rPr lang="en-US" sz="1500" b="1" dirty="0">
                          <a:solidFill>
                            <a:srgbClr val="000000"/>
                          </a:solidFill>
                        </a:rPr>
                        <a:t>neighbor </a:t>
                      </a:r>
                      <a:r>
                        <a:rPr lang="en-US" sz="1500" b="0" i="1" dirty="0">
                          <a:solidFill>
                            <a:srgbClr val="000000"/>
                          </a:solidFill>
                        </a:rPr>
                        <a:t>ip-address </a:t>
                      </a:r>
                      <a:r>
                        <a:rPr lang="en-US" sz="1500" b="1" i="0" dirty="0">
                          <a:solidFill>
                            <a:srgbClr val="000000"/>
                          </a:solidFill>
                        </a:rPr>
                        <a:t>activate</a:t>
                      </a:r>
                    </a:p>
                  </a:txBody>
                  <a:tcPr/>
                </a:tc>
                <a:extLst>
                  <a:ext uri="{0D108BD9-81ED-4DB2-BD59-A6C34878D82A}">
                    <a16:rowId xmlns:a16="http://schemas.microsoft.com/office/drawing/2014/main" val="10002"/>
                  </a:ext>
                </a:extLst>
              </a:tr>
              <a:tr h="370840">
                <a:tc>
                  <a:txBody>
                    <a:bodyPr/>
                    <a:lstStyle/>
                    <a:p>
                      <a:r>
                        <a:rPr lang="en-US" sz="1500" dirty="0">
                          <a:solidFill>
                            <a:srgbClr val="000000"/>
                          </a:solidFill>
                        </a:rPr>
                        <a:t>Advertise a network into BGP</a:t>
                      </a:r>
                    </a:p>
                  </a:txBody>
                  <a:tcPr/>
                </a:tc>
                <a:tc>
                  <a:txBody>
                    <a:bodyPr/>
                    <a:lstStyle/>
                    <a:p>
                      <a:r>
                        <a:rPr lang="en-US" sz="1500" b="1" i="0" dirty="0">
                          <a:solidFill>
                            <a:srgbClr val="000000"/>
                          </a:solidFill>
                        </a:rPr>
                        <a:t>network </a:t>
                      </a:r>
                      <a:r>
                        <a:rPr lang="en-US" sz="1500" b="0" i="1" dirty="0">
                          <a:solidFill>
                            <a:srgbClr val="000000"/>
                          </a:solidFill>
                        </a:rPr>
                        <a:t>network</a:t>
                      </a:r>
                      <a:r>
                        <a:rPr lang="en-US" sz="1500" b="1" i="0" dirty="0">
                          <a:solidFill>
                            <a:srgbClr val="000000"/>
                          </a:solidFill>
                        </a:rPr>
                        <a:t> mask </a:t>
                      </a:r>
                      <a:r>
                        <a:rPr lang="en-US" sz="1500" b="0" i="1" dirty="0">
                          <a:solidFill>
                            <a:srgbClr val="000000"/>
                          </a:solidFill>
                        </a:rPr>
                        <a:t>subnet-mask [</a:t>
                      </a:r>
                      <a:r>
                        <a:rPr lang="en-US" sz="1500" b="1" i="1" dirty="0">
                          <a:solidFill>
                            <a:srgbClr val="000000"/>
                          </a:solidFill>
                        </a:rPr>
                        <a:t>route-map</a:t>
                      </a:r>
                      <a:r>
                        <a:rPr lang="en-US" sz="1500" b="0" i="1" dirty="0">
                          <a:solidFill>
                            <a:srgbClr val="000000"/>
                          </a:solidFill>
                        </a:rPr>
                        <a:t> route-map-name]</a:t>
                      </a:r>
                    </a:p>
                  </a:txBody>
                  <a:tcPr/>
                </a:tc>
                <a:extLst>
                  <a:ext uri="{0D108BD9-81ED-4DB2-BD59-A6C34878D82A}">
                    <a16:rowId xmlns:a16="http://schemas.microsoft.com/office/drawing/2014/main" val="10003"/>
                  </a:ext>
                </a:extLst>
              </a:tr>
              <a:tr h="370840">
                <a:tc>
                  <a:txBody>
                    <a:bodyPr/>
                    <a:lstStyle/>
                    <a:p>
                      <a:r>
                        <a:rPr lang="en-US" sz="1500" dirty="0">
                          <a:solidFill>
                            <a:srgbClr val="000000"/>
                          </a:solidFill>
                        </a:rPr>
                        <a:t>Modify the next-hop IP address on a prefix advertisements to match that of the IP address used for the BGP session</a:t>
                      </a:r>
                    </a:p>
                  </a:txBody>
                  <a:tcPr/>
                </a:tc>
                <a:tc>
                  <a:txBody>
                    <a:bodyPr/>
                    <a:lstStyle/>
                    <a:p>
                      <a:r>
                        <a:rPr lang="en-US" sz="1500" b="1" i="0" dirty="0">
                          <a:solidFill>
                            <a:srgbClr val="000000"/>
                          </a:solidFill>
                        </a:rPr>
                        <a:t>neighbor</a:t>
                      </a:r>
                      <a:r>
                        <a:rPr lang="en-US" sz="1500" b="0" i="1" dirty="0">
                          <a:solidFill>
                            <a:srgbClr val="000000"/>
                          </a:solidFill>
                        </a:rPr>
                        <a:t> ip-address </a:t>
                      </a:r>
                      <a:r>
                        <a:rPr lang="en-US" sz="1500" b="1" i="0" dirty="0">
                          <a:solidFill>
                            <a:srgbClr val="000000"/>
                          </a:solidFill>
                        </a:rPr>
                        <a:t>next-hop-self [all]</a:t>
                      </a:r>
                      <a:endParaRPr lang="en-US" sz="1500" i="0" dirty="0">
                        <a:solidFill>
                          <a:srgbClr val="000000"/>
                        </a:solidFill>
                      </a:endParaRPr>
                    </a:p>
                  </a:txBody>
                  <a:tcPr/>
                </a:tc>
                <a:extLst>
                  <a:ext uri="{0D108BD9-81ED-4DB2-BD59-A6C34878D82A}">
                    <a16:rowId xmlns:a16="http://schemas.microsoft.com/office/drawing/2014/main" val="10004"/>
                  </a:ext>
                </a:extLst>
              </a:tr>
              <a:tr h="370840">
                <a:tc>
                  <a:txBody>
                    <a:bodyPr/>
                    <a:lstStyle/>
                    <a:p>
                      <a:r>
                        <a:rPr lang="en-US" sz="1500" dirty="0">
                          <a:solidFill>
                            <a:srgbClr val="000000"/>
                          </a:solidFill>
                        </a:rPr>
                        <a:t>Configure the associated BGP peer as a router reflector client</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500" b="1" i="0" dirty="0">
                          <a:solidFill>
                            <a:srgbClr val="000000"/>
                          </a:solidFill>
                        </a:rPr>
                        <a:t>neighbor</a:t>
                      </a:r>
                      <a:r>
                        <a:rPr lang="en-US" sz="1500" b="0" i="1" dirty="0">
                          <a:solidFill>
                            <a:srgbClr val="000000"/>
                          </a:solidFill>
                        </a:rPr>
                        <a:t> ip-address </a:t>
                      </a:r>
                      <a:r>
                        <a:rPr lang="en-US" sz="1500" b="1" i="0" dirty="0">
                          <a:solidFill>
                            <a:srgbClr val="000000"/>
                          </a:solidFill>
                        </a:rPr>
                        <a:t>route-reflector-client</a:t>
                      </a:r>
                      <a:endParaRPr lang="en-US" sz="1500" i="0" dirty="0">
                        <a:solidFill>
                          <a:srgbClr val="000000"/>
                        </a:solidFill>
                      </a:endParaRPr>
                    </a:p>
                  </a:txBody>
                  <a:tcPr/>
                </a:tc>
                <a:extLst>
                  <a:ext uri="{0D108BD9-81ED-4DB2-BD59-A6C34878D82A}">
                    <a16:rowId xmlns:a16="http://schemas.microsoft.com/office/drawing/2014/main" val="3992550758"/>
                  </a:ext>
                </a:extLst>
              </a:tr>
            </a:tbl>
          </a:graphicData>
        </a:graphic>
      </p:graphicFrame>
    </p:spTree>
    <p:extLst>
      <p:ext uri="{BB962C8B-B14F-4D97-AF65-F5344CB8AC3E}">
        <p14:creationId xmlns:p14="http://schemas.microsoft.com/office/powerpoint/2010/main" val="1226437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04774"/>
            <a:ext cx="8345488" cy="731837"/>
          </a:xfrm>
        </p:spPr>
        <p:txBody>
          <a:bodyPr/>
          <a:lstStyle/>
          <a:p>
            <a:r>
              <a:rPr lang="en-US" sz="1600" dirty="0"/>
              <a:t>Prepare for the Exam</a:t>
            </a:r>
            <a:br>
              <a:rPr lang="en-US" sz="2400" dirty="0"/>
            </a:br>
            <a:r>
              <a:rPr lang="en-US" sz="2400" dirty="0"/>
              <a:t>Command Reference for Chapter 11 (Cont.)</a:t>
            </a:r>
          </a:p>
        </p:txBody>
      </p:sp>
      <p:graphicFrame>
        <p:nvGraphicFramePr>
          <p:cNvPr id="2" name="Table 1"/>
          <p:cNvGraphicFramePr>
            <a:graphicFrameLocks noGrp="1"/>
          </p:cNvGraphicFramePr>
          <p:nvPr>
            <p:extLst>
              <p:ext uri="{D42A27DB-BD31-4B8C-83A1-F6EECF244321}">
                <p14:modId xmlns:p14="http://schemas.microsoft.com/office/powerpoint/2010/main" val="2233863943"/>
              </p:ext>
            </p:extLst>
          </p:nvPr>
        </p:nvGraphicFramePr>
        <p:xfrm>
          <a:off x="269630" y="836611"/>
          <a:ext cx="8604739" cy="2303878"/>
        </p:xfrm>
        <a:graphic>
          <a:graphicData uri="http://schemas.openxmlformats.org/drawingml/2006/table">
            <a:tbl>
              <a:tblPr firstRow="1" bandRow="1">
                <a:tableStyleId>{5C22544A-7EE6-4342-B048-85BDC9FD1C3A}</a:tableStyleId>
              </a:tblPr>
              <a:tblGrid>
                <a:gridCol w="5059454">
                  <a:extLst>
                    <a:ext uri="{9D8B030D-6E8A-4147-A177-3AD203B41FA5}">
                      <a16:colId xmlns:a16="http://schemas.microsoft.com/office/drawing/2014/main" val="20000"/>
                    </a:ext>
                  </a:extLst>
                </a:gridCol>
                <a:gridCol w="3545285">
                  <a:extLst>
                    <a:ext uri="{9D8B030D-6E8A-4147-A177-3AD203B41FA5}">
                      <a16:colId xmlns:a16="http://schemas.microsoft.com/office/drawing/2014/main" val="20001"/>
                    </a:ext>
                  </a:extLst>
                </a:gridCol>
              </a:tblGrid>
              <a:tr h="378558">
                <a:tc>
                  <a:txBody>
                    <a:bodyPr/>
                    <a:lstStyle/>
                    <a:p>
                      <a:r>
                        <a:rPr lang="en-US" dirty="0"/>
                        <a:t>Task</a:t>
                      </a:r>
                    </a:p>
                  </a:txBody>
                  <a:tcPr/>
                </a:tc>
                <a:tc>
                  <a:txBody>
                    <a:bodyPr/>
                    <a:lstStyle/>
                    <a:p>
                      <a:r>
                        <a:rPr lang="en-US" sz="1400" b="1" i="0" u="none" strike="noStrike" kern="1200" baseline="0" dirty="0">
                          <a:solidFill>
                            <a:schemeClr val="lt1"/>
                          </a:solidFill>
                          <a:latin typeface="+mn-lt"/>
                          <a:ea typeface="+mn-ea"/>
                          <a:cs typeface="+mn-cs"/>
                        </a:rPr>
                        <a:t>Command Syntax</a:t>
                      </a:r>
                      <a:endParaRPr lang="en-US" dirty="0"/>
                    </a:p>
                  </a:txBody>
                  <a:tcPr/>
                </a:tc>
                <a:extLst>
                  <a:ext uri="{0D108BD9-81ED-4DB2-BD59-A6C34878D82A}">
                    <a16:rowId xmlns:a16="http://schemas.microsoft.com/office/drawing/2014/main" val="10000"/>
                  </a:ext>
                </a:extLst>
              </a:tr>
              <a:tr h="370840">
                <a:tc>
                  <a:txBody>
                    <a:bodyPr/>
                    <a:lstStyle/>
                    <a:p>
                      <a:r>
                        <a:rPr lang="en-US" sz="1500" dirty="0">
                          <a:solidFill>
                            <a:srgbClr val="000000"/>
                          </a:solidFill>
                        </a:rPr>
                        <a:t>Display the contents of the BGP database</a:t>
                      </a:r>
                    </a:p>
                  </a:txBody>
                  <a:tcPr/>
                </a:tc>
                <a:tc>
                  <a:txBody>
                    <a:bodyPr/>
                    <a:lstStyle/>
                    <a:p>
                      <a:r>
                        <a:rPr lang="en-US" sz="1500" b="1" i="0" dirty="0">
                          <a:solidFill>
                            <a:srgbClr val="000000"/>
                          </a:solidFill>
                        </a:rPr>
                        <a:t>show bgp </a:t>
                      </a:r>
                      <a:r>
                        <a:rPr lang="en-US" sz="1500" b="0" i="1" dirty="0">
                          <a:solidFill>
                            <a:srgbClr val="000000"/>
                          </a:solidFill>
                        </a:rPr>
                        <a:t>afi safi </a:t>
                      </a:r>
                      <a:r>
                        <a:rPr lang="en-US" sz="1500" b="0" i="0" dirty="0">
                          <a:solidFill>
                            <a:srgbClr val="000000"/>
                          </a:solidFill>
                        </a:rPr>
                        <a:t>[network] [detailed]</a:t>
                      </a:r>
                    </a:p>
                  </a:txBody>
                  <a:tcPr/>
                </a:tc>
                <a:extLst>
                  <a:ext uri="{0D108BD9-81ED-4DB2-BD59-A6C34878D82A}">
                    <a16:rowId xmlns:a16="http://schemas.microsoft.com/office/drawing/2014/main" val="142569462"/>
                  </a:ext>
                </a:extLst>
              </a:tr>
              <a:tr h="37084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dirty="0">
                          <a:solidFill>
                            <a:srgbClr val="000000"/>
                          </a:solidFill>
                        </a:rPr>
                        <a:t>Display a summary of the BGP tables and neighbor peering sessions</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i="0" dirty="0">
                          <a:solidFill>
                            <a:srgbClr val="000000"/>
                          </a:solidFill>
                        </a:rPr>
                        <a:t>show bgp </a:t>
                      </a:r>
                      <a:r>
                        <a:rPr lang="en-US" sz="1400" b="0" i="1" dirty="0">
                          <a:solidFill>
                            <a:srgbClr val="000000"/>
                          </a:solidFill>
                        </a:rPr>
                        <a:t>afi safi </a:t>
                      </a:r>
                      <a:r>
                        <a:rPr lang="en-US" sz="1400" b="1" i="0" dirty="0">
                          <a:solidFill>
                            <a:srgbClr val="000000"/>
                          </a:solidFill>
                        </a:rPr>
                        <a:t>summary</a:t>
                      </a:r>
                    </a:p>
                  </a:txBody>
                  <a:tcPr/>
                </a:tc>
                <a:extLst>
                  <a:ext uri="{0D108BD9-81ED-4DB2-BD59-A6C34878D82A}">
                    <a16:rowId xmlns:a16="http://schemas.microsoft.com/office/drawing/2014/main" val="3220688447"/>
                  </a:ext>
                </a:extLst>
              </a:tr>
              <a:tr h="370840">
                <a:tc>
                  <a:txBody>
                    <a:bodyPr/>
                    <a:lstStyle/>
                    <a:p>
                      <a:r>
                        <a:rPr lang="en-US" sz="1400" dirty="0">
                          <a:solidFill>
                            <a:srgbClr val="000000"/>
                          </a:solidFill>
                        </a:rPr>
                        <a:t>Display the negotiated the BGP settings with a specific peer and the number prefixes exchanged with that peer</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400" b="1" i="0" dirty="0">
                          <a:solidFill>
                            <a:srgbClr val="000000"/>
                          </a:solidFill>
                        </a:rPr>
                        <a:t>show bgp </a:t>
                      </a:r>
                      <a:r>
                        <a:rPr lang="en-US" sz="1400" b="0" i="1" dirty="0">
                          <a:solidFill>
                            <a:srgbClr val="000000"/>
                          </a:solidFill>
                        </a:rPr>
                        <a:t>afi safi </a:t>
                      </a:r>
                      <a:r>
                        <a:rPr lang="en-US" sz="1400" b="1" i="0" dirty="0">
                          <a:solidFill>
                            <a:srgbClr val="000000"/>
                          </a:solidFill>
                        </a:rPr>
                        <a:t>neighbors</a:t>
                      </a:r>
                      <a:r>
                        <a:rPr lang="en-US" sz="1400" b="0" i="0" dirty="0">
                          <a:solidFill>
                            <a:srgbClr val="000000"/>
                          </a:solidFill>
                        </a:rPr>
                        <a:t> ip-address</a:t>
                      </a:r>
                    </a:p>
                  </a:txBody>
                  <a:tcPr/>
                </a:tc>
                <a:extLst>
                  <a:ext uri="{0D108BD9-81ED-4DB2-BD59-A6C34878D82A}">
                    <a16:rowId xmlns:a16="http://schemas.microsoft.com/office/drawing/2014/main" val="4067346753"/>
                  </a:ext>
                </a:extLst>
              </a:tr>
              <a:tr h="370840">
                <a:tc>
                  <a:txBody>
                    <a:bodyPr/>
                    <a:lstStyle/>
                    <a:p>
                      <a:r>
                        <a:rPr lang="en-US" sz="1400" dirty="0">
                          <a:solidFill>
                            <a:srgbClr val="000000"/>
                          </a:solidFill>
                        </a:rPr>
                        <a:t>Display the Adj-RIB-out BGP table for a specific BGP neighbor</a:t>
                      </a:r>
                    </a:p>
                  </a:txBody>
                  <a:tcPr/>
                </a:tc>
                <a:tc>
                  <a:txBody>
                    <a:bodyPr/>
                    <a:lstStyle/>
                    <a:p>
                      <a:r>
                        <a:rPr lang="en-US" sz="1400" b="1" i="0" dirty="0">
                          <a:solidFill>
                            <a:srgbClr val="000000"/>
                          </a:solidFill>
                        </a:rPr>
                        <a:t>show bgp </a:t>
                      </a:r>
                      <a:r>
                        <a:rPr lang="en-US" sz="1400" b="0" i="1" dirty="0">
                          <a:solidFill>
                            <a:srgbClr val="000000"/>
                          </a:solidFill>
                        </a:rPr>
                        <a:t>afi safi </a:t>
                      </a:r>
                      <a:r>
                        <a:rPr lang="en-US" sz="1400" b="1" i="0" dirty="0">
                          <a:solidFill>
                            <a:srgbClr val="000000"/>
                          </a:solidFill>
                        </a:rPr>
                        <a:t>neighbor </a:t>
                      </a:r>
                      <a:r>
                        <a:rPr lang="en-US" sz="1400" b="0" i="1" dirty="0">
                          <a:solidFill>
                            <a:srgbClr val="000000"/>
                          </a:solidFill>
                        </a:rPr>
                        <a:t>ip-address</a:t>
                      </a:r>
                      <a:r>
                        <a:rPr lang="en-US" sz="1400" b="1" i="0" dirty="0">
                          <a:solidFill>
                            <a:srgbClr val="000000"/>
                          </a:solidFill>
                        </a:rPr>
                        <a:t> advertised routes  </a:t>
                      </a:r>
                      <a:endParaRPr lang="en-US" sz="1400" b="0" i="1" dirty="0">
                        <a:solidFill>
                          <a:srgbClr val="000000"/>
                        </a:solidFill>
                      </a:endParaRP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028187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994790165"/>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BGP Fundamentals</a:t>
            </a:r>
            <a:br>
              <a:rPr lang="en-US" dirty="0">
                <a:solidFill>
                  <a:schemeClr val="accent4">
                    <a:lumMod val="75000"/>
                  </a:schemeClr>
                </a:solidFill>
              </a:rPr>
            </a:br>
            <a:r>
              <a:rPr lang="en-US" sz="2400" dirty="0">
                <a:solidFill>
                  <a:schemeClr val="accent4">
                    <a:lumMod val="75000"/>
                  </a:schemeClr>
                </a:solidFill>
              </a:rPr>
              <a:t>Address Families</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5" y="731837"/>
            <a:ext cx="8978369" cy="3477875"/>
          </a:xfrm>
          <a:prstGeom prst="rect">
            <a:avLst/>
          </a:prstGeom>
          <a:noFill/>
        </p:spPr>
        <p:txBody>
          <a:bodyPr wrap="square" rtlCol="0">
            <a:spAutoFit/>
          </a:bodyPr>
          <a:lstStyle/>
          <a:p>
            <a:pPr marL="285750" indent="-285750" eaLnBrk="0" hangingPunct="0">
              <a:spcBef>
                <a:spcPts val="600"/>
              </a:spcBef>
              <a:spcAft>
                <a:spcPts val="600"/>
              </a:spcAft>
              <a:buFont typeface="Arial" panose="020B0604020202020204" pitchFamily="34" charset="0"/>
              <a:buChar char="•"/>
            </a:pPr>
            <a:r>
              <a:rPr lang="en-US" sz="1500" dirty="0">
                <a:solidFill>
                  <a:srgbClr val="000000"/>
                </a:solidFill>
              </a:rPr>
              <a:t>BGP was intended for only routing IPv4 prefixes, but RFC 2858 added Multi-Protocol BGP (MP-BGP) capability by adding an extension called the address family identifier (AFI). </a:t>
            </a:r>
          </a:p>
          <a:p>
            <a:pPr marL="285750" indent="-285750" eaLnBrk="0" hangingPunct="0">
              <a:spcBef>
                <a:spcPts val="600"/>
              </a:spcBef>
              <a:spcAft>
                <a:spcPts val="600"/>
              </a:spcAft>
              <a:buFont typeface="Arial" panose="020B0604020202020204" pitchFamily="34" charset="0"/>
              <a:buChar char="•"/>
            </a:pPr>
            <a:r>
              <a:rPr lang="en-US" sz="1500" dirty="0">
                <a:solidFill>
                  <a:srgbClr val="000000"/>
                </a:solidFill>
              </a:rPr>
              <a:t>An address family correlates to IPv4 or IPv6, and additional granularity is provided through a subsequent address family identifier (SAFI), such as unicast or multicast.</a:t>
            </a:r>
          </a:p>
          <a:p>
            <a:pPr marL="285750" indent="-285750" eaLnBrk="0" hangingPunct="0">
              <a:spcBef>
                <a:spcPts val="600"/>
              </a:spcBef>
              <a:spcAft>
                <a:spcPts val="600"/>
              </a:spcAft>
              <a:buFont typeface="Arial" panose="020B0604020202020204" pitchFamily="34" charset="0"/>
              <a:buChar char="•"/>
            </a:pPr>
            <a:r>
              <a:rPr lang="en-US" sz="1500" dirty="0">
                <a:solidFill>
                  <a:srgbClr val="000000"/>
                </a:solidFill>
              </a:rPr>
              <a:t>Multiprotocol BGP (MP-BGP) achieves this separation by using the BGP path attributes (PAs) MP_REACH_NLRI and MP_UNREACH_NLRI. These attributes are held inside BGP update messages and are used to carry network reachability information for different address families.</a:t>
            </a:r>
          </a:p>
          <a:p>
            <a:pPr marL="285750" indent="-285750" eaLnBrk="0" hangingPunct="0">
              <a:spcBef>
                <a:spcPts val="600"/>
              </a:spcBef>
              <a:spcAft>
                <a:spcPts val="600"/>
              </a:spcAft>
              <a:buFont typeface="Arial" panose="020B0604020202020204" pitchFamily="34" charset="0"/>
              <a:buChar char="•"/>
            </a:pPr>
            <a:r>
              <a:rPr lang="en-US" sz="1500" dirty="0">
                <a:solidFill>
                  <a:srgbClr val="000000"/>
                </a:solidFill>
              </a:rPr>
              <a:t>Every address family maintains a separate database and configuration for each protocol (address family plus sub-address family) in BGP. This allows for a routing policy in one address family to be different from a routing policy in a different address family. </a:t>
            </a:r>
          </a:p>
          <a:p>
            <a:pPr marL="285750" indent="-285750" eaLnBrk="0" hangingPunct="0">
              <a:spcBef>
                <a:spcPts val="600"/>
              </a:spcBef>
              <a:spcAft>
                <a:spcPts val="600"/>
              </a:spcAft>
              <a:buFont typeface="Arial" panose="020B0604020202020204" pitchFamily="34" charset="0"/>
              <a:buChar char="•"/>
            </a:pPr>
            <a:r>
              <a:rPr lang="en-US" sz="1500" dirty="0">
                <a:solidFill>
                  <a:srgbClr val="000000"/>
                </a:solidFill>
              </a:rPr>
              <a:t>BGP includes an AFI and a SAFI with every route advertisement to differentiate between the AFI and SAFI databases.</a:t>
            </a:r>
          </a:p>
        </p:txBody>
      </p:sp>
    </p:spTree>
    <p:extLst>
      <p:ext uri="{BB962C8B-B14F-4D97-AF65-F5344CB8AC3E}">
        <p14:creationId xmlns:p14="http://schemas.microsoft.com/office/powerpoint/2010/main" val="3969760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solidFill>
                  <a:schemeClr val="accent4">
                    <a:lumMod val="75000"/>
                  </a:schemeClr>
                </a:solidFill>
              </a:rPr>
              <a:t>BGP Fundamentals</a:t>
            </a:r>
            <a:br>
              <a:rPr lang="en-US" dirty="0">
                <a:solidFill>
                  <a:schemeClr val="accent4">
                    <a:lumMod val="75000"/>
                  </a:schemeClr>
                </a:solidFill>
              </a:rPr>
            </a:br>
            <a:r>
              <a:rPr lang="en-US" sz="2400" dirty="0">
                <a:solidFill>
                  <a:schemeClr val="accent4">
                    <a:lumMod val="75000"/>
                  </a:schemeClr>
                </a:solidFill>
              </a:rPr>
              <a:t>Inter-Router Communication</a:t>
            </a:r>
          </a:p>
        </p:txBody>
      </p:sp>
      <p:sp>
        <p:nvSpPr>
          <p:cNvPr id="5" name="TextBox 4">
            <a:extLst>
              <a:ext uri="{FF2B5EF4-FFF2-40B4-BE49-F238E27FC236}">
                <a16:creationId xmlns:a16="http://schemas.microsoft.com/office/drawing/2014/main" id="{EEC9D1C4-B9E3-489B-800E-BA01649A61D8}"/>
              </a:ext>
            </a:extLst>
          </p:cNvPr>
          <p:cNvSpPr txBox="1"/>
          <p:nvPr/>
        </p:nvSpPr>
        <p:spPr>
          <a:xfrm>
            <a:off x="78546" y="731837"/>
            <a:ext cx="8924260" cy="2616101"/>
          </a:xfrm>
          <a:prstGeom prst="rect">
            <a:avLst/>
          </a:prstGeom>
          <a:noFill/>
        </p:spPr>
        <p:txBody>
          <a:bodyPr wrap="square" rtlCol="0">
            <a:spAutoFit/>
          </a:bodyPr>
          <a:lstStyle/>
          <a:p>
            <a:pPr marL="285750" indent="-285750" eaLnBrk="0" hangingPunct="0">
              <a:spcBef>
                <a:spcPts val="600"/>
              </a:spcBef>
              <a:spcAft>
                <a:spcPts val="600"/>
              </a:spcAft>
              <a:buFont typeface="Arial" panose="020B0604020202020204" pitchFamily="34" charset="0"/>
              <a:buChar char="•"/>
            </a:pPr>
            <a:r>
              <a:rPr lang="en-US" sz="1500" dirty="0">
                <a:solidFill>
                  <a:srgbClr val="000000"/>
                </a:solidFill>
              </a:rPr>
              <a:t>BGP does not use hello packets to discover neighbors, and it cannot discover neighbors dynamically. Inter-autonomous system routing adjacencies should not change frequently and are coordinated. A BGP session refers to the established adjacency between two BGP routers. </a:t>
            </a:r>
          </a:p>
          <a:p>
            <a:pPr marL="285750" indent="-285750" eaLnBrk="0" hangingPunct="0">
              <a:spcBef>
                <a:spcPts val="600"/>
              </a:spcBef>
              <a:spcAft>
                <a:spcPts val="600"/>
              </a:spcAft>
              <a:buFont typeface="Arial" panose="020B0604020202020204" pitchFamily="34" charset="0"/>
              <a:buChar char="•"/>
            </a:pPr>
            <a:r>
              <a:rPr lang="en-US" sz="1500" dirty="0">
                <a:solidFill>
                  <a:srgbClr val="000000"/>
                </a:solidFill>
              </a:rPr>
              <a:t>BGP neighbors are defined by IP address and BGP uses TCP port 179 to communicate with other routers which can cross networks (multi-hop capable). BGP can form directly connected neighbor adjacencies as well as adjacencies that are multiple hops away.</a:t>
            </a:r>
          </a:p>
          <a:p>
            <a:pPr marL="285750" indent="-285750" eaLnBrk="0" hangingPunct="0">
              <a:spcBef>
                <a:spcPts val="600"/>
              </a:spcBef>
              <a:spcAft>
                <a:spcPts val="600"/>
              </a:spcAft>
              <a:buFont typeface="Arial" panose="020B0604020202020204" pitchFamily="34" charset="0"/>
              <a:buChar char="•"/>
            </a:pPr>
            <a:r>
              <a:rPr lang="en-US" sz="1500" dirty="0">
                <a:solidFill>
                  <a:srgbClr val="000000"/>
                </a:solidFill>
              </a:rPr>
              <a:t>Multi-hop sessions require that the router use an underlying route installed in the RIB (static or from any routing protocol) to establish the TCP session with the remote endpoint.</a:t>
            </a:r>
          </a:p>
          <a:p>
            <a:pPr marL="285750" indent="-285750" eaLnBrk="0" hangingPunct="0">
              <a:spcBef>
                <a:spcPts val="600"/>
              </a:spcBef>
              <a:spcAft>
                <a:spcPts val="600"/>
              </a:spcAft>
              <a:buFont typeface="Arial" panose="020B0604020202020204" pitchFamily="34" charset="0"/>
              <a:buChar char="•"/>
            </a:pPr>
            <a:endParaRPr lang="en-US" sz="1400" dirty="0">
              <a:solidFill>
                <a:srgbClr val="000000"/>
              </a:solidFill>
            </a:endParaRPr>
          </a:p>
        </p:txBody>
      </p:sp>
      <p:sp>
        <p:nvSpPr>
          <p:cNvPr id="7" name="TextBox 6">
            <a:extLst>
              <a:ext uri="{FF2B5EF4-FFF2-40B4-BE49-F238E27FC236}">
                <a16:creationId xmlns:a16="http://schemas.microsoft.com/office/drawing/2014/main" id="{C5A57741-4FA9-4682-907C-F9BA80CA2F80}"/>
              </a:ext>
            </a:extLst>
          </p:cNvPr>
          <p:cNvSpPr txBox="1"/>
          <p:nvPr/>
        </p:nvSpPr>
        <p:spPr>
          <a:xfrm>
            <a:off x="78546" y="2960475"/>
            <a:ext cx="4109900" cy="1708160"/>
          </a:xfrm>
          <a:prstGeom prst="rect">
            <a:avLst/>
          </a:prstGeom>
          <a:noFill/>
        </p:spPr>
        <p:txBody>
          <a:bodyPr wrap="square" rtlCol="0">
            <a:spAutoFit/>
          </a:bodyPr>
          <a:lstStyle/>
          <a:p>
            <a:r>
              <a:rPr lang="en-US" sz="1500" dirty="0">
                <a:solidFill>
                  <a:schemeClr val="tx1">
                    <a:lumMod val="50000"/>
                  </a:schemeClr>
                </a:solidFill>
              </a:rPr>
              <a:t>In Figure 11-1, R1 is able to establish a direct BGP session with R2. In addition, R2 is able to establish a BGP session with R4, even though it passes through R3. R3 is unaware that R2 and R4 have established a BGP session even though the packets flow through R3.</a:t>
            </a:r>
          </a:p>
        </p:txBody>
      </p:sp>
      <p:pic>
        <p:nvPicPr>
          <p:cNvPr id="6" name="Picture 5" descr="A screenshot of a cell phone&#10;&#10;Description automatically generated">
            <a:extLst>
              <a:ext uri="{FF2B5EF4-FFF2-40B4-BE49-F238E27FC236}">
                <a16:creationId xmlns:a16="http://schemas.microsoft.com/office/drawing/2014/main" id="{17844A23-ADFA-4286-8EE3-82621D06BB0D}"/>
              </a:ext>
            </a:extLst>
          </p:cNvPr>
          <p:cNvPicPr>
            <a:picLocks noChangeAspect="1"/>
          </p:cNvPicPr>
          <p:nvPr/>
        </p:nvPicPr>
        <p:blipFill>
          <a:blip r:embed="rId3"/>
          <a:stretch>
            <a:fillRect/>
          </a:stretch>
        </p:blipFill>
        <p:spPr>
          <a:xfrm>
            <a:off x="4266992" y="3047919"/>
            <a:ext cx="4453426" cy="1533273"/>
          </a:xfrm>
          <a:prstGeom prst="rect">
            <a:avLst/>
          </a:prstGeom>
        </p:spPr>
      </p:pic>
    </p:spTree>
    <p:extLst>
      <p:ext uri="{BB962C8B-B14F-4D97-AF65-F5344CB8AC3E}">
        <p14:creationId xmlns:p14="http://schemas.microsoft.com/office/powerpoint/2010/main" val="674604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64549</TotalTime>
  <Words>8936</Words>
  <Application>Microsoft Office PowerPoint</Application>
  <PresentationFormat>On-screen Show (16:9)</PresentationFormat>
  <Paragraphs>496</Paragraphs>
  <Slides>73</Slides>
  <Notes>73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73</vt:i4>
      </vt:variant>
    </vt:vector>
  </HeadingPairs>
  <TitlesOfParts>
    <vt:vector size="77" baseType="lpstr">
      <vt:lpstr>Arial</vt:lpstr>
      <vt:lpstr>Calibri</vt:lpstr>
      <vt:lpstr>CiscoSans ExtraLight</vt:lpstr>
      <vt:lpstr>Default Theme</vt:lpstr>
      <vt:lpstr>Chapter 11: BGP</vt:lpstr>
      <vt:lpstr>Chapter 11 Content</vt:lpstr>
      <vt:lpstr>BGP Fundamentals</vt:lpstr>
      <vt:lpstr>BGP Fundamentals Autonomous System Numbers (ASNs)</vt:lpstr>
      <vt:lpstr>BGP Fundamentals BGP Sessions</vt:lpstr>
      <vt:lpstr>BGP Fundamentals Path Attributes</vt:lpstr>
      <vt:lpstr>BGP Fundamentals Loop Prevention</vt:lpstr>
      <vt:lpstr>BGP Fundamentals Address Families</vt:lpstr>
      <vt:lpstr>BGP Fundamentals Inter-Router Communication</vt:lpstr>
      <vt:lpstr>BGP Fundamentals BGP Messages</vt:lpstr>
      <vt:lpstr>BGP Fundamentals BGP Messages (Cont.)</vt:lpstr>
      <vt:lpstr>BGP Fundamentals BGP Neighbor States</vt:lpstr>
      <vt:lpstr>BGP Fundamentals BGP Neighbor States (Cont.)</vt:lpstr>
      <vt:lpstr>BGP Fundamentals BGP Neighbor States (Cont.)</vt:lpstr>
      <vt:lpstr>Basic BGP Configuration</vt:lpstr>
      <vt:lpstr>Basic BGP Configuration BGP Configuration Components</vt:lpstr>
      <vt:lpstr>Basic BGP Configuration BGP Configuration Steps</vt:lpstr>
      <vt:lpstr>Basic BGP Configuration BGP Configuration Steps (Cont.)</vt:lpstr>
      <vt:lpstr>Basic BGP Configuration Simple eBGP Topology</vt:lpstr>
      <vt:lpstr>Basic BGP Configuration Verification of BGP Sessions</vt:lpstr>
      <vt:lpstr>Basic BGP Configuration Verification of BGP Sessions (Cont.)</vt:lpstr>
      <vt:lpstr>Basic BGP Configuration Prefix Advertisement – BGP Tables</vt:lpstr>
      <vt:lpstr>Basic BGP Configuration Prefix Advertisement</vt:lpstr>
      <vt:lpstr>Basic BGP Configuration Prefix Advertisement (Cont.)</vt:lpstr>
      <vt:lpstr>Basic BGP Configuration Prefix Advertisement (Cont.)</vt:lpstr>
      <vt:lpstr>Basic BGP Configuration Prefix Advertisement – BGP Table</vt:lpstr>
      <vt:lpstr>Basic BGP Configuration Prefix Advertisement – BGP Table Fields</vt:lpstr>
      <vt:lpstr>Basic BGP Configuration Prefix Advertisement – BGP Prefix Attributes</vt:lpstr>
      <vt:lpstr>Basic BGP Configuration Prefix Advertisement – Adj-RIB-OUT Table</vt:lpstr>
      <vt:lpstr>Basic BGP Configuration Prefix Advertisement – Verifying Routes</vt:lpstr>
      <vt:lpstr>Understanding BGP Session Types and Behavior </vt:lpstr>
      <vt:lpstr>Understanding BGP Session Types and Behavior iBGP</vt:lpstr>
      <vt:lpstr>Understanding BGP Session Types and Behavior iBGP (Cont.)</vt:lpstr>
      <vt:lpstr>Understanding BGP Session Types and Behavior iBGP Full Mesh Requirement</vt:lpstr>
      <vt:lpstr>Understanding BGP Session Types and Behavior Peering Using Loopback Addresses</vt:lpstr>
      <vt:lpstr>Understanding BGP Session Types and Behavior Peering Using Loopback Addresses (Cont.)</vt:lpstr>
      <vt:lpstr>Understanding BGP Session Types and Behavior eBGP</vt:lpstr>
      <vt:lpstr>Understanding BGP Session Types and Behavior eBGP and iBGP Topologies</vt:lpstr>
      <vt:lpstr>Understanding BGP Session Types and Behavior eBGP and iBGP Topologies (Cont.)</vt:lpstr>
      <vt:lpstr>Understanding BGP Session Types and Behavior eBGP and iBGP Topologies (Cont.)</vt:lpstr>
      <vt:lpstr>Understanding BGP Session Types and Behavior eBGP and iBGP Topologies (Cont.)</vt:lpstr>
      <vt:lpstr>Understanding BGP Session Types and Behavior iBGP Scalability Enhancements</vt:lpstr>
      <vt:lpstr>Understanding BGP Session Types and Behavior Route Reflector Configuration</vt:lpstr>
      <vt:lpstr>Understanding BGP Session Types and Behavior Route Reflector Configuration (Cont.)</vt:lpstr>
      <vt:lpstr>Understanding BGP Session Types and Behavior Loop Prevention in Route Reflectors</vt:lpstr>
      <vt:lpstr>Understanding BGP Session Types and Behavior Confederations</vt:lpstr>
      <vt:lpstr>Understanding BGP Session Types and Behavior Confederations (Cont.)</vt:lpstr>
      <vt:lpstr>Understanding BGP Session Types and Behavior Confederations (Cont.)</vt:lpstr>
      <vt:lpstr>Understanding BGP Session Types and Behavior Confederations (Cont.)</vt:lpstr>
      <vt:lpstr>Understanding BGP Session Types and Behavior Confederations (Cont.)</vt:lpstr>
      <vt:lpstr>Multiprotocol BGP for IPv6</vt:lpstr>
      <vt:lpstr>Multiprotocol BGP for IPv6 MP-BGP</vt:lpstr>
      <vt:lpstr>Multiprotocol BGP for IPv6 IPv6 Configuration</vt:lpstr>
      <vt:lpstr>Multiprotocol BGP for IPv6 IPv6 Configuration (Cont.)</vt:lpstr>
      <vt:lpstr>Multiprotocol BGP for IPv6 IPv6 Configuration (Cont.)</vt:lpstr>
      <vt:lpstr>Multiprotocol BGP for IPv6 IPv6 Configuration (Cont.)</vt:lpstr>
      <vt:lpstr>Multiprotocol BGP for IPv6 IPv6 Configuration (Cont.)</vt:lpstr>
      <vt:lpstr>Multiprotocol BGP for IPv6 IPv6 Configuration (Cont.)</vt:lpstr>
      <vt:lpstr>Multiprotocol BGP for IPv6 IPv6 Summarization</vt:lpstr>
      <vt:lpstr>Multiprotocol BGP for IPv6 IPv6 Summarization (Cont.)</vt:lpstr>
      <vt:lpstr>Multiprotocol BGP for IPv6 IPv6 Summarization (Cont.)</vt:lpstr>
      <vt:lpstr>Multiprotocol BGP for IPv6 IPv6 over IPv4</vt:lpstr>
      <vt:lpstr>Multiprotocol BGP for IPv6 IPv6 over IPv4 (Cont.)</vt:lpstr>
      <vt:lpstr>Multiprotocol BGP for IPv6 IPv6 over IPv4 (Cont.)</vt:lpstr>
      <vt:lpstr>Multiprotocol BGP for IPv6 IPv6 over IPv4 (Cont.)</vt:lpstr>
      <vt:lpstr>Prepare for the Exam</vt:lpstr>
      <vt:lpstr>Prepare for the Exam Key Topics for Chapter 11</vt:lpstr>
      <vt:lpstr>Prepare for the Exam Key Topics for Chapter 11 (Cont.)</vt:lpstr>
      <vt:lpstr>Prepare for the Exam Key Terms for Chapter 11</vt:lpstr>
      <vt:lpstr>Prepare for the Exam Command Reference for Chapter 11</vt:lpstr>
      <vt:lpstr>Prepare for the Exam Command Reference for Chapter 11 (Cont.)</vt:lpstr>
      <vt:lpstr>Prepare for the Exam Command Reference for Chapter 11 (Cont.)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Sue Livingston -X (suliving - UNICON INC at Cisco)</cp:lastModifiedBy>
  <cp:revision>984</cp:revision>
  <dcterms:created xsi:type="dcterms:W3CDTF">2019-10-18T06:21:22Z</dcterms:created>
  <dcterms:modified xsi:type="dcterms:W3CDTF">2020-03-19T17:34:43Z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