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4.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5.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6.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tags/tag7.xml" ContentType="application/vnd.openxmlformats-officedocument.presentationml.tags+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tags/tag8.xml" ContentType="application/vnd.openxmlformats-officedocument.presentationml.tags+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tags/tag9.xml" ContentType="application/vnd.openxmlformats-officedocument.presentationml.tags+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tags/tag10.xml" ContentType="application/vnd.openxmlformats-officedocument.presentationml.tags+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58"/>
  </p:notesMasterIdLst>
  <p:sldIdLst>
    <p:sldId id="513" r:id="rId2"/>
    <p:sldId id="1207" r:id="rId3"/>
    <p:sldId id="1206" r:id="rId4"/>
    <p:sldId id="1336" r:id="rId5"/>
    <p:sldId id="1381" r:id="rId6"/>
    <p:sldId id="1383" r:id="rId7"/>
    <p:sldId id="1382" r:id="rId8"/>
    <p:sldId id="1384" r:id="rId9"/>
    <p:sldId id="1385" r:id="rId10"/>
    <p:sldId id="1386" r:id="rId11"/>
    <p:sldId id="1388" r:id="rId12"/>
    <p:sldId id="1387" r:id="rId13"/>
    <p:sldId id="1389" r:id="rId14"/>
    <p:sldId id="1390" r:id="rId15"/>
    <p:sldId id="1391" r:id="rId16"/>
    <p:sldId id="1333" r:id="rId17"/>
    <p:sldId id="1392" r:id="rId18"/>
    <p:sldId id="1393" r:id="rId19"/>
    <p:sldId id="1394" r:id="rId20"/>
    <p:sldId id="1395" r:id="rId21"/>
    <p:sldId id="1423" r:id="rId22"/>
    <p:sldId id="1396" r:id="rId23"/>
    <p:sldId id="1403" r:id="rId24"/>
    <p:sldId id="1402" r:id="rId25"/>
    <p:sldId id="1401" r:id="rId26"/>
    <p:sldId id="1400" r:id="rId27"/>
    <p:sldId id="1335" r:id="rId28"/>
    <p:sldId id="1404" r:id="rId29"/>
    <p:sldId id="1406" r:id="rId30"/>
    <p:sldId id="1407" r:id="rId31"/>
    <p:sldId id="1424" r:id="rId32"/>
    <p:sldId id="1378" r:id="rId33"/>
    <p:sldId id="1408" r:id="rId34"/>
    <p:sldId id="1411" r:id="rId35"/>
    <p:sldId id="1412" r:id="rId36"/>
    <p:sldId id="1413" r:id="rId37"/>
    <p:sldId id="1414" r:id="rId38"/>
    <p:sldId id="1425" r:id="rId39"/>
    <p:sldId id="1415" r:id="rId40"/>
    <p:sldId id="1426" r:id="rId41"/>
    <p:sldId id="1427" r:id="rId42"/>
    <p:sldId id="1410" r:id="rId43"/>
    <p:sldId id="1379" r:id="rId44"/>
    <p:sldId id="1418" r:id="rId45"/>
    <p:sldId id="1419" r:id="rId46"/>
    <p:sldId id="1380" r:id="rId47"/>
    <p:sldId id="1420" r:id="rId48"/>
    <p:sldId id="1421" r:id="rId49"/>
    <p:sldId id="1422" r:id="rId50"/>
    <p:sldId id="1254" r:id="rId51"/>
    <p:sldId id="1250" r:id="rId52"/>
    <p:sldId id="1251" r:id="rId53"/>
    <p:sldId id="1252" r:id="rId54"/>
    <p:sldId id="1377" r:id="rId55"/>
    <p:sldId id="1334" r:id="rId56"/>
    <p:sldId id="1253" r:id="rId57"/>
  </p:sldIdLst>
  <p:sldSz cx="9144000" cy="5143500" type="screen16x9"/>
  <p:notesSz cx="6858000" cy="9144000"/>
  <p:custDataLst>
    <p:tags r:id="rId59"/>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7" name="Jane Gibbons -X (jagibbon - UNICON INC at Cisco)" initials="JG-(-UIaC" lastIdx="3" clrIdx="7">
    <p:extLst>
      <p:ext uri="{19B8F6BF-5375-455C-9EA6-DF929625EA0E}">
        <p15:presenceInfo xmlns:p15="http://schemas.microsoft.com/office/powerpoint/2012/main" userId="S::jagibbon@cisco.com::6c22a3d5-1ec6-41bb-bccc-597d33cd3bb7" providerId="AD"/>
      </p:ext>
    </p:extLst>
  </p:cmAuthor>
  <p:cmAuthor id="1" name="Jane Gibbons -X (jagibbon - DEL ORO CONSULTING INC at Cisco)" initials="JG-(-DOCIaC" lastIdx="28" clrIdx="1"/>
  <p:cmAuthor id="8" name="Information Technology Education" initials="ITE" lastIdx="2" clrIdx="8">
    <p:extLst>
      <p:ext uri="{19B8F6BF-5375-455C-9EA6-DF929625EA0E}">
        <p15:presenceInfo xmlns:p15="http://schemas.microsoft.com/office/powerpoint/2012/main" userId="Information Technology Education" providerId="None"/>
      </p:ext>
    </p:extLst>
  </p:cmAuthor>
  <p:cmAuthor id="2" name="Bob Vachon" initials="BV" lastIdx="24" clrIdx="2"/>
  <p:cmAuthor id="3" name="Sue Livingston -X (suliving - UNICON INC at Cisco)" initials="SL-(-UIaC" lastIdx="16" clrIdx="3"/>
  <p:cmAuthor id="4" name="jagibbon" initials="jmg" lastIdx="8" clrIdx="4"/>
  <p:cmAuthor id="5" name="Stephanie Harvey" initials="SH" lastIdx="2" clrIdx="5">
    <p:extLst>
      <p:ext uri="{19B8F6BF-5375-455C-9EA6-DF929625EA0E}">
        <p15:presenceInfo xmlns:p15="http://schemas.microsoft.com/office/powerpoint/2012/main" userId="Stephanie Harvey" providerId="None"/>
      </p:ext>
    </p:extLst>
  </p:cmAuthor>
  <p:cmAuthor id="6" name="Stiles, Steve" initials="SS" lastIdx="7" clrIdx="6">
    <p:extLst>
      <p:ext uri="{19B8F6BF-5375-455C-9EA6-DF929625EA0E}">
        <p15:presenceInfo xmlns:p15="http://schemas.microsoft.com/office/powerpoint/2012/main" userId="S-1-5-21-2000478354-179605362-1606980848-19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DE8C3"/>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7481" autoAdjust="0"/>
    <p:restoredTop sz="86657" autoAdjust="0"/>
  </p:normalViewPr>
  <p:slideViewPr>
    <p:cSldViewPr snapToGrid="0" showGuides="1">
      <p:cViewPr varScale="1">
        <p:scale>
          <a:sx n="65" d="100"/>
          <a:sy n="65" d="100"/>
        </p:scale>
        <p:origin x="68" y="444"/>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12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gs" Target="tags/tag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2/24/2020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14006020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11</a:t>
            </a:fld>
            <a:endParaRPr lang="en-US" dirty="0"/>
          </a:p>
        </p:txBody>
      </p:sp>
    </p:spTree>
    <p:extLst>
      <p:ext uri="{BB962C8B-B14F-4D97-AF65-F5344CB8AC3E}">
        <p14:creationId xmlns:p14="http://schemas.microsoft.com/office/powerpoint/2010/main" val="1150789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39461314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2605396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35750044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25102710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37805148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10742652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16805280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1354475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a:t>
            </a:fld>
            <a:endParaRPr lang="en-US" dirty="0"/>
          </a:p>
        </p:txBody>
      </p:sp>
    </p:spTree>
    <p:extLst>
      <p:ext uri="{BB962C8B-B14F-4D97-AF65-F5344CB8AC3E}">
        <p14:creationId xmlns:p14="http://schemas.microsoft.com/office/powerpoint/2010/main" val="35213041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13306913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33360413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1477542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17664131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24742498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33436267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13084851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27373705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42001547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11789716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26874385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23939273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16940746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15434338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14775833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35</a:t>
            </a:fld>
            <a:endParaRPr lang="en-US" dirty="0"/>
          </a:p>
        </p:txBody>
      </p:sp>
    </p:spTree>
    <p:extLst>
      <p:ext uri="{BB962C8B-B14F-4D97-AF65-F5344CB8AC3E}">
        <p14:creationId xmlns:p14="http://schemas.microsoft.com/office/powerpoint/2010/main" val="336953393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36</a:t>
            </a:fld>
            <a:endParaRPr lang="en-US" dirty="0"/>
          </a:p>
        </p:txBody>
      </p:sp>
    </p:spTree>
    <p:extLst>
      <p:ext uri="{BB962C8B-B14F-4D97-AF65-F5344CB8AC3E}">
        <p14:creationId xmlns:p14="http://schemas.microsoft.com/office/powerpoint/2010/main" val="223802388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37</a:t>
            </a:fld>
            <a:endParaRPr lang="en-US" dirty="0"/>
          </a:p>
        </p:txBody>
      </p:sp>
    </p:spTree>
    <p:extLst>
      <p:ext uri="{BB962C8B-B14F-4D97-AF65-F5344CB8AC3E}">
        <p14:creationId xmlns:p14="http://schemas.microsoft.com/office/powerpoint/2010/main" val="71359774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38</a:t>
            </a:fld>
            <a:endParaRPr lang="en-US" dirty="0"/>
          </a:p>
        </p:txBody>
      </p:sp>
    </p:spTree>
    <p:extLst>
      <p:ext uri="{BB962C8B-B14F-4D97-AF65-F5344CB8AC3E}">
        <p14:creationId xmlns:p14="http://schemas.microsoft.com/office/powerpoint/2010/main" val="232619830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39</a:t>
            </a:fld>
            <a:endParaRPr lang="en-US" dirty="0"/>
          </a:p>
        </p:txBody>
      </p:sp>
    </p:spTree>
    <p:extLst>
      <p:ext uri="{BB962C8B-B14F-4D97-AF65-F5344CB8AC3E}">
        <p14:creationId xmlns:p14="http://schemas.microsoft.com/office/powerpoint/2010/main" val="9026901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23573986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40</a:t>
            </a:fld>
            <a:endParaRPr lang="en-US" dirty="0"/>
          </a:p>
        </p:txBody>
      </p:sp>
    </p:spTree>
    <p:extLst>
      <p:ext uri="{BB962C8B-B14F-4D97-AF65-F5344CB8AC3E}">
        <p14:creationId xmlns:p14="http://schemas.microsoft.com/office/powerpoint/2010/main" val="13766374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41</a:t>
            </a:fld>
            <a:endParaRPr lang="en-US" dirty="0"/>
          </a:p>
        </p:txBody>
      </p:sp>
    </p:spTree>
    <p:extLst>
      <p:ext uri="{BB962C8B-B14F-4D97-AF65-F5344CB8AC3E}">
        <p14:creationId xmlns:p14="http://schemas.microsoft.com/office/powerpoint/2010/main" val="58806052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42</a:t>
            </a:fld>
            <a:endParaRPr lang="en-US" dirty="0"/>
          </a:p>
        </p:txBody>
      </p:sp>
    </p:spTree>
    <p:extLst>
      <p:ext uri="{BB962C8B-B14F-4D97-AF65-F5344CB8AC3E}">
        <p14:creationId xmlns:p14="http://schemas.microsoft.com/office/powerpoint/2010/main" val="278638408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43</a:t>
            </a:fld>
            <a:endParaRPr lang="en-US" dirty="0"/>
          </a:p>
        </p:txBody>
      </p:sp>
    </p:spTree>
    <p:extLst>
      <p:ext uri="{BB962C8B-B14F-4D97-AF65-F5344CB8AC3E}">
        <p14:creationId xmlns:p14="http://schemas.microsoft.com/office/powerpoint/2010/main" val="237272417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44</a:t>
            </a:fld>
            <a:endParaRPr lang="en-US" dirty="0"/>
          </a:p>
        </p:txBody>
      </p:sp>
    </p:spTree>
    <p:extLst>
      <p:ext uri="{BB962C8B-B14F-4D97-AF65-F5344CB8AC3E}">
        <p14:creationId xmlns:p14="http://schemas.microsoft.com/office/powerpoint/2010/main" val="212626591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45</a:t>
            </a:fld>
            <a:endParaRPr lang="en-US" dirty="0"/>
          </a:p>
        </p:txBody>
      </p:sp>
    </p:spTree>
    <p:extLst>
      <p:ext uri="{BB962C8B-B14F-4D97-AF65-F5344CB8AC3E}">
        <p14:creationId xmlns:p14="http://schemas.microsoft.com/office/powerpoint/2010/main" val="387268717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46</a:t>
            </a:fld>
            <a:endParaRPr lang="en-US" dirty="0"/>
          </a:p>
        </p:txBody>
      </p:sp>
    </p:spTree>
    <p:extLst>
      <p:ext uri="{BB962C8B-B14F-4D97-AF65-F5344CB8AC3E}">
        <p14:creationId xmlns:p14="http://schemas.microsoft.com/office/powerpoint/2010/main" val="343926642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47</a:t>
            </a:fld>
            <a:endParaRPr lang="en-US" dirty="0"/>
          </a:p>
        </p:txBody>
      </p:sp>
    </p:spTree>
    <p:extLst>
      <p:ext uri="{BB962C8B-B14F-4D97-AF65-F5344CB8AC3E}">
        <p14:creationId xmlns:p14="http://schemas.microsoft.com/office/powerpoint/2010/main" val="127098695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48</a:t>
            </a:fld>
            <a:endParaRPr lang="en-US" dirty="0"/>
          </a:p>
        </p:txBody>
      </p:sp>
    </p:spTree>
    <p:extLst>
      <p:ext uri="{BB962C8B-B14F-4D97-AF65-F5344CB8AC3E}">
        <p14:creationId xmlns:p14="http://schemas.microsoft.com/office/powerpoint/2010/main" val="34217085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49</a:t>
            </a:fld>
            <a:endParaRPr lang="en-US" dirty="0"/>
          </a:p>
        </p:txBody>
      </p:sp>
    </p:spTree>
    <p:extLst>
      <p:ext uri="{BB962C8B-B14F-4D97-AF65-F5344CB8AC3E}">
        <p14:creationId xmlns:p14="http://schemas.microsoft.com/office/powerpoint/2010/main" val="24618348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a:t>
            </a:fld>
            <a:endParaRPr lang="en-US" dirty="0"/>
          </a:p>
        </p:txBody>
      </p:sp>
    </p:spTree>
    <p:extLst>
      <p:ext uri="{BB962C8B-B14F-4D97-AF65-F5344CB8AC3E}">
        <p14:creationId xmlns:p14="http://schemas.microsoft.com/office/powerpoint/2010/main" val="292375422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50</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51</a:t>
            </a:fld>
            <a:endParaRPr lang="en-US" dirty="0"/>
          </a:p>
        </p:txBody>
      </p:sp>
    </p:spTree>
    <p:extLst>
      <p:ext uri="{BB962C8B-B14F-4D97-AF65-F5344CB8AC3E}">
        <p14:creationId xmlns:p14="http://schemas.microsoft.com/office/powerpoint/2010/main" val="229887506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52</a:t>
            </a:fld>
            <a:endParaRPr lang="en-US" dirty="0"/>
          </a:p>
        </p:txBody>
      </p:sp>
    </p:spTree>
    <p:extLst>
      <p:ext uri="{BB962C8B-B14F-4D97-AF65-F5344CB8AC3E}">
        <p14:creationId xmlns:p14="http://schemas.microsoft.com/office/powerpoint/2010/main" val="359832207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53</a:t>
            </a:fld>
            <a:endParaRPr lang="en-US" dirty="0"/>
          </a:p>
        </p:txBody>
      </p:sp>
    </p:spTree>
    <p:extLst>
      <p:ext uri="{BB962C8B-B14F-4D97-AF65-F5344CB8AC3E}">
        <p14:creationId xmlns:p14="http://schemas.microsoft.com/office/powerpoint/2010/main" val="116696795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54</a:t>
            </a:fld>
            <a:endParaRPr lang="en-US" dirty="0"/>
          </a:p>
        </p:txBody>
      </p:sp>
    </p:spTree>
    <p:extLst>
      <p:ext uri="{BB962C8B-B14F-4D97-AF65-F5344CB8AC3E}">
        <p14:creationId xmlns:p14="http://schemas.microsoft.com/office/powerpoint/2010/main" val="350744423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55</a:t>
            </a:fld>
            <a:endParaRPr lang="en-US" dirty="0"/>
          </a:p>
        </p:txBody>
      </p:sp>
    </p:spTree>
    <p:extLst>
      <p:ext uri="{BB962C8B-B14F-4D97-AF65-F5344CB8AC3E}">
        <p14:creationId xmlns:p14="http://schemas.microsoft.com/office/powerpoint/2010/main" val="9417787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56</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a:t>
            </a:fld>
            <a:endParaRPr lang="en-US" dirty="0"/>
          </a:p>
        </p:txBody>
      </p:sp>
    </p:spTree>
    <p:extLst>
      <p:ext uri="{BB962C8B-B14F-4D97-AF65-F5344CB8AC3E}">
        <p14:creationId xmlns:p14="http://schemas.microsoft.com/office/powerpoint/2010/main" val="20109207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a:t>
            </a:fld>
            <a:endParaRPr lang="en-US" dirty="0"/>
          </a:p>
        </p:txBody>
      </p:sp>
    </p:spTree>
    <p:extLst>
      <p:ext uri="{BB962C8B-B14F-4D97-AF65-F5344CB8AC3E}">
        <p14:creationId xmlns:p14="http://schemas.microsoft.com/office/powerpoint/2010/main" val="24819642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21351007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9</a:t>
            </a:fld>
            <a:endParaRPr lang="en-US" dirty="0"/>
          </a:p>
        </p:txBody>
      </p:sp>
    </p:spTree>
    <p:extLst>
      <p:ext uri="{BB962C8B-B14F-4D97-AF65-F5344CB8AC3E}">
        <p14:creationId xmlns:p14="http://schemas.microsoft.com/office/powerpoint/2010/main" val="2942471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31" r:id="rId13"/>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5.xml"/><Relationship Id="rId5" Type="http://schemas.openxmlformats.org/officeDocument/2006/relationships/image" Target="../media/image13.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8.xml"/><Relationship Id="rId1" Type="http://schemas.openxmlformats.org/officeDocument/2006/relationships/slideLayout" Target="../slideLayouts/slideLayout5.xml"/><Relationship Id="rId4" Type="http://schemas.openxmlformats.org/officeDocument/2006/relationships/image" Target="../media/image34.png"/></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0.xml"/><Relationship Id="rId1" Type="http://schemas.openxmlformats.org/officeDocument/2006/relationships/slideLayout" Target="../slideLayouts/slideLayout5.xml"/><Relationship Id="rId4" Type="http://schemas.openxmlformats.org/officeDocument/2006/relationships/image" Target="../media/image37.png"/></Relationships>
</file>

<file path=ppt/slides/_rels/slide4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1.xml"/><Relationship Id="rId1" Type="http://schemas.openxmlformats.org/officeDocument/2006/relationships/slideLayout" Target="../slideLayouts/slideLayout5.xml"/><Relationship Id="rId4" Type="http://schemas.openxmlformats.org/officeDocument/2006/relationships/image" Target="../media/image39.png"/></Relationships>
</file>

<file path=ppt/slides/_rels/slide4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2.xml"/><Relationship Id="rId1" Type="http://schemas.openxmlformats.org/officeDocument/2006/relationships/slideLayout" Target="../slideLayouts/slideLayout5.xml"/><Relationship Id="rId4" Type="http://schemas.openxmlformats.org/officeDocument/2006/relationships/image" Target="../media/image41.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4.xml"/><Relationship Id="rId1" Type="http://schemas.openxmlformats.org/officeDocument/2006/relationships/tags" Target="../tags/tag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8.xml"/><Relationship Id="rId1" Type="http://schemas.openxmlformats.org/officeDocument/2006/relationships/slideLayout" Target="../slideLayouts/slideLayout5.xml"/><Relationship Id="rId4" Type="http://schemas.openxmlformats.org/officeDocument/2006/relationships/image" Target="../media/image44.png"/></Relationships>
</file>

<file path=ppt/slides/_rels/slide4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4.xml"/><Relationship Id="rId1" Type="http://schemas.openxmlformats.org/officeDocument/2006/relationships/tags" Target="../tags/tag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10.xml"/><Relationship Id="rId1" Type="http://schemas.openxmlformats.org/officeDocument/2006/relationships/tags" Target="../tags/tag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chemeClr val="accent5">
                    <a:lumMod val="40000"/>
                    <a:lumOff val="60000"/>
                  </a:schemeClr>
                </a:solidFill>
              </a:rPr>
              <a:t>Chapter 6: OSPF</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6" y="3809526"/>
            <a:ext cx="2677563" cy="902174"/>
          </a:xfrm>
        </p:spPr>
        <p:txBody>
          <a:bodyPr/>
          <a:lstStyle/>
          <a:p>
            <a:r>
              <a:rPr lang="en-US" dirty="0">
                <a:solidFill>
                  <a:schemeClr val="accent5">
                    <a:lumMod val="40000"/>
                    <a:lumOff val="60000"/>
                  </a:schemeClr>
                </a:solidFill>
              </a:rPr>
              <a:t>CCNP Enterprise: Advanced Routing</a:t>
            </a:r>
            <a:endParaRPr lang="en-US" dirty="0"/>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Fundamentals</a:t>
            </a:r>
            <a:br>
              <a:rPr lang="en-US" dirty="0">
                <a:solidFill>
                  <a:schemeClr val="accent4">
                    <a:lumMod val="75000"/>
                  </a:schemeClr>
                </a:solidFill>
              </a:rPr>
            </a:br>
            <a:r>
              <a:rPr lang="en-US" dirty="0">
                <a:solidFill>
                  <a:schemeClr val="accent4">
                    <a:lumMod val="75000"/>
                  </a:schemeClr>
                </a:solidFill>
              </a:rPr>
              <a:t>Inter-Router Communication</a:t>
            </a:r>
            <a:endParaRPr lang="en-US" sz="2400" dirty="0">
              <a:solidFill>
                <a:schemeClr val="accent4">
                  <a:lumMod val="75000"/>
                </a:schemeClr>
              </a:solidFill>
            </a:endParaRPr>
          </a:p>
        </p:txBody>
      </p:sp>
      <p:sp>
        <p:nvSpPr>
          <p:cNvPr id="4" name="TextBox 3"/>
          <p:cNvSpPr txBox="1"/>
          <p:nvPr/>
        </p:nvSpPr>
        <p:spPr>
          <a:xfrm>
            <a:off x="91134" y="664241"/>
            <a:ext cx="8935278" cy="2062103"/>
          </a:xfrm>
          <a:prstGeom prst="rect">
            <a:avLst/>
          </a:prstGeom>
          <a:noFill/>
        </p:spPr>
        <p:txBody>
          <a:bodyPr wrap="square" rtlCol="0">
            <a:spAutoFit/>
          </a:bodyPr>
          <a:lstStyle/>
          <a:p>
            <a:pPr>
              <a:spcBef>
                <a:spcPts val="0"/>
              </a:spcBef>
            </a:pPr>
            <a:r>
              <a:rPr lang="en-US" sz="1600" dirty="0">
                <a:solidFill>
                  <a:srgbClr val="000000"/>
                </a:solidFill>
              </a:rPr>
              <a:t>OSPF runs directly over IPv4, using its own protocol 89, which is reserved for OSPF by the Internet Assigned Numbers Authority (IANA). OSPF uses multicast where possible to reduce unnecessary traffic. There are two OSPF multicast addresses:</a:t>
            </a:r>
          </a:p>
          <a:p>
            <a:pPr marL="742950" lvl="1" indent="-285750">
              <a:spcBef>
                <a:spcPts val="0"/>
              </a:spcBef>
              <a:buFont typeface="Arial" panose="020B0604020202020204" pitchFamily="34" charset="0"/>
              <a:buChar char="•"/>
            </a:pPr>
            <a:r>
              <a:rPr lang="en-US" sz="1600" b="1" dirty="0">
                <a:solidFill>
                  <a:srgbClr val="000000"/>
                </a:solidFill>
              </a:rPr>
              <a:t>AllSPFRouters -</a:t>
            </a:r>
            <a:r>
              <a:rPr lang="en-US" sz="1600" dirty="0">
                <a:solidFill>
                  <a:srgbClr val="000000"/>
                </a:solidFill>
              </a:rPr>
              <a:t> IPv4 address 224.0.0.5 or MAC address 01:00:5E:00:00:05. All routers running OSPF should be able to receive these packets.</a:t>
            </a:r>
          </a:p>
          <a:p>
            <a:pPr marL="742950" lvl="1" indent="-285750">
              <a:spcBef>
                <a:spcPts val="0"/>
              </a:spcBef>
              <a:buFont typeface="Arial" panose="020B0604020202020204" pitchFamily="34" charset="0"/>
              <a:buChar char="•"/>
            </a:pPr>
            <a:r>
              <a:rPr lang="en-US" sz="1600" b="1" dirty="0">
                <a:solidFill>
                  <a:srgbClr val="000000"/>
                </a:solidFill>
              </a:rPr>
              <a:t>AllDRouters - </a:t>
            </a:r>
            <a:r>
              <a:rPr lang="en-US" sz="1600" dirty="0">
                <a:solidFill>
                  <a:srgbClr val="000000"/>
                </a:solidFill>
              </a:rPr>
              <a:t>IPv4 address 224.0.0.6 or MAC address 01:00:5E:00:00:06. Communication with designated routers (DRs) uses this address.</a:t>
            </a:r>
          </a:p>
          <a:p>
            <a:pPr lvl="1">
              <a:spcBef>
                <a:spcPts val="0"/>
              </a:spcBef>
            </a:pPr>
            <a:endParaRPr lang="en-US" sz="1600" dirty="0">
              <a:solidFill>
                <a:srgbClr val="000000"/>
              </a:solidFill>
            </a:endParaRPr>
          </a:p>
        </p:txBody>
      </p:sp>
      <p:sp>
        <p:nvSpPr>
          <p:cNvPr id="9" name="TextBox 8"/>
          <p:cNvSpPr txBox="1"/>
          <p:nvPr/>
        </p:nvSpPr>
        <p:spPr>
          <a:xfrm>
            <a:off x="91134" y="3098197"/>
            <a:ext cx="3629465" cy="1077218"/>
          </a:xfrm>
          <a:prstGeom prst="rect">
            <a:avLst/>
          </a:prstGeom>
          <a:noFill/>
        </p:spPr>
        <p:txBody>
          <a:bodyPr wrap="square" rtlCol="0">
            <a:spAutoFit/>
          </a:bodyPr>
          <a:lstStyle/>
          <a:p>
            <a:r>
              <a:rPr lang="en-US" sz="1600" dirty="0">
                <a:solidFill>
                  <a:srgbClr val="000000"/>
                </a:solidFill>
              </a:rPr>
              <a:t>Within the OSPF protocol, five types of packets are communicated. Table 6-2 briefly describes the OSPF packet types.</a:t>
            </a:r>
          </a:p>
        </p:txBody>
      </p:sp>
      <p:pic>
        <p:nvPicPr>
          <p:cNvPr id="6" name="Picture 5"/>
          <p:cNvPicPr>
            <a:picLocks noChangeAspect="1"/>
          </p:cNvPicPr>
          <p:nvPr/>
        </p:nvPicPr>
        <p:blipFill>
          <a:blip r:embed="rId3"/>
          <a:stretch>
            <a:fillRect/>
          </a:stretch>
        </p:blipFill>
        <p:spPr>
          <a:xfrm>
            <a:off x="3953535" y="2447198"/>
            <a:ext cx="4986483" cy="2379216"/>
          </a:xfrm>
          <a:prstGeom prst="rect">
            <a:avLst/>
          </a:prstGeom>
        </p:spPr>
      </p:pic>
    </p:spTree>
    <p:extLst>
      <p:ext uri="{BB962C8B-B14F-4D97-AF65-F5344CB8AC3E}">
        <p14:creationId xmlns:p14="http://schemas.microsoft.com/office/powerpoint/2010/main" val="1914828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Fundamentals</a:t>
            </a:r>
            <a:br>
              <a:rPr lang="en-US" dirty="0">
                <a:solidFill>
                  <a:schemeClr val="accent4">
                    <a:lumMod val="75000"/>
                  </a:schemeClr>
                </a:solidFill>
              </a:rPr>
            </a:br>
            <a:r>
              <a:rPr lang="en-US" dirty="0">
                <a:solidFill>
                  <a:schemeClr val="accent4">
                    <a:lumMod val="75000"/>
                  </a:schemeClr>
                </a:solidFill>
              </a:rPr>
              <a:t>Router ID</a:t>
            </a:r>
            <a:endParaRPr lang="en-US" sz="2400" dirty="0">
              <a:solidFill>
                <a:schemeClr val="accent4">
                  <a:lumMod val="75000"/>
                </a:schemeClr>
              </a:solidFill>
            </a:endParaRPr>
          </a:p>
        </p:txBody>
      </p:sp>
      <p:sp>
        <p:nvSpPr>
          <p:cNvPr id="4" name="TextBox 3"/>
          <p:cNvSpPr txBox="1"/>
          <p:nvPr/>
        </p:nvSpPr>
        <p:spPr>
          <a:xfrm>
            <a:off x="91134" y="664241"/>
            <a:ext cx="8935278" cy="3600986"/>
          </a:xfrm>
          <a:prstGeom prst="rect">
            <a:avLst/>
          </a:prstGeom>
          <a:noFill/>
        </p:spPr>
        <p:txBody>
          <a:bodyPr wrap="square" rtlCol="0">
            <a:spAutoFit/>
          </a:bodyPr>
          <a:lstStyle/>
          <a:p>
            <a:pPr>
              <a:spcBef>
                <a:spcPts val="0"/>
              </a:spcBef>
            </a:pPr>
            <a:r>
              <a:rPr lang="en-US" sz="1600" dirty="0">
                <a:solidFill>
                  <a:srgbClr val="000000"/>
                </a:solidFill>
                <a:latin typeface="+mn-lt"/>
              </a:rPr>
              <a:t>The OSPF router ID (RID) is a 32-bit number that uniquely identifies an OSPF router. In</a:t>
            </a:r>
          </a:p>
          <a:p>
            <a:pPr>
              <a:spcBef>
                <a:spcPts val="0"/>
              </a:spcBef>
            </a:pPr>
            <a:r>
              <a:rPr lang="en-US" sz="1600" dirty="0">
                <a:solidFill>
                  <a:srgbClr val="000000"/>
                </a:solidFill>
                <a:latin typeface="+mn-lt"/>
              </a:rPr>
              <a:t>some OSPF output commands, </a:t>
            </a:r>
            <a:r>
              <a:rPr lang="en-US" sz="1600" i="1" dirty="0">
                <a:solidFill>
                  <a:srgbClr val="000000"/>
                </a:solidFill>
                <a:latin typeface="+mn-lt"/>
              </a:rPr>
              <a:t>neighbor ID </a:t>
            </a:r>
            <a:r>
              <a:rPr lang="en-US" sz="1600" dirty="0">
                <a:solidFill>
                  <a:srgbClr val="000000"/>
                </a:solidFill>
                <a:latin typeface="+mn-lt"/>
              </a:rPr>
              <a:t>refers to the RID; the terms are synonymous.  The RID characteristics are:</a:t>
            </a:r>
          </a:p>
          <a:p>
            <a:pPr marL="285750" indent="-285750">
              <a:spcBef>
                <a:spcPts val="600"/>
              </a:spcBef>
              <a:buFont typeface="Arial" panose="020B0604020202020204" pitchFamily="34" charset="0"/>
              <a:buChar char="•"/>
            </a:pPr>
            <a:r>
              <a:rPr lang="en-US" sz="1600" dirty="0">
                <a:solidFill>
                  <a:srgbClr val="000000"/>
                </a:solidFill>
                <a:latin typeface="+mn-lt"/>
              </a:rPr>
              <a:t>The RID must be unique for each OSPF process in an OSPF domain and must be unique between OSPF processes on a router.</a:t>
            </a:r>
          </a:p>
          <a:p>
            <a:pPr marL="285750" indent="-285750">
              <a:spcBef>
                <a:spcPts val="600"/>
              </a:spcBef>
              <a:buFont typeface="Arial" panose="020B0604020202020204" pitchFamily="34" charset="0"/>
              <a:buChar char="•"/>
            </a:pPr>
            <a:r>
              <a:rPr lang="en-US" sz="1600" dirty="0">
                <a:solidFill>
                  <a:srgbClr val="000000"/>
                </a:solidFill>
                <a:latin typeface="+mn-lt"/>
              </a:rPr>
              <a:t>The RID is dynamically allocated by default using the highest IP address of any </a:t>
            </a:r>
            <a:r>
              <a:rPr lang="en-US" sz="1600" i="1" dirty="0">
                <a:solidFill>
                  <a:srgbClr val="000000"/>
                </a:solidFill>
                <a:latin typeface="+mn-lt"/>
              </a:rPr>
              <a:t>up</a:t>
            </a:r>
            <a:r>
              <a:rPr lang="en-US" sz="1600" dirty="0">
                <a:solidFill>
                  <a:srgbClr val="000000"/>
                </a:solidFill>
                <a:latin typeface="+mn-lt"/>
              </a:rPr>
              <a:t> loopback interfaces. If there are no up loopback interfaces, the highest IP address of any active </a:t>
            </a:r>
            <a:r>
              <a:rPr lang="en-US" sz="1600" i="1" dirty="0">
                <a:solidFill>
                  <a:srgbClr val="000000"/>
                </a:solidFill>
                <a:latin typeface="+mn-lt"/>
              </a:rPr>
              <a:t>up</a:t>
            </a:r>
            <a:r>
              <a:rPr lang="en-US" sz="1600" dirty="0">
                <a:solidFill>
                  <a:srgbClr val="000000"/>
                </a:solidFill>
                <a:latin typeface="+mn-lt"/>
              </a:rPr>
              <a:t> physical interfaces becomes the RID when the OSPF process initializes.</a:t>
            </a:r>
          </a:p>
          <a:p>
            <a:pPr marL="285750" indent="-285750">
              <a:spcBef>
                <a:spcPts val="600"/>
              </a:spcBef>
              <a:buFont typeface="Arial" panose="020B0604020202020204" pitchFamily="34" charset="0"/>
              <a:buChar char="•"/>
            </a:pPr>
            <a:r>
              <a:rPr lang="en-US" sz="1600" dirty="0">
                <a:solidFill>
                  <a:srgbClr val="000000"/>
                </a:solidFill>
                <a:latin typeface="+mn-lt"/>
              </a:rPr>
              <a:t>The OSPF process selects the RID when the OSPF process initializes, and it does not change until the process restarts.</a:t>
            </a:r>
          </a:p>
          <a:p>
            <a:pPr marL="285750" indent="-285750">
              <a:spcBef>
                <a:spcPts val="600"/>
              </a:spcBef>
              <a:buFont typeface="Arial" panose="020B0604020202020204" pitchFamily="34" charset="0"/>
              <a:buChar char="•"/>
            </a:pPr>
            <a:r>
              <a:rPr lang="en-US" sz="1600" dirty="0">
                <a:solidFill>
                  <a:srgbClr val="000000"/>
                </a:solidFill>
                <a:latin typeface="+mn-lt"/>
              </a:rPr>
              <a:t>Setting a static RID helps with troubleshooting and reduces LSAs when an RID changes in an OSPF environment. The RID is four octets in length and is configured with the command </a:t>
            </a:r>
            <a:r>
              <a:rPr lang="en-US" sz="1600" b="1" dirty="0">
                <a:solidFill>
                  <a:srgbClr val="000000"/>
                </a:solidFill>
                <a:latin typeface="+mn-lt"/>
              </a:rPr>
              <a:t>router-id </a:t>
            </a:r>
            <a:r>
              <a:rPr lang="en-US" sz="1600" i="1" dirty="0">
                <a:solidFill>
                  <a:srgbClr val="000000"/>
                </a:solidFill>
                <a:latin typeface="+mn-lt"/>
              </a:rPr>
              <a:t>router-id </a:t>
            </a:r>
            <a:r>
              <a:rPr lang="en-US" sz="1600" dirty="0">
                <a:solidFill>
                  <a:srgbClr val="000000"/>
                </a:solidFill>
                <a:latin typeface="+mn-lt"/>
              </a:rPr>
              <a:t>under the OSPF process.</a:t>
            </a:r>
          </a:p>
        </p:txBody>
      </p:sp>
    </p:spTree>
    <p:extLst>
      <p:ext uri="{BB962C8B-B14F-4D97-AF65-F5344CB8AC3E}">
        <p14:creationId xmlns:p14="http://schemas.microsoft.com/office/powerpoint/2010/main" val="2745363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Fundamentals</a:t>
            </a:r>
            <a:br>
              <a:rPr lang="en-US" dirty="0">
                <a:solidFill>
                  <a:schemeClr val="accent4">
                    <a:lumMod val="75000"/>
                  </a:schemeClr>
                </a:solidFill>
              </a:rPr>
            </a:br>
            <a:r>
              <a:rPr lang="en-US" dirty="0">
                <a:solidFill>
                  <a:schemeClr val="accent4">
                    <a:lumMod val="75000"/>
                  </a:schemeClr>
                </a:solidFill>
              </a:rPr>
              <a:t>OSPF Hello Packets</a:t>
            </a:r>
            <a:endParaRPr lang="en-US" sz="2400" dirty="0">
              <a:solidFill>
                <a:schemeClr val="accent4">
                  <a:lumMod val="75000"/>
                </a:schemeClr>
              </a:solidFill>
            </a:endParaRPr>
          </a:p>
        </p:txBody>
      </p:sp>
      <p:sp>
        <p:nvSpPr>
          <p:cNvPr id="4" name="TextBox 3"/>
          <p:cNvSpPr txBox="1"/>
          <p:nvPr/>
        </p:nvSpPr>
        <p:spPr>
          <a:xfrm>
            <a:off x="91134" y="1177712"/>
            <a:ext cx="2974191" cy="2308324"/>
          </a:xfrm>
          <a:prstGeom prst="rect">
            <a:avLst/>
          </a:prstGeom>
          <a:noFill/>
        </p:spPr>
        <p:txBody>
          <a:bodyPr wrap="square" rtlCol="0">
            <a:spAutoFit/>
          </a:bodyPr>
          <a:lstStyle/>
          <a:p>
            <a:r>
              <a:rPr lang="en-US" sz="1600" dirty="0">
                <a:solidFill>
                  <a:srgbClr val="000000"/>
                </a:solidFill>
                <a:latin typeface="+mn-lt"/>
              </a:rPr>
              <a:t>OSPF hello packets are responsible for discovering and maintaining neighbors. In most instances, a router sends hello packets to the AllSPFRouters address (224.0.0.5). Table 6-3 lists some of the data contained within an OSPF hello packet.</a:t>
            </a:r>
          </a:p>
        </p:txBody>
      </p:sp>
      <p:pic>
        <p:nvPicPr>
          <p:cNvPr id="2" name="Picture 1"/>
          <p:cNvPicPr>
            <a:picLocks noChangeAspect="1"/>
          </p:cNvPicPr>
          <p:nvPr/>
        </p:nvPicPr>
        <p:blipFill>
          <a:blip r:embed="rId3"/>
          <a:stretch>
            <a:fillRect/>
          </a:stretch>
        </p:blipFill>
        <p:spPr>
          <a:xfrm>
            <a:off x="3065324" y="633363"/>
            <a:ext cx="5911850" cy="2183840"/>
          </a:xfrm>
          <a:prstGeom prst="rect">
            <a:avLst/>
          </a:prstGeom>
        </p:spPr>
      </p:pic>
      <p:pic>
        <p:nvPicPr>
          <p:cNvPr id="5" name="Picture 4"/>
          <p:cNvPicPr>
            <a:picLocks noChangeAspect="1"/>
          </p:cNvPicPr>
          <p:nvPr/>
        </p:nvPicPr>
        <p:blipFill>
          <a:blip r:embed="rId4"/>
          <a:stretch>
            <a:fillRect/>
          </a:stretch>
        </p:blipFill>
        <p:spPr>
          <a:xfrm>
            <a:off x="3112295" y="2817203"/>
            <a:ext cx="5864879" cy="1983410"/>
          </a:xfrm>
          <a:prstGeom prst="rect">
            <a:avLst/>
          </a:prstGeom>
        </p:spPr>
      </p:pic>
    </p:spTree>
    <p:extLst>
      <p:ext uri="{BB962C8B-B14F-4D97-AF65-F5344CB8AC3E}">
        <p14:creationId xmlns:p14="http://schemas.microsoft.com/office/powerpoint/2010/main" val="1756108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Fundamentals</a:t>
            </a:r>
            <a:br>
              <a:rPr lang="en-US" dirty="0">
                <a:solidFill>
                  <a:schemeClr val="accent4">
                    <a:lumMod val="75000"/>
                  </a:schemeClr>
                </a:solidFill>
              </a:rPr>
            </a:br>
            <a:r>
              <a:rPr lang="en-US" dirty="0">
                <a:solidFill>
                  <a:schemeClr val="accent4">
                    <a:lumMod val="75000"/>
                  </a:schemeClr>
                </a:solidFill>
              </a:rPr>
              <a:t>Neighbors</a:t>
            </a:r>
            <a:endParaRPr lang="en-US" sz="2400" dirty="0">
              <a:solidFill>
                <a:schemeClr val="accent4">
                  <a:lumMod val="75000"/>
                </a:schemeClr>
              </a:solidFill>
            </a:endParaRPr>
          </a:p>
        </p:txBody>
      </p:sp>
      <p:sp>
        <p:nvSpPr>
          <p:cNvPr id="2" name="TextBox 1"/>
          <p:cNvSpPr txBox="1"/>
          <p:nvPr/>
        </p:nvSpPr>
        <p:spPr>
          <a:xfrm>
            <a:off x="0" y="731837"/>
            <a:ext cx="3615397" cy="3524042"/>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sz="1600" dirty="0">
                <a:solidFill>
                  <a:srgbClr val="000000"/>
                </a:solidFill>
              </a:rPr>
              <a:t>An OSPF neighbor is a router that shares a common OSPF-enabled network link. </a:t>
            </a:r>
          </a:p>
          <a:p>
            <a:pPr marL="285750" indent="-285750">
              <a:spcBef>
                <a:spcPts val="600"/>
              </a:spcBef>
              <a:buFont typeface="Arial" panose="020B0604020202020204" pitchFamily="34" charset="0"/>
              <a:buChar char="•"/>
            </a:pPr>
            <a:r>
              <a:rPr lang="en-US" sz="1600" dirty="0">
                <a:solidFill>
                  <a:srgbClr val="000000"/>
                </a:solidFill>
              </a:rPr>
              <a:t>OSPF routers discover other neighbors through the OSPF hello packets. </a:t>
            </a:r>
          </a:p>
          <a:p>
            <a:pPr marL="285750" indent="-285750">
              <a:spcBef>
                <a:spcPts val="600"/>
              </a:spcBef>
              <a:buFont typeface="Arial" panose="020B0604020202020204" pitchFamily="34" charset="0"/>
              <a:buChar char="•"/>
            </a:pPr>
            <a:r>
              <a:rPr lang="en-US" sz="1600" dirty="0">
                <a:solidFill>
                  <a:srgbClr val="000000"/>
                </a:solidFill>
              </a:rPr>
              <a:t>An adjacent OSPF neighbor is an OSPF neighbor that shares a synchronized OSPF database.</a:t>
            </a:r>
          </a:p>
          <a:p>
            <a:pPr marL="285750" indent="-285750">
              <a:spcBef>
                <a:spcPts val="600"/>
              </a:spcBef>
              <a:buFont typeface="Arial" panose="020B0604020202020204" pitchFamily="34" charset="0"/>
              <a:buChar char="•"/>
            </a:pPr>
            <a:r>
              <a:rPr lang="en-US" sz="1600" dirty="0">
                <a:solidFill>
                  <a:srgbClr val="000000"/>
                </a:solidFill>
              </a:rPr>
              <a:t>Each OSPF process maintains a table for adjacent OSPF  neighbors and the state of each router. </a:t>
            </a:r>
          </a:p>
        </p:txBody>
      </p:sp>
      <p:sp>
        <p:nvSpPr>
          <p:cNvPr id="7" name="Rectangle 6"/>
          <p:cNvSpPr/>
          <p:nvPr/>
        </p:nvSpPr>
        <p:spPr>
          <a:xfrm>
            <a:off x="3516922" y="4110237"/>
            <a:ext cx="5423095" cy="338554"/>
          </a:xfrm>
          <a:prstGeom prst="rect">
            <a:avLst/>
          </a:prstGeom>
        </p:spPr>
        <p:txBody>
          <a:bodyPr wrap="square">
            <a:spAutoFit/>
          </a:bodyPr>
          <a:lstStyle/>
          <a:p>
            <a:r>
              <a:rPr lang="en-US" sz="1600" dirty="0">
                <a:solidFill>
                  <a:srgbClr val="000000"/>
                </a:solidFill>
              </a:rPr>
              <a:t>Table 6-4 briefly describes the OSPF neighbor states.</a:t>
            </a:r>
          </a:p>
        </p:txBody>
      </p:sp>
      <p:pic>
        <p:nvPicPr>
          <p:cNvPr id="5" name="Picture 4"/>
          <p:cNvPicPr>
            <a:picLocks noChangeAspect="1"/>
          </p:cNvPicPr>
          <p:nvPr/>
        </p:nvPicPr>
        <p:blipFill>
          <a:blip r:embed="rId3"/>
          <a:stretch>
            <a:fillRect/>
          </a:stretch>
        </p:blipFill>
        <p:spPr>
          <a:xfrm>
            <a:off x="3615397" y="731522"/>
            <a:ext cx="5406910" cy="3293524"/>
          </a:xfrm>
          <a:prstGeom prst="rect">
            <a:avLst/>
          </a:prstGeom>
        </p:spPr>
      </p:pic>
    </p:spTree>
    <p:extLst>
      <p:ext uri="{BB962C8B-B14F-4D97-AF65-F5344CB8AC3E}">
        <p14:creationId xmlns:p14="http://schemas.microsoft.com/office/powerpoint/2010/main" val="198524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Fundamentals</a:t>
            </a:r>
            <a:br>
              <a:rPr lang="en-US" dirty="0">
                <a:solidFill>
                  <a:schemeClr val="accent4">
                    <a:lumMod val="75000"/>
                  </a:schemeClr>
                </a:solidFill>
              </a:rPr>
            </a:br>
            <a:r>
              <a:rPr lang="en-US" dirty="0">
                <a:solidFill>
                  <a:schemeClr val="accent4">
                    <a:lumMod val="75000"/>
                  </a:schemeClr>
                </a:solidFill>
              </a:rPr>
              <a:t>Requirements for Neighbor Adjacency</a:t>
            </a:r>
            <a:endParaRPr lang="en-US" sz="2400" dirty="0">
              <a:solidFill>
                <a:schemeClr val="accent4">
                  <a:lumMod val="75000"/>
                </a:schemeClr>
              </a:solidFill>
            </a:endParaRPr>
          </a:p>
        </p:txBody>
      </p:sp>
      <p:sp>
        <p:nvSpPr>
          <p:cNvPr id="7" name="TextBox 6"/>
          <p:cNvSpPr txBox="1"/>
          <p:nvPr/>
        </p:nvSpPr>
        <p:spPr>
          <a:xfrm>
            <a:off x="119575" y="731837"/>
            <a:ext cx="8743071" cy="3908762"/>
          </a:xfrm>
          <a:prstGeom prst="rect">
            <a:avLst/>
          </a:prstGeom>
          <a:noFill/>
        </p:spPr>
        <p:txBody>
          <a:bodyPr wrap="square" rtlCol="0">
            <a:spAutoFit/>
          </a:bodyPr>
          <a:lstStyle/>
          <a:p>
            <a:r>
              <a:rPr lang="en-US" sz="1600" dirty="0">
                <a:solidFill>
                  <a:srgbClr val="000000"/>
                </a:solidFill>
                <a:latin typeface="+mn-lt"/>
              </a:rPr>
              <a:t>The following list of requirements must be met for an OSPF neighborship to be formed:</a:t>
            </a:r>
          </a:p>
          <a:p>
            <a:pPr marL="285750" indent="-285750">
              <a:spcBef>
                <a:spcPts val="600"/>
              </a:spcBef>
              <a:buFont typeface="Arial" panose="020B0604020202020204" pitchFamily="34" charset="0"/>
              <a:buChar char="•"/>
            </a:pPr>
            <a:r>
              <a:rPr lang="en-US" sz="1600" dirty="0">
                <a:solidFill>
                  <a:srgbClr val="000000"/>
                </a:solidFill>
                <a:latin typeface="+mn-lt"/>
              </a:rPr>
              <a:t>The RIDs must be unique between the two devices. To prevent errors, they should be unique for the entire OSPF routing domain.</a:t>
            </a:r>
          </a:p>
          <a:p>
            <a:pPr marL="285750" indent="-285750">
              <a:spcBef>
                <a:spcPts val="600"/>
              </a:spcBef>
              <a:buFont typeface="Arial" panose="020B0604020202020204" pitchFamily="34" charset="0"/>
              <a:buChar char="•"/>
            </a:pPr>
            <a:r>
              <a:rPr lang="en-US" sz="1600" dirty="0">
                <a:solidFill>
                  <a:srgbClr val="000000"/>
                </a:solidFill>
                <a:latin typeface="+mn-lt"/>
              </a:rPr>
              <a:t>The interfaces must share a common subnet. OSPF uses the interface’s primary IP address when sending out OSPF hellos. The network mask (netmask) in the hello packet is used to extract the network ID of the hello packet.</a:t>
            </a:r>
          </a:p>
          <a:p>
            <a:pPr marL="285750" indent="-285750">
              <a:spcBef>
                <a:spcPts val="600"/>
              </a:spcBef>
              <a:buFont typeface="Arial" panose="020B0604020202020204" pitchFamily="34" charset="0"/>
              <a:buChar char="•"/>
            </a:pPr>
            <a:r>
              <a:rPr lang="en-US" sz="1600" dirty="0">
                <a:solidFill>
                  <a:srgbClr val="000000"/>
                </a:solidFill>
                <a:latin typeface="+mn-lt"/>
              </a:rPr>
              <a:t>The interface maximum transmission unit (MTU) must match because the OSPF protocol does not support fragmentation.</a:t>
            </a:r>
          </a:p>
          <a:p>
            <a:pPr marL="285750" indent="-285750">
              <a:spcBef>
                <a:spcPts val="600"/>
              </a:spcBef>
              <a:buFont typeface="Arial" panose="020B0604020202020204" pitchFamily="34" charset="0"/>
              <a:buChar char="•"/>
            </a:pPr>
            <a:r>
              <a:rPr lang="en-US" sz="1600" dirty="0">
                <a:solidFill>
                  <a:srgbClr val="000000"/>
                </a:solidFill>
                <a:latin typeface="+mn-lt"/>
              </a:rPr>
              <a:t>The area ID must match for that segment.</a:t>
            </a:r>
          </a:p>
          <a:p>
            <a:pPr marL="285750" indent="-285750">
              <a:spcBef>
                <a:spcPts val="600"/>
              </a:spcBef>
              <a:buFont typeface="Arial" panose="020B0604020202020204" pitchFamily="34" charset="0"/>
              <a:buChar char="•"/>
            </a:pPr>
            <a:r>
              <a:rPr lang="en-US" sz="1600" dirty="0">
                <a:solidFill>
                  <a:srgbClr val="000000"/>
                </a:solidFill>
                <a:latin typeface="+mn-lt"/>
              </a:rPr>
              <a:t>The need for a DR must match for that segment.</a:t>
            </a:r>
          </a:p>
          <a:p>
            <a:pPr marL="285750" indent="-285750">
              <a:spcBef>
                <a:spcPts val="600"/>
              </a:spcBef>
              <a:buFont typeface="Arial" panose="020B0604020202020204" pitchFamily="34" charset="0"/>
              <a:buChar char="•"/>
            </a:pPr>
            <a:r>
              <a:rPr lang="en-US" sz="1600" dirty="0">
                <a:solidFill>
                  <a:srgbClr val="000000"/>
                </a:solidFill>
                <a:latin typeface="+mn-lt"/>
              </a:rPr>
              <a:t>OSPF hello and dead timers must match for that segment.</a:t>
            </a:r>
          </a:p>
          <a:p>
            <a:pPr marL="285750" indent="-285750">
              <a:spcBef>
                <a:spcPts val="600"/>
              </a:spcBef>
              <a:buFont typeface="Arial" panose="020B0604020202020204" pitchFamily="34" charset="0"/>
              <a:buChar char="•"/>
            </a:pPr>
            <a:r>
              <a:rPr lang="en-US" sz="1600" dirty="0">
                <a:solidFill>
                  <a:srgbClr val="000000"/>
                </a:solidFill>
                <a:latin typeface="+mn-lt"/>
              </a:rPr>
              <a:t>The authentication type and credentials (if any) must match for that segment.</a:t>
            </a:r>
          </a:p>
          <a:p>
            <a:pPr marL="285750" indent="-285750">
              <a:spcBef>
                <a:spcPts val="600"/>
              </a:spcBef>
              <a:buFont typeface="Arial" panose="020B0604020202020204" pitchFamily="34" charset="0"/>
              <a:buChar char="•"/>
            </a:pPr>
            <a:r>
              <a:rPr lang="en-US" sz="1600" dirty="0">
                <a:solidFill>
                  <a:srgbClr val="000000"/>
                </a:solidFill>
                <a:latin typeface="+mn-lt"/>
              </a:rPr>
              <a:t>Area type flags must be identical for that segment (stub, NSSA, and so on).</a:t>
            </a:r>
          </a:p>
        </p:txBody>
      </p:sp>
    </p:spTree>
    <p:extLst>
      <p:ext uri="{BB962C8B-B14F-4D97-AF65-F5344CB8AC3E}">
        <p14:creationId xmlns:p14="http://schemas.microsoft.com/office/powerpoint/2010/main" val="2956422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958805" cy="731837"/>
          </a:xfrm>
        </p:spPr>
        <p:txBody>
          <a:bodyPr/>
          <a:lstStyle/>
          <a:p>
            <a:r>
              <a:rPr lang="en-US" sz="1600" dirty="0">
                <a:solidFill>
                  <a:schemeClr val="accent4">
                    <a:lumMod val="75000"/>
                  </a:schemeClr>
                </a:solidFill>
              </a:rPr>
              <a:t>OSPF Fundamentals</a:t>
            </a:r>
            <a:br>
              <a:rPr lang="en-US" dirty="0">
                <a:solidFill>
                  <a:schemeClr val="accent4">
                    <a:lumMod val="75000"/>
                  </a:schemeClr>
                </a:solidFill>
              </a:rPr>
            </a:br>
            <a:r>
              <a:rPr lang="en-US" dirty="0">
                <a:solidFill>
                  <a:schemeClr val="accent4">
                    <a:lumMod val="75000"/>
                  </a:schemeClr>
                </a:solidFill>
              </a:rPr>
              <a:t>Requirements for Neighbor Adjacency (Cont.)</a:t>
            </a:r>
            <a:endParaRPr lang="en-US" sz="2400" dirty="0">
              <a:solidFill>
                <a:schemeClr val="accent4">
                  <a:lumMod val="75000"/>
                </a:schemeClr>
              </a:solidFill>
            </a:endParaRPr>
          </a:p>
        </p:txBody>
      </p:sp>
      <p:sp>
        <p:nvSpPr>
          <p:cNvPr id="4" name="Rectangle 3"/>
          <p:cNvSpPr/>
          <p:nvPr/>
        </p:nvSpPr>
        <p:spPr>
          <a:xfrm>
            <a:off x="246185" y="1401845"/>
            <a:ext cx="3720905" cy="2062103"/>
          </a:xfrm>
          <a:prstGeom prst="rect">
            <a:avLst/>
          </a:prstGeom>
        </p:spPr>
        <p:txBody>
          <a:bodyPr wrap="square">
            <a:spAutoFit/>
          </a:bodyPr>
          <a:lstStyle/>
          <a:p>
            <a:r>
              <a:rPr lang="en-US" sz="1600" dirty="0">
                <a:solidFill>
                  <a:srgbClr val="000000"/>
                </a:solidFill>
                <a:latin typeface="+mn-lt"/>
              </a:rPr>
              <a:t>Figure 6-4 illustrates the states and packets exchanged when two routers, R1 and R2, form an OSPF adjacency.</a:t>
            </a:r>
          </a:p>
          <a:p>
            <a:endParaRPr lang="en-US" sz="1600" dirty="0">
              <a:solidFill>
                <a:srgbClr val="000000"/>
              </a:solidFill>
              <a:latin typeface="+mn-lt"/>
            </a:endParaRPr>
          </a:p>
          <a:p>
            <a:r>
              <a:rPr lang="en-US" sz="1600" dirty="0">
                <a:solidFill>
                  <a:srgbClr val="000000"/>
                </a:solidFill>
                <a:latin typeface="+mn-lt"/>
              </a:rPr>
              <a:t>To view the process of forming an adjacency, use the </a:t>
            </a:r>
            <a:r>
              <a:rPr lang="en-US" sz="1600" b="1" dirty="0">
                <a:solidFill>
                  <a:srgbClr val="000000"/>
                </a:solidFill>
                <a:latin typeface="+mn-lt"/>
              </a:rPr>
              <a:t>debug ip ospf adj </a:t>
            </a:r>
            <a:r>
              <a:rPr lang="en-US" sz="1600" dirty="0">
                <a:solidFill>
                  <a:srgbClr val="000000"/>
                </a:solidFill>
                <a:latin typeface="+mn-lt"/>
              </a:rPr>
              <a:t>command to get detailed information for all of the states.</a:t>
            </a:r>
          </a:p>
        </p:txBody>
      </p:sp>
      <p:pic>
        <p:nvPicPr>
          <p:cNvPr id="2" name="Picture 1"/>
          <p:cNvPicPr>
            <a:picLocks noChangeAspect="1"/>
          </p:cNvPicPr>
          <p:nvPr/>
        </p:nvPicPr>
        <p:blipFill>
          <a:blip r:embed="rId3"/>
          <a:stretch>
            <a:fillRect/>
          </a:stretch>
        </p:blipFill>
        <p:spPr>
          <a:xfrm>
            <a:off x="4046135" y="731837"/>
            <a:ext cx="4525658" cy="3987772"/>
          </a:xfrm>
          <a:prstGeom prst="rect">
            <a:avLst/>
          </a:prstGeom>
        </p:spPr>
      </p:pic>
    </p:spTree>
    <p:extLst>
      <p:ext uri="{BB962C8B-B14F-4D97-AF65-F5344CB8AC3E}">
        <p14:creationId xmlns:p14="http://schemas.microsoft.com/office/powerpoint/2010/main" val="3508072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099" y="1807698"/>
            <a:ext cx="8278837" cy="2339102"/>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dirty="0">
                <a:solidFill>
                  <a:schemeClr val="accent5">
                    <a:lumMod val="40000"/>
                    <a:lumOff val="60000"/>
                  </a:schemeClr>
                </a:solidFill>
              </a:rPr>
              <a:t>The configuration process for OSPF occurs mostly under the OSPF process, but some OSPF options go directly on the interface configuration submode. </a:t>
            </a:r>
          </a:p>
          <a:p>
            <a:pPr marL="285750" indent="-285750">
              <a:spcBef>
                <a:spcPts val="600"/>
              </a:spcBef>
              <a:buFont typeface="Arial" panose="020B0604020202020204" pitchFamily="34" charset="0"/>
              <a:buChar char="•"/>
            </a:pPr>
            <a:r>
              <a:rPr lang="en-US" dirty="0">
                <a:solidFill>
                  <a:schemeClr val="accent5">
                    <a:lumMod val="40000"/>
                    <a:lumOff val="60000"/>
                  </a:schemeClr>
                </a:solidFill>
              </a:rPr>
              <a:t>The OSPF process ID is locally significant but is generally kept the same for operational consistency. </a:t>
            </a:r>
          </a:p>
          <a:p>
            <a:pPr marL="285750" indent="-285750">
              <a:spcBef>
                <a:spcPts val="600"/>
              </a:spcBef>
              <a:buFont typeface="Arial" panose="020B0604020202020204" pitchFamily="34" charset="0"/>
              <a:buChar char="•"/>
            </a:pPr>
            <a:r>
              <a:rPr lang="en-US" dirty="0">
                <a:solidFill>
                  <a:schemeClr val="accent5">
                    <a:lumMod val="40000"/>
                    <a:lumOff val="60000"/>
                  </a:schemeClr>
                </a:solidFill>
              </a:rPr>
              <a:t>OSPF is enabled on an interface using two methods:</a:t>
            </a:r>
          </a:p>
          <a:p>
            <a:pPr marL="742950" lvl="1">
              <a:spcBef>
                <a:spcPts val="600"/>
              </a:spcBef>
              <a:buFont typeface="Arial" panose="020B0604020202020204" pitchFamily="34" charset="0"/>
              <a:buChar char="•"/>
            </a:pPr>
            <a:r>
              <a:rPr lang="en-US" dirty="0">
                <a:solidFill>
                  <a:schemeClr val="accent5">
                    <a:lumMod val="40000"/>
                    <a:lumOff val="60000"/>
                  </a:schemeClr>
                </a:solidFill>
              </a:rPr>
              <a:t>OSPF network statement</a:t>
            </a:r>
          </a:p>
          <a:p>
            <a:pPr marL="742950" lvl="1">
              <a:spcBef>
                <a:spcPts val="600"/>
              </a:spcBef>
              <a:buFont typeface="Arial" panose="020B0604020202020204" pitchFamily="34" charset="0"/>
              <a:buChar char="•"/>
            </a:pPr>
            <a:r>
              <a:rPr lang="en-US" dirty="0">
                <a:solidFill>
                  <a:schemeClr val="accent5">
                    <a:lumMod val="40000"/>
                    <a:lumOff val="60000"/>
                  </a:schemeClr>
                </a:solidFill>
              </a:rPr>
              <a:t>Interface-specific configuration</a:t>
            </a:r>
          </a:p>
        </p:txBody>
      </p:sp>
      <p:sp>
        <p:nvSpPr>
          <p:cNvPr id="5" name="Title 2">
            <a:extLst>
              <a:ext uri="{FF2B5EF4-FFF2-40B4-BE49-F238E27FC236}">
                <a16:creationId xmlns:a16="http://schemas.microsoft.com/office/drawing/2014/main" id="{D2F498DA-504F-3044-82FA-3A60E5738F01}"/>
              </a:ext>
            </a:extLst>
          </p:cNvPr>
          <p:cNvSpPr txBox="1">
            <a:spLocks/>
          </p:cNvSpPr>
          <p:nvPr/>
        </p:nvSpPr>
        <p:spPr bwMode="auto">
          <a:xfrm>
            <a:off x="337844" y="252411"/>
            <a:ext cx="8627252" cy="1351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b"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kern="1200" spc="0" baseline="0">
                <a:solidFill>
                  <a:schemeClr val="accent5"/>
                </a:solidFill>
                <a:latin typeface="+mj-lt"/>
                <a:ea typeface="ＭＳ Ｐゴシック" charset="0"/>
                <a:cs typeface="CiscoSans Thin"/>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4800" dirty="0">
                <a:solidFill>
                  <a:schemeClr val="accent5">
                    <a:lumMod val="40000"/>
                    <a:lumOff val="60000"/>
                  </a:schemeClr>
                </a:solidFill>
              </a:rPr>
              <a:t>OSPF Configuration</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3961330078"/>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Configuration</a:t>
            </a:r>
            <a:br>
              <a:rPr lang="en-US" dirty="0">
                <a:solidFill>
                  <a:schemeClr val="accent4">
                    <a:lumMod val="75000"/>
                  </a:schemeClr>
                </a:solidFill>
              </a:rPr>
            </a:br>
            <a:r>
              <a:rPr lang="en-US" dirty="0">
                <a:solidFill>
                  <a:schemeClr val="accent4">
                    <a:lumMod val="75000"/>
                  </a:schemeClr>
                </a:solidFill>
              </a:rPr>
              <a:t>Enabling OSPF</a:t>
            </a:r>
            <a:endParaRPr lang="en-US" sz="2400" dirty="0">
              <a:solidFill>
                <a:schemeClr val="accent4">
                  <a:lumMod val="75000"/>
                </a:schemeClr>
              </a:solidFill>
            </a:endParaRPr>
          </a:p>
        </p:txBody>
      </p:sp>
      <p:sp>
        <p:nvSpPr>
          <p:cNvPr id="4" name="TextBox 3"/>
          <p:cNvSpPr txBox="1"/>
          <p:nvPr/>
        </p:nvSpPr>
        <p:spPr>
          <a:xfrm>
            <a:off x="62998" y="647431"/>
            <a:ext cx="8968460" cy="4093428"/>
          </a:xfrm>
          <a:prstGeom prst="rect">
            <a:avLst/>
          </a:prstGeom>
          <a:noFill/>
        </p:spPr>
        <p:txBody>
          <a:bodyPr wrap="square" rtlCol="0">
            <a:spAutoFit/>
          </a:bodyPr>
          <a:lstStyle/>
          <a:p>
            <a:r>
              <a:rPr lang="en-US" sz="1600" b="1" dirty="0">
                <a:solidFill>
                  <a:srgbClr val="000000"/>
                </a:solidFill>
                <a:latin typeface="+mn-lt"/>
              </a:rPr>
              <a:t>OSPF Network Statement</a:t>
            </a:r>
          </a:p>
          <a:p>
            <a:pPr>
              <a:spcBef>
                <a:spcPts val="600"/>
              </a:spcBef>
            </a:pPr>
            <a:r>
              <a:rPr lang="en-US" sz="1600" dirty="0">
                <a:solidFill>
                  <a:srgbClr val="000000"/>
                </a:solidFill>
                <a:latin typeface="+mn-lt"/>
              </a:rPr>
              <a:t>The command </a:t>
            </a:r>
            <a:r>
              <a:rPr lang="en-US" sz="1600" b="1" dirty="0">
                <a:solidFill>
                  <a:srgbClr val="000000"/>
                </a:solidFill>
                <a:latin typeface="+mn-lt"/>
              </a:rPr>
              <a:t>router ospf </a:t>
            </a:r>
            <a:r>
              <a:rPr lang="en-US" sz="1600" i="1" dirty="0">
                <a:solidFill>
                  <a:srgbClr val="000000"/>
                </a:solidFill>
                <a:latin typeface="+mn-lt"/>
              </a:rPr>
              <a:t>process-id </a:t>
            </a:r>
            <a:r>
              <a:rPr lang="en-US" sz="1600" dirty="0">
                <a:solidFill>
                  <a:srgbClr val="000000"/>
                </a:solidFill>
                <a:latin typeface="+mn-lt"/>
              </a:rPr>
              <a:t>defines and initializes the OSPF process. The OSPF network statement identifies the interfaces that the OSPF process will use and the area that those interfaces participate in. The network statements select and enable OSPF on the interfaces. The selection of interfaces within the OSPF process is accomplished by using the command </a:t>
            </a:r>
            <a:r>
              <a:rPr lang="en-US" sz="1600" b="1" dirty="0">
                <a:solidFill>
                  <a:srgbClr val="000000"/>
                </a:solidFill>
                <a:latin typeface="+mn-lt"/>
              </a:rPr>
              <a:t>network </a:t>
            </a:r>
            <a:r>
              <a:rPr lang="en-US" sz="1600" i="1" dirty="0">
                <a:solidFill>
                  <a:srgbClr val="000000"/>
                </a:solidFill>
                <a:latin typeface="+mn-lt"/>
              </a:rPr>
              <a:t>ip-address wildcard-mask </a:t>
            </a:r>
            <a:r>
              <a:rPr lang="en-US" sz="1600" b="1" dirty="0">
                <a:solidFill>
                  <a:srgbClr val="000000"/>
                </a:solidFill>
                <a:latin typeface="+mn-lt"/>
              </a:rPr>
              <a:t>area </a:t>
            </a:r>
            <a:r>
              <a:rPr lang="en-US" sz="1600" i="1" dirty="0">
                <a:solidFill>
                  <a:srgbClr val="000000"/>
                </a:solidFill>
                <a:latin typeface="+mn-lt"/>
              </a:rPr>
              <a:t>area-id.</a:t>
            </a:r>
          </a:p>
          <a:p>
            <a:pPr>
              <a:spcBef>
                <a:spcPts val="600"/>
              </a:spcBef>
            </a:pPr>
            <a:r>
              <a:rPr lang="en-US" sz="1600" b="1" dirty="0">
                <a:solidFill>
                  <a:srgbClr val="000000"/>
                </a:solidFill>
                <a:latin typeface="+mn-lt"/>
              </a:rPr>
              <a:t>Interface-Specific Configuration</a:t>
            </a:r>
          </a:p>
          <a:p>
            <a:pPr>
              <a:spcBef>
                <a:spcPts val="600"/>
              </a:spcBef>
            </a:pPr>
            <a:r>
              <a:rPr lang="en-US" sz="1600" dirty="0">
                <a:solidFill>
                  <a:srgbClr val="000000"/>
                </a:solidFill>
                <a:latin typeface="+mn-lt"/>
              </a:rPr>
              <a:t>The second method for enabling OSPF on an interface is to configure it specifically on the interface with the command </a:t>
            </a:r>
            <a:r>
              <a:rPr lang="en-US" sz="1600" b="1" dirty="0">
                <a:solidFill>
                  <a:srgbClr val="000000"/>
                </a:solidFill>
                <a:latin typeface="+mn-lt"/>
              </a:rPr>
              <a:t>ip ospf </a:t>
            </a:r>
            <a:r>
              <a:rPr lang="en-US" sz="1600" i="1" dirty="0">
                <a:solidFill>
                  <a:srgbClr val="000000"/>
                </a:solidFill>
                <a:latin typeface="+mn-lt"/>
              </a:rPr>
              <a:t>process-id</a:t>
            </a:r>
            <a:r>
              <a:rPr lang="en-US" sz="1600" dirty="0">
                <a:solidFill>
                  <a:srgbClr val="000000"/>
                </a:solidFill>
                <a:latin typeface="+mn-lt"/>
              </a:rPr>
              <a:t> </a:t>
            </a:r>
            <a:r>
              <a:rPr lang="en-US" sz="1600" b="1" dirty="0">
                <a:solidFill>
                  <a:srgbClr val="000000"/>
                </a:solidFill>
                <a:latin typeface="+mn-lt"/>
              </a:rPr>
              <a:t>area</a:t>
            </a:r>
            <a:r>
              <a:rPr lang="en-US" sz="1600" dirty="0">
                <a:solidFill>
                  <a:srgbClr val="000000"/>
                </a:solidFill>
                <a:latin typeface="+mn-lt"/>
              </a:rPr>
              <a:t> </a:t>
            </a:r>
            <a:r>
              <a:rPr lang="en-US" sz="1600" i="1" dirty="0">
                <a:solidFill>
                  <a:srgbClr val="000000"/>
                </a:solidFill>
                <a:latin typeface="+mn-lt"/>
              </a:rPr>
              <a:t>area-id</a:t>
            </a:r>
            <a:r>
              <a:rPr lang="en-US" sz="1600" dirty="0">
                <a:solidFill>
                  <a:srgbClr val="000000"/>
                </a:solidFill>
                <a:latin typeface="+mn-lt"/>
              </a:rPr>
              <a:t> [</a:t>
            </a:r>
            <a:r>
              <a:rPr lang="en-US" sz="1600" b="1" dirty="0">
                <a:solidFill>
                  <a:srgbClr val="000000"/>
                </a:solidFill>
                <a:latin typeface="+mn-lt"/>
              </a:rPr>
              <a:t>secondaries none</a:t>
            </a:r>
            <a:r>
              <a:rPr lang="en-US" sz="1600" dirty="0">
                <a:solidFill>
                  <a:srgbClr val="000000"/>
                </a:solidFill>
                <a:latin typeface="+mn-lt"/>
              </a:rPr>
              <a:t>]. This method allows for secondary connected networks to be added to the LSDB, unless the secondaries none option is used.  While this method provides explicit control for enabling OSPF, it scatters the configuration and increases complexity.</a:t>
            </a:r>
          </a:p>
          <a:p>
            <a:pPr>
              <a:spcBef>
                <a:spcPts val="600"/>
              </a:spcBef>
            </a:pPr>
            <a:r>
              <a:rPr lang="en-US" sz="1600" b="1" dirty="0">
                <a:solidFill>
                  <a:srgbClr val="000000"/>
                </a:solidFill>
                <a:latin typeface="+mn-lt"/>
              </a:rPr>
              <a:t>Passive Interfaces</a:t>
            </a:r>
          </a:p>
          <a:p>
            <a:r>
              <a:rPr lang="en-US" sz="1600" dirty="0">
                <a:solidFill>
                  <a:srgbClr val="000000"/>
                </a:solidFill>
                <a:latin typeface="+mn-lt"/>
              </a:rPr>
              <a:t>The command </a:t>
            </a:r>
            <a:r>
              <a:rPr lang="en-US" sz="1600" b="1" dirty="0">
                <a:solidFill>
                  <a:srgbClr val="000000"/>
                </a:solidFill>
                <a:latin typeface="+mn-lt"/>
              </a:rPr>
              <a:t>passive </a:t>
            </a:r>
            <a:r>
              <a:rPr lang="en-US" sz="1600" i="1" dirty="0">
                <a:solidFill>
                  <a:srgbClr val="000000"/>
                </a:solidFill>
                <a:latin typeface="+mn-lt"/>
              </a:rPr>
              <a:t>interface-id </a:t>
            </a:r>
            <a:r>
              <a:rPr lang="en-US" sz="1600" dirty="0">
                <a:solidFill>
                  <a:srgbClr val="000000"/>
                </a:solidFill>
                <a:latin typeface="+mn-lt"/>
              </a:rPr>
              <a:t>under the OSPF process makes the interface passive, and</a:t>
            </a:r>
          </a:p>
          <a:p>
            <a:r>
              <a:rPr lang="en-US" sz="1600" dirty="0">
                <a:solidFill>
                  <a:srgbClr val="000000"/>
                </a:solidFill>
                <a:latin typeface="+mn-lt"/>
              </a:rPr>
              <a:t>the command </a:t>
            </a:r>
            <a:r>
              <a:rPr lang="en-US" sz="1600" b="1" dirty="0">
                <a:solidFill>
                  <a:srgbClr val="000000"/>
                </a:solidFill>
                <a:latin typeface="+mn-lt"/>
              </a:rPr>
              <a:t>passive interface default </a:t>
            </a:r>
            <a:r>
              <a:rPr lang="en-US" sz="1600" dirty="0">
                <a:solidFill>
                  <a:srgbClr val="000000"/>
                </a:solidFill>
                <a:latin typeface="+mn-lt"/>
              </a:rPr>
              <a:t>makes all interfaces passive.</a:t>
            </a:r>
          </a:p>
        </p:txBody>
      </p:sp>
    </p:spTree>
    <p:extLst>
      <p:ext uri="{BB962C8B-B14F-4D97-AF65-F5344CB8AC3E}">
        <p14:creationId xmlns:p14="http://schemas.microsoft.com/office/powerpoint/2010/main" val="852965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Configuration</a:t>
            </a:r>
            <a:br>
              <a:rPr lang="en-US" dirty="0">
                <a:solidFill>
                  <a:schemeClr val="accent4">
                    <a:lumMod val="75000"/>
                  </a:schemeClr>
                </a:solidFill>
              </a:rPr>
            </a:br>
            <a:r>
              <a:rPr lang="en-US" dirty="0">
                <a:solidFill>
                  <a:schemeClr val="accent4">
                    <a:lumMod val="75000"/>
                  </a:schemeClr>
                </a:solidFill>
              </a:rPr>
              <a:t>Multi-area OSPF Configuration</a:t>
            </a:r>
            <a:endParaRPr lang="en-US" sz="2400" dirty="0">
              <a:solidFill>
                <a:schemeClr val="accent4">
                  <a:lumMod val="75000"/>
                </a:schemeClr>
              </a:solidFill>
            </a:endParaRPr>
          </a:p>
        </p:txBody>
      </p:sp>
      <p:sp>
        <p:nvSpPr>
          <p:cNvPr id="4" name="TextBox 3"/>
          <p:cNvSpPr txBox="1"/>
          <p:nvPr/>
        </p:nvSpPr>
        <p:spPr>
          <a:xfrm>
            <a:off x="91134" y="664241"/>
            <a:ext cx="4825524" cy="2139047"/>
          </a:xfrm>
          <a:prstGeom prst="rect">
            <a:avLst/>
          </a:prstGeom>
          <a:noFill/>
        </p:spPr>
        <p:txBody>
          <a:bodyPr wrap="square" rtlCol="0">
            <a:spAutoFit/>
          </a:bodyPr>
          <a:lstStyle/>
          <a:p>
            <a:pPr>
              <a:spcBef>
                <a:spcPts val="600"/>
              </a:spcBef>
            </a:pPr>
            <a:r>
              <a:rPr lang="en-US" sz="1600" dirty="0">
                <a:solidFill>
                  <a:srgbClr val="000000"/>
                </a:solidFill>
                <a:latin typeface="+mn-lt"/>
              </a:rPr>
              <a:t>Figure 6-5 displays a reference topology for a basic multi-area OSPF configuration.  R1, R2, and R3 belong to Area 1234.  R4 and R5 belong  to Area 0.  R5 and R6 belong to Area 56.  R4 and R5 are ABRs, the other routers are member (internal) routers.</a:t>
            </a:r>
          </a:p>
          <a:p>
            <a:pPr>
              <a:spcBef>
                <a:spcPts val="600"/>
              </a:spcBef>
            </a:pPr>
            <a:r>
              <a:rPr lang="en-US" sz="1600" dirty="0">
                <a:solidFill>
                  <a:srgbClr val="000000"/>
                </a:solidFill>
                <a:latin typeface="+mn-lt"/>
              </a:rPr>
              <a:t>Example 6-2 provides the OSPF configurations</a:t>
            </a:r>
          </a:p>
          <a:p>
            <a:pPr>
              <a:spcBef>
                <a:spcPts val="0"/>
              </a:spcBef>
            </a:pPr>
            <a:r>
              <a:rPr lang="en-US" sz="1600" dirty="0">
                <a:solidFill>
                  <a:srgbClr val="000000"/>
                </a:solidFill>
                <a:latin typeface="+mn-lt"/>
              </a:rPr>
              <a:t>for all six routers.</a:t>
            </a:r>
          </a:p>
        </p:txBody>
      </p:sp>
      <p:pic>
        <p:nvPicPr>
          <p:cNvPr id="2" name="Picture 1"/>
          <p:cNvPicPr>
            <a:picLocks noChangeAspect="1"/>
          </p:cNvPicPr>
          <p:nvPr/>
        </p:nvPicPr>
        <p:blipFill>
          <a:blip r:embed="rId3"/>
          <a:stretch>
            <a:fillRect/>
          </a:stretch>
        </p:blipFill>
        <p:spPr>
          <a:xfrm>
            <a:off x="203675" y="2897106"/>
            <a:ext cx="4378162" cy="1576296"/>
          </a:xfrm>
          <a:prstGeom prst="rect">
            <a:avLst/>
          </a:prstGeom>
        </p:spPr>
      </p:pic>
      <p:pic>
        <p:nvPicPr>
          <p:cNvPr id="5" name="Picture 4"/>
          <p:cNvPicPr>
            <a:picLocks noChangeAspect="1"/>
          </p:cNvPicPr>
          <p:nvPr/>
        </p:nvPicPr>
        <p:blipFill>
          <a:blip r:embed="rId4"/>
          <a:stretch>
            <a:fillRect/>
          </a:stretch>
        </p:blipFill>
        <p:spPr>
          <a:xfrm>
            <a:off x="5050301" y="651446"/>
            <a:ext cx="3599273" cy="2044967"/>
          </a:xfrm>
          <a:prstGeom prst="rect">
            <a:avLst/>
          </a:prstGeom>
        </p:spPr>
      </p:pic>
      <p:pic>
        <p:nvPicPr>
          <p:cNvPr id="6" name="Picture 5"/>
          <p:cNvPicPr>
            <a:picLocks noChangeAspect="1"/>
          </p:cNvPicPr>
          <p:nvPr/>
        </p:nvPicPr>
        <p:blipFill>
          <a:blip r:embed="rId5"/>
          <a:stretch>
            <a:fillRect/>
          </a:stretch>
        </p:blipFill>
        <p:spPr>
          <a:xfrm>
            <a:off x="5050301" y="2624226"/>
            <a:ext cx="3599273" cy="2122057"/>
          </a:xfrm>
          <a:prstGeom prst="rect">
            <a:avLst/>
          </a:prstGeom>
        </p:spPr>
      </p:pic>
    </p:spTree>
    <p:extLst>
      <p:ext uri="{BB962C8B-B14F-4D97-AF65-F5344CB8AC3E}">
        <p14:creationId xmlns:p14="http://schemas.microsoft.com/office/powerpoint/2010/main" val="4024415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Configuration</a:t>
            </a:r>
            <a:br>
              <a:rPr lang="en-US" dirty="0">
                <a:solidFill>
                  <a:schemeClr val="accent4">
                    <a:lumMod val="75000"/>
                  </a:schemeClr>
                </a:solidFill>
              </a:rPr>
            </a:br>
            <a:r>
              <a:rPr lang="en-US" dirty="0">
                <a:solidFill>
                  <a:schemeClr val="accent4">
                    <a:lumMod val="75000"/>
                  </a:schemeClr>
                </a:solidFill>
              </a:rPr>
              <a:t>Confirming OSPF Interfaces</a:t>
            </a:r>
            <a:endParaRPr lang="en-US" sz="2400" dirty="0">
              <a:solidFill>
                <a:schemeClr val="accent4">
                  <a:lumMod val="75000"/>
                </a:schemeClr>
              </a:solidFill>
            </a:endParaRPr>
          </a:p>
        </p:txBody>
      </p:sp>
      <p:sp>
        <p:nvSpPr>
          <p:cNvPr id="4" name="TextBox 3"/>
          <p:cNvSpPr txBox="1"/>
          <p:nvPr/>
        </p:nvSpPr>
        <p:spPr>
          <a:xfrm>
            <a:off x="198368" y="1011818"/>
            <a:ext cx="4072903" cy="2954655"/>
          </a:xfrm>
          <a:prstGeom prst="rect">
            <a:avLst/>
          </a:prstGeom>
          <a:noFill/>
        </p:spPr>
        <p:txBody>
          <a:bodyPr wrap="square" rtlCol="0">
            <a:spAutoFit/>
          </a:bodyPr>
          <a:lstStyle/>
          <a:p>
            <a:pPr>
              <a:spcBef>
                <a:spcPts val="600"/>
              </a:spcBef>
            </a:pPr>
            <a:r>
              <a:rPr lang="en-US" sz="1600" dirty="0">
                <a:solidFill>
                  <a:srgbClr val="000000"/>
                </a:solidFill>
                <a:latin typeface="+mn-lt"/>
              </a:rPr>
              <a:t>You view OSPF-enabled interfaces by using the command </a:t>
            </a:r>
            <a:r>
              <a:rPr lang="en-US" sz="1600" b="1" dirty="0">
                <a:solidFill>
                  <a:srgbClr val="000000"/>
                </a:solidFill>
                <a:latin typeface="+mn-lt"/>
              </a:rPr>
              <a:t>show ip ospf interface </a:t>
            </a:r>
            <a:r>
              <a:rPr lang="en-US" sz="1600" dirty="0">
                <a:solidFill>
                  <a:srgbClr val="000000"/>
                </a:solidFill>
                <a:latin typeface="+mn-lt"/>
              </a:rPr>
              <a:t>[</a:t>
            </a:r>
            <a:r>
              <a:rPr lang="en-US" sz="1600" b="1" dirty="0">
                <a:solidFill>
                  <a:srgbClr val="000000"/>
                </a:solidFill>
                <a:latin typeface="+mn-lt"/>
              </a:rPr>
              <a:t>brief | </a:t>
            </a:r>
            <a:r>
              <a:rPr lang="en-US" sz="1600" i="1" dirty="0">
                <a:solidFill>
                  <a:srgbClr val="000000"/>
                </a:solidFill>
                <a:latin typeface="+mn-lt"/>
              </a:rPr>
              <a:t>interface-id</a:t>
            </a:r>
            <a:r>
              <a:rPr lang="en-US" sz="1600" dirty="0">
                <a:solidFill>
                  <a:srgbClr val="000000"/>
                </a:solidFill>
                <a:latin typeface="+mn-lt"/>
              </a:rPr>
              <a:t>]. </a:t>
            </a:r>
          </a:p>
          <a:p>
            <a:pPr>
              <a:spcBef>
                <a:spcPts val="600"/>
              </a:spcBef>
            </a:pPr>
            <a:r>
              <a:rPr lang="en-US" sz="1600" dirty="0">
                <a:solidFill>
                  <a:srgbClr val="000000"/>
                </a:solidFill>
                <a:latin typeface="+mn-lt"/>
              </a:rPr>
              <a:t>Example 6-3 shows output from using the </a:t>
            </a:r>
            <a:r>
              <a:rPr lang="en-US" sz="1600" b="1" dirty="0">
                <a:solidFill>
                  <a:srgbClr val="000000"/>
                </a:solidFill>
                <a:latin typeface="+mn-lt"/>
              </a:rPr>
              <a:t>show ip ospf interface </a:t>
            </a:r>
            <a:r>
              <a:rPr lang="en-US" sz="1600" dirty="0">
                <a:solidFill>
                  <a:srgbClr val="000000"/>
                </a:solidFill>
                <a:latin typeface="+mn-lt"/>
              </a:rPr>
              <a:t>command on R4. </a:t>
            </a:r>
          </a:p>
          <a:p>
            <a:pPr>
              <a:spcBef>
                <a:spcPts val="600"/>
              </a:spcBef>
            </a:pPr>
            <a:r>
              <a:rPr lang="en-US" sz="1600" dirty="0">
                <a:solidFill>
                  <a:srgbClr val="000000"/>
                </a:solidFill>
                <a:latin typeface="+mn-lt"/>
              </a:rPr>
              <a:t>The output lists all the OSPF-enabled interfaces, the IP address associated with each interface, the RID for the DR and BDR (and their associated interface IP addresses for that segment), and the OSPF timers for that interface.</a:t>
            </a:r>
          </a:p>
        </p:txBody>
      </p:sp>
      <p:pic>
        <p:nvPicPr>
          <p:cNvPr id="2" name="Picture 1"/>
          <p:cNvPicPr>
            <a:picLocks noChangeAspect="1"/>
          </p:cNvPicPr>
          <p:nvPr/>
        </p:nvPicPr>
        <p:blipFill>
          <a:blip r:embed="rId3"/>
          <a:stretch>
            <a:fillRect/>
          </a:stretch>
        </p:blipFill>
        <p:spPr>
          <a:xfrm>
            <a:off x="4469639" y="664241"/>
            <a:ext cx="3995117" cy="2640284"/>
          </a:xfrm>
          <a:prstGeom prst="rect">
            <a:avLst/>
          </a:prstGeom>
        </p:spPr>
      </p:pic>
      <p:pic>
        <p:nvPicPr>
          <p:cNvPr id="5" name="Picture 4"/>
          <p:cNvPicPr>
            <a:picLocks noChangeAspect="1"/>
          </p:cNvPicPr>
          <p:nvPr/>
        </p:nvPicPr>
        <p:blipFill>
          <a:blip r:embed="rId4"/>
          <a:stretch>
            <a:fillRect/>
          </a:stretch>
        </p:blipFill>
        <p:spPr>
          <a:xfrm>
            <a:off x="4497720" y="3304525"/>
            <a:ext cx="3938954" cy="1323896"/>
          </a:xfrm>
          <a:prstGeom prst="rect">
            <a:avLst/>
          </a:prstGeom>
        </p:spPr>
      </p:pic>
    </p:spTree>
    <p:extLst>
      <p:ext uri="{BB962C8B-B14F-4D97-AF65-F5344CB8AC3E}">
        <p14:creationId xmlns:p14="http://schemas.microsoft.com/office/powerpoint/2010/main" val="3133113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2400" dirty="0"/>
              <a:t>Chapter 6 Content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82166" y="731837"/>
            <a:ext cx="8779668" cy="3642810"/>
          </a:xfrm>
        </p:spPr>
        <p:txBody>
          <a:bodyPr/>
          <a:lstStyle/>
          <a:p>
            <a:pPr marL="0" indent="0" algn="l" defTabSz="684213" fontAlgn="base">
              <a:spcBef>
                <a:spcPts val="600"/>
              </a:spcBef>
              <a:spcAft>
                <a:spcPts val="600"/>
              </a:spcAft>
              <a:buClr>
                <a:schemeClr val="tx2"/>
              </a:buClr>
              <a:buSzPct val="90000"/>
            </a:pPr>
            <a:r>
              <a:rPr lang="en-US" sz="1600" b="1" dirty="0">
                <a:solidFill>
                  <a:srgbClr val="000000"/>
                </a:solidFill>
              </a:rPr>
              <a:t>This chapter covers the following content:</a:t>
            </a:r>
          </a:p>
          <a:p>
            <a:pPr marL="285750" indent="-285750" algn="l">
              <a:buFont typeface="Arial" panose="020B0604020202020204" pitchFamily="34" charset="0"/>
              <a:buChar char="•"/>
            </a:pPr>
            <a:r>
              <a:rPr lang="en-US" sz="1600" b="1" dirty="0">
                <a:solidFill>
                  <a:srgbClr val="000000"/>
                </a:solidFill>
              </a:rPr>
              <a:t>OSPF Fundamentals - </a:t>
            </a:r>
            <a:r>
              <a:rPr lang="en-US" sz="1600" dirty="0">
                <a:solidFill>
                  <a:srgbClr val="000000"/>
                </a:solidFill>
              </a:rPr>
              <a:t>This section provides an overview of the OSPF routing protocol.</a:t>
            </a:r>
          </a:p>
          <a:p>
            <a:pPr marL="285750" indent="-285750" algn="l">
              <a:buFont typeface="Arial" panose="020B0604020202020204" pitchFamily="34" charset="0"/>
              <a:buChar char="•"/>
            </a:pPr>
            <a:r>
              <a:rPr lang="en-US" sz="1600" b="1" dirty="0">
                <a:solidFill>
                  <a:srgbClr val="000000"/>
                </a:solidFill>
              </a:rPr>
              <a:t>OSPF Configuration - </a:t>
            </a:r>
            <a:r>
              <a:rPr lang="en-US" sz="1600" dirty="0">
                <a:solidFill>
                  <a:srgbClr val="000000"/>
                </a:solidFill>
              </a:rPr>
              <a:t>This section explains how to configure a router with basic OSPF functionality.</a:t>
            </a:r>
          </a:p>
          <a:p>
            <a:pPr marL="285750" indent="-285750" algn="l">
              <a:buFont typeface="Arial" panose="020B0604020202020204" pitchFamily="34" charset="0"/>
              <a:buChar char="•"/>
            </a:pPr>
            <a:r>
              <a:rPr lang="en-US" sz="1600" b="1" dirty="0">
                <a:solidFill>
                  <a:srgbClr val="000000"/>
                </a:solidFill>
              </a:rPr>
              <a:t>The Designated Router and Backup Designated Router - </a:t>
            </a:r>
            <a:r>
              <a:rPr lang="en-US" sz="1600" dirty="0">
                <a:solidFill>
                  <a:srgbClr val="000000"/>
                </a:solidFill>
              </a:rPr>
              <a:t>This section describes the function of the designated router and how it provides scalability for broadcast network segments.</a:t>
            </a:r>
          </a:p>
          <a:p>
            <a:pPr marL="285750" indent="-285750" algn="l">
              <a:buFont typeface="Arial" panose="020B0604020202020204" pitchFamily="34" charset="0"/>
              <a:buChar char="•"/>
            </a:pPr>
            <a:r>
              <a:rPr lang="en-US" sz="1600" b="1" dirty="0">
                <a:solidFill>
                  <a:srgbClr val="000000"/>
                </a:solidFill>
              </a:rPr>
              <a:t>OSPF Network Types - </a:t>
            </a:r>
            <a:r>
              <a:rPr lang="en-US" sz="1600" dirty="0">
                <a:solidFill>
                  <a:srgbClr val="000000"/>
                </a:solidFill>
              </a:rPr>
              <a:t>This section provides an overview of the OSPF network types and their impact to OSPF’s behavior.</a:t>
            </a:r>
          </a:p>
          <a:p>
            <a:pPr marL="285750" indent="-285750" algn="l">
              <a:buFont typeface="Arial" panose="020B0604020202020204" pitchFamily="34" charset="0"/>
              <a:buChar char="•"/>
            </a:pPr>
            <a:r>
              <a:rPr lang="en-US" sz="1600" b="1" dirty="0">
                <a:solidFill>
                  <a:srgbClr val="000000"/>
                </a:solidFill>
              </a:rPr>
              <a:t>Failure Detection - </a:t>
            </a:r>
            <a:r>
              <a:rPr lang="en-US" sz="1600" dirty="0">
                <a:solidFill>
                  <a:srgbClr val="000000"/>
                </a:solidFill>
              </a:rPr>
              <a:t>This section explains how OSPF detects and verifies the health of OSPF neighbor routers.</a:t>
            </a:r>
          </a:p>
          <a:p>
            <a:pPr marL="285750" indent="-285750" algn="l">
              <a:buFont typeface="Arial" panose="020B0604020202020204" pitchFamily="34" charset="0"/>
              <a:buChar char="•"/>
            </a:pPr>
            <a:r>
              <a:rPr lang="en-US" sz="1600" b="1" dirty="0">
                <a:solidFill>
                  <a:srgbClr val="000000"/>
                </a:solidFill>
              </a:rPr>
              <a:t>Authentication - </a:t>
            </a:r>
            <a:r>
              <a:rPr lang="en-US" sz="1600" dirty="0">
                <a:solidFill>
                  <a:srgbClr val="000000"/>
                </a:solidFill>
              </a:rPr>
              <a:t>This section explains how OSPF authentication functions and is configured.</a:t>
            </a:r>
            <a:endParaRPr lang="en-US" sz="1600" b="1" dirty="0">
              <a:solidFill>
                <a:srgbClr val="000000"/>
              </a:solidFill>
            </a:endParaRPr>
          </a:p>
        </p:txBody>
      </p:sp>
    </p:spTree>
    <p:extLst>
      <p:ext uri="{BB962C8B-B14F-4D97-AF65-F5344CB8AC3E}">
        <p14:creationId xmlns:p14="http://schemas.microsoft.com/office/powerpoint/2010/main" val="41278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Configuration</a:t>
            </a:r>
            <a:br>
              <a:rPr lang="en-US" dirty="0">
                <a:solidFill>
                  <a:schemeClr val="accent4">
                    <a:lumMod val="75000"/>
                  </a:schemeClr>
                </a:solidFill>
              </a:rPr>
            </a:br>
            <a:r>
              <a:rPr lang="en-US" dirty="0">
                <a:solidFill>
                  <a:srgbClr val="367187">
                    <a:lumMod val="75000"/>
                  </a:srgbClr>
                </a:solidFill>
              </a:rPr>
              <a:t>Confirming OSPF Interfaces (Cont.)</a:t>
            </a:r>
            <a:endParaRPr lang="en-US" sz="2400" dirty="0">
              <a:solidFill>
                <a:schemeClr val="accent4">
                  <a:lumMod val="75000"/>
                </a:schemeClr>
              </a:solidFill>
            </a:endParaRPr>
          </a:p>
        </p:txBody>
      </p:sp>
      <p:sp>
        <p:nvSpPr>
          <p:cNvPr id="4" name="TextBox 3"/>
          <p:cNvSpPr txBox="1"/>
          <p:nvPr/>
        </p:nvSpPr>
        <p:spPr>
          <a:xfrm>
            <a:off x="125328" y="893615"/>
            <a:ext cx="8845743" cy="584775"/>
          </a:xfrm>
          <a:prstGeom prst="rect">
            <a:avLst/>
          </a:prstGeom>
          <a:noFill/>
        </p:spPr>
        <p:txBody>
          <a:bodyPr wrap="square" rtlCol="0">
            <a:spAutoFit/>
          </a:bodyPr>
          <a:lstStyle/>
          <a:p>
            <a:r>
              <a:rPr lang="en-US" sz="1600" dirty="0">
                <a:solidFill>
                  <a:srgbClr val="000000"/>
                </a:solidFill>
                <a:latin typeface="+mn-lt"/>
              </a:rPr>
              <a:t>Example 6-4 shows the command with the </a:t>
            </a:r>
            <a:r>
              <a:rPr lang="en-US" sz="1600" b="1" dirty="0">
                <a:solidFill>
                  <a:srgbClr val="000000"/>
                </a:solidFill>
                <a:latin typeface="+mn-lt"/>
              </a:rPr>
              <a:t>brief </a:t>
            </a:r>
            <a:r>
              <a:rPr lang="en-US" sz="1600" dirty="0">
                <a:solidFill>
                  <a:srgbClr val="000000"/>
                </a:solidFill>
                <a:latin typeface="+mn-lt"/>
              </a:rPr>
              <a:t>keyword for R1, R2, R3, and R4. </a:t>
            </a:r>
          </a:p>
          <a:p>
            <a:r>
              <a:rPr lang="en-US" sz="1600" dirty="0">
                <a:solidFill>
                  <a:srgbClr val="000000"/>
                </a:solidFill>
                <a:latin typeface="+mn-lt"/>
              </a:rPr>
              <a:t>Table 6-5 provides an overview of the fields in the output shown in Example 6-4.</a:t>
            </a:r>
          </a:p>
        </p:txBody>
      </p:sp>
      <p:pic>
        <p:nvPicPr>
          <p:cNvPr id="2" name="Picture 1"/>
          <p:cNvPicPr>
            <a:picLocks noChangeAspect="1"/>
          </p:cNvPicPr>
          <p:nvPr/>
        </p:nvPicPr>
        <p:blipFill>
          <a:blip r:embed="rId3"/>
          <a:stretch>
            <a:fillRect/>
          </a:stretch>
        </p:blipFill>
        <p:spPr>
          <a:xfrm>
            <a:off x="150614" y="1737736"/>
            <a:ext cx="4397586" cy="2708031"/>
          </a:xfrm>
          <a:prstGeom prst="rect">
            <a:avLst/>
          </a:prstGeom>
        </p:spPr>
      </p:pic>
      <p:pic>
        <p:nvPicPr>
          <p:cNvPr id="5" name="Picture 4"/>
          <p:cNvPicPr>
            <a:picLocks noChangeAspect="1"/>
          </p:cNvPicPr>
          <p:nvPr/>
        </p:nvPicPr>
        <p:blipFill>
          <a:blip r:embed="rId4"/>
          <a:stretch>
            <a:fillRect/>
          </a:stretch>
        </p:blipFill>
        <p:spPr>
          <a:xfrm>
            <a:off x="4642627" y="1737736"/>
            <a:ext cx="4366449" cy="2057460"/>
          </a:xfrm>
          <a:prstGeom prst="rect">
            <a:avLst/>
          </a:prstGeom>
        </p:spPr>
      </p:pic>
    </p:spTree>
    <p:extLst>
      <p:ext uri="{BB962C8B-B14F-4D97-AF65-F5344CB8AC3E}">
        <p14:creationId xmlns:p14="http://schemas.microsoft.com/office/powerpoint/2010/main" val="4009353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Configuration</a:t>
            </a:r>
            <a:br>
              <a:rPr lang="en-US" dirty="0">
                <a:solidFill>
                  <a:schemeClr val="accent4">
                    <a:lumMod val="75000"/>
                  </a:schemeClr>
                </a:solidFill>
              </a:rPr>
            </a:br>
            <a:r>
              <a:rPr lang="en-US" dirty="0">
                <a:solidFill>
                  <a:srgbClr val="367187">
                    <a:lumMod val="75000"/>
                  </a:srgbClr>
                </a:solidFill>
              </a:rPr>
              <a:t>Verification of OSPF Neighbor Adjacencies</a:t>
            </a:r>
            <a:endParaRPr lang="en-US" sz="2400" dirty="0">
              <a:solidFill>
                <a:schemeClr val="accent4">
                  <a:lumMod val="75000"/>
                </a:schemeClr>
              </a:solidFill>
            </a:endParaRPr>
          </a:p>
        </p:txBody>
      </p:sp>
      <p:sp>
        <p:nvSpPr>
          <p:cNvPr id="4" name="TextBox 3"/>
          <p:cNvSpPr txBox="1"/>
          <p:nvPr/>
        </p:nvSpPr>
        <p:spPr>
          <a:xfrm>
            <a:off x="125328" y="731837"/>
            <a:ext cx="8845743" cy="1323439"/>
          </a:xfrm>
          <a:prstGeom prst="rect">
            <a:avLst/>
          </a:prstGeom>
          <a:noFill/>
        </p:spPr>
        <p:txBody>
          <a:bodyPr wrap="square" rtlCol="0">
            <a:spAutoFit/>
          </a:bodyPr>
          <a:lstStyle/>
          <a:p>
            <a:r>
              <a:rPr lang="en-US" sz="1600" dirty="0">
                <a:solidFill>
                  <a:srgbClr val="000000"/>
                </a:solidFill>
                <a:latin typeface="+mn-lt"/>
              </a:rPr>
              <a:t>The command </a:t>
            </a:r>
            <a:r>
              <a:rPr lang="en-US" sz="1600" b="1" dirty="0">
                <a:solidFill>
                  <a:srgbClr val="000000"/>
                </a:solidFill>
                <a:latin typeface="+mn-lt"/>
              </a:rPr>
              <a:t>show ip ospf neighbor </a:t>
            </a:r>
            <a:r>
              <a:rPr lang="en-US" sz="1600" dirty="0">
                <a:solidFill>
                  <a:srgbClr val="000000"/>
                </a:solidFill>
                <a:latin typeface="+mn-lt"/>
              </a:rPr>
              <a:t>[</a:t>
            </a:r>
            <a:r>
              <a:rPr lang="en-US" sz="1600" b="1" dirty="0">
                <a:solidFill>
                  <a:srgbClr val="000000"/>
                </a:solidFill>
                <a:latin typeface="+mn-lt"/>
              </a:rPr>
              <a:t>detail</a:t>
            </a:r>
            <a:r>
              <a:rPr lang="en-US" sz="1600" dirty="0">
                <a:solidFill>
                  <a:srgbClr val="000000"/>
                </a:solidFill>
                <a:latin typeface="+mn-lt"/>
              </a:rPr>
              <a:t>] provides the OSPF neighbor table. Example 6-5</a:t>
            </a:r>
          </a:p>
          <a:p>
            <a:r>
              <a:rPr lang="en-US" sz="1600" dirty="0">
                <a:solidFill>
                  <a:srgbClr val="000000"/>
                </a:solidFill>
                <a:latin typeface="+mn-lt"/>
              </a:rPr>
              <a:t>displays the OSPF neighbors for R1 and R2.</a:t>
            </a:r>
          </a:p>
          <a:p>
            <a:r>
              <a:rPr lang="en-US" sz="1600" dirty="0">
                <a:solidFill>
                  <a:srgbClr val="000000"/>
                </a:solidFill>
                <a:latin typeface="+mn-lt"/>
              </a:rPr>
              <a:t>Table 6-6 provides a brief overview of the fields used in Example 6-5. The neighbor state on</a:t>
            </a:r>
          </a:p>
          <a:p>
            <a:r>
              <a:rPr lang="en-US" sz="1600" dirty="0">
                <a:solidFill>
                  <a:srgbClr val="000000"/>
                </a:solidFill>
                <a:latin typeface="+mn-lt"/>
              </a:rPr>
              <a:t>R1 identifies R3 as the DR and R2 as the BDR for the 10.123.1.0 network segment. R2  identifies R1 as DROTHER for that network segment.</a:t>
            </a:r>
            <a:endParaRPr lang="en-US" sz="1500" dirty="0">
              <a:solidFill>
                <a:srgbClr val="000000"/>
              </a:solidFill>
              <a:latin typeface="+mn-lt"/>
            </a:endParaRPr>
          </a:p>
        </p:txBody>
      </p:sp>
      <p:pic>
        <p:nvPicPr>
          <p:cNvPr id="6" name="Picture 5"/>
          <p:cNvPicPr>
            <a:picLocks noChangeAspect="1"/>
          </p:cNvPicPr>
          <p:nvPr/>
        </p:nvPicPr>
        <p:blipFill>
          <a:blip r:embed="rId3"/>
          <a:stretch>
            <a:fillRect/>
          </a:stretch>
        </p:blipFill>
        <p:spPr>
          <a:xfrm>
            <a:off x="125328" y="2409990"/>
            <a:ext cx="4522433" cy="1950995"/>
          </a:xfrm>
          <a:prstGeom prst="rect">
            <a:avLst/>
          </a:prstGeom>
        </p:spPr>
      </p:pic>
      <p:pic>
        <p:nvPicPr>
          <p:cNvPr id="7" name="Picture 6"/>
          <p:cNvPicPr>
            <a:picLocks noChangeAspect="1"/>
          </p:cNvPicPr>
          <p:nvPr/>
        </p:nvPicPr>
        <p:blipFill>
          <a:blip r:embed="rId4"/>
          <a:stretch>
            <a:fillRect/>
          </a:stretch>
        </p:blipFill>
        <p:spPr>
          <a:xfrm>
            <a:off x="4647761" y="2467081"/>
            <a:ext cx="4462768" cy="1967263"/>
          </a:xfrm>
          <a:prstGeom prst="rect">
            <a:avLst/>
          </a:prstGeom>
        </p:spPr>
      </p:pic>
    </p:spTree>
    <p:extLst>
      <p:ext uri="{BB962C8B-B14F-4D97-AF65-F5344CB8AC3E}">
        <p14:creationId xmlns:p14="http://schemas.microsoft.com/office/powerpoint/2010/main" val="3410882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Configuration</a:t>
            </a:r>
            <a:br>
              <a:rPr lang="en-US" dirty="0">
                <a:solidFill>
                  <a:schemeClr val="accent4">
                    <a:lumMod val="75000"/>
                  </a:schemeClr>
                </a:solidFill>
              </a:rPr>
            </a:br>
            <a:r>
              <a:rPr lang="en-US" dirty="0">
                <a:solidFill>
                  <a:schemeClr val="accent4">
                    <a:lumMod val="75000"/>
                  </a:schemeClr>
                </a:solidFill>
              </a:rPr>
              <a:t>Viewing OSPF Installed Routes</a:t>
            </a:r>
            <a:endParaRPr lang="en-US" sz="2400" dirty="0">
              <a:solidFill>
                <a:schemeClr val="accent4">
                  <a:lumMod val="75000"/>
                </a:schemeClr>
              </a:solidFill>
            </a:endParaRPr>
          </a:p>
        </p:txBody>
      </p:sp>
      <p:sp>
        <p:nvSpPr>
          <p:cNvPr id="4" name="TextBox 3"/>
          <p:cNvSpPr txBox="1"/>
          <p:nvPr/>
        </p:nvSpPr>
        <p:spPr>
          <a:xfrm>
            <a:off x="91134" y="664241"/>
            <a:ext cx="8935278" cy="2139047"/>
          </a:xfrm>
          <a:prstGeom prst="rect">
            <a:avLst/>
          </a:prstGeom>
          <a:noFill/>
        </p:spPr>
        <p:txBody>
          <a:bodyPr wrap="square" rtlCol="0">
            <a:spAutoFit/>
          </a:bodyPr>
          <a:lstStyle/>
          <a:p>
            <a:r>
              <a:rPr lang="en-US" sz="1600" dirty="0">
                <a:solidFill>
                  <a:srgbClr val="000000"/>
                </a:solidFill>
                <a:latin typeface="+mn-lt"/>
              </a:rPr>
              <a:t>You display OSPF routes installed in the Routing Information Base (RIB) by using the command</a:t>
            </a:r>
          </a:p>
          <a:p>
            <a:r>
              <a:rPr lang="en-US" sz="1600" b="1" dirty="0">
                <a:solidFill>
                  <a:srgbClr val="000000"/>
                </a:solidFill>
                <a:latin typeface="+mn-lt"/>
              </a:rPr>
              <a:t>show ip route ospf</a:t>
            </a:r>
            <a:r>
              <a:rPr lang="en-US" sz="1600" dirty="0">
                <a:solidFill>
                  <a:srgbClr val="000000"/>
                </a:solidFill>
                <a:latin typeface="+mn-lt"/>
              </a:rPr>
              <a:t>. In the output, two sets of numbers are in the brackets and look like [110/2]. The first number is the administrative distance (AD), which is 110 by default for OSPF, and the second number is the metric of the path used for that network along with the next-hop IP address.</a:t>
            </a:r>
          </a:p>
          <a:p>
            <a:pPr>
              <a:spcBef>
                <a:spcPts val="600"/>
              </a:spcBef>
            </a:pPr>
            <a:r>
              <a:rPr lang="en-US" sz="1600" dirty="0">
                <a:solidFill>
                  <a:srgbClr val="000000"/>
                </a:solidFill>
                <a:latin typeface="+mn-lt"/>
              </a:rPr>
              <a:t>Example 6-7 provides the routing table for R4 from Figure 6-5. Notice that R4’s OSPF routing table shows the routes from within Area 1234 and Area 0 as intra-area and routes from Area 56 as interarea because R4 does not connect to Area 56.</a:t>
            </a:r>
          </a:p>
        </p:txBody>
      </p:sp>
      <p:pic>
        <p:nvPicPr>
          <p:cNvPr id="2" name="Picture 1"/>
          <p:cNvPicPr>
            <a:picLocks noChangeAspect="1"/>
          </p:cNvPicPr>
          <p:nvPr/>
        </p:nvPicPr>
        <p:blipFill>
          <a:blip r:embed="rId3"/>
          <a:stretch>
            <a:fillRect/>
          </a:stretch>
        </p:blipFill>
        <p:spPr>
          <a:xfrm>
            <a:off x="1430580" y="2875340"/>
            <a:ext cx="6256385" cy="1852481"/>
          </a:xfrm>
          <a:prstGeom prst="rect">
            <a:avLst/>
          </a:prstGeom>
        </p:spPr>
      </p:pic>
    </p:spTree>
    <p:extLst>
      <p:ext uri="{BB962C8B-B14F-4D97-AF65-F5344CB8AC3E}">
        <p14:creationId xmlns:p14="http://schemas.microsoft.com/office/powerpoint/2010/main" val="43037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Configuration</a:t>
            </a:r>
            <a:br>
              <a:rPr lang="en-US" dirty="0">
                <a:solidFill>
                  <a:schemeClr val="accent4">
                    <a:lumMod val="75000"/>
                  </a:schemeClr>
                </a:solidFill>
              </a:rPr>
            </a:br>
            <a:r>
              <a:rPr lang="en-US" dirty="0">
                <a:solidFill>
                  <a:schemeClr val="accent4">
                    <a:lumMod val="75000"/>
                  </a:schemeClr>
                </a:solidFill>
              </a:rPr>
              <a:t>External OSPF Routes</a:t>
            </a:r>
            <a:endParaRPr lang="en-US" sz="2400" dirty="0">
              <a:solidFill>
                <a:schemeClr val="accent4">
                  <a:lumMod val="75000"/>
                </a:schemeClr>
              </a:solidFill>
            </a:endParaRPr>
          </a:p>
        </p:txBody>
      </p:sp>
      <p:sp>
        <p:nvSpPr>
          <p:cNvPr id="4" name="TextBox 3"/>
          <p:cNvSpPr txBox="1"/>
          <p:nvPr/>
        </p:nvSpPr>
        <p:spPr>
          <a:xfrm>
            <a:off x="168812" y="896358"/>
            <a:ext cx="8766466" cy="3277820"/>
          </a:xfrm>
          <a:prstGeom prst="rect">
            <a:avLst/>
          </a:prstGeom>
          <a:noFill/>
        </p:spPr>
        <p:txBody>
          <a:bodyPr wrap="square" rtlCol="0">
            <a:spAutoFit/>
          </a:bodyPr>
          <a:lstStyle/>
          <a:p>
            <a:pPr>
              <a:spcBef>
                <a:spcPts val="600"/>
              </a:spcBef>
            </a:pPr>
            <a:r>
              <a:rPr lang="en-US" sz="1600" dirty="0">
                <a:solidFill>
                  <a:srgbClr val="000000"/>
                </a:solidFill>
                <a:latin typeface="+mn-lt"/>
              </a:rPr>
              <a:t>When a router redistributes routes into an OSPF domain, the router is called an </a:t>
            </a:r>
            <a:r>
              <a:rPr lang="en-US" sz="1600" i="1" dirty="0">
                <a:solidFill>
                  <a:srgbClr val="000000"/>
                </a:solidFill>
                <a:latin typeface="+mn-lt"/>
              </a:rPr>
              <a:t>autonomous system boundary router </a:t>
            </a:r>
            <a:r>
              <a:rPr lang="en-US" sz="1600" dirty="0">
                <a:solidFill>
                  <a:srgbClr val="000000"/>
                </a:solidFill>
                <a:latin typeface="+mn-lt"/>
              </a:rPr>
              <a:t>(</a:t>
            </a:r>
            <a:r>
              <a:rPr lang="en-US" sz="1600" i="1" dirty="0">
                <a:solidFill>
                  <a:srgbClr val="000000"/>
                </a:solidFill>
                <a:latin typeface="+mn-lt"/>
              </a:rPr>
              <a:t>ASBR</a:t>
            </a:r>
            <a:r>
              <a:rPr lang="en-US" sz="1600" dirty="0">
                <a:solidFill>
                  <a:srgbClr val="000000"/>
                </a:solidFill>
                <a:latin typeface="+mn-lt"/>
              </a:rPr>
              <a:t>). An ASBR can be any OSPF router, and the ASBR function is independent of the ABR function. An OSPF domain can have an ASBR without having an ABR. An OSPF router can be an ASBR and an ABR at the same time. External routes are classified as Type 1 or Type 2. The main differences between Type 1 and Type 2 external OSPF routes are as follows:</a:t>
            </a:r>
          </a:p>
          <a:p>
            <a:pPr marL="285750" indent="-285750">
              <a:spcBef>
                <a:spcPts val="600"/>
              </a:spcBef>
              <a:buFont typeface="Arial" panose="020B0604020202020204" pitchFamily="34" charset="0"/>
              <a:buChar char="•"/>
            </a:pPr>
            <a:r>
              <a:rPr lang="en-US" sz="1600" dirty="0">
                <a:solidFill>
                  <a:srgbClr val="000000"/>
                </a:solidFill>
                <a:latin typeface="+mn-lt"/>
              </a:rPr>
              <a:t>Type 1 routes are preferred over Type 2 routes.</a:t>
            </a:r>
          </a:p>
          <a:p>
            <a:pPr marL="285750" indent="-285750">
              <a:spcBef>
                <a:spcPts val="600"/>
              </a:spcBef>
              <a:buFont typeface="Arial" panose="020B0604020202020204" pitchFamily="34" charset="0"/>
              <a:buChar char="•"/>
            </a:pPr>
            <a:r>
              <a:rPr lang="en-US" sz="1600" dirty="0">
                <a:solidFill>
                  <a:srgbClr val="000000"/>
                </a:solidFill>
                <a:latin typeface="+mn-lt"/>
              </a:rPr>
              <a:t>The Type 1 metric equals the redistribution metric plus the total path metric to the ASBR. In other words, as the LSA propagates away from the originating ASBR, the metric increases.</a:t>
            </a:r>
          </a:p>
          <a:p>
            <a:pPr marL="285750" indent="-285750">
              <a:spcBef>
                <a:spcPts val="600"/>
              </a:spcBef>
              <a:buFont typeface="Arial" panose="020B0604020202020204" pitchFamily="34" charset="0"/>
              <a:buChar char="•"/>
            </a:pPr>
            <a:r>
              <a:rPr lang="en-US" sz="1600" dirty="0">
                <a:solidFill>
                  <a:srgbClr val="000000"/>
                </a:solidFill>
                <a:latin typeface="+mn-lt"/>
              </a:rPr>
              <a:t>The Type 2 metric equals only the redistribution metric. The metric is the same for the router next to the ASBR as the router 30 hops away from the originating ASBR. This is the default external metric type used by OSPF.</a:t>
            </a:r>
          </a:p>
        </p:txBody>
      </p:sp>
    </p:spTree>
    <p:extLst>
      <p:ext uri="{BB962C8B-B14F-4D97-AF65-F5344CB8AC3E}">
        <p14:creationId xmlns:p14="http://schemas.microsoft.com/office/powerpoint/2010/main" val="173018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Configuration</a:t>
            </a:r>
            <a:br>
              <a:rPr lang="en-US" dirty="0">
                <a:solidFill>
                  <a:schemeClr val="accent4">
                    <a:lumMod val="75000"/>
                  </a:schemeClr>
                </a:solidFill>
              </a:rPr>
            </a:br>
            <a:r>
              <a:rPr lang="en-US" dirty="0">
                <a:solidFill>
                  <a:schemeClr val="accent4">
                    <a:lumMod val="75000"/>
                  </a:schemeClr>
                </a:solidFill>
              </a:rPr>
              <a:t>External OSPF Routes (Cont.)</a:t>
            </a:r>
            <a:endParaRPr lang="en-US" sz="2400" dirty="0">
              <a:solidFill>
                <a:schemeClr val="accent4">
                  <a:lumMod val="75000"/>
                </a:schemeClr>
              </a:solidFill>
            </a:endParaRPr>
          </a:p>
        </p:txBody>
      </p:sp>
      <p:sp>
        <p:nvSpPr>
          <p:cNvPr id="4" name="TextBox 3"/>
          <p:cNvSpPr txBox="1"/>
          <p:nvPr/>
        </p:nvSpPr>
        <p:spPr>
          <a:xfrm>
            <a:off x="91134" y="664241"/>
            <a:ext cx="4656713" cy="2554545"/>
          </a:xfrm>
          <a:prstGeom prst="rect">
            <a:avLst/>
          </a:prstGeom>
          <a:noFill/>
        </p:spPr>
        <p:txBody>
          <a:bodyPr wrap="square" rtlCol="0">
            <a:spAutoFit/>
          </a:bodyPr>
          <a:lstStyle/>
          <a:p>
            <a:pPr>
              <a:spcBef>
                <a:spcPts val="600"/>
              </a:spcBef>
            </a:pPr>
            <a:r>
              <a:rPr lang="en-US" sz="1500" dirty="0">
                <a:solidFill>
                  <a:srgbClr val="000000"/>
                </a:solidFill>
                <a:latin typeface="+mn-lt"/>
              </a:rPr>
              <a:t>Figure 6-6 revisits the previous topology where R6 is redistributing two networks in to the OSPF domain.</a:t>
            </a:r>
          </a:p>
          <a:p>
            <a:pPr>
              <a:spcBef>
                <a:spcPts val="600"/>
              </a:spcBef>
            </a:pPr>
            <a:r>
              <a:rPr lang="en-US" sz="1500" dirty="0">
                <a:solidFill>
                  <a:srgbClr val="000000"/>
                </a:solidFill>
                <a:latin typeface="+mn-lt"/>
              </a:rPr>
              <a:t>Example 6-9 shows only the OSPF routes in the routing table from R1 and R2. The 172.16.6.0/24 network is redistributed as a Type 1 route, and the 172.31.6.0/24 network is redistributed as a Type 2 route.</a:t>
            </a:r>
          </a:p>
          <a:p>
            <a:pPr>
              <a:spcBef>
                <a:spcPts val="600"/>
              </a:spcBef>
            </a:pPr>
            <a:r>
              <a:rPr lang="en-US" sz="1500" dirty="0">
                <a:solidFill>
                  <a:srgbClr val="000000"/>
                </a:solidFill>
                <a:latin typeface="+mn-lt"/>
              </a:rPr>
              <a:t>External OSPF network routes are marked as O E1 and O E2 in the routing table and correlate with OSPF Type 1 and Type 2 external routes. </a:t>
            </a:r>
          </a:p>
        </p:txBody>
      </p:sp>
      <p:pic>
        <p:nvPicPr>
          <p:cNvPr id="2" name="Picture 1"/>
          <p:cNvPicPr>
            <a:picLocks noChangeAspect="1"/>
          </p:cNvPicPr>
          <p:nvPr/>
        </p:nvPicPr>
        <p:blipFill>
          <a:blip r:embed="rId3"/>
          <a:stretch>
            <a:fillRect/>
          </a:stretch>
        </p:blipFill>
        <p:spPr>
          <a:xfrm>
            <a:off x="11904" y="3297015"/>
            <a:ext cx="4747846" cy="1219713"/>
          </a:xfrm>
          <a:prstGeom prst="rect">
            <a:avLst/>
          </a:prstGeom>
        </p:spPr>
      </p:pic>
      <p:pic>
        <p:nvPicPr>
          <p:cNvPr id="5" name="Picture 4"/>
          <p:cNvPicPr>
            <a:picLocks noChangeAspect="1"/>
          </p:cNvPicPr>
          <p:nvPr/>
        </p:nvPicPr>
        <p:blipFill>
          <a:blip r:embed="rId4"/>
          <a:stretch>
            <a:fillRect/>
          </a:stretch>
        </p:blipFill>
        <p:spPr>
          <a:xfrm>
            <a:off x="4680519" y="615004"/>
            <a:ext cx="4383879" cy="4168866"/>
          </a:xfrm>
          <a:prstGeom prst="rect">
            <a:avLst/>
          </a:prstGeom>
        </p:spPr>
      </p:pic>
    </p:spTree>
    <p:extLst>
      <p:ext uri="{BB962C8B-B14F-4D97-AF65-F5344CB8AC3E}">
        <p14:creationId xmlns:p14="http://schemas.microsoft.com/office/powerpoint/2010/main" val="473247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Configuration</a:t>
            </a:r>
            <a:br>
              <a:rPr lang="en-US" dirty="0">
                <a:solidFill>
                  <a:schemeClr val="accent4">
                    <a:lumMod val="75000"/>
                  </a:schemeClr>
                </a:solidFill>
              </a:rPr>
            </a:br>
            <a:r>
              <a:rPr lang="en-US" dirty="0">
                <a:solidFill>
                  <a:schemeClr val="accent4">
                    <a:lumMod val="75000"/>
                  </a:schemeClr>
                </a:solidFill>
              </a:rPr>
              <a:t>Default Route Advertisement</a:t>
            </a:r>
            <a:endParaRPr lang="en-US" sz="2400" dirty="0">
              <a:solidFill>
                <a:schemeClr val="accent4">
                  <a:lumMod val="75000"/>
                </a:schemeClr>
              </a:solidFill>
            </a:endParaRPr>
          </a:p>
        </p:txBody>
      </p:sp>
      <p:sp>
        <p:nvSpPr>
          <p:cNvPr id="4" name="TextBox 3"/>
          <p:cNvSpPr txBox="1"/>
          <p:nvPr/>
        </p:nvSpPr>
        <p:spPr>
          <a:xfrm>
            <a:off x="104225" y="731837"/>
            <a:ext cx="8935278" cy="2462213"/>
          </a:xfrm>
          <a:prstGeom prst="rect">
            <a:avLst/>
          </a:prstGeom>
          <a:noFill/>
        </p:spPr>
        <p:txBody>
          <a:bodyPr wrap="square" rtlCol="0">
            <a:spAutoFit/>
          </a:bodyPr>
          <a:lstStyle/>
          <a:p>
            <a:pPr>
              <a:spcBef>
                <a:spcPts val="600"/>
              </a:spcBef>
            </a:pPr>
            <a:r>
              <a:rPr lang="en-US" sz="1600" dirty="0">
                <a:solidFill>
                  <a:srgbClr val="000000"/>
                </a:solidFill>
                <a:latin typeface="+mn-lt"/>
              </a:rPr>
              <a:t>OSPF supports advertising the default route into the OSPF domain. To advertise the default route, you use the command </a:t>
            </a:r>
            <a:r>
              <a:rPr lang="en-US" sz="1600" b="1" dirty="0">
                <a:solidFill>
                  <a:srgbClr val="000000"/>
                </a:solidFill>
                <a:latin typeface="+mn-lt"/>
              </a:rPr>
              <a:t>default-information originate </a:t>
            </a:r>
            <a:r>
              <a:rPr lang="en-US" sz="1600" dirty="0">
                <a:solidFill>
                  <a:srgbClr val="000000"/>
                </a:solidFill>
                <a:latin typeface="+mn-lt"/>
              </a:rPr>
              <a:t>[</a:t>
            </a:r>
            <a:r>
              <a:rPr lang="en-US" sz="1600" b="1" dirty="0">
                <a:solidFill>
                  <a:srgbClr val="000000"/>
                </a:solidFill>
                <a:latin typeface="+mn-lt"/>
              </a:rPr>
              <a:t>always</a:t>
            </a:r>
            <a:r>
              <a:rPr lang="en-US" sz="1600" dirty="0">
                <a:solidFill>
                  <a:srgbClr val="000000"/>
                </a:solidFill>
                <a:latin typeface="+mn-lt"/>
              </a:rPr>
              <a:t>] [</a:t>
            </a:r>
            <a:r>
              <a:rPr lang="en-US" sz="1600" b="1" dirty="0">
                <a:solidFill>
                  <a:srgbClr val="000000"/>
                </a:solidFill>
                <a:latin typeface="+mn-lt"/>
              </a:rPr>
              <a:t>metric </a:t>
            </a:r>
            <a:r>
              <a:rPr lang="en-US" sz="1600" i="1" dirty="0">
                <a:solidFill>
                  <a:srgbClr val="000000"/>
                </a:solidFill>
                <a:latin typeface="+mn-lt"/>
              </a:rPr>
              <a:t>metric-value</a:t>
            </a:r>
            <a:r>
              <a:rPr lang="en-US" sz="1600" dirty="0">
                <a:solidFill>
                  <a:srgbClr val="000000"/>
                </a:solidFill>
                <a:latin typeface="+mn-lt"/>
              </a:rPr>
              <a:t>] [</a:t>
            </a:r>
            <a:r>
              <a:rPr lang="en-US" sz="1600" b="1" dirty="0">
                <a:solidFill>
                  <a:srgbClr val="000000"/>
                </a:solidFill>
                <a:latin typeface="+mn-lt"/>
              </a:rPr>
              <a:t>metric-type </a:t>
            </a:r>
            <a:r>
              <a:rPr lang="en-US" sz="1600" i="1" dirty="0">
                <a:solidFill>
                  <a:srgbClr val="000000"/>
                </a:solidFill>
                <a:latin typeface="+mn-lt"/>
              </a:rPr>
              <a:t>type-value</a:t>
            </a:r>
            <a:r>
              <a:rPr lang="en-US" sz="1600" dirty="0">
                <a:solidFill>
                  <a:srgbClr val="000000"/>
                </a:solidFill>
                <a:latin typeface="+mn-lt"/>
              </a:rPr>
              <a:t>] underneath the OSPF process. The </a:t>
            </a:r>
            <a:r>
              <a:rPr lang="en-US" sz="1600" b="1" dirty="0">
                <a:solidFill>
                  <a:srgbClr val="000000"/>
                </a:solidFill>
                <a:latin typeface="+mn-lt"/>
              </a:rPr>
              <a:t>always </a:t>
            </a:r>
            <a:r>
              <a:rPr lang="en-US" sz="1600" dirty="0">
                <a:solidFill>
                  <a:srgbClr val="000000"/>
                </a:solidFill>
                <a:latin typeface="+mn-lt"/>
              </a:rPr>
              <a:t>optional keyword causes the default route to be advertised even if a default route does not exist in the RIB. </a:t>
            </a:r>
          </a:p>
          <a:p>
            <a:pPr>
              <a:spcBef>
                <a:spcPts val="600"/>
              </a:spcBef>
            </a:pPr>
            <a:r>
              <a:rPr lang="en-US" sz="1600" dirty="0">
                <a:solidFill>
                  <a:srgbClr val="000000"/>
                </a:solidFill>
                <a:latin typeface="+mn-lt"/>
              </a:rPr>
              <a:t>The route metric can be changed with the </a:t>
            </a:r>
            <a:r>
              <a:rPr lang="en-US" sz="1600" b="1" dirty="0">
                <a:solidFill>
                  <a:srgbClr val="000000"/>
                </a:solidFill>
                <a:latin typeface="+mn-lt"/>
              </a:rPr>
              <a:t>metric </a:t>
            </a:r>
            <a:r>
              <a:rPr lang="en-US" sz="1600" i="1" dirty="0">
                <a:solidFill>
                  <a:srgbClr val="000000"/>
                </a:solidFill>
                <a:latin typeface="+mn-lt"/>
              </a:rPr>
              <a:t>metric-value </a:t>
            </a:r>
            <a:r>
              <a:rPr lang="en-US" sz="1600" dirty="0">
                <a:solidFill>
                  <a:srgbClr val="000000"/>
                </a:solidFill>
                <a:latin typeface="+mn-lt"/>
              </a:rPr>
              <a:t>option, and the metric type can be changed with the </a:t>
            </a:r>
            <a:r>
              <a:rPr lang="en-US" sz="1600" b="1" dirty="0">
                <a:solidFill>
                  <a:srgbClr val="000000"/>
                </a:solidFill>
                <a:latin typeface="+mn-lt"/>
              </a:rPr>
              <a:t>metric-type </a:t>
            </a:r>
            <a:r>
              <a:rPr lang="en-US" sz="1600" i="1" dirty="0">
                <a:solidFill>
                  <a:srgbClr val="000000"/>
                </a:solidFill>
                <a:latin typeface="+mn-lt"/>
              </a:rPr>
              <a:t>type-value </a:t>
            </a:r>
            <a:r>
              <a:rPr lang="en-US" sz="1600" dirty="0">
                <a:solidFill>
                  <a:srgbClr val="000000"/>
                </a:solidFill>
                <a:latin typeface="+mn-lt"/>
              </a:rPr>
              <a:t>option. </a:t>
            </a:r>
          </a:p>
          <a:p>
            <a:pPr>
              <a:spcBef>
                <a:spcPts val="600"/>
              </a:spcBef>
            </a:pPr>
            <a:r>
              <a:rPr lang="en-US" sz="1600" dirty="0">
                <a:solidFill>
                  <a:srgbClr val="000000"/>
                </a:solidFill>
                <a:latin typeface="+mn-lt"/>
              </a:rPr>
              <a:t>Figure 6-7 illustrates a common situation, where R1 has a static default route to the firewall, which is connected to the internet. To provide connectivity to other parts of the network (that is, R2 and R3), R1 advertises a default route into OSPF.</a:t>
            </a:r>
          </a:p>
        </p:txBody>
      </p:sp>
      <p:pic>
        <p:nvPicPr>
          <p:cNvPr id="2" name="Picture 1"/>
          <p:cNvPicPr>
            <a:picLocks noChangeAspect="1"/>
          </p:cNvPicPr>
          <p:nvPr/>
        </p:nvPicPr>
        <p:blipFill>
          <a:blip r:embed="rId3"/>
          <a:stretch>
            <a:fillRect/>
          </a:stretch>
        </p:blipFill>
        <p:spPr>
          <a:xfrm>
            <a:off x="1580806" y="3157621"/>
            <a:ext cx="5982116" cy="1536532"/>
          </a:xfrm>
          <a:prstGeom prst="rect">
            <a:avLst/>
          </a:prstGeom>
        </p:spPr>
      </p:pic>
    </p:spTree>
    <p:extLst>
      <p:ext uri="{BB962C8B-B14F-4D97-AF65-F5344CB8AC3E}">
        <p14:creationId xmlns:p14="http://schemas.microsoft.com/office/powerpoint/2010/main" val="3995118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Configuration</a:t>
            </a:r>
            <a:br>
              <a:rPr lang="en-US" dirty="0">
                <a:solidFill>
                  <a:schemeClr val="accent4">
                    <a:lumMod val="75000"/>
                  </a:schemeClr>
                </a:solidFill>
              </a:rPr>
            </a:br>
            <a:r>
              <a:rPr lang="en-US" dirty="0">
                <a:solidFill>
                  <a:schemeClr val="accent4">
                    <a:lumMod val="75000"/>
                  </a:schemeClr>
                </a:solidFill>
              </a:rPr>
              <a:t>Default Route Advertisement (Cont.)</a:t>
            </a:r>
            <a:endParaRPr lang="en-US" sz="2400" dirty="0">
              <a:solidFill>
                <a:schemeClr val="accent4">
                  <a:lumMod val="75000"/>
                </a:schemeClr>
              </a:solidFill>
            </a:endParaRPr>
          </a:p>
        </p:txBody>
      </p:sp>
      <p:sp>
        <p:nvSpPr>
          <p:cNvPr id="4" name="TextBox 3"/>
          <p:cNvSpPr txBox="1"/>
          <p:nvPr/>
        </p:nvSpPr>
        <p:spPr>
          <a:xfrm>
            <a:off x="91134" y="664241"/>
            <a:ext cx="8935278" cy="1154162"/>
          </a:xfrm>
          <a:prstGeom prst="rect">
            <a:avLst/>
          </a:prstGeom>
          <a:noFill/>
        </p:spPr>
        <p:txBody>
          <a:bodyPr wrap="square" rtlCol="0">
            <a:spAutoFit/>
          </a:bodyPr>
          <a:lstStyle/>
          <a:p>
            <a:pPr>
              <a:spcBef>
                <a:spcPts val="600"/>
              </a:spcBef>
            </a:pPr>
            <a:r>
              <a:rPr lang="en-US" sz="1600" dirty="0">
                <a:solidFill>
                  <a:srgbClr val="000000"/>
                </a:solidFill>
                <a:latin typeface="+mn-lt"/>
              </a:rPr>
              <a:t>Example 6-10 provides the relevant configuration on R1. R1 has a static default route to the firewall (100.64.1.2) to satisfy the requirement of having the default route in the RIB.</a:t>
            </a:r>
          </a:p>
          <a:p>
            <a:pPr>
              <a:spcBef>
                <a:spcPts val="600"/>
              </a:spcBef>
            </a:pPr>
            <a:r>
              <a:rPr lang="en-US" sz="1600" dirty="0">
                <a:solidFill>
                  <a:srgbClr val="000000"/>
                </a:solidFill>
                <a:latin typeface="+mn-lt"/>
              </a:rPr>
              <a:t>Example 6-11 shows the routing tables of R2 and R3. Notice that OSPF advertises the default route as an external OSPF route.</a:t>
            </a:r>
          </a:p>
        </p:txBody>
      </p:sp>
      <p:pic>
        <p:nvPicPr>
          <p:cNvPr id="5" name="Picture 4"/>
          <p:cNvPicPr>
            <a:picLocks noChangeAspect="1"/>
          </p:cNvPicPr>
          <p:nvPr/>
        </p:nvPicPr>
        <p:blipFill>
          <a:blip r:embed="rId3"/>
          <a:stretch>
            <a:fillRect/>
          </a:stretch>
        </p:blipFill>
        <p:spPr>
          <a:xfrm>
            <a:off x="0" y="1969477"/>
            <a:ext cx="4357817" cy="1252098"/>
          </a:xfrm>
          <a:prstGeom prst="rect">
            <a:avLst/>
          </a:prstGeom>
        </p:spPr>
      </p:pic>
      <p:pic>
        <p:nvPicPr>
          <p:cNvPr id="9" name="Picture 8"/>
          <p:cNvPicPr>
            <a:picLocks noChangeAspect="1"/>
          </p:cNvPicPr>
          <p:nvPr/>
        </p:nvPicPr>
        <p:blipFill>
          <a:blip r:embed="rId4"/>
          <a:stretch>
            <a:fillRect/>
          </a:stretch>
        </p:blipFill>
        <p:spPr>
          <a:xfrm>
            <a:off x="4357759" y="1969477"/>
            <a:ext cx="4668653" cy="2558781"/>
          </a:xfrm>
          <a:prstGeom prst="rect">
            <a:avLst/>
          </a:prstGeom>
        </p:spPr>
      </p:pic>
    </p:spTree>
    <p:extLst>
      <p:ext uri="{BB962C8B-B14F-4D97-AF65-F5344CB8AC3E}">
        <p14:creationId xmlns:p14="http://schemas.microsoft.com/office/powerpoint/2010/main" val="1508498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3" y="252411"/>
            <a:ext cx="8607373" cy="1351755"/>
          </a:xfrm>
        </p:spPr>
        <p:txBody>
          <a:bodyPr/>
          <a:lstStyle/>
          <a:p>
            <a:r>
              <a:rPr lang="en-US" sz="4800" dirty="0">
                <a:solidFill>
                  <a:schemeClr val="accent5">
                    <a:lumMod val="40000"/>
                    <a:lumOff val="60000"/>
                  </a:schemeClr>
                </a:solidFill>
              </a:rPr>
              <a:t>The Designated Router and Backup Designated Router</a:t>
            </a:r>
            <a:endParaRPr lang="en-US" dirty="0">
              <a:solidFill>
                <a:schemeClr val="accent5">
                  <a:lumMod val="40000"/>
                  <a:lumOff val="60000"/>
                </a:schemeClr>
              </a:solidFill>
            </a:endParaRPr>
          </a:p>
        </p:txBody>
      </p:sp>
      <p:sp>
        <p:nvSpPr>
          <p:cNvPr id="4" name="Rectangle 3"/>
          <p:cNvSpPr/>
          <p:nvPr/>
        </p:nvSpPr>
        <p:spPr>
          <a:xfrm>
            <a:off x="407963" y="1971586"/>
            <a:ext cx="7610622" cy="2185214"/>
          </a:xfrm>
          <a:prstGeom prst="rect">
            <a:avLst/>
          </a:prstGeom>
        </p:spPr>
        <p:txBody>
          <a:bodyPr wrap="square">
            <a:spAutoFit/>
          </a:bodyPr>
          <a:lstStyle/>
          <a:p>
            <a:pPr marL="285750" indent="-285750">
              <a:spcBef>
                <a:spcPts val="600"/>
              </a:spcBef>
              <a:buFont typeface="Arial" panose="020B0604020202020204" pitchFamily="34" charset="0"/>
              <a:buChar char="•"/>
            </a:pPr>
            <a:r>
              <a:rPr lang="en-US" dirty="0">
                <a:solidFill>
                  <a:schemeClr val="accent5">
                    <a:lumMod val="40000"/>
                    <a:lumOff val="60000"/>
                  </a:schemeClr>
                </a:solidFill>
                <a:latin typeface="+mn-lt"/>
              </a:rPr>
              <a:t>Multi-access networks such as Ethernet (LANs) and Frame Relay  networks allow more than two routers to exist on a network segment.</a:t>
            </a:r>
          </a:p>
          <a:p>
            <a:pPr marL="285750" indent="-285750">
              <a:spcBef>
                <a:spcPts val="600"/>
              </a:spcBef>
              <a:buFont typeface="Arial" panose="020B0604020202020204" pitchFamily="34" charset="0"/>
              <a:buChar char="•"/>
            </a:pPr>
            <a:r>
              <a:rPr lang="en-US" dirty="0">
                <a:solidFill>
                  <a:schemeClr val="accent5">
                    <a:lumMod val="40000"/>
                    <a:lumOff val="60000"/>
                  </a:schemeClr>
                </a:solidFill>
                <a:latin typeface="+mn-lt"/>
              </a:rPr>
              <a:t>Additional routers flood more LSAs on the segment, and OSPF traffic becomes excessive as OSPF neighbor adjacencies increase. </a:t>
            </a:r>
          </a:p>
          <a:p>
            <a:pPr marL="285750" indent="-285750">
              <a:spcBef>
                <a:spcPts val="600"/>
              </a:spcBef>
              <a:buFont typeface="Arial" panose="020B0604020202020204" pitchFamily="34" charset="0"/>
              <a:buChar char="•"/>
            </a:pPr>
            <a:r>
              <a:rPr lang="en-US" dirty="0">
                <a:solidFill>
                  <a:schemeClr val="accent5">
                    <a:lumMod val="40000"/>
                    <a:lumOff val="60000"/>
                  </a:schemeClr>
                </a:solidFill>
                <a:latin typeface="+mn-lt"/>
              </a:rPr>
              <a:t>The Designated Router (DR) reduces the number of OSPF adjacencies on a multi-access network segment because routers form full OSPF adjacencies only with the DR and not each other.</a:t>
            </a:r>
          </a:p>
        </p:txBody>
      </p:sp>
    </p:spTree>
    <p:custDataLst>
      <p:tags r:id="rId1"/>
    </p:custDataLst>
    <p:extLst>
      <p:ext uri="{BB962C8B-B14F-4D97-AF65-F5344CB8AC3E}">
        <p14:creationId xmlns:p14="http://schemas.microsoft.com/office/powerpoint/2010/main" val="1182924358"/>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The Designated Router and Backup Designated Router</a:t>
            </a:r>
            <a:br>
              <a:rPr lang="en-US" dirty="0">
                <a:solidFill>
                  <a:schemeClr val="accent4">
                    <a:lumMod val="75000"/>
                  </a:schemeClr>
                </a:solidFill>
              </a:rPr>
            </a:br>
            <a:r>
              <a:rPr lang="en-US" dirty="0">
                <a:solidFill>
                  <a:schemeClr val="accent4">
                    <a:lumMod val="75000"/>
                  </a:schemeClr>
                </a:solidFill>
              </a:rPr>
              <a:t>Concepts</a:t>
            </a:r>
            <a:endParaRPr lang="en-US" sz="2400" dirty="0">
              <a:solidFill>
                <a:schemeClr val="accent4">
                  <a:lumMod val="75000"/>
                </a:schemeClr>
              </a:solidFill>
            </a:endParaRPr>
          </a:p>
        </p:txBody>
      </p:sp>
      <p:sp>
        <p:nvSpPr>
          <p:cNvPr id="4" name="TextBox 3"/>
          <p:cNvSpPr txBox="1"/>
          <p:nvPr/>
        </p:nvSpPr>
        <p:spPr>
          <a:xfrm>
            <a:off x="91134" y="664241"/>
            <a:ext cx="8935278" cy="2215991"/>
          </a:xfrm>
          <a:prstGeom prst="rect">
            <a:avLst/>
          </a:prstGeom>
          <a:noFill/>
        </p:spPr>
        <p:txBody>
          <a:bodyPr wrap="square" rtlCol="0">
            <a:spAutoFit/>
          </a:bodyPr>
          <a:lstStyle/>
          <a:p>
            <a:pPr>
              <a:spcBef>
                <a:spcPts val="600"/>
              </a:spcBef>
            </a:pPr>
            <a:r>
              <a:rPr lang="en-US" sz="1600" dirty="0">
                <a:solidFill>
                  <a:srgbClr val="000000"/>
                </a:solidFill>
                <a:latin typeface="+mn-lt"/>
              </a:rPr>
              <a:t>Having too many adjacencies per segment consumes more bandwidth, more CPU processing, and more memory to maintain each of the neighbor states.</a:t>
            </a:r>
          </a:p>
          <a:p>
            <a:pPr>
              <a:spcBef>
                <a:spcPts val="600"/>
              </a:spcBef>
            </a:pPr>
            <a:r>
              <a:rPr lang="en-US" sz="1600" dirty="0">
                <a:solidFill>
                  <a:srgbClr val="000000"/>
                </a:solidFill>
                <a:latin typeface="+mn-lt"/>
              </a:rPr>
              <a:t>OSPF overcomes this inefficiency by creating a pseudonode (that is, a virtual router) to manage the adjacency state with all the other routers on that broadcast network segment. A router on the broadcast segment, known as the designated router (DR), assumes the role of the pseudonode.</a:t>
            </a:r>
          </a:p>
          <a:p>
            <a:pPr>
              <a:spcBef>
                <a:spcPts val="600"/>
              </a:spcBef>
            </a:pPr>
            <a:r>
              <a:rPr lang="en-US" sz="1600" dirty="0">
                <a:solidFill>
                  <a:srgbClr val="000000"/>
                </a:solidFill>
                <a:latin typeface="+mn-lt"/>
              </a:rPr>
              <a:t>The DR is then responsible for flooding the update to all OSPF routers on that segment as updates occur. Figure 6-8 demonstrates how this simplifies a four-router topology using only three neighbor adjacencies.</a:t>
            </a:r>
          </a:p>
        </p:txBody>
      </p:sp>
      <p:pic>
        <p:nvPicPr>
          <p:cNvPr id="2" name="Picture 1"/>
          <p:cNvPicPr>
            <a:picLocks noChangeAspect="1"/>
          </p:cNvPicPr>
          <p:nvPr/>
        </p:nvPicPr>
        <p:blipFill>
          <a:blip r:embed="rId3"/>
          <a:stretch>
            <a:fillRect/>
          </a:stretch>
        </p:blipFill>
        <p:spPr>
          <a:xfrm>
            <a:off x="1532774" y="2934495"/>
            <a:ext cx="5279940" cy="1478383"/>
          </a:xfrm>
          <a:prstGeom prst="rect">
            <a:avLst/>
          </a:prstGeom>
        </p:spPr>
      </p:pic>
    </p:spTree>
    <p:extLst>
      <p:ext uri="{BB962C8B-B14F-4D97-AF65-F5344CB8AC3E}">
        <p14:creationId xmlns:p14="http://schemas.microsoft.com/office/powerpoint/2010/main" val="3670444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The Designated Router and Backup Designated Router</a:t>
            </a:r>
            <a:br>
              <a:rPr lang="en-US" dirty="0">
                <a:solidFill>
                  <a:schemeClr val="accent4">
                    <a:lumMod val="75000"/>
                  </a:schemeClr>
                </a:solidFill>
              </a:rPr>
            </a:br>
            <a:r>
              <a:rPr lang="en-US" dirty="0">
                <a:solidFill>
                  <a:schemeClr val="accent4">
                    <a:lumMod val="75000"/>
                  </a:schemeClr>
                </a:solidFill>
              </a:rPr>
              <a:t>Concepts (Cont.)</a:t>
            </a:r>
            <a:endParaRPr lang="en-US" sz="2400" dirty="0">
              <a:solidFill>
                <a:schemeClr val="accent4">
                  <a:lumMod val="75000"/>
                </a:schemeClr>
              </a:solidFill>
            </a:endParaRPr>
          </a:p>
        </p:txBody>
      </p:sp>
      <p:sp>
        <p:nvSpPr>
          <p:cNvPr id="4" name="TextBox 3"/>
          <p:cNvSpPr txBox="1"/>
          <p:nvPr/>
        </p:nvSpPr>
        <p:spPr>
          <a:xfrm>
            <a:off x="77067" y="643139"/>
            <a:ext cx="8935278" cy="2646878"/>
          </a:xfrm>
          <a:prstGeom prst="rect">
            <a:avLst/>
          </a:prstGeom>
          <a:noFill/>
        </p:spPr>
        <p:txBody>
          <a:bodyPr wrap="square" rtlCol="0">
            <a:spAutoFit/>
          </a:bodyPr>
          <a:lstStyle/>
          <a:p>
            <a:pPr>
              <a:spcBef>
                <a:spcPts val="600"/>
              </a:spcBef>
            </a:pPr>
            <a:r>
              <a:rPr lang="en-US" sz="1500" dirty="0">
                <a:solidFill>
                  <a:srgbClr val="000000"/>
                </a:solidFill>
                <a:latin typeface="+mn-lt"/>
              </a:rPr>
              <a:t>The DR/BDR process distributes LSAs in the following manner:</a:t>
            </a:r>
          </a:p>
          <a:p>
            <a:pPr lvl="1">
              <a:spcBef>
                <a:spcPts val="600"/>
              </a:spcBef>
            </a:pPr>
            <a:r>
              <a:rPr lang="en-US" sz="1500" b="1" dirty="0">
                <a:solidFill>
                  <a:srgbClr val="0B0B0B"/>
                </a:solidFill>
                <a:latin typeface="+mn-lt"/>
              </a:rPr>
              <a:t>Step 1. </a:t>
            </a:r>
            <a:r>
              <a:rPr lang="en-US" sz="1500" dirty="0">
                <a:solidFill>
                  <a:srgbClr val="000000"/>
                </a:solidFill>
                <a:latin typeface="+mn-lt"/>
              </a:rPr>
              <a:t>All OSPF routers (DR, BDR, and DROTHER) on a segment form a full OSPF adjacency with the DR and BDR. As an OSPF router learns of a new route, it sends the updated LSA to the AllDRouters (224.0.0.6) address, which only the DR and BDR receive and process, as illustrated in Step 1 in Figure 6-9.</a:t>
            </a:r>
          </a:p>
          <a:p>
            <a:pPr lvl="1">
              <a:spcBef>
                <a:spcPts val="600"/>
              </a:spcBef>
            </a:pPr>
            <a:r>
              <a:rPr lang="en-US" sz="1500" b="1" dirty="0">
                <a:solidFill>
                  <a:srgbClr val="0B0B0B"/>
                </a:solidFill>
                <a:latin typeface="+mn-lt"/>
              </a:rPr>
              <a:t>Step 2. </a:t>
            </a:r>
            <a:r>
              <a:rPr lang="en-US" sz="1500" dirty="0">
                <a:solidFill>
                  <a:srgbClr val="000000"/>
                </a:solidFill>
                <a:latin typeface="+mn-lt"/>
              </a:rPr>
              <a:t>The DR sends a unicast acknowledgment to the router that sent the initial LSA update, as illustrated in Step 2 in Figure 6-9.</a:t>
            </a:r>
          </a:p>
          <a:p>
            <a:pPr lvl="1">
              <a:spcBef>
                <a:spcPts val="600"/>
              </a:spcBef>
            </a:pPr>
            <a:r>
              <a:rPr lang="en-US" sz="1500" b="1" dirty="0">
                <a:solidFill>
                  <a:srgbClr val="0B0B0B"/>
                </a:solidFill>
                <a:latin typeface="+mn-lt"/>
              </a:rPr>
              <a:t>Step 3. </a:t>
            </a:r>
            <a:r>
              <a:rPr lang="en-US" sz="1500" dirty="0">
                <a:solidFill>
                  <a:srgbClr val="000000"/>
                </a:solidFill>
                <a:latin typeface="+mn-lt"/>
              </a:rPr>
              <a:t>The DR floods the LSA to all the routers on the segment via the AllSPFRouters 224.0.0.5) address, as shown in Step 3 in Figure 6-9.</a:t>
            </a:r>
          </a:p>
          <a:p>
            <a:pPr lvl="1"/>
            <a:r>
              <a:rPr lang="en-US" sz="1600" dirty="0"/>
              <a:t> </a:t>
            </a:r>
          </a:p>
        </p:txBody>
      </p:sp>
      <p:pic>
        <p:nvPicPr>
          <p:cNvPr id="2" name="Picture 1"/>
          <p:cNvPicPr>
            <a:picLocks noChangeAspect="1"/>
          </p:cNvPicPr>
          <p:nvPr/>
        </p:nvPicPr>
        <p:blipFill>
          <a:blip r:embed="rId3"/>
          <a:stretch>
            <a:fillRect/>
          </a:stretch>
        </p:blipFill>
        <p:spPr>
          <a:xfrm>
            <a:off x="2121365" y="3058028"/>
            <a:ext cx="4842144" cy="1750255"/>
          </a:xfrm>
          <a:prstGeom prst="rect">
            <a:avLst/>
          </a:prstGeom>
        </p:spPr>
      </p:pic>
    </p:spTree>
    <p:extLst>
      <p:ext uri="{BB962C8B-B14F-4D97-AF65-F5344CB8AC3E}">
        <p14:creationId xmlns:p14="http://schemas.microsoft.com/office/powerpoint/2010/main" val="2443912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8627252" cy="1351755"/>
          </a:xfrm>
        </p:spPr>
        <p:txBody>
          <a:bodyPr/>
          <a:lstStyle/>
          <a:p>
            <a:r>
              <a:rPr lang="en-US" sz="4800" dirty="0">
                <a:solidFill>
                  <a:schemeClr val="accent5">
                    <a:lumMod val="40000"/>
                    <a:lumOff val="60000"/>
                  </a:schemeClr>
                </a:solidFill>
              </a:rPr>
              <a:t>OSPF Fundamentals</a:t>
            </a:r>
            <a:endParaRPr lang="en-US" dirty="0">
              <a:solidFill>
                <a:schemeClr val="accent5">
                  <a:lumMod val="40000"/>
                  <a:lumOff val="60000"/>
                </a:schemeClr>
              </a:solidFill>
            </a:endParaRPr>
          </a:p>
        </p:txBody>
      </p:sp>
      <p:sp>
        <p:nvSpPr>
          <p:cNvPr id="2" name="TextBox 1"/>
          <p:cNvSpPr txBox="1"/>
          <p:nvPr/>
        </p:nvSpPr>
        <p:spPr>
          <a:xfrm>
            <a:off x="337844" y="1789043"/>
            <a:ext cx="8309199" cy="2308324"/>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5">
                    <a:lumMod val="40000"/>
                    <a:lumOff val="60000"/>
                  </a:schemeClr>
                </a:solidFill>
              </a:rPr>
              <a:t>OSPF is a nonproprietary Interior Gateway Protocol (IGP) that overcomes the deficiencies of distance vector routing protocols and distributes routing information within a single OSPF routing domain.</a:t>
            </a:r>
          </a:p>
          <a:p>
            <a:pPr marL="285750" indent="-285750">
              <a:buFont typeface="Arial" panose="020B0604020202020204" pitchFamily="34" charset="0"/>
              <a:buChar char="•"/>
            </a:pPr>
            <a:r>
              <a:rPr lang="en-US" dirty="0">
                <a:solidFill>
                  <a:schemeClr val="accent5">
                    <a:lumMod val="40000"/>
                    <a:lumOff val="60000"/>
                  </a:schemeClr>
                </a:solidFill>
              </a:rPr>
              <a:t>There are two main versions of OSPF in production networks today:</a:t>
            </a:r>
          </a:p>
          <a:p>
            <a:pPr marL="742950" lvl="1" indent="-285750">
              <a:buFont typeface="Arial" panose="020B0604020202020204" pitchFamily="34" charset="0"/>
              <a:buChar char="•"/>
            </a:pPr>
            <a:r>
              <a:rPr lang="en-US" dirty="0">
                <a:solidFill>
                  <a:schemeClr val="accent5">
                    <a:lumMod val="40000"/>
                    <a:lumOff val="60000"/>
                  </a:schemeClr>
                </a:solidFill>
              </a:rPr>
              <a:t>OSPFv2 - Originally defined in RFC 2328 with IPv4 support</a:t>
            </a:r>
          </a:p>
          <a:p>
            <a:pPr marL="742950" lvl="1" indent="-285750">
              <a:buFont typeface="Arial" panose="020B0604020202020204" pitchFamily="34" charset="0"/>
              <a:buChar char="•"/>
            </a:pPr>
            <a:r>
              <a:rPr lang="en-US" dirty="0">
                <a:solidFill>
                  <a:schemeClr val="accent5">
                    <a:lumMod val="40000"/>
                    <a:lumOff val="60000"/>
                  </a:schemeClr>
                </a:solidFill>
              </a:rPr>
              <a:t>OSPFv3 - Modifies the original structure to support IPv6</a:t>
            </a:r>
          </a:p>
          <a:p>
            <a:pPr marL="285750" indent="-285750">
              <a:buFont typeface="Arial" panose="020B0604020202020204" pitchFamily="34" charset="0"/>
              <a:buChar char="•"/>
            </a:pPr>
            <a:r>
              <a:rPr lang="en-US" dirty="0">
                <a:solidFill>
                  <a:schemeClr val="accent5">
                    <a:lumMod val="40000"/>
                    <a:lumOff val="60000"/>
                  </a:schemeClr>
                </a:solidFill>
              </a:rPr>
              <a:t>OSPF advertises link-state advertisements (LSAs) that contain the link state and link metric to neighboring routers.</a:t>
            </a:r>
          </a:p>
        </p:txBody>
      </p:sp>
    </p:spTree>
    <p:custDataLst>
      <p:tags r:id="rId1"/>
    </p:custDataLst>
    <p:extLst>
      <p:ext uri="{BB962C8B-B14F-4D97-AF65-F5344CB8AC3E}">
        <p14:creationId xmlns:p14="http://schemas.microsoft.com/office/powerpoint/2010/main" val="2824873573"/>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The Designated Router and Backup Designated Router</a:t>
            </a:r>
            <a:br>
              <a:rPr lang="en-US" dirty="0">
                <a:solidFill>
                  <a:schemeClr val="accent4">
                    <a:lumMod val="75000"/>
                  </a:schemeClr>
                </a:solidFill>
              </a:rPr>
            </a:br>
            <a:r>
              <a:rPr lang="en-US" dirty="0">
                <a:solidFill>
                  <a:schemeClr val="accent4">
                    <a:lumMod val="75000"/>
                  </a:schemeClr>
                </a:solidFill>
              </a:rPr>
              <a:t>Designated Router Elections</a:t>
            </a:r>
            <a:endParaRPr lang="en-US" sz="2400" dirty="0">
              <a:solidFill>
                <a:schemeClr val="accent4">
                  <a:lumMod val="75000"/>
                </a:schemeClr>
              </a:solidFill>
            </a:endParaRPr>
          </a:p>
        </p:txBody>
      </p:sp>
      <p:sp>
        <p:nvSpPr>
          <p:cNvPr id="4" name="TextBox 3"/>
          <p:cNvSpPr txBox="1"/>
          <p:nvPr/>
        </p:nvSpPr>
        <p:spPr>
          <a:xfrm>
            <a:off x="91134" y="664241"/>
            <a:ext cx="8935278" cy="4093428"/>
          </a:xfrm>
          <a:prstGeom prst="rect">
            <a:avLst/>
          </a:prstGeom>
          <a:noFill/>
        </p:spPr>
        <p:txBody>
          <a:bodyPr wrap="square" rtlCol="0">
            <a:spAutoFit/>
          </a:bodyPr>
          <a:lstStyle/>
          <a:p>
            <a:pPr>
              <a:spcBef>
                <a:spcPts val="600"/>
              </a:spcBef>
            </a:pPr>
            <a:r>
              <a:rPr lang="en-US" sz="1600" dirty="0">
                <a:solidFill>
                  <a:srgbClr val="000000"/>
                </a:solidFill>
                <a:latin typeface="+mn-lt"/>
              </a:rPr>
              <a:t>The DR/BDR election occurs during OSPF neighborship. Specifically, during the last phase of the 2-Way neighbor state and just before the ExStart state.</a:t>
            </a:r>
          </a:p>
          <a:p>
            <a:pPr marL="285750" indent="-285750">
              <a:spcBef>
                <a:spcPts val="600"/>
              </a:spcBef>
              <a:buFont typeface="Arial" panose="020B0604020202020204" pitchFamily="34" charset="0"/>
              <a:buChar char="•"/>
            </a:pPr>
            <a:r>
              <a:rPr lang="en-US" sz="1600" dirty="0">
                <a:solidFill>
                  <a:srgbClr val="000000"/>
                </a:solidFill>
                <a:latin typeface="+mn-lt"/>
              </a:rPr>
              <a:t>Any router with the OSPF priority of 1 to 255 on its OSPF interface attempts to become the DR. By default, all OSPF interfaces use a priority of 1.</a:t>
            </a:r>
          </a:p>
          <a:p>
            <a:pPr marL="285750" indent="-285750">
              <a:spcBef>
                <a:spcPts val="600"/>
              </a:spcBef>
              <a:buFont typeface="Arial" panose="020B0604020202020204" pitchFamily="34" charset="0"/>
              <a:buChar char="•"/>
            </a:pPr>
            <a:r>
              <a:rPr lang="en-US" sz="1600" dirty="0">
                <a:solidFill>
                  <a:srgbClr val="000000"/>
                </a:solidFill>
                <a:latin typeface="+mn-lt"/>
              </a:rPr>
              <a:t>Routers receive and examine OSPF hellos from neighboring routers. If a router identifies itself as a more favorable router than the OSPF hellos it receives, it continues to send out hellos with its RID and priority listed.</a:t>
            </a:r>
          </a:p>
          <a:p>
            <a:pPr marL="285750" indent="-285750">
              <a:spcBef>
                <a:spcPts val="600"/>
              </a:spcBef>
              <a:buFont typeface="Arial" panose="020B0604020202020204" pitchFamily="34" charset="0"/>
              <a:buChar char="•"/>
            </a:pPr>
            <a:r>
              <a:rPr lang="en-US" sz="1600" dirty="0">
                <a:solidFill>
                  <a:srgbClr val="000000"/>
                </a:solidFill>
                <a:latin typeface="+mn-lt"/>
              </a:rPr>
              <a:t>If the hello received is more favorable, the router updates its OSPF hello packet to use the more preferable RID in the DR field. OSPF deems a router more preferable if the priority for the interface is the highest for that segment. If the OSPF priority is the same, the higher RID is more favorable.</a:t>
            </a:r>
          </a:p>
          <a:p>
            <a:pPr marL="285750" indent="-285750">
              <a:spcBef>
                <a:spcPts val="600"/>
              </a:spcBef>
              <a:buFont typeface="Arial" panose="020B0604020202020204" pitchFamily="34" charset="0"/>
              <a:buChar char="•"/>
            </a:pPr>
            <a:r>
              <a:rPr lang="en-US" sz="1600" dirty="0">
                <a:solidFill>
                  <a:srgbClr val="000000"/>
                </a:solidFill>
                <a:latin typeface="+mn-lt"/>
              </a:rPr>
              <a:t>When all the routers have agreed on the same DR, all routers for that segment become adjacent with the DR. Then the election for the BDR takes place. The election follows the same logic as the DR election, except that the DR does not add its RID to the BDR field of the hello packet.</a:t>
            </a:r>
          </a:p>
        </p:txBody>
      </p:sp>
    </p:spTree>
    <p:extLst>
      <p:ext uri="{BB962C8B-B14F-4D97-AF65-F5344CB8AC3E}">
        <p14:creationId xmlns:p14="http://schemas.microsoft.com/office/powerpoint/2010/main" val="3901948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The Designated Router and Backup Designated Router</a:t>
            </a:r>
            <a:br>
              <a:rPr lang="en-US" dirty="0">
                <a:solidFill>
                  <a:schemeClr val="accent4">
                    <a:lumMod val="75000"/>
                  </a:schemeClr>
                </a:solidFill>
              </a:rPr>
            </a:br>
            <a:r>
              <a:rPr lang="en-US" dirty="0">
                <a:solidFill>
                  <a:schemeClr val="accent4">
                    <a:lumMod val="75000"/>
                  </a:schemeClr>
                </a:solidFill>
              </a:rPr>
              <a:t>DR and BDR Placement</a:t>
            </a:r>
            <a:endParaRPr lang="en-US" sz="2400" dirty="0">
              <a:solidFill>
                <a:schemeClr val="accent4">
                  <a:lumMod val="75000"/>
                </a:schemeClr>
              </a:solidFill>
            </a:endParaRPr>
          </a:p>
        </p:txBody>
      </p:sp>
      <p:sp>
        <p:nvSpPr>
          <p:cNvPr id="4" name="TextBox 3"/>
          <p:cNvSpPr txBox="1"/>
          <p:nvPr/>
        </p:nvSpPr>
        <p:spPr>
          <a:xfrm>
            <a:off x="91134" y="586869"/>
            <a:ext cx="8935278" cy="1031051"/>
          </a:xfrm>
          <a:prstGeom prst="rect">
            <a:avLst/>
          </a:prstGeom>
          <a:noFill/>
        </p:spPr>
        <p:txBody>
          <a:bodyPr wrap="square" rtlCol="0">
            <a:spAutoFit/>
          </a:bodyPr>
          <a:lstStyle/>
          <a:p>
            <a:r>
              <a:rPr lang="en-US" sz="1500" dirty="0">
                <a:solidFill>
                  <a:srgbClr val="000000"/>
                </a:solidFill>
                <a:latin typeface="+mn-lt"/>
              </a:rPr>
              <a:t>In Example 6-12, R3 wins the DR election, and R2 is elected the BDR because all the OSPF</a:t>
            </a:r>
          </a:p>
          <a:p>
            <a:r>
              <a:rPr lang="en-US" sz="1500" dirty="0">
                <a:solidFill>
                  <a:srgbClr val="000000"/>
                </a:solidFill>
                <a:latin typeface="+mn-lt"/>
              </a:rPr>
              <a:t>routers have the same OSPF priority, and the next decision is to use the higher RID. The</a:t>
            </a:r>
          </a:p>
          <a:p>
            <a:r>
              <a:rPr lang="en-US" sz="1500" dirty="0">
                <a:solidFill>
                  <a:srgbClr val="000000"/>
                </a:solidFill>
                <a:latin typeface="+mn-lt"/>
              </a:rPr>
              <a:t>RIDs match the Loopback 0 interface IP addresses, and R3’s loopback address is the highest</a:t>
            </a:r>
          </a:p>
          <a:p>
            <a:r>
              <a:rPr lang="en-US" sz="1500" dirty="0">
                <a:solidFill>
                  <a:srgbClr val="000000"/>
                </a:solidFill>
                <a:latin typeface="+mn-lt"/>
              </a:rPr>
              <a:t>on that segment; R2’s is the second highest</a:t>
            </a:r>
            <a:r>
              <a:rPr lang="en-US" sz="1600" dirty="0">
                <a:solidFill>
                  <a:srgbClr val="000000"/>
                </a:solidFill>
                <a:latin typeface="+mn-lt"/>
              </a:rPr>
              <a:t>.</a:t>
            </a:r>
          </a:p>
        </p:txBody>
      </p:sp>
      <p:sp>
        <p:nvSpPr>
          <p:cNvPr id="5" name="TextBox 4"/>
          <p:cNvSpPr txBox="1"/>
          <p:nvPr/>
        </p:nvSpPr>
        <p:spPr>
          <a:xfrm>
            <a:off x="91134" y="1617920"/>
            <a:ext cx="4151737" cy="3431709"/>
          </a:xfrm>
          <a:prstGeom prst="rect">
            <a:avLst/>
          </a:prstGeom>
          <a:noFill/>
        </p:spPr>
        <p:txBody>
          <a:bodyPr wrap="square" rtlCol="0">
            <a:spAutoFit/>
          </a:bodyPr>
          <a:lstStyle/>
          <a:p>
            <a:pPr>
              <a:spcBef>
                <a:spcPts val="600"/>
              </a:spcBef>
            </a:pPr>
            <a:r>
              <a:rPr lang="en-US" sz="1500" dirty="0">
                <a:solidFill>
                  <a:srgbClr val="000000"/>
                </a:solidFill>
                <a:latin typeface="+mn-lt"/>
              </a:rPr>
              <a:t>Modifying a router’s RID for DR placement is a bad design strategy. It is preferable to set the interface priority to a higher value than that of the existing DR. The priority can be set manually under the interface configuration with the command </a:t>
            </a:r>
            <a:r>
              <a:rPr lang="en-US" sz="1500" b="1" dirty="0">
                <a:solidFill>
                  <a:srgbClr val="000000"/>
                </a:solidFill>
                <a:latin typeface="+mn-lt"/>
              </a:rPr>
              <a:t>ip ospf priority </a:t>
            </a:r>
            <a:r>
              <a:rPr lang="en-US" sz="1500" i="1" dirty="0">
                <a:solidFill>
                  <a:srgbClr val="000000"/>
                </a:solidFill>
                <a:latin typeface="+mn-lt"/>
              </a:rPr>
              <a:t>0-255 </a:t>
            </a:r>
            <a:r>
              <a:rPr lang="en-US" sz="1500" dirty="0">
                <a:solidFill>
                  <a:srgbClr val="000000"/>
                </a:solidFill>
                <a:latin typeface="+mn-lt"/>
              </a:rPr>
              <a:t>for IOS nodes.</a:t>
            </a:r>
          </a:p>
          <a:p>
            <a:pPr>
              <a:spcBef>
                <a:spcPts val="600"/>
              </a:spcBef>
            </a:pPr>
            <a:r>
              <a:rPr lang="en-US" sz="1500" dirty="0">
                <a:solidFill>
                  <a:srgbClr val="000000"/>
                </a:solidFill>
                <a:latin typeface="+mn-lt"/>
              </a:rPr>
              <a:t>Setting an interface priority to 0 removes that interface from the DR/BDR election immediately. Raising the priority above the default value (1) makes that interface more favorable over interfaces with the default value</a:t>
            </a:r>
            <a:r>
              <a:rPr lang="en-US" sz="1600" dirty="0">
                <a:solidFill>
                  <a:srgbClr val="000000"/>
                </a:solidFill>
                <a:latin typeface="+mn-lt"/>
              </a:rPr>
              <a:t>.</a:t>
            </a:r>
          </a:p>
          <a:p>
            <a:endParaRPr lang="en-US" sz="1600" dirty="0">
              <a:solidFill>
                <a:srgbClr val="000000"/>
              </a:solidFill>
            </a:endParaRPr>
          </a:p>
        </p:txBody>
      </p:sp>
      <p:pic>
        <p:nvPicPr>
          <p:cNvPr id="2" name="Picture 1"/>
          <p:cNvPicPr>
            <a:picLocks noChangeAspect="1"/>
          </p:cNvPicPr>
          <p:nvPr/>
        </p:nvPicPr>
        <p:blipFill>
          <a:blip r:embed="rId3"/>
          <a:stretch>
            <a:fillRect/>
          </a:stretch>
        </p:blipFill>
        <p:spPr>
          <a:xfrm>
            <a:off x="4242871" y="1617920"/>
            <a:ext cx="4428726" cy="2419508"/>
          </a:xfrm>
          <a:prstGeom prst="rect">
            <a:avLst/>
          </a:prstGeom>
        </p:spPr>
      </p:pic>
    </p:spTree>
    <p:extLst>
      <p:ext uri="{BB962C8B-B14F-4D97-AF65-F5344CB8AC3E}">
        <p14:creationId xmlns:p14="http://schemas.microsoft.com/office/powerpoint/2010/main" val="2666713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3" y="252411"/>
            <a:ext cx="8607373" cy="1351755"/>
          </a:xfrm>
        </p:spPr>
        <p:txBody>
          <a:bodyPr/>
          <a:lstStyle/>
          <a:p>
            <a:r>
              <a:rPr lang="en-US" dirty="0">
                <a:solidFill>
                  <a:schemeClr val="accent5">
                    <a:lumMod val="40000"/>
                    <a:lumOff val="60000"/>
                  </a:schemeClr>
                </a:solidFill>
              </a:rPr>
              <a:t>OSPF Network Types</a:t>
            </a:r>
          </a:p>
        </p:txBody>
      </p:sp>
      <p:sp>
        <p:nvSpPr>
          <p:cNvPr id="6" name="Rectangle 5"/>
          <p:cNvSpPr/>
          <p:nvPr/>
        </p:nvSpPr>
        <p:spPr>
          <a:xfrm>
            <a:off x="337843" y="1833086"/>
            <a:ext cx="8116840" cy="2108269"/>
          </a:xfrm>
          <a:prstGeom prst="rect">
            <a:avLst/>
          </a:prstGeom>
        </p:spPr>
        <p:txBody>
          <a:bodyPr wrap="square">
            <a:spAutoFit/>
          </a:bodyPr>
          <a:lstStyle/>
          <a:p>
            <a:pPr marL="285750" indent="-285750">
              <a:spcBef>
                <a:spcPts val="600"/>
              </a:spcBef>
              <a:buFont typeface="Arial" panose="020B0604020202020204" pitchFamily="34" charset="0"/>
              <a:buChar char="•"/>
            </a:pPr>
            <a:r>
              <a:rPr lang="en-US" dirty="0">
                <a:solidFill>
                  <a:schemeClr val="accent5">
                    <a:lumMod val="40000"/>
                    <a:lumOff val="60000"/>
                  </a:schemeClr>
                </a:solidFill>
              </a:rPr>
              <a:t>The default OSPF network type is set based on the media used for the connection and can be changed independently of the actual media type used.</a:t>
            </a:r>
          </a:p>
          <a:p>
            <a:pPr marL="285750" indent="-285750">
              <a:spcBef>
                <a:spcPts val="600"/>
              </a:spcBef>
              <a:buFont typeface="Arial" panose="020B0604020202020204" pitchFamily="34" charset="0"/>
              <a:buChar char="•"/>
            </a:pPr>
            <a:r>
              <a:rPr lang="en-US" dirty="0">
                <a:solidFill>
                  <a:schemeClr val="accent5">
                    <a:lumMod val="40000"/>
                    <a:lumOff val="60000"/>
                  </a:schemeClr>
                </a:solidFill>
              </a:rPr>
              <a:t>Cisco’s implementation of OSPF considers the various media and provides five OSPF network types:  Broadcast, Nonbroadcast, Point-to-point, Point-to-Multipoint and Loopback.</a:t>
            </a:r>
          </a:p>
          <a:p>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1671868018"/>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Network Types</a:t>
            </a:r>
            <a:br>
              <a:rPr lang="en-US" dirty="0">
                <a:solidFill>
                  <a:schemeClr val="accent4">
                    <a:lumMod val="75000"/>
                  </a:schemeClr>
                </a:solidFill>
              </a:rPr>
            </a:br>
            <a:r>
              <a:rPr lang="en-US" dirty="0">
                <a:solidFill>
                  <a:schemeClr val="accent4">
                    <a:lumMod val="75000"/>
                  </a:schemeClr>
                </a:solidFill>
              </a:rPr>
              <a:t>Concepts</a:t>
            </a:r>
            <a:endParaRPr lang="en-US" sz="2400" dirty="0">
              <a:solidFill>
                <a:schemeClr val="accent4">
                  <a:lumMod val="75000"/>
                </a:schemeClr>
              </a:solidFill>
            </a:endParaRPr>
          </a:p>
        </p:txBody>
      </p:sp>
      <p:sp>
        <p:nvSpPr>
          <p:cNvPr id="4" name="TextBox 3"/>
          <p:cNvSpPr txBox="1"/>
          <p:nvPr/>
        </p:nvSpPr>
        <p:spPr>
          <a:xfrm>
            <a:off x="91134" y="664241"/>
            <a:ext cx="8935278" cy="584775"/>
          </a:xfrm>
          <a:prstGeom prst="rect">
            <a:avLst/>
          </a:prstGeom>
          <a:noFill/>
        </p:spPr>
        <p:txBody>
          <a:bodyPr wrap="square" rtlCol="0">
            <a:spAutoFit/>
          </a:bodyPr>
          <a:lstStyle/>
          <a:p>
            <a:pPr>
              <a:spcBef>
                <a:spcPts val="0"/>
              </a:spcBef>
            </a:pPr>
            <a:r>
              <a:rPr lang="en-US" sz="1600" dirty="0">
                <a:solidFill>
                  <a:srgbClr val="000000"/>
                </a:solidFill>
              </a:rPr>
              <a:t>Table 6-7 provides detail on the five OSPF network types that exist in Cisco’s implementation of OSPF.</a:t>
            </a:r>
          </a:p>
        </p:txBody>
      </p:sp>
      <p:pic>
        <p:nvPicPr>
          <p:cNvPr id="2" name="Picture 1"/>
          <p:cNvPicPr>
            <a:picLocks noChangeAspect="1"/>
          </p:cNvPicPr>
          <p:nvPr/>
        </p:nvPicPr>
        <p:blipFill>
          <a:blip r:embed="rId3"/>
          <a:stretch>
            <a:fillRect/>
          </a:stretch>
        </p:blipFill>
        <p:spPr>
          <a:xfrm>
            <a:off x="2033621" y="1249016"/>
            <a:ext cx="5050303" cy="3474664"/>
          </a:xfrm>
          <a:prstGeom prst="rect">
            <a:avLst/>
          </a:prstGeom>
        </p:spPr>
      </p:pic>
    </p:spTree>
    <p:extLst>
      <p:ext uri="{BB962C8B-B14F-4D97-AF65-F5344CB8AC3E}">
        <p14:creationId xmlns:p14="http://schemas.microsoft.com/office/powerpoint/2010/main" val="3475567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Network Types</a:t>
            </a:r>
            <a:br>
              <a:rPr lang="en-US" dirty="0">
                <a:solidFill>
                  <a:schemeClr val="accent4">
                    <a:lumMod val="75000"/>
                  </a:schemeClr>
                </a:solidFill>
              </a:rPr>
            </a:br>
            <a:r>
              <a:rPr lang="en-US" dirty="0">
                <a:solidFill>
                  <a:schemeClr val="accent4">
                    <a:lumMod val="75000"/>
                  </a:schemeClr>
                </a:solidFill>
              </a:rPr>
              <a:t>Broadcast</a:t>
            </a:r>
            <a:endParaRPr lang="en-US" sz="2400" dirty="0">
              <a:solidFill>
                <a:schemeClr val="accent4">
                  <a:lumMod val="75000"/>
                </a:schemeClr>
              </a:solidFill>
            </a:endParaRPr>
          </a:p>
        </p:txBody>
      </p:sp>
      <p:sp>
        <p:nvSpPr>
          <p:cNvPr id="4" name="TextBox 3"/>
          <p:cNvSpPr txBox="1"/>
          <p:nvPr/>
        </p:nvSpPr>
        <p:spPr>
          <a:xfrm>
            <a:off x="91134" y="664241"/>
            <a:ext cx="8935278" cy="2539157"/>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sz="1600" dirty="0">
                <a:solidFill>
                  <a:srgbClr val="000000"/>
                </a:solidFill>
                <a:latin typeface="+mn-lt"/>
              </a:rPr>
              <a:t>Broadcast networks are multi-access in that they are capable of connecting more than two devices, and broadcasts sent out one interface are capable of reaching all interfaces attached to that segment.</a:t>
            </a:r>
          </a:p>
          <a:p>
            <a:pPr marL="285750" indent="-285750">
              <a:spcBef>
                <a:spcPts val="600"/>
              </a:spcBef>
              <a:buFont typeface="Arial" panose="020B0604020202020204" pitchFamily="34" charset="0"/>
              <a:buChar char="•"/>
            </a:pPr>
            <a:r>
              <a:rPr lang="en-US" sz="1600" dirty="0">
                <a:solidFill>
                  <a:srgbClr val="000000"/>
                </a:solidFill>
                <a:latin typeface="+mn-lt"/>
              </a:rPr>
              <a:t>The OSPF network type is set to broadcast by default for Ethernet interfaces. A DR is required for this OSPF network type because of the possibility that multiple nodes can exist on a segment and LSA flooding needs to be controlled.</a:t>
            </a:r>
          </a:p>
          <a:p>
            <a:pPr marL="285750" indent="-285750">
              <a:spcBef>
                <a:spcPts val="600"/>
              </a:spcBef>
              <a:buFont typeface="Arial" panose="020B0604020202020204" pitchFamily="34" charset="0"/>
              <a:buChar char="•"/>
            </a:pPr>
            <a:r>
              <a:rPr lang="en-US" sz="1600" dirty="0">
                <a:solidFill>
                  <a:srgbClr val="000000"/>
                </a:solidFill>
                <a:latin typeface="+mn-lt"/>
              </a:rPr>
              <a:t>The hello timer defaults to10 seconds, as defined in RFC 2328.</a:t>
            </a:r>
          </a:p>
          <a:p>
            <a:pPr marL="285750" indent="-285750">
              <a:spcBef>
                <a:spcPts val="600"/>
              </a:spcBef>
              <a:buFont typeface="Arial" panose="020B0604020202020204" pitchFamily="34" charset="0"/>
              <a:buChar char="•"/>
            </a:pPr>
            <a:r>
              <a:rPr lang="en-US" sz="1600" dirty="0">
                <a:solidFill>
                  <a:srgbClr val="000000"/>
                </a:solidFill>
                <a:latin typeface="+mn-lt"/>
              </a:rPr>
              <a:t>The interface parameter command </a:t>
            </a:r>
            <a:r>
              <a:rPr lang="en-US" sz="1600" b="1" dirty="0">
                <a:solidFill>
                  <a:srgbClr val="000000"/>
                </a:solidFill>
                <a:latin typeface="+mn-lt"/>
              </a:rPr>
              <a:t>ip ospf network broadcast </a:t>
            </a:r>
            <a:r>
              <a:rPr lang="en-US" sz="1600" dirty="0">
                <a:solidFill>
                  <a:srgbClr val="000000"/>
                </a:solidFill>
                <a:latin typeface="+mn-lt"/>
              </a:rPr>
              <a:t>overrides the automatically configured setting and statically sets an interface as an OSPF broadcast network type.</a:t>
            </a:r>
          </a:p>
        </p:txBody>
      </p:sp>
    </p:spTree>
    <p:extLst>
      <p:ext uri="{BB962C8B-B14F-4D97-AF65-F5344CB8AC3E}">
        <p14:creationId xmlns:p14="http://schemas.microsoft.com/office/powerpoint/2010/main" val="2580347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Network Types</a:t>
            </a:r>
            <a:br>
              <a:rPr lang="en-US" dirty="0">
                <a:solidFill>
                  <a:schemeClr val="accent4">
                    <a:lumMod val="75000"/>
                  </a:schemeClr>
                </a:solidFill>
              </a:rPr>
            </a:br>
            <a:r>
              <a:rPr lang="en-US" dirty="0">
                <a:solidFill>
                  <a:schemeClr val="accent4">
                    <a:lumMod val="75000"/>
                  </a:schemeClr>
                </a:solidFill>
              </a:rPr>
              <a:t>Nonbroadcast</a:t>
            </a:r>
            <a:endParaRPr lang="en-US" sz="2400" dirty="0">
              <a:solidFill>
                <a:schemeClr val="accent4">
                  <a:lumMod val="75000"/>
                </a:schemeClr>
              </a:solidFill>
            </a:endParaRPr>
          </a:p>
        </p:txBody>
      </p:sp>
      <p:sp>
        <p:nvSpPr>
          <p:cNvPr id="4" name="TextBox 3"/>
          <p:cNvSpPr txBox="1"/>
          <p:nvPr/>
        </p:nvSpPr>
        <p:spPr>
          <a:xfrm>
            <a:off x="98167" y="629071"/>
            <a:ext cx="8935278" cy="2708434"/>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sz="1500" dirty="0">
                <a:solidFill>
                  <a:srgbClr val="000000"/>
                </a:solidFill>
                <a:latin typeface="+mn-lt"/>
              </a:rPr>
              <a:t>Frame Relay, ATM, and X.25 are considered nonbroadcast multi-access (NBMA) in that they can connect more than two devices, and broadcasts sent out one interface might not always be capable of reaching all the interfaces attached to the segment.</a:t>
            </a:r>
          </a:p>
          <a:p>
            <a:pPr marL="285750" indent="-285750">
              <a:spcBef>
                <a:spcPts val="600"/>
              </a:spcBef>
              <a:buFont typeface="Arial" panose="020B0604020202020204" pitchFamily="34" charset="0"/>
              <a:buChar char="•"/>
            </a:pPr>
            <a:r>
              <a:rPr lang="en-US" sz="1500" dirty="0">
                <a:solidFill>
                  <a:srgbClr val="000000"/>
                </a:solidFill>
                <a:latin typeface="+mn-lt"/>
              </a:rPr>
              <a:t>Frame Relay interfaces set the OSPF network type to nonbroadcast by default. </a:t>
            </a:r>
          </a:p>
          <a:p>
            <a:pPr marL="285750" indent="-285750">
              <a:spcBef>
                <a:spcPts val="600"/>
              </a:spcBef>
              <a:buFont typeface="Arial" panose="020B0604020202020204" pitchFamily="34" charset="0"/>
              <a:buChar char="•"/>
            </a:pPr>
            <a:r>
              <a:rPr lang="en-US" sz="1500" dirty="0">
                <a:solidFill>
                  <a:srgbClr val="000000"/>
                </a:solidFill>
                <a:latin typeface="+mn-lt"/>
              </a:rPr>
              <a:t>Multiple routers can exist on a segment, so the DR functionality is used.</a:t>
            </a:r>
          </a:p>
          <a:p>
            <a:pPr marL="285750" indent="-285750">
              <a:spcBef>
                <a:spcPts val="600"/>
              </a:spcBef>
              <a:buFont typeface="Arial" panose="020B0604020202020204" pitchFamily="34" charset="0"/>
              <a:buChar char="•"/>
            </a:pPr>
            <a:r>
              <a:rPr lang="en-US" sz="1500" dirty="0">
                <a:solidFill>
                  <a:srgbClr val="000000"/>
                </a:solidFill>
                <a:latin typeface="+mn-lt"/>
              </a:rPr>
              <a:t>Neighbors are statically defined with the </a:t>
            </a:r>
            <a:r>
              <a:rPr lang="en-US" sz="1500" b="1" dirty="0">
                <a:solidFill>
                  <a:srgbClr val="000000"/>
                </a:solidFill>
                <a:latin typeface="+mn-lt"/>
              </a:rPr>
              <a:t>neighbor</a:t>
            </a:r>
            <a:r>
              <a:rPr lang="en-US" sz="1500" dirty="0">
                <a:solidFill>
                  <a:srgbClr val="000000"/>
                </a:solidFill>
                <a:latin typeface="+mn-lt"/>
              </a:rPr>
              <a:t> </a:t>
            </a:r>
            <a:r>
              <a:rPr lang="en-US" sz="1500" i="1" dirty="0">
                <a:solidFill>
                  <a:srgbClr val="000000"/>
                </a:solidFill>
                <a:latin typeface="+mn-lt"/>
              </a:rPr>
              <a:t>ip-address</a:t>
            </a:r>
            <a:r>
              <a:rPr lang="en-US" sz="1500" dirty="0">
                <a:solidFill>
                  <a:srgbClr val="000000"/>
                </a:solidFill>
                <a:latin typeface="+mn-lt"/>
              </a:rPr>
              <a:t> command because multicast and broadcast functionality do not exist on this type of circuit. Configuring a static neighbor causes OSPF hellos to be sent using unicast.</a:t>
            </a:r>
          </a:p>
          <a:p>
            <a:pPr marL="285750" indent="-285750">
              <a:spcBef>
                <a:spcPts val="600"/>
              </a:spcBef>
              <a:buFont typeface="Arial" panose="020B0604020202020204" pitchFamily="34" charset="0"/>
              <a:buChar char="•"/>
            </a:pPr>
            <a:r>
              <a:rPr lang="en-US" sz="1500" dirty="0">
                <a:solidFill>
                  <a:srgbClr val="000000"/>
                </a:solidFill>
                <a:latin typeface="+mn-lt"/>
              </a:rPr>
              <a:t>The interface parameter command </a:t>
            </a:r>
            <a:r>
              <a:rPr lang="en-US" sz="1500" b="1" dirty="0">
                <a:solidFill>
                  <a:srgbClr val="000000"/>
                </a:solidFill>
                <a:latin typeface="+mn-lt"/>
              </a:rPr>
              <a:t>ip ospf network non-broadcast </a:t>
            </a:r>
            <a:r>
              <a:rPr lang="en-US" sz="1500" dirty="0">
                <a:solidFill>
                  <a:srgbClr val="000000"/>
                </a:solidFill>
                <a:latin typeface="+mn-lt"/>
              </a:rPr>
              <a:t>manually sets an interface as an OSPF nonbroadcast network type.</a:t>
            </a:r>
          </a:p>
        </p:txBody>
      </p:sp>
      <p:pic>
        <p:nvPicPr>
          <p:cNvPr id="2" name="Picture 1"/>
          <p:cNvPicPr>
            <a:picLocks noChangeAspect="1"/>
          </p:cNvPicPr>
          <p:nvPr/>
        </p:nvPicPr>
        <p:blipFill>
          <a:blip r:embed="rId3"/>
          <a:stretch>
            <a:fillRect/>
          </a:stretch>
        </p:blipFill>
        <p:spPr>
          <a:xfrm>
            <a:off x="1716258" y="3337505"/>
            <a:ext cx="4698609" cy="1356782"/>
          </a:xfrm>
          <a:prstGeom prst="rect">
            <a:avLst/>
          </a:prstGeom>
        </p:spPr>
      </p:pic>
    </p:spTree>
    <p:extLst>
      <p:ext uri="{BB962C8B-B14F-4D97-AF65-F5344CB8AC3E}">
        <p14:creationId xmlns:p14="http://schemas.microsoft.com/office/powerpoint/2010/main" val="3972645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Network Types</a:t>
            </a:r>
            <a:br>
              <a:rPr lang="en-US" dirty="0">
                <a:solidFill>
                  <a:schemeClr val="accent4">
                    <a:lumMod val="75000"/>
                  </a:schemeClr>
                </a:solidFill>
              </a:rPr>
            </a:br>
            <a:r>
              <a:rPr lang="en-US" dirty="0">
                <a:solidFill>
                  <a:schemeClr val="accent4">
                    <a:lumMod val="75000"/>
                  </a:schemeClr>
                </a:solidFill>
              </a:rPr>
              <a:t>Nonbroadcast (Cont.)</a:t>
            </a:r>
            <a:endParaRPr lang="en-US" sz="2400" dirty="0">
              <a:solidFill>
                <a:schemeClr val="accent4">
                  <a:lumMod val="75000"/>
                </a:schemeClr>
              </a:solidFill>
            </a:endParaRPr>
          </a:p>
        </p:txBody>
      </p:sp>
      <p:sp>
        <p:nvSpPr>
          <p:cNvPr id="4" name="TextBox 3"/>
          <p:cNvSpPr txBox="1"/>
          <p:nvPr/>
        </p:nvSpPr>
        <p:spPr>
          <a:xfrm>
            <a:off x="91134" y="664241"/>
            <a:ext cx="8935278" cy="1031051"/>
          </a:xfrm>
          <a:prstGeom prst="rect">
            <a:avLst/>
          </a:prstGeom>
          <a:noFill/>
        </p:spPr>
        <p:txBody>
          <a:bodyPr wrap="square" rtlCol="0">
            <a:spAutoFit/>
          </a:bodyPr>
          <a:lstStyle/>
          <a:p>
            <a:r>
              <a:rPr lang="en-US" sz="1500" dirty="0">
                <a:solidFill>
                  <a:srgbClr val="000000"/>
                </a:solidFill>
                <a:latin typeface="+mn-lt"/>
              </a:rPr>
              <a:t>Example 6-13 provides the OSPF configuration over a Frame Relay interface. Notice that</a:t>
            </a:r>
          </a:p>
          <a:p>
            <a:r>
              <a:rPr lang="en-US" sz="1500" dirty="0">
                <a:solidFill>
                  <a:srgbClr val="000000"/>
                </a:solidFill>
                <a:latin typeface="+mn-lt"/>
              </a:rPr>
              <a:t>the static neighbor configuration is required when OSPF packets cannot be received through</a:t>
            </a:r>
          </a:p>
          <a:p>
            <a:r>
              <a:rPr lang="en-US" sz="1500" dirty="0">
                <a:solidFill>
                  <a:srgbClr val="000000"/>
                </a:solidFill>
                <a:latin typeface="+mn-lt"/>
              </a:rPr>
              <a:t>broadcast (multicast) discovery.</a:t>
            </a:r>
          </a:p>
          <a:p>
            <a:endParaRPr lang="en-US" sz="1600" dirty="0">
              <a:solidFill>
                <a:srgbClr val="000000"/>
              </a:solidFill>
            </a:endParaRPr>
          </a:p>
        </p:txBody>
      </p:sp>
      <p:sp>
        <p:nvSpPr>
          <p:cNvPr id="5" name="TextBox 4"/>
          <p:cNvSpPr txBox="1"/>
          <p:nvPr/>
        </p:nvSpPr>
        <p:spPr>
          <a:xfrm>
            <a:off x="175844" y="3283666"/>
            <a:ext cx="8426547" cy="1431161"/>
          </a:xfrm>
          <a:prstGeom prst="rect">
            <a:avLst/>
          </a:prstGeom>
          <a:noFill/>
        </p:spPr>
        <p:txBody>
          <a:bodyPr wrap="square" rtlCol="0">
            <a:spAutoFit/>
          </a:bodyPr>
          <a:lstStyle/>
          <a:p>
            <a:r>
              <a:rPr lang="en-US" sz="1500" dirty="0">
                <a:solidFill>
                  <a:srgbClr val="000000"/>
                </a:solidFill>
                <a:latin typeface="+mn-lt"/>
              </a:rPr>
              <a:t>The nonbroadcast network type is verified by filtering the output of the </a:t>
            </a:r>
            <a:r>
              <a:rPr lang="en-US" sz="1500" b="1" dirty="0">
                <a:solidFill>
                  <a:srgbClr val="000000"/>
                </a:solidFill>
                <a:latin typeface="+mn-lt"/>
              </a:rPr>
              <a:t>show ip ospf interface </a:t>
            </a:r>
            <a:r>
              <a:rPr lang="en-US" sz="1500" dirty="0">
                <a:solidFill>
                  <a:srgbClr val="000000"/>
                </a:solidFill>
                <a:latin typeface="+mn-lt"/>
              </a:rPr>
              <a:t>command with the </a:t>
            </a:r>
            <a:r>
              <a:rPr lang="en-US" sz="1500" i="1" dirty="0">
                <a:solidFill>
                  <a:srgbClr val="000000"/>
                </a:solidFill>
                <a:latin typeface="+mn-lt"/>
              </a:rPr>
              <a:t>Type </a:t>
            </a:r>
            <a:r>
              <a:rPr lang="en-US" sz="1500" dirty="0">
                <a:solidFill>
                  <a:srgbClr val="000000"/>
                </a:solidFill>
                <a:latin typeface="+mn-lt"/>
              </a:rPr>
              <a:t>keyword. The following snippet confirms that the interfaces operate as nonbroadcast:</a:t>
            </a:r>
          </a:p>
          <a:p>
            <a:pPr lvl="1"/>
            <a:r>
              <a:rPr lang="en-US" sz="1400" dirty="0">
                <a:solidFill>
                  <a:srgbClr val="000000"/>
                </a:solidFill>
                <a:latin typeface="Courier New" panose="02070309020205020404" pitchFamily="49" charset="0"/>
                <a:cs typeface="Courier New" panose="02070309020205020404" pitchFamily="49" charset="0"/>
              </a:rPr>
              <a:t>R1# </a:t>
            </a:r>
            <a:r>
              <a:rPr lang="en-US" sz="1400" b="1" dirty="0">
                <a:solidFill>
                  <a:srgbClr val="000000"/>
                </a:solidFill>
                <a:latin typeface="Courier New" panose="02070309020205020404" pitchFamily="49" charset="0"/>
                <a:cs typeface="Courier New" panose="02070309020205020404" pitchFamily="49" charset="0"/>
              </a:rPr>
              <a:t>show ip ospf interface Serial 0/0 | include Type</a:t>
            </a:r>
          </a:p>
          <a:p>
            <a:pPr lvl="2"/>
            <a:r>
              <a:rPr lang="en-US" sz="1400" dirty="0">
                <a:solidFill>
                  <a:srgbClr val="000000"/>
                </a:solidFill>
                <a:latin typeface="Courier New" panose="02070309020205020404" pitchFamily="49" charset="0"/>
                <a:cs typeface="Courier New" panose="02070309020205020404" pitchFamily="49" charset="0"/>
              </a:rPr>
              <a:t>Process ID 1, Router ID 192.168.1.1, Network Type NON _ BROADCAST,</a:t>
            </a:r>
          </a:p>
          <a:p>
            <a:pPr lvl="3"/>
            <a:r>
              <a:rPr lang="en-US" sz="1400" dirty="0">
                <a:solidFill>
                  <a:srgbClr val="000000"/>
                </a:solidFill>
                <a:latin typeface="Courier New" panose="02070309020205020404" pitchFamily="49" charset="0"/>
                <a:cs typeface="Courier New" panose="02070309020205020404" pitchFamily="49" charset="0"/>
              </a:rPr>
              <a:t>Cost: 64</a:t>
            </a:r>
          </a:p>
        </p:txBody>
      </p:sp>
      <p:pic>
        <p:nvPicPr>
          <p:cNvPr id="2" name="Picture 1"/>
          <p:cNvPicPr>
            <a:picLocks noChangeAspect="1"/>
          </p:cNvPicPr>
          <p:nvPr/>
        </p:nvPicPr>
        <p:blipFill>
          <a:blip r:embed="rId3"/>
          <a:stretch>
            <a:fillRect/>
          </a:stretch>
        </p:blipFill>
        <p:spPr>
          <a:xfrm>
            <a:off x="2173640" y="1396078"/>
            <a:ext cx="4430957" cy="1836635"/>
          </a:xfrm>
          <a:prstGeom prst="rect">
            <a:avLst/>
          </a:prstGeom>
        </p:spPr>
      </p:pic>
    </p:spTree>
    <p:extLst>
      <p:ext uri="{BB962C8B-B14F-4D97-AF65-F5344CB8AC3E}">
        <p14:creationId xmlns:p14="http://schemas.microsoft.com/office/powerpoint/2010/main" val="1920254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Network Types</a:t>
            </a:r>
            <a:br>
              <a:rPr lang="en-US" dirty="0">
                <a:solidFill>
                  <a:schemeClr val="accent4">
                    <a:lumMod val="75000"/>
                  </a:schemeClr>
                </a:solidFill>
              </a:rPr>
            </a:br>
            <a:r>
              <a:rPr lang="en-US" dirty="0">
                <a:solidFill>
                  <a:schemeClr val="accent4">
                    <a:lumMod val="75000"/>
                  </a:schemeClr>
                </a:solidFill>
              </a:rPr>
              <a:t>Point-to-Point</a:t>
            </a:r>
            <a:endParaRPr lang="en-US" sz="2400" dirty="0">
              <a:solidFill>
                <a:schemeClr val="accent4">
                  <a:lumMod val="75000"/>
                </a:schemeClr>
              </a:solidFill>
            </a:endParaRPr>
          </a:p>
        </p:txBody>
      </p:sp>
      <p:sp>
        <p:nvSpPr>
          <p:cNvPr id="4" name="TextBox 3"/>
          <p:cNvSpPr txBox="1"/>
          <p:nvPr/>
        </p:nvSpPr>
        <p:spPr>
          <a:xfrm>
            <a:off x="91134" y="664241"/>
            <a:ext cx="8935278" cy="2369880"/>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sz="1600" dirty="0">
                <a:solidFill>
                  <a:srgbClr val="000000"/>
                </a:solidFill>
                <a:latin typeface="+mn-lt"/>
              </a:rPr>
              <a:t>A network circuit that allows only two devices to communicate is considered a point-to-point (P2P) network.</a:t>
            </a:r>
            <a:endParaRPr lang="en-US" sz="1600" dirty="0">
              <a:solidFill>
                <a:srgbClr val="000000"/>
              </a:solidFill>
              <a:latin typeface="+mn-lt"/>
              <a:cs typeface="Arial" panose="020B0604020202020204" pitchFamily="34" charset="0"/>
            </a:endParaRPr>
          </a:p>
          <a:p>
            <a:pPr marL="285750" indent="-285750">
              <a:spcBef>
                <a:spcPts val="600"/>
              </a:spcBef>
              <a:buFont typeface="Arial" panose="020B0604020202020204" pitchFamily="34" charset="0"/>
              <a:buChar char="•"/>
            </a:pPr>
            <a:r>
              <a:rPr lang="en-US" sz="1600" dirty="0">
                <a:solidFill>
                  <a:srgbClr val="000000"/>
                </a:solidFill>
                <a:latin typeface="+mn-lt"/>
                <a:cs typeface="Arial" panose="020B0604020202020204" pitchFamily="34" charset="0"/>
              </a:rPr>
              <a:t>The OSPF network type is set to point-to-point by default for serial interfaces (HDLC or PPP encapsulation), Generic Routing Encapsulation (GRE) tunnels, and point-to-point Frame Relay subinterfaces.</a:t>
            </a:r>
          </a:p>
          <a:p>
            <a:pPr marL="285750" indent="-285750">
              <a:spcBef>
                <a:spcPts val="600"/>
              </a:spcBef>
              <a:buFont typeface="Arial" panose="020B0604020202020204" pitchFamily="34" charset="0"/>
              <a:buChar char="•"/>
            </a:pPr>
            <a:r>
              <a:rPr lang="en-US" sz="1600" dirty="0">
                <a:solidFill>
                  <a:srgbClr val="000000"/>
                </a:solidFill>
                <a:latin typeface="+mn-lt"/>
                <a:cs typeface="Arial" panose="020B0604020202020204" pitchFamily="34" charset="0"/>
              </a:rPr>
              <a:t>There are no special configuration commands to set a serial interface to point-to-point.</a:t>
            </a:r>
          </a:p>
          <a:p>
            <a:pPr lvl="3">
              <a:spcBef>
                <a:spcPts val="600"/>
              </a:spcBef>
            </a:pPr>
            <a:endParaRPr lang="en-US" sz="1600" dirty="0">
              <a:solidFill>
                <a:srgbClr val="000000"/>
              </a:solidFill>
              <a:latin typeface="+mn-lt"/>
            </a:endParaRPr>
          </a:p>
          <a:p>
            <a:pPr lvl="3">
              <a:spcBef>
                <a:spcPts val="600"/>
              </a:spcBef>
            </a:pPr>
            <a:r>
              <a:rPr lang="en-US" sz="1600" dirty="0">
                <a:solidFill>
                  <a:srgbClr val="000000"/>
                </a:solidFill>
                <a:latin typeface="+mn-lt"/>
              </a:rPr>
              <a:t>Figure 6-11 shows a serial connection between R1 and R2.</a:t>
            </a:r>
            <a:endParaRPr lang="en-US" sz="1600" dirty="0">
              <a:solidFill>
                <a:srgbClr val="000000"/>
              </a:solidFill>
              <a:latin typeface="+mn-lt"/>
              <a:cs typeface="Arial" panose="020B0604020202020204" pitchFamily="34" charset="0"/>
            </a:endParaRPr>
          </a:p>
        </p:txBody>
      </p:sp>
      <p:pic>
        <p:nvPicPr>
          <p:cNvPr id="2" name="Picture 1"/>
          <p:cNvPicPr>
            <a:picLocks noChangeAspect="1"/>
          </p:cNvPicPr>
          <p:nvPr/>
        </p:nvPicPr>
        <p:blipFill>
          <a:blip r:embed="rId3"/>
          <a:stretch>
            <a:fillRect/>
          </a:stretch>
        </p:blipFill>
        <p:spPr>
          <a:xfrm>
            <a:off x="2328531" y="3034121"/>
            <a:ext cx="4333875" cy="1104900"/>
          </a:xfrm>
          <a:prstGeom prst="rect">
            <a:avLst/>
          </a:prstGeom>
        </p:spPr>
      </p:pic>
    </p:spTree>
    <p:extLst>
      <p:ext uri="{BB962C8B-B14F-4D97-AF65-F5344CB8AC3E}">
        <p14:creationId xmlns:p14="http://schemas.microsoft.com/office/powerpoint/2010/main" val="446670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Network Types</a:t>
            </a:r>
            <a:br>
              <a:rPr lang="en-US" dirty="0">
                <a:solidFill>
                  <a:schemeClr val="accent4">
                    <a:lumMod val="75000"/>
                  </a:schemeClr>
                </a:solidFill>
              </a:rPr>
            </a:br>
            <a:r>
              <a:rPr lang="en-US" dirty="0">
                <a:solidFill>
                  <a:schemeClr val="accent4">
                    <a:lumMod val="75000"/>
                  </a:schemeClr>
                </a:solidFill>
              </a:rPr>
              <a:t>Point-to-Point (Cont.)</a:t>
            </a:r>
            <a:endParaRPr lang="en-US" sz="2400" dirty="0">
              <a:solidFill>
                <a:schemeClr val="accent4">
                  <a:lumMod val="75000"/>
                </a:schemeClr>
              </a:solidFill>
            </a:endParaRPr>
          </a:p>
        </p:txBody>
      </p:sp>
      <p:sp>
        <p:nvSpPr>
          <p:cNvPr id="4" name="TextBox 3"/>
          <p:cNvSpPr txBox="1"/>
          <p:nvPr/>
        </p:nvSpPr>
        <p:spPr>
          <a:xfrm>
            <a:off x="91134" y="664241"/>
            <a:ext cx="8935278" cy="1154162"/>
          </a:xfrm>
          <a:prstGeom prst="rect">
            <a:avLst/>
          </a:prstGeom>
          <a:noFill/>
        </p:spPr>
        <p:txBody>
          <a:bodyPr wrap="square" rtlCol="0">
            <a:spAutoFit/>
          </a:bodyPr>
          <a:lstStyle/>
          <a:p>
            <a:pPr>
              <a:spcBef>
                <a:spcPts val="600"/>
              </a:spcBef>
            </a:pPr>
            <a:r>
              <a:rPr lang="en-US" sz="1600" dirty="0">
                <a:solidFill>
                  <a:srgbClr val="000000"/>
                </a:solidFill>
                <a:latin typeface="+mn-lt"/>
                <a:cs typeface="Arial" panose="020B0604020202020204" pitchFamily="34" charset="0"/>
              </a:rPr>
              <a:t>To verify that the OSPF network type is set to point-to-point, use the </a:t>
            </a:r>
            <a:r>
              <a:rPr lang="en-US" sz="1600" b="1" dirty="0">
                <a:solidFill>
                  <a:srgbClr val="000000"/>
                </a:solidFill>
                <a:latin typeface="+mn-lt"/>
              </a:rPr>
              <a:t>show ip ospf interface </a:t>
            </a:r>
            <a:r>
              <a:rPr lang="en-US" sz="1600" dirty="0">
                <a:solidFill>
                  <a:srgbClr val="000000"/>
                </a:solidFill>
                <a:latin typeface="+mn-lt"/>
              </a:rPr>
              <a:t>command with the </a:t>
            </a:r>
            <a:r>
              <a:rPr lang="en-US" sz="1600" i="1" dirty="0">
                <a:solidFill>
                  <a:srgbClr val="000000"/>
                </a:solidFill>
                <a:latin typeface="+mn-lt"/>
              </a:rPr>
              <a:t>Type </a:t>
            </a:r>
            <a:r>
              <a:rPr lang="en-US" sz="1600" dirty="0">
                <a:solidFill>
                  <a:srgbClr val="000000"/>
                </a:solidFill>
                <a:latin typeface="+mn-lt"/>
              </a:rPr>
              <a:t>keyword. </a:t>
            </a:r>
          </a:p>
          <a:p>
            <a:pPr>
              <a:spcBef>
                <a:spcPts val="600"/>
              </a:spcBef>
            </a:pPr>
            <a:r>
              <a:rPr lang="en-US" sz="1600" dirty="0">
                <a:solidFill>
                  <a:srgbClr val="000000"/>
                </a:solidFill>
                <a:latin typeface="+mn-lt"/>
              </a:rPr>
              <a:t>Example 6-15 verifies that the OSPF network type is set to POINT_TO_POINT, indicating the OSPF point-to-point network type.</a:t>
            </a:r>
            <a:endParaRPr lang="en-US" sz="1600" dirty="0">
              <a:solidFill>
                <a:srgbClr val="000000"/>
              </a:solidFill>
              <a:latin typeface="+mn-lt"/>
              <a:cs typeface="Arial" panose="020B0604020202020204" pitchFamily="34" charset="0"/>
            </a:endParaRPr>
          </a:p>
        </p:txBody>
      </p:sp>
      <p:sp>
        <p:nvSpPr>
          <p:cNvPr id="7" name="TextBox 6"/>
          <p:cNvSpPr txBox="1"/>
          <p:nvPr/>
        </p:nvSpPr>
        <p:spPr>
          <a:xfrm>
            <a:off x="187494" y="3062250"/>
            <a:ext cx="8574259" cy="584775"/>
          </a:xfrm>
          <a:prstGeom prst="rect">
            <a:avLst/>
          </a:prstGeom>
          <a:noFill/>
        </p:spPr>
        <p:txBody>
          <a:bodyPr wrap="square" rtlCol="0">
            <a:spAutoFit/>
          </a:bodyPr>
          <a:lstStyle/>
          <a:p>
            <a:r>
              <a:rPr lang="en-US" sz="1600" dirty="0">
                <a:solidFill>
                  <a:srgbClr val="000000"/>
                </a:solidFill>
                <a:latin typeface="+mn-lt"/>
              </a:rPr>
              <a:t>Example 6-16 shows that point-to-point OSPF network types do not use a DR. Notice the hyphen (-) in the State field.</a:t>
            </a:r>
          </a:p>
        </p:txBody>
      </p:sp>
      <p:pic>
        <p:nvPicPr>
          <p:cNvPr id="5" name="Picture 4"/>
          <p:cNvPicPr>
            <a:picLocks noChangeAspect="1"/>
          </p:cNvPicPr>
          <p:nvPr/>
        </p:nvPicPr>
        <p:blipFill>
          <a:blip r:embed="rId3"/>
          <a:stretch>
            <a:fillRect/>
          </a:stretch>
        </p:blipFill>
        <p:spPr>
          <a:xfrm>
            <a:off x="1718456" y="1873786"/>
            <a:ext cx="5512337" cy="1210025"/>
          </a:xfrm>
          <a:prstGeom prst="rect">
            <a:avLst/>
          </a:prstGeom>
        </p:spPr>
      </p:pic>
      <p:pic>
        <p:nvPicPr>
          <p:cNvPr id="8" name="Picture 7"/>
          <p:cNvPicPr>
            <a:picLocks noChangeAspect="1"/>
          </p:cNvPicPr>
          <p:nvPr/>
        </p:nvPicPr>
        <p:blipFill>
          <a:blip r:embed="rId4"/>
          <a:stretch>
            <a:fillRect/>
          </a:stretch>
        </p:blipFill>
        <p:spPr>
          <a:xfrm>
            <a:off x="1795681" y="3686815"/>
            <a:ext cx="5435112" cy="1134804"/>
          </a:xfrm>
          <a:prstGeom prst="rect">
            <a:avLst/>
          </a:prstGeom>
        </p:spPr>
      </p:pic>
    </p:spTree>
    <p:extLst>
      <p:ext uri="{BB962C8B-B14F-4D97-AF65-F5344CB8AC3E}">
        <p14:creationId xmlns:p14="http://schemas.microsoft.com/office/powerpoint/2010/main" val="3005754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Network Types</a:t>
            </a:r>
            <a:br>
              <a:rPr lang="en-US" dirty="0">
                <a:solidFill>
                  <a:schemeClr val="accent4">
                    <a:lumMod val="75000"/>
                  </a:schemeClr>
                </a:solidFill>
              </a:rPr>
            </a:br>
            <a:r>
              <a:rPr lang="en-US" dirty="0">
                <a:solidFill>
                  <a:schemeClr val="accent4">
                    <a:lumMod val="75000"/>
                  </a:schemeClr>
                </a:solidFill>
              </a:rPr>
              <a:t>Point-to-Multipoint Networks</a:t>
            </a:r>
            <a:endParaRPr lang="en-US" sz="2400" dirty="0">
              <a:solidFill>
                <a:schemeClr val="accent4">
                  <a:lumMod val="75000"/>
                </a:schemeClr>
              </a:solidFill>
            </a:endParaRPr>
          </a:p>
        </p:txBody>
      </p:sp>
      <p:sp>
        <p:nvSpPr>
          <p:cNvPr id="4" name="TextBox 3"/>
          <p:cNvSpPr txBox="1"/>
          <p:nvPr/>
        </p:nvSpPr>
        <p:spPr>
          <a:xfrm>
            <a:off x="208722" y="671275"/>
            <a:ext cx="8935278" cy="2400657"/>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sz="1500" dirty="0">
                <a:solidFill>
                  <a:srgbClr val="000000"/>
                </a:solidFill>
                <a:latin typeface="+mn-lt"/>
              </a:rPr>
              <a:t>The OSPF network type point-to-multipoint is not enabled by default for any medium. It requires manual configuration. The IOS interface parameter command </a:t>
            </a:r>
            <a:r>
              <a:rPr lang="en-US" sz="1500" b="1" dirty="0">
                <a:solidFill>
                  <a:srgbClr val="000000"/>
                </a:solidFill>
                <a:latin typeface="+mn-lt"/>
              </a:rPr>
              <a:t>ip ospf network point-to-multipoint</a:t>
            </a:r>
            <a:r>
              <a:rPr lang="en-US" sz="1500" dirty="0">
                <a:solidFill>
                  <a:srgbClr val="000000"/>
                </a:solidFill>
                <a:latin typeface="+mn-lt"/>
              </a:rPr>
              <a:t> manually sets an interface as an OSPF point-to-multipoint network type.</a:t>
            </a:r>
          </a:p>
          <a:p>
            <a:pPr marL="285750" indent="-285750">
              <a:spcBef>
                <a:spcPts val="600"/>
              </a:spcBef>
              <a:buFont typeface="Arial" panose="020B0604020202020204" pitchFamily="34" charset="0"/>
              <a:buChar char="•"/>
            </a:pPr>
            <a:r>
              <a:rPr lang="en-US" sz="1500" dirty="0">
                <a:solidFill>
                  <a:srgbClr val="000000"/>
                </a:solidFill>
                <a:latin typeface="+mn-lt"/>
              </a:rPr>
              <a:t>A point-to-multipoint OSPF network type supports hub-and-spoke connectivity while using the same IP subnet and is commonly found in Frame Relay and Layer 2 VPN (L2VPN) topologies.</a:t>
            </a:r>
          </a:p>
          <a:p>
            <a:pPr marL="285750" indent="-285750">
              <a:spcBef>
                <a:spcPts val="600"/>
              </a:spcBef>
              <a:buFont typeface="Arial" panose="020B0604020202020204" pitchFamily="34" charset="0"/>
              <a:buChar char="•"/>
            </a:pPr>
            <a:r>
              <a:rPr lang="en-US" sz="1500" dirty="0">
                <a:solidFill>
                  <a:srgbClr val="000000"/>
                </a:solidFill>
                <a:latin typeface="+mn-lt"/>
              </a:rPr>
              <a:t>Interfaces set for the OSPF point-to-multipoint network type add the interface’s IP address to the OSPF LSDB as a /32 network. </a:t>
            </a:r>
          </a:p>
          <a:p>
            <a:pPr marL="285750" indent="-285750">
              <a:spcBef>
                <a:spcPts val="600"/>
              </a:spcBef>
              <a:buFont typeface="Arial" panose="020B0604020202020204" pitchFamily="34" charset="0"/>
              <a:buChar char="•"/>
            </a:pPr>
            <a:r>
              <a:rPr lang="en-US" sz="1500" dirty="0">
                <a:solidFill>
                  <a:srgbClr val="000000"/>
                </a:solidFill>
                <a:latin typeface="+mn-lt"/>
              </a:rPr>
              <a:t>When advertising routes to OSPF peers on that interface, the next-hop address is set to the IP address of the interface even if the next-hop IP address resides on the same IP subnet.</a:t>
            </a:r>
          </a:p>
        </p:txBody>
      </p:sp>
      <p:sp>
        <p:nvSpPr>
          <p:cNvPr id="5" name="TextBox 4"/>
          <p:cNvSpPr txBox="1"/>
          <p:nvPr/>
        </p:nvSpPr>
        <p:spPr>
          <a:xfrm>
            <a:off x="394349" y="3235375"/>
            <a:ext cx="4121380" cy="1015663"/>
          </a:xfrm>
          <a:prstGeom prst="rect">
            <a:avLst/>
          </a:prstGeom>
          <a:noFill/>
        </p:spPr>
        <p:txBody>
          <a:bodyPr wrap="square" rtlCol="0">
            <a:spAutoFit/>
          </a:bodyPr>
          <a:lstStyle/>
          <a:p>
            <a:r>
              <a:rPr lang="en-US" sz="1500" dirty="0">
                <a:solidFill>
                  <a:srgbClr val="000000"/>
                </a:solidFill>
                <a:latin typeface="+mn-lt"/>
              </a:rPr>
              <a:t>Figure 6-12 provides a topology example with R1, R2, and R3 all using Frame Relay point-to-multipoint subinterfaces using the same subnet.</a:t>
            </a:r>
          </a:p>
        </p:txBody>
      </p:sp>
      <p:pic>
        <p:nvPicPr>
          <p:cNvPr id="2" name="Picture 1"/>
          <p:cNvPicPr>
            <a:picLocks noChangeAspect="1"/>
          </p:cNvPicPr>
          <p:nvPr/>
        </p:nvPicPr>
        <p:blipFill>
          <a:blip r:embed="rId3"/>
          <a:stretch>
            <a:fillRect/>
          </a:stretch>
        </p:blipFill>
        <p:spPr>
          <a:xfrm>
            <a:off x="4575201" y="3029953"/>
            <a:ext cx="3503002" cy="1694075"/>
          </a:xfrm>
          <a:prstGeom prst="rect">
            <a:avLst/>
          </a:prstGeom>
        </p:spPr>
      </p:pic>
    </p:spTree>
    <p:extLst>
      <p:ext uri="{BB962C8B-B14F-4D97-AF65-F5344CB8AC3E}">
        <p14:creationId xmlns:p14="http://schemas.microsoft.com/office/powerpoint/2010/main" val="3725994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Fundamentals</a:t>
            </a:r>
            <a:br>
              <a:rPr lang="en-US" dirty="0">
                <a:solidFill>
                  <a:schemeClr val="accent4">
                    <a:lumMod val="75000"/>
                  </a:schemeClr>
                </a:solidFill>
              </a:rPr>
            </a:br>
            <a:r>
              <a:rPr lang="en-US" dirty="0">
                <a:solidFill>
                  <a:schemeClr val="accent4">
                    <a:lumMod val="75000"/>
                  </a:schemeClr>
                </a:solidFill>
              </a:rPr>
              <a:t>Foundation Topics</a:t>
            </a:r>
            <a:endParaRPr lang="en-US" sz="2400" dirty="0">
              <a:solidFill>
                <a:schemeClr val="accent4">
                  <a:lumMod val="75000"/>
                </a:schemeClr>
              </a:solidFill>
            </a:endParaRPr>
          </a:p>
        </p:txBody>
      </p:sp>
      <p:sp>
        <p:nvSpPr>
          <p:cNvPr id="4" name="TextBox 3"/>
          <p:cNvSpPr txBox="1"/>
          <p:nvPr/>
        </p:nvSpPr>
        <p:spPr>
          <a:xfrm>
            <a:off x="119270" y="636105"/>
            <a:ext cx="8935278" cy="3770263"/>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sz="1600" dirty="0">
                <a:solidFill>
                  <a:srgbClr val="000000"/>
                </a:solidFill>
                <a:latin typeface="+mn-lt"/>
              </a:rPr>
              <a:t>OSPF advertises link-state advertisements (LSAs) that contain the link state and link metric to neighboring routers. Received LSAs are stored in a local database called the link-state database (LSDB) and advertise the link-state information to neighboring routers exactly as the original advertising router advertised it. All OSPF routers maintain a synchronized identical copy of the LSDB within an area. </a:t>
            </a:r>
          </a:p>
          <a:p>
            <a:pPr marL="285750" indent="-285750">
              <a:spcBef>
                <a:spcPts val="600"/>
              </a:spcBef>
              <a:buFont typeface="Arial" panose="020B0604020202020204" pitchFamily="34" charset="0"/>
              <a:buChar char="•"/>
            </a:pPr>
            <a:r>
              <a:rPr lang="en-US" sz="1600" dirty="0">
                <a:solidFill>
                  <a:srgbClr val="000000"/>
                </a:solidFill>
                <a:latin typeface="+mn-lt"/>
              </a:rPr>
              <a:t>The LSDB provides the topology of the network, in essence providing the router a complete map of the network. All OSPF routers run Dijkstra’s shortest path first (SPF) algorithm to construct a loop-free topology of shortest paths. </a:t>
            </a:r>
          </a:p>
          <a:p>
            <a:pPr marL="285750" indent="-285750">
              <a:spcBef>
                <a:spcPts val="600"/>
              </a:spcBef>
              <a:buFont typeface="Arial" panose="020B0604020202020204" pitchFamily="34" charset="0"/>
              <a:buChar char="•"/>
            </a:pPr>
            <a:r>
              <a:rPr lang="en-US" sz="1600" dirty="0">
                <a:solidFill>
                  <a:srgbClr val="000000"/>
                </a:solidFill>
                <a:latin typeface="+mn-lt"/>
              </a:rPr>
              <a:t>Each router sees itself as the root or top of the SPF tree (SPT), and the SPT contains all network destinations within the OSPF domain. </a:t>
            </a:r>
          </a:p>
          <a:p>
            <a:pPr marL="285750" indent="-285750">
              <a:spcBef>
                <a:spcPts val="600"/>
              </a:spcBef>
              <a:buFont typeface="Arial" panose="020B0604020202020204" pitchFamily="34" charset="0"/>
              <a:buChar char="•"/>
            </a:pPr>
            <a:r>
              <a:rPr lang="en-US" sz="1600" dirty="0">
                <a:solidFill>
                  <a:srgbClr val="000000"/>
                </a:solidFill>
                <a:latin typeface="+mn-lt"/>
              </a:rPr>
              <a:t>A router can run multiple OSPF processes. Each process maintains its own unique database, and routes learned in one OSPF process are not available to a different OSPF process without redistribution of routes between processes. The OSPF process numbers are locally significant and do not have to match among routers.</a:t>
            </a:r>
          </a:p>
        </p:txBody>
      </p:sp>
    </p:spTree>
    <p:extLst>
      <p:ext uri="{BB962C8B-B14F-4D97-AF65-F5344CB8AC3E}">
        <p14:creationId xmlns:p14="http://schemas.microsoft.com/office/powerpoint/2010/main" val="2551631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Network Types</a:t>
            </a:r>
            <a:br>
              <a:rPr lang="en-US" dirty="0">
                <a:solidFill>
                  <a:schemeClr val="accent4">
                    <a:lumMod val="75000"/>
                  </a:schemeClr>
                </a:solidFill>
              </a:rPr>
            </a:br>
            <a:r>
              <a:rPr lang="en-US" dirty="0">
                <a:solidFill>
                  <a:schemeClr val="accent4">
                    <a:lumMod val="75000"/>
                  </a:schemeClr>
                </a:solidFill>
              </a:rPr>
              <a:t>Point-to-Multipoint Networks (Cont.)</a:t>
            </a:r>
            <a:endParaRPr lang="en-US" sz="2400" dirty="0">
              <a:solidFill>
                <a:schemeClr val="accent4">
                  <a:lumMod val="75000"/>
                </a:schemeClr>
              </a:solidFill>
            </a:endParaRPr>
          </a:p>
        </p:txBody>
      </p:sp>
      <p:sp>
        <p:nvSpPr>
          <p:cNvPr id="6" name="TextBox 5"/>
          <p:cNvSpPr txBox="1"/>
          <p:nvPr/>
        </p:nvSpPr>
        <p:spPr>
          <a:xfrm>
            <a:off x="87173" y="1416976"/>
            <a:ext cx="4185138" cy="1077218"/>
          </a:xfrm>
          <a:prstGeom prst="rect">
            <a:avLst/>
          </a:prstGeom>
          <a:noFill/>
        </p:spPr>
        <p:txBody>
          <a:bodyPr wrap="square" rtlCol="0">
            <a:spAutoFit/>
          </a:bodyPr>
          <a:lstStyle/>
          <a:p>
            <a:r>
              <a:rPr lang="en-US" sz="1600" dirty="0">
                <a:solidFill>
                  <a:srgbClr val="000000"/>
                </a:solidFill>
                <a:latin typeface="+mn-lt"/>
              </a:rPr>
              <a:t>This image from Example 6-17 demonstrates the relevant configuration for router R1.  The configurations for R2 and R3 are similar.</a:t>
            </a:r>
          </a:p>
        </p:txBody>
      </p:sp>
      <p:sp>
        <p:nvSpPr>
          <p:cNvPr id="8" name="TextBox 7"/>
          <p:cNvSpPr txBox="1"/>
          <p:nvPr/>
        </p:nvSpPr>
        <p:spPr>
          <a:xfrm>
            <a:off x="87172" y="3277772"/>
            <a:ext cx="4126101" cy="830997"/>
          </a:xfrm>
          <a:prstGeom prst="rect">
            <a:avLst/>
          </a:prstGeom>
          <a:noFill/>
        </p:spPr>
        <p:txBody>
          <a:bodyPr wrap="square" rtlCol="0">
            <a:spAutoFit/>
          </a:bodyPr>
          <a:lstStyle/>
          <a:p>
            <a:r>
              <a:rPr lang="en-US" sz="1600" dirty="0">
                <a:solidFill>
                  <a:srgbClr val="000000"/>
                </a:solidFill>
                <a:latin typeface="+mn-lt"/>
              </a:rPr>
              <a:t>Example 6-18 verifies that the interfaces are the OSPF point-to-multipoint network type.</a:t>
            </a:r>
          </a:p>
        </p:txBody>
      </p:sp>
      <p:pic>
        <p:nvPicPr>
          <p:cNvPr id="7" name="Picture 6"/>
          <p:cNvPicPr>
            <a:picLocks noChangeAspect="1"/>
          </p:cNvPicPr>
          <p:nvPr/>
        </p:nvPicPr>
        <p:blipFill>
          <a:blip r:embed="rId3"/>
          <a:stretch>
            <a:fillRect/>
          </a:stretch>
        </p:blipFill>
        <p:spPr>
          <a:xfrm>
            <a:off x="4359484" y="731836"/>
            <a:ext cx="4289909" cy="2201277"/>
          </a:xfrm>
          <a:prstGeom prst="rect">
            <a:avLst/>
          </a:prstGeom>
        </p:spPr>
      </p:pic>
      <p:pic>
        <p:nvPicPr>
          <p:cNvPr id="9" name="Picture 8"/>
          <p:cNvPicPr>
            <a:picLocks noChangeAspect="1"/>
          </p:cNvPicPr>
          <p:nvPr/>
        </p:nvPicPr>
        <p:blipFill>
          <a:blip r:embed="rId4"/>
          <a:stretch>
            <a:fillRect/>
          </a:stretch>
        </p:blipFill>
        <p:spPr>
          <a:xfrm>
            <a:off x="4305080" y="3186332"/>
            <a:ext cx="4423922" cy="1404571"/>
          </a:xfrm>
          <a:prstGeom prst="rect">
            <a:avLst/>
          </a:prstGeom>
        </p:spPr>
      </p:pic>
    </p:spTree>
    <p:extLst>
      <p:ext uri="{BB962C8B-B14F-4D97-AF65-F5344CB8AC3E}">
        <p14:creationId xmlns:p14="http://schemas.microsoft.com/office/powerpoint/2010/main" val="739927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Network Types</a:t>
            </a:r>
            <a:br>
              <a:rPr lang="en-US" dirty="0">
                <a:solidFill>
                  <a:schemeClr val="accent4">
                    <a:lumMod val="75000"/>
                  </a:schemeClr>
                </a:solidFill>
              </a:rPr>
            </a:br>
            <a:r>
              <a:rPr lang="en-US" dirty="0">
                <a:solidFill>
                  <a:schemeClr val="accent4">
                    <a:lumMod val="75000"/>
                  </a:schemeClr>
                </a:solidFill>
              </a:rPr>
              <a:t>Point-to-Multipoint Networks (Cont.)</a:t>
            </a:r>
            <a:endParaRPr lang="en-US" sz="2400" dirty="0">
              <a:solidFill>
                <a:schemeClr val="accent4">
                  <a:lumMod val="75000"/>
                </a:schemeClr>
              </a:solidFill>
            </a:endParaRPr>
          </a:p>
        </p:txBody>
      </p:sp>
      <p:sp>
        <p:nvSpPr>
          <p:cNvPr id="6" name="TextBox 5"/>
          <p:cNvSpPr txBox="1"/>
          <p:nvPr/>
        </p:nvSpPr>
        <p:spPr>
          <a:xfrm>
            <a:off x="140677" y="1098951"/>
            <a:ext cx="4325815" cy="1323439"/>
          </a:xfrm>
          <a:prstGeom prst="rect">
            <a:avLst/>
          </a:prstGeom>
          <a:noFill/>
        </p:spPr>
        <p:txBody>
          <a:bodyPr wrap="square" rtlCol="0">
            <a:spAutoFit/>
          </a:bodyPr>
          <a:lstStyle/>
          <a:p>
            <a:r>
              <a:rPr lang="en-US" sz="1600" dirty="0">
                <a:solidFill>
                  <a:srgbClr val="000000"/>
                </a:solidFill>
                <a:latin typeface="+mn-lt"/>
              </a:rPr>
              <a:t>Example 6-19 shows that OSPF does not use a DR for the OSPF point-to-multipoint network type. All three routers are on the same subnet, but R2 and R3 do not establish an adjacency with each other.</a:t>
            </a:r>
          </a:p>
        </p:txBody>
      </p:sp>
      <p:sp>
        <p:nvSpPr>
          <p:cNvPr id="8" name="TextBox 7"/>
          <p:cNvSpPr txBox="1"/>
          <p:nvPr/>
        </p:nvSpPr>
        <p:spPr>
          <a:xfrm>
            <a:off x="88760" y="3242139"/>
            <a:ext cx="4307394" cy="1323439"/>
          </a:xfrm>
          <a:prstGeom prst="rect">
            <a:avLst/>
          </a:prstGeom>
          <a:noFill/>
        </p:spPr>
        <p:txBody>
          <a:bodyPr wrap="square" rtlCol="0">
            <a:spAutoFit/>
          </a:bodyPr>
          <a:lstStyle/>
          <a:p>
            <a:r>
              <a:rPr lang="en-US" sz="1600" dirty="0">
                <a:solidFill>
                  <a:srgbClr val="000000"/>
                </a:solidFill>
                <a:latin typeface="+mn-lt"/>
              </a:rPr>
              <a:t>The snip from Example 6-20 shows that all the Serial 0/0.123 interfaces are advertised into OSPF as a /32 network and that the next-hop address is set (by R1) when advertised to the spokes nodes.</a:t>
            </a:r>
          </a:p>
        </p:txBody>
      </p:sp>
      <p:pic>
        <p:nvPicPr>
          <p:cNvPr id="2" name="Picture 1"/>
          <p:cNvPicPr>
            <a:picLocks noChangeAspect="1"/>
          </p:cNvPicPr>
          <p:nvPr/>
        </p:nvPicPr>
        <p:blipFill>
          <a:blip r:embed="rId3"/>
          <a:stretch>
            <a:fillRect/>
          </a:stretch>
        </p:blipFill>
        <p:spPr>
          <a:xfrm>
            <a:off x="4466493" y="731837"/>
            <a:ext cx="4362920" cy="2219481"/>
          </a:xfrm>
          <a:prstGeom prst="rect">
            <a:avLst/>
          </a:prstGeom>
        </p:spPr>
      </p:pic>
      <p:pic>
        <p:nvPicPr>
          <p:cNvPr id="4" name="Picture 3"/>
          <p:cNvPicPr>
            <a:picLocks noChangeAspect="1"/>
          </p:cNvPicPr>
          <p:nvPr/>
        </p:nvPicPr>
        <p:blipFill>
          <a:blip r:embed="rId4"/>
          <a:stretch>
            <a:fillRect/>
          </a:stretch>
        </p:blipFill>
        <p:spPr>
          <a:xfrm>
            <a:off x="4488285" y="3109807"/>
            <a:ext cx="4341128" cy="1588102"/>
          </a:xfrm>
          <a:prstGeom prst="rect">
            <a:avLst/>
          </a:prstGeom>
        </p:spPr>
      </p:pic>
    </p:spTree>
    <p:extLst>
      <p:ext uri="{BB962C8B-B14F-4D97-AF65-F5344CB8AC3E}">
        <p14:creationId xmlns:p14="http://schemas.microsoft.com/office/powerpoint/2010/main" val="694532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Network Types</a:t>
            </a:r>
            <a:br>
              <a:rPr lang="en-US" dirty="0">
                <a:solidFill>
                  <a:schemeClr val="accent4">
                    <a:lumMod val="75000"/>
                  </a:schemeClr>
                </a:solidFill>
              </a:rPr>
            </a:br>
            <a:r>
              <a:rPr lang="en-US" dirty="0">
                <a:solidFill>
                  <a:schemeClr val="accent4">
                    <a:lumMod val="75000"/>
                  </a:schemeClr>
                </a:solidFill>
              </a:rPr>
              <a:t>Loopback Networks</a:t>
            </a:r>
            <a:endParaRPr lang="en-US" sz="2400" dirty="0">
              <a:solidFill>
                <a:schemeClr val="accent4">
                  <a:lumMod val="75000"/>
                </a:schemeClr>
              </a:solidFill>
            </a:endParaRPr>
          </a:p>
        </p:txBody>
      </p:sp>
      <p:sp>
        <p:nvSpPr>
          <p:cNvPr id="4" name="TextBox 3"/>
          <p:cNvSpPr txBox="1"/>
          <p:nvPr/>
        </p:nvSpPr>
        <p:spPr>
          <a:xfrm>
            <a:off x="91134" y="664241"/>
            <a:ext cx="8935278" cy="2215991"/>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sz="1600" dirty="0">
                <a:solidFill>
                  <a:srgbClr val="000000"/>
                </a:solidFill>
                <a:latin typeface="+mn-lt"/>
              </a:rPr>
              <a:t>The OSPF network type loopback is enabled by default for loopback interfaces and can be used only on loopback interfaces. </a:t>
            </a:r>
          </a:p>
          <a:p>
            <a:pPr marL="285750" indent="-285750">
              <a:spcBef>
                <a:spcPts val="600"/>
              </a:spcBef>
              <a:buFont typeface="Arial" panose="020B0604020202020204" pitchFamily="34" charset="0"/>
              <a:buChar char="•"/>
            </a:pPr>
            <a:r>
              <a:rPr lang="en-US" sz="1600" dirty="0">
                <a:solidFill>
                  <a:srgbClr val="000000"/>
                </a:solidFill>
                <a:latin typeface="+mn-lt"/>
              </a:rPr>
              <a:t>The OSPF loopback network type indicates that the IP address is always advertised with a /32 prefix length, even if the IP address configured on the loopback interface does not have a /32 prefix length.</a:t>
            </a:r>
          </a:p>
          <a:p>
            <a:pPr marL="285750" indent="-285750">
              <a:spcBef>
                <a:spcPts val="600"/>
              </a:spcBef>
              <a:buFont typeface="Arial" panose="020B0604020202020204" pitchFamily="34" charset="0"/>
              <a:buChar char="•"/>
            </a:pPr>
            <a:r>
              <a:rPr lang="en-US" sz="1600" dirty="0">
                <a:solidFill>
                  <a:srgbClr val="000000"/>
                </a:solidFill>
                <a:latin typeface="+mn-lt"/>
              </a:rPr>
              <a:t>Changing the loopback network type to point-to-point advertises the configured prefix length, rather than the /32 prefix length.  Examples 6-22 and 6-23 show the effect of a change in R2’s network type from loopback to point-to-point.</a:t>
            </a:r>
          </a:p>
        </p:txBody>
      </p:sp>
      <p:pic>
        <p:nvPicPr>
          <p:cNvPr id="2" name="Picture 1"/>
          <p:cNvPicPr>
            <a:picLocks noChangeAspect="1"/>
          </p:cNvPicPr>
          <p:nvPr/>
        </p:nvPicPr>
        <p:blipFill>
          <a:blip r:embed="rId3"/>
          <a:stretch>
            <a:fillRect/>
          </a:stretch>
        </p:blipFill>
        <p:spPr>
          <a:xfrm>
            <a:off x="91134" y="3137986"/>
            <a:ext cx="4326121" cy="942324"/>
          </a:xfrm>
          <a:prstGeom prst="rect">
            <a:avLst/>
          </a:prstGeom>
        </p:spPr>
      </p:pic>
      <p:pic>
        <p:nvPicPr>
          <p:cNvPr id="5" name="Picture 4"/>
          <p:cNvPicPr>
            <a:picLocks noChangeAspect="1"/>
          </p:cNvPicPr>
          <p:nvPr/>
        </p:nvPicPr>
        <p:blipFill>
          <a:blip r:embed="rId4"/>
          <a:stretch>
            <a:fillRect/>
          </a:stretch>
        </p:blipFill>
        <p:spPr>
          <a:xfrm>
            <a:off x="4417255" y="2771336"/>
            <a:ext cx="4504547" cy="1963395"/>
          </a:xfrm>
          <a:prstGeom prst="rect">
            <a:avLst/>
          </a:prstGeom>
        </p:spPr>
      </p:pic>
    </p:spTree>
    <p:extLst>
      <p:ext uri="{BB962C8B-B14F-4D97-AF65-F5344CB8AC3E}">
        <p14:creationId xmlns:p14="http://schemas.microsoft.com/office/powerpoint/2010/main" val="189786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3" y="252411"/>
            <a:ext cx="8607373" cy="1351755"/>
          </a:xfrm>
        </p:spPr>
        <p:txBody>
          <a:bodyPr/>
          <a:lstStyle/>
          <a:p>
            <a:r>
              <a:rPr lang="en-US" dirty="0">
                <a:solidFill>
                  <a:schemeClr val="accent5">
                    <a:lumMod val="40000"/>
                    <a:lumOff val="60000"/>
                  </a:schemeClr>
                </a:solidFill>
              </a:rPr>
              <a:t>Failure Detection</a:t>
            </a:r>
          </a:p>
        </p:txBody>
      </p:sp>
      <p:sp>
        <p:nvSpPr>
          <p:cNvPr id="2" name="Rectangle 1"/>
          <p:cNvSpPr/>
          <p:nvPr/>
        </p:nvSpPr>
        <p:spPr>
          <a:xfrm>
            <a:off x="337843" y="1820999"/>
            <a:ext cx="8241381" cy="1477328"/>
          </a:xfrm>
          <a:prstGeom prst="rect">
            <a:avLst/>
          </a:prstGeom>
        </p:spPr>
        <p:txBody>
          <a:bodyPr wrap="square">
            <a:spAutoFit/>
          </a:bodyPr>
          <a:lstStyle/>
          <a:p>
            <a:pPr marL="285750" indent="-285750">
              <a:buFont typeface="Arial" panose="020B0604020202020204" pitchFamily="34" charset="0"/>
              <a:buChar char="•"/>
            </a:pPr>
            <a:r>
              <a:rPr lang="en-US" dirty="0">
                <a:solidFill>
                  <a:schemeClr val="accent5">
                    <a:lumMod val="40000"/>
                    <a:lumOff val="60000"/>
                  </a:schemeClr>
                </a:solidFill>
              </a:rPr>
              <a:t>A secondary function of OSPF hello packets is to ensure that adjacent OSPF neighbors are still healthy and available.</a:t>
            </a:r>
          </a:p>
          <a:p>
            <a:endParaRPr lang="en-US" dirty="0">
              <a:solidFill>
                <a:schemeClr val="accent5">
                  <a:lumMod val="40000"/>
                  <a:lumOff val="60000"/>
                </a:schemeClr>
              </a:solidFill>
            </a:endParaRPr>
          </a:p>
          <a:p>
            <a:pPr marL="285750" indent="-285750">
              <a:buFont typeface="Arial" panose="020B0604020202020204" pitchFamily="34" charset="0"/>
              <a:buChar char="•"/>
            </a:pPr>
            <a:r>
              <a:rPr lang="en-US" dirty="0">
                <a:solidFill>
                  <a:schemeClr val="accent5">
                    <a:lumMod val="40000"/>
                    <a:lumOff val="60000"/>
                  </a:schemeClr>
                </a:solidFill>
              </a:rPr>
              <a:t>The hello timer and the dead interval timer determine how long the OSPF process waits before declaring a neighbor state to be down.</a:t>
            </a:r>
          </a:p>
        </p:txBody>
      </p:sp>
    </p:spTree>
    <p:custDataLst>
      <p:tags r:id="rId1"/>
    </p:custDataLst>
    <p:extLst>
      <p:ext uri="{BB962C8B-B14F-4D97-AF65-F5344CB8AC3E}">
        <p14:creationId xmlns:p14="http://schemas.microsoft.com/office/powerpoint/2010/main" val="1375251873"/>
      </p:ext>
    </p:ext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Failure Detection</a:t>
            </a:r>
            <a:br>
              <a:rPr lang="en-US" dirty="0">
                <a:solidFill>
                  <a:schemeClr val="accent4">
                    <a:lumMod val="75000"/>
                  </a:schemeClr>
                </a:solidFill>
              </a:rPr>
            </a:br>
            <a:r>
              <a:rPr lang="en-US" dirty="0">
                <a:solidFill>
                  <a:schemeClr val="accent4">
                    <a:lumMod val="75000"/>
                  </a:schemeClr>
                </a:solidFill>
              </a:rPr>
              <a:t>Timers</a:t>
            </a:r>
            <a:endParaRPr lang="en-US" sz="2400" dirty="0">
              <a:solidFill>
                <a:schemeClr val="accent4">
                  <a:lumMod val="75000"/>
                </a:schemeClr>
              </a:solidFill>
            </a:endParaRPr>
          </a:p>
        </p:txBody>
      </p:sp>
      <p:sp>
        <p:nvSpPr>
          <p:cNvPr id="4" name="TextBox 3"/>
          <p:cNvSpPr txBox="1"/>
          <p:nvPr/>
        </p:nvSpPr>
        <p:spPr>
          <a:xfrm>
            <a:off x="91134" y="664241"/>
            <a:ext cx="8935278" cy="3847207"/>
          </a:xfrm>
          <a:prstGeom prst="rect">
            <a:avLst/>
          </a:prstGeom>
          <a:noFill/>
        </p:spPr>
        <p:txBody>
          <a:bodyPr wrap="square" rtlCol="0">
            <a:spAutoFit/>
          </a:bodyPr>
          <a:lstStyle/>
          <a:p>
            <a:pPr>
              <a:spcBef>
                <a:spcPts val="600"/>
              </a:spcBef>
            </a:pPr>
            <a:r>
              <a:rPr lang="en-US" sz="1600" dirty="0">
                <a:solidFill>
                  <a:srgbClr val="000000"/>
                </a:solidFill>
                <a:latin typeface="+mn-lt"/>
              </a:rPr>
              <a:t>A secondary function of OSPF hello packets is to ensure that adjacent OSPF neighbors are still healthy and available. OSPF sends hello packets at set intervals, according to the hello timer. OSPF uses a second timer called the OSPF dead interval timer, which defaults to four times the hello timer. If a router does not receive a hello before the OSPF dead interval timer reaches 0, the neighbor state is changed to down.</a:t>
            </a:r>
          </a:p>
          <a:p>
            <a:pPr>
              <a:spcBef>
                <a:spcPts val="600"/>
              </a:spcBef>
            </a:pPr>
            <a:r>
              <a:rPr lang="en-US" sz="1600" b="1" dirty="0">
                <a:solidFill>
                  <a:srgbClr val="000000"/>
                </a:solidFill>
                <a:latin typeface="+mn-lt"/>
              </a:rPr>
              <a:t>Hello Timer</a:t>
            </a:r>
          </a:p>
          <a:p>
            <a:pPr>
              <a:spcBef>
                <a:spcPts val="600"/>
              </a:spcBef>
            </a:pPr>
            <a:r>
              <a:rPr lang="en-US" sz="1600" dirty="0">
                <a:solidFill>
                  <a:srgbClr val="000000"/>
                </a:solidFill>
                <a:latin typeface="+mn-lt"/>
              </a:rPr>
              <a:t>The default OSPF hello timer interval varies based on the OSPF network type. OSPF allows modification to the hello timer interval with values between 1 and 65,535 seconds. Changing the hello timer interval modifies the default dead interval, too. The OSPF hello timer is modified with the interface configuration submode </a:t>
            </a:r>
            <a:r>
              <a:rPr lang="en-US" sz="1600" b="1" dirty="0">
                <a:solidFill>
                  <a:srgbClr val="000000"/>
                </a:solidFill>
                <a:latin typeface="+mn-lt"/>
              </a:rPr>
              <a:t>command ip ospf hello-interval</a:t>
            </a:r>
            <a:r>
              <a:rPr lang="en-US" sz="1600" dirty="0">
                <a:solidFill>
                  <a:srgbClr val="000000"/>
                </a:solidFill>
                <a:latin typeface="+mn-lt"/>
              </a:rPr>
              <a:t> </a:t>
            </a:r>
            <a:r>
              <a:rPr lang="en-US" sz="1600" i="1" dirty="0">
                <a:solidFill>
                  <a:srgbClr val="000000"/>
                </a:solidFill>
                <a:latin typeface="+mn-lt"/>
              </a:rPr>
              <a:t>1-65,535</a:t>
            </a:r>
            <a:r>
              <a:rPr lang="en-US" sz="1600" dirty="0">
                <a:solidFill>
                  <a:srgbClr val="000000"/>
                </a:solidFill>
                <a:latin typeface="+mn-lt"/>
              </a:rPr>
              <a:t>.</a:t>
            </a:r>
          </a:p>
          <a:p>
            <a:pPr>
              <a:spcBef>
                <a:spcPts val="600"/>
              </a:spcBef>
            </a:pPr>
            <a:r>
              <a:rPr lang="en-US" sz="1600" b="1" dirty="0">
                <a:solidFill>
                  <a:srgbClr val="000000"/>
                </a:solidFill>
                <a:latin typeface="+mn-lt"/>
              </a:rPr>
              <a:t>Dead Interval Timer</a:t>
            </a:r>
          </a:p>
          <a:p>
            <a:pPr>
              <a:spcBef>
                <a:spcPts val="600"/>
              </a:spcBef>
            </a:pPr>
            <a:r>
              <a:rPr lang="en-US" sz="1600" dirty="0">
                <a:solidFill>
                  <a:srgbClr val="000000"/>
                </a:solidFill>
                <a:latin typeface="+mn-lt"/>
              </a:rPr>
              <a:t>You can change the dead interval timer to a value between 1 and 65,535 seconds. You change the OSPF dead interval timer by using the command ip ospf dead-interval </a:t>
            </a:r>
            <a:r>
              <a:rPr lang="en-US" sz="1600" i="1" dirty="0">
                <a:solidFill>
                  <a:srgbClr val="000000"/>
                </a:solidFill>
                <a:latin typeface="+mn-lt"/>
              </a:rPr>
              <a:t>1-65,535 </a:t>
            </a:r>
            <a:r>
              <a:rPr lang="en-US" sz="1600" dirty="0">
                <a:solidFill>
                  <a:srgbClr val="000000"/>
                </a:solidFill>
                <a:latin typeface="+mn-lt"/>
              </a:rPr>
              <a:t>under the interface configuration submode.</a:t>
            </a:r>
          </a:p>
        </p:txBody>
      </p:sp>
    </p:spTree>
    <p:extLst>
      <p:ext uri="{BB962C8B-B14F-4D97-AF65-F5344CB8AC3E}">
        <p14:creationId xmlns:p14="http://schemas.microsoft.com/office/powerpoint/2010/main" val="3871397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Failure Detection</a:t>
            </a:r>
            <a:br>
              <a:rPr lang="en-US" dirty="0">
                <a:solidFill>
                  <a:schemeClr val="accent4">
                    <a:lumMod val="75000"/>
                  </a:schemeClr>
                </a:solidFill>
              </a:rPr>
            </a:br>
            <a:r>
              <a:rPr lang="en-US" dirty="0">
                <a:solidFill>
                  <a:schemeClr val="accent4">
                    <a:lumMod val="75000"/>
                  </a:schemeClr>
                </a:solidFill>
              </a:rPr>
              <a:t>Timers</a:t>
            </a:r>
            <a:endParaRPr lang="en-US" sz="2400" dirty="0">
              <a:solidFill>
                <a:schemeClr val="accent4">
                  <a:lumMod val="75000"/>
                </a:schemeClr>
              </a:solidFill>
            </a:endParaRPr>
          </a:p>
        </p:txBody>
      </p:sp>
      <p:sp>
        <p:nvSpPr>
          <p:cNvPr id="4" name="TextBox 3"/>
          <p:cNvSpPr txBox="1"/>
          <p:nvPr/>
        </p:nvSpPr>
        <p:spPr>
          <a:xfrm>
            <a:off x="91134" y="664241"/>
            <a:ext cx="8935278" cy="830997"/>
          </a:xfrm>
          <a:prstGeom prst="rect">
            <a:avLst/>
          </a:prstGeom>
          <a:noFill/>
        </p:spPr>
        <p:txBody>
          <a:bodyPr wrap="square" rtlCol="0">
            <a:spAutoFit/>
          </a:bodyPr>
          <a:lstStyle/>
          <a:p>
            <a:r>
              <a:rPr lang="en-US" sz="1600" b="1" dirty="0">
                <a:solidFill>
                  <a:srgbClr val="000000"/>
                </a:solidFill>
                <a:latin typeface="+mn-lt"/>
              </a:rPr>
              <a:t>Verifying OSPF Timers</a:t>
            </a:r>
          </a:p>
          <a:p>
            <a:r>
              <a:rPr lang="en-US" sz="1600" dirty="0">
                <a:solidFill>
                  <a:srgbClr val="000000"/>
                </a:solidFill>
                <a:latin typeface="+mn-lt"/>
              </a:rPr>
              <a:t>You view the timers for an OSPF interface by using the command </a:t>
            </a:r>
            <a:r>
              <a:rPr lang="en-US" sz="1600" b="1" dirty="0">
                <a:solidFill>
                  <a:srgbClr val="000000"/>
                </a:solidFill>
                <a:latin typeface="+mn-lt"/>
              </a:rPr>
              <a:t>show ip ospf interface</a:t>
            </a:r>
            <a:r>
              <a:rPr lang="en-US" sz="1600" dirty="0">
                <a:solidFill>
                  <a:srgbClr val="000000"/>
                </a:solidFill>
                <a:latin typeface="+mn-lt"/>
              </a:rPr>
              <a:t>, as</a:t>
            </a:r>
          </a:p>
          <a:p>
            <a:r>
              <a:rPr lang="en-US" sz="1600" dirty="0">
                <a:solidFill>
                  <a:srgbClr val="000000"/>
                </a:solidFill>
                <a:latin typeface="+mn-lt"/>
              </a:rPr>
              <a:t>demonstrated in Example 6-24. Notice the highlighted hello and dead timers.</a:t>
            </a:r>
          </a:p>
        </p:txBody>
      </p:sp>
      <p:pic>
        <p:nvPicPr>
          <p:cNvPr id="2" name="Picture 1"/>
          <p:cNvPicPr>
            <a:picLocks noChangeAspect="1"/>
          </p:cNvPicPr>
          <p:nvPr/>
        </p:nvPicPr>
        <p:blipFill>
          <a:blip r:embed="rId3"/>
          <a:stretch>
            <a:fillRect/>
          </a:stretch>
        </p:blipFill>
        <p:spPr>
          <a:xfrm>
            <a:off x="935060" y="1795134"/>
            <a:ext cx="7247426" cy="1946140"/>
          </a:xfrm>
          <a:prstGeom prst="rect">
            <a:avLst/>
          </a:prstGeom>
        </p:spPr>
      </p:pic>
    </p:spTree>
    <p:extLst>
      <p:ext uri="{BB962C8B-B14F-4D97-AF65-F5344CB8AC3E}">
        <p14:creationId xmlns:p14="http://schemas.microsoft.com/office/powerpoint/2010/main" val="2363760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3" y="252411"/>
            <a:ext cx="8607373" cy="1351755"/>
          </a:xfrm>
        </p:spPr>
        <p:txBody>
          <a:bodyPr/>
          <a:lstStyle/>
          <a:p>
            <a:r>
              <a:rPr lang="en-US" dirty="0">
                <a:solidFill>
                  <a:schemeClr val="accent5">
                    <a:lumMod val="40000"/>
                    <a:lumOff val="60000"/>
                  </a:schemeClr>
                </a:solidFill>
              </a:rPr>
              <a:t>Authentication</a:t>
            </a:r>
          </a:p>
        </p:txBody>
      </p:sp>
      <p:sp>
        <p:nvSpPr>
          <p:cNvPr id="2" name="Rectangle 1"/>
          <p:cNvSpPr/>
          <p:nvPr/>
        </p:nvSpPr>
        <p:spPr>
          <a:xfrm>
            <a:off x="337843" y="1820999"/>
            <a:ext cx="8241381" cy="1354217"/>
          </a:xfrm>
          <a:prstGeom prst="rect">
            <a:avLst/>
          </a:prstGeom>
        </p:spPr>
        <p:txBody>
          <a:bodyPr wrap="square">
            <a:spAutoFit/>
          </a:bodyPr>
          <a:lstStyle/>
          <a:p>
            <a:pPr marL="285750" indent="-285750">
              <a:spcBef>
                <a:spcPts val="600"/>
              </a:spcBef>
              <a:buFont typeface="Arial" panose="020B0604020202020204" pitchFamily="34" charset="0"/>
              <a:buChar char="•"/>
            </a:pPr>
            <a:r>
              <a:rPr lang="en-US" dirty="0">
                <a:solidFill>
                  <a:schemeClr val="accent5">
                    <a:lumMod val="40000"/>
                    <a:lumOff val="60000"/>
                  </a:schemeClr>
                </a:solidFill>
                <a:latin typeface="+mn-lt"/>
              </a:rPr>
              <a:t>An attacker can forge OSPF packets or gain physical access to the network.</a:t>
            </a:r>
          </a:p>
          <a:p>
            <a:pPr marL="285750" indent="-285750">
              <a:spcBef>
                <a:spcPts val="600"/>
              </a:spcBef>
              <a:buFont typeface="Arial" panose="020B0604020202020204" pitchFamily="34" charset="0"/>
              <a:buChar char="•"/>
            </a:pPr>
            <a:r>
              <a:rPr lang="en-US" dirty="0">
                <a:solidFill>
                  <a:schemeClr val="accent5">
                    <a:lumMod val="40000"/>
                    <a:lumOff val="60000"/>
                  </a:schemeClr>
                </a:solidFill>
                <a:latin typeface="+mn-lt"/>
              </a:rPr>
              <a:t>OSPF authentication is enabled on an interface-by-interface basis or for all interfaces in an area.</a:t>
            </a:r>
          </a:p>
          <a:p>
            <a:pPr marL="285750" indent="-285750">
              <a:spcBef>
                <a:spcPts val="600"/>
              </a:spcBef>
              <a:buFont typeface="Arial" panose="020B0604020202020204" pitchFamily="34" charset="0"/>
              <a:buChar char="•"/>
            </a:pPr>
            <a:r>
              <a:rPr lang="en-US" dirty="0">
                <a:solidFill>
                  <a:schemeClr val="accent5">
                    <a:lumMod val="40000"/>
                    <a:lumOff val="60000"/>
                  </a:schemeClr>
                </a:solidFill>
                <a:latin typeface="+mn-lt"/>
              </a:rPr>
              <a:t>OSPF supports either plaintext authentication or MD5 cryptographic hash.</a:t>
            </a:r>
          </a:p>
        </p:txBody>
      </p:sp>
    </p:spTree>
    <p:custDataLst>
      <p:tags r:id="rId1"/>
    </p:custDataLst>
    <p:extLst>
      <p:ext uri="{BB962C8B-B14F-4D97-AF65-F5344CB8AC3E}">
        <p14:creationId xmlns:p14="http://schemas.microsoft.com/office/powerpoint/2010/main" val="4167307251"/>
      </p:ext>
    </p:ext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Authentication</a:t>
            </a:r>
            <a:br>
              <a:rPr lang="en-US" dirty="0">
                <a:solidFill>
                  <a:schemeClr val="accent4">
                    <a:lumMod val="75000"/>
                  </a:schemeClr>
                </a:solidFill>
              </a:rPr>
            </a:br>
            <a:r>
              <a:rPr lang="en-US" dirty="0">
                <a:solidFill>
                  <a:schemeClr val="accent4">
                    <a:lumMod val="75000"/>
                  </a:schemeClr>
                </a:solidFill>
              </a:rPr>
              <a:t>Authentication Types</a:t>
            </a:r>
            <a:endParaRPr lang="en-US" sz="2400" dirty="0">
              <a:solidFill>
                <a:schemeClr val="accent4">
                  <a:lumMod val="75000"/>
                </a:schemeClr>
              </a:solidFill>
            </a:endParaRPr>
          </a:p>
        </p:txBody>
      </p:sp>
      <p:sp>
        <p:nvSpPr>
          <p:cNvPr id="4" name="TextBox 3"/>
          <p:cNvSpPr txBox="1"/>
          <p:nvPr/>
        </p:nvSpPr>
        <p:spPr>
          <a:xfrm>
            <a:off x="161472" y="629071"/>
            <a:ext cx="8884054" cy="4247317"/>
          </a:xfrm>
          <a:prstGeom prst="rect">
            <a:avLst/>
          </a:prstGeom>
          <a:noFill/>
        </p:spPr>
        <p:txBody>
          <a:bodyPr wrap="square" rtlCol="0">
            <a:spAutoFit/>
          </a:bodyPr>
          <a:lstStyle/>
          <a:p>
            <a:r>
              <a:rPr lang="en-US" sz="1600" dirty="0">
                <a:solidFill>
                  <a:srgbClr val="000000"/>
                </a:solidFill>
                <a:latin typeface="+mn-lt"/>
              </a:rPr>
              <a:t>OSPF supports two types of authentication:</a:t>
            </a:r>
          </a:p>
          <a:p>
            <a:pPr lvl="1"/>
            <a:r>
              <a:rPr lang="en-US" sz="1450" b="1" dirty="0">
                <a:solidFill>
                  <a:srgbClr val="000000"/>
                </a:solidFill>
                <a:latin typeface="+mn-lt"/>
              </a:rPr>
              <a:t>Plaintext -</a:t>
            </a:r>
            <a:r>
              <a:rPr lang="en-US" sz="1450" dirty="0">
                <a:solidFill>
                  <a:srgbClr val="000000"/>
                </a:solidFill>
                <a:latin typeface="+mn-lt"/>
              </a:rPr>
              <a:t> Provides little security, as anyone with access to the link can see the password</a:t>
            </a:r>
          </a:p>
          <a:p>
            <a:pPr lvl="1"/>
            <a:r>
              <a:rPr lang="en-US" sz="1450" dirty="0">
                <a:solidFill>
                  <a:srgbClr val="000000"/>
                </a:solidFill>
                <a:latin typeface="+mn-lt"/>
              </a:rPr>
              <a:t>by using a network sniffer. </a:t>
            </a:r>
          </a:p>
          <a:p>
            <a:pPr marL="742950" lvl="1" indent="-285750">
              <a:buFont typeface="Arial" panose="020B0604020202020204" pitchFamily="34" charset="0"/>
              <a:buChar char="•"/>
            </a:pPr>
            <a:r>
              <a:rPr lang="en-US" sz="1450" dirty="0">
                <a:solidFill>
                  <a:srgbClr val="000000"/>
                </a:solidFill>
                <a:latin typeface="+mn-lt"/>
              </a:rPr>
              <a:t>Plaintext authentication for an OSPF area is enabled with the command </a:t>
            </a:r>
            <a:r>
              <a:rPr lang="en-US" sz="1450" b="1" dirty="0">
                <a:solidFill>
                  <a:srgbClr val="000000"/>
                </a:solidFill>
                <a:latin typeface="+mn-lt"/>
              </a:rPr>
              <a:t>area </a:t>
            </a:r>
            <a:r>
              <a:rPr lang="en-US" sz="1450" i="1" dirty="0">
                <a:solidFill>
                  <a:srgbClr val="000000"/>
                </a:solidFill>
                <a:latin typeface="+mn-lt"/>
              </a:rPr>
              <a:t>area-id</a:t>
            </a:r>
            <a:r>
              <a:rPr lang="en-US" sz="1450" b="1" dirty="0">
                <a:solidFill>
                  <a:srgbClr val="000000"/>
                </a:solidFill>
                <a:latin typeface="+mn-lt"/>
              </a:rPr>
              <a:t> authentication.</a:t>
            </a:r>
            <a:r>
              <a:rPr lang="en-US" sz="1450" dirty="0">
                <a:solidFill>
                  <a:srgbClr val="000000"/>
                </a:solidFill>
                <a:latin typeface="+mn-lt"/>
              </a:rPr>
              <a:t> </a:t>
            </a:r>
          </a:p>
          <a:p>
            <a:pPr marL="742950" lvl="1" indent="-285750">
              <a:buFont typeface="Arial" panose="020B0604020202020204" pitchFamily="34" charset="0"/>
              <a:buChar char="•"/>
            </a:pPr>
            <a:r>
              <a:rPr lang="en-US" sz="1450" dirty="0">
                <a:solidFill>
                  <a:srgbClr val="000000"/>
                </a:solidFill>
                <a:latin typeface="+mn-lt"/>
              </a:rPr>
              <a:t>The interface parameter command </a:t>
            </a:r>
            <a:r>
              <a:rPr lang="en-US" sz="1450" b="1" dirty="0">
                <a:solidFill>
                  <a:srgbClr val="000000"/>
                </a:solidFill>
                <a:latin typeface="+mn-lt"/>
              </a:rPr>
              <a:t>ip ospf authentication </a:t>
            </a:r>
            <a:r>
              <a:rPr lang="en-US" sz="1450" dirty="0">
                <a:solidFill>
                  <a:srgbClr val="000000"/>
                </a:solidFill>
                <a:latin typeface="+mn-lt"/>
              </a:rPr>
              <a:t>sets plaintext authentication only on that interface.</a:t>
            </a:r>
          </a:p>
          <a:p>
            <a:pPr marL="742950" lvl="1" indent="-285750">
              <a:buFont typeface="Arial" panose="020B0604020202020204" pitchFamily="34" charset="0"/>
              <a:buChar char="•"/>
            </a:pPr>
            <a:r>
              <a:rPr lang="en-US" sz="1450" dirty="0">
                <a:solidFill>
                  <a:srgbClr val="000000"/>
                </a:solidFill>
                <a:latin typeface="+mn-lt"/>
              </a:rPr>
              <a:t>The plaintext password is configured by using the interface parameter command </a:t>
            </a:r>
            <a:r>
              <a:rPr lang="en-US" sz="1450" b="1" dirty="0">
                <a:solidFill>
                  <a:srgbClr val="000000"/>
                </a:solidFill>
                <a:latin typeface="+mn-lt"/>
              </a:rPr>
              <a:t>ip ospf authentication-key </a:t>
            </a:r>
            <a:r>
              <a:rPr lang="en-US" sz="1450" i="1" dirty="0">
                <a:solidFill>
                  <a:srgbClr val="000000"/>
                </a:solidFill>
                <a:latin typeface="+mn-lt"/>
              </a:rPr>
              <a:t>password</a:t>
            </a:r>
            <a:r>
              <a:rPr lang="en-US" sz="1450" dirty="0">
                <a:solidFill>
                  <a:srgbClr val="000000"/>
                </a:solidFill>
                <a:latin typeface="+mn-lt"/>
              </a:rPr>
              <a:t>.</a:t>
            </a:r>
          </a:p>
          <a:p>
            <a:pPr marL="742950" lvl="1" indent="-285750">
              <a:buFont typeface="Arial" panose="020B0604020202020204" pitchFamily="34" charset="0"/>
              <a:buChar char="•"/>
            </a:pPr>
            <a:endParaRPr lang="en-US" sz="1450" dirty="0">
              <a:solidFill>
                <a:srgbClr val="000000"/>
              </a:solidFill>
              <a:latin typeface="+mn-lt"/>
            </a:endParaRPr>
          </a:p>
          <a:p>
            <a:pPr lvl="1"/>
            <a:r>
              <a:rPr lang="en-US" sz="1450" b="1" dirty="0">
                <a:solidFill>
                  <a:srgbClr val="000000"/>
                </a:solidFill>
                <a:latin typeface="+mn-lt"/>
              </a:rPr>
              <a:t>MD5 cryptographic hash - </a:t>
            </a:r>
            <a:r>
              <a:rPr lang="en-US" sz="1450" dirty="0">
                <a:solidFill>
                  <a:srgbClr val="000000"/>
                </a:solidFill>
                <a:latin typeface="+mn-lt"/>
              </a:rPr>
              <a:t>This type of authentication uses a hash, so the password is never sent out the wire. This technique is widely accepted as being more secure.</a:t>
            </a:r>
          </a:p>
          <a:p>
            <a:pPr marL="742950" lvl="1" indent="-285750">
              <a:buFont typeface="Arial" panose="020B0604020202020204" pitchFamily="34" charset="0"/>
              <a:buChar char="•"/>
            </a:pPr>
            <a:r>
              <a:rPr lang="en-US" sz="1450" dirty="0">
                <a:solidFill>
                  <a:srgbClr val="000000"/>
                </a:solidFill>
                <a:latin typeface="+mn-lt"/>
              </a:rPr>
              <a:t>MD5 authentication for an OSPF area is enabled using the command </a:t>
            </a:r>
            <a:r>
              <a:rPr lang="en-US" sz="1450" b="1" dirty="0">
                <a:solidFill>
                  <a:srgbClr val="000000"/>
                </a:solidFill>
                <a:latin typeface="+mn-lt"/>
              </a:rPr>
              <a:t>area</a:t>
            </a:r>
            <a:r>
              <a:rPr lang="en-US" sz="1450" dirty="0">
                <a:solidFill>
                  <a:srgbClr val="000000"/>
                </a:solidFill>
                <a:latin typeface="+mn-lt"/>
              </a:rPr>
              <a:t> </a:t>
            </a:r>
            <a:r>
              <a:rPr lang="en-US" sz="1450" i="1" dirty="0">
                <a:solidFill>
                  <a:srgbClr val="000000"/>
                </a:solidFill>
                <a:latin typeface="+mn-lt"/>
              </a:rPr>
              <a:t>area-id</a:t>
            </a:r>
            <a:r>
              <a:rPr lang="en-US" sz="1450" dirty="0">
                <a:solidFill>
                  <a:srgbClr val="000000"/>
                </a:solidFill>
                <a:latin typeface="+mn-lt"/>
              </a:rPr>
              <a:t> </a:t>
            </a:r>
            <a:r>
              <a:rPr lang="en-US" sz="1450" b="1" dirty="0">
                <a:solidFill>
                  <a:srgbClr val="000000"/>
                </a:solidFill>
                <a:latin typeface="+mn-lt"/>
              </a:rPr>
              <a:t>authentication message-digest</a:t>
            </a:r>
            <a:r>
              <a:rPr lang="en-US" sz="1450" dirty="0">
                <a:solidFill>
                  <a:srgbClr val="000000"/>
                </a:solidFill>
                <a:latin typeface="+mn-lt"/>
              </a:rPr>
              <a:t>. </a:t>
            </a:r>
          </a:p>
          <a:p>
            <a:pPr marL="742950" lvl="1" indent="-285750">
              <a:buFont typeface="Arial" panose="020B0604020202020204" pitchFamily="34" charset="0"/>
              <a:buChar char="•"/>
            </a:pPr>
            <a:r>
              <a:rPr lang="en-US" sz="1450" dirty="0">
                <a:solidFill>
                  <a:srgbClr val="000000"/>
                </a:solidFill>
                <a:latin typeface="+mn-lt"/>
              </a:rPr>
              <a:t>The interface parameter command </a:t>
            </a:r>
            <a:r>
              <a:rPr lang="en-US" sz="1450" b="1" dirty="0">
                <a:solidFill>
                  <a:srgbClr val="000000"/>
                </a:solidFill>
                <a:latin typeface="+mn-lt"/>
              </a:rPr>
              <a:t>ip ospf authentication message-digest </a:t>
            </a:r>
            <a:r>
              <a:rPr lang="en-US" sz="1450" dirty="0">
                <a:solidFill>
                  <a:srgbClr val="000000"/>
                </a:solidFill>
                <a:latin typeface="+mn-lt"/>
              </a:rPr>
              <a:t>sets MD5 authentication for that interface.</a:t>
            </a:r>
          </a:p>
          <a:p>
            <a:pPr marL="742950" lvl="1" indent="-285750">
              <a:buFont typeface="Arial" panose="020B0604020202020204" pitchFamily="34" charset="0"/>
              <a:buChar char="•"/>
            </a:pPr>
            <a:r>
              <a:rPr lang="en-US" sz="1450" dirty="0">
                <a:solidFill>
                  <a:srgbClr val="000000"/>
                </a:solidFill>
                <a:latin typeface="+mn-lt"/>
              </a:rPr>
              <a:t>The interface parameter command </a:t>
            </a:r>
            <a:r>
              <a:rPr lang="en-US" sz="1450" b="1" dirty="0">
                <a:solidFill>
                  <a:srgbClr val="000000"/>
                </a:solidFill>
                <a:latin typeface="+mn-lt"/>
              </a:rPr>
              <a:t>ip ospf message-digest-key </a:t>
            </a:r>
            <a:r>
              <a:rPr lang="en-US" sz="1450" i="1" dirty="0">
                <a:solidFill>
                  <a:srgbClr val="000000"/>
                </a:solidFill>
                <a:latin typeface="+mn-lt"/>
              </a:rPr>
              <a:t>key-number</a:t>
            </a:r>
            <a:r>
              <a:rPr lang="en-US" sz="1450" dirty="0">
                <a:solidFill>
                  <a:srgbClr val="000000"/>
                </a:solidFill>
                <a:latin typeface="+mn-lt"/>
              </a:rPr>
              <a:t> </a:t>
            </a:r>
            <a:r>
              <a:rPr lang="en-US" sz="1450" b="1" dirty="0">
                <a:solidFill>
                  <a:srgbClr val="000000"/>
                </a:solidFill>
                <a:latin typeface="+mn-lt"/>
              </a:rPr>
              <a:t>md5</a:t>
            </a:r>
            <a:r>
              <a:rPr lang="en-US" sz="1450" dirty="0">
                <a:solidFill>
                  <a:srgbClr val="000000"/>
                </a:solidFill>
                <a:latin typeface="+mn-lt"/>
              </a:rPr>
              <a:t> </a:t>
            </a:r>
            <a:r>
              <a:rPr lang="en-US" sz="1450" i="1" dirty="0">
                <a:solidFill>
                  <a:srgbClr val="000000"/>
                </a:solidFill>
                <a:latin typeface="+mn-lt"/>
              </a:rPr>
              <a:t>password</a:t>
            </a:r>
            <a:r>
              <a:rPr lang="en-US" sz="1450" dirty="0">
                <a:solidFill>
                  <a:srgbClr val="000000"/>
                </a:solidFill>
                <a:latin typeface="+mn-lt"/>
              </a:rPr>
              <a:t> sets the MD5 password.</a:t>
            </a:r>
          </a:p>
        </p:txBody>
      </p:sp>
    </p:spTree>
    <p:extLst>
      <p:ext uri="{BB962C8B-B14F-4D97-AF65-F5344CB8AC3E}">
        <p14:creationId xmlns:p14="http://schemas.microsoft.com/office/powerpoint/2010/main" val="401823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Authentication</a:t>
            </a:r>
            <a:br>
              <a:rPr lang="en-US" dirty="0">
                <a:solidFill>
                  <a:schemeClr val="accent4">
                    <a:lumMod val="75000"/>
                  </a:schemeClr>
                </a:solidFill>
              </a:rPr>
            </a:br>
            <a:r>
              <a:rPr lang="en-US" dirty="0">
                <a:solidFill>
                  <a:schemeClr val="accent4">
                    <a:lumMod val="75000"/>
                  </a:schemeClr>
                </a:solidFill>
              </a:rPr>
              <a:t>Authentication Types</a:t>
            </a:r>
            <a:endParaRPr lang="en-US" sz="2400" dirty="0">
              <a:solidFill>
                <a:schemeClr val="accent4">
                  <a:lumMod val="75000"/>
                </a:schemeClr>
              </a:solidFill>
            </a:endParaRPr>
          </a:p>
        </p:txBody>
      </p:sp>
      <p:sp>
        <p:nvSpPr>
          <p:cNvPr id="4" name="TextBox 3"/>
          <p:cNvSpPr txBox="1"/>
          <p:nvPr/>
        </p:nvSpPr>
        <p:spPr>
          <a:xfrm>
            <a:off x="91133" y="664241"/>
            <a:ext cx="4931033" cy="2800767"/>
          </a:xfrm>
          <a:prstGeom prst="rect">
            <a:avLst/>
          </a:prstGeom>
          <a:noFill/>
        </p:spPr>
        <p:txBody>
          <a:bodyPr wrap="square" rtlCol="0">
            <a:spAutoFit/>
          </a:bodyPr>
          <a:lstStyle/>
          <a:p>
            <a:r>
              <a:rPr lang="en-US" sz="1600" dirty="0">
                <a:solidFill>
                  <a:srgbClr val="000000"/>
                </a:solidFill>
                <a:latin typeface="+mn-lt"/>
              </a:rPr>
              <a:t>Figure 6-13 provides a simple topology to demonstrate the OSPF authentication configuration. Area 12 uses plaintext authentication, and Area 0 use MD5 authentication. R1 and R3 use interface-based authentication, and R2 uses area-specific authentication.</a:t>
            </a:r>
          </a:p>
          <a:p>
            <a:endParaRPr lang="en-US" sz="1600" dirty="0">
              <a:solidFill>
                <a:srgbClr val="000000"/>
              </a:solidFill>
              <a:latin typeface="+mn-lt"/>
            </a:endParaRPr>
          </a:p>
          <a:p>
            <a:r>
              <a:rPr lang="en-US" sz="1600" dirty="0">
                <a:solidFill>
                  <a:srgbClr val="000000"/>
                </a:solidFill>
                <a:latin typeface="+mn-lt"/>
              </a:rPr>
              <a:t>Example 6-25 provides the OSPF authentication configuration.</a:t>
            </a:r>
          </a:p>
          <a:p>
            <a:endParaRPr lang="en-US" sz="1600" b="1" dirty="0">
              <a:solidFill>
                <a:srgbClr val="000000"/>
              </a:solidFill>
              <a:latin typeface="+mn-lt"/>
            </a:endParaRPr>
          </a:p>
          <a:p>
            <a:endParaRPr lang="en-US" sz="1600" dirty="0">
              <a:solidFill>
                <a:srgbClr val="000000"/>
              </a:solidFill>
              <a:latin typeface="+mn-lt"/>
            </a:endParaRPr>
          </a:p>
        </p:txBody>
      </p:sp>
      <p:pic>
        <p:nvPicPr>
          <p:cNvPr id="2" name="Picture 1"/>
          <p:cNvPicPr>
            <a:picLocks noChangeAspect="1"/>
          </p:cNvPicPr>
          <p:nvPr/>
        </p:nvPicPr>
        <p:blipFill>
          <a:blip r:embed="rId3"/>
          <a:stretch>
            <a:fillRect/>
          </a:stretch>
        </p:blipFill>
        <p:spPr>
          <a:xfrm>
            <a:off x="512665" y="3030388"/>
            <a:ext cx="3929597" cy="1492375"/>
          </a:xfrm>
          <a:prstGeom prst="rect">
            <a:avLst/>
          </a:prstGeom>
        </p:spPr>
      </p:pic>
      <p:pic>
        <p:nvPicPr>
          <p:cNvPr id="5" name="Picture 4"/>
          <p:cNvPicPr>
            <a:picLocks noChangeAspect="1"/>
          </p:cNvPicPr>
          <p:nvPr/>
        </p:nvPicPr>
        <p:blipFill>
          <a:blip r:embed="rId4"/>
          <a:stretch>
            <a:fillRect/>
          </a:stretch>
        </p:blipFill>
        <p:spPr>
          <a:xfrm>
            <a:off x="4937760" y="485335"/>
            <a:ext cx="4088652" cy="4295885"/>
          </a:xfrm>
          <a:prstGeom prst="rect">
            <a:avLst/>
          </a:prstGeom>
        </p:spPr>
      </p:pic>
    </p:spTree>
    <p:extLst>
      <p:ext uri="{BB962C8B-B14F-4D97-AF65-F5344CB8AC3E}">
        <p14:creationId xmlns:p14="http://schemas.microsoft.com/office/powerpoint/2010/main" val="2516891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Authentication</a:t>
            </a:r>
            <a:br>
              <a:rPr lang="en-US" dirty="0">
                <a:solidFill>
                  <a:schemeClr val="accent4">
                    <a:lumMod val="75000"/>
                  </a:schemeClr>
                </a:solidFill>
              </a:rPr>
            </a:br>
            <a:r>
              <a:rPr lang="en-US" dirty="0">
                <a:solidFill>
                  <a:schemeClr val="accent4">
                    <a:lumMod val="75000"/>
                  </a:schemeClr>
                </a:solidFill>
              </a:rPr>
              <a:t>Authentication Types (Cont.)</a:t>
            </a:r>
            <a:endParaRPr lang="en-US" sz="2400" dirty="0">
              <a:solidFill>
                <a:schemeClr val="accent4">
                  <a:lumMod val="75000"/>
                </a:schemeClr>
              </a:solidFill>
            </a:endParaRPr>
          </a:p>
        </p:txBody>
      </p:sp>
      <p:sp>
        <p:nvSpPr>
          <p:cNvPr id="4" name="TextBox 3"/>
          <p:cNvSpPr txBox="1"/>
          <p:nvPr/>
        </p:nvSpPr>
        <p:spPr>
          <a:xfrm>
            <a:off x="91134" y="664241"/>
            <a:ext cx="8935278" cy="1077218"/>
          </a:xfrm>
          <a:prstGeom prst="rect">
            <a:avLst/>
          </a:prstGeom>
          <a:noFill/>
        </p:spPr>
        <p:txBody>
          <a:bodyPr wrap="square" rtlCol="0">
            <a:spAutoFit/>
          </a:bodyPr>
          <a:lstStyle/>
          <a:p>
            <a:r>
              <a:rPr lang="en-US" sz="1600" dirty="0">
                <a:solidFill>
                  <a:srgbClr val="000000"/>
                </a:solidFill>
                <a:latin typeface="+mn-lt"/>
              </a:rPr>
              <a:t>You verify the authentication settings by examining the OSPF interface </a:t>
            </a:r>
            <a:r>
              <a:rPr lang="en-US" sz="1600" i="1" dirty="0">
                <a:solidFill>
                  <a:srgbClr val="000000"/>
                </a:solidFill>
                <a:latin typeface="+mn-lt"/>
              </a:rPr>
              <a:t>without </a:t>
            </a:r>
            <a:r>
              <a:rPr lang="en-US" sz="1600" dirty="0">
                <a:solidFill>
                  <a:srgbClr val="000000"/>
                </a:solidFill>
                <a:latin typeface="+mn-lt"/>
              </a:rPr>
              <a:t>the </a:t>
            </a:r>
            <a:r>
              <a:rPr lang="en-US" sz="1600" b="1" dirty="0">
                <a:solidFill>
                  <a:srgbClr val="000000"/>
                </a:solidFill>
                <a:latin typeface="+mn-lt"/>
              </a:rPr>
              <a:t>brief </a:t>
            </a:r>
            <a:r>
              <a:rPr lang="en-US" sz="1600" dirty="0">
                <a:solidFill>
                  <a:srgbClr val="000000"/>
                </a:solidFill>
                <a:latin typeface="+mn-lt"/>
              </a:rPr>
              <a:t>option. Example 6-26 shows sample output from R1, R2, and R3, where the Gi0/0 interface uses MD5 authentication and the Gi0/1 interface uses plaintext authentication. MD5 authentication also identifies the key number that the interface uses.</a:t>
            </a:r>
          </a:p>
        </p:txBody>
      </p:sp>
      <p:pic>
        <p:nvPicPr>
          <p:cNvPr id="2" name="Picture 1"/>
          <p:cNvPicPr>
            <a:picLocks noChangeAspect="1"/>
          </p:cNvPicPr>
          <p:nvPr/>
        </p:nvPicPr>
        <p:blipFill>
          <a:blip r:embed="rId3"/>
          <a:stretch>
            <a:fillRect/>
          </a:stretch>
        </p:blipFill>
        <p:spPr>
          <a:xfrm>
            <a:off x="1746592" y="1741459"/>
            <a:ext cx="5871063" cy="2998661"/>
          </a:xfrm>
          <a:prstGeom prst="rect">
            <a:avLst/>
          </a:prstGeom>
        </p:spPr>
      </p:pic>
    </p:spTree>
    <p:extLst>
      <p:ext uri="{BB962C8B-B14F-4D97-AF65-F5344CB8AC3E}">
        <p14:creationId xmlns:p14="http://schemas.microsoft.com/office/powerpoint/2010/main" val="3124429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Fundamentals</a:t>
            </a:r>
            <a:br>
              <a:rPr lang="en-US" dirty="0">
                <a:solidFill>
                  <a:schemeClr val="accent4">
                    <a:lumMod val="75000"/>
                  </a:schemeClr>
                </a:solidFill>
              </a:rPr>
            </a:br>
            <a:r>
              <a:rPr lang="en-US" dirty="0">
                <a:solidFill>
                  <a:schemeClr val="accent4">
                    <a:lumMod val="75000"/>
                  </a:schemeClr>
                </a:solidFill>
              </a:rPr>
              <a:t>Foundation Topics (Cont.)</a:t>
            </a:r>
            <a:endParaRPr lang="en-US" sz="2400" dirty="0">
              <a:solidFill>
                <a:schemeClr val="accent4">
                  <a:lumMod val="75000"/>
                </a:schemeClr>
              </a:solidFill>
            </a:endParaRPr>
          </a:p>
        </p:txBody>
      </p:sp>
      <p:sp>
        <p:nvSpPr>
          <p:cNvPr id="4" name="TextBox 3"/>
          <p:cNvSpPr txBox="1"/>
          <p:nvPr/>
        </p:nvSpPr>
        <p:spPr>
          <a:xfrm>
            <a:off x="119270" y="636105"/>
            <a:ext cx="8935278" cy="584775"/>
          </a:xfrm>
          <a:prstGeom prst="rect">
            <a:avLst/>
          </a:prstGeom>
          <a:noFill/>
        </p:spPr>
        <p:txBody>
          <a:bodyPr wrap="square" rtlCol="0">
            <a:spAutoFit/>
          </a:bodyPr>
          <a:lstStyle/>
          <a:p>
            <a:r>
              <a:rPr lang="en-US" sz="1600" dirty="0">
                <a:solidFill>
                  <a:srgbClr val="000000"/>
                </a:solidFill>
              </a:rPr>
              <a:t>Figure 6-1 demonstrates a simple OSPF topology and the SPT from R1’s and R4’s perspective.</a:t>
            </a:r>
          </a:p>
          <a:p>
            <a:r>
              <a:rPr lang="en-US" sz="1600" dirty="0">
                <a:solidFill>
                  <a:srgbClr val="000000"/>
                </a:solidFill>
              </a:rPr>
              <a:t>Notice that the local router’s perspective is always that of the root (or top of the tree).</a:t>
            </a:r>
          </a:p>
        </p:txBody>
      </p:sp>
      <p:pic>
        <p:nvPicPr>
          <p:cNvPr id="2" name="Picture 1"/>
          <p:cNvPicPr>
            <a:picLocks noChangeAspect="1"/>
          </p:cNvPicPr>
          <p:nvPr/>
        </p:nvPicPr>
        <p:blipFill>
          <a:blip r:embed="rId3"/>
          <a:stretch>
            <a:fillRect/>
          </a:stretch>
        </p:blipFill>
        <p:spPr>
          <a:xfrm>
            <a:off x="1035795" y="1533778"/>
            <a:ext cx="7095331" cy="3116107"/>
          </a:xfrm>
          <a:prstGeom prst="rect">
            <a:avLst/>
          </a:prstGeom>
        </p:spPr>
      </p:pic>
    </p:spTree>
    <p:extLst>
      <p:ext uri="{BB962C8B-B14F-4D97-AF65-F5344CB8AC3E}">
        <p14:creationId xmlns:p14="http://schemas.microsoft.com/office/powerpoint/2010/main" val="251839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4" y="466724"/>
            <a:ext cx="8495967" cy="1351755"/>
          </a:xfrm>
        </p:spPr>
        <p:txBody>
          <a:bodyPr/>
          <a:lstStyle/>
          <a:p>
            <a:r>
              <a:rPr lang="en-US" sz="4800" dirty="0">
                <a:solidFill>
                  <a:schemeClr val="accent5">
                    <a:lumMod val="40000"/>
                    <a:lumOff val="60000"/>
                  </a:schemeClr>
                </a:solidFill>
              </a:rPr>
              <a:t>Prepare for the Exam</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859374897"/>
      </p:ext>
    </p:ext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Key Topics for Chapter 6</a:t>
            </a:r>
          </a:p>
        </p:txBody>
      </p:sp>
      <p:graphicFrame>
        <p:nvGraphicFramePr>
          <p:cNvPr id="2" name="Table 1"/>
          <p:cNvGraphicFramePr>
            <a:graphicFrameLocks noGrp="1"/>
          </p:cNvGraphicFramePr>
          <p:nvPr>
            <p:extLst>
              <p:ext uri="{D42A27DB-BD31-4B8C-83A1-F6EECF244321}">
                <p14:modId xmlns:p14="http://schemas.microsoft.com/office/powerpoint/2010/main" val="634495220"/>
              </p:ext>
            </p:extLst>
          </p:nvPr>
        </p:nvGraphicFramePr>
        <p:xfrm>
          <a:off x="377688" y="836611"/>
          <a:ext cx="8517834" cy="2966720"/>
        </p:xfrm>
        <a:graphic>
          <a:graphicData uri="http://schemas.openxmlformats.org/drawingml/2006/table">
            <a:tbl>
              <a:tblPr firstRow="1" bandRow="1">
                <a:tableStyleId>{5C22544A-7EE6-4342-B048-85BDC9FD1C3A}</a:tableStyleId>
              </a:tblPr>
              <a:tblGrid>
                <a:gridCol w="4258917">
                  <a:extLst>
                    <a:ext uri="{9D8B030D-6E8A-4147-A177-3AD203B41FA5}">
                      <a16:colId xmlns:a16="http://schemas.microsoft.com/office/drawing/2014/main" val="20000"/>
                    </a:ext>
                  </a:extLst>
                </a:gridCol>
                <a:gridCol w="4258917">
                  <a:extLst>
                    <a:ext uri="{9D8B030D-6E8A-4147-A177-3AD203B41FA5}">
                      <a16:colId xmlns:a16="http://schemas.microsoft.com/office/drawing/2014/main" val="3351741901"/>
                    </a:ext>
                  </a:extLst>
                </a:gridCol>
              </a:tblGrid>
              <a:tr h="370840">
                <a:tc>
                  <a:txBody>
                    <a:bodyPr/>
                    <a:lstStyle/>
                    <a:p>
                      <a:r>
                        <a:rPr lang="en-US" sz="1400" b="1" i="0" u="none" strike="noStrike" kern="1200" baseline="0" dirty="0">
                          <a:solidFill>
                            <a:schemeClr val="lt1"/>
                          </a:solidFill>
                          <a:latin typeface="+mn-lt"/>
                          <a:ea typeface="+mn-ea"/>
                          <a:cs typeface="+mn-cs"/>
                        </a:rPr>
                        <a:t>Description</a:t>
                      </a:r>
                      <a:endParaRPr lang="en-US" dirty="0"/>
                    </a:p>
                  </a:txBody>
                  <a:tcPr/>
                </a:tc>
                <a:tc>
                  <a:txBody>
                    <a:bodyPr/>
                    <a:lstStyle/>
                    <a:p>
                      <a:endParaRPr lang="en-US" dirty="0"/>
                    </a:p>
                  </a:txBody>
                  <a:tcPr/>
                </a:tc>
                <a:extLst>
                  <a:ext uri="{0D108BD9-81ED-4DB2-BD59-A6C34878D82A}">
                    <a16:rowId xmlns:a16="http://schemas.microsoft.com/office/drawing/2014/main" val="10000"/>
                  </a:ext>
                </a:extLst>
              </a:tr>
              <a:tr h="370840">
                <a:tc>
                  <a:txBody>
                    <a:bodyPr/>
                    <a:lstStyle/>
                    <a:p>
                      <a:r>
                        <a:rPr lang="en-US" sz="1500" b="0" i="0" u="none" strike="noStrike" kern="1200" baseline="0" dirty="0">
                          <a:solidFill>
                            <a:srgbClr val="000000"/>
                          </a:solidFill>
                          <a:latin typeface="+mn-lt"/>
                          <a:ea typeface="+mn-ea"/>
                          <a:cs typeface="+mn-cs"/>
                        </a:rPr>
                        <a:t>OSPF Areas</a:t>
                      </a:r>
                      <a:endParaRPr lang="en-US" sz="1500" dirty="0">
                        <a:solidFill>
                          <a:srgbClr val="000000"/>
                        </a:solidFill>
                      </a:endParaRPr>
                    </a:p>
                  </a:txBody>
                  <a:tcPr/>
                </a:tc>
                <a:tc>
                  <a:txBody>
                    <a:bodyPr/>
                    <a:lstStyle/>
                    <a:p>
                      <a:r>
                        <a:rPr lang="en-US" sz="1500" dirty="0">
                          <a:solidFill>
                            <a:srgbClr val="000000"/>
                          </a:solidFill>
                        </a:rPr>
                        <a:t>Interface-specific configuration</a:t>
                      </a:r>
                    </a:p>
                  </a:txBody>
                  <a:tcPr/>
                </a:tc>
                <a:extLst>
                  <a:ext uri="{0D108BD9-81ED-4DB2-BD59-A6C34878D82A}">
                    <a16:rowId xmlns:a16="http://schemas.microsoft.com/office/drawing/2014/main" val="10001"/>
                  </a:ext>
                </a:extLst>
              </a:tr>
              <a:tr h="370840">
                <a:tc>
                  <a:txBody>
                    <a:bodyPr/>
                    <a:lstStyle/>
                    <a:p>
                      <a:r>
                        <a:rPr lang="en-US" sz="1500" dirty="0">
                          <a:solidFill>
                            <a:srgbClr val="000000"/>
                          </a:solidFill>
                        </a:rPr>
                        <a:t>OSPF backbone</a:t>
                      </a:r>
                    </a:p>
                  </a:txBody>
                  <a:tcPr/>
                </a:tc>
                <a:tc>
                  <a:txBody>
                    <a:bodyPr/>
                    <a:lstStyle/>
                    <a:p>
                      <a:r>
                        <a:rPr lang="en-US" sz="1500" dirty="0">
                          <a:solidFill>
                            <a:srgbClr val="000000"/>
                          </a:solidFill>
                        </a:rPr>
                        <a:t>External</a:t>
                      </a:r>
                      <a:r>
                        <a:rPr lang="en-US" sz="1500" baseline="0" dirty="0">
                          <a:solidFill>
                            <a:srgbClr val="000000"/>
                          </a:solidFill>
                        </a:rPr>
                        <a:t> OSPF routes</a:t>
                      </a:r>
                      <a:endParaRPr lang="en-US" sz="1500" dirty="0">
                        <a:solidFill>
                          <a:srgbClr val="000000"/>
                        </a:solidFill>
                      </a:endParaRPr>
                    </a:p>
                  </a:txBody>
                  <a:tcPr/>
                </a:tc>
                <a:extLst>
                  <a:ext uri="{0D108BD9-81ED-4DB2-BD59-A6C34878D82A}">
                    <a16:rowId xmlns:a16="http://schemas.microsoft.com/office/drawing/2014/main" val="10002"/>
                  </a:ext>
                </a:extLst>
              </a:tr>
              <a:tr h="370840">
                <a:tc>
                  <a:txBody>
                    <a:bodyPr/>
                    <a:lstStyle/>
                    <a:p>
                      <a:r>
                        <a:rPr lang="en-US" sz="1500" dirty="0">
                          <a:solidFill>
                            <a:srgbClr val="000000"/>
                          </a:solidFill>
                        </a:rPr>
                        <a:t>Area border routers</a:t>
                      </a:r>
                    </a:p>
                  </a:txBody>
                  <a:tcPr/>
                </a:tc>
                <a:tc>
                  <a:txBody>
                    <a:bodyPr/>
                    <a:lstStyle/>
                    <a:p>
                      <a:r>
                        <a:rPr lang="en-US" sz="1500" dirty="0">
                          <a:solidFill>
                            <a:srgbClr val="000000"/>
                          </a:solidFill>
                        </a:rPr>
                        <a:t>The designated router</a:t>
                      </a:r>
                    </a:p>
                  </a:txBody>
                  <a:tcPr/>
                </a:tc>
                <a:extLst>
                  <a:ext uri="{0D108BD9-81ED-4DB2-BD59-A6C34878D82A}">
                    <a16:rowId xmlns:a16="http://schemas.microsoft.com/office/drawing/2014/main" val="10003"/>
                  </a:ext>
                </a:extLst>
              </a:tr>
              <a:tr h="370840">
                <a:tc>
                  <a:txBody>
                    <a:bodyPr/>
                    <a:lstStyle/>
                    <a:p>
                      <a:r>
                        <a:rPr lang="en-US" sz="1500" dirty="0">
                          <a:solidFill>
                            <a:srgbClr val="000000"/>
                          </a:solidFill>
                        </a:rPr>
                        <a:t>OSPF packet types</a:t>
                      </a:r>
                    </a:p>
                  </a:txBody>
                  <a:tcPr/>
                </a:tc>
                <a:tc>
                  <a:txBody>
                    <a:bodyPr/>
                    <a:lstStyle/>
                    <a:p>
                      <a:r>
                        <a:rPr lang="en-US" sz="1500" dirty="0">
                          <a:solidFill>
                            <a:srgbClr val="000000"/>
                          </a:solidFill>
                        </a:rPr>
                        <a:t>Designated router elections</a:t>
                      </a:r>
                    </a:p>
                  </a:txBody>
                  <a:tcPr/>
                </a:tc>
                <a:extLst>
                  <a:ext uri="{0D108BD9-81ED-4DB2-BD59-A6C34878D82A}">
                    <a16:rowId xmlns:a16="http://schemas.microsoft.com/office/drawing/2014/main" val="10004"/>
                  </a:ext>
                </a:extLst>
              </a:tr>
              <a:tr h="370840">
                <a:tc>
                  <a:txBody>
                    <a:bodyPr/>
                    <a:lstStyle/>
                    <a:p>
                      <a:r>
                        <a:rPr lang="en-US" sz="1500" b="0" dirty="0">
                          <a:solidFill>
                            <a:srgbClr val="000000"/>
                          </a:solidFill>
                        </a:rPr>
                        <a:t>OSPF neighbor states</a:t>
                      </a:r>
                    </a:p>
                  </a:txBody>
                  <a:tcPr/>
                </a:tc>
                <a:tc>
                  <a:txBody>
                    <a:bodyPr/>
                    <a:lstStyle/>
                    <a:p>
                      <a:r>
                        <a:rPr lang="en-US" sz="1500" dirty="0">
                          <a:solidFill>
                            <a:srgbClr val="000000"/>
                          </a:solidFill>
                        </a:rPr>
                        <a:t>DR and BDR placement</a:t>
                      </a:r>
                    </a:p>
                  </a:txBody>
                  <a:tcPr/>
                </a:tc>
                <a:extLst>
                  <a:ext uri="{0D108BD9-81ED-4DB2-BD59-A6C34878D82A}">
                    <a16:rowId xmlns:a16="http://schemas.microsoft.com/office/drawing/2014/main" val="10005"/>
                  </a:ext>
                </a:extLst>
              </a:tr>
              <a:tr h="370840">
                <a:tc>
                  <a:txBody>
                    <a:bodyPr/>
                    <a:lstStyle/>
                    <a:p>
                      <a:r>
                        <a:rPr lang="en-US" sz="1500" dirty="0">
                          <a:solidFill>
                            <a:srgbClr val="000000"/>
                          </a:solidFill>
                        </a:rPr>
                        <a:t>Requirements of neighbor adjacency</a:t>
                      </a:r>
                      <a:r>
                        <a:rPr lang="en-US" sz="1500" baseline="0" dirty="0">
                          <a:solidFill>
                            <a:srgbClr val="000000"/>
                          </a:solidFill>
                        </a:rPr>
                        <a:t> </a:t>
                      </a:r>
                      <a:endParaRPr lang="en-US" sz="1500" dirty="0">
                        <a:solidFill>
                          <a:srgbClr val="000000"/>
                        </a:solidFill>
                      </a:endParaRPr>
                    </a:p>
                  </a:txBody>
                  <a:tcPr/>
                </a:tc>
                <a:tc>
                  <a:txBody>
                    <a:bodyPr/>
                    <a:lstStyle/>
                    <a:p>
                      <a:r>
                        <a:rPr lang="en-US" sz="1500" dirty="0">
                          <a:solidFill>
                            <a:srgbClr val="000000"/>
                          </a:solidFill>
                        </a:rPr>
                        <a:t>OSPF network types</a:t>
                      </a:r>
                    </a:p>
                  </a:txBody>
                  <a:tcPr/>
                </a:tc>
                <a:extLst>
                  <a:ext uri="{0D108BD9-81ED-4DB2-BD59-A6C34878D82A}">
                    <a16:rowId xmlns:a16="http://schemas.microsoft.com/office/drawing/2014/main" val="10006"/>
                  </a:ext>
                </a:extLst>
              </a:tr>
              <a:tr h="370840">
                <a:tc>
                  <a:txBody>
                    <a:bodyPr/>
                    <a:lstStyle/>
                    <a:p>
                      <a:r>
                        <a:rPr lang="en-US" sz="1500" dirty="0">
                          <a:solidFill>
                            <a:srgbClr val="000000"/>
                          </a:solidFill>
                        </a:rPr>
                        <a:t>OSPF network statement</a:t>
                      </a:r>
                    </a:p>
                  </a:txBody>
                  <a:tcPr/>
                </a:tc>
                <a:tc>
                  <a:txBody>
                    <a:bodyPr/>
                    <a:lstStyle/>
                    <a:p>
                      <a:r>
                        <a:rPr lang="en-US" sz="1500" dirty="0">
                          <a:solidFill>
                            <a:srgbClr val="000000"/>
                          </a:solidFill>
                        </a:rPr>
                        <a:t>Authentication</a:t>
                      </a:r>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875591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45959"/>
          </a:xfrm>
        </p:spPr>
        <p:txBody>
          <a:bodyPr/>
          <a:lstStyle/>
          <a:p>
            <a:r>
              <a:rPr lang="en-US" sz="1600" dirty="0"/>
              <a:t>Prepare for the Exam</a:t>
            </a:r>
            <a:br>
              <a:rPr lang="en-US" sz="2400" dirty="0"/>
            </a:br>
            <a:r>
              <a:rPr lang="en-US" sz="2400" dirty="0"/>
              <a:t>Key Terms for Chapter 6</a:t>
            </a:r>
          </a:p>
        </p:txBody>
      </p:sp>
      <p:graphicFrame>
        <p:nvGraphicFramePr>
          <p:cNvPr id="2" name="Table 1"/>
          <p:cNvGraphicFramePr>
            <a:graphicFrameLocks noGrp="1"/>
          </p:cNvGraphicFramePr>
          <p:nvPr>
            <p:extLst>
              <p:ext uri="{D42A27DB-BD31-4B8C-83A1-F6EECF244321}">
                <p14:modId xmlns:p14="http://schemas.microsoft.com/office/powerpoint/2010/main" val="4196525647"/>
              </p:ext>
            </p:extLst>
          </p:nvPr>
        </p:nvGraphicFramePr>
        <p:xfrm>
          <a:off x="417443" y="835410"/>
          <a:ext cx="8299173" cy="3060984"/>
        </p:xfrm>
        <a:graphic>
          <a:graphicData uri="http://schemas.openxmlformats.org/drawingml/2006/table">
            <a:tbl>
              <a:tblPr firstRow="1" bandRow="1">
                <a:tableStyleId>{5C22544A-7EE6-4342-B048-85BDC9FD1C3A}</a:tableStyleId>
              </a:tblPr>
              <a:tblGrid>
                <a:gridCol w="2677449">
                  <a:extLst>
                    <a:ext uri="{9D8B030D-6E8A-4147-A177-3AD203B41FA5}">
                      <a16:colId xmlns:a16="http://schemas.microsoft.com/office/drawing/2014/main" val="20000"/>
                    </a:ext>
                  </a:extLst>
                </a:gridCol>
                <a:gridCol w="2938160">
                  <a:extLst>
                    <a:ext uri="{9D8B030D-6E8A-4147-A177-3AD203B41FA5}">
                      <a16:colId xmlns:a16="http://schemas.microsoft.com/office/drawing/2014/main" val="3777475585"/>
                    </a:ext>
                  </a:extLst>
                </a:gridCol>
                <a:gridCol w="2683564">
                  <a:extLst>
                    <a:ext uri="{9D8B030D-6E8A-4147-A177-3AD203B41FA5}">
                      <a16:colId xmlns:a16="http://schemas.microsoft.com/office/drawing/2014/main" val="4177656686"/>
                    </a:ext>
                  </a:extLst>
                </a:gridCol>
              </a:tblGrid>
              <a:tr h="413644">
                <a:tc gridSpan="3">
                  <a:txBody>
                    <a:bodyPr/>
                    <a:lstStyle/>
                    <a:p>
                      <a:r>
                        <a:rPr lang="en-US" dirty="0"/>
                        <a:t>Terms</a:t>
                      </a:r>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413644">
                <a:tc>
                  <a:txBody>
                    <a:bodyPr/>
                    <a:lstStyle/>
                    <a:p>
                      <a:r>
                        <a:rPr lang="en-US" sz="1600" dirty="0">
                          <a:solidFill>
                            <a:srgbClr val="000000"/>
                          </a:solidFill>
                        </a:rPr>
                        <a:t>Router ID (RID)</a:t>
                      </a:r>
                    </a:p>
                  </a:txBody>
                  <a:tcPr/>
                </a:tc>
                <a:tc>
                  <a:txBody>
                    <a:bodyPr/>
                    <a:lstStyle/>
                    <a:p>
                      <a:r>
                        <a:rPr lang="en-US" sz="1600" dirty="0">
                          <a:solidFill>
                            <a:srgbClr val="000000"/>
                          </a:solidFill>
                        </a:rPr>
                        <a:t>Interface priority</a:t>
                      </a:r>
                    </a:p>
                  </a:txBody>
                  <a:tcPr/>
                </a:tc>
                <a:tc>
                  <a:txBody>
                    <a:bodyPr/>
                    <a:lstStyle/>
                    <a:p>
                      <a:r>
                        <a:rPr lang="en-US" sz="1600" dirty="0">
                          <a:solidFill>
                            <a:srgbClr val="000000"/>
                          </a:solidFill>
                        </a:rPr>
                        <a:t>Router LSA</a:t>
                      </a:r>
                    </a:p>
                  </a:txBody>
                  <a:tcPr/>
                </a:tc>
                <a:extLst>
                  <a:ext uri="{0D108BD9-81ED-4DB2-BD59-A6C34878D82A}">
                    <a16:rowId xmlns:a16="http://schemas.microsoft.com/office/drawing/2014/main" val="10001"/>
                  </a:ext>
                </a:extLst>
              </a:tr>
              <a:tr h="413644">
                <a:tc>
                  <a:txBody>
                    <a:bodyPr/>
                    <a:lstStyle/>
                    <a:p>
                      <a:r>
                        <a:rPr lang="en-US" sz="1600" dirty="0">
                          <a:solidFill>
                            <a:srgbClr val="000000"/>
                          </a:solidFill>
                        </a:rPr>
                        <a:t>Hello packets</a:t>
                      </a:r>
                    </a:p>
                  </a:txBody>
                  <a:tcPr/>
                </a:tc>
                <a:tc>
                  <a:txBody>
                    <a:bodyPr/>
                    <a:lstStyle/>
                    <a:p>
                      <a:r>
                        <a:rPr lang="en-US" sz="1600" dirty="0">
                          <a:solidFill>
                            <a:srgbClr val="000000"/>
                          </a:solidFill>
                        </a:rPr>
                        <a:t>Passive interface</a:t>
                      </a:r>
                    </a:p>
                  </a:txBody>
                  <a:tcPr/>
                </a:tc>
                <a:tc>
                  <a:txBody>
                    <a:bodyPr/>
                    <a:lstStyle/>
                    <a:p>
                      <a:r>
                        <a:rPr lang="en-US" sz="1600" dirty="0">
                          <a:solidFill>
                            <a:srgbClr val="000000"/>
                          </a:solidFill>
                        </a:rPr>
                        <a:t>Network LSA</a:t>
                      </a:r>
                    </a:p>
                  </a:txBody>
                  <a:tcPr/>
                </a:tc>
                <a:extLst>
                  <a:ext uri="{0D108BD9-81ED-4DB2-BD59-A6C34878D82A}">
                    <a16:rowId xmlns:a16="http://schemas.microsoft.com/office/drawing/2014/main" val="10002"/>
                  </a:ext>
                </a:extLst>
              </a:tr>
              <a:tr h="413644">
                <a:tc>
                  <a:txBody>
                    <a:bodyPr/>
                    <a:lstStyle/>
                    <a:p>
                      <a:r>
                        <a:rPr lang="en-US" sz="1600" dirty="0">
                          <a:solidFill>
                            <a:srgbClr val="000000"/>
                          </a:solidFill>
                        </a:rPr>
                        <a:t>Hello interval</a:t>
                      </a:r>
                    </a:p>
                  </a:txBody>
                  <a:tcPr/>
                </a:tc>
                <a:tc>
                  <a:txBody>
                    <a:bodyPr/>
                    <a:lstStyle/>
                    <a:p>
                      <a:r>
                        <a:rPr lang="en-US" sz="1600" dirty="0">
                          <a:solidFill>
                            <a:srgbClr val="000000"/>
                          </a:solidFill>
                        </a:rPr>
                        <a:t>Shortest path first tree (SPT)</a:t>
                      </a:r>
                    </a:p>
                  </a:txBody>
                  <a:tcPr/>
                </a:tc>
                <a:tc>
                  <a:txBody>
                    <a:bodyPr/>
                    <a:lstStyle/>
                    <a:p>
                      <a:r>
                        <a:rPr lang="en-US" sz="1600" dirty="0">
                          <a:solidFill>
                            <a:srgbClr val="000000"/>
                          </a:solidFill>
                        </a:rPr>
                        <a:t>Summary LSA</a:t>
                      </a:r>
                    </a:p>
                  </a:txBody>
                  <a:tcPr/>
                </a:tc>
                <a:extLst>
                  <a:ext uri="{0D108BD9-81ED-4DB2-BD59-A6C34878D82A}">
                    <a16:rowId xmlns:a16="http://schemas.microsoft.com/office/drawing/2014/main" val="10003"/>
                  </a:ext>
                </a:extLst>
              </a:tr>
              <a:tr h="413644">
                <a:tc>
                  <a:txBody>
                    <a:bodyPr/>
                    <a:lstStyle/>
                    <a:p>
                      <a:r>
                        <a:rPr lang="en-US" sz="1600" b="0" i="0" u="none" strike="noStrike" kern="1200" baseline="0" dirty="0">
                          <a:solidFill>
                            <a:srgbClr val="000000"/>
                          </a:solidFill>
                          <a:latin typeface="+mn-lt"/>
                          <a:ea typeface="+mn-ea"/>
                          <a:cs typeface="+mn-cs"/>
                        </a:rPr>
                        <a:t>Dead interval</a:t>
                      </a:r>
                    </a:p>
                  </a:txBody>
                  <a:tcPr/>
                </a:tc>
                <a:tc>
                  <a:txBody>
                    <a:bodyPr/>
                    <a:lstStyle/>
                    <a:p>
                      <a:r>
                        <a:rPr lang="en-US" sz="1600" b="0" i="0" u="none" strike="noStrike" kern="1200" baseline="0" dirty="0">
                          <a:solidFill>
                            <a:srgbClr val="000000"/>
                          </a:solidFill>
                          <a:latin typeface="+mn-lt"/>
                          <a:ea typeface="+mn-ea"/>
                          <a:cs typeface="+mn-cs"/>
                        </a:rPr>
                        <a:t>Area border router (ABR)</a:t>
                      </a:r>
                    </a:p>
                  </a:txBody>
                  <a:tcPr/>
                </a:tc>
                <a:tc>
                  <a:txBody>
                    <a:bodyPr/>
                    <a:lstStyle/>
                    <a:p>
                      <a:r>
                        <a:rPr lang="en-US" sz="1600" b="0" i="0" u="none" strike="noStrike" kern="1200" baseline="0" dirty="0">
                          <a:solidFill>
                            <a:srgbClr val="000000"/>
                          </a:solidFill>
                          <a:latin typeface="+mn-lt"/>
                          <a:ea typeface="+mn-ea"/>
                          <a:cs typeface="+mn-cs"/>
                        </a:rPr>
                        <a:t>Inter-area route</a:t>
                      </a:r>
                    </a:p>
                  </a:txBody>
                  <a:tcPr/>
                </a:tc>
                <a:extLst>
                  <a:ext uri="{0D108BD9-81ED-4DB2-BD59-A6C34878D82A}">
                    <a16:rowId xmlns:a16="http://schemas.microsoft.com/office/drawing/2014/main" val="10004"/>
                  </a:ext>
                </a:extLst>
              </a:tr>
              <a:tr h="413644">
                <a:tc>
                  <a:txBody>
                    <a:bodyPr/>
                    <a:lstStyle/>
                    <a:p>
                      <a:r>
                        <a:rPr lang="en-US" sz="1600" dirty="0">
                          <a:solidFill>
                            <a:srgbClr val="000000"/>
                          </a:solidFill>
                        </a:rPr>
                        <a:t>Designated router (DR)</a:t>
                      </a:r>
                    </a:p>
                  </a:txBody>
                  <a:tcPr/>
                </a:tc>
                <a:tc>
                  <a:txBody>
                    <a:bodyPr/>
                    <a:lstStyle/>
                    <a:p>
                      <a:r>
                        <a:rPr lang="en-US" sz="1600" dirty="0">
                          <a:solidFill>
                            <a:srgbClr val="000000"/>
                          </a:solidFill>
                        </a:rPr>
                        <a:t>Backbone area</a:t>
                      </a:r>
                    </a:p>
                  </a:txBody>
                  <a:tcPr/>
                </a:tc>
                <a:tc>
                  <a:txBody>
                    <a:bodyPr/>
                    <a:lstStyle/>
                    <a:p>
                      <a:r>
                        <a:rPr lang="en-US" sz="1600" dirty="0">
                          <a:solidFill>
                            <a:srgbClr val="000000"/>
                          </a:solidFill>
                        </a:rPr>
                        <a:t>External</a:t>
                      </a:r>
                      <a:r>
                        <a:rPr lang="en-US" sz="1600" baseline="0" dirty="0">
                          <a:solidFill>
                            <a:srgbClr val="000000"/>
                          </a:solidFill>
                        </a:rPr>
                        <a:t> OSPF route</a:t>
                      </a:r>
                      <a:endParaRPr lang="en-US" sz="1600" dirty="0">
                        <a:solidFill>
                          <a:srgbClr val="000000"/>
                        </a:solidFill>
                      </a:endParaRPr>
                    </a:p>
                  </a:txBody>
                  <a:tcPr/>
                </a:tc>
                <a:extLst>
                  <a:ext uri="{0D108BD9-81ED-4DB2-BD59-A6C34878D82A}">
                    <a16:rowId xmlns:a16="http://schemas.microsoft.com/office/drawing/2014/main" val="10005"/>
                  </a:ext>
                </a:extLst>
              </a:tr>
              <a:tr h="413644">
                <a:tc>
                  <a:txBody>
                    <a:bodyPr/>
                    <a:lstStyle/>
                    <a:p>
                      <a:r>
                        <a:rPr lang="en-US" sz="1600" dirty="0">
                          <a:solidFill>
                            <a:srgbClr val="000000"/>
                          </a:solidFill>
                        </a:rPr>
                        <a:t>Backup designated router (BDR)</a:t>
                      </a:r>
                    </a:p>
                  </a:txBody>
                  <a:tcPr/>
                </a:tc>
                <a:tc>
                  <a:txBody>
                    <a:bodyPr/>
                    <a:lstStyle/>
                    <a:p>
                      <a:r>
                        <a:rPr lang="en-US" sz="1600" dirty="0">
                          <a:solidFill>
                            <a:srgbClr val="000000"/>
                          </a:solidFill>
                        </a:rPr>
                        <a:t>Intra-area route</a:t>
                      </a:r>
                    </a:p>
                  </a:txBody>
                  <a:tcPr/>
                </a:tc>
                <a:tc>
                  <a:txBody>
                    <a:bodyPr/>
                    <a:lstStyle/>
                    <a:p>
                      <a:endParaRPr lang="en-US" sz="1600" dirty="0">
                        <a:solidFill>
                          <a:srgbClr val="000000"/>
                        </a:solidFill>
                      </a:endParaRP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601916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6</a:t>
            </a:r>
          </a:p>
        </p:txBody>
      </p:sp>
      <p:graphicFrame>
        <p:nvGraphicFramePr>
          <p:cNvPr id="2" name="Table 1"/>
          <p:cNvGraphicFramePr>
            <a:graphicFrameLocks noGrp="1"/>
          </p:cNvGraphicFramePr>
          <p:nvPr>
            <p:extLst>
              <p:ext uri="{D42A27DB-BD31-4B8C-83A1-F6EECF244321}">
                <p14:modId xmlns:p14="http://schemas.microsoft.com/office/powerpoint/2010/main" val="3024143329"/>
              </p:ext>
            </p:extLst>
          </p:nvPr>
        </p:nvGraphicFramePr>
        <p:xfrm>
          <a:off x="254873" y="836611"/>
          <a:ext cx="8604739" cy="3777078"/>
        </p:xfrm>
        <a:graphic>
          <a:graphicData uri="http://schemas.openxmlformats.org/drawingml/2006/table">
            <a:tbl>
              <a:tblPr firstRow="1" bandRow="1">
                <a:tableStyleId>{5C22544A-7EE6-4342-B048-85BDC9FD1C3A}</a:tableStyleId>
              </a:tblPr>
              <a:tblGrid>
                <a:gridCol w="4281958">
                  <a:extLst>
                    <a:ext uri="{9D8B030D-6E8A-4147-A177-3AD203B41FA5}">
                      <a16:colId xmlns:a16="http://schemas.microsoft.com/office/drawing/2014/main" val="20000"/>
                    </a:ext>
                  </a:extLst>
                </a:gridCol>
                <a:gridCol w="4322781">
                  <a:extLst>
                    <a:ext uri="{9D8B030D-6E8A-4147-A177-3AD203B41FA5}">
                      <a16:colId xmlns:a16="http://schemas.microsoft.com/office/drawing/2014/main" val="20001"/>
                    </a:ext>
                  </a:extLst>
                </a:gridCol>
              </a:tblGrid>
              <a:tr h="378558">
                <a:tc>
                  <a:txBody>
                    <a:bodyPr/>
                    <a:lstStyle/>
                    <a:p>
                      <a:r>
                        <a:rPr lang="en-US" dirty="0"/>
                        <a:t>Task</a:t>
                      </a:r>
                    </a:p>
                  </a:txBody>
                  <a:tcPr/>
                </a:tc>
                <a:tc>
                  <a:txBody>
                    <a:bodyPr/>
                    <a:lstStyle/>
                    <a:p>
                      <a:r>
                        <a:rPr lang="en-US" sz="1400" b="1" i="0" u="none" strike="noStrike" kern="1200" baseline="0" dirty="0">
                          <a:solidFill>
                            <a:schemeClr val="lt1"/>
                          </a:solidFill>
                          <a:latin typeface="+mn-lt"/>
                          <a:ea typeface="+mn-ea"/>
                          <a:cs typeface="+mn-cs"/>
                        </a:rPr>
                        <a:t>Command Syntax</a:t>
                      </a:r>
                      <a:endParaRPr lang="en-US" dirty="0"/>
                    </a:p>
                  </a:txBody>
                  <a:tcPr/>
                </a:tc>
                <a:extLst>
                  <a:ext uri="{0D108BD9-81ED-4DB2-BD59-A6C34878D82A}">
                    <a16:rowId xmlns:a16="http://schemas.microsoft.com/office/drawing/2014/main" val="10000"/>
                  </a:ext>
                </a:extLst>
              </a:tr>
              <a:tr h="370840">
                <a:tc>
                  <a:txBody>
                    <a:bodyPr/>
                    <a:lstStyle/>
                    <a:p>
                      <a:r>
                        <a:rPr lang="en-US" sz="1400" b="0" i="0" u="none" strike="noStrike" kern="1200" baseline="0" dirty="0">
                          <a:solidFill>
                            <a:srgbClr val="000000"/>
                          </a:solidFill>
                          <a:latin typeface="+mn-lt"/>
                          <a:ea typeface="+mn-ea"/>
                          <a:cs typeface="+mn-cs"/>
                        </a:rPr>
                        <a:t>Initialize the OSPF process</a:t>
                      </a:r>
                      <a:endParaRPr lang="en-US" sz="1400" dirty="0">
                        <a:solidFill>
                          <a:srgbClr val="000000"/>
                        </a:solidFill>
                        <a:latin typeface="+mn-lt"/>
                      </a:endParaRP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1" i="0" u="none" strike="noStrike" kern="1200" baseline="0" dirty="0">
                          <a:solidFill>
                            <a:srgbClr val="000000"/>
                          </a:solidFill>
                          <a:latin typeface="+mn-lt"/>
                          <a:ea typeface="+mn-ea"/>
                          <a:cs typeface="+mn-cs"/>
                        </a:rPr>
                        <a:t>router ospf </a:t>
                      </a:r>
                      <a:r>
                        <a:rPr lang="en-US" sz="1400" b="0" i="1" u="none" strike="noStrike" kern="1200" baseline="0" dirty="0">
                          <a:solidFill>
                            <a:srgbClr val="000000"/>
                          </a:solidFill>
                          <a:latin typeface="+mn-lt"/>
                          <a:ea typeface="+mn-ea"/>
                          <a:cs typeface="+mn-cs"/>
                        </a:rPr>
                        <a:t>process-id</a:t>
                      </a:r>
                      <a:endParaRPr lang="en-US" sz="1400" b="1" dirty="0">
                        <a:solidFill>
                          <a:srgbClr val="000000"/>
                        </a:solidFill>
                        <a:latin typeface="+mn-lt"/>
                      </a:endParaRPr>
                    </a:p>
                  </a:txBody>
                  <a:tcPr/>
                </a:tc>
                <a:extLst>
                  <a:ext uri="{0D108BD9-81ED-4DB2-BD59-A6C34878D82A}">
                    <a16:rowId xmlns:a16="http://schemas.microsoft.com/office/drawing/2014/main" val="10001"/>
                  </a:ext>
                </a:extLst>
              </a:tr>
              <a:tr h="370840">
                <a:tc>
                  <a:txBody>
                    <a:bodyPr/>
                    <a:lstStyle/>
                    <a:p>
                      <a:pPr algn="l"/>
                      <a:r>
                        <a:rPr lang="en-US" sz="1400" b="0" i="0" u="none" strike="noStrike" baseline="0" dirty="0">
                          <a:solidFill>
                            <a:srgbClr val="000000"/>
                          </a:solidFill>
                          <a:latin typeface="+mn-lt"/>
                        </a:rPr>
                        <a:t>Enable OSPF on network interfaces that</a:t>
                      </a:r>
                    </a:p>
                    <a:p>
                      <a:pPr algn="l"/>
                      <a:r>
                        <a:rPr lang="en-US" sz="1400" b="0" i="0" u="none" strike="noStrike" baseline="0" dirty="0">
                          <a:solidFill>
                            <a:srgbClr val="000000"/>
                          </a:solidFill>
                          <a:latin typeface="+mn-lt"/>
                        </a:rPr>
                        <a:t>match a specified network range for a specific</a:t>
                      </a:r>
                    </a:p>
                    <a:p>
                      <a:pPr algn="l"/>
                      <a:r>
                        <a:rPr lang="en-US" sz="1400" b="0" i="0" u="none" strike="noStrike" baseline="0" dirty="0">
                          <a:solidFill>
                            <a:srgbClr val="000000"/>
                          </a:solidFill>
                          <a:latin typeface="+mn-lt"/>
                        </a:rPr>
                        <a:t>OSPF area</a:t>
                      </a:r>
                      <a:endParaRPr lang="en-US" sz="1400" dirty="0">
                        <a:solidFill>
                          <a:srgbClr val="000000"/>
                        </a:solidFill>
                        <a:latin typeface="+mn-lt"/>
                      </a:endParaRPr>
                    </a:p>
                  </a:txBody>
                  <a:tcPr/>
                </a:tc>
                <a:tc>
                  <a:txBody>
                    <a:bodyPr/>
                    <a:lstStyle/>
                    <a:p>
                      <a:pPr algn="l"/>
                      <a:r>
                        <a:rPr lang="en-US" sz="1400" b="1" i="0" u="none" strike="noStrike" baseline="0" dirty="0">
                          <a:solidFill>
                            <a:srgbClr val="000000"/>
                          </a:solidFill>
                          <a:latin typeface="+mn-lt"/>
                        </a:rPr>
                        <a:t>network </a:t>
                      </a:r>
                      <a:r>
                        <a:rPr lang="en-US" sz="1400" b="0" i="1" u="none" strike="noStrike" baseline="0" dirty="0">
                          <a:solidFill>
                            <a:srgbClr val="000000"/>
                          </a:solidFill>
                          <a:latin typeface="+mn-lt"/>
                        </a:rPr>
                        <a:t>ip-address wildcard-mask </a:t>
                      </a:r>
                      <a:r>
                        <a:rPr lang="en-US" sz="1400" b="0" i="0" u="none" strike="noStrike" baseline="0" dirty="0">
                          <a:solidFill>
                            <a:srgbClr val="000000"/>
                          </a:solidFill>
                          <a:latin typeface="+mn-lt"/>
                        </a:rPr>
                        <a:t>area</a:t>
                      </a:r>
                    </a:p>
                    <a:p>
                      <a:pPr algn="l"/>
                      <a:r>
                        <a:rPr lang="en-US" sz="1400" b="0" i="1" u="none" strike="noStrike" baseline="0" dirty="0">
                          <a:solidFill>
                            <a:srgbClr val="000000"/>
                          </a:solidFill>
                          <a:latin typeface="+mn-lt"/>
                        </a:rPr>
                        <a:t>area-id</a:t>
                      </a:r>
                      <a:endParaRPr lang="en-US" sz="1400" dirty="0">
                        <a:solidFill>
                          <a:srgbClr val="000000"/>
                        </a:solidFill>
                        <a:latin typeface="+mn-lt"/>
                      </a:endParaRPr>
                    </a:p>
                  </a:txBody>
                  <a:tcPr/>
                </a:tc>
                <a:extLst>
                  <a:ext uri="{0D108BD9-81ED-4DB2-BD59-A6C34878D82A}">
                    <a16:rowId xmlns:a16="http://schemas.microsoft.com/office/drawing/2014/main" val="10002"/>
                  </a:ext>
                </a:extLst>
              </a:tr>
              <a:tr h="370840">
                <a:tc>
                  <a:txBody>
                    <a:bodyPr/>
                    <a:lstStyle/>
                    <a:p>
                      <a:pPr algn="l"/>
                      <a:r>
                        <a:rPr lang="en-US" sz="1400" b="0" i="0" u="none" strike="noStrike" baseline="0" dirty="0">
                          <a:solidFill>
                            <a:srgbClr val="000000"/>
                          </a:solidFill>
                          <a:latin typeface="+mn-lt"/>
                        </a:rPr>
                        <a:t>Enable OSPF on an explicit specific network</a:t>
                      </a:r>
                    </a:p>
                    <a:p>
                      <a:pPr algn="l"/>
                      <a:r>
                        <a:rPr lang="en-US" sz="1400" b="0" i="0" u="none" strike="noStrike" baseline="0" dirty="0">
                          <a:solidFill>
                            <a:srgbClr val="000000"/>
                          </a:solidFill>
                          <a:latin typeface="+mn-lt"/>
                        </a:rPr>
                        <a:t>interface for a specific OSPF area</a:t>
                      </a:r>
                      <a:endParaRPr lang="en-US" sz="1400" dirty="0">
                        <a:solidFill>
                          <a:srgbClr val="000000"/>
                        </a:solidFill>
                        <a:latin typeface="+mn-lt"/>
                      </a:endParaRPr>
                    </a:p>
                  </a:txBody>
                  <a:tcPr/>
                </a:tc>
                <a:tc>
                  <a:txBody>
                    <a:bodyPr/>
                    <a:lstStyle/>
                    <a:p>
                      <a:r>
                        <a:rPr lang="en-US" sz="1400" b="1" i="0" u="none" strike="noStrike" kern="1200" baseline="0" dirty="0">
                          <a:solidFill>
                            <a:srgbClr val="000000"/>
                          </a:solidFill>
                          <a:latin typeface="+mn-lt"/>
                          <a:ea typeface="+mn-ea"/>
                          <a:cs typeface="+mn-cs"/>
                        </a:rPr>
                        <a:t>ip ospf </a:t>
                      </a:r>
                      <a:r>
                        <a:rPr lang="en-US" sz="1400" b="0" i="1" u="none" strike="noStrike" kern="1200" baseline="0" dirty="0">
                          <a:solidFill>
                            <a:srgbClr val="000000"/>
                          </a:solidFill>
                          <a:latin typeface="+mn-lt"/>
                          <a:ea typeface="+mn-ea"/>
                          <a:cs typeface="+mn-cs"/>
                        </a:rPr>
                        <a:t>process-id </a:t>
                      </a:r>
                      <a:r>
                        <a:rPr lang="en-US" sz="1400" b="1" i="0" u="none" strike="noStrike" kern="1200" baseline="0" dirty="0">
                          <a:solidFill>
                            <a:srgbClr val="000000"/>
                          </a:solidFill>
                          <a:latin typeface="+mn-lt"/>
                          <a:ea typeface="+mn-ea"/>
                          <a:cs typeface="+mn-cs"/>
                        </a:rPr>
                        <a:t>area </a:t>
                      </a:r>
                      <a:r>
                        <a:rPr lang="en-US" sz="1400" b="0" i="1" u="none" strike="noStrike" kern="1200" baseline="0" dirty="0">
                          <a:solidFill>
                            <a:srgbClr val="000000"/>
                          </a:solidFill>
                          <a:latin typeface="+mn-lt"/>
                          <a:ea typeface="+mn-ea"/>
                          <a:cs typeface="+mn-cs"/>
                        </a:rPr>
                        <a:t>area-id</a:t>
                      </a:r>
                      <a:endParaRPr lang="en-US" sz="1400" i="1" dirty="0">
                        <a:solidFill>
                          <a:srgbClr val="000000"/>
                        </a:solidFill>
                        <a:latin typeface="+mn-lt"/>
                      </a:endParaRPr>
                    </a:p>
                  </a:txBody>
                  <a:tcPr/>
                </a:tc>
                <a:extLst>
                  <a:ext uri="{0D108BD9-81ED-4DB2-BD59-A6C34878D82A}">
                    <a16:rowId xmlns:a16="http://schemas.microsoft.com/office/drawing/2014/main" val="10003"/>
                  </a:ext>
                </a:extLst>
              </a:tr>
              <a:tr h="370840">
                <a:tc>
                  <a:txBody>
                    <a:bodyPr/>
                    <a:lstStyle/>
                    <a:p>
                      <a:r>
                        <a:rPr lang="en-US" sz="1400" b="0" i="0" u="none" strike="noStrike" kern="1200" baseline="0" dirty="0">
                          <a:solidFill>
                            <a:srgbClr val="000000"/>
                          </a:solidFill>
                          <a:latin typeface="+mn-lt"/>
                          <a:ea typeface="+mn-ea"/>
                          <a:cs typeface="+mn-cs"/>
                        </a:rPr>
                        <a:t>Configure a specific interface as passive</a:t>
                      </a:r>
                      <a:endParaRPr lang="en-US" sz="1400" dirty="0">
                        <a:solidFill>
                          <a:srgbClr val="000000"/>
                        </a:solidFill>
                        <a:latin typeface="+mn-lt"/>
                      </a:endParaRPr>
                    </a:p>
                  </a:txBody>
                  <a:tcPr/>
                </a:tc>
                <a:tc>
                  <a:txBody>
                    <a:bodyPr/>
                    <a:lstStyle/>
                    <a:p>
                      <a:r>
                        <a:rPr lang="en-US" sz="1400" b="1" i="0" u="none" strike="noStrike" kern="1200" baseline="0" dirty="0">
                          <a:solidFill>
                            <a:srgbClr val="000000"/>
                          </a:solidFill>
                          <a:latin typeface="+mn-lt"/>
                          <a:ea typeface="+mn-ea"/>
                          <a:cs typeface="+mn-cs"/>
                        </a:rPr>
                        <a:t>passive </a:t>
                      </a:r>
                      <a:r>
                        <a:rPr lang="en-US" sz="1400" b="0" i="1" u="none" strike="noStrike" kern="1200" baseline="0" dirty="0">
                          <a:solidFill>
                            <a:srgbClr val="000000"/>
                          </a:solidFill>
                          <a:latin typeface="+mn-lt"/>
                          <a:ea typeface="+mn-ea"/>
                          <a:cs typeface="+mn-cs"/>
                        </a:rPr>
                        <a:t>interface-id</a:t>
                      </a:r>
                      <a:endParaRPr lang="en-US" sz="1600" i="1" dirty="0">
                        <a:solidFill>
                          <a:srgbClr val="000000"/>
                        </a:solidFill>
                        <a:latin typeface="+mn-lt"/>
                      </a:endParaRPr>
                    </a:p>
                  </a:txBody>
                  <a:tcPr/>
                </a:tc>
                <a:extLst>
                  <a:ext uri="{0D108BD9-81ED-4DB2-BD59-A6C34878D82A}">
                    <a16:rowId xmlns:a16="http://schemas.microsoft.com/office/drawing/2014/main" val="10004"/>
                  </a:ext>
                </a:extLst>
              </a:tr>
              <a:tr h="370840">
                <a:tc>
                  <a:txBody>
                    <a:bodyPr/>
                    <a:lstStyle/>
                    <a:p>
                      <a:r>
                        <a:rPr lang="en-US" sz="1400" b="0" i="0" u="none" strike="noStrike" baseline="0" dirty="0">
                          <a:solidFill>
                            <a:srgbClr val="000000"/>
                          </a:solidFill>
                          <a:latin typeface="+mn-lt"/>
                        </a:rPr>
                        <a:t>Configure all interfaces as passive</a:t>
                      </a:r>
                      <a:endParaRPr lang="en-US" sz="1400" dirty="0">
                        <a:solidFill>
                          <a:srgbClr val="000000"/>
                        </a:solidFill>
                        <a:latin typeface="+mn-lt"/>
                      </a:endParaRPr>
                    </a:p>
                  </a:txBody>
                  <a:tcPr/>
                </a:tc>
                <a:tc>
                  <a:txBody>
                    <a:bodyPr/>
                    <a:lstStyle/>
                    <a:p>
                      <a:r>
                        <a:rPr lang="en-US" sz="1400" b="1" i="0" u="none" strike="noStrike" kern="1200" baseline="0" dirty="0">
                          <a:solidFill>
                            <a:srgbClr val="000000"/>
                          </a:solidFill>
                          <a:latin typeface="+mn-lt"/>
                          <a:ea typeface="+mn-ea"/>
                          <a:cs typeface="+mn-cs"/>
                        </a:rPr>
                        <a:t>passive interface default</a:t>
                      </a:r>
                      <a:endParaRPr lang="en-US" sz="1600" i="1" dirty="0">
                        <a:solidFill>
                          <a:srgbClr val="000000"/>
                        </a:solidFill>
                        <a:latin typeface="+mn-lt"/>
                      </a:endParaRPr>
                    </a:p>
                  </a:txBody>
                  <a:tcPr/>
                </a:tc>
                <a:extLst>
                  <a:ext uri="{0D108BD9-81ED-4DB2-BD59-A6C34878D82A}">
                    <a16:rowId xmlns:a16="http://schemas.microsoft.com/office/drawing/2014/main" val="2628957479"/>
                  </a:ext>
                </a:extLst>
              </a:tr>
              <a:tr h="370840">
                <a:tc>
                  <a:txBody>
                    <a:bodyPr/>
                    <a:lstStyle/>
                    <a:p>
                      <a:r>
                        <a:rPr lang="en-US" sz="1400" b="0" i="0" u="none" strike="noStrike" kern="1200" baseline="0" dirty="0">
                          <a:solidFill>
                            <a:srgbClr val="000000"/>
                          </a:solidFill>
                          <a:latin typeface="+mn-lt"/>
                          <a:ea typeface="+mn-ea"/>
                          <a:cs typeface="+mn-cs"/>
                        </a:rPr>
                        <a:t>Advertise a default route into OSPF</a:t>
                      </a:r>
                      <a:endParaRPr lang="en-US" sz="1400" dirty="0">
                        <a:solidFill>
                          <a:srgbClr val="000000"/>
                        </a:solidFill>
                        <a:latin typeface="+mn-lt"/>
                      </a:endParaRPr>
                    </a:p>
                  </a:txBody>
                  <a:tcPr/>
                </a:tc>
                <a:tc>
                  <a:txBody>
                    <a:bodyPr/>
                    <a:lstStyle/>
                    <a:p>
                      <a:r>
                        <a:rPr lang="en-US" sz="1400" b="1" i="0" u="none" strike="noStrike" kern="1200" baseline="0" dirty="0">
                          <a:solidFill>
                            <a:srgbClr val="000000"/>
                          </a:solidFill>
                          <a:latin typeface="+mn-lt"/>
                          <a:ea typeface="+mn-ea"/>
                          <a:cs typeface="+mn-cs"/>
                        </a:rPr>
                        <a:t>default-information originate [always] [metric </a:t>
                      </a:r>
                      <a:r>
                        <a:rPr lang="en-US" sz="1400" b="0" i="1" u="none" strike="noStrike" kern="1200" baseline="0" dirty="0">
                          <a:solidFill>
                            <a:srgbClr val="000000"/>
                          </a:solidFill>
                          <a:latin typeface="+mn-lt"/>
                          <a:ea typeface="+mn-ea"/>
                          <a:cs typeface="+mn-cs"/>
                        </a:rPr>
                        <a:t>metric-value</a:t>
                      </a:r>
                      <a:r>
                        <a:rPr lang="en-US" sz="1400" b="1" i="0" u="none" strike="noStrike" kern="1200" baseline="0" dirty="0">
                          <a:solidFill>
                            <a:srgbClr val="000000"/>
                          </a:solidFill>
                          <a:latin typeface="+mn-lt"/>
                          <a:ea typeface="+mn-ea"/>
                          <a:cs typeface="+mn-cs"/>
                        </a:rPr>
                        <a:t>] [metric-type </a:t>
                      </a:r>
                      <a:r>
                        <a:rPr lang="en-US" sz="1400" b="0" i="1" u="none" strike="noStrike" kern="1200" baseline="0" dirty="0">
                          <a:solidFill>
                            <a:srgbClr val="000000"/>
                          </a:solidFill>
                          <a:latin typeface="+mn-lt"/>
                          <a:ea typeface="+mn-ea"/>
                          <a:cs typeface="+mn-cs"/>
                        </a:rPr>
                        <a:t>type-value</a:t>
                      </a:r>
                      <a:r>
                        <a:rPr lang="en-US" sz="1400" b="1" i="0" u="none" strike="noStrike" kern="1200" baseline="0" dirty="0">
                          <a:solidFill>
                            <a:srgbClr val="000000"/>
                          </a:solidFill>
                          <a:latin typeface="+mn-lt"/>
                          <a:ea typeface="+mn-ea"/>
                          <a:cs typeface="+mn-cs"/>
                        </a:rPr>
                        <a:t>]</a:t>
                      </a:r>
                      <a:endParaRPr lang="en-US" sz="1600" i="1" dirty="0">
                        <a:solidFill>
                          <a:srgbClr val="000000"/>
                        </a:solidFill>
                        <a:latin typeface="+mn-lt"/>
                      </a:endParaRPr>
                    </a:p>
                  </a:txBody>
                  <a:tcPr/>
                </a:tc>
                <a:extLst>
                  <a:ext uri="{0D108BD9-81ED-4DB2-BD59-A6C34878D82A}">
                    <a16:rowId xmlns:a16="http://schemas.microsoft.com/office/drawing/2014/main" val="2651692986"/>
                  </a:ext>
                </a:extLst>
              </a:tr>
              <a:tr h="370840">
                <a:tc>
                  <a:txBody>
                    <a:bodyPr/>
                    <a:lstStyle/>
                    <a:p>
                      <a:r>
                        <a:rPr lang="en-US" sz="1400" b="0" i="0" u="none" strike="noStrike" kern="1200" baseline="0" dirty="0">
                          <a:solidFill>
                            <a:srgbClr val="000000"/>
                          </a:solidFill>
                          <a:latin typeface="+mn-lt"/>
                          <a:ea typeface="+mn-ea"/>
                          <a:cs typeface="+mn-cs"/>
                        </a:rPr>
                        <a:t>Modify the OSPF reference bandwidth for</a:t>
                      </a:r>
                    </a:p>
                    <a:p>
                      <a:r>
                        <a:rPr lang="en-US" sz="1400" b="0" i="0" u="none" strike="noStrike" kern="1200" baseline="0" dirty="0">
                          <a:solidFill>
                            <a:srgbClr val="000000"/>
                          </a:solidFill>
                          <a:latin typeface="+mn-lt"/>
                          <a:ea typeface="+mn-ea"/>
                          <a:cs typeface="+mn-cs"/>
                        </a:rPr>
                        <a:t>dynamic interface metric costing</a:t>
                      </a:r>
                      <a:endParaRPr lang="en-US" sz="1400" dirty="0">
                        <a:solidFill>
                          <a:srgbClr val="000000"/>
                        </a:solidFill>
                        <a:latin typeface="+mn-lt"/>
                      </a:endParaRPr>
                    </a:p>
                  </a:txBody>
                  <a:tcPr/>
                </a:tc>
                <a:tc>
                  <a:txBody>
                    <a:bodyPr/>
                    <a:lstStyle/>
                    <a:p>
                      <a:r>
                        <a:rPr lang="en-US" sz="1400" b="1" i="0" u="none" strike="noStrike" kern="1200" baseline="0" dirty="0">
                          <a:solidFill>
                            <a:srgbClr val="000000"/>
                          </a:solidFill>
                          <a:latin typeface="+mn-lt"/>
                          <a:ea typeface="+mn-ea"/>
                          <a:cs typeface="+mn-cs"/>
                        </a:rPr>
                        <a:t>auto-cost reference-bandwidth</a:t>
                      </a:r>
                    </a:p>
                    <a:p>
                      <a:r>
                        <a:rPr lang="en-US" sz="1400" b="0" i="1" u="none" strike="noStrike" kern="1200" baseline="0" dirty="0">
                          <a:solidFill>
                            <a:srgbClr val="000000"/>
                          </a:solidFill>
                          <a:latin typeface="+mn-lt"/>
                          <a:ea typeface="+mn-ea"/>
                          <a:cs typeface="+mn-cs"/>
                        </a:rPr>
                        <a:t>bandwidth-in-mbps</a:t>
                      </a:r>
                      <a:endParaRPr lang="en-US" sz="1600" i="1" dirty="0">
                        <a:solidFill>
                          <a:srgbClr val="000000"/>
                        </a:solidFill>
                        <a:latin typeface="+mn-lt"/>
                      </a:endParaRPr>
                    </a:p>
                  </a:txBody>
                  <a:tcPr/>
                </a:tc>
                <a:extLst>
                  <a:ext uri="{0D108BD9-81ED-4DB2-BD59-A6C34878D82A}">
                    <a16:rowId xmlns:a16="http://schemas.microsoft.com/office/drawing/2014/main" val="1816926622"/>
                  </a:ext>
                </a:extLst>
              </a:tr>
            </a:tbl>
          </a:graphicData>
        </a:graphic>
      </p:graphicFrame>
    </p:spTree>
    <p:extLst>
      <p:ext uri="{BB962C8B-B14F-4D97-AF65-F5344CB8AC3E}">
        <p14:creationId xmlns:p14="http://schemas.microsoft.com/office/powerpoint/2010/main" val="1825728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6 (Cont.)</a:t>
            </a:r>
          </a:p>
        </p:txBody>
      </p:sp>
      <p:graphicFrame>
        <p:nvGraphicFramePr>
          <p:cNvPr id="2" name="Table 1"/>
          <p:cNvGraphicFramePr>
            <a:graphicFrameLocks noGrp="1"/>
          </p:cNvGraphicFramePr>
          <p:nvPr>
            <p:extLst>
              <p:ext uri="{D42A27DB-BD31-4B8C-83A1-F6EECF244321}">
                <p14:modId xmlns:p14="http://schemas.microsoft.com/office/powerpoint/2010/main" val="18860313"/>
              </p:ext>
            </p:extLst>
          </p:nvPr>
        </p:nvGraphicFramePr>
        <p:xfrm>
          <a:off x="197913" y="836611"/>
          <a:ext cx="8604739" cy="3711038"/>
        </p:xfrm>
        <a:graphic>
          <a:graphicData uri="http://schemas.openxmlformats.org/drawingml/2006/table">
            <a:tbl>
              <a:tblPr firstRow="1" bandRow="1">
                <a:tableStyleId>{5C22544A-7EE6-4342-B048-85BDC9FD1C3A}</a:tableStyleId>
              </a:tblPr>
              <a:tblGrid>
                <a:gridCol w="4296715">
                  <a:extLst>
                    <a:ext uri="{9D8B030D-6E8A-4147-A177-3AD203B41FA5}">
                      <a16:colId xmlns:a16="http://schemas.microsoft.com/office/drawing/2014/main" val="20000"/>
                    </a:ext>
                  </a:extLst>
                </a:gridCol>
                <a:gridCol w="4308024">
                  <a:extLst>
                    <a:ext uri="{9D8B030D-6E8A-4147-A177-3AD203B41FA5}">
                      <a16:colId xmlns:a16="http://schemas.microsoft.com/office/drawing/2014/main" val="20001"/>
                    </a:ext>
                  </a:extLst>
                </a:gridCol>
              </a:tblGrid>
              <a:tr h="378558">
                <a:tc>
                  <a:txBody>
                    <a:bodyPr/>
                    <a:lstStyle/>
                    <a:p>
                      <a:r>
                        <a:rPr lang="en-US" dirty="0"/>
                        <a:t>Task</a:t>
                      </a:r>
                    </a:p>
                  </a:txBody>
                  <a:tcPr/>
                </a:tc>
                <a:tc>
                  <a:txBody>
                    <a:bodyPr/>
                    <a:lstStyle/>
                    <a:p>
                      <a:r>
                        <a:rPr lang="en-US" sz="1400" b="1" i="0" u="none" strike="noStrike" kern="1200" baseline="0" dirty="0">
                          <a:solidFill>
                            <a:schemeClr val="lt1"/>
                          </a:solidFill>
                          <a:latin typeface="+mn-lt"/>
                          <a:ea typeface="+mn-ea"/>
                          <a:cs typeface="+mn-cs"/>
                        </a:rPr>
                        <a:t>Command Syntax</a:t>
                      </a:r>
                      <a:endParaRPr lang="en-US" dirty="0"/>
                    </a:p>
                  </a:txBody>
                  <a:tcPr/>
                </a:tc>
                <a:extLst>
                  <a:ext uri="{0D108BD9-81ED-4DB2-BD59-A6C34878D82A}">
                    <a16:rowId xmlns:a16="http://schemas.microsoft.com/office/drawing/2014/main" val="10000"/>
                  </a:ext>
                </a:extLst>
              </a:tr>
              <a:tr h="370840">
                <a:tc>
                  <a:txBody>
                    <a:bodyPr/>
                    <a:lstStyle/>
                    <a:p>
                      <a:r>
                        <a:rPr lang="en-US" sz="1400" b="0" i="0" u="none" strike="noStrike" kern="1200" baseline="0" dirty="0">
                          <a:solidFill>
                            <a:srgbClr val="000000"/>
                          </a:solidFill>
                          <a:latin typeface="+mn-lt"/>
                          <a:ea typeface="+mn-ea"/>
                          <a:cs typeface="+mn-cs"/>
                        </a:rPr>
                        <a:t>Configure the OSPF priority for a DR/BDR</a:t>
                      </a:r>
                    </a:p>
                    <a:p>
                      <a:r>
                        <a:rPr lang="en-US" sz="1400" b="0" i="0" u="none" strike="noStrike" kern="1200" baseline="0" dirty="0">
                          <a:solidFill>
                            <a:srgbClr val="000000"/>
                          </a:solidFill>
                          <a:latin typeface="+mn-lt"/>
                          <a:ea typeface="+mn-ea"/>
                          <a:cs typeface="+mn-cs"/>
                        </a:rPr>
                        <a:t>election</a:t>
                      </a:r>
                      <a:endParaRPr lang="en-US" sz="1400" dirty="0">
                        <a:solidFill>
                          <a:srgbClr val="000000"/>
                        </a:solidFill>
                      </a:endParaRPr>
                    </a:p>
                  </a:txBody>
                  <a:tcPr/>
                </a:tc>
                <a:tc>
                  <a:txBody>
                    <a:bodyPr/>
                    <a:lstStyle/>
                    <a:p>
                      <a:r>
                        <a:rPr lang="en-US" sz="1400" b="1" i="0" u="none" strike="noStrike" kern="1200" baseline="0" dirty="0">
                          <a:solidFill>
                            <a:srgbClr val="000000"/>
                          </a:solidFill>
                          <a:latin typeface="+mn-lt"/>
                          <a:ea typeface="+mn-ea"/>
                          <a:cs typeface="+mn-cs"/>
                        </a:rPr>
                        <a:t>ip ospf priority </a:t>
                      </a:r>
                      <a:r>
                        <a:rPr lang="en-US" sz="1400" b="0" i="1" u="none" strike="noStrike" kern="1200" baseline="0" dirty="0">
                          <a:solidFill>
                            <a:srgbClr val="000000"/>
                          </a:solidFill>
                          <a:latin typeface="+mn-lt"/>
                          <a:ea typeface="+mn-ea"/>
                          <a:cs typeface="+mn-cs"/>
                        </a:rPr>
                        <a:t>0-255</a:t>
                      </a:r>
                      <a:endParaRPr lang="en-US" sz="1600" dirty="0">
                        <a:solidFill>
                          <a:srgbClr val="000000"/>
                        </a:solidFill>
                      </a:endParaRPr>
                    </a:p>
                  </a:txBody>
                  <a:tcPr/>
                </a:tc>
                <a:extLst>
                  <a:ext uri="{0D108BD9-81ED-4DB2-BD59-A6C34878D82A}">
                    <a16:rowId xmlns:a16="http://schemas.microsoft.com/office/drawing/2014/main" val="10001"/>
                  </a:ext>
                </a:extLst>
              </a:tr>
              <a:tr h="370840">
                <a:tc>
                  <a:txBody>
                    <a:bodyPr/>
                    <a:lstStyle/>
                    <a:p>
                      <a:r>
                        <a:rPr lang="en-US" sz="1400" b="0" i="0" u="none" strike="noStrike" kern="1200" baseline="0" dirty="0">
                          <a:solidFill>
                            <a:srgbClr val="000000"/>
                          </a:solidFill>
                          <a:latin typeface="+mn-lt"/>
                          <a:ea typeface="+mn-ea"/>
                          <a:cs typeface="+mn-cs"/>
                        </a:rPr>
                        <a:t>Statically configure an interface as a broadcast</a:t>
                      </a:r>
                    </a:p>
                    <a:p>
                      <a:r>
                        <a:rPr lang="en-US" sz="1400" b="0" i="0" u="none" strike="noStrike" kern="1200" baseline="0" dirty="0">
                          <a:solidFill>
                            <a:srgbClr val="000000"/>
                          </a:solidFill>
                          <a:latin typeface="+mn-lt"/>
                          <a:ea typeface="+mn-ea"/>
                          <a:cs typeface="+mn-cs"/>
                        </a:rPr>
                        <a:t>OSPF network type</a:t>
                      </a:r>
                      <a:endParaRPr lang="en-US" sz="1400" dirty="0">
                        <a:solidFill>
                          <a:srgbClr val="000000"/>
                        </a:solidFill>
                      </a:endParaRP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1" i="0" u="none" strike="noStrike" kern="1200" baseline="0" dirty="0">
                          <a:solidFill>
                            <a:srgbClr val="000000"/>
                          </a:solidFill>
                          <a:latin typeface="+mn-lt"/>
                          <a:ea typeface="+mn-ea"/>
                          <a:cs typeface="+mn-cs"/>
                        </a:rPr>
                        <a:t>ip ospf network broadcast</a:t>
                      </a:r>
                      <a:endParaRPr lang="en-US" sz="1600" b="0" dirty="0">
                        <a:solidFill>
                          <a:srgbClr val="000000"/>
                        </a:solidFill>
                      </a:endParaRPr>
                    </a:p>
                  </a:txBody>
                  <a:tcPr/>
                </a:tc>
                <a:extLst>
                  <a:ext uri="{0D108BD9-81ED-4DB2-BD59-A6C34878D82A}">
                    <a16:rowId xmlns:a16="http://schemas.microsoft.com/office/drawing/2014/main" val="10002"/>
                  </a:ext>
                </a:extLst>
              </a:tr>
              <a:tr h="370840">
                <a:tc>
                  <a:txBody>
                    <a:bodyPr/>
                    <a:lstStyle/>
                    <a:p>
                      <a:r>
                        <a:rPr lang="en-US" sz="1400" b="0" i="0" u="none" strike="noStrike" kern="1200" baseline="0" dirty="0">
                          <a:solidFill>
                            <a:srgbClr val="000000"/>
                          </a:solidFill>
                          <a:latin typeface="+mn-lt"/>
                          <a:ea typeface="+mn-ea"/>
                          <a:cs typeface="+mn-cs"/>
                        </a:rPr>
                        <a:t>Statically configure an interface as a nonbroadcast OSPF network type</a:t>
                      </a:r>
                      <a:endParaRPr lang="en-US" sz="1400" dirty="0">
                        <a:solidFill>
                          <a:srgbClr val="000000"/>
                        </a:solidFill>
                      </a:endParaRPr>
                    </a:p>
                  </a:txBody>
                  <a:tcPr/>
                </a:tc>
                <a:tc>
                  <a:txBody>
                    <a:bodyPr/>
                    <a:lstStyle/>
                    <a:p>
                      <a:r>
                        <a:rPr lang="en-US" sz="1400" b="1" i="0" u="none" strike="noStrike" kern="1200" baseline="0" dirty="0">
                          <a:solidFill>
                            <a:srgbClr val="000000"/>
                          </a:solidFill>
                          <a:latin typeface="+mn-lt"/>
                          <a:ea typeface="+mn-ea"/>
                          <a:cs typeface="+mn-cs"/>
                        </a:rPr>
                        <a:t>ip ospf network non-broadcast</a:t>
                      </a:r>
                      <a:endParaRPr lang="en-US" sz="1400" b="0" i="1" dirty="0">
                        <a:solidFill>
                          <a:srgbClr val="000000"/>
                        </a:solidFill>
                      </a:endParaRPr>
                    </a:p>
                  </a:txBody>
                  <a:tcPr/>
                </a:tc>
                <a:extLst>
                  <a:ext uri="{0D108BD9-81ED-4DB2-BD59-A6C34878D82A}">
                    <a16:rowId xmlns:a16="http://schemas.microsoft.com/office/drawing/2014/main" val="10003"/>
                  </a:ext>
                </a:extLst>
              </a:tr>
              <a:tr h="370840">
                <a:tc>
                  <a:txBody>
                    <a:bodyPr/>
                    <a:lstStyle/>
                    <a:p>
                      <a:r>
                        <a:rPr lang="en-US" sz="1400" b="0" i="0" u="none" strike="noStrike" kern="1200" baseline="0" dirty="0">
                          <a:solidFill>
                            <a:srgbClr val="000000"/>
                          </a:solidFill>
                          <a:latin typeface="+mn-lt"/>
                          <a:ea typeface="+mn-ea"/>
                          <a:cs typeface="+mn-cs"/>
                        </a:rPr>
                        <a:t>Statically configure an interface as a point-to-point</a:t>
                      </a:r>
                    </a:p>
                    <a:p>
                      <a:r>
                        <a:rPr lang="en-US" sz="1400" b="0" i="0" u="none" strike="noStrike" kern="1200" baseline="0" dirty="0">
                          <a:solidFill>
                            <a:srgbClr val="000000"/>
                          </a:solidFill>
                          <a:latin typeface="+mn-lt"/>
                          <a:ea typeface="+mn-ea"/>
                          <a:cs typeface="+mn-cs"/>
                        </a:rPr>
                        <a:t>OSPF network type</a:t>
                      </a:r>
                      <a:endParaRPr lang="en-US" sz="1400" dirty="0">
                        <a:solidFill>
                          <a:srgbClr val="000000"/>
                        </a:solidFill>
                      </a:endParaRPr>
                    </a:p>
                  </a:txBody>
                  <a:tcPr/>
                </a:tc>
                <a:tc>
                  <a:txBody>
                    <a:bodyPr/>
                    <a:lstStyle/>
                    <a:p>
                      <a:r>
                        <a:rPr lang="en-US" sz="1400" b="1" i="0" u="none" strike="noStrike" kern="1200" baseline="0" dirty="0">
                          <a:solidFill>
                            <a:srgbClr val="000000"/>
                          </a:solidFill>
                          <a:latin typeface="+mn-lt"/>
                          <a:ea typeface="+mn-ea"/>
                          <a:cs typeface="+mn-cs"/>
                        </a:rPr>
                        <a:t>ip ospf network point-to-point</a:t>
                      </a:r>
                      <a:endParaRPr lang="en-US" sz="1400" b="1" dirty="0">
                        <a:solidFill>
                          <a:srgbClr val="000000"/>
                        </a:solidFill>
                      </a:endParaRPr>
                    </a:p>
                  </a:txBody>
                  <a:tcPr/>
                </a:tc>
                <a:extLst>
                  <a:ext uri="{0D108BD9-81ED-4DB2-BD59-A6C34878D82A}">
                    <a16:rowId xmlns:a16="http://schemas.microsoft.com/office/drawing/2014/main" val="10004"/>
                  </a:ext>
                </a:extLst>
              </a:tr>
              <a:tr h="370840">
                <a:tc>
                  <a:txBody>
                    <a:bodyPr/>
                    <a:lstStyle/>
                    <a:p>
                      <a:r>
                        <a:rPr lang="en-US" sz="1400" b="0" i="0" u="none" strike="noStrike" kern="1200" baseline="0" dirty="0">
                          <a:solidFill>
                            <a:srgbClr val="000000"/>
                          </a:solidFill>
                          <a:latin typeface="+mn-lt"/>
                          <a:ea typeface="+mn-ea"/>
                          <a:cs typeface="+mn-cs"/>
                        </a:rPr>
                        <a:t>Statically configure an interface as a point-to-multipoint OSPF network type</a:t>
                      </a:r>
                      <a:endParaRPr lang="en-US" sz="1400" dirty="0">
                        <a:solidFill>
                          <a:srgbClr val="000000"/>
                        </a:solidFill>
                      </a:endParaRPr>
                    </a:p>
                  </a:txBody>
                  <a:tcPr/>
                </a:tc>
                <a:tc>
                  <a:txBody>
                    <a:bodyPr/>
                    <a:lstStyle/>
                    <a:p>
                      <a:r>
                        <a:rPr lang="en-US" sz="1400" b="1" i="0" u="none" strike="noStrike" kern="1200" baseline="0" dirty="0">
                          <a:solidFill>
                            <a:srgbClr val="000000"/>
                          </a:solidFill>
                          <a:latin typeface="+mn-lt"/>
                          <a:ea typeface="+mn-ea"/>
                          <a:cs typeface="+mn-cs"/>
                        </a:rPr>
                        <a:t>ip ospf network point-to-multipoint</a:t>
                      </a:r>
                      <a:endParaRPr lang="en-US" sz="1400" b="0" i="1" dirty="0">
                        <a:solidFill>
                          <a:srgbClr val="000000"/>
                        </a:solidFill>
                      </a:endParaRPr>
                    </a:p>
                  </a:txBody>
                  <a:tcPr/>
                </a:tc>
                <a:extLst>
                  <a:ext uri="{0D108BD9-81ED-4DB2-BD59-A6C34878D82A}">
                    <a16:rowId xmlns:a16="http://schemas.microsoft.com/office/drawing/2014/main" val="10005"/>
                  </a:ext>
                </a:extLst>
              </a:tr>
              <a:tr h="370840">
                <a:tc>
                  <a:txBody>
                    <a:bodyPr/>
                    <a:lstStyle/>
                    <a:p>
                      <a:r>
                        <a:rPr lang="en-US" sz="1400" b="0" i="0" u="none" strike="noStrike" kern="1200" baseline="0" dirty="0">
                          <a:solidFill>
                            <a:srgbClr val="000000"/>
                          </a:solidFill>
                          <a:latin typeface="+mn-lt"/>
                          <a:ea typeface="+mn-ea"/>
                          <a:cs typeface="+mn-cs"/>
                        </a:rPr>
                        <a:t>Enable OSPF authentication for an area</a:t>
                      </a:r>
                      <a:endParaRPr lang="en-US" sz="1400" dirty="0">
                        <a:solidFill>
                          <a:srgbClr val="000000"/>
                        </a:solidFill>
                      </a:endParaRPr>
                    </a:p>
                  </a:txBody>
                  <a:tcPr/>
                </a:tc>
                <a:tc>
                  <a:txBody>
                    <a:bodyPr/>
                    <a:lstStyle/>
                    <a:p>
                      <a:r>
                        <a:rPr lang="en-US" sz="1400" b="1" i="0" u="none" strike="noStrike" kern="1200" baseline="0" dirty="0">
                          <a:solidFill>
                            <a:srgbClr val="000000"/>
                          </a:solidFill>
                          <a:latin typeface="+mn-lt"/>
                          <a:ea typeface="+mn-ea"/>
                          <a:cs typeface="+mn-cs"/>
                        </a:rPr>
                        <a:t>area </a:t>
                      </a:r>
                      <a:r>
                        <a:rPr lang="en-US" sz="1400" b="0" i="1" u="none" strike="noStrike" kern="1200" baseline="0" dirty="0">
                          <a:solidFill>
                            <a:srgbClr val="000000"/>
                          </a:solidFill>
                          <a:latin typeface="+mn-lt"/>
                          <a:ea typeface="+mn-ea"/>
                          <a:cs typeface="+mn-cs"/>
                        </a:rPr>
                        <a:t>area-id </a:t>
                      </a:r>
                      <a:r>
                        <a:rPr lang="en-US" sz="1400" b="1" i="0" u="none" strike="noStrike" kern="1200" baseline="0" dirty="0">
                          <a:solidFill>
                            <a:srgbClr val="000000"/>
                          </a:solidFill>
                          <a:latin typeface="+mn-lt"/>
                          <a:ea typeface="+mn-ea"/>
                          <a:cs typeface="+mn-cs"/>
                        </a:rPr>
                        <a:t>authentication [message-digest]</a:t>
                      </a:r>
                      <a:endParaRPr lang="en-US" sz="1400" b="0" i="1" dirty="0">
                        <a:solidFill>
                          <a:srgbClr val="000000"/>
                        </a:solidFill>
                      </a:endParaRPr>
                    </a:p>
                  </a:txBody>
                  <a:tcPr/>
                </a:tc>
                <a:extLst>
                  <a:ext uri="{0D108BD9-81ED-4DB2-BD59-A6C34878D82A}">
                    <a16:rowId xmlns:a16="http://schemas.microsoft.com/office/drawing/2014/main" val="1636149982"/>
                  </a:ext>
                </a:extLst>
              </a:tr>
              <a:tr h="370840">
                <a:tc>
                  <a:txBody>
                    <a:bodyPr/>
                    <a:lstStyle/>
                    <a:p>
                      <a:r>
                        <a:rPr lang="en-US" sz="1400" b="0" i="0" u="none" strike="noStrike" kern="1200" baseline="0" dirty="0">
                          <a:solidFill>
                            <a:srgbClr val="000000"/>
                          </a:solidFill>
                          <a:latin typeface="+mn-lt"/>
                          <a:ea typeface="+mn-ea"/>
                          <a:cs typeface="+mn-cs"/>
                        </a:rPr>
                        <a:t>Define the plaintext password for an interface</a:t>
                      </a:r>
                      <a:endParaRPr lang="en-US" sz="1400" dirty="0">
                        <a:solidFill>
                          <a:srgbClr val="000000"/>
                        </a:solidFill>
                      </a:endParaRPr>
                    </a:p>
                  </a:txBody>
                  <a:tcPr/>
                </a:tc>
                <a:tc>
                  <a:txBody>
                    <a:bodyPr/>
                    <a:lstStyle/>
                    <a:p>
                      <a:r>
                        <a:rPr lang="en-US" sz="1400" b="1" i="0" u="none" strike="noStrike" kern="1200" baseline="0" dirty="0">
                          <a:solidFill>
                            <a:srgbClr val="000000"/>
                          </a:solidFill>
                          <a:latin typeface="+mn-lt"/>
                          <a:ea typeface="+mn-ea"/>
                          <a:cs typeface="+mn-cs"/>
                        </a:rPr>
                        <a:t>ip ospf authentication-key </a:t>
                      </a:r>
                      <a:r>
                        <a:rPr lang="en-US" sz="1400" b="0" i="1" u="none" strike="noStrike" kern="1200" baseline="0" dirty="0">
                          <a:solidFill>
                            <a:srgbClr val="000000"/>
                          </a:solidFill>
                          <a:latin typeface="+mn-lt"/>
                          <a:ea typeface="+mn-ea"/>
                          <a:cs typeface="+mn-cs"/>
                        </a:rPr>
                        <a:t>password</a:t>
                      </a:r>
                      <a:endParaRPr lang="en-US" sz="1400" b="0" i="1" dirty="0">
                        <a:solidFill>
                          <a:srgbClr val="000000"/>
                        </a:solidFill>
                      </a:endParaRPr>
                    </a:p>
                  </a:txBody>
                  <a:tcPr/>
                </a:tc>
                <a:extLst>
                  <a:ext uri="{0D108BD9-81ED-4DB2-BD59-A6C34878D82A}">
                    <a16:rowId xmlns:a16="http://schemas.microsoft.com/office/drawing/2014/main" val="1012807678"/>
                  </a:ext>
                </a:extLst>
              </a:tr>
            </a:tbl>
          </a:graphicData>
        </a:graphic>
      </p:graphicFrame>
    </p:spTree>
    <p:extLst>
      <p:ext uri="{BB962C8B-B14F-4D97-AF65-F5344CB8AC3E}">
        <p14:creationId xmlns:p14="http://schemas.microsoft.com/office/powerpoint/2010/main" val="3852404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6 (Cont.)</a:t>
            </a:r>
          </a:p>
        </p:txBody>
      </p:sp>
      <p:graphicFrame>
        <p:nvGraphicFramePr>
          <p:cNvPr id="2" name="Table 1"/>
          <p:cNvGraphicFramePr>
            <a:graphicFrameLocks noGrp="1"/>
          </p:cNvGraphicFramePr>
          <p:nvPr>
            <p:extLst>
              <p:ext uri="{D42A27DB-BD31-4B8C-83A1-F6EECF244321}">
                <p14:modId xmlns:p14="http://schemas.microsoft.com/office/powerpoint/2010/main" val="3408607465"/>
              </p:ext>
            </p:extLst>
          </p:nvPr>
        </p:nvGraphicFramePr>
        <p:xfrm>
          <a:off x="269630" y="836611"/>
          <a:ext cx="8604739" cy="2674718"/>
        </p:xfrm>
        <a:graphic>
          <a:graphicData uri="http://schemas.openxmlformats.org/drawingml/2006/table">
            <a:tbl>
              <a:tblPr firstRow="1" bandRow="1">
                <a:tableStyleId>{5C22544A-7EE6-4342-B048-85BDC9FD1C3A}</a:tableStyleId>
              </a:tblPr>
              <a:tblGrid>
                <a:gridCol w="4316438">
                  <a:extLst>
                    <a:ext uri="{9D8B030D-6E8A-4147-A177-3AD203B41FA5}">
                      <a16:colId xmlns:a16="http://schemas.microsoft.com/office/drawing/2014/main" val="20000"/>
                    </a:ext>
                  </a:extLst>
                </a:gridCol>
                <a:gridCol w="4288301">
                  <a:extLst>
                    <a:ext uri="{9D8B030D-6E8A-4147-A177-3AD203B41FA5}">
                      <a16:colId xmlns:a16="http://schemas.microsoft.com/office/drawing/2014/main" val="20001"/>
                    </a:ext>
                  </a:extLst>
                </a:gridCol>
              </a:tblGrid>
              <a:tr h="378558">
                <a:tc>
                  <a:txBody>
                    <a:bodyPr/>
                    <a:lstStyle/>
                    <a:p>
                      <a:r>
                        <a:rPr lang="en-US" dirty="0"/>
                        <a:t>Task</a:t>
                      </a:r>
                    </a:p>
                  </a:txBody>
                  <a:tcPr/>
                </a:tc>
                <a:tc>
                  <a:txBody>
                    <a:bodyPr/>
                    <a:lstStyle/>
                    <a:p>
                      <a:r>
                        <a:rPr lang="en-US" sz="1400" b="1" i="0" u="none" strike="noStrike" kern="1200" baseline="0" dirty="0">
                          <a:solidFill>
                            <a:schemeClr val="lt1"/>
                          </a:solidFill>
                          <a:latin typeface="+mn-lt"/>
                          <a:ea typeface="+mn-ea"/>
                          <a:cs typeface="+mn-cs"/>
                        </a:rPr>
                        <a:t>Command Syntax</a:t>
                      </a:r>
                      <a:endParaRPr lang="en-US" dirty="0"/>
                    </a:p>
                  </a:txBody>
                  <a:tcPr/>
                </a:tc>
                <a:extLst>
                  <a:ext uri="{0D108BD9-81ED-4DB2-BD59-A6C34878D82A}">
                    <a16:rowId xmlns:a16="http://schemas.microsoft.com/office/drawing/2014/main" val="10000"/>
                  </a:ext>
                </a:extLst>
              </a:tr>
              <a:tr h="370840">
                <a:tc>
                  <a:txBody>
                    <a:bodyPr/>
                    <a:lstStyle/>
                    <a:p>
                      <a:r>
                        <a:rPr lang="en-US" sz="1400" b="0" i="0" u="none" strike="noStrike" kern="1200" baseline="0" dirty="0">
                          <a:solidFill>
                            <a:srgbClr val="000000"/>
                          </a:solidFill>
                          <a:latin typeface="+mn-lt"/>
                          <a:ea typeface="+mn-ea"/>
                          <a:cs typeface="+mn-cs"/>
                        </a:rPr>
                        <a:t>Define the MD5 password for an interface</a:t>
                      </a:r>
                      <a:endParaRPr lang="en-US" sz="1600" dirty="0">
                        <a:solidFill>
                          <a:srgbClr val="000000"/>
                        </a:solidFill>
                      </a:endParaRPr>
                    </a:p>
                  </a:txBody>
                  <a:tcPr/>
                </a:tc>
                <a:tc>
                  <a:txBody>
                    <a:bodyPr/>
                    <a:lstStyle/>
                    <a:p>
                      <a:r>
                        <a:rPr lang="en-US" sz="1400" b="1" i="0" u="none" strike="noStrike" kern="1200" baseline="0" dirty="0">
                          <a:solidFill>
                            <a:srgbClr val="000000"/>
                          </a:solidFill>
                          <a:latin typeface="+mn-lt"/>
                          <a:ea typeface="+mn-ea"/>
                          <a:cs typeface="+mn-cs"/>
                        </a:rPr>
                        <a:t>ip ospf message-digest-key </a:t>
                      </a:r>
                      <a:r>
                        <a:rPr lang="en-US" sz="1400" b="0" i="1" u="none" strike="noStrike" kern="1200" baseline="0" dirty="0">
                          <a:solidFill>
                            <a:srgbClr val="000000"/>
                          </a:solidFill>
                          <a:latin typeface="+mn-lt"/>
                          <a:ea typeface="+mn-ea"/>
                          <a:cs typeface="+mn-cs"/>
                        </a:rPr>
                        <a:t>key-number</a:t>
                      </a:r>
                    </a:p>
                    <a:p>
                      <a:r>
                        <a:rPr lang="en-US" sz="1400" b="1" i="0" u="none" strike="noStrike" kern="1200" baseline="0" dirty="0">
                          <a:solidFill>
                            <a:srgbClr val="000000"/>
                          </a:solidFill>
                          <a:latin typeface="+mn-lt"/>
                          <a:ea typeface="+mn-ea"/>
                          <a:cs typeface="+mn-cs"/>
                        </a:rPr>
                        <a:t>md5 </a:t>
                      </a:r>
                      <a:r>
                        <a:rPr lang="en-US" sz="1400" b="0" i="1" u="none" strike="noStrike" kern="1200" baseline="0" dirty="0">
                          <a:solidFill>
                            <a:srgbClr val="000000"/>
                          </a:solidFill>
                          <a:latin typeface="+mn-lt"/>
                          <a:ea typeface="+mn-ea"/>
                          <a:cs typeface="+mn-cs"/>
                        </a:rPr>
                        <a:t>password</a:t>
                      </a:r>
                      <a:endParaRPr lang="en-US" sz="1600" b="1" dirty="0">
                        <a:solidFill>
                          <a:srgbClr val="000000"/>
                        </a:solidFill>
                      </a:endParaRPr>
                    </a:p>
                  </a:txBody>
                  <a:tcPr/>
                </a:tc>
                <a:extLst>
                  <a:ext uri="{0D108BD9-81ED-4DB2-BD59-A6C34878D82A}">
                    <a16:rowId xmlns:a16="http://schemas.microsoft.com/office/drawing/2014/main" val="10001"/>
                  </a:ext>
                </a:extLst>
              </a:tr>
              <a:tr h="370840">
                <a:tc>
                  <a:txBody>
                    <a:bodyPr/>
                    <a:lstStyle/>
                    <a:p>
                      <a:r>
                        <a:rPr lang="en-US" sz="1400" b="0" i="0" u="none" strike="noStrike" kern="1200" baseline="0" dirty="0">
                          <a:solidFill>
                            <a:srgbClr val="000000"/>
                          </a:solidFill>
                          <a:latin typeface="+mn-lt"/>
                          <a:ea typeface="+mn-ea"/>
                          <a:cs typeface="+mn-cs"/>
                        </a:rPr>
                        <a:t>Restart the OSPF process</a:t>
                      </a:r>
                      <a:endParaRPr lang="en-US" sz="1600" dirty="0">
                        <a:solidFill>
                          <a:srgbClr val="000000"/>
                        </a:solidFill>
                      </a:endParaRP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1" i="0" u="none" strike="noStrike" kern="1200" baseline="0" dirty="0">
                          <a:solidFill>
                            <a:srgbClr val="000000"/>
                          </a:solidFill>
                          <a:latin typeface="+mn-lt"/>
                          <a:ea typeface="+mn-ea"/>
                          <a:cs typeface="+mn-cs"/>
                        </a:rPr>
                        <a:t>clear ip ospf process</a:t>
                      </a:r>
                      <a:endParaRPr lang="en-US" sz="1600" b="1" dirty="0">
                        <a:solidFill>
                          <a:srgbClr val="000000"/>
                        </a:solidFill>
                      </a:endParaRPr>
                    </a:p>
                  </a:txBody>
                  <a:tcPr/>
                </a:tc>
                <a:extLst>
                  <a:ext uri="{0D108BD9-81ED-4DB2-BD59-A6C34878D82A}">
                    <a16:rowId xmlns:a16="http://schemas.microsoft.com/office/drawing/2014/main" val="10002"/>
                  </a:ext>
                </a:extLst>
              </a:tr>
              <a:tr h="370840">
                <a:tc>
                  <a:txBody>
                    <a:bodyPr/>
                    <a:lstStyle/>
                    <a:p>
                      <a:r>
                        <a:rPr lang="en-US" sz="1400" b="0" i="0" u="none" strike="noStrike" kern="1200" baseline="0" dirty="0">
                          <a:solidFill>
                            <a:srgbClr val="000000"/>
                          </a:solidFill>
                          <a:latin typeface="+mn-lt"/>
                          <a:ea typeface="+mn-ea"/>
                          <a:cs typeface="+mn-cs"/>
                        </a:rPr>
                        <a:t>Display the OSPF interfaces on a router</a:t>
                      </a:r>
                      <a:endParaRPr lang="en-US" sz="1600" dirty="0">
                        <a:solidFill>
                          <a:srgbClr val="000000"/>
                        </a:solidFill>
                      </a:endParaRPr>
                    </a:p>
                  </a:txBody>
                  <a:tcPr/>
                </a:tc>
                <a:tc>
                  <a:txBody>
                    <a:bodyPr/>
                    <a:lstStyle/>
                    <a:p>
                      <a:r>
                        <a:rPr lang="en-US" sz="1400" b="1" i="0" u="none" strike="noStrike" kern="1200" baseline="0" dirty="0">
                          <a:solidFill>
                            <a:srgbClr val="000000"/>
                          </a:solidFill>
                          <a:latin typeface="+mn-lt"/>
                          <a:ea typeface="+mn-ea"/>
                          <a:cs typeface="+mn-cs"/>
                        </a:rPr>
                        <a:t>show ip ospf interface [brief | </a:t>
                      </a:r>
                      <a:r>
                        <a:rPr lang="en-US" sz="1400" b="0" i="1" u="none" strike="noStrike" kern="1200" baseline="0" dirty="0">
                          <a:solidFill>
                            <a:srgbClr val="000000"/>
                          </a:solidFill>
                          <a:latin typeface="+mn-lt"/>
                          <a:ea typeface="+mn-ea"/>
                          <a:cs typeface="+mn-cs"/>
                        </a:rPr>
                        <a:t>interface-id</a:t>
                      </a:r>
                      <a:r>
                        <a:rPr lang="en-US" sz="1400" b="1" i="0" u="none" strike="noStrike" kern="1200" baseline="0" dirty="0">
                          <a:solidFill>
                            <a:srgbClr val="000000"/>
                          </a:solidFill>
                          <a:latin typeface="+mn-lt"/>
                          <a:ea typeface="+mn-ea"/>
                          <a:cs typeface="+mn-cs"/>
                        </a:rPr>
                        <a:t>]</a:t>
                      </a:r>
                      <a:endParaRPr lang="en-US" sz="1600" b="1" dirty="0">
                        <a:solidFill>
                          <a:srgbClr val="000000"/>
                        </a:solidFill>
                      </a:endParaRPr>
                    </a:p>
                  </a:txBody>
                  <a:tcPr/>
                </a:tc>
                <a:extLst>
                  <a:ext uri="{0D108BD9-81ED-4DB2-BD59-A6C34878D82A}">
                    <a16:rowId xmlns:a16="http://schemas.microsoft.com/office/drawing/2014/main" val="10003"/>
                  </a:ext>
                </a:extLst>
              </a:tr>
              <a:tr h="370840">
                <a:tc>
                  <a:txBody>
                    <a:bodyPr/>
                    <a:lstStyle/>
                    <a:p>
                      <a:r>
                        <a:rPr lang="en-US" sz="1400" b="0" i="0" u="none" strike="noStrike" kern="1200" baseline="0" dirty="0">
                          <a:solidFill>
                            <a:srgbClr val="000000"/>
                          </a:solidFill>
                          <a:latin typeface="+mn-lt"/>
                          <a:ea typeface="+mn-ea"/>
                          <a:cs typeface="+mn-cs"/>
                        </a:rPr>
                        <a:t>Display the OSPF neighbors and their current</a:t>
                      </a:r>
                    </a:p>
                    <a:p>
                      <a:r>
                        <a:rPr lang="en-US" sz="1400" b="0" i="0" u="none" strike="noStrike" kern="1200" baseline="0" dirty="0">
                          <a:solidFill>
                            <a:srgbClr val="000000"/>
                          </a:solidFill>
                          <a:latin typeface="+mn-lt"/>
                          <a:ea typeface="+mn-ea"/>
                          <a:cs typeface="+mn-cs"/>
                        </a:rPr>
                        <a:t>states</a:t>
                      </a:r>
                      <a:endParaRPr lang="en-US" sz="1600" dirty="0">
                        <a:solidFill>
                          <a:srgbClr val="000000"/>
                        </a:solidFill>
                      </a:endParaRPr>
                    </a:p>
                  </a:txBody>
                  <a:tcPr/>
                </a:tc>
                <a:tc>
                  <a:txBody>
                    <a:bodyPr/>
                    <a:lstStyle/>
                    <a:p>
                      <a:r>
                        <a:rPr lang="en-US" sz="1400" b="1" i="0" u="none" strike="noStrike" kern="1200" baseline="0" dirty="0">
                          <a:solidFill>
                            <a:srgbClr val="000000"/>
                          </a:solidFill>
                          <a:latin typeface="+mn-lt"/>
                          <a:ea typeface="+mn-ea"/>
                          <a:cs typeface="+mn-cs"/>
                        </a:rPr>
                        <a:t>show ip ospf neighbor [detail]</a:t>
                      </a:r>
                      <a:endParaRPr lang="en-US" sz="1600" b="1" dirty="0">
                        <a:solidFill>
                          <a:srgbClr val="000000"/>
                        </a:solidFill>
                      </a:endParaRPr>
                    </a:p>
                  </a:txBody>
                  <a:tcPr/>
                </a:tc>
                <a:extLst>
                  <a:ext uri="{0D108BD9-81ED-4DB2-BD59-A6C34878D82A}">
                    <a16:rowId xmlns:a16="http://schemas.microsoft.com/office/drawing/2014/main" val="2179193977"/>
                  </a:ext>
                </a:extLst>
              </a:tr>
              <a:tr h="370840">
                <a:tc>
                  <a:txBody>
                    <a:bodyPr/>
                    <a:lstStyle/>
                    <a:p>
                      <a:r>
                        <a:rPr lang="en-US" sz="1400" b="0" i="0" u="none" strike="noStrike" kern="1200" baseline="0" dirty="0">
                          <a:solidFill>
                            <a:srgbClr val="000000"/>
                          </a:solidFill>
                          <a:latin typeface="+mn-lt"/>
                          <a:ea typeface="+mn-ea"/>
                          <a:cs typeface="+mn-cs"/>
                        </a:rPr>
                        <a:t>Display the OSPF routes that are installed in</a:t>
                      </a:r>
                    </a:p>
                    <a:p>
                      <a:r>
                        <a:rPr lang="en-US" sz="1400" b="0" i="0" u="none" strike="noStrike" kern="1200" baseline="0" dirty="0">
                          <a:solidFill>
                            <a:srgbClr val="000000"/>
                          </a:solidFill>
                          <a:latin typeface="+mn-lt"/>
                          <a:ea typeface="+mn-ea"/>
                          <a:cs typeface="+mn-cs"/>
                        </a:rPr>
                        <a:t>the RIB</a:t>
                      </a:r>
                      <a:endParaRPr lang="en-US" sz="1600" dirty="0">
                        <a:solidFill>
                          <a:srgbClr val="000000"/>
                        </a:solidFill>
                      </a:endParaRPr>
                    </a:p>
                  </a:txBody>
                  <a:tcPr/>
                </a:tc>
                <a:tc>
                  <a:txBody>
                    <a:bodyPr/>
                    <a:lstStyle/>
                    <a:p>
                      <a:r>
                        <a:rPr lang="en-US" sz="1400" b="1" i="0" u="none" strike="noStrike" kern="1200" baseline="0" dirty="0">
                          <a:solidFill>
                            <a:srgbClr val="000000"/>
                          </a:solidFill>
                          <a:latin typeface="+mn-lt"/>
                          <a:ea typeface="+mn-ea"/>
                          <a:cs typeface="+mn-cs"/>
                        </a:rPr>
                        <a:t>show ip route ospf</a:t>
                      </a:r>
                      <a:endParaRPr lang="en-US" sz="1600" b="1" dirty="0">
                        <a:solidFill>
                          <a:srgbClr val="000000"/>
                        </a:solidFill>
                      </a:endParaRPr>
                    </a:p>
                  </a:txBody>
                  <a:tcPr/>
                </a:tc>
                <a:extLst>
                  <a:ext uri="{0D108BD9-81ED-4DB2-BD59-A6C34878D82A}">
                    <a16:rowId xmlns:a16="http://schemas.microsoft.com/office/drawing/2014/main" val="3441894463"/>
                  </a:ext>
                </a:extLst>
              </a:tr>
            </a:tbl>
          </a:graphicData>
        </a:graphic>
      </p:graphicFrame>
    </p:spTree>
    <p:extLst>
      <p:ext uri="{BB962C8B-B14F-4D97-AF65-F5344CB8AC3E}">
        <p14:creationId xmlns:p14="http://schemas.microsoft.com/office/powerpoint/2010/main" val="3117241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1994790165"/>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Fundamentals</a:t>
            </a:r>
            <a:br>
              <a:rPr lang="en-US" dirty="0">
                <a:solidFill>
                  <a:schemeClr val="accent4">
                    <a:lumMod val="75000"/>
                  </a:schemeClr>
                </a:solidFill>
              </a:rPr>
            </a:br>
            <a:r>
              <a:rPr lang="en-US" dirty="0">
                <a:solidFill>
                  <a:schemeClr val="accent4">
                    <a:lumMod val="75000"/>
                  </a:schemeClr>
                </a:solidFill>
              </a:rPr>
              <a:t>Areas</a:t>
            </a:r>
            <a:endParaRPr lang="en-US" sz="2400" dirty="0">
              <a:solidFill>
                <a:schemeClr val="accent4">
                  <a:lumMod val="75000"/>
                </a:schemeClr>
              </a:solidFill>
            </a:endParaRPr>
          </a:p>
        </p:txBody>
      </p:sp>
      <p:sp>
        <p:nvSpPr>
          <p:cNvPr id="4" name="TextBox 3"/>
          <p:cNvSpPr txBox="1"/>
          <p:nvPr/>
        </p:nvSpPr>
        <p:spPr>
          <a:xfrm>
            <a:off x="119270" y="636105"/>
            <a:ext cx="8935278" cy="4031873"/>
          </a:xfrm>
          <a:prstGeom prst="rect">
            <a:avLst/>
          </a:prstGeom>
          <a:noFill/>
        </p:spPr>
        <p:txBody>
          <a:bodyPr wrap="square" rtlCol="0">
            <a:spAutoFit/>
          </a:bodyPr>
          <a:lstStyle/>
          <a:p>
            <a:r>
              <a:rPr lang="en-US" sz="1600" dirty="0">
                <a:solidFill>
                  <a:srgbClr val="000000"/>
                </a:solidFill>
              </a:rPr>
              <a:t>OSPF provides scalability for the routing table by splitting segments of the topology into multiple OSPF areas within the routing domain. Area membership is set at the interface level, and the area ID is included in the OSPF hello packet. An interface can belong to only one area. All routers within the same OSPF area maintain an identical copy of the LSDB.</a:t>
            </a:r>
          </a:p>
          <a:p>
            <a:endParaRPr lang="en-US" sz="1600" dirty="0">
              <a:solidFill>
                <a:srgbClr val="000000"/>
              </a:solidFill>
            </a:endParaRPr>
          </a:p>
          <a:p>
            <a:r>
              <a:rPr lang="en-US" sz="1600" dirty="0">
                <a:solidFill>
                  <a:srgbClr val="000000"/>
                </a:solidFill>
              </a:rPr>
              <a:t>An OSPF area grows in size as the number of network links and number of routers increase</a:t>
            </a:r>
          </a:p>
          <a:p>
            <a:r>
              <a:rPr lang="en-US" sz="1600" dirty="0">
                <a:solidFill>
                  <a:srgbClr val="000000"/>
                </a:solidFill>
              </a:rPr>
              <a:t>in the area. While using a single area simplifies the topology, there are trade-offs:</a:t>
            </a:r>
          </a:p>
          <a:p>
            <a:pPr marL="285750" indent="-285750">
              <a:buFont typeface="Arial" panose="020B0604020202020204" pitchFamily="34" charset="0"/>
              <a:buChar char="•"/>
            </a:pPr>
            <a:r>
              <a:rPr lang="en-US" sz="1600" dirty="0">
                <a:solidFill>
                  <a:srgbClr val="000000"/>
                </a:solidFill>
              </a:rPr>
              <a:t>A full SPT calculation runs when a link flaps within the area.</a:t>
            </a:r>
          </a:p>
          <a:p>
            <a:pPr marL="285750" indent="-285750">
              <a:buFont typeface="Arial" panose="020B0604020202020204" pitchFamily="34" charset="0"/>
              <a:buChar char="•"/>
            </a:pPr>
            <a:r>
              <a:rPr lang="en-US" sz="1600" dirty="0">
                <a:solidFill>
                  <a:srgbClr val="000000"/>
                </a:solidFill>
              </a:rPr>
              <a:t>With a single area, the LSDB increases in size and becomes unmanageable.</a:t>
            </a:r>
          </a:p>
          <a:p>
            <a:pPr marL="285750" indent="-285750">
              <a:buFont typeface="Arial" panose="020B0604020202020204" pitchFamily="34" charset="0"/>
              <a:buChar char="•"/>
            </a:pPr>
            <a:r>
              <a:rPr lang="en-US" sz="1600" dirty="0">
                <a:solidFill>
                  <a:srgbClr val="000000"/>
                </a:solidFill>
              </a:rPr>
              <a:t>The LSDB for the single area grows, consumes more memory, and takes longer during the SPF computation process.</a:t>
            </a:r>
          </a:p>
          <a:p>
            <a:pPr marL="285750" indent="-285750">
              <a:buFont typeface="Arial" panose="020B0604020202020204" pitchFamily="34" charset="0"/>
              <a:buChar char="•"/>
            </a:pPr>
            <a:r>
              <a:rPr lang="en-US" sz="1600" dirty="0">
                <a:solidFill>
                  <a:srgbClr val="000000"/>
                </a:solidFill>
              </a:rPr>
              <a:t>With a single area, no summarization of route information occurs.</a:t>
            </a:r>
          </a:p>
          <a:p>
            <a:endParaRPr lang="en-US" sz="1600" dirty="0">
              <a:solidFill>
                <a:srgbClr val="000000"/>
              </a:solidFill>
            </a:endParaRPr>
          </a:p>
          <a:p>
            <a:r>
              <a:rPr lang="en-US" sz="1600" dirty="0">
                <a:solidFill>
                  <a:srgbClr val="000000"/>
                </a:solidFill>
              </a:rPr>
              <a:t>Proper design addresses each of these issues by segmenting the routers into multiple OSPF</a:t>
            </a:r>
          </a:p>
          <a:p>
            <a:r>
              <a:rPr lang="en-US" sz="1600" dirty="0">
                <a:solidFill>
                  <a:srgbClr val="000000"/>
                </a:solidFill>
              </a:rPr>
              <a:t>areas, thereby keeping the LSDB to a manageable size.</a:t>
            </a:r>
          </a:p>
          <a:p>
            <a:pPr marL="285750" indent="-285750">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071732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Fundamentals</a:t>
            </a:r>
            <a:br>
              <a:rPr lang="en-US" dirty="0">
                <a:solidFill>
                  <a:schemeClr val="accent4">
                    <a:lumMod val="75000"/>
                  </a:schemeClr>
                </a:solidFill>
              </a:rPr>
            </a:br>
            <a:r>
              <a:rPr lang="en-US" dirty="0">
                <a:solidFill>
                  <a:schemeClr val="accent4">
                    <a:lumMod val="75000"/>
                  </a:schemeClr>
                </a:solidFill>
              </a:rPr>
              <a:t>Areas (Cont.)</a:t>
            </a:r>
            <a:endParaRPr lang="en-US" sz="2400" dirty="0">
              <a:solidFill>
                <a:schemeClr val="accent4">
                  <a:lumMod val="75000"/>
                </a:schemeClr>
              </a:solidFill>
            </a:endParaRPr>
          </a:p>
        </p:txBody>
      </p:sp>
      <p:sp>
        <p:nvSpPr>
          <p:cNvPr id="4" name="TextBox 3"/>
          <p:cNvSpPr txBox="1"/>
          <p:nvPr/>
        </p:nvSpPr>
        <p:spPr>
          <a:xfrm>
            <a:off x="119270" y="636105"/>
            <a:ext cx="8935278" cy="2062103"/>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rgbClr val="000000"/>
                </a:solidFill>
                <a:latin typeface="+mn-lt"/>
              </a:rPr>
              <a:t>If a router has interfaces in multiple areas, the router has multiple LSDBs (one for each area). The internal topology of one area is invisible from outside that area.</a:t>
            </a:r>
          </a:p>
          <a:p>
            <a:pPr marL="285750" indent="-285750">
              <a:buFont typeface="Arial" panose="020B0604020202020204" pitchFamily="34" charset="0"/>
              <a:buChar char="•"/>
            </a:pPr>
            <a:r>
              <a:rPr lang="en-US" sz="1600" dirty="0">
                <a:solidFill>
                  <a:srgbClr val="000000"/>
                </a:solidFill>
                <a:latin typeface="+mn-lt"/>
              </a:rPr>
              <a:t>Segmenting the OSPF domain into multiple areas reduces the size of the LSDB for each area, making SPT calculations faster and decreasing LSDB flooding between routers when a link flaps.</a:t>
            </a:r>
          </a:p>
          <a:p>
            <a:pPr marL="285750" indent="-285750">
              <a:buFont typeface="Arial" panose="020B0604020202020204" pitchFamily="34" charset="0"/>
              <a:buChar char="•"/>
            </a:pPr>
            <a:r>
              <a:rPr lang="en-US" sz="1600" dirty="0">
                <a:solidFill>
                  <a:srgbClr val="000000"/>
                </a:solidFill>
                <a:latin typeface="+mn-lt"/>
              </a:rPr>
              <a:t>Just because a router connects to multiple OSPF areas does not mean the routes from one area will be injected into another area. Figure 6-2 shows router R1 connected to Area 1 and Area 2. Routes from Area 1 do not advertise into Area 2 and vice versa.</a:t>
            </a:r>
          </a:p>
        </p:txBody>
      </p:sp>
      <p:pic>
        <p:nvPicPr>
          <p:cNvPr id="2" name="Picture 1"/>
          <p:cNvPicPr>
            <a:picLocks noChangeAspect="1"/>
          </p:cNvPicPr>
          <p:nvPr/>
        </p:nvPicPr>
        <p:blipFill>
          <a:blip r:embed="rId3"/>
          <a:stretch>
            <a:fillRect/>
          </a:stretch>
        </p:blipFill>
        <p:spPr>
          <a:xfrm>
            <a:off x="2201593" y="2760999"/>
            <a:ext cx="4883248" cy="1737732"/>
          </a:xfrm>
          <a:prstGeom prst="rect">
            <a:avLst/>
          </a:prstGeom>
        </p:spPr>
      </p:pic>
    </p:spTree>
    <p:extLst>
      <p:ext uri="{BB962C8B-B14F-4D97-AF65-F5344CB8AC3E}">
        <p14:creationId xmlns:p14="http://schemas.microsoft.com/office/powerpoint/2010/main" val="2352282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Fundamentals</a:t>
            </a:r>
            <a:br>
              <a:rPr lang="en-US" dirty="0">
                <a:solidFill>
                  <a:schemeClr val="accent4">
                    <a:lumMod val="75000"/>
                  </a:schemeClr>
                </a:solidFill>
              </a:rPr>
            </a:br>
            <a:r>
              <a:rPr lang="en-US" dirty="0">
                <a:solidFill>
                  <a:schemeClr val="accent4">
                    <a:lumMod val="75000"/>
                  </a:schemeClr>
                </a:solidFill>
              </a:rPr>
              <a:t>Areas (Cont.)</a:t>
            </a:r>
            <a:endParaRPr lang="en-US" sz="2400" dirty="0">
              <a:solidFill>
                <a:schemeClr val="accent4">
                  <a:lumMod val="75000"/>
                </a:schemeClr>
              </a:solidFill>
            </a:endParaRPr>
          </a:p>
        </p:txBody>
      </p:sp>
      <p:sp>
        <p:nvSpPr>
          <p:cNvPr id="4" name="TextBox 3"/>
          <p:cNvSpPr txBox="1"/>
          <p:nvPr/>
        </p:nvSpPr>
        <p:spPr>
          <a:xfrm>
            <a:off x="77067" y="797884"/>
            <a:ext cx="8935278" cy="3693319"/>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sz="1600" dirty="0">
                <a:solidFill>
                  <a:srgbClr val="000000"/>
                </a:solidFill>
              </a:rPr>
              <a:t>Area 0 is a special area called the backbone. By design, OSPF uses a two-tier hierarchy in which all areas must connect to the upper tier, Area 0, because OSPF expects all areas to inject routing information into Area 0. Area 0 advertises the routes into other non-backbone areas. The backbone design is crucial to preventing routing loops.</a:t>
            </a:r>
          </a:p>
          <a:p>
            <a:pPr marL="285750" indent="-285750">
              <a:spcBef>
                <a:spcPts val="600"/>
              </a:spcBef>
              <a:buFont typeface="Arial" panose="020B0604020202020204" pitchFamily="34" charset="0"/>
              <a:buChar char="•"/>
            </a:pPr>
            <a:r>
              <a:rPr lang="en-US" sz="1600" dirty="0">
                <a:solidFill>
                  <a:srgbClr val="000000"/>
                </a:solidFill>
              </a:rPr>
              <a:t>The area identifier (also known as the area ID) is a 32-bit field and can be formatted in simple decimal (0 through 4294967295) or dotted decimal (0.0.0.0 through 255.255.255.255). When configuring routers in an area, if you use decimal format on one router and dotted-decimal format on a different router, the routers will be able to form an adjacency. OSPF advertises the area ID in the OSPF packets.</a:t>
            </a:r>
          </a:p>
          <a:p>
            <a:pPr marL="285750" indent="-285750">
              <a:spcBef>
                <a:spcPts val="600"/>
              </a:spcBef>
              <a:buFont typeface="Arial" panose="020B0604020202020204" pitchFamily="34" charset="0"/>
              <a:buChar char="•"/>
            </a:pPr>
            <a:r>
              <a:rPr lang="en-US" sz="1600" dirty="0">
                <a:solidFill>
                  <a:srgbClr val="000000"/>
                </a:solidFill>
              </a:rPr>
              <a:t>Area border routers (ABRs) are OSPF routers connected to Area 0 and another OSPF area, per Cisco definition and according to RFC 3509. ABRs are responsible for advertising routes from one area and injecting them into a different OSPF area. Every ABR needs to participate in Area 0 to allow for the advertisement of routes into another area. ABRs compute an SPT for every area in which they participate.</a:t>
            </a:r>
          </a:p>
        </p:txBody>
      </p:sp>
    </p:spTree>
    <p:extLst>
      <p:ext uri="{BB962C8B-B14F-4D97-AF65-F5344CB8AC3E}">
        <p14:creationId xmlns:p14="http://schemas.microsoft.com/office/powerpoint/2010/main" val="3390480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OSPF Fundamentals</a:t>
            </a:r>
            <a:br>
              <a:rPr lang="en-US" dirty="0">
                <a:solidFill>
                  <a:schemeClr val="accent4">
                    <a:lumMod val="75000"/>
                  </a:schemeClr>
                </a:solidFill>
              </a:rPr>
            </a:br>
            <a:r>
              <a:rPr lang="en-US" dirty="0">
                <a:solidFill>
                  <a:schemeClr val="accent4">
                    <a:lumMod val="75000"/>
                  </a:schemeClr>
                </a:solidFill>
              </a:rPr>
              <a:t>Areas (Cont.)</a:t>
            </a:r>
            <a:endParaRPr lang="en-US" sz="2400" dirty="0">
              <a:solidFill>
                <a:schemeClr val="accent4">
                  <a:lumMod val="75000"/>
                </a:schemeClr>
              </a:solidFill>
            </a:endParaRPr>
          </a:p>
        </p:txBody>
      </p:sp>
      <p:sp>
        <p:nvSpPr>
          <p:cNvPr id="4" name="TextBox 3"/>
          <p:cNvSpPr txBox="1"/>
          <p:nvPr/>
        </p:nvSpPr>
        <p:spPr>
          <a:xfrm>
            <a:off x="91134" y="664241"/>
            <a:ext cx="8935278" cy="1569660"/>
          </a:xfrm>
          <a:prstGeom prst="rect">
            <a:avLst/>
          </a:prstGeom>
          <a:noFill/>
        </p:spPr>
        <p:txBody>
          <a:bodyPr wrap="square" rtlCol="0">
            <a:spAutoFit/>
          </a:bodyPr>
          <a:lstStyle/>
          <a:p>
            <a:pPr>
              <a:spcBef>
                <a:spcPts val="600"/>
              </a:spcBef>
            </a:pPr>
            <a:r>
              <a:rPr lang="en-US" sz="1600" dirty="0">
                <a:solidFill>
                  <a:srgbClr val="000000"/>
                </a:solidFill>
              </a:rPr>
              <a:t>Figure 6-3 shows that R1 is connected to Area 0, Area 1, and Area 2. R1 is a proper ABR router because it participates in Area 0. The following occurs on R1:</a:t>
            </a:r>
          </a:p>
          <a:p>
            <a:pPr marL="285750" indent="-285750">
              <a:spcBef>
                <a:spcPts val="0"/>
              </a:spcBef>
              <a:buFont typeface="Arial" panose="020B0604020202020204" pitchFamily="34" charset="0"/>
              <a:buChar char="•"/>
            </a:pPr>
            <a:r>
              <a:rPr lang="en-US" sz="1600" dirty="0">
                <a:solidFill>
                  <a:srgbClr val="000000"/>
                </a:solidFill>
              </a:rPr>
              <a:t>Routes from Area 1 advertise into Area 0.</a:t>
            </a:r>
          </a:p>
          <a:p>
            <a:pPr marL="285750" indent="-285750">
              <a:spcBef>
                <a:spcPts val="0"/>
              </a:spcBef>
              <a:buFont typeface="Arial" panose="020B0604020202020204" pitchFamily="34" charset="0"/>
              <a:buChar char="•"/>
            </a:pPr>
            <a:r>
              <a:rPr lang="en-US" sz="1600" dirty="0">
                <a:solidFill>
                  <a:srgbClr val="000000"/>
                </a:solidFill>
              </a:rPr>
              <a:t>Routes from Area 2 advertise into Area 0.</a:t>
            </a:r>
          </a:p>
          <a:p>
            <a:pPr marL="285750" indent="-285750">
              <a:spcBef>
                <a:spcPts val="0"/>
              </a:spcBef>
              <a:buFont typeface="Arial" panose="020B0604020202020204" pitchFamily="34" charset="0"/>
              <a:buChar char="•"/>
            </a:pPr>
            <a:r>
              <a:rPr lang="en-US" sz="1600" dirty="0">
                <a:solidFill>
                  <a:srgbClr val="000000"/>
                </a:solidFill>
              </a:rPr>
              <a:t>Routes from Area 0 advertise into Areas 1 and 2. This includes the local Area 0 routes, in addition to the routes that were advertised into Area 0 from Area 1 and Area 2.</a:t>
            </a:r>
          </a:p>
        </p:txBody>
      </p:sp>
      <p:sp>
        <p:nvSpPr>
          <p:cNvPr id="5" name="TextBox 4"/>
          <p:cNvSpPr txBox="1"/>
          <p:nvPr/>
        </p:nvSpPr>
        <p:spPr>
          <a:xfrm>
            <a:off x="196642" y="2726343"/>
            <a:ext cx="4081610" cy="1077218"/>
          </a:xfrm>
          <a:prstGeom prst="rect">
            <a:avLst/>
          </a:prstGeom>
          <a:noFill/>
        </p:spPr>
        <p:txBody>
          <a:bodyPr wrap="square" rtlCol="0">
            <a:spAutoFit/>
          </a:bodyPr>
          <a:lstStyle/>
          <a:p>
            <a:r>
              <a:rPr lang="en-US" sz="1600" dirty="0">
                <a:solidFill>
                  <a:srgbClr val="000000"/>
                </a:solidFill>
              </a:rPr>
              <a:t>The topology in Figure 6-3 is a larger-scale OSPF multi-area topology that is used throughout this chapter to describe various OSPF concepts.</a:t>
            </a:r>
          </a:p>
        </p:txBody>
      </p:sp>
      <p:pic>
        <p:nvPicPr>
          <p:cNvPr id="2" name="Picture 1"/>
          <p:cNvPicPr>
            <a:picLocks noChangeAspect="1"/>
          </p:cNvPicPr>
          <p:nvPr/>
        </p:nvPicPr>
        <p:blipFill>
          <a:blip r:embed="rId3"/>
          <a:stretch>
            <a:fillRect/>
          </a:stretch>
        </p:blipFill>
        <p:spPr>
          <a:xfrm>
            <a:off x="4172744" y="2233901"/>
            <a:ext cx="4687545" cy="2506361"/>
          </a:xfrm>
          <a:prstGeom prst="rect">
            <a:avLst/>
          </a:prstGeom>
        </p:spPr>
      </p:pic>
    </p:spTree>
    <p:extLst>
      <p:ext uri="{BB962C8B-B14F-4D97-AF65-F5344CB8AC3E}">
        <p14:creationId xmlns:p14="http://schemas.microsoft.com/office/powerpoint/2010/main" val="3955240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5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31571</TotalTime>
  <Words>5479</Words>
  <Application>Microsoft Office PowerPoint</Application>
  <PresentationFormat>On-screen Show (16:9)</PresentationFormat>
  <Paragraphs>399</Paragraphs>
  <Slides>56</Slides>
  <Notes>56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56</vt:i4>
      </vt:variant>
    </vt:vector>
  </HeadingPairs>
  <TitlesOfParts>
    <vt:vector size="61" baseType="lpstr">
      <vt:lpstr>Arial</vt:lpstr>
      <vt:lpstr>Calibri</vt:lpstr>
      <vt:lpstr>CiscoSans ExtraLight</vt:lpstr>
      <vt:lpstr>Courier New</vt:lpstr>
      <vt:lpstr>Default Theme</vt:lpstr>
      <vt:lpstr>Chapter 6: OSPF</vt:lpstr>
      <vt:lpstr>Chapter 6 Content</vt:lpstr>
      <vt:lpstr>OSPF Fundamentals</vt:lpstr>
      <vt:lpstr>OSPF Fundamentals Foundation Topics</vt:lpstr>
      <vt:lpstr>OSPF Fundamentals Foundation Topics (Cont.)</vt:lpstr>
      <vt:lpstr>OSPF Fundamentals Areas</vt:lpstr>
      <vt:lpstr>OSPF Fundamentals Areas (Cont.)</vt:lpstr>
      <vt:lpstr>OSPF Fundamentals Areas (Cont.)</vt:lpstr>
      <vt:lpstr>OSPF Fundamentals Areas (Cont.)</vt:lpstr>
      <vt:lpstr>OSPF Fundamentals Inter-Router Communication</vt:lpstr>
      <vt:lpstr>OSPF Fundamentals Router ID</vt:lpstr>
      <vt:lpstr>OSPF Fundamentals OSPF Hello Packets</vt:lpstr>
      <vt:lpstr>OSPF Fundamentals Neighbors</vt:lpstr>
      <vt:lpstr>OSPF Fundamentals Requirements for Neighbor Adjacency</vt:lpstr>
      <vt:lpstr>OSPF Fundamentals Requirements for Neighbor Adjacency (Cont.)</vt:lpstr>
      <vt:lpstr>PowerPoint Presentation</vt:lpstr>
      <vt:lpstr>OSPF Configuration Enabling OSPF</vt:lpstr>
      <vt:lpstr>OSPF Configuration Multi-area OSPF Configuration</vt:lpstr>
      <vt:lpstr>OSPF Configuration Confirming OSPF Interfaces</vt:lpstr>
      <vt:lpstr>OSPF Configuration Confirming OSPF Interfaces (Cont.)</vt:lpstr>
      <vt:lpstr>OSPF Configuration Verification of OSPF Neighbor Adjacencies</vt:lpstr>
      <vt:lpstr>OSPF Configuration Viewing OSPF Installed Routes</vt:lpstr>
      <vt:lpstr>OSPF Configuration External OSPF Routes</vt:lpstr>
      <vt:lpstr>OSPF Configuration External OSPF Routes (Cont.)</vt:lpstr>
      <vt:lpstr>OSPF Configuration Default Route Advertisement</vt:lpstr>
      <vt:lpstr>OSPF Configuration Default Route Advertisement (Cont.)</vt:lpstr>
      <vt:lpstr>The Designated Router and Backup Designated Router</vt:lpstr>
      <vt:lpstr>The Designated Router and Backup Designated Router Concepts</vt:lpstr>
      <vt:lpstr>The Designated Router and Backup Designated Router Concepts (Cont.)</vt:lpstr>
      <vt:lpstr>The Designated Router and Backup Designated Router Designated Router Elections</vt:lpstr>
      <vt:lpstr>The Designated Router and Backup Designated Router DR and BDR Placement</vt:lpstr>
      <vt:lpstr>OSPF Network Types</vt:lpstr>
      <vt:lpstr>OSPF Network Types Concepts</vt:lpstr>
      <vt:lpstr>OSPF Network Types Broadcast</vt:lpstr>
      <vt:lpstr>OSPF Network Types Nonbroadcast</vt:lpstr>
      <vt:lpstr>OSPF Network Types Nonbroadcast (Cont.)</vt:lpstr>
      <vt:lpstr>OSPF Network Types Point-to-Point</vt:lpstr>
      <vt:lpstr>OSPF Network Types Point-to-Point (Cont.)</vt:lpstr>
      <vt:lpstr>OSPF Network Types Point-to-Multipoint Networks</vt:lpstr>
      <vt:lpstr>OSPF Network Types Point-to-Multipoint Networks (Cont.)</vt:lpstr>
      <vt:lpstr>OSPF Network Types Point-to-Multipoint Networks (Cont.)</vt:lpstr>
      <vt:lpstr>OSPF Network Types Loopback Networks</vt:lpstr>
      <vt:lpstr>Failure Detection</vt:lpstr>
      <vt:lpstr>Failure Detection Timers</vt:lpstr>
      <vt:lpstr>Failure Detection Timers</vt:lpstr>
      <vt:lpstr>Authentication</vt:lpstr>
      <vt:lpstr>Authentication Authentication Types</vt:lpstr>
      <vt:lpstr>Authentication Authentication Types</vt:lpstr>
      <vt:lpstr>Authentication Authentication Types (Cont.)</vt:lpstr>
      <vt:lpstr>Prepare for the Exam</vt:lpstr>
      <vt:lpstr>Prepare for the Exam Key Topics for Chapter 6</vt:lpstr>
      <vt:lpstr>Prepare for the Exam Key Terms for Chapter 6</vt:lpstr>
      <vt:lpstr>Prepare for the Exam Command Reference for Chapter 6</vt:lpstr>
      <vt:lpstr>Prepare for the Exam Command Reference for Chapter 6 (Cont.)</vt:lpstr>
      <vt:lpstr>Prepare for the Exam Command Reference for Chapter 6 (Cont.)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Sue Livingston -X (suliving - UNICON INC at Cisco)</cp:lastModifiedBy>
  <cp:revision>724</cp:revision>
  <dcterms:created xsi:type="dcterms:W3CDTF">2019-10-18T06:21:22Z</dcterms:created>
  <dcterms:modified xsi:type="dcterms:W3CDTF">2020-02-24T18:50:17Z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