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D47BD6-B753-40AF-80C8-F8DFCC548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67A1B2-B419-43BE-A0CA-9E2404A1A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ACBEC3-F8CB-4588-9C90-8CCB18A16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48" y="1298448"/>
            <a:ext cx="4189389" cy="3255264"/>
          </a:xfrm>
        </p:spPr>
        <p:txBody>
          <a:bodyPr>
            <a:normAutofit/>
          </a:bodyPr>
          <a:lstStyle/>
          <a:p>
            <a:r>
              <a:rPr lang="fr-FR" sz="3600" dirty="0" err="1"/>
              <a:t>What</a:t>
            </a:r>
            <a:r>
              <a:rPr lang="fr-FR" sz="3600" dirty="0"/>
              <a:t> are the </a:t>
            </a:r>
            <a:r>
              <a:rPr lang="fr-FR" sz="3600" dirty="0" err="1"/>
              <a:t>different</a:t>
            </a:r>
            <a:r>
              <a:rPr lang="fr-FR" sz="3600" dirty="0"/>
              <a:t> perceptions apparent in the </a:t>
            </a:r>
            <a:r>
              <a:rPr lang="fr-FR" sz="3600" dirty="0" err="1"/>
              <a:t>following</a:t>
            </a:r>
            <a:r>
              <a:rPr lang="fr-FR" sz="3600" dirty="0"/>
              <a:t> incident? </a:t>
            </a:r>
            <a:br>
              <a:rPr lang="fr-FR" sz="3600" dirty="0"/>
            </a:br>
            <a:br>
              <a:rPr lang="en-GB" sz="3600" dirty="0"/>
            </a:br>
            <a:endParaRPr lang="en-GB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CF25BE-0EC6-481B-98F7-F24B3D54A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849" y="4675396"/>
            <a:ext cx="3228521" cy="914400"/>
          </a:xfrm>
        </p:spPr>
        <p:txBody>
          <a:bodyPr>
            <a:normAutofit fontScale="92500" lnSpcReduction="10000"/>
          </a:bodyPr>
          <a:lstStyle/>
          <a:p>
            <a:r>
              <a:rPr lang="fr-FR" sz="3600" dirty="0"/>
              <a:t>Can </a:t>
            </a:r>
            <a:r>
              <a:rPr lang="fr-FR" sz="3600" dirty="0" err="1"/>
              <a:t>you</a:t>
            </a:r>
            <a:r>
              <a:rPr lang="fr-FR" sz="3600" dirty="0"/>
              <a:t> </a:t>
            </a:r>
            <a:r>
              <a:rPr lang="fr-FR" sz="3600" dirty="0" err="1"/>
              <a:t>explain</a:t>
            </a:r>
            <a:r>
              <a:rPr lang="fr-FR" sz="3600" dirty="0"/>
              <a:t> </a:t>
            </a:r>
            <a:r>
              <a:rPr lang="fr-FR" sz="3600" dirty="0" err="1"/>
              <a:t>them</a:t>
            </a:r>
            <a:r>
              <a:rPr lang="fr-FR" sz="3600" dirty="0"/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E981F49-E49B-4139-932F-55F09B423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7C556-C5BE-DD07-3FC0-20CAF34B9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798" y="3602905"/>
            <a:ext cx="3188270" cy="24869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649368-0E06-88F4-9F54-BFFAB6BBA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711" y="766035"/>
            <a:ext cx="6296491" cy="304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6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6FA77D6-2036-4BBB-860D-980968183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833120"/>
            <a:ext cx="7930898" cy="3637280"/>
          </a:xfrm>
        </p:spPr>
        <p:txBody>
          <a:bodyPr anchor="b">
            <a:noAutofit/>
          </a:bodyPr>
          <a:lstStyle/>
          <a:p>
            <a:br>
              <a:rPr lang="fr-FR" sz="2000" dirty="0"/>
            </a:br>
            <a:br>
              <a:rPr lang="fr-FR" sz="2000" dirty="0"/>
            </a:br>
            <a:r>
              <a:rPr lang="fr-FR" sz="2000" dirty="0"/>
              <a:t>Janet </a:t>
            </a:r>
            <a:r>
              <a:rPr lang="fr-FR" sz="2000" dirty="0" err="1"/>
              <a:t>Clesca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the CEO of </a:t>
            </a:r>
            <a:r>
              <a:rPr lang="fr-FR" sz="2000" dirty="0" err="1"/>
              <a:t>Clesca</a:t>
            </a:r>
            <a:r>
              <a:rPr lang="fr-FR" sz="2000" dirty="0"/>
              <a:t> Inc. </a:t>
            </a:r>
            <a:r>
              <a:rPr lang="fr-FR" sz="2000" dirty="0" err="1"/>
              <a:t>She</a:t>
            </a:r>
            <a:r>
              <a:rPr lang="fr-FR" sz="2000" dirty="0"/>
              <a:t> </a:t>
            </a:r>
            <a:r>
              <a:rPr lang="fr-FR" sz="2000" dirty="0" err="1"/>
              <a:t>comes</a:t>
            </a:r>
            <a:r>
              <a:rPr lang="fr-FR" sz="2000" dirty="0"/>
              <a:t> </a:t>
            </a:r>
            <a:r>
              <a:rPr lang="fr-FR" sz="2000" dirty="0" err="1"/>
              <a:t>from</a:t>
            </a:r>
            <a:r>
              <a:rPr lang="fr-FR" sz="2000" dirty="0"/>
              <a:t> Chicago and has </a:t>
            </a:r>
            <a:r>
              <a:rPr lang="fr-FR" sz="2000" dirty="0" err="1"/>
              <a:t>recently</a:t>
            </a:r>
            <a:r>
              <a:rPr lang="fr-FR" sz="2000" dirty="0"/>
              <a:t> </a:t>
            </a:r>
            <a:r>
              <a:rPr lang="fr-FR" sz="2000" dirty="0" err="1"/>
              <a:t>decided</a:t>
            </a:r>
            <a:r>
              <a:rPr lang="fr-FR" sz="2000" dirty="0"/>
              <a:t> to move to France to manage </a:t>
            </a:r>
            <a:r>
              <a:rPr lang="fr-FR" sz="2000" dirty="0" err="1"/>
              <a:t>her</a:t>
            </a:r>
            <a:r>
              <a:rPr lang="fr-FR" sz="2000" dirty="0"/>
              <a:t> </a:t>
            </a:r>
            <a:r>
              <a:rPr lang="fr-FR" sz="2000" dirty="0" err="1"/>
              <a:t>European</a:t>
            </a:r>
            <a:r>
              <a:rPr lang="fr-FR" sz="2000" dirty="0"/>
              <a:t> division. The </a:t>
            </a:r>
            <a:r>
              <a:rPr lang="fr-FR" sz="2000" dirty="0" err="1"/>
              <a:t>company</a:t>
            </a:r>
            <a:r>
              <a:rPr lang="fr-FR" sz="2000" dirty="0"/>
              <a:t> has flexi-time for </a:t>
            </a:r>
            <a:r>
              <a:rPr lang="fr-FR" sz="2000" dirty="0" err="1"/>
              <a:t>most</a:t>
            </a:r>
            <a:r>
              <a:rPr lang="fr-FR" sz="2000" dirty="0"/>
              <a:t> </a:t>
            </a:r>
            <a:r>
              <a:rPr lang="fr-FR" sz="2000" dirty="0" err="1"/>
              <a:t>days</a:t>
            </a:r>
            <a:r>
              <a:rPr lang="fr-FR" sz="2000" dirty="0"/>
              <a:t> of the </a:t>
            </a:r>
            <a:r>
              <a:rPr lang="fr-FR" sz="2000" dirty="0" err="1"/>
              <a:t>week</a:t>
            </a:r>
            <a:r>
              <a:rPr lang="fr-FR" sz="2000" dirty="0"/>
              <a:t> </a:t>
            </a:r>
            <a:r>
              <a:rPr lang="fr-FR" sz="2000" dirty="0" err="1"/>
              <a:t>except</a:t>
            </a:r>
            <a:r>
              <a:rPr lang="fr-FR" sz="2000" dirty="0"/>
              <a:t> </a:t>
            </a:r>
            <a:r>
              <a:rPr lang="fr-FR" sz="2000" dirty="0" err="1"/>
              <a:t>Monday</a:t>
            </a:r>
            <a:r>
              <a:rPr lang="fr-FR" sz="2000" dirty="0"/>
              <a:t> </a:t>
            </a:r>
            <a:r>
              <a:rPr lang="fr-FR" sz="2000" dirty="0" err="1"/>
              <a:t>where</a:t>
            </a:r>
            <a:r>
              <a:rPr lang="fr-FR" sz="2000" dirty="0"/>
              <a:t> all Junior and Middle Managers have to </a:t>
            </a:r>
            <a:r>
              <a:rPr lang="fr-FR" sz="2000" dirty="0" err="1"/>
              <a:t>be</a:t>
            </a:r>
            <a:r>
              <a:rPr lang="fr-FR" sz="2000" dirty="0"/>
              <a:t> in the </a:t>
            </a:r>
            <a:r>
              <a:rPr lang="fr-FR" sz="2000" dirty="0" err="1"/>
              <a:t>company</a:t>
            </a:r>
            <a:r>
              <a:rPr lang="fr-FR" sz="2000" dirty="0"/>
              <a:t> to attend  the 8:30 meeting. Janet has </a:t>
            </a:r>
            <a:r>
              <a:rPr lang="fr-FR" sz="2000" dirty="0" err="1"/>
              <a:t>decided</a:t>
            </a:r>
            <a:r>
              <a:rPr lang="fr-FR" sz="2000" dirty="0"/>
              <a:t> </a:t>
            </a:r>
            <a:r>
              <a:rPr lang="fr-FR" sz="2000" dirty="0" err="1"/>
              <a:t>that</a:t>
            </a:r>
            <a:r>
              <a:rPr lang="fr-FR" sz="2000" dirty="0"/>
              <a:t> Assistants </a:t>
            </a:r>
            <a:r>
              <a:rPr lang="fr-FR" sz="2000" dirty="0" err="1"/>
              <a:t>should</a:t>
            </a:r>
            <a:r>
              <a:rPr lang="fr-FR" sz="2000" dirty="0"/>
              <a:t> attend </a:t>
            </a:r>
            <a:r>
              <a:rPr lang="fr-FR" sz="2000" dirty="0" err="1"/>
              <a:t>these</a:t>
            </a:r>
            <a:r>
              <a:rPr lang="fr-FR" sz="2000" dirty="0"/>
              <a:t> meetings </a:t>
            </a:r>
            <a:r>
              <a:rPr lang="fr-FR" sz="2000" dirty="0" err="1"/>
              <a:t>too</a:t>
            </a:r>
            <a:r>
              <a:rPr lang="fr-FR" sz="2000" dirty="0"/>
              <a:t>.</a:t>
            </a:r>
            <a:br>
              <a:rPr lang="fr-FR" sz="2000" dirty="0"/>
            </a:br>
            <a:br>
              <a:rPr lang="fr-FR" sz="2000" dirty="0"/>
            </a:br>
            <a:r>
              <a:rPr lang="fr-FR" sz="2000" dirty="0"/>
              <a:t>Anne-Marie </a:t>
            </a:r>
            <a:r>
              <a:rPr lang="fr-FR" sz="2000" dirty="0" err="1"/>
              <a:t>Ancelot</a:t>
            </a:r>
            <a:r>
              <a:rPr lang="fr-FR" sz="2000" dirty="0"/>
              <a:t> has been an Assistant for the </a:t>
            </a:r>
            <a:r>
              <a:rPr lang="fr-FR" sz="2000" dirty="0" err="1"/>
              <a:t>past</a:t>
            </a:r>
            <a:r>
              <a:rPr lang="fr-FR" sz="2000" dirty="0"/>
              <a:t> five </a:t>
            </a:r>
            <a:r>
              <a:rPr lang="fr-FR" sz="2000" dirty="0" err="1"/>
              <a:t>years</a:t>
            </a:r>
            <a:r>
              <a:rPr lang="fr-FR" sz="2000" dirty="0"/>
              <a:t>. </a:t>
            </a:r>
            <a:r>
              <a:rPr lang="fr-FR" sz="2000" dirty="0" err="1"/>
              <a:t>She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a hard-</a:t>
            </a:r>
            <a:r>
              <a:rPr lang="fr-FR" sz="2000" dirty="0" err="1"/>
              <a:t>working</a:t>
            </a:r>
            <a:r>
              <a:rPr lang="fr-FR" sz="2000" dirty="0"/>
              <a:t> and reliable </a:t>
            </a:r>
            <a:r>
              <a:rPr lang="fr-FR" sz="2000" dirty="0" err="1"/>
              <a:t>employee</a:t>
            </a:r>
            <a:r>
              <a:rPr lang="fr-FR" sz="2000" dirty="0"/>
              <a:t>. </a:t>
            </a:r>
            <a:r>
              <a:rPr lang="fr-FR" sz="2000" dirty="0" err="1"/>
              <a:t>She</a:t>
            </a:r>
            <a:r>
              <a:rPr lang="fr-FR" sz="2000" dirty="0"/>
              <a:t> </a:t>
            </a:r>
            <a:r>
              <a:rPr lang="fr-FR" sz="2000" dirty="0" err="1"/>
              <a:t>explains</a:t>
            </a:r>
            <a:r>
              <a:rPr lang="fr-FR" sz="2000" dirty="0"/>
              <a:t> to Janet </a:t>
            </a:r>
            <a:r>
              <a:rPr lang="fr-FR" sz="2000" dirty="0" err="1"/>
              <a:t>that</a:t>
            </a:r>
            <a:r>
              <a:rPr lang="fr-FR" sz="2000" dirty="0"/>
              <a:t> </a:t>
            </a:r>
            <a:r>
              <a:rPr lang="fr-FR" sz="2000" dirty="0" err="1"/>
              <a:t>she</a:t>
            </a:r>
            <a:r>
              <a:rPr lang="fr-FR" sz="2000" dirty="0"/>
              <a:t> </a:t>
            </a:r>
            <a:r>
              <a:rPr lang="fr-FR" sz="2000" dirty="0" err="1"/>
              <a:t>cannot</a:t>
            </a:r>
            <a:r>
              <a:rPr lang="fr-FR" sz="2000" dirty="0"/>
              <a:t> come </a:t>
            </a:r>
            <a:r>
              <a:rPr lang="fr-FR" sz="2000" dirty="0" err="1"/>
              <a:t>before</a:t>
            </a:r>
            <a:r>
              <a:rPr lang="fr-FR" sz="2000" dirty="0"/>
              <a:t> 9:30 as </a:t>
            </a:r>
            <a:r>
              <a:rPr lang="fr-FR" sz="2000" dirty="0" err="1"/>
              <a:t>she</a:t>
            </a:r>
            <a:r>
              <a:rPr lang="fr-FR" sz="2000" dirty="0"/>
              <a:t> has </a:t>
            </a:r>
            <a:r>
              <a:rPr lang="fr-FR" sz="2000" dirty="0" err="1"/>
              <a:t>recently</a:t>
            </a:r>
            <a:r>
              <a:rPr lang="fr-FR" sz="2000" dirty="0"/>
              <a:t> </a:t>
            </a:r>
            <a:r>
              <a:rPr lang="fr-FR" sz="2000" dirty="0" err="1"/>
              <a:t>lost</a:t>
            </a:r>
            <a:r>
              <a:rPr lang="fr-FR" sz="2000" dirty="0"/>
              <a:t> </a:t>
            </a:r>
            <a:r>
              <a:rPr lang="fr-FR" sz="2000" dirty="0" err="1"/>
              <a:t>her</a:t>
            </a:r>
            <a:r>
              <a:rPr lang="fr-FR" sz="2000" dirty="0"/>
              <a:t> </a:t>
            </a:r>
            <a:r>
              <a:rPr lang="fr-FR" sz="2000" dirty="0" err="1"/>
              <a:t>husband</a:t>
            </a:r>
            <a:r>
              <a:rPr lang="fr-FR" sz="2000" dirty="0"/>
              <a:t>  and has 3 </a:t>
            </a:r>
            <a:r>
              <a:rPr lang="fr-FR" sz="2000" dirty="0" err="1"/>
              <a:t>young</a:t>
            </a:r>
            <a:r>
              <a:rPr lang="fr-FR" sz="2000" dirty="0"/>
              <a:t> </a:t>
            </a:r>
            <a:r>
              <a:rPr lang="fr-FR" sz="2000" dirty="0" err="1"/>
              <a:t>children</a:t>
            </a:r>
            <a:r>
              <a:rPr lang="fr-FR" sz="2000" dirty="0"/>
              <a:t> to </a:t>
            </a:r>
            <a:r>
              <a:rPr lang="fr-FR" sz="2000" dirty="0" err="1"/>
              <a:t>take</a:t>
            </a:r>
            <a:r>
              <a:rPr lang="fr-FR" sz="2000" dirty="0"/>
              <a:t> to </a:t>
            </a:r>
            <a:r>
              <a:rPr lang="fr-FR" sz="2000" dirty="0" err="1"/>
              <a:t>school</a:t>
            </a:r>
            <a:r>
              <a:rPr lang="fr-FR" sz="2000" dirty="0"/>
              <a:t>. The </a:t>
            </a:r>
            <a:r>
              <a:rPr lang="fr-FR" sz="2000" dirty="0" err="1"/>
              <a:t>school</a:t>
            </a:r>
            <a:r>
              <a:rPr lang="fr-FR" sz="2000" dirty="0"/>
              <a:t> </a:t>
            </a:r>
            <a:r>
              <a:rPr lang="fr-FR" sz="2000" dirty="0" err="1"/>
              <a:t>only</a:t>
            </a:r>
            <a:r>
              <a:rPr lang="fr-FR" sz="2000" dirty="0"/>
              <a:t> opens at 8:20 and </a:t>
            </a:r>
            <a:r>
              <a:rPr lang="fr-FR" sz="2000" dirty="0" err="1"/>
              <a:t>she</a:t>
            </a:r>
            <a:r>
              <a:rPr lang="fr-FR" sz="2000" dirty="0"/>
              <a:t> </a:t>
            </a:r>
            <a:r>
              <a:rPr lang="fr-FR" sz="2000" dirty="0" err="1"/>
              <a:t>was</a:t>
            </a:r>
            <a:r>
              <a:rPr lang="fr-FR" sz="2000" dirty="0"/>
              <a:t> </a:t>
            </a:r>
            <a:r>
              <a:rPr lang="fr-FR" sz="2000" dirty="0" err="1"/>
              <a:t>unable</a:t>
            </a:r>
            <a:r>
              <a:rPr lang="fr-FR" sz="2000" dirty="0"/>
              <a:t> to </a:t>
            </a:r>
            <a:r>
              <a:rPr lang="fr-FR" sz="2000" dirty="0" err="1"/>
              <a:t>find</a:t>
            </a:r>
            <a:r>
              <a:rPr lang="fr-FR" sz="2000" dirty="0"/>
              <a:t> </a:t>
            </a:r>
            <a:r>
              <a:rPr lang="fr-FR" sz="2000" dirty="0" err="1"/>
              <a:t>someone</a:t>
            </a:r>
            <a:r>
              <a:rPr lang="fr-FR" sz="2000" dirty="0"/>
              <a:t> to </a:t>
            </a:r>
            <a:r>
              <a:rPr lang="fr-FR" sz="2000" dirty="0" err="1"/>
              <a:t>bring</a:t>
            </a:r>
            <a:r>
              <a:rPr lang="fr-FR" sz="2000" dirty="0"/>
              <a:t> the </a:t>
            </a:r>
            <a:r>
              <a:rPr lang="fr-FR" sz="2000" dirty="0" err="1"/>
              <a:t>children</a:t>
            </a:r>
            <a:r>
              <a:rPr lang="fr-FR" sz="2000" dirty="0"/>
              <a:t> to </a:t>
            </a:r>
            <a:r>
              <a:rPr lang="fr-FR" sz="2000" dirty="0" err="1"/>
              <a:t>school</a:t>
            </a:r>
            <a:r>
              <a:rPr lang="fr-FR" sz="2000" dirty="0"/>
              <a:t> </a:t>
            </a:r>
            <a:r>
              <a:rPr lang="fr-FR" sz="2000" dirty="0" err="1"/>
              <a:t>just</a:t>
            </a:r>
            <a:r>
              <a:rPr lang="fr-FR" sz="2000" dirty="0"/>
              <a:t> one </a:t>
            </a:r>
            <a:r>
              <a:rPr lang="fr-FR" sz="2000" dirty="0" err="1"/>
              <a:t>morning</a:t>
            </a:r>
            <a:r>
              <a:rPr lang="fr-FR" sz="2000" dirty="0"/>
              <a:t> a </a:t>
            </a:r>
            <a:r>
              <a:rPr lang="fr-FR" sz="2000" dirty="0" err="1"/>
              <a:t>week</a:t>
            </a:r>
            <a:r>
              <a:rPr lang="fr-FR" sz="2000" dirty="0"/>
              <a:t>.</a:t>
            </a:r>
            <a:endParaRPr lang="en-GB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45648F-C370-4292-8BCF-874C71D31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endParaRPr lang="en-GB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52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092D12-C345-4C42-81BB-EEEAC5EDF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02E91F-0583-4184-949B-A90DE2550E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4642228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28B78C-6BB1-4955-BDDA-069AC0C30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9" y="1690022"/>
            <a:ext cx="4016116" cy="4094959"/>
          </a:xfrm>
        </p:spPr>
        <p:txBody>
          <a:bodyPr anchor="t">
            <a:normAutofit/>
          </a:bodyPr>
          <a:lstStyle/>
          <a:p>
            <a:r>
              <a:rPr lang="fr-FR" sz="2800" dirty="0">
                <a:solidFill>
                  <a:srgbClr val="FFFFFF"/>
                </a:solidFill>
              </a:rPr>
              <a:t>Janet </a:t>
            </a:r>
            <a:r>
              <a:rPr lang="fr-FR" sz="2800" dirty="0" err="1">
                <a:solidFill>
                  <a:srgbClr val="FFFFFF"/>
                </a:solidFill>
              </a:rPr>
              <a:t>explains</a:t>
            </a:r>
            <a:r>
              <a:rPr lang="fr-FR" sz="2800" dirty="0">
                <a:solidFill>
                  <a:srgbClr val="FFFFFF"/>
                </a:solidFill>
              </a:rPr>
              <a:t> </a:t>
            </a:r>
            <a:r>
              <a:rPr lang="fr-FR" sz="2800" dirty="0" err="1">
                <a:solidFill>
                  <a:srgbClr val="FFFFFF"/>
                </a:solidFill>
              </a:rPr>
              <a:t>that</a:t>
            </a:r>
            <a:r>
              <a:rPr lang="fr-FR" sz="2800" dirty="0">
                <a:solidFill>
                  <a:srgbClr val="FFFFFF"/>
                </a:solidFill>
              </a:rPr>
              <a:t> a </a:t>
            </a:r>
            <a:r>
              <a:rPr lang="fr-FR" sz="2800" dirty="0" err="1">
                <a:solidFill>
                  <a:srgbClr val="FFFFFF"/>
                </a:solidFill>
              </a:rPr>
              <a:t>rule</a:t>
            </a:r>
            <a:r>
              <a:rPr lang="fr-FR" sz="2800" dirty="0">
                <a:solidFill>
                  <a:srgbClr val="FFFFFF"/>
                </a:solidFill>
              </a:rPr>
              <a:t> </a:t>
            </a:r>
            <a:r>
              <a:rPr lang="fr-FR" sz="2800" dirty="0" err="1">
                <a:solidFill>
                  <a:srgbClr val="FFFFFF"/>
                </a:solidFill>
              </a:rPr>
              <a:t>is</a:t>
            </a:r>
            <a:r>
              <a:rPr lang="fr-FR" sz="2800" dirty="0">
                <a:solidFill>
                  <a:srgbClr val="FFFFFF"/>
                </a:solidFill>
              </a:rPr>
              <a:t> a </a:t>
            </a:r>
            <a:r>
              <a:rPr lang="fr-FR" sz="2800" dirty="0" err="1">
                <a:solidFill>
                  <a:srgbClr val="FFFFFF"/>
                </a:solidFill>
              </a:rPr>
              <a:t>rule</a:t>
            </a:r>
            <a:r>
              <a:rPr lang="fr-FR" sz="2800" dirty="0">
                <a:solidFill>
                  <a:srgbClr val="FFFFFF"/>
                </a:solidFill>
              </a:rPr>
              <a:t> and </a:t>
            </a:r>
            <a:r>
              <a:rPr lang="fr-FR" sz="2800" dirty="0" err="1">
                <a:solidFill>
                  <a:srgbClr val="FFFFFF"/>
                </a:solidFill>
              </a:rPr>
              <a:t>she</a:t>
            </a:r>
            <a:r>
              <a:rPr lang="fr-FR" sz="2800" dirty="0">
                <a:solidFill>
                  <a:srgbClr val="FFFFFF"/>
                </a:solidFill>
              </a:rPr>
              <a:t> </a:t>
            </a:r>
            <a:r>
              <a:rPr lang="fr-FR" sz="2800" dirty="0" err="1">
                <a:solidFill>
                  <a:srgbClr val="FFFFFF"/>
                </a:solidFill>
              </a:rPr>
              <a:t>cannot</a:t>
            </a:r>
            <a:r>
              <a:rPr lang="fr-FR" sz="2800" dirty="0">
                <a:solidFill>
                  <a:srgbClr val="FFFFFF"/>
                </a:solidFill>
              </a:rPr>
              <a:t> </a:t>
            </a:r>
            <a:r>
              <a:rPr lang="fr-FR" sz="2800" dirty="0" err="1">
                <a:solidFill>
                  <a:srgbClr val="FFFFFF"/>
                </a:solidFill>
              </a:rPr>
              <a:t>make</a:t>
            </a:r>
            <a:r>
              <a:rPr lang="fr-FR" sz="2800" dirty="0">
                <a:solidFill>
                  <a:srgbClr val="FFFFFF"/>
                </a:solidFill>
              </a:rPr>
              <a:t> exceptions for </a:t>
            </a:r>
            <a:r>
              <a:rPr lang="fr-FR" sz="2800" dirty="0" err="1">
                <a:solidFill>
                  <a:srgbClr val="FFFFFF"/>
                </a:solidFill>
              </a:rPr>
              <a:t>individual</a:t>
            </a:r>
            <a:r>
              <a:rPr lang="fr-FR" sz="2800" dirty="0">
                <a:solidFill>
                  <a:srgbClr val="FFFFFF"/>
                </a:solidFill>
              </a:rPr>
              <a:t> cases and </a:t>
            </a:r>
            <a:r>
              <a:rPr lang="fr-FR" sz="2800" dirty="0" err="1">
                <a:solidFill>
                  <a:srgbClr val="FFFFFF"/>
                </a:solidFill>
              </a:rPr>
              <a:t>that</a:t>
            </a:r>
            <a:r>
              <a:rPr lang="fr-FR" sz="2800" dirty="0">
                <a:solidFill>
                  <a:srgbClr val="FFFFFF"/>
                </a:solidFill>
              </a:rPr>
              <a:t> </a:t>
            </a:r>
            <a:r>
              <a:rPr lang="fr-FR" sz="2800" dirty="0" err="1">
                <a:solidFill>
                  <a:srgbClr val="FFFFFF"/>
                </a:solidFill>
              </a:rPr>
              <a:t>she</a:t>
            </a:r>
            <a:r>
              <a:rPr lang="fr-FR" sz="2800" dirty="0">
                <a:solidFill>
                  <a:srgbClr val="FFFFFF"/>
                </a:solidFill>
              </a:rPr>
              <a:t> </a:t>
            </a:r>
            <a:r>
              <a:rPr lang="fr-FR" sz="2800" dirty="0" err="1">
                <a:solidFill>
                  <a:srgbClr val="FFFFFF"/>
                </a:solidFill>
              </a:rPr>
              <a:t>is</a:t>
            </a:r>
            <a:r>
              <a:rPr lang="fr-FR" sz="2800" dirty="0">
                <a:solidFill>
                  <a:srgbClr val="FFFFFF"/>
                </a:solidFill>
              </a:rPr>
              <a:t> </a:t>
            </a:r>
            <a:r>
              <a:rPr lang="fr-FR" sz="2800" dirty="0" err="1">
                <a:solidFill>
                  <a:srgbClr val="FFFFFF"/>
                </a:solidFill>
              </a:rPr>
              <a:t>sorry</a:t>
            </a:r>
            <a:r>
              <a:rPr lang="fr-FR" sz="2800" dirty="0">
                <a:solidFill>
                  <a:srgbClr val="FFFFFF"/>
                </a:solidFill>
              </a:rPr>
              <a:t> to </a:t>
            </a:r>
            <a:r>
              <a:rPr lang="fr-FR" sz="2800" dirty="0" err="1">
                <a:solidFill>
                  <a:srgbClr val="FFFFFF"/>
                </a:solidFill>
              </a:rPr>
              <a:t>hear</a:t>
            </a:r>
            <a:r>
              <a:rPr lang="fr-FR" sz="2800" dirty="0">
                <a:solidFill>
                  <a:srgbClr val="FFFFFF"/>
                </a:solidFill>
              </a:rPr>
              <a:t> of Anne-</a:t>
            </a:r>
            <a:r>
              <a:rPr lang="fr-FR" sz="2800" dirty="0" err="1">
                <a:solidFill>
                  <a:srgbClr val="FFFFFF"/>
                </a:solidFill>
              </a:rPr>
              <a:t>Marie’s</a:t>
            </a:r>
            <a:r>
              <a:rPr lang="fr-FR" sz="2800" dirty="0">
                <a:solidFill>
                  <a:srgbClr val="FFFFFF"/>
                </a:solidFill>
              </a:rPr>
              <a:t> </a:t>
            </a:r>
            <a:r>
              <a:rPr lang="fr-FR" sz="2800" dirty="0" err="1">
                <a:solidFill>
                  <a:srgbClr val="FFFFFF"/>
                </a:solidFill>
              </a:rPr>
              <a:t>difficulties</a:t>
            </a:r>
            <a:endParaRPr lang="en-GB" sz="2800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C61CA8-E6FA-39C4-A722-E3D69081B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463" y="1690022"/>
            <a:ext cx="6193767" cy="346850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0955CFF-AE70-4EDA-8E89-88F2FC610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0873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667A1D-4CAC-0270-625A-A7CCA30D7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91" y="2072259"/>
            <a:ext cx="2704338" cy="270433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5B6D998-B6B7-453D-A3B8-B43958CF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16E302-BD6C-4915-97F7-78564BD03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A </a:t>
            </a:r>
            <a:r>
              <a:rPr lang="fr-FR" sz="3200" dirty="0" err="1"/>
              <a:t>month</a:t>
            </a:r>
            <a:r>
              <a:rPr lang="fr-FR" sz="3200" dirty="0"/>
              <a:t> </a:t>
            </a:r>
            <a:r>
              <a:rPr lang="fr-FR" sz="3200" dirty="0" err="1"/>
              <a:t>later</a:t>
            </a:r>
            <a:r>
              <a:rPr lang="fr-FR" sz="3200" dirty="0"/>
              <a:t> Janet </a:t>
            </a:r>
            <a:r>
              <a:rPr lang="fr-FR" sz="3200" dirty="0" err="1"/>
              <a:t>goes</a:t>
            </a:r>
            <a:r>
              <a:rPr lang="fr-FR" sz="3200" dirty="0"/>
              <a:t> to </a:t>
            </a:r>
            <a:r>
              <a:rPr lang="fr-FR" sz="3200" dirty="0" err="1"/>
              <a:t>head</a:t>
            </a:r>
            <a:r>
              <a:rPr lang="fr-FR" sz="3200" dirty="0"/>
              <a:t> office in Chicago for a meeting and </a:t>
            </a:r>
            <a:r>
              <a:rPr lang="fr-FR" sz="3200" dirty="0" err="1"/>
              <a:t>says</a:t>
            </a:r>
            <a:r>
              <a:rPr lang="fr-FR" sz="3200" dirty="0"/>
              <a:t> </a:t>
            </a:r>
            <a:r>
              <a:rPr lang="fr-FR" sz="3200" dirty="0" err="1"/>
              <a:t>she</a:t>
            </a:r>
            <a:r>
              <a:rPr lang="fr-FR" sz="3200" dirty="0"/>
              <a:t> </a:t>
            </a:r>
            <a:r>
              <a:rPr lang="fr-FR" sz="3200" dirty="0" err="1"/>
              <a:t>cannot</a:t>
            </a:r>
            <a:r>
              <a:rPr lang="fr-FR" sz="3200" dirty="0"/>
              <a:t> </a:t>
            </a:r>
            <a:r>
              <a:rPr lang="fr-FR" sz="3200" dirty="0" err="1"/>
              <a:t>understand</a:t>
            </a:r>
            <a:r>
              <a:rPr lang="fr-FR" sz="3200" dirty="0"/>
              <a:t> </a:t>
            </a:r>
            <a:r>
              <a:rPr lang="fr-FR" sz="3200" dirty="0" err="1"/>
              <a:t>why</a:t>
            </a:r>
            <a:r>
              <a:rPr lang="fr-FR" sz="3200" dirty="0"/>
              <a:t> </a:t>
            </a:r>
            <a:r>
              <a:rPr lang="fr-FR" sz="3200" dirty="0" err="1"/>
              <a:t>her</a:t>
            </a:r>
            <a:r>
              <a:rPr lang="fr-FR" sz="3200" dirty="0"/>
              <a:t> French personnel </a:t>
            </a:r>
            <a:r>
              <a:rPr lang="fr-FR" sz="3200" dirty="0" err="1"/>
              <a:t>is</a:t>
            </a:r>
            <a:r>
              <a:rPr lang="fr-FR" sz="3200" dirty="0"/>
              <a:t> </a:t>
            </a:r>
            <a:r>
              <a:rPr lang="fr-FR" sz="3200" dirty="0" err="1"/>
              <a:t>so</a:t>
            </a:r>
            <a:r>
              <a:rPr lang="fr-FR" sz="3200" dirty="0"/>
              <a:t> </a:t>
            </a:r>
            <a:r>
              <a:rPr lang="fr-FR" sz="3200" dirty="0" err="1"/>
              <a:t>demotivated</a:t>
            </a:r>
            <a:r>
              <a:rPr lang="fr-FR" sz="3200" dirty="0"/>
              <a:t> and  </a:t>
            </a:r>
            <a:r>
              <a:rPr lang="fr-FR" sz="3200" dirty="0" err="1"/>
              <a:t>unfriendly</a:t>
            </a:r>
            <a:r>
              <a:rPr lang="fr-FR" sz="3200" dirty="0"/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5538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07982B-3064-FCDC-1E4A-3CBCA298D7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65" y="2339009"/>
            <a:ext cx="1726095" cy="172609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9F04C74-F006-413E-AE0E-53D7F1DA4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5C119D-2447-4D96-B0EB-3BD18ABB4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8202491" cy="5120640"/>
          </a:xfrm>
        </p:spPr>
        <p:txBody>
          <a:bodyPr>
            <a:normAutofit/>
          </a:bodyPr>
          <a:lstStyle/>
          <a:p>
            <a:r>
              <a:rPr lang="fr-FR" sz="3200" dirty="0"/>
              <a:t>Analyse the situation. </a:t>
            </a:r>
          </a:p>
          <a:p>
            <a:r>
              <a:rPr lang="fr-FR" sz="3200" dirty="0" err="1"/>
              <a:t>What</a:t>
            </a:r>
            <a:r>
              <a:rPr lang="fr-FR" sz="3200" dirty="0"/>
              <a:t> are the real issues </a:t>
            </a:r>
            <a:r>
              <a:rPr lang="fr-FR" sz="3200" dirty="0" err="1"/>
              <a:t>here</a:t>
            </a:r>
            <a:r>
              <a:rPr lang="fr-FR" sz="3200" dirty="0"/>
              <a:t>? </a:t>
            </a:r>
          </a:p>
          <a:p>
            <a:r>
              <a:rPr lang="fr-FR" sz="3200" dirty="0"/>
              <a:t>How </a:t>
            </a:r>
            <a:r>
              <a:rPr lang="fr-FR" sz="3200" dirty="0" err="1"/>
              <a:t>could</a:t>
            </a:r>
            <a:r>
              <a:rPr lang="fr-FR" sz="3200" dirty="0"/>
              <a:t> </a:t>
            </a:r>
            <a:r>
              <a:rPr lang="fr-FR" sz="3200" dirty="0" err="1"/>
              <a:t>you</a:t>
            </a:r>
            <a:r>
              <a:rPr lang="fr-FR" sz="3200" dirty="0"/>
              <a:t> solve </a:t>
            </a:r>
            <a:r>
              <a:rPr lang="fr-FR" sz="3200" dirty="0" err="1"/>
              <a:t>this</a:t>
            </a:r>
            <a:r>
              <a:rPr lang="fr-FR" sz="3200" dirty="0"/>
              <a:t> issue?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88183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A73DC0-05DF-4829-9EBA-DF01FD5B2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7912" y="893852"/>
            <a:ext cx="7315200" cy="2266791"/>
          </a:xfrm>
        </p:spPr>
        <p:txBody>
          <a:bodyPr>
            <a:normAutofit fontScale="90000"/>
          </a:bodyPr>
          <a:lstStyle/>
          <a:p>
            <a:r>
              <a:rPr lang="en-GB" dirty="0"/>
              <a:t>What do you think </a:t>
            </a:r>
            <a:br>
              <a:rPr lang="en-GB" dirty="0"/>
            </a:br>
            <a:r>
              <a:rPr lang="en-GB" dirty="0"/>
              <a:t>could have / should have happened?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303E6A-ED9A-48A1-B432-07AAEE0D8E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6802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77</TotalTime>
  <Words>246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Cadre</vt:lpstr>
      <vt:lpstr>What are the different perceptions apparent in the following incident?   </vt:lpstr>
      <vt:lpstr>  Janet Clesca is the CEO of Clesca Inc. She comes from Chicago and has recently decided to move to France to manage her European division. The company has flexi-time for most days of the week except Monday where all Junior and Middle Managers have to be in the company to attend  the 8:30 meeting. Janet has decided that Assistants should attend these meetings too.  Anne-Marie Ancelot has been an Assistant for the past five years. She is a hard-working and reliable employee. She explains to Janet that she cannot come before 9:30 as she has recently lost her husband  and has 3 young children to take to school. The school only opens at 8:20 and she was unable to find someone to bring the children to school just one morning a week.</vt:lpstr>
      <vt:lpstr>PowerPoint Presentation</vt:lpstr>
      <vt:lpstr>PowerPoint Presentation</vt:lpstr>
      <vt:lpstr>PowerPoint Presentation</vt:lpstr>
      <vt:lpstr>What do you think  could have / should have happened?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Crystal STEFANATOS</dc:creator>
  <cp:lastModifiedBy>derek mainwaring</cp:lastModifiedBy>
  <cp:revision>8</cp:revision>
  <dcterms:created xsi:type="dcterms:W3CDTF">2021-04-09T07:23:29Z</dcterms:created>
  <dcterms:modified xsi:type="dcterms:W3CDTF">2023-04-24T21:27:29Z</dcterms:modified>
</cp:coreProperties>
</file>