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</p:sldMasterIdLst>
  <p:notesMasterIdLst>
    <p:notesMasterId r:id="rId26"/>
  </p:notesMasterIdLst>
  <p:sldIdLst>
    <p:sldId id="256" r:id="rId3"/>
    <p:sldId id="368" r:id="rId4"/>
    <p:sldId id="280" r:id="rId5"/>
    <p:sldId id="369" r:id="rId6"/>
    <p:sldId id="347" r:id="rId7"/>
    <p:sldId id="268" r:id="rId8"/>
    <p:sldId id="285" r:id="rId9"/>
    <p:sldId id="269" r:id="rId10"/>
    <p:sldId id="372" r:id="rId11"/>
    <p:sldId id="371" r:id="rId12"/>
    <p:sldId id="277" r:id="rId13"/>
    <p:sldId id="278" r:id="rId14"/>
    <p:sldId id="353" r:id="rId15"/>
    <p:sldId id="261" r:id="rId16"/>
    <p:sldId id="354" r:id="rId17"/>
    <p:sldId id="355" r:id="rId18"/>
    <p:sldId id="357" r:id="rId19"/>
    <p:sldId id="358" r:id="rId20"/>
    <p:sldId id="370" r:id="rId21"/>
    <p:sldId id="361" r:id="rId22"/>
    <p:sldId id="274" r:id="rId23"/>
    <p:sldId id="257" r:id="rId24"/>
    <p:sldId id="352" r:id="rId25"/>
  </p:sldIdLst>
  <p:sldSz cx="9144000" cy="5143500" type="screen16x9"/>
  <p:notesSz cx="6858000" cy="9144000"/>
  <p:embeddedFontLst>
    <p:embeddedFont>
      <p:font typeface="Brush Script MT" panose="03060802040406070304" pitchFamily="66" charset="0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rimson Text" panose="020B0604020202020204" charset="0"/>
      <p:regular r:id="rId36"/>
      <p:bold r:id="rId37"/>
      <p:italic r:id="rId38"/>
      <p:boldItalic r:id="rId39"/>
    </p:embeddedFont>
    <p:embeddedFont>
      <p:font typeface="Montserrat" pitchFamily="2" charset="0"/>
      <p:regular r:id="rId40"/>
      <p:bold r:id="rId41"/>
      <p:italic r:id="rId42"/>
      <p:boldItalic r:id="rId43"/>
    </p:embeddedFont>
    <p:embeddedFont>
      <p:font typeface="Proxima Nova" panose="020B0604020202020204" charset="0"/>
      <p:regular r:id="rId44"/>
      <p:bold r:id="rId45"/>
      <p:italic r:id="rId46"/>
      <p:boldItalic r:id="rId47"/>
    </p:embeddedFont>
    <p:embeddedFont>
      <p:font typeface="Proxima Nova Semibold" panose="020B0604020202020204" charset="0"/>
      <p:regular r:id="rId48"/>
      <p:bold r:id="rId49"/>
      <p:boldItalic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Vidaloka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0B7AAA-1876-4DCC-8D58-14702C34AE8C}">
  <a:tblStyle styleId="{090B7AAA-1876-4DCC-8D58-14702C34AE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1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4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4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7:0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7:0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7:16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4" name="Google Shape;11194;gcc7554a049_0_16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5" name="Google Shape;11195;gcc7554a049_0_16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7AA1A-489E-488A-A62E-BF53F9EBA77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90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F201703-E7D4-05F1-4BDF-62C4A079D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8F697B-38D6-412A-A6D4-7D7C99302182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87608C3-A9FB-ECD7-69A9-EF67D28D0C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DD693C2-AE0D-C805-CCF9-A3A619418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D520689F-B2F5-F73A-E66C-794BE1F09B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70EB48-BCFE-4910-B69E-E571B84EB08C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40E2835-5418-152E-ACC9-D601993FE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3E1E336-503C-1897-71CE-DAEDBE180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Notice that all the descriptions mentioned friendliness.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1824454-24EA-BD48-C9DE-5F14F8A4BA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E9EAA2-F531-44FE-AC73-E27B523DB1B6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861A0A6-6856-7074-CBA9-9FE3BA341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FB18668-120A-B8FE-08A7-0BFD334BB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8360E7A-CB47-74A2-201C-2829486DC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FD16FE-C32D-4555-B7FF-242BDFA070FB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2EAE949-D222-B324-5B5D-4897F1628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0F329F5-E821-BF7D-6681-57B68D373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63BC9013-E6CC-636D-4194-B2D293C92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CE48D25-0296-FFA9-57E4-2A4222FF2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FF35A4EE-571F-4E70-E2A7-45E70B119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01F493-1226-40A6-BA21-B99E1D0A7394}" type="slidenum">
              <a:rPr lang="fr-FR" altLang="fr-FR" sz="1200" smtClean="0"/>
              <a:pPr/>
              <a:t>16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3E1A1829-E180-BF4D-02AE-83A780375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8B0FC4-3F16-41D0-955E-CFAE462CF337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15B7BE72-A5AA-F5F8-4827-4A3EE5165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C2E1C89-C4B2-E066-0582-A55862389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2483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009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9B5D02-A89A-494B-8C82-A95E41BE2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3417A-36DC-4A26-A077-066160415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DM Masaryk Uni Brno 2023</a:t>
            </a: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E91DC-1334-4E25-8965-D84B1A39B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54990-0F23-47E6-914F-B06685825C4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016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2" r:id="rId4"/>
    <p:sldLayoutId id="2147483696" r:id="rId5"/>
    <p:sldLayoutId id="2147483697" r:id="rId6"/>
    <p:sldLayoutId id="2147483698" r:id="rId7"/>
    <p:sldLayoutId id="2147483699" r:id="rId8"/>
    <p:sldLayoutId id="2147483706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70" name="Google Shape;470;p5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br.org/video/4631884629001/getting-to-yes-across-cultures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3" Type="http://schemas.openxmlformats.org/officeDocument/2006/relationships/customXml" Target="../ink/ink1.xml"/><Relationship Id="rId21" Type="http://schemas.openxmlformats.org/officeDocument/2006/relationships/customXml" Target="../ink/ink17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3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19" Type="http://schemas.openxmlformats.org/officeDocument/2006/relationships/image" Target="NULL"/><Relationship Id="rId4" Type="http://schemas.openxmlformats.org/officeDocument/2006/relationships/image" Target="../media/image1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912754" y="898441"/>
            <a:ext cx="7064100" cy="2989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quick look at  </a:t>
            </a:r>
            <a:r>
              <a:rPr lang="en" sz="6000" dirty="0"/>
              <a:t>some other cultural variables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D25F-1DB7-4555-AA36-61C8A98C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short video extract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F0AF-743C-43AC-AAFE-6A0D7271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https://hbr.org/video/4631884629001/getting-to-yes-across-cultures</a:t>
            </a:r>
            <a:endParaRPr lang="en-GB" dirty="0"/>
          </a:p>
          <a:p>
            <a:pPr marL="114300" indent="0">
              <a:buNone/>
            </a:pPr>
            <a:r>
              <a:rPr lang="en-GB" dirty="0"/>
              <a:t>(from 1:01)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298EF-7F1C-4AE8-A425-427A4281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DM Masaryk Uni Brno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B54B-C3AD-853C-3703-0DA52644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54990-0F23-47E6-914F-B06685825C4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058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13507-220E-48BD-89F2-AB94254D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583922"/>
          </a:xfrm>
        </p:spPr>
        <p:txBody>
          <a:bodyPr/>
          <a:lstStyle/>
          <a:p>
            <a:r>
              <a:rPr lang="fr-FR" dirty="0"/>
              <a:t>Case 1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3BF29-97F6-4B96-9E91-35F609DFA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1151878"/>
            <a:ext cx="6686550" cy="3523540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/>
              <a:t>Chrissie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an American EFL </a:t>
            </a:r>
            <a:r>
              <a:rPr lang="fr-FR" dirty="0" err="1"/>
              <a:t>teacher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worked</a:t>
            </a:r>
            <a:r>
              <a:rPr lang="fr-FR" dirty="0"/>
              <a:t> for me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years</a:t>
            </a:r>
            <a:r>
              <a:rPr lang="fr-FR" dirty="0"/>
              <a:t>.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an excellent </a:t>
            </a:r>
            <a:r>
              <a:rPr lang="fr-FR" dirty="0" err="1"/>
              <a:t>reputation</a:t>
            </a:r>
            <a:r>
              <a:rPr lang="fr-FR" dirty="0"/>
              <a:t> as one of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teachers</a:t>
            </a:r>
            <a:r>
              <a:rPr lang="fr-FR" dirty="0"/>
              <a:t> and an expert on </a:t>
            </a:r>
            <a:r>
              <a:rPr lang="fr-FR" dirty="0" err="1"/>
              <a:t>preparaing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for the TOEFL test.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, in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ways</a:t>
            </a:r>
            <a:r>
              <a:rPr lang="fr-FR" dirty="0"/>
              <a:t>  a pure </a:t>
            </a:r>
            <a:r>
              <a:rPr lang="fr-FR" dirty="0" err="1"/>
              <a:t>product</a:t>
            </a:r>
            <a:r>
              <a:rPr lang="fr-FR" dirty="0"/>
              <a:t> of the « America </a:t>
            </a:r>
            <a:r>
              <a:rPr lang="fr-FR" dirty="0" err="1"/>
              <a:t>dream</a:t>
            </a:r>
            <a:r>
              <a:rPr lang="fr-FR" dirty="0"/>
              <a:t> », first </a:t>
            </a:r>
            <a:r>
              <a:rPr lang="fr-FR" dirty="0" err="1"/>
              <a:t>generation</a:t>
            </a:r>
            <a:r>
              <a:rPr lang="fr-FR" dirty="0"/>
              <a:t> Filipino-American, </a:t>
            </a:r>
            <a:r>
              <a:rPr lang="fr-FR" dirty="0" err="1"/>
              <a:t>her</a:t>
            </a:r>
            <a:r>
              <a:rPr lang="fr-FR" dirty="0"/>
              <a:t> parents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emigrated</a:t>
            </a:r>
            <a:r>
              <a:rPr lang="fr-FR" dirty="0"/>
              <a:t> to California </a:t>
            </a:r>
            <a:r>
              <a:rPr lang="fr-FR" dirty="0" err="1"/>
              <a:t>got</a:t>
            </a:r>
            <a:r>
              <a:rPr lang="fr-FR" dirty="0"/>
              <a:t> good jobs, a good standard of living and </a:t>
            </a:r>
            <a:r>
              <a:rPr lang="fr-FR" dirty="0" err="1"/>
              <a:t>educated</a:t>
            </a:r>
            <a:r>
              <a:rPr lang="fr-FR" dirty="0"/>
              <a:t> all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children</a:t>
            </a:r>
            <a:r>
              <a:rPr lang="fr-FR" dirty="0"/>
              <a:t> to a high </a:t>
            </a:r>
            <a:r>
              <a:rPr lang="fr-FR" dirty="0" err="1"/>
              <a:t>level</a:t>
            </a:r>
            <a:r>
              <a:rPr lang="fr-FR" dirty="0"/>
              <a:t>. </a:t>
            </a:r>
            <a:r>
              <a:rPr lang="fr-FR" dirty="0" err="1"/>
              <a:t>Chrissie</a:t>
            </a:r>
            <a:r>
              <a:rPr lang="fr-FR" dirty="0"/>
              <a:t> </a:t>
            </a:r>
            <a:r>
              <a:rPr lang="fr-FR" dirty="0" err="1"/>
              <a:t>herself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« </a:t>
            </a:r>
            <a:r>
              <a:rPr lang="fr-FR" dirty="0" err="1"/>
              <a:t>typical</a:t>
            </a:r>
            <a:r>
              <a:rPr lang="fr-FR" dirty="0"/>
              <a:t> » Californian – </a:t>
            </a:r>
            <a:r>
              <a:rPr lang="fr-FR" dirty="0" err="1"/>
              <a:t>outgoing</a:t>
            </a:r>
            <a:r>
              <a:rPr lang="fr-FR" dirty="0"/>
              <a:t>, </a:t>
            </a:r>
            <a:r>
              <a:rPr lang="fr-FR" dirty="0" err="1"/>
              <a:t>friendly</a:t>
            </a:r>
            <a:r>
              <a:rPr lang="fr-FR" dirty="0"/>
              <a:t>, </a:t>
            </a:r>
            <a:r>
              <a:rPr lang="fr-FR" dirty="0" err="1"/>
              <a:t>optimistic</a:t>
            </a:r>
            <a:r>
              <a:rPr lang="fr-FR" dirty="0"/>
              <a:t>.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At the end of one </a:t>
            </a:r>
            <a:r>
              <a:rPr lang="fr-FR" dirty="0" err="1"/>
              <a:t>semester</a:t>
            </a:r>
            <a:r>
              <a:rPr lang="fr-FR" dirty="0"/>
              <a:t> one of 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came to </a:t>
            </a:r>
            <a:r>
              <a:rPr lang="fr-FR" dirty="0" err="1"/>
              <a:t>complain</a:t>
            </a:r>
            <a:r>
              <a:rPr lang="fr-FR" dirty="0"/>
              <a:t> about </a:t>
            </a:r>
            <a:r>
              <a:rPr lang="fr-FR" dirty="0" err="1"/>
              <a:t>Chrissie</a:t>
            </a:r>
            <a:r>
              <a:rPr lang="fr-FR" dirty="0"/>
              <a:t> and the mark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him</a:t>
            </a:r>
            <a:r>
              <a:rPr lang="fr-FR" dirty="0"/>
              <a:t>. The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said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been « 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nice</a:t>
            </a:r>
            <a:r>
              <a:rPr lang="fr-FR" dirty="0"/>
              <a:t> » in class,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gave </a:t>
            </a:r>
            <a:r>
              <a:rPr lang="fr-FR" dirty="0" err="1"/>
              <a:t>him</a:t>
            </a:r>
            <a:r>
              <a:rPr lang="fr-FR" dirty="0"/>
              <a:t> 7/20. He </a:t>
            </a:r>
            <a:r>
              <a:rPr lang="fr-FR" dirty="0" err="1"/>
              <a:t>didn’t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.</a:t>
            </a:r>
          </a:p>
          <a:p>
            <a:r>
              <a:rPr lang="fr-FR" dirty="0" err="1"/>
              <a:t>Obviously</a:t>
            </a:r>
            <a:r>
              <a:rPr lang="fr-FR" dirty="0"/>
              <a:t>, I </a:t>
            </a:r>
            <a:r>
              <a:rPr lang="fr-FR" dirty="0" err="1"/>
              <a:t>checked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Chrissie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told</a:t>
            </a:r>
            <a:r>
              <a:rPr lang="fr-FR" dirty="0"/>
              <a:t> me the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hadn’t</a:t>
            </a:r>
            <a:r>
              <a:rPr lang="fr-FR" dirty="0"/>
              <a:t> </a:t>
            </a:r>
            <a:r>
              <a:rPr lang="fr-FR" dirty="0" err="1"/>
              <a:t>worked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at all and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got</a:t>
            </a:r>
            <a:r>
              <a:rPr lang="fr-FR" dirty="0"/>
              <a:t> a </a:t>
            </a:r>
            <a:r>
              <a:rPr lang="fr-FR" dirty="0" err="1"/>
              <a:t>low</a:t>
            </a:r>
            <a:r>
              <a:rPr lang="fr-FR" dirty="0"/>
              <a:t> score on the TOEFL </a:t>
            </a:r>
            <a:r>
              <a:rPr lang="fr-FR" dirty="0" err="1"/>
              <a:t>mock</a:t>
            </a:r>
            <a:r>
              <a:rPr lang="fr-FR" dirty="0"/>
              <a:t> exam.</a:t>
            </a:r>
          </a:p>
          <a:p>
            <a:endParaRPr lang="fr-FR" dirty="0"/>
          </a:p>
          <a:p>
            <a:r>
              <a:rPr lang="fr-FR" dirty="0" err="1"/>
              <a:t>What</a:t>
            </a:r>
            <a:r>
              <a:rPr lang="fr-FR" dirty="0"/>
              <a:t> has </a:t>
            </a:r>
            <a:r>
              <a:rPr lang="fr-FR" dirty="0" err="1"/>
              <a:t>happened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? </a:t>
            </a:r>
            <a:r>
              <a:rPr lang="fr-FR" dirty="0" err="1"/>
              <a:t>What</a:t>
            </a:r>
            <a:r>
              <a:rPr lang="fr-FR" dirty="0"/>
              <a:t> types of trust </a:t>
            </a:r>
            <a:r>
              <a:rPr lang="fr-FR" dirty="0" err="1"/>
              <a:t>were</a:t>
            </a:r>
            <a:r>
              <a:rPr lang="fr-FR" dirty="0"/>
              <a:t> operating in </a:t>
            </a:r>
            <a:r>
              <a:rPr lang="fr-FR" dirty="0" err="1"/>
              <a:t>this</a:t>
            </a:r>
            <a:r>
              <a:rPr lang="fr-FR" dirty="0"/>
              <a:t> situation?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2DE4D4-9A26-4ABD-AE85-A676709B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DM Masaryk Uni Brno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AC656-9E36-441E-B79C-1CE8294B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620C-1281-40A3-BDAE-8E7C9BADF3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3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285BF-AE77-4719-8CD3-32870375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4" y="468083"/>
            <a:ext cx="6683765" cy="603896"/>
          </a:xfrm>
        </p:spPr>
        <p:txBody>
          <a:bodyPr/>
          <a:lstStyle/>
          <a:p>
            <a:r>
              <a:rPr lang="fr-FR" dirty="0"/>
              <a:t>Case/</a:t>
            </a:r>
            <a:r>
              <a:rPr lang="fr-FR" dirty="0" err="1"/>
              <a:t>example</a:t>
            </a:r>
            <a:r>
              <a:rPr lang="fr-FR" dirty="0"/>
              <a:t> 2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15B57-C84E-424D-894D-BAFE1BEA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300" dirty="0" err="1">
                <a:latin typeface="Brush Script MT" panose="03060802040406070304" pitchFamily="66" charset="0"/>
                <a:ea typeface="Cambria" panose="02040503050406030204" pitchFamily="18" charset="0"/>
              </a:rPr>
              <a:t>Micromanagement</a:t>
            </a:r>
            <a:endParaRPr lang="fr-FR" sz="3300" dirty="0">
              <a:latin typeface="Brush Script MT" panose="03060802040406070304" pitchFamily="66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understand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this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term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effect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does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have on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subordinates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the « 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role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 » of trust in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causing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micromanagement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and in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preventing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A202D2-1889-470D-BB3F-50139C76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DM Masaryk Uni Brno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38209F-51B5-4126-807A-E59A425A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620C-1281-40A3-BDAE-8E7C9BADF3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8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re 1">
            <a:extLst>
              <a:ext uri="{FF2B5EF4-FFF2-40B4-BE49-F238E27FC236}">
                <a16:creationId xmlns:a16="http://schemas.microsoft.com/office/drawing/2014/main" id="{29FFB282-A874-FCF2-AE27-A23A7EECB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569" y="254442"/>
            <a:ext cx="7919500" cy="873806"/>
          </a:xfrm>
        </p:spPr>
        <p:txBody>
          <a:bodyPr/>
          <a:lstStyle/>
          <a:p>
            <a:r>
              <a:rPr lang="fr-FR" altLang="en-US" dirty="0"/>
              <a:t>The Culture </a:t>
            </a:r>
            <a:r>
              <a:rPr lang="fr-FR" altLang="en-US" dirty="0" err="1"/>
              <a:t>Map</a:t>
            </a:r>
            <a:r>
              <a:rPr lang="fr-FR" altLang="en-US" dirty="0"/>
              <a:t> - Erin Meyer (2014) </a:t>
            </a:r>
            <a:r>
              <a:rPr lang="fr-FR" altLang="en-US" dirty="0" err="1"/>
              <a:t>examples</a:t>
            </a:r>
            <a:endParaRPr lang="en-GB" altLang="en-US" dirty="0"/>
          </a:p>
        </p:txBody>
      </p:sp>
      <p:sp>
        <p:nvSpPr>
          <p:cNvPr id="93187" name="Espace réservé du pied de page 2">
            <a:extLst>
              <a:ext uri="{FF2B5EF4-FFF2-40B4-BE49-F238E27FC236}">
                <a16:creationId xmlns:a16="http://schemas.microsoft.com/office/drawing/2014/main" id="{527934DF-94C8-1CB1-59F1-CC0B220DD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  <p:pic>
        <p:nvPicPr>
          <p:cNvPr id="93189" name="Picture 2" descr="Increase Your Team&amp;#39;s Performance with The Culture Map – Agents of Awareness">
            <a:extLst>
              <a:ext uri="{FF2B5EF4-FFF2-40B4-BE49-F238E27FC236}">
                <a16:creationId xmlns:a16="http://schemas.microsoft.com/office/drawing/2014/main" id="{6842F840-ABFF-FAFD-2E4C-BA826A74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22" y="948461"/>
            <a:ext cx="7005098" cy="38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4"/>
          <p:cNvSpPr txBox="1">
            <a:spLocks noGrp="1"/>
          </p:cNvSpPr>
          <p:nvPr>
            <p:ph type="subTitle" idx="1"/>
          </p:nvPr>
        </p:nvSpPr>
        <p:spPr>
          <a:xfrm>
            <a:off x="1842900" y="491156"/>
            <a:ext cx="5458200" cy="542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latin typeface="Vidaloka" panose="020B0604020202020204" charset="0"/>
              </a:rPr>
              <a:t>Meyer’s Culture map</a:t>
            </a:r>
            <a:endParaRPr sz="2400" dirty="0">
              <a:latin typeface="Vidaloka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448CE-D8E8-1FC0-5276-6900004F00C7}"/>
              </a:ext>
            </a:extLst>
          </p:cNvPr>
          <p:cNvSpPr txBox="1"/>
          <p:nvPr/>
        </p:nvSpPr>
        <p:spPr>
          <a:xfrm>
            <a:off x="1842900" y="1105231"/>
            <a:ext cx="541045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Vidaloka" panose="020B0604020202020204" charset="0"/>
              </a:rPr>
              <a:t>8 dimensions</a:t>
            </a:r>
          </a:p>
          <a:p>
            <a:endParaRPr lang="en-GB" sz="2000" dirty="0">
              <a:latin typeface="Vidaloka" panose="020B0604020202020204" charset="0"/>
            </a:endParaRPr>
          </a:p>
          <a:p>
            <a:r>
              <a:rPr lang="en-GB" sz="2000" dirty="0">
                <a:latin typeface="Vidaloka" panose="020B0604020202020204" charset="0"/>
              </a:rPr>
              <a:t>Communication : low / high context</a:t>
            </a:r>
          </a:p>
          <a:p>
            <a:r>
              <a:rPr lang="en-GB" sz="2000" dirty="0">
                <a:latin typeface="Vidaloka" panose="020B0604020202020204" charset="0"/>
              </a:rPr>
              <a:t>Scheduling: linear / flexible</a:t>
            </a:r>
          </a:p>
          <a:p>
            <a:r>
              <a:rPr lang="en-GB" sz="2000" dirty="0">
                <a:latin typeface="Vidaloka" panose="020B0604020202020204" charset="0"/>
              </a:rPr>
              <a:t>Trusting: task-based / relationship-based</a:t>
            </a:r>
          </a:p>
          <a:p>
            <a:r>
              <a:rPr lang="en-GB" sz="2000" dirty="0">
                <a:latin typeface="Vidaloka" panose="020B0604020202020204" charset="0"/>
              </a:rPr>
              <a:t>Leading: egalitarian / hierarchical</a:t>
            </a:r>
          </a:p>
          <a:p>
            <a:r>
              <a:rPr lang="en-GB" sz="2000" dirty="0">
                <a:latin typeface="Vidaloka" panose="020B0604020202020204" charset="0"/>
              </a:rPr>
              <a:t>Deciding: consensual / top-down</a:t>
            </a:r>
          </a:p>
          <a:p>
            <a:r>
              <a:rPr lang="en-GB" sz="2000" dirty="0">
                <a:latin typeface="Vidaloka" panose="020B0604020202020204" charset="0"/>
              </a:rPr>
              <a:t>Persuading: principles first / applications first</a:t>
            </a:r>
          </a:p>
          <a:p>
            <a:r>
              <a:rPr lang="en-GB" sz="2000" dirty="0">
                <a:latin typeface="Vidaloka" panose="020B0604020202020204" charset="0"/>
              </a:rPr>
              <a:t>Evaluating: direct / indirect negative feedback</a:t>
            </a:r>
          </a:p>
          <a:p>
            <a:r>
              <a:rPr lang="en-GB" sz="2000" dirty="0">
                <a:latin typeface="Vidaloka" panose="020B0604020202020204" charset="0"/>
              </a:rPr>
              <a:t>Disagreeing: confrontational / avoidance</a:t>
            </a:r>
          </a:p>
          <a:p>
            <a:endParaRPr lang="en-GB" sz="2000" dirty="0">
              <a:latin typeface="Vidalok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9A4F7-3F6B-EF38-FC1C-2AB44416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195263"/>
            <a:ext cx="5601891" cy="985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The Culture </a:t>
            </a:r>
            <a:r>
              <a:rPr lang="fr-FR" dirty="0" err="1"/>
              <a:t>Map</a:t>
            </a:r>
            <a:r>
              <a:rPr lang="fr-FR" dirty="0"/>
              <a:t> - Erin Mayer </a:t>
            </a:r>
            <a:br>
              <a:rPr lang="fr-FR" sz="2325" dirty="0"/>
            </a:br>
            <a:r>
              <a:rPr lang="fr-FR" sz="2325" dirty="0"/>
              <a:t>Example 1</a:t>
            </a:r>
            <a:br>
              <a:rPr lang="fr-FR" sz="2325" dirty="0"/>
            </a:br>
            <a:endParaRPr lang="fr-FR" sz="2325" dirty="0"/>
          </a:p>
        </p:txBody>
      </p:sp>
      <p:pic>
        <p:nvPicPr>
          <p:cNvPr id="94211" name="Picture 2" descr="Image result for the culture map">
            <a:extLst>
              <a:ext uri="{FF2B5EF4-FFF2-40B4-BE49-F238E27FC236}">
                <a16:creationId xmlns:a16="http://schemas.microsoft.com/office/drawing/2014/main" id="{E5DA7651-C7AA-04C1-7995-A4C166AA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061830"/>
            <a:ext cx="5601891" cy="36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Footer Placeholder 2">
            <a:extLst>
              <a:ext uri="{FF2B5EF4-FFF2-40B4-BE49-F238E27FC236}">
                <a16:creationId xmlns:a16="http://schemas.microsoft.com/office/drawing/2014/main" id="{376738A1-0393-0209-5B1C-89CE7A5E6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re 1">
            <a:extLst>
              <a:ext uri="{FF2B5EF4-FFF2-40B4-BE49-F238E27FC236}">
                <a16:creationId xmlns:a16="http://schemas.microsoft.com/office/drawing/2014/main" id="{44305CCF-D7F0-C466-4080-F925C1BD6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250" y="389365"/>
            <a:ext cx="7717500" cy="910041"/>
          </a:xfrm>
        </p:spPr>
        <p:txBody>
          <a:bodyPr/>
          <a:lstStyle/>
          <a:p>
            <a:r>
              <a:rPr lang="fr-FR" altLang="en-US" dirty="0"/>
              <a:t>The Culture </a:t>
            </a:r>
            <a:r>
              <a:rPr lang="fr-FR" altLang="en-US" dirty="0" err="1"/>
              <a:t>Map</a:t>
            </a:r>
            <a:r>
              <a:rPr lang="fr-FR" altLang="en-US" dirty="0"/>
              <a:t> - Erin Mayer </a:t>
            </a:r>
            <a:br>
              <a:rPr lang="fr-FR" altLang="en-US" sz="2325" dirty="0"/>
            </a:br>
            <a:r>
              <a:rPr lang="fr-FR" altLang="en-US" sz="2325" dirty="0"/>
              <a:t>Example 2: Major Asian countries</a:t>
            </a:r>
            <a:endParaRPr lang="en-GB" altLang="en-US" dirty="0"/>
          </a:p>
        </p:txBody>
      </p:sp>
      <p:sp>
        <p:nvSpPr>
          <p:cNvPr id="95235" name="Espace réservé du pied de page 2">
            <a:extLst>
              <a:ext uri="{FF2B5EF4-FFF2-40B4-BE49-F238E27FC236}">
                <a16:creationId xmlns:a16="http://schemas.microsoft.com/office/drawing/2014/main" id="{38813E7C-B71A-77EF-304D-2CEEDE276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  <p:pic>
        <p:nvPicPr>
          <p:cNvPr id="95237" name="Picture 7">
            <a:extLst>
              <a:ext uri="{FF2B5EF4-FFF2-40B4-BE49-F238E27FC236}">
                <a16:creationId xmlns:a16="http://schemas.microsoft.com/office/drawing/2014/main" id="{033CD50C-DA67-5C66-E5E2-0576B9C5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35" y="1299407"/>
            <a:ext cx="5345906" cy="35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18081ABF-9A7B-C53B-6206-C20941EA9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0100" y="195262"/>
            <a:ext cx="5961935" cy="1021288"/>
          </a:xfrm>
        </p:spPr>
        <p:txBody>
          <a:bodyPr/>
          <a:lstStyle/>
          <a:p>
            <a:r>
              <a:rPr lang="fr-FR" altLang="en-US" dirty="0"/>
              <a:t>The Culture </a:t>
            </a:r>
            <a:r>
              <a:rPr lang="fr-FR" altLang="en-US" dirty="0" err="1"/>
              <a:t>Map</a:t>
            </a:r>
            <a:r>
              <a:rPr lang="fr-FR" altLang="en-US" dirty="0"/>
              <a:t> - Erin Mayer</a:t>
            </a:r>
            <a:br>
              <a:rPr lang="fr-FR" altLang="en-US" dirty="0"/>
            </a:br>
            <a:r>
              <a:rPr lang="fr-FR" altLang="en-US" sz="2400" dirty="0"/>
              <a:t>3. English-</a:t>
            </a:r>
            <a:r>
              <a:rPr lang="fr-FR" altLang="en-US" sz="2400" dirty="0" err="1"/>
              <a:t>speaking</a:t>
            </a:r>
            <a:r>
              <a:rPr lang="fr-FR" altLang="en-US" sz="2400" dirty="0"/>
              <a:t> countries</a:t>
            </a:r>
            <a:endParaRPr lang="en-GB" altLang="en-US" sz="2400" dirty="0"/>
          </a:p>
        </p:txBody>
      </p:sp>
      <p:sp>
        <p:nvSpPr>
          <p:cNvPr id="97283" name="Footer Placeholder 2">
            <a:extLst>
              <a:ext uri="{FF2B5EF4-FFF2-40B4-BE49-F238E27FC236}">
                <a16:creationId xmlns:a16="http://schemas.microsoft.com/office/drawing/2014/main" id="{F40E0BCD-E07E-699D-44AD-FA7707A2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  <p:pic>
        <p:nvPicPr>
          <p:cNvPr id="97285" name="Picture 6">
            <a:extLst>
              <a:ext uri="{FF2B5EF4-FFF2-40B4-BE49-F238E27FC236}">
                <a16:creationId xmlns:a16="http://schemas.microsoft.com/office/drawing/2014/main" id="{2D68F6E4-6B57-0507-97F4-D6C305F7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00" y="1152938"/>
            <a:ext cx="5099447" cy="36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1461B039-ED75-99BB-0D8C-B0899FBEC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250" y="373463"/>
            <a:ext cx="7717500" cy="572700"/>
          </a:xfrm>
        </p:spPr>
        <p:txBody>
          <a:bodyPr/>
          <a:lstStyle/>
          <a:p>
            <a:r>
              <a:rPr lang="fr-FR" altLang="en-US" dirty="0"/>
              <a:t>The Culture </a:t>
            </a:r>
            <a:r>
              <a:rPr lang="fr-FR" altLang="en-US" dirty="0" err="1"/>
              <a:t>Map</a:t>
            </a:r>
            <a:r>
              <a:rPr lang="fr-FR" altLang="en-US" dirty="0"/>
              <a:t> - Erin Mayer  </a:t>
            </a:r>
            <a:r>
              <a:rPr lang="fr-FR" altLang="en-US" sz="2400" dirty="0"/>
              <a:t>5. Latin countries</a:t>
            </a:r>
            <a:endParaRPr lang="en-GB" altLang="en-US" sz="2400" dirty="0"/>
          </a:p>
        </p:txBody>
      </p:sp>
      <p:sp>
        <p:nvSpPr>
          <p:cNvPr id="98307" name="Footer Placeholder 2">
            <a:extLst>
              <a:ext uri="{FF2B5EF4-FFF2-40B4-BE49-F238E27FC236}">
                <a16:creationId xmlns:a16="http://schemas.microsoft.com/office/drawing/2014/main" id="{141828EA-DA33-B03A-96DE-AF2AABC30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  <p:pic>
        <p:nvPicPr>
          <p:cNvPr id="98309" name="Picture 2">
            <a:extLst>
              <a:ext uri="{FF2B5EF4-FFF2-40B4-BE49-F238E27FC236}">
                <a16:creationId xmlns:a16="http://schemas.microsoft.com/office/drawing/2014/main" id="{8E8D0DCF-C595-8BDC-3257-13344543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73" y="946163"/>
            <a:ext cx="5454253" cy="388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re 1">
            <a:extLst>
              <a:ext uri="{FF2B5EF4-FFF2-40B4-BE49-F238E27FC236}">
                <a16:creationId xmlns:a16="http://schemas.microsoft.com/office/drawing/2014/main" id="{C72C6334-9C5A-AF50-0841-FE16AD255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Intercultural profiling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E288A-4EB5-F91C-856D-0F269D0BC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Having</a:t>
            </a:r>
            <a:r>
              <a:rPr lang="fr-FR" dirty="0"/>
              <a:t> </a:t>
            </a:r>
            <a:r>
              <a:rPr lang="fr-FR" dirty="0" err="1"/>
              <a:t>gathered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lots of </a:t>
            </a:r>
            <a:r>
              <a:rPr lang="fr-FR" dirty="0" err="1"/>
              <a:t>different</a:t>
            </a:r>
            <a:r>
              <a:rPr lang="fr-FR" dirty="0"/>
              <a:t> cultural « concepts »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intercultural</a:t>
            </a:r>
            <a:r>
              <a:rPr lang="fr-FR" dirty="0"/>
              <a:t> profiles….</a:t>
            </a:r>
          </a:p>
          <a:p>
            <a:pPr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/>
              <a:t>   ……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next</a:t>
            </a:r>
            <a:r>
              <a:rPr lang="fr-FR" dirty="0"/>
              <a:t> slide….</a:t>
            </a:r>
          </a:p>
        </p:txBody>
      </p:sp>
      <p:sp>
        <p:nvSpPr>
          <p:cNvPr id="99332" name="Espace réservé du pied de page 3">
            <a:extLst>
              <a:ext uri="{FF2B5EF4-FFF2-40B4-BE49-F238E27FC236}">
                <a16:creationId xmlns:a16="http://schemas.microsoft.com/office/drawing/2014/main" id="{9C880520-FC31-A842-DB22-34DBFE5D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fr-FR" sz="1050"/>
              <a:t>DM Masaryk Uni Brno 2023</a:t>
            </a:r>
            <a:endParaRPr lang="fr-FR" altLang="fr-FR" sz="10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F05214-709D-4A14-ACAA-1091D4D2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54990-0F23-47E6-914F-B06685825C4F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1B86-4E27-9293-B8B5-983069BC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61" y="388030"/>
            <a:ext cx="6656192" cy="517094"/>
          </a:xfrm>
        </p:spPr>
        <p:txBody>
          <a:bodyPr/>
          <a:lstStyle/>
          <a:p>
            <a:r>
              <a:rPr lang="en-GB" dirty="0"/>
              <a:t>Some other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9D06-C4AD-5982-05B1-7250DE82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91" y="1065609"/>
            <a:ext cx="6656462" cy="3012284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Universalism vs. </a:t>
            </a:r>
            <a:r>
              <a:rPr lang="en-GB" b="1" dirty="0"/>
              <a:t>Particularism</a:t>
            </a:r>
            <a:endParaRPr lang="en-GB" dirty="0"/>
          </a:p>
          <a:p>
            <a:endParaRPr lang="en-GB" dirty="0"/>
          </a:p>
          <a:p>
            <a:r>
              <a:rPr lang="en-GB" dirty="0"/>
              <a:t>Public vs. </a:t>
            </a:r>
            <a:r>
              <a:rPr lang="en-GB" b="1" dirty="0"/>
              <a:t>Private </a:t>
            </a:r>
            <a:r>
              <a:rPr lang="en-GB" dirty="0"/>
              <a:t>spheres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Cognitive vs. Affective</a:t>
            </a:r>
          </a:p>
          <a:p>
            <a:endParaRPr lang="en-GB" dirty="0"/>
          </a:p>
          <a:p>
            <a:r>
              <a:rPr lang="en-GB" dirty="0"/>
              <a:t>Meyer’s “Culture Map”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A078B-1789-05C4-CEE8-DE372BBF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DM Masaryk Uni Brno 2023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59EFC6-A7EF-C487-BD14-E0EC3F8427D9}"/>
                  </a:ext>
                </a:extLst>
              </p14:cNvPr>
              <p14:cNvContentPartPr/>
              <p14:nvPr/>
            </p14:nvContentPartPr>
            <p14:xfrm>
              <a:off x="4904726" y="3324533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59EFC6-A7EF-C487-BD14-E0EC3F842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7976" y="3317783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B76563-FF54-FFC5-D754-72A85F523B3F}"/>
                  </a:ext>
                </a:extLst>
              </p14:cNvPr>
              <p14:cNvContentPartPr/>
              <p14:nvPr/>
            </p14:nvContentPartPr>
            <p14:xfrm>
              <a:off x="4696016" y="2914403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B76563-FF54-FFC5-D754-72A85F523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9266" y="2907653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4FDBB7-CB54-382B-7B27-01C0A0822C4D}"/>
                  </a:ext>
                </a:extLst>
              </p14:cNvPr>
              <p14:cNvContentPartPr/>
              <p14:nvPr/>
            </p14:nvContentPartPr>
            <p14:xfrm>
              <a:off x="2653466" y="1743848"/>
              <a:ext cx="270" cy="2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4FDBB7-CB54-382B-7B27-01C0A0822C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6716" y="173709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5E7636-ADF5-8ECE-9B09-CD7C2C4D5DBC}"/>
                  </a:ext>
                </a:extLst>
              </p14:cNvPr>
              <p14:cNvContentPartPr/>
              <p14:nvPr/>
            </p14:nvContentPartPr>
            <p14:xfrm>
              <a:off x="2638616" y="1065608"/>
              <a:ext cx="27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5E7636-ADF5-8ECE-9B09-CD7C2C4D5D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1866" y="105885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C32A7B-6DE8-B2FB-5232-19599FB0A8DE}"/>
                  </a:ext>
                </a:extLst>
              </p14:cNvPr>
              <p14:cNvContentPartPr/>
              <p14:nvPr/>
            </p14:nvContentPartPr>
            <p14:xfrm>
              <a:off x="4599356" y="3354128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C32A7B-6DE8-B2FB-5232-19599FB0A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2606" y="334737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CF2615-1028-20C2-787F-B60DE837DC95}"/>
                  </a:ext>
                </a:extLst>
              </p14:cNvPr>
              <p14:cNvContentPartPr/>
              <p14:nvPr/>
            </p14:nvContentPartPr>
            <p14:xfrm>
              <a:off x="3261167" y="3484507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CF2615-1028-20C2-787F-B60DE837DC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4417" y="347775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C2353A-EA6F-529B-1E6C-11687A34E20C}"/>
                  </a:ext>
                </a:extLst>
              </p14:cNvPr>
              <p14:cNvContentPartPr/>
              <p14:nvPr/>
            </p14:nvContentPartPr>
            <p14:xfrm>
              <a:off x="4800437" y="3340597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C2353A-EA6F-529B-1E6C-11687A34E2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3687" y="333384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2B8814-63D8-D927-3FE9-7861F96CE145}"/>
                  </a:ext>
                </a:extLst>
              </p14:cNvPr>
              <p14:cNvContentPartPr/>
              <p14:nvPr/>
            </p14:nvContentPartPr>
            <p14:xfrm>
              <a:off x="5111477" y="3444817"/>
              <a:ext cx="270" cy="2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2B8814-63D8-D927-3FE9-7861F96CE1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727" y="343806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FFCC8B-5B35-C668-5A92-62EA6C130CE8}"/>
                  </a:ext>
                </a:extLst>
              </p14:cNvPr>
              <p14:cNvContentPartPr/>
              <p14:nvPr/>
            </p14:nvContentPartPr>
            <p14:xfrm>
              <a:off x="4808267" y="3357067"/>
              <a:ext cx="270" cy="2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FFCC8B-5B35-C668-5A92-62EA6C130C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1517" y="335031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A993BB-ECFF-0AFA-EE15-B6B81E4660E5}"/>
                  </a:ext>
                </a:extLst>
              </p14:cNvPr>
              <p14:cNvContentPartPr/>
              <p14:nvPr/>
            </p14:nvContentPartPr>
            <p14:xfrm>
              <a:off x="2511647" y="3556327"/>
              <a:ext cx="27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A993BB-ECFF-0AFA-EE15-B6B81E4660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4897" y="354957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FDC57FE-F5BB-0F4F-651D-E8831E5EA8BB}"/>
                  </a:ext>
                </a:extLst>
              </p14:cNvPr>
              <p14:cNvContentPartPr/>
              <p14:nvPr/>
            </p14:nvContentPartPr>
            <p14:xfrm>
              <a:off x="2423897" y="1993027"/>
              <a:ext cx="270" cy="27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FDC57FE-F5BB-0F4F-651D-E8831E5EA8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7147" y="198627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1F3EA9-8B80-9B51-C66B-626BAF6B2A65}"/>
                  </a:ext>
                </a:extLst>
              </p14:cNvPr>
              <p14:cNvContentPartPr/>
              <p14:nvPr/>
            </p14:nvContentPartPr>
            <p14:xfrm>
              <a:off x="-215624" y="1283737"/>
              <a:ext cx="270" cy="27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1F3EA9-8B80-9B51-C66B-626BAF6B2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22374" y="127698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DEB368-76C1-B560-1728-6C8642E280D9}"/>
                  </a:ext>
                </a:extLst>
              </p14:cNvPr>
              <p14:cNvContentPartPr/>
              <p14:nvPr/>
            </p14:nvContentPartPr>
            <p14:xfrm>
              <a:off x="4912217" y="3372727"/>
              <a:ext cx="270" cy="27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DEB368-76C1-B560-1728-6C8642E28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5467" y="336597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1DD15F8-C3C0-83BF-A95E-B489550C1FCE}"/>
                  </a:ext>
                </a:extLst>
              </p14:cNvPr>
              <p14:cNvContentPartPr/>
              <p14:nvPr/>
            </p14:nvContentPartPr>
            <p14:xfrm>
              <a:off x="4919777" y="3340597"/>
              <a:ext cx="270" cy="27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1DD15F8-C3C0-83BF-A95E-B489550C1F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027" y="3333847"/>
                <a:ext cx="1350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A52B87C-CE1F-1547-1AFC-ED644DB31FFA}"/>
              </a:ext>
            </a:extLst>
          </p:cNvPr>
          <p:cNvGrpSpPr/>
          <p:nvPr/>
        </p:nvGrpSpPr>
        <p:grpSpPr>
          <a:xfrm>
            <a:off x="5079617" y="3587917"/>
            <a:ext cx="270" cy="8640"/>
            <a:chOff x="6772822" y="4783889"/>
            <a:chExt cx="3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B74766-D729-9511-B6CE-084EF0634DE2}"/>
                    </a:ext>
                  </a:extLst>
                </p14:cNvPr>
                <p14:cNvContentPartPr/>
                <p14:nvPr/>
              </p14:nvContentPartPr>
              <p14:xfrm>
                <a:off x="6772822" y="4783889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B74766-D729-9511-B6CE-084EF0634D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3822" y="47752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B831AA-1FE6-3104-595D-440641E0059C}"/>
                    </a:ext>
                  </a:extLst>
                </p14:cNvPr>
                <p14:cNvContentPartPr/>
                <p14:nvPr/>
              </p14:nvContentPartPr>
              <p14:xfrm>
                <a:off x="6772822" y="4795049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B831AA-1FE6-3104-595D-440641E005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3822" y="47860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398A627-01CA-4B0A-530B-2D4D63A8AF2D}"/>
                  </a:ext>
                </a:extLst>
              </p14:cNvPr>
              <p14:cNvContentPartPr/>
              <p14:nvPr/>
            </p14:nvContentPartPr>
            <p14:xfrm>
              <a:off x="4856057" y="3532297"/>
              <a:ext cx="270" cy="27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398A627-01CA-4B0A-530B-2D4D63A8A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9307" y="3525547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66761-3657-83A3-0AF1-AA4FFB823521}"/>
                  </a:ext>
                </a:extLst>
              </p14:cNvPr>
              <p14:cNvContentPartPr/>
              <p14:nvPr/>
            </p14:nvContentPartPr>
            <p14:xfrm>
              <a:off x="4792337" y="3317107"/>
              <a:ext cx="270" cy="27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66761-3657-83A3-0AF1-AA4FFB823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5587" y="3310357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26FD2FC-AA8F-D495-66DE-C46637D0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54990-0F23-47E6-914F-B06685825C4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477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C577048C-03C6-4BFB-D10B-781F564D6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Intercultural Profiling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D0A26DDB-4D45-7284-4577-6A9F8439C5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7350" y="1264257"/>
            <a:ext cx="5829300" cy="3683981"/>
          </a:xfrm>
        </p:spPr>
        <p:txBody>
          <a:bodyPr/>
          <a:lstStyle/>
          <a:p>
            <a:pPr marL="114300" indent="0">
              <a:buNone/>
            </a:pPr>
            <a:r>
              <a:rPr lang="en-GB" altLang="en-US" dirty="0"/>
              <a:t>The US has the following characteristics:</a:t>
            </a:r>
          </a:p>
          <a:p>
            <a:endParaRPr lang="en-GB" altLang="en-US" dirty="0"/>
          </a:p>
          <a:p>
            <a:r>
              <a:rPr lang="en-GB" altLang="en-US" dirty="0"/>
              <a:t>Low context, monochronic</a:t>
            </a:r>
          </a:p>
          <a:p>
            <a:r>
              <a:rPr lang="en-GB" altLang="en-US" dirty="0"/>
              <a:t>Future oriented</a:t>
            </a:r>
          </a:p>
          <a:p>
            <a:r>
              <a:rPr lang="en-GB" altLang="en-US" dirty="0"/>
              <a:t>Inductive approach</a:t>
            </a:r>
          </a:p>
          <a:p>
            <a:r>
              <a:rPr lang="en-GB" altLang="en-US" dirty="0"/>
              <a:t>Lowish PD, Lowish UA, Hi IND, Hi MAS</a:t>
            </a:r>
          </a:p>
          <a:p>
            <a:r>
              <a:rPr lang="en-GB" altLang="en-US" dirty="0"/>
              <a:t>Universalist; Specific (small private sphere); Achievement-oriented; somewhat Emotional  etc……………So, that gives…</a:t>
            </a:r>
          </a:p>
        </p:txBody>
      </p:sp>
      <p:sp>
        <p:nvSpPr>
          <p:cNvPr id="100356" name="Footer Placeholder 3">
            <a:extLst>
              <a:ext uri="{FF2B5EF4-FFF2-40B4-BE49-F238E27FC236}">
                <a16:creationId xmlns:a16="http://schemas.microsoft.com/office/drawing/2014/main" id="{094116EA-A388-42C6-DD9A-5044F1991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050"/>
              <a:t>DM Masaryk Uni Brno 2023</a:t>
            </a:r>
            <a:endParaRPr lang="fr-FR" altLang="en-US" sz="10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377FA-5D6A-8EB3-A1B9-F2F60E95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54990-0F23-47E6-914F-B06685825C4F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7566D48-9083-9CBC-ABB6-61AB084B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5086350"/>
            <a:ext cx="57150" cy="57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1379" name="Picture 3" descr="j0302953">
            <a:extLst>
              <a:ext uri="{FF2B5EF4-FFF2-40B4-BE49-F238E27FC236}">
                <a16:creationId xmlns:a16="http://schemas.microsoft.com/office/drawing/2014/main" id="{D1835AC6-D396-0D87-ECD0-B36C420B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957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>
            <a:extLst>
              <a:ext uri="{FF2B5EF4-FFF2-40B4-BE49-F238E27FC236}">
                <a16:creationId xmlns:a16="http://schemas.microsoft.com/office/drawing/2014/main" id="{277A8857-4B77-4A8B-E7CF-3E6EF196D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19100"/>
            <a:ext cx="5886450" cy="45720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700">
                <a:latin typeface="Tahoma" panose="020B0604030504040204" pitchFamily="34" charset="0"/>
                <a:cs typeface="Arial" panose="020B0604020202020204" pitchFamily="34" charset="0"/>
              </a:rPr>
              <a:t>Some Values U.S. Americans Live By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69BE2718-B053-0CC4-88AD-8E5AEFD04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194310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 dirty="0">
                <a:latin typeface="Tahoma" panose="020B0604030504040204" pitchFamily="34" charset="0"/>
                <a:cs typeface="Arial" panose="020B0604020202020204" pitchFamily="34" charset="0"/>
              </a:rPr>
              <a:t>Friendly and informal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 dirty="0">
                <a:latin typeface="Tahoma" panose="020B0604030504040204" pitchFamily="34" charset="0"/>
                <a:cs typeface="Arial" panose="020B0604020202020204" pitchFamily="34" charset="0"/>
              </a:rPr>
              <a:t>relationships</a:t>
            </a:r>
          </a:p>
        </p:txBody>
      </p:sp>
      <p:sp>
        <p:nvSpPr>
          <p:cNvPr id="101382" name="Oval 6">
            <a:extLst>
              <a:ext uri="{FF2B5EF4-FFF2-40B4-BE49-F238E27FC236}">
                <a16:creationId xmlns:a16="http://schemas.microsoft.com/office/drawing/2014/main" id="{6C1BEF63-FFD1-DD5F-6ABC-7B250B7B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085850"/>
            <a:ext cx="1828800" cy="1143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350" dirty="0">
                <a:latin typeface="Tahoma" panose="020B0604030504040204" pitchFamily="34" charset="0"/>
                <a:cs typeface="Arial" panose="020B0604020202020204" pitchFamily="34" charset="0"/>
              </a:rPr>
              <a:t>I am important 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350" dirty="0">
                <a:latin typeface="Tahoma" panose="020B0604030504040204" pitchFamily="34" charset="0"/>
                <a:cs typeface="Arial" panose="020B0604020202020204" pitchFamily="34" charset="0"/>
              </a:rPr>
              <a:t>have control over my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350" dirty="0">
                <a:latin typeface="Tahoma" panose="020B060403050404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113783D6-978D-304B-EC6E-0AA686387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422910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Rules</a:t>
            </a:r>
          </a:p>
        </p:txBody>
      </p:sp>
      <p:sp>
        <p:nvSpPr>
          <p:cNvPr id="101384" name="Rectangle 8">
            <a:extLst>
              <a:ext uri="{FF2B5EF4-FFF2-40B4-BE49-F238E27FC236}">
                <a16:creationId xmlns:a16="http://schemas.microsoft.com/office/drawing/2014/main" id="{461A2E15-A47D-F501-EB8B-D46FF1F8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08610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Linear time orientation</a:t>
            </a:r>
          </a:p>
        </p:txBody>
      </p:sp>
      <p:sp>
        <p:nvSpPr>
          <p:cNvPr id="101385" name="Rectangle 9">
            <a:extLst>
              <a:ext uri="{FF2B5EF4-FFF2-40B4-BE49-F238E27FC236}">
                <a16:creationId xmlns:a16="http://schemas.microsoft.com/office/drawing/2014/main" id="{07256418-12EA-67F2-7F80-B6EEB07E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251460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Independence</a:t>
            </a:r>
          </a:p>
        </p:txBody>
      </p:sp>
      <p:sp>
        <p:nvSpPr>
          <p:cNvPr id="101386" name="Rectangle 10">
            <a:extLst>
              <a:ext uri="{FF2B5EF4-FFF2-40B4-BE49-F238E27FC236}">
                <a16:creationId xmlns:a16="http://schemas.microsoft.com/office/drawing/2014/main" id="{5A806C7F-1EFF-FA25-C759-298C04FF8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65760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Problem-solving attitude</a:t>
            </a:r>
          </a:p>
        </p:txBody>
      </p:sp>
      <p:sp>
        <p:nvSpPr>
          <p:cNvPr id="101387" name="Rectangle 11">
            <a:extLst>
              <a:ext uri="{FF2B5EF4-FFF2-40B4-BE49-F238E27FC236}">
                <a16:creationId xmlns:a16="http://schemas.microsoft.com/office/drawing/2014/main" id="{09FAF01C-844C-F102-4C6A-4C7AD4AAE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22910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Change is positive</a:t>
            </a:r>
          </a:p>
        </p:txBody>
      </p:sp>
      <p:sp>
        <p:nvSpPr>
          <p:cNvPr id="101388" name="Rectangle 12">
            <a:extLst>
              <a:ext uri="{FF2B5EF4-FFF2-40B4-BE49-F238E27FC236}">
                <a16:creationId xmlns:a16="http://schemas.microsoft.com/office/drawing/2014/main" id="{9E2DC4AE-85E8-D8C9-5494-9C0885034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60045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Present     </a:t>
            </a:r>
            <a:r>
              <a:rPr lang="en-US" altLang="fr-FR" sz="1350">
                <a:latin typeface="Tahoma" panose="020B0604030504040204" pitchFamily="34" charset="0"/>
                <a:cs typeface="Arial" panose="020B0604020202020204" pitchFamily="34" charset="0"/>
              </a:rPr>
              <a:t>Future</a:t>
            </a:r>
            <a:endParaRPr lang="en-US" altLang="fr-FR" sz="105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3CC896D3-EA51-272B-B8D0-6C005D8E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02895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Achievement</a:t>
            </a:r>
          </a:p>
        </p:txBody>
      </p:sp>
      <p:sp>
        <p:nvSpPr>
          <p:cNvPr id="101390" name="Rectangle 14">
            <a:extLst>
              <a:ext uri="{FF2B5EF4-FFF2-40B4-BE49-F238E27FC236}">
                <a16:creationId xmlns:a16="http://schemas.microsoft.com/office/drawing/2014/main" id="{0D1557DB-7B90-43C7-6F06-A535E171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45745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>
                <a:latin typeface="Tahoma" panose="020B0604030504040204" pitchFamily="34" charset="0"/>
                <a:cs typeface="Arial" panose="020B0604020202020204" pitchFamily="34" charset="0"/>
              </a:rPr>
              <a:t>Initiative</a:t>
            </a:r>
          </a:p>
        </p:txBody>
      </p:sp>
      <p:sp>
        <p:nvSpPr>
          <p:cNvPr id="101391" name="Rectangle 15">
            <a:extLst>
              <a:ext uri="{FF2B5EF4-FFF2-40B4-BE49-F238E27FC236}">
                <a16:creationId xmlns:a16="http://schemas.microsoft.com/office/drawing/2014/main" id="{06A1CD3F-BE08-73E4-5630-70C366CD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885950"/>
            <a:ext cx="1771650" cy="34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050" dirty="0">
                <a:latin typeface="Tahoma" panose="020B0604030504040204" pitchFamily="34" charset="0"/>
                <a:cs typeface="Arial" panose="020B0604020202020204" pitchFamily="34" charset="0"/>
              </a:rPr>
              <a:t>Task/action orientation</a:t>
            </a:r>
          </a:p>
        </p:txBody>
      </p:sp>
      <p:sp>
        <p:nvSpPr>
          <p:cNvPr id="101392" name="Espace réservé du pied de page 1">
            <a:extLst>
              <a:ext uri="{FF2B5EF4-FFF2-40B4-BE49-F238E27FC236}">
                <a16:creationId xmlns:a16="http://schemas.microsoft.com/office/drawing/2014/main" id="{DA54A20C-304D-3478-5BB4-9B6D0703C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e 166">
            <a:extLst>
              <a:ext uri="{FF2B5EF4-FFF2-40B4-BE49-F238E27FC236}">
                <a16:creationId xmlns:a16="http://schemas.microsoft.com/office/drawing/2014/main" id="{DFE72C5D-6D47-9A37-0612-DDF3D4D38324}"/>
              </a:ext>
            </a:extLst>
          </p:cNvPr>
          <p:cNvGrpSpPr>
            <a:grpSpLocks/>
          </p:cNvGrpSpPr>
          <p:nvPr/>
        </p:nvGrpSpPr>
        <p:grpSpPr bwMode="auto">
          <a:xfrm>
            <a:off x="993914" y="494788"/>
            <a:ext cx="6861976" cy="4648712"/>
            <a:chOff x="0" y="0"/>
            <a:chExt cx="9144000" cy="6885384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9F4C0DB-6B6A-6C82-1256-4D191952813D}"/>
                </a:ext>
              </a:extLst>
            </p:cNvPr>
            <p:cNvSpPr/>
            <p:nvPr/>
          </p:nvSpPr>
          <p:spPr>
            <a:xfrm>
              <a:off x="0" y="0"/>
              <a:ext cx="9144000" cy="6885384"/>
            </a:xfrm>
            <a:prstGeom prst="rect">
              <a:avLst/>
            </a:prstGeom>
            <a:solidFill>
              <a:schemeClr val="bg1"/>
            </a:solidFill>
            <a:ln w="44450" cap="rnd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258" name="Corde 257">
              <a:extLst>
                <a:ext uri="{FF2B5EF4-FFF2-40B4-BE49-F238E27FC236}">
                  <a16:creationId xmlns:a16="http://schemas.microsoft.com/office/drawing/2014/main" id="{3F50B8A6-1357-2FFF-EA67-48CD06CC606E}"/>
                </a:ext>
              </a:extLst>
            </p:cNvPr>
            <p:cNvSpPr/>
            <p:nvPr/>
          </p:nvSpPr>
          <p:spPr>
            <a:xfrm rot="13516105">
              <a:off x="1688944" y="1357502"/>
              <a:ext cx="5442263" cy="3883025"/>
            </a:xfrm>
            <a:prstGeom prst="chord">
              <a:avLst>
                <a:gd name="adj1" fmla="val 21397575"/>
                <a:gd name="adj2" fmla="val 18261027"/>
              </a:avLst>
            </a:prstGeom>
            <a:solidFill>
              <a:schemeClr val="accent3"/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grpSp>
          <p:nvGrpSpPr>
            <p:cNvPr id="104455" name="Groupe 317">
              <a:extLst>
                <a:ext uri="{FF2B5EF4-FFF2-40B4-BE49-F238E27FC236}">
                  <a16:creationId xmlns:a16="http://schemas.microsoft.com/office/drawing/2014/main" id="{DC2A5880-F5B8-17D7-6FCD-772342E6B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500" y="2205165"/>
              <a:ext cx="2305050" cy="1800329"/>
              <a:chOff x="3420492" y="2133157"/>
              <a:chExt cx="2305050" cy="1800329"/>
            </a:xfrm>
          </p:grpSpPr>
          <p:sp>
            <p:nvSpPr>
              <p:cNvPr id="116" name="Organigramme : Affichage 115">
                <a:extLst>
                  <a:ext uri="{FF2B5EF4-FFF2-40B4-BE49-F238E27FC236}">
                    <a16:creationId xmlns:a16="http://schemas.microsoft.com/office/drawing/2014/main" id="{A58DA9EE-775B-FBCE-6682-818463B39542}"/>
                  </a:ext>
                </a:extLst>
              </p:cNvPr>
              <p:cNvSpPr/>
              <p:nvPr/>
            </p:nvSpPr>
            <p:spPr bwMode="auto">
              <a:xfrm>
                <a:off x="3420492" y="2133157"/>
                <a:ext cx="2305050" cy="1800329"/>
              </a:xfrm>
              <a:prstGeom prst="flowChartDisplay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05341FFC-FB2B-31D2-591D-BEDAAFBC868A}"/>
                  </a:ext>
                </a:extLst>
              </p:cNvPr>
              <p:cNvSpPr/>
              <p:nvPr/>
            </p:nvSpPr>
            <p:spPr bwMode="auto">
              <a:xfrm>
                <a:off x="3564955" y="2277627"/>
                <a:ext cx="2089150" cy="15844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pic>
            <p:nvPicPr>
              <p:cNvPr id="104591" name="Picture 8">
                <a:extLst>
                  <a:ext uri="{FF2B5EF4-FFF2-40B4-BE49-F238E27FC236}">
                    <a16:creationId xmlns:a16="http://schemas.microsoft.com/office/drawing/2014/main" id="{95438900-A5D0-51FA-AE7C-EE25F0B6E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2698063"/>
                <a:ext cx="947274" cy="946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592" name="Picture 9">
                <a:extLst>
                  <a:ext uri="{FF2B5EF4-FFF2-40B4-BE49-F238E27FC236}">
                    <a16:creationId xmlns:a16="http://schemas.microsoft.com/office/drawing/2014/main" id="{46319024-B815-BDD7-3EA2-98F0264851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72397" y="2708928"/>
                <a:ext cx="969758" cy="1080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33B1BE3C-C0E1-61BB-6E3C-70875CCE408B}"/>
                  </a:ext>
                </a:extLst>
              </p:cNvPr>
              <p:cNvSpPr/>
              <p:nvPr/>
            </p:nvSpPr>
            <p:spPr>
              <a:xfrm>
                <a:off x="4212655" y="3212719"/>
                <a:ext cx="287337" cy="3603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04594" name="ZoneTexte 134">
                <a:extLst>
                  <a:ext uri="{FF2B5EF4-FFF2-40B4-BE49-F238E27FC236}">
                    <a16:creationId xmlns:a16="http://schemas.microsoft.com/office/drawing/2014/main" id="{F1CE6B4A-3371-5C26-426A-128E62263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960" y="3356991"/>
                <a:ext cx="792088" cy="277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50" b="1" i="1">
                    <a:latin typeface="Arial" panose="020B0604020202020204" pitchFamily="34" charset="0"/>
                    <a:cs typeface="Arial" panose="020B0604020202020204" pitchFamily="34" charset="0"/>
                  </a:rPr>
                  <a:t>football</a:t>
                </a:r>
                <a:endParaRPr lang="en-US" altLang="fr-FR" sz="750" b="1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E76EF6E3-9AE5-C07E-A32A-2B491E1EEEC7}"/>
                  </a:ext>
                </a:extLst>
              </p:cNvPr>
              <p:cNvSpPr txBox="1"/>
              <p:nvPr/>
            </p:nvSpPr>
            <p:spPr bwMode="auto">
              <a:xfrm>
                <a:off x="4141217" y="2420511"/>
                <a:ext cx="1079500" cy="4616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825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Common zone</a:t>
                </a:r>
                <a:endParaRPr lang="en-US" sz="825" b="1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104456" name="Groupe 102">
              <a:extLst>
                <a:ext uri="{FF2B5EF4-FFF2-40B4-BE49-F238E27FC236}">
                  <a16:creationId xmlns:a16="http://schemas.microsoft.com/office/drawing/2014/main" id="{9248F804-7B74-A939-72A1-42ECFEDFD1A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987823" y="3573016"/>
              <a:ext cx="1008116" cy="2520281"/>
              <a:chOff x="4571999" y="452691"/>
              <a:chExt cx="1400163" cy="1680911"/>
            </a:xfrm>
          </p:grpSpPr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8266A9E5-5FFB-184D-C2AD-ADDD9F0D6E87}"/>
                  </a:ext>
                </a:extLst>
              </p:cNvPr>
              <p:cNvCxnSpPr/>
              <p:nvPr/>
            </p:nvCxnSpPr>
            <p:spPr>
              <a:xfrm rot="10800000">
                <a:off x="4572278" y="1316794"/>
                <a:ext cx="0" cy="816373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4717624A-A36C-B343-69BF-C8560DD74F55}"/>
                  </a:ext>
                </a:extLst>
              </p:cNvPr>
              <p:cNvCxnSpPr/>
              <p:nvPr/>
            </p:nvCxnSpPr>
            <p:spPr>
              <a:xfrm rot="10800000" flipH="1">
                <a:off x="4592123" y="443242"/>
                <a:ext cx="1400088" cy="864022"/>
              </a:xfrm>
              <a:prstGeom prst="line">
                <a:avLst/>
              </a:prstGeom>
              <a:ln w="444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457" name="Groupe 203">
              <a:extLst>
                <a:ext uri="{FF2B5EF4-FFF2-40B4-BE49-F238E27FC236}">
                  <a16:creationId xmlns:a16="http://schemas.microsoft.com/office/drawing/2014/main" id="{D8DD17BE-B863-51EF-D003-DC507AAA7547}"/>
                </a:ext>
              </a:extLst>
            </p:cNvPr>
            <p:cNvGrpSpPr>
              <a:grpSpLocks/>
            </p:cNvGrpSpPr>
            <p:nvPr/>
          </p:nvGrpSpPr>
          <p:grpSpPr bwMode="auto">
            <a:xfrm rot="5200435">
              <a:off x="4581698" y="4053948"/>
              <a:ext cx="2866628" cy="1430912"/>
              <a:chOff x="5219857" y="1497604"/>
              <a:chExt cx="2866628" cy="1320970"/>
            </a:xfrm>
          </p:grpSpPr>
          <p:cxnSp>
            <p:nvCxnSpPr>
              <p:cNvPr id="156" name="Connecteur droit 155">
                <a:extLst>
                  <a:ext uri="{FF2B5EF4-FFF2-40B4-BE49-F238E27FC236}">
                    <a16:creationId xmlns:a16="http://schemas.microsoft.com/office/drawing/2014/main" id="{C7A17368-7718-5760-4A6C-344E606DFBB1}"/>
                  </a:ext>
                </a:extLst>
              </p:cNvPr>
              <p:cNvCxnSpPr/>
              <p:nvPr/>
            </p:nvCxnSpPr>
            <p:spPr>
              <a:xfrm rot="16399565">
                <a:off x="5145284" y="1976320"/>
                <a:ext cx="918885" cy="798559"/>
              </a:xfrm>
              <a:prstGeom prst="line">
                <a:avLst/>
              </a:pr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860D08CE-AAE6-D645-2C6D-D4C957FD258B}"/>
                  </a:ext>
                </a:extLst>
              </p:cNvPr>
              <p:cNvCxnSpPr/>
              <p:nvPr/>
            </p:nvCxnSpPr>
            <p:spPr>
              <a:xfrm rot="16399565" flipH="1">
                <a:off x="6504907" y="1509768"/>
                <a:ext cx="65949" cy="1009708"/>
              </a:xfrm>
              <a:prstGeom prst="line">
                <a:avLst/>
              </a:pr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3620F1E5-4953-7C1B-C794-BFA2C5842AA7}"/>
                  </a:ext>
                </a:extLst>
              </p:cNvPr>
              <p:cNvCxnSpPr/>
              <p:nvPr/>
            </p:nvCxnSpPr>
            <p:spPr>
              <a:xfrm rot="16399565" flipH="1" flipV="1">
                <a:off x="7210597" y="1522837"/>
                <a:ext cx="403019" cy="719179"/>
              </a:xfrm>
              <a:prstGeom prst="line">
                <a:avLst/>
              </a:prstGeom>
              <a:ln w="444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BA6E81E1-48CA-E732-A6A1-F966C0BCC073}"/>
                  </a:ext>
                </a:extLst>
              </p:cNvPr>
              <p:cNvCxnSpPr/>
              <p:nvPr/>
            </p:nvCxnSpPr>
            <p:spPr>
              <a:xfrm rot="16399565" flipH="1" flipV="1">
                <a:off x="7842460" y="1453765"/>
                <a:ext cx="199312" cy="287355"/>
              </a:xfrm>
              <a:prstGeom prst="line">
                <a:avLst/>
              </a:prstGeom>
              <a:ln w="444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458" name="Groupe 233">
              <a:extLst>
                <a:ext uri="{FF2B5EF4-FFF2-40B4-BE49-F238E27FC236}">
                  <a16:creationId xmlns:a16="http://schemas.microsoft.com/office/drawing/2014/main" id="{74C500BD-92BA-8980-A267-A67B7E663A7F}"/>
                </a:ext>
              </a:extLst>
            </p:cNvPr>
            <p:cNvGrpSpPr>
              <a:grpSpLocks/>
            </p:cNvGrpSpPr>
            <p:nvPr/>
          </p:nvGrpSpPr>
          <p:grpSpPr bwMode="auto">
            <a:xfrm rot="-2647751">
              <a:off x="5110944" y="1868360"/>
              <a:ext cx="2278317" cy="927776"/>
              <a:chOff x="469237" y="2631676"/>
              <a:chExt cx="2327844" cy="927776"/>
            </a:xfrm>
          </p:grpSpPr>
          <p:cxnSp>
            <p:nvCxnSpPr>
              <p:cNvPr id="236" name="Connecteur droit 235">
                <a:extLst>
                  <a:ext uri="{FF2B5EF4-FFF2-40B4-BE49-F238E27FC236}">
                    <a16:creationId xmlns:a16="http://schemas.microsoft.com/office/drawing/2014/main" id="{1F2702AE-4B4A-BCB0-A6BE-C0D76EC3DCE8}"/>
                  </a:ext>
                </a:extLst>
              </p:cNvPr>
              <p:cNvCxnSpPr/>
              <p:nvPr/>
            </p:nvCxnSpPr>
            <p:spPr>
              <a:xfrm rot="2647751" flipH="1">
                <a:off x="1308692" y="3553988"/>
                <a:ext cx="1489005" cy="0"/>
              </a:xfrm>
              <a:prstGeom prst="line">
                <a:avLst/>
              </a:prstGeom>
              <a:ln w="44450" cap="rnd">
                <a:solidFill>
                  <a:srgbClr val="C607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necteur droit 236">
                <a:extLst>
                  <a:ext uri="{FF2B5EF4-FFF2-40B4-BE49-F238E27FC236}">
                    <a16:creationId xmlns:a16="http://schemas.microsoft.com/office/drawing/2014/main" id="{EA9229DA-6818-FE15-0B86-1F44852819D1}"/>
                  </a:ext>
                </a:extLst>
              </p:cNvPr>
              <p:cNvCxnSpPr/>
              <p:nvPr/>
            </p:nvCxnSpPr>
            <p:spPr>
              <a:xfrm rot="2647751" flipH="1">
                <a:off x="469215" y="2621311"/>
                <a:ext cx="1020244" cy="509617"/>
              </a:xfrm>
              <a:prstGeom prst="line">
                <a:avLst/>
              </a:prstGeom>
              <a:ln w="44450" cap="rnd">
                <a:solidFill>
                  <a:srgbClr val="C607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459" name="Groupe 230">
              <a:extLst>
                <a:ext uri="{FF2B5EF4-FFF2-40B4-BE49-F238E27FC236}">
                  <a16:creationId xmlns:a16="http://schemas.microsoft.com/office/drawing/2014/main" id="{29AC4922-01E7-CE30-6732-DF0B4C0FA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560" y="3212976"/>
              <a:ext cx="3384385" cy="2160240"/>
              <a:chOff x="611552" y="3212976"/>
              <a:chExt cx="3457958" cy="2160240"/>
            </a:xfrm>
          </p:grpSpPr>
          <p:cxnSp>
            <p:nvCxnSpPr>
              <p:cNvPr id="202" name="Connecteur droit 201">
                <a:extLst>
                  <a:ext uri="{FF2B5EF4-FFF2-40B4-BE49-F238E27FC236}">
                    <a16:creationId xmlns:a16="http://schemas.microsoft.com/office/drawing/2014/main" id="{73680794-FE8E-D87E-842F-A5968FE89AA1}"/>
                  </a:ext>
                </a:extLst>
              </p:cNvPr>
              <p:cNvCxnSpPr/>
              <p:nvPr/>
            </p:nvCxnSpPr>
            <p:spPr>
              <a:xfrm flipH="1">
                <a:off x="2915474" y="3213285"/>
                <a:ext cx="1153249" cy="1008121"/>
              </a:xfrm>
              <a:prstGeom prst="line">
                <a:avLst/>
              </a:prstGeom>
              <a:ln w="44450" cap="rnd">
                <a:solidFill>
                  <a:srgbClr val="C607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576" name="Groupe 229">
                <a:extLst>
                  <a:ext uri="{FF2B5EF4-FFF2-40B4-BE49-F238E27FC236}">
                    <a16:creationId xmlns:a16="http://schemas.microsoft.com/office/drawing/2014/main" id="{F8F0EDB3-8548-E9AE-0C1D-C7916AA34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3648" y="4221088"/>
                <a:ext cx="1512168" cy="1152128"/>
                <a:chOff x="1403648" y="4221088"/>
                <a:chExt cx="1512168" cy="1152128"/>
              </a:xfrm>
            </p:grpSpPr>
            <p:cxnSp>
              <p:nvCxnSpPr>
                <p:cNvPr id="209" name="Connecteur droit 208">
                  <a:extLst>
                    <a:ext uri="{FF2B5EF4-FFF2-40B4-BE49-F238E27FC236}">
                      <a16:creationId xmlns:a16="http://schemas.microsoft.com/office/drawing/2014/main" id="{22616A83-E12D-3F9C-1B29-B8CB73FD997B}"/>
                    </a:ext>
                  </a:extLst>
                </p:cNvPr>
                <p:cNvCxnSpPr/>
                <p:nvPr/>
              </p:nvCxnSpPr>
              <p:spPr>
                <a:xfrm>
                  <a:off x="2915475" y="4221406"/>
                  <a:ext cx="0" cy="720766"/>
                </a:xfrm>
                <a:prstGeom prst="line">
                  <a:avLst/>
                </a:prstGeom>
                <a:ln w="44450" cap="rnd">
                  <a:solidFill>
                    <a:srgbClr val="C607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eur droit 219">
                  <a:extLst>
                    <a:ext uri="{FF2B5EF4-FFF2-40B4-BE49-F238E27FC236}">
                      <a16:creationId xmlns:a16="http://schemas.microsoft.com/office/drawing/2014/main" id="{2E4251F5-63EA-4D40-7ED4-A75150F751D2}"/>
                    </a:ext>
                  </a:extLst>
                </p:cNvPr>
                <p:cNvCxnSpPr/>
                <p:nvPr/>
              </p:nvCxnSpPr>
              <p:spPr>
                <a:xfrm flipH="1" flipV="1">
                  <a:off x="1403760" y="4292847"/>
                  <a:ext cx="720173" cy="1081150"/>
                </a:xfrm>
                <a:prstGeom prst="line">
                  <a:avLst/>
                </a:prstGeom>
                <a:ln w="44450" cap="rnd">
                  <a:solidFill>
                    <a:srgbClr val="C607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onnecteur droit 216">
                  <a:extLst>
                    <a:ext uri="{FF2B5EF4-FFF2-40B4-BE49-F238E27FC236}">
                      <a16:creationId xmlns:a16="http://schemas.microsoft.com/office/drawing/2014/main" id="{AF4BC51B-746A-BAA7-526F-669738718740}"/>
                    </a:ext>
                  </a:extLst>
                </p:cNvPr>
                <p:cNvCxnSpPr/>
                <p:nvPr/>
              </p:nvCxnSpPr>
              <p:spPr>
                <a:xfrm flipH="1">
                  <a:off x="2123933" y="4942172"/>
                  <a:ext cx="791541" cy="431825"/>
                </a:xfrm>
                <a:prstGeom prst="line">
                  <a:avLst/>
                </a:prstGeom>
                <a:ln w="44450" cap="rnd">
                  <a:solidFill>
                    <a:srgbClr val="C607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7" name="Connecteur droit 226">
                <a:extLst>
                  <a:ext uri="{FF2B5EF4-FFF2-40B4-BE49-F238E27FC236}">
                    <a16:creationId xmlns:a16="http://schemas.microsoft.com/office/drawing/2014/main" id="{22873A29-ED3B-9FC8-E023-047A8FA59579}"/>
                  </a:ext>
                </a:extLst>
              </p:cNvPr>
              <p:cNvCxnSpPr>
                <a:endCxn id="265" idx="6"/>
              </p:cNvCxnSpPr>
              <p:nvPr/>
            </p:nvCxnSpPr>
            <p:spPr>
              <a:xfrm flipH="1" flipV="1">
                <a:off x="612219" y="4257920"/>
                <a:ext cx="791541" cy="36515"/>
              </a:xfrm>
              <a:prstGeom prst="line">
                <a:avLst/>
              </a:prstGeom>
              <a:ln w="44450" cap="rnd">
                <a:solidFill>
                  <a:srgbClr val="C607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460" name="Groupe 286">
              <a:extLst>
                <a:ext uri="{FF2B5EF4-FFF2-40B4-BE49-F238E27FC236}">
                  <a16:creationId xmlns:a16="http://schemas.microsoft.com/office/drawing/2014/main" id="{5A775897-08ED-8AA1-BA24-95699AE61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42" y="4005064"/>
              <a:ext cx="4174666" cy="997094"/>
              <a:chOff x="50342" y="4005064"/>
              <a:chExt cx="4174666" cy="997094"/>
            </a:xfrm>
          </p:grpSpPr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79465452-855B-473C-6185-1A3D80FD122B}"/>
                  </a:ext>
                </a:extLst>
              </p:cNvPr>
              <p:cNvSpPr/>
              <p:nvPr/>
            </p:nvSpPr>
            <p:spPr>
              <a:xfrm>
                <a:off x="1042988" y="4248394"/>
                <a:ext cx="73025" cy="714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68" name="Ellipse 267">
                <a:extLst>
                  <a:ext uri="{FF2B5EF4-FFF2-40B4-BE49-F238E27FC236}">
                    <a16:creationId xmlns:a16="http://schemas.microsoft.com/office/drawing/2014/main" id="{4236DBDD-F8B3-FEDE-05E2-AE0525DA66B8}"/>
                  </a:ext>
                </a:extLst>
              </p:cNvPr>
              <p:cNvSpPr/>
              <p:nvPr/>
            </p:nvSpPr>
            <p:spPr>
              <a:xfrm>
                <a:off x="107950" y="4076934"/>
                <a:ext cx="360363" cy="360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607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04565" name="ZoneTexte 134">
                <a:extLst>
                  <a:ext uri="{FF2B5EF4-FFF2-40B4-BE49-F238E27FC236}">
                    <a16:creationId xmlns:a16="http://schemas.microsoft.com/office/drawing/2014/main" id="{67C0386B-F8B9-AF82-D74C-786E0D873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688" y="4581128"/>
                <a:ext cx="1008112" cy="277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 i="1">
                    <a:latin typeface="Arial" panose="020B0604020202020204" pitchFamily="34" charset="0"/>
                    <a:cs typeface="Arial" panose="020B0604020202020204" pitchFamily="34" charset="0"/>
                  </a:rPr>
                  <a:t>Pro active</a:t>
                </a:r>
              </a:p>
            </p:txBody>
          </p:sp>
          <p:sp>
            <p:nvSpPr>
              <p:cNvPr id="273" name="ZoneTexte 134">
                <a:extLst>
                  <a:ext uri="{FF2B5EF4-FFF2-40B4-BE49-F238E27FC236}">
                    <a16:creationId xmlns:a16="http://schemas.microsoft.com/office/drawing/2014/main" id="{C16B1273-FCBE-892B-4777-579995D2C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213" y="4292847"/>
                <a:ext cx="1008061" cy="277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750" b="1" i="1" dirty="0">
                    <a:cs typeface="Arial" pitchFamily="34" charset="0"/>
                  </a:rPr>
                  <a:t>Hierarchica</a:t>
                </a:r>
                <a:r>
                  <a:rPr lang="en-US" sz="750" b="1" i="1" dirty="0">
                    <a:latin typeface="+mn-lt"/>
                    <a:cs typeface="Arial" charset="0"/>
                  </a:rPr>
                  <a:t>l</a:t>
                </a:r>
              </a:p>
            </p:txBody>
          </p:sp>
          <p:sp>
            <p:nvSpPr>
              <p:cNvPr id="265" name="Ellipse 264">
                <a:extLst>
                  <a:ext uri="{FF2B5EF4-FFF2-40B4-BE49-F238E27FC236}">
                    <a16:creationId xmlns:a16="http://schemas.microsoft.com/office/drawing/2014/main" id="{C6900B50-DCEF-276A-C597-205731797132}"/>
                  </a:ext>
                </a:extLst>
              </p:cNvPr>
              <p:cNvSpPr/>
              <p:nvPr/>
            </p:nvSpPr>
            <p:spPr>
              <a:xfrm>
                <a:off x="611188" y="4221406"/>
                <a:ext cx="73025" cy="71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67" name="Ellipse 266">
                <a:extLst>
                  <a:ext uri="{FF2B5EF4-FFF2-40B4-BE49-F238E27FC236}">
                    <a16:creationId xmlns:a16="http://schemas.microsoft.com/office/drawing/2014/main" id="{0F95FB9D-31F4-54EC-9CA7-8042428EAFD6}"/>
                  </a:ext>
                </a:extLst>
              </p:cNvPr>
              <p:cNvSpPr/>
              <p:nvPr/>
            </p:nvSpPr>
            <p:spPr>
              <a:xfrm>
                <a:off x="1727200" y="4724672"/>
                <a:ext cx="73025" cy="714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77" name="Ellipse 276">
                <a:extLst>
                  <a:ext uri="{FF2B5EF4-FFF2-40B4-BE49-F238E27FC236}">
                    <a16:creationId xmlns:a16="http://schemas.microsoft.com/office/drawing/2014/main" id="{8B4E139C-BF79-9765-AF21-95AACFBDD89C}"/>
                  </a:ext>
                </a:extLst>
              </p:cNvPr>
              <p:cNvSpPr/>
              <p:nvPr/>
            </p:nvSpPr>
            <p:spPr>
              <a:xfrm>
                <a:off x="2914650" y="4869143"/>
                <a:ext cx="73025" cy="71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80" name="Ellipse 279">
                <a:extLst>
                  <a:ext uri="{FF2B5EF4-FFF2-40B4-BE49-F238E27FC236}">
                    <a16:creationId xmlns:a16="http://schemas.microsoft.com/office/drawing/2014/main" id="{81E512FE-4CF5-9A62-8A6A-9659838FCC50}"/>
                  </a:ext>
                </a:extLst>
              </p:cNvPr>
              <p:cNvSpPr/>
              <p:nvPr/>
            </p:nvSpPr>
            <p:spPr>
              <a:xfrm>
                <a:off x="2914650" y="4149963"/>
                <a:ext cx="73025" cy="714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104571" name="ZoneTexte 134">
                <a:extLst>
                  <a:ext uri="{FF2B5EF4-FFF2-40B4-BE49-F238E27FC236}">
                    <a16:creationId xmlns:a16="http://schemas.microsoft.com/office/drawing/2014/main" id="{CBC223F5-7C6E-0CD5-3025-C1676A1EE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4005064"/>
                <a:ext cx="792088" cy="46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825" b="1" i="1">
                    <a:latin typeface="Arial" panose="020B0604020202020204" pitchFamily="34" charset="0"/>
                    <a:cs typeface="Arial" panose="020B0604020202020204" pitchFamily="34" charset="0"/>
                  </a:rPr>
                  <a:t>High PDI</a:t>
                </a:r>
                <a:endPara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ZoneTexte 134">
                <a:extLst>
                  <a:ext uri="{FF2B5EF4-FFF2-40B4-BE49-F238E27FC236}">
                    <a16:creationId xmlns:a16="http://schemas.microsoft.com/office/drawing/2014/main" id="{1F558205-2A41-0C13-C55B-DA756EA03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4650" y="4149964"/>
                <a:ext cx="1310358" cy="478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750" b="1" i="1" dirty="0">
                    <a:cs typeface="Arial" pitchFamily="34" charset="0"/>
                  </a:rPr>
                  <a:t>Standardization “formal rules”</a:t>
                </a:r>
                <a:endParaRPr lang="en-US" sz="750" b="1" i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04573" name="ZoneTexte 134">
                <a:extLst>
                  <a:ext uri="{FF2B5EF4-FFF2-40B4-BE49-F238E27FC236}">
                    <a16:creationId xmlns:a16="http://schemas.microsoft.com/office/drawing/2014/main" id="{55409160-5D2C-86A2-AAFD-64A786437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5736" y="4725144"/>
                <a:ext cx="1152128" cy="277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 i="1">
                    <a:latin typeface="Arial" panose="020B0604020202020204" pitchFamily="34" charset="0"/>
                    <a:cs typeface="Arial" panose="020B0604020202020204" pitchFamily="34" charset="0"/>
                  </a:rPr>
                  <a:t>Arrogant</a:t>
                </a:r>
              </a:p>
            </p:txBody>
          </p:sp>
          <p:sp>
            <p:nvSpPr>
              <p:cNvPr id="104574" name="ZoneTexte 134">
                <a:extLst>
                  <a:ext uri="{FF2B5EF4-FFF2-40B4-BE49-F238E27FC236}">
                    <a16:creationId xmlns:a16="http://schemas.microsoft.com/office/drawing/2014/main" id="{2C2534A5-1CA6-F340-9129-C388938A6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42" y="4103494"/>
                <a:ext cx="417203" cy="32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825" b="1" i="1">
                    <a:latin typeface="Arial" panose="020B0604020202020204" pitchFamily="34" charset="0"/>
                    <a:cs typeface="Arial" panose="020B0604020202020204" pitchFamily="34" charset="0"/>
                  </a:rPr>
                  <a:t>F3</a:t>
                </a:r>
                <a:endParaRPr lang="en-US" altLang="fr-FR" sz="825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461" name="Groupe 357">
              <a:extLst>
                <a:ext uri="{FF2B5EF4-FFF2-40B4-BE49-F238E27FC236}">
                  <a16:creationId xmlns:a16="http://schemas.microsoft.com/office/drawing/2014/main" id="{10E49139-B77B-5D41-248D-2E03FABB5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950" y="981131"/>
              <a:ext cx="4032002" cy="2148820"/>
              <a:chOff x="215454" y="1053139"/>
              <a:chExt cx="4032002" cy="2148820"/>
            </a:xfrm>
          </p:grpSpPr>
          <p:grpSp>
            <p:nvGrpSpPr>
              <p:cNvPr id="104546" name="Groupe 202">
                <a:extLst>
                  <a:ext uri="{FF2B5EF4-FFF2-40B4-BE49-F238E27FC236}">
                    <a16:creationId xmlns:a16="http://schemas.microsoft.com/office/drawing/2014/main" id="{5F39C194-3A90-4BC4-F207-6DCFC86564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3040" y="1556792"/>
                <a:ext cx="3744416" cy="1584176"/>
                <a:chOff x="719064" y="1628800"/>
                <a:chExt cx="3744416" cy="1584176"/>
              </a:xfrm>
            </p:grpSpPr>
            <p:cxnSp>
              <p:nvCxnSpPr>
                <p:cNvPr id="151" name="Connecteur droit 150">
                  <a:extLst>
                    <a:ext uri="{FF2B5EF4-FFF2-40B4-BE49-F238E27FC236}">
                      <a16:creationId xmlns:a16="http://schemas.microsoft.com/office/drawing/2014/main" id="{68F00C46-9E0F-5F73-5CF2-3F9CAD72CD9E}"/>
                    </a:ext>
                  </a:extLst>
                </p:cNvPr>
                <p:cNvCxnSpPr/>
                <p:nvPr/>
              </p:nvCxnSpPr>
              <p:spPr>
                <a:xfrm>
                  <a:off x="3276278" y="2925475"/>
                  <a:ext cx="1187450" cy="287355"/>
                </a:xfrm>
                <a:prstGeom prst="line">
                  <a:avLst/>
                </a:prstGeom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153">
                  <a:extLst>
                    <a:ext uri="{FF2B5EF4-FFF2-40B4-BE49-F238E27FC236}">
                      <a16:creationId xmlns:a16="http://schemas.microsoft.com/office/drawing/2014/main" id="{2186D26B-81C3-4FCC-2450-8765F01F7F1F}"/>
                    </a:ext>
                  </a:extLst>
                </p:cNvPr>
                <p:cNvCxnSpPr/>
                <p:nvPr/>
              </p:nvCxnSpPr>
              <p:spPr>
                <a:xfrm>
                  <a:off x="1331591" y="2204709"/>
                  <a:ext cx="1655762" cy="431825"/>
                </a:xfrm>
                <a:prstGeom prst="line">
                  <a:avLst/>
                </a:prstGeom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Connecteur droit 154">
                  <a:extLst>
                    <a:ext uri="{FF2B5EF4-FFF2-40B4-BE49-F238E27FC236}">
                      <a16:creationId xmlns:a16="http://schemas.microsoft.com/office/drawing/2014/main" id="{AB605C92-C636-3065-B9FD-845498566451}"/>
                    </a:ext>
                  </a:extLst>
                </p:cNvPr>
                <p:cNvCxnSpPr/>
                <p:nvPr/>
              </p:nvCxnSpPr>
              <p:spPr>
                <a:xfrm flipH="1" flipV="1">
                  <a:off x="2987353" y="2636534"/>
                  <a:ext cx="288925" cy="288942"/>
                </a:xfrm>
                <a:prstGeom prst="line">
                  <a:avLst/>
                </a:prstGeom>
                <a:ln w="444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necteur droit 195">
                  <a:extLst>
                    <a:ext uri="{FF2B5EF4-FFF2-40B4-BE49-F238E27FC236}">
                      <a16:creationId xmlns:a16="http://schemas.microsoft.com/office/drawing/2014/main" id="{4524E0A4-5ABF-F63C-444E-7771E907937D}"/>
                    </a:ext>
                  </a:extLst>
                </p:cNvPr>
                <p:cNvCxnSpPr/>
                <p:nvPr/>
              </p:nvCxnSpPr>
              <p:spPr>
                <a:xfrm>
                  <a:off x="718816" y="1628414"/>
                  <a:ext cx="612775" cy="576295"/>
                </a:xfrm>
                <a:prstGeom prst="line">
                  <a:avLst/>
                </a:prstGeom>
                <a:ln w="444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1" name="Ellipse 260">
                <a:extLst>
                  <a:ext uri="{FF2B5EF4-FFF2-40B4-BE49-F238E27FC236}">
                    <a16:creationId xmlns:a16="http://schemas.microsoft.com/office/drawing/2014/main" id="{63AED797-D034-1EDC-AF24-C81A4E3A2BE8}"/>
                  </a:ext>
                </a:extLst>
              </p:cNvPr>
              <p:cNvSpPr/>
              <p:nvPr/>
            </p:nvSpPr>
            <p:spPr>
              <a:xfrm rot="2820000">
                <a:off x="806796" y="1858844"/>
                <a:ext cx="71442" cy="730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64" name="Ellipse 263">
                <a:extLst>
                  <a:ext uri="{FF2B5EF4-FFF2-40B4-BE49-F238E27FC236}">
                    <a16:creationId xmlns:a16="http://schemas.microsoft.com/office/drawing/2014/main" id="{C92E4E30-22EA-2E5C-891F-91C3DA15D7DD}"/>
                  </a:ext>
                </a:extLst>
              </p:cNvPr>
              <p:cNvSpPr/>
              <p:nvPr/>
            </p:nvSpPr>
            <p:spPr>
              <a:xfrm>
                <a:off x="1510854" y="2205730"/>
                <a:ext cx="73025" cy="714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85" name="Ellipse 284">
                <a:extLst>
                  <a:ext uri="{FF2B5EF4-FFF2-40B4-BE49-F238E27FC236}">
                    <a16:creationId xmlns:a16="http://schemas.microsoft.com/office/drawing/2014/main" id="{723FECE1-C10B-B0BC-F8A5-A643A67D3610}"/>
                  </a:ext>
                </a:extLst>
              </p:cNvPr>
              <p:cNvSpPr/>
              <p:nvPr/>
            </p:nvSpPr>
            <p:spPr>
              <a:xfrm>
                <a:off x="215454" y="1053139"/>
                <a:ext cx="360363" cy="3603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04550" name="ZoneTexte 288">
                <a:extLst>
                  <a:ext uri="{FF2B5EF4-FFF2-40B4-BE49-F238E27FC236}">
                    <a16:creationId xmlns:a16="http://schemas.microsoft.com/office/drawing/2014/main" id="{A31ADD80-DABB-3234-1836-D49163AB6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1192" y="2132856"/>
                <a:ext cx="1008112" cy="430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 i="1">
                    <a:latin typeface="Arial" panose="020B0604020202020204" pitchFamily="34" charset="0"/>
                    <a:cs typeface="Arial" panose="020B0604020202020204" pitchFamily="34" charset="0"/>
                  </a:rPr>
                  <a:t>Risk - averse</a:t>
                </a:r>
              </a:p>
            </p:txBody>
          </p:sp>
          <p:sp>
            <p:nvSpPr>
              <p:cNvPr id="104551" name="ZoneTexte 328">
                <a:extLst>
                  <a:ext uri="{FF2B5EF4-FFF2-40B4-BE49-F238E27FC236}">
                    <a16:creationId xmlns:a16="http://schemas.microsoft.com/office/drawing/2014/main" id="{6A001156-5D3D-4EA8-C8BB-FD90D929A3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33" y="2204864"/>
                <a:ext cx="1296144" cy="430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 i="1">
                    <a:latin typeface="Arial" panose="020B0604020202020204" pitchFamily="34" charset="0"/>
                    <a:cs typeface="Arial" panose="020B0604020202020204" pitchFamily="34" charset="0"/>
                  </a:rPr>
                  <a:t>Change is difficult</a:t>
                </a:r>
              </a:p>
            </p:txBody>
          </p:sp>
          <p:sp>
            <p:nvSpPr>
              <p:cNvPr id="104552" name="ZoneTexte 329">
                <a:extLst>
                  <a:ext uri="{FF2B5EF4-FFF2-40B4-BE49-F238E27FC236}">
                    <a16:creationId xmlns:a16="http://schemas.microsoft.com/office/drawing/2014/main" id="{DF263BD0-29C0-B9AA-140C-270701C8B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33" y="1340767"/>
                <a:ext cx="1152128" cy="292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825" b="1" i="1">
                    <a:latin typeface="Arial" panose="020B0604020202020204" pitchFamily="34" charset="0"/>
                    <a:cs typeface="Arial" panose="020B0604020202020204" pitchFamily="34" charset="0"/>
                  </a:rPr>
                  <a:t>High UAI</a:t>
                </a:r>
              </a:p>
            </p:txBody>
          </p:sp>
          <p:sp>
            <p:nvSpPr>
              <p:cNvPr id="104553" name="ZoneTexte 330">
                <a:extLst>
                  <a:ext uri="{FF2B5EF4-FFF2-40B4-BE49-F238E27FC236}">
                    <a16:creationId xmlns:a16="http://schemas.microsoft.com/office/drawing/2014/main" id="{01AF1681-E30A-0F13-CAC9-E44E3B8E7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3081" y="1628800"/>
                <a:ext cx="1152128" cy="430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Conservatives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altLang="fr-FR" sz="75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Traditional</a:t>
                </a:r>
              </a:p>
            </p:txBody>
          </p:sp>
          <p:sp>
            <p:nvSpPr>
              <p:cNvPr id="337" name="Ellipse 336">
                <a:extLst>
                  <a:ext uri="{FF2B5EF4-FFF2-40B4-BE49-F238E27FC236}">
                    <a16:creationId xmlns:a16="http://schemas.microsoft.com/office/drawing/2014/main" id="{0F91C5C9-A1C8-3C7F-5F73-E46A8125F1D9}"/>
                  </a:ext>
                </a:extLst>
              </p:cNvPr>
              <p:cNvSpPr/>
              <p:nvPr/>
            </p:nvSpPr>
            <p:spPr>
              <a:xfrm>
                <a:off x="2052192" y="2348614"/>
                <a:ext cx="71437" cy="730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341" name="Ellipse 340">
                <a:extLst>
                  <a:ext uri="{FF2B5EF4-FFF2-40B4-BE49-F238E27FC236}">
                    <a16:creationId xmlns:a16="http://schemas.microsoft.com/office/drawing/2014/main" id="{1B43408B-CB3E-0BED-0630-2157FC8B3CD9}"/>
                  </a:ext>
                </a:extLst>
              </p:cNvPr>
              <p:cNvSpPr/>
              <p:nvPr/>
            </p:nvSpPr>
            <p:spPr>
              <a:xfrm>
                <a:off x="2988817" y="2780438"/>
                <a:ext cx="71437" cy="730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104556" name="ZoneTexte 341">
                <a:extLst>
                  <a:ext uri="{FF2B5EF4-FFF2-40B4-BE49-F238E27FC236}">
                    <a16:creationId xmlns:a16="http://schemas.microsoft.com/office/drawing/2014/main" id="{B111DC03-C432-CE03-0545-7B20109D2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9224" y="2780927"/>
                <a:ext cx="1043608" cy="277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>
                    <a:latin typeface="Arial" panose="020B0604020202020204" pitchFamily="34" charset="0"/>
                    <a:cs typeface="Arial" panose="020B0604020202020204" pitchFamily="34" charset="0"/>
                  </a:rPr>
                  <a:t>Bureaucracy</a:t>
                </a:r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CC9FF771-72E0-E303-F55E-76D73F657321}"/>
                  </a:ext>
                </a:extLst>
              </p:cNvPr>
              <p:cNvSpPr/>
              <p:nvPr/>
            </p:nvSpPr>
            <p:spPr>
              <a:xfrm rot="2820000">
                <a:off x="445640" y="1499255"/>
                <a:ext cx="73029" cy="7302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104558" name="ZoneTexte 239">
                <a:extLst>
                  <a:ext uri="{FF2B5EF4-FFF2-40B4-BE49-F238E27FC236}">
                    <a16:creationId xmlns:a16="http://schemas.microsoft.com/office/drawing/2014/main" id="{005D75B0-B93F-592F-ED47-D16DE84B3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311" y="2924944"/>
                <a:ext cx="718615" cy="277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7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Orderly</a:t>
                </a:r>
              </a:p>
            </p:txBody>
          </p:sp>
        </p:grp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13C1A010-761A-9FD2-B2B6-08CD9F63DDAA}"/>
                </a:ext>
              </a:extLst>
            </p:cNvPr>
            <p:cNvSpPr/>
            <p:nvPr/>
          </p:nvSpPr>
          <p:spPr>
            <a:xfrm>
              <a:off x="7740650" y="2205165"/>
              <a:ext cx="360363" cy="3603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60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1BA02738-37CC-2E2D-22D3-D3DC78F33B5F}"/>
                </a:ext>
              </a:extLst>
            </p:cNvPr>
            <p:cNvSpPr/>
            <p:nvPr/>
          </p:nvSpPr>
          <p:spPr>
            <a:xfrm>
              <a:off x="2627313" y="6237647"/>
              <a:ext cx="360362" cy="3603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04464" name="Rectangle 35">
              <a:extLst>
                <a:ext uri="{FF2B5EF4-FFF2-40B4-BE49-F238E27FC236}">
                  <a16:creationId xmlns:a16="http://schemas.microsoft.com/office/drawing/2014/main" id="{38447A6A-18B6-7B93-3E65-45752C76C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534"/>
              <a:ext cx="246308" cy="4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35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65" name="ZoneTexte 372">
              <a:extLst>
                <a:ext uri="{FF2B5EF4-FFF2-40B4-BE49-F238E27FC236}">
                  <a16:creationId xmlns:a16="http://schemas.microsoft.com/office/drawing/2014/main" id="{B13D0F84-EA2F-91CF-A409-9B4C51464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6021288"/>
              <a:ext cx="936104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Low MAS</a:t>
              </a:r>
            </a:p>
          </p:txBody>
        </p:sp>
        <p:grpSp>
          <p:nvGrpSpPr>
            <p:cNvPr id="505" name="Groupe 504">
              <a:extLst>
                <a:ext uri="{FF2B5EF4-FFF2-40B4-BE49-F238E27FC236}">
                  <a16:creationId xmlns:a16="http://schemas.microsoft.com/office/drawing/2014/main" id="{794DEBFD-70E8-9342-51BA-8C386F2AABC2}"/>
                </a:ext>
              </a:extLst>
            </p:cNvPr>
            <p:cNvGrpSpPr/>
            <p:nvPr/>
          </p:nvGrpSpPr>
          <p:grpSpPr>
            <a:xfrm>
              <a:off x="7236296" y="116632"/>
              <a:ext cx="1763689" cy="1366586"/>
              <a:chOff x="6843664" y="4553744"/>
              <a:chExt cx="2027046" cy="1366586"/>
            </a:xfrm>
            <a:noFill/>
          </p:grpSpPr>
          <p:grpSp>
            <p:nvGrpSpPr>
              <p:cNvPr id="389" name="Groupe 388">
                <a:extLst>
                  <a:ext uri="{FF2B5EF4-FFF2-40B4-BE49-F238E27FC236}">
                    <a16:creationId xmlns:a16="http://schemas.microsoft.com/office/drawing/2014/main" id="{80721C67-D3A3-A4FC-7672-15B8033FE451}"/>
                  </a:ext>
                </a:extLst>
              </p:cNvPr>
              <p:cNvGrpSpPr/>
              <p:nvPr/>
            </p:nvGrpSpPr>
            <p:grpSpPr>
              <a:xfrm>
                <a:off x="6843664" y="4553744"/>
                <a:ext cx="2027046" cy="1366586"/>
                <a:chOff x="7347154" y="4337720"/>
                <a:chExt cx="1997845" cy="1366586"/>
              </a:xfrm>
              <a:grpFill/>
            </p:grpSpPr>
            <p:sp>
              <p:nvSpPr>
                <p:cNvPr id="2085" name="Text Box 37">
                  <a:extLst>
                    <a:ext uri="{FF2B5EF4-FFF2-40B4-BE49-F238E27FC236}">
                      <a16:creationId xmlns:a16="http://schemas.microsoft.com/office/drawing/2014/main" id="{2E73B6E9-5387-7673-C7F2-E26C6F18C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47154" y="4337720"/>
                  <a:ext cx="1997845" cy="1366586"/>
                </a:xfrm>
                <a:prstGeom prst="rect">
                  <a:avLst/>
                </a:prstGeom>
                <a:solidFill>
                  <a:schemeClr val="bg2">
                    <a:alpha val="23000"/>
                  </a:schemeClr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r>
                    <a:rPr lang="en-US" sz="600" b="1" i="1" dirty="0">
                      <a:cs typeface="Arial" pitchFamily="34" charset="0"/>
                    </a:rPr>
                    <a:t>         PDI :Power Distance</a:t>
                  </a:r>
                </a:p>
                <a:p>
                  <a:pPr eaLnBrk="1" hangingPunct="1">
                    <a:defRPr/>
                  </a:pPr>
                  <a:r>
                    <a:rPr lang="en-US" sz="600" b="1" i="1" dirty="0">
                      <a:cs typeface="Arial" pitchFamily="34" charset="0"/>
                    </a:rPr>
                    <a:t>        UAI :Uncertainty Avoidance</a:t>
                  </a:r>
                </a:p>
                <a:p>
                  <a:pPr eaLnBrk="1" hangingPunct="1">
                    <a:defRPr/>
                  </a:pPr>
                  <a:r>
                    <a:rPr lang="en-US" sz="600" b="1" i="1" dirty="0">
                      <a:cs typeface="Arial" pitchFamily="34" charset="0"/>
                    </a:rPr>
                    <a:t>        MAS :Masculinity</a:t>
                  </a:r>
                </a:p>
                <a:p>
                  <a:pPr eaLnBrk="1" hangingPunct="1">
                    <a:defRPr/>
                  </a:pPr>
                  <a:r>
                    <a:rPr lang="en-US" sz="600" b="1" i="1" dirty="0">
                      <a:cs typeface="Arial" pitchFamily="34" charset="0"/>
                    </a:rPr>
                    <a:t>        IDV :Individualism</a:t>
                  </a:r>
                </a:p>
                <a:p>
                  <a:pPr eaLnBrk="1" hangingPunct="1">
                    <a:defRPr/>
                  </a:pPr>
                  <a:r>
                    <a:rPr lang="fr-FR" sz="600" b="1" i="1" dirty="0">
                      <a:cs typeface="Arial" pitchFamily="34" charset="0"/>
                    </a:rPr>
                    <a:t>        EMO :</a:t>
                  </a:r>
                  <a:r>
                    <a:rPr lang="en-US" sz="600" b="1" i="1" dirty="0">
                      <a:cs typeface="Arial" pitchFamily="34" charset="0"/>
                    </a:rPr>
                    <a:t>Emotional</a:t>
                  </a:r>
                </a:p>
                <a:p>
                  <a:pPr eaLnBrk="1" hangingPunct="1">
                    <a:defRPr/>
                  </a:pPr>
                  <a:r>
                    <a:rPr lang="en-US" sz="600" b="1" i="1" dirty="0">
                      <a:cs typeface="Arial" pitchFamily="34" charset="0"/>
                    </a:rPr>
                    <a:t>        COL :Collectivism </a:t>
                  </a:r>
                  <a:endParaRPr lang="en-US" sz="675" b="1" i="1" dirty="0">
                    <a:cs typeface="Arial" pitchFamily="34" charset="0"/>
                  </a:endParaRPr>
                </a:p>
                <a:p>
                  <a:pPr eaLnBrk="1" hangingPunct="1">
                    <a:defRPr/>
                  </a:pPr>
                  <a:r>
                    <a:rPr lang="fr-FR" sz="675" b="1" i="1" dirty="0">
                      <a:cs typeface="Arial" pitchFamily="34" charset="0"/>
                    </a:rPr>
                    <a:t>F </a:t>
                  </a:r>
                  <a:r>
                    <a:rPr lang="fr-FR" sz="600" b="1" i="1" dirty="0">
                      <a:cs typeface="Arial" pitchFamily="34" charset="0"/>
                    </a:rPr>
                    <a:t>     France</a:t>
                  </a:r>
                </a:p>
                <a:p>
                  <a:pPr eaLnBrk="1" hangingPunct="1">
                    <a:defRPr/>
                  </a:pPr>
                  <a:r>
                    <a:rPr lang="en-US" sz="675" b="1" i="1" dirty="0">
                      <a:cs typeface="Arial" pitchFamily="34" charset="0"/>
                    </a:rPr>
                    <a:t>B</a:t>
                  </a:r>
                  <a:r>
                    <a:rPr lang="en-US" sz="600" b="1" i="1" dirty="0">
                      <a:cs typeface="Arial" pitchFamily="34" charset="0"/>
                    </a:rPr>
                    <a:t>      Brazil</a:t>
                  </a:r>
                </a:p>
                <a:p>
                  <a:pPr eaLnBrk="1" hangingPunct="1">
                    <a:defRPr/>
                  </a:pPr>
                  <a:endParaRPr lang="fr-FR" sz="750" dirty="0">
                    <a:cs typeface="Times New Roman" pitchFamily="18" charset="0"/>
                  </a:endParaRPr>
                </a:p>
                <a:p>
                  <a:pPr eaLnBrk="1" hangingPunct="1">
                    <a:defRPr/>
                  </a:pPr>
                  <a:r>
                    <a:rPr lang="fr-FR" sz="750" dirty="0">
                      <a:cs typeface="Times New Roman" pitchFamily="18" charset="0"/>
                    </a:rPr>
                    <a:t>		</a:t>
                  </a:r>
                </a:p>
                <a:p>
                  <a:pPr eaLnBrk="1" hangingPunct="1">
                    <a:defRPr/>
                  </a:pPr>
                  <a:r>
                    <a:rPr lang="fr-FR" sz="750" dirty="0">
                      <a:cs typeface="Times New Roman" pitchFamily="18" charset="0"/>
                    </a:rPr>
                    <a:t>	</a:t>
                  </a:r>
                  <a:endParaRPr lang="en-US" sz="750" dirty="0">
                    <a:cs typeface="Times New Roman" pitchFamily="18" charset="0"/>
                  </a:endParaRPr>
                </a:p>
                <a:p>
                  <a:pPr eaLnBrk="1" hangingPunct="1">
                    <a:defRPr/>
                  </a:pPr>
                  <a:endParaRPr lang="en-US" sz="750" dirty="0">
                    <a:cs typeface="Times New Roman" pitchFamily="18" charset="0"/>
                  </a:endParaRPr>
                </a:p>
                <a:p>
                  <a:pPr eaLnBrk="1" hangingPunct="1">
                    <a:defRPr/>
                  </a:pPr>
                  <a:endParaRPr lang="en-US" sz="825" dirty="0">
                    <a:cs typeface="Arial" pitchFamily="34" charset="0"/>
                  </a:endParaRPr>
                </a:p>
                <a:p>
                  <a:pPr eaLnBrk="1" hangingPunct="1">
                    <a:defRPr/>
                  </a:pPr>
                  <a:endParaRPr lang="en-US" sz="825" dirty="0">
                    <a:cs typeface="Arial" pitchFamily="34" charset="0"/>
                  </a:endParaRPr>
                </a:p>
                <a:p>
                  <a:pPr eaLnBrk="1" hangingPunct="1">
                    <a:defRPr/>
                  </a:pPr>
                  <a:endParaRPr lang="en-US" sz="825" dirty="0">
                    <a:cs typeface="Arial" pitchFamily="34" charset="0"/>
                  </a:endParaRPr>
                </a:p>
                <a:p>
                  <a:pPr eaLnBrk="1" hangingPunct="1">
                    <a:defRPr/>
                  </a:pPr>
                  <a:endParaRPr lang="en-US" sz="825" dirty="0">
                    <a:cs typeface="Arial" pitchFamily="34" charset="0"/>
                  </a:endParaRPr>
                </a:p>
                <a:p>
                  <a:pPr eaLnBrk="1" hangingPunct="1">
                    <a:defRPr/>
                  </a:pPr>
                  <a:endParaRPr lang="en-US" sz="825" dirty="0">
                    <a:cs typeface="Arial" pitchFamily="34" charset="0"/>
                  </a:endParaRPr>
                </a:p>
                <a:p>
                  <a:pPr eaLnBrk="1" hangingPunct="1">
                    <a:defRPr/>
                  </a:pPr>
                  <a:endParaRPr lang="en-US" sz="825" dirty="0">
                    <a:latin typeface="Calibri" pitchFamily="34" charset="0"/>
                    <a:cs typeface="Arial" pitchFamily="34" charset="0"/>
                  </a:endParaRPr>
                </a:p>
                <a:p>
                  <a:pPr eaLnBrk="1" hangingPunct="1">
                    <a:defRPr/>
                  </a:pPr>
                  <a:endParaRPr lang="en-US" sz="1050" dirty="0">
                    <a:cs typeface="Arial" pitchFamily="34" charset="0"/>
                  </a:endParaRPr>
                </a:p>
              </p:txBody>
            </p:sp>
            <p:cxnSp>
              <p:nvCxnSpPr>
                <p:cNvPr id="377" name="Connecteur droit 376">
                  <a:extLst>
                    <a:ext uri="{FF2B5EF4-FFF2-40B4-BE49-F238E27FC236}">
                      <a16:creationId xmlns:a16="http://schemas.microsoft.com/office/drawing/2014/main" id="{20D8991F-03DB-C849-BC71-66E606797578}"/>
                    </a:ext>
                  </a:extLst>
                </p:cNvPr>
                <p:cNvCxnSpPr/>
                <p:nvPr/>
              </p:nvCxnSpPr>
              <p:spPr>
                <a:xfrm flipH="1">
                  <a:off x="7469494" y="4437112"/>
                  <a:ext cx="141926" cy="0"/>
                </a:xfrm>
                <a:prstGeom prst="line">
                  <a:avLst/>
                </a:prstGeom>
                <a:grpFill/>
                <a:ln w="44450" cap="rnd">
                  <a:solidFill>
                    <a:srgbClr val="C607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4" name="Connecteur droit 493">
                <a:extLst>
                  <a:ext uri="{FF2B5EF4-FFF2-40B4-BE49-F238E27FC236}">
                    <a16:creationId xmlns:a16="http://schemas.microsoft.com/office/drawing/2014/main" id="{98C273F9-94A9-7646-D1C7-71B842ECB729}"/>
                  </a:ext>
                </a:extLst>
              </p:cNvPr>
              <p:cNvCxnSpPr/>
              <p:nvPr/>
            </p:nvCxnSpPr>
            <p:spPr>
              <a:xfrm>
                <a:off x="6967792" y="4797152"/>
                <a:ext cx="144000" cy="0"/>
              </a:xfrm>
              <a:prstGeom prst="line">
                <a:avLst/>
              </a:prstGeom>
              <a:grpFill/>
              <a:ln w="444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Connecteur droit 495">
                <a:extLst>
                  <a:ext uri="{FF2B5EF4-FFF2-40B4-BE49-F238E27FC236}">
                    <a16:creationId xmlns:a16="http://schemas.microsoft.com/office/drawing/2014/main" id="{85B2E153-AB25-14A1-7B4F-0EFCFEC127C7}"/>
                  </a:ext>
                </a:extLst>
              </p:cNvPr>
              <p:cNvCxnSpPr/>
              <p:nvPr/>
            </p:nvCxnSpPr>
            <p:spPr>
              <a:xfrm>
                <a:off x="6967451" y="4913784"/>
                <a:ext cx="144000" cy="0"/>
              </a:xfrm>
              <a:prstGeom prst="line">
                <a:avLst/>
              </a:prstGeom>
              <a:grpFill/>
              <a:ln w="444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Connecteur droit 499">
                <a:extLst>
                  <a:ext uri="{FF2B5EF4-FFF2-40B4-BE49-F238E27FC236}">
                    <a16:creationId xmlns:a16="http://schemas.microsoft.com/office/drawing/2014/main" id="{97E1B923-7D7E-0334-4502-4FD3C86FD84D}"/>
                  </a:ext>
                </a:extLst>
              </p:cNvPr>
              <p:cNvCxnSpPr/>
              <p:nvPr/>
            </p:nvCxnSpPr>
            <p:spPr>
              <a:xfrm>
                <a:off x="6967451" y="5013112"/>
                <a:ext cx="144000" cy="0"/>
              </a:xfrm>
              <a:prstGeom prst="line">
                <a:avLst/>
              </a:prstGeom>
              <a:grpFill/>
              <a:ln w="4445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Connecteur droit 462">
                <a:extLst>
                  <a:ext uri="{FF2B5EF4-FFF2-40B4-BE49-F238E27FC236}">
                    <a16:creationId xmlns:a16="http://schemas.microsoft.com/office/drawing/2014/main" id="{8EB7C187-2A48-7EFB-BE98-0724E06BEF8E}"/>
                  </a:ext>
                </a:extLst>
              </p:cNvPr>
              <p:cNvCxnSpPr/>
              <p:nvPr/>
            </p:nvCxnSpPr>
            <p:spPr>
              <a:xfrm>
                <a:off x="6967451" y="5265112"/>
                <a:ext cx="144000" cy="0"/>
              </a:xfrm>
              <a:prstGeom prst="line">
                <a:avLst/>
              </a:prstGeom>
              <a:grpFill/>
              <a:ln w="44450" cap="rnd">
                <a:solidFill>
                  <a:srgbClr val="FC20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Connecteur droit 463">
                <a:extLst>
                  <a:ext uri="{FF2B5EF4-FFF2-40B4-BE49-F238E27FC236}">
                    <a16:creationId xmlns:a16="http://schemas.microsoft.com/office/drawing/2014/main" id="{7564CF7B-D02B-B3C6-50D1-1E12D84B5CB6}"/>
                  </a:ext>
                </a:extLst>
              </p:cNvPr>
              <p:cNvCxnSpPr/>
              <p:nvPr/>
            </p:nvCxnSpPr>
            <p:spPr>
              <a:xfrm>
                <a:off x="6967451" y="5129808"/>
                <a:ext cx="144000" cy="0"/>
              </a:xfrm>
              <a:prstGeom prst="line">
                <a:avLst/>
              </a:prstGeom>
              <a:grpFill/>
              <a:ln w="44450" cap="rnd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5A9EE8A-9A64-B5BD-E801-0054E35ED965}"/>
                </a:ext>
              </a:extLst>
            </p:cNvPr>
            <p:cNvCxnSpPr/>
            <p:nvPr/>
          </p:nvCxnSpPr>
          <p:spPr>
            <a:xfrm flipV="1">
              <a:off x="5219700" y="1844781"/>
              <a:ext cx="73025" cy="360384"/>
            </a:xfrm>
            <a:prstGeom prst="line">
              <a:avLst/>
            </a:prstGeom>
            <a:ln w="444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468" name="Groupe 151">
              <a:extLst>
                <a:ext uri="{FF2B5EF4-FFF2-40B4-BE49-F238E27FC236}">
                  <a16:creationId xmlns:a16="http://schemas.microsoft.com/office/drawing/2014/main" id="{296DFC99-AA89-8581-941B-A7A13FA11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080" y="620688"/>
              <a:ext cx="538342" cy="1247142"/>
              <a:chOff x="5076056" y="260648"/>
              <a:chExt cx="518458" cy="1296703"/>
            </a:xfrm>
          </p:grpSpPr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9CA3B5E3-8207-9E61-B987-19A7AAA481AB}"/>
                  </a:ext>
                </a:extLst>
              </p:cNvPr>
              <p:cNvCxnSpPr/>
              <p:nvPr/>
            </p:nvCxnSpPr>
            <p:spPr>
              <a:xfrm>
                <a:off x="5076677" y="1556496"/>
                <a:ext cx="518286" cy="0"/>
              </a:xfrm>
              <a:prstGeom prst="line">
                <a:avLst/>
              </a:prstGeom>
              <a:ln w="44450" cap="rnd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>
                <a:extLst>
                  <a:ext uri="{FF2B5EF4-FFF2-40B4-BE49-F238E27FC236}">
                    <a16:creationId xmlns:a16="http://schemas.microsoft.com/office/drawing/2014/main" id="{4A4E4BC7-3262-7147-4213-64075E5E7AC5}"/>
                  </a:ext>
                </a:extLst>
              </p:cNvPr>
              <p:cNvCxnSpPr/>
              <p:nvPr/>
            </p:nvCxnSpPr>
            <p:spPr>
              <a:xfrm flipV="1">
                <a:off x="5594963" y="260711"/>
                <a:ext cx="0" cy="1297436"/>
              </a:xfrm>
              <a:prstGeom prst="line">
                <a:avLst/>
              </a:prstGeom>
              <a:ln w="444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1DAED0D4-0FA2-4F15-7A94-47B180E9C9ED}"/>
                </a:ext>
              </a:extLst>
            </p:cNvPr>
            <p:cNvCxnSpPr/>
            <p:nvPr/>
          </p:nvCxnSpPr>
          <p:spPr>
            <a:xfrm flipH="1">
              <a:off x="4356100" y="3068814"/>
              <a:ext cx="431800" cy="0"/>
            </a:xfrm>
            <a:prstGeom prst="line">
              <a:avLst/>
            </a:prstGeom>
            <a:ln w="44450" cap="rnd">
              <a:solidFill>
                <a:srgbClr val="C607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83CD628C-C686-C067-33E8-9ED4E478E0E8}"/>
                </a:ext>
              </a:extLst>
            </p:cNvPr>
            <p:cNvCxnSpPr/>
            <p:nvPr/>
          </p:nvCxnSpPr>
          <p:spPr>
            <a:xfrm>
              <a:off x="4356100" y="3140256"/>
              <a:ext cx="539750" cy="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71" name="ZoneTexte 134">
              <a:extLst>
                <a:ext uri="{FF2B5EF4-FFF2-40B4-BE49-F238E27FC236}">
                  <a16:creationId xmlns:a16="http://schemas.microsoft.com/office/drawing/2014/main" id="{9F2327F9-56E4-52DF-1D1C-E67D2CC38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2320" y="1988840"/>
              <a:ext cx="792088" cy="4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High PDI</a:t>
              </a:r>
              <a:endParaRPr lang="en-US" altLang="fr-FR" sz="825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7CA67864-D153-95C9-C57D-87B24343864C}"/>
                </a:ext>
              </a:extLst>
            </p:cNvPr>
            <p:cNvCxnSpPr/>
            <p:nvPr/>
          </p:nvCxnSpPr>
          <p:spPr>
            <a:xfrm>
              <a:off x="5003800" y="3213285"/>
              <a:ext cx="144463" cy="71442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282EFF32-40C3-5CB5-B7D7-9135CDB908D7}"/>
                </a:ext>
              </a:extLst>
            </p:cNvPr>
            <p:cNvSpPr/>
            <p:nvPr/>
          </p:nvSpPr>
          <p:spPr>
            <a:xfrm>
              <a:off x="5795963" y="3789581"/>
              <a:ext cx="71437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1D38E159-FA07-9CA4-CA86-67C846172208}"/>
                </a:ext>
              </a:extLst>
            </p:cNvPr>
            <p:cNvSpPr/>
            <p:nvPr/>
          </p:nvSpPr>
          <p:spPr>
            <a:xfrm>
              <a:off x="6156325" y="4653231"/>
              <a:ext cx="71438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C2C0C85B-D170-107A-CAD4-BC2D9D950A32}"/>
                </a:ext>
              </a:extLst>
            </p:cNvPr>
            <p:cNvSpPr/>
            <p:nvPr/>
          </p:nvSpPr>
          <p:spPr>
            <a:xfrm>
              <a:off x="6804025" y="6164618"/>
              <a:ext cx="71438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FEC33D34-8C8B-49E6-D036-A531CF1DE68F}"/>
                </a:ext>
              </a:extLst>
            </p:cNvPr>
            <p:cNvSpPr/>
            <p:nvPr/>
          </p:nvSpPr>
          <p:spPr>
            <a:xfrm>
              <a:off x="6372225" y="5516880"/>
              <a:ext cx="71438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04477" name="ZoneTexte 134">
              <a:extLst>
                <a:ext uri="{FF2B5EF4-FFF2-40B4-BE49-F238E27FC236}">
                  <a16:creationId xmlns:a16="http://schemas.microsoft.com/office/drawing/2014/main" id="{1777DB6C-5AF0-84D1-90BE-B0E0E6E3C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3645024"/>
              <a:ext cx="1080120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i="1">
                  <a:latin typeface="Arial" panose="020B0604020202020204" pitchFamily="34" charset="0"/>
                  <a:cs typeface="Arial" panose="020B0604020202020204" pitchFamily="34" charset="0"/>
                </a:rPr>
                <a:t>Bureaucracy</a:t>
              </a:r>
            </a:p>
          </p:txBody>
        </p:sp>
        <p:sp>
          <p:nvSpPr>
            <p:cNvPr id="104478" name="ZoneTexte 187">
              <a:extLst>
                <a:ext uri="{FF2B5EF4-FFF2-40B4-BE49-F238E27FC236}">
                  <a16:creationId xmlns:a16="http://schemas.microsoft.com/office/drawing/2014/main" id="{87F0D9FD-2548-90FA-BA5F-F39DEC023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007150"/>
              <a:ext cx="432047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F1</a:t>
              </a:r>
            </a:p>
          </p:txBody>
        </p:sp>
        <p:grpSp>
          <p:nvGrpSpPr>
            <p:cNvPr id="104479" name="Groupe 366">
              <a:extLst>
                <a:ext uri="{FF2B5EF4-FFF2-40B4-BE49-F238E27FC236}">
                  <a16:creationId xmlns:a16="http://schemas.microsoft.com/office/drawing/2014/main" id="{F101425B-353F-5C79-0A0B-8A4BA97F6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188640"/>
              <a:ext cx="2808313" cy="2520280"/>
              <a:chOff x="800795" y="1"/>
              <a:chExt cx="3396093" cy="2788593"/>
            </a:xfrm>
          </p:grpSpPr>
          <p:grpSp>
            <p:nvGrpSpPr>
              <p:cNvPr id="104539" name="Groupe 84">
                <a:extLst>
                  <a:ext uri="{FF2B5EF4-FFF2-40B4-BE49-F238E27FC236}">
                    <a16:creationId xmlns:a16="http://schemas.microsoft.com/office/drawing/2014/main" id="{E75D3254-008C-B3EB-F18A-703ABD697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3269" y="398372"/>
                <a:ext cx="2873619" cy="2390222"/>
                <a:chOff x="4290878" y="393991"/>
                <a:chExt cx="1307511" cy="5139545"/>
              </a:xfrm>
            </p:grpSpPr>
            <p:cxnSp>
              <p:nvCxnSpPr>
                <p:cNvPr id="213" name="Connecteur droit 212">
                  <a:extLst>
                    <a:ext uri="{FF2B5EF4-FFF2-40B4-BE49-F238E27FC236}">
                      <a16:creationId xmlns:a16="http://schemas.microsoft.com/office/drawing/2014/main" id="{064926D0-A8E4-BFED-FCEE-F8E4378AD896}"/>
                    </a:ext>
                  </a:extLst>
                </p:cNvPr>
                <p:cNvCxnSpPr/>
                <p:nvPr/>
              </p:nvCxnSpPr>
              <p:spPr>
                <a:xfrm flipH="1" flipV="1">
                  <a:off x="4290469" y="395480"/>
                  <a:ext cx="713651" cy="997161"/>
                </a:xfrm>
                <a:prstGeom prst="line">
                  <a:avLst/>
                </a:prstGeom>
                <a:ln w="4445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85">
                  <a:extLst>
                    <a:ext uri="{FF2B5EF4-FFF2-40B4-BE49-F238E27FC236}">
                      <a16:creationId xmlns:a16="http://schemas.microsoft.com/office/drawing/2014/main" id="{0E1283C8-F258-A6DE-97A7-117ABC52776F}"/>
                    </a:ext>
                  </a:extLst>
                </p:cNvPr>
                <p:cNvCxnSpPr/>
                <p:nvPr/>
              </p:nvCxnSpPr>
              <p:spPr>
                <a:xfrm flipH="1" flipV="1">
                  <a:off x="5004120" y="1422859"/>
                  <a:ext cx="99579" cy="2738418"/>
                </a:xfrm>
                <a:prstGeom prst="line">
                  <a:avLst/>
                </a:prstGeom>
                <a:ln w="4445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>
                  <a:extLst>
                    <a:ext uri="{FF2B5EF4-FFF2-40B4-BE49-F238E27FC236}">
                      <a16:creationId xmlns:a16="http://schemas.microsoft.com/office/drawing/2014/main" id="{869B6738-3E0D-60C5-04E6-4B51C6FE1073}"/>
                    </a:ext>
                  </a:extLst>
                </p:cNvPr>
                <p:cNvCxnSpPr/>
                <p:nvPr/>
              </p:nvCxnSpPr>
              <p:spPr>
                <a:xfrm flipH="1" flipV="1">
                  <a:off x="5103699" y="4161277"/>
                  <a:ext cx="494402" cy="1371096"/>
                </a:xfrm>
                <a:prstGeom prst="line">
                  <a:avLst/>
                </a:prstGeom>
                <a:ln w="44450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6" name="Ellipse 365">
                <a:extLst>
                  <a:ext uri="{FF2B5EF4-FFF2-40B4-BE49-F238E27FC236}">
                    <a16:creationId xmlns:a16="http://schemas.microsoft.com/office/drawing/2014/main" id="{6E63A5CD-82C6-4E85-45F2-E07578248333}"/>
                  </a:ext>
                </a:extLst>
              </p:cNvPr>
              <p:cNvSpPr/>
              <p:nvPr/>
            </p:nvSpPr>
            <p:spPr>
              <a:xfrm>
                <a:off x="800195" y="315"/>
                <a:ext cx="435786" cy="3987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</p:grpSp>
        <p:sp>
          <p:nvSpPr>
            <p:cNvPr id="104480" name="ZoneTexte 368">
              <a:extLst>
                <a:ext uri="{FF2B5EF4-FFF2-40B4-BE49-F238E27FC236}">
                  <a16:creationId xmlns:a16="http://schemas.microsoft.com/office/drawing/2014/main" id="{9B93B1CA-16E8-F680-3F40-FD801DBB6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32656"/>
              <a:ext cx="576064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IDV</a:t>
              </a:r>
            </a:p>
          </p:txBody>
        </p:sp>
        <p:sp>
          <p:nvSpPr>
            <p:cNvPr id="104481" name="ZoneTexte 188">
              <a:extLst>
                <a:ext uri="{FF2B5EF4-FFF2-40B4-BE49-F238E27FC236}">
                  <a16:creationId xmlns:a16="http://schemas.microsoft.com/office/drawing/2014/main" id="{07D6469B-7295-A2A0-ECEC-A2315EAFA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84" y="215062"/>
              <a:ext cx="432048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F2</a:t>
              </a:r>
            </a:p>
          </p:txBody>
        </p:sp>
        <p:sp>
          <p:nvSpPr>
            <p:cNvPr id="104482" name="ZoneTexte 134">
              <a:extLst>
                <a:ext uri="{FF2B5EF4-FFF2-40B4-BE49-F238E27FC236}">
                  <a16:creationId xmlns:a16="http://schemas.microsoft.com/office/drawing/2014/main" id="{33A85E39-9793-F1D8-5CF4-33BCE503C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785" y="6309321"/>
              <a:ext cx="551396" cy="32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25" b="1" i="1" dirty="0">
                  <a:latin typeface="Arial" panose="020B0604020202020204" pitchFamily="34" charset="0"/>
                  <a:cs typeface="Arial" panose="020B0604020202020204" pitchFamily="34" charset="0"/>
                </a:rPr>
                <a:t>F4</a:t>
              </a:r>
              <a:endParaRPr lang="en-US" altLang="fr-FR" sz="825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83" name="ZoneTexte 134">
              <a:extLst>
                <a:ext uri="{FF2B5EF4-FFF2-40B4-BE49-F238E27FC236}">
                  <a16:creationId xmlns:a16="http://schemas.microsoft.com/office/drawing/2014/main" id="{CEC5D2F0-F90F-8A2E-ED04-BBA5CE964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4581127"/>
              <a:ext cx="1080120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Risk- averse</a:t>
              </a:r>
              <a:endParaRPr lang="en-US" altLang="fr-FR" sz="75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84" name="ZoneTexte 134">
              <a:extLst>
                <a:ext uri="{FF2B5EF4-FFF2-40B4-BE49-F238E27FC236}">
                  <a16:creationId xmlns:a16="http://schemas.microsoft.com/office/drawing/2014/main" id="{14398031-3528-4403-FC2D-36321C3BA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00" y="5373216"/>
              <a:ext cx="1224136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Very religious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04485" name="ZoneTexte 197">
              <a:extLst>
                <a:ext uri="{FF2B5EF4-FFF2-40B4-BE49-F238E27FC236}">
                  <a16:creationId xmlns:a16="http://schemas.microsoft.com/office/drawing/2014/main" id="{B044DB48-67CC-3214-836A-0F6FC540D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6047710"/>
              <a:ext cx="1152128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High UAI</a:t>
              </a:r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72A6ABEC-584A-6DD7-7210-C5B5DB1323D6}"/>
                </a:ext>
              </a:extLst>
            </p:cNvPr>
            <p:cNvSpPr/>
            <p:nvPr/>
          </p:nvSpPr>
          <p:spPr>
            <a:xfrm>
              <a:off x="6875463" y="6309088"/>
              <a:ext cx="360362" cy="360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04487" name="ZoneTexte 199">
              <a:extLst>
                <a:ext uri="{FF2B5EF4-FFF2-40B4-BE49-F238E27FC236}">
                  <a16:creationId xmlns:a16="http://schemas.microsoft.com/office/drawing/2014/main" id="{AF3BD96A-ABF6-FC24-4B8C-55D3B6BA8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6256" y="6381328"/>
              <a:ext cx="432047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B1</a:t>
              </a:r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0285C5A6-4C16-E6D1-0534-2BF3FF72087B}"/>
                </a:ext>
              </a:extLst>
            </p:cNvPr>
            <p:cNvSpPr/>
            <p:nvPr/>
          </p:nvSpPr>
          <p:spPr>
            <a:xfrm>
              <a:off x="3276600" y="2852902"/>
              <a:ext cx="71438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82C73A3D-9462-D8A5-B60C-91AFB566127C}"/>
                </a:ext>
              </a:extLst>
            </p:cNvPr>
            <p:cNvSpPr/>
            <p:nvPr/>
          </p:nvSpPr>
          <p:spPr>
            <a:xfrm>
              <a:off x="2555875" y="1268486"/>
              <a:ext cx="71438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0288424E-4CBD-3D5F-9B5D-FDBF18774147}"/>
                </a:ext>
              </a:extLst>
            </p:cNvPr>
            <p:cNvSpPr/>
            <p:nvPr/>
          </p:nvSpPr>
          <p:spPr>
            <a:xfrm>
              <a:off x="2627313" y="1773340"/>
              <a:ext cx="73025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23606B50-F212-FCFA-3BBD-8D09B5D39FEC}"/>
                </a:ext>
              </a:extLst>
            </p:cNvPr>
            <p:cNvSpPr/>
            <p:nvPr/>
          </p:nvSpPr>
          <p:spPr>
            <a:xfrm>
              <a:off x="1187450" y="503267"/>
              <a:ext cx="73025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9119C246-EF8C-DCE9-7201-B53A046923ED}"/>
                </a:ext>
              </a:extLst>
            </p:cNvPr>
            <p:cNvSpPr/>
            <p:nvPr/>
          </p:nvSpPr>
          <p:spPr>
            <a:xfrm>
              <a:off x="1584325" y="620749"/>
              <a:ext cx="71438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04493" name="ZoneTexte 234">
              <a:extLst>
                <a:ext uri="{FF2B5EF4-FFF2-40B4-BE49-F238E27FC236}">
                  <a16:creationId xmlns:a16="http://schemas.microsoft.com/office/drawing/2014/main" id="{6E1CF4EA-5574-26F6-D7EE-A528F4A4D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836712"/>
              <a:ext cx="1584176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They love animals more than their kids</a:t>
              </a:r>
            </a:p>
          </p:txBody>
        </p:sp>
        <p:sp>
          <p:nvSpPr>
            <p:cNvPr id="104494" name="ZoneTexte 237">
              <a:extLst>
                <a:ext uri="{FF2B5EF4-FFF2-40B4-BE49-F238E27FC236}">
                  <a16:creationId xmlns:a16="http://schemas.microsoft.com/office/drawing/2014/main" id="{D781B71C-3F10-B310-8A15-5BBC90DE4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824" y="2132856"/>
              <a:ext cx="1008112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Meritocratic</a:t>
              </a:r>
            </a:p>
          </p:txBody>
        </p:sp>
        <p:sp>
          <p:nvSpPr>
            <p:cNvPr id="104495" name="ZoneTexte 238">
              <a:extLst>
                <a:ext uri="{FF2B5EF4-FFF2-40B4-BE49-F238E27FC236}">
                  <a16:creationId xmlns:a16="http://schemas.microsoft.com/office/drawing/2014/main" id="{88F8C344-75A3-604A-3022-20C342376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776" y="1052737"/>
              <a:ext cx="1656184" cy="60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Identity conscious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 “ French language”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04496" name="Groupe 248">
              <a:extLst>
                <a:ext uri="{FF2B5EF4-FFF2-40B4-BE49-F238E27FC236}">
                  <a16:creationId xmlns:a16="http://schemas.microsoft.com/office/drawing/2014/main" id="{22F5F1E6-16EB-C89E-5971-FE860BB1E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914" y="2997793"/>
              <a:ext cx="2549038" cy="1871350"/>
              <a:chOff x="6162914" y="2997793"/>
              <a:chExt cx="2549038" cy="1871350"/>
            </a:xfrm>
          </p:grpSpPr>
          <p:grpSp>
            <p:nvGrpSpPr>
              <p:cNvPr id="104529" name="Groupe 138">
                <a:extLst>
                  <a:ext uri="{FF2B5EF4-FFF2-40B4-BE49-F238E27FC236}">
                    <a16:creationId xmlns:a16="http://schemas.microsoft.com/office/drawing/2014/main" id="{CF24D49C-600A-2144-442A-1A53F01B0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971449">
                <a:off x="6162914" y="2997793"/>
                <a:ext cx="1767622" cy="1705644"/>
                <a:chOff x="4311972" y="421367"/>
                <a:chExt cx="1055948" cy="4357917"/>
              </a:xfrm>
            </p:grpSpPr>
            <p:cxnSp>
              <p:nvCxnSpPr>
                <p:cNvPr id="140" name="Connecteur droit 139">
                  <a:extLst>
                    <a:ext uri="{FF2B5EF4-FFF2-40B4-BE49-F238E27FC236}">
                      <a16:creationId xmlns:a16="http://schemas.microsoft.com/office/drawing/2014/main" id="{1765082E-90B4-7881-BE27-862BC5D80CE7}"/>
                    </a:ext>
                  </a:extLst>
                </p:cNvPr>
                <p:cNvCxnSpPr/>
                <p:nvPr/>
              </p:nvCxnSpPr>
              <p:spPr>
                <a:xfrm rot="12628551">
                  <a:off x="4724168" y="4622168"/>
                  <a:ext cx="646772" cy="182532"/>
                </a:xfrm>
                <a:prstGeom prst="line">
                  <a:avLst/>
                </a:prstGeom>
                <a:ln w="44450" cap="rnd">
                  <a:solidFill>
                    <a:srgbClr val="FC20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>
                  <a:extLst>
                    <a:ext uri="{FF2B5EF4-FFF2-40B4-BE49-F238E27FC236}">
                      <a16:creationId xmlns:a16="http://schemas.microsoft.com/office/drawing/2014/main" id="{81731C7E-7139-A123-C90B-F43CD5517B3D}"/>
                    </a:ext>
                  </a:extLst>
                </p:cNvPr>
                <p:cNvCxnSpPr/>
                <p:nvPr/>
              </p:nvCxnSpPr>
              <p:spPr>
                <a:xfrm rot="12628551">
                  <a:off x="4310497" y="408183"/>
                  <a:ext cx="693241" cy="2969206"/>
                </a:xfrm>
                <a:prstGeom prst="line">
                  <a:avLst/>
                </a:prstGeom>
                <a:ln w="44450" cap="rnd">
                  <a:solidFill>
                    <a:srgbClr val="FC20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530" name="Groupe 247">
                <a:extLst>
                  <a:ext uri="{FF2B5EF4-FFF2-40B4-BE49-F238E27FC236}">
                    <a16:creationId xmlns:a16="http://schemas.microsoft.com/office/drawing/2014/main" id="{006B1235-A544-B4D0-C57D-BF8FA913E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28384" y="4221088"/>
                <a:ext cx="683568" cy="648055"/>
                <a:chOff x="8028384" y="4221088"/>
                <a:chExt cx="683568" cy="648055"/>
              </a:xfrm>
            </p:grpSpPr>
            <p:sp>
              <p:nvSpPr>
                <p:cNvPr id="363" name="Ellipse 362">
                  <a:extLst>
                    <a:ext uri="{FF2B5EF4-FFF2-40B4-BE49-F238E27FC236}">
                      <a16:creationId xmlns:a16="http://schemas.microsoft.com/office/drawing/2014/main" id="{6B4936C2-1A2A-A5D3-A1E5-76E8A2B2F93B}"/>
                    </a:ext>
                  </a:extLst>
                </p:cNvPr>
                <p:cNvSpPr/>
                <p:nvPr/>
              </p:nvSpPr>
              <p:spPr>
                <a:xfrm>
                  <a:off x="8099425" y="4508759"/>
                  <a:ext cx="360363" cy="36038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C204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dirty="0"/>
                </a:p>
              </p:txBody>
            </p:sp>
            <p:sp>
              <p:nvSpPr>
                <p:cNvPr id="104536" name="ZoneTexte 369">
                  <a:extLst>
                    <a:ext uri="{FF2B5EF4-FFF2-40B4-BE49-F238E27FC236}">
                      <a16:creationId xmlns:a16="http://schemas.microsoft.com/office/drawing/2014/main" id="{7EE318A2-D257-A8EB-BE54-D9B72442E0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28384" y="4221088"/>
                  <a:ext cx="683568" cy="292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825" b="1" i="1">
                      <a:latin typeface="Arial" panose="020B0604020202020204" pitchFamily="34" charset="0"/>
                      <a:cs typeface="Arial" panose="020B0604020202020204" pitchFamily="34" charset="0"/>
                    </a:rPr>
                    <a:t>COL</a:t>
                  </a:r>
                  <a:endParaRPr lang="en-US" altLang="fr-FR" sz="825" b="1" i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6" name="Ellipse 205">
                <a:extLst>
                  <a:ext uri="{FF2B5EF4-FFF2-40B4-BE49-F238E27FC236}">
                    <a16:creationId xmlns:a16="http://schemas.microsoft.com/office/drawing/2014/main" id="{C3B2023B-863C-54A2-7696-850988494B8E}"/>
                  </a:ext>
                </a:extLst>
              </p:cNvPr>
              <p:cNvSpPr/>
              <p:nvPr/>
            </p:nvSpPr>
            <p:spPr>
              <a:xfrm>
                <a:off x="6948488" y="3429197"/>
                <a:ext cx="71437" cy="714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43" name="Ellipse 242">
                <a:extLst>
                  <a:ext uri="{FF2B5EF4-FFF2-40B4-BE49-F238E27FC236}">
                    <a16:creationId xmlns:a16="http://schemas.microsoft.com/office/drawing/2014/main" id="{F9E1AB2A-1F51-EC23-D4BA-24C90EE98490}"/>
                  </a:ext>
                </a:extLst>
              </p:cNvPr>
              <p:cNvSpPr/>
              <p:nvPr/>
            </p:nvSpPr>
            <p:spPr>
              <a:xfrm>
                <a:off x="7524750" y="4005493"/>
                <a:ext cx="71438" cy="71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44" name="Ellipse 243">
                <a:extLst>
                  <a:ext uri="{FF2B5EF4-FFF2-40B4-BE49-F238E27FC236}">
                    <a16:creationId xmlns:a16="http://schemas.microsoft.com/office/drawing/2014/main" id="{055688E7-A4FB-A1BF-1C63-3552804160B4}"/>
                  </a:ext>
                </a:extLst>
              </p:cNvPr>
              <p:cNvSpPr/>
              <p:nvPr/>
            </p:nvSpPr>
            <p:spPr>
              <a:xfrm>
                <a:off x="6227763" y="3284727"/>
                <a:ext cx="71437" cy="71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  <p:sp>
            <p:nvSpPr>
              <p:cNvPr id="260" name="Ellipse 259">
                <a:extLst>
                  <a:ext uri="{FF2B5EF4-FFF2-40B4-BE49-F238E27FC236}">
                    <a16:creationId xmlns:a16="http://schemas.microsoft.com/office/drawing/2014/main" id="{684354AE-B752-DE6A-449F-CE694AF270C7}"/>
                  </a:ext>
                </a:extLst>
              </p:cNvPr>
              <p:cNvSpPr/>
              <p:nvPr/>
            </p:nvSpPr>
            <p:spPr>
              <a:xfrm>
                <a:off x="8027988" y="4508759"/>
                <a:ext cx="73025" cy="730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050" dirty="0"/>
              </a:p>
            </p:txBody>
          </p:sp>
        </p:grpSp>
        <p:sp>
          <p:nvSpPr>
            <p:cNvPr id="104497" name="ZoneTexte 249">
              <a:extLst>
                <a:ext uri="{FF2B5EF4-FFF2-40B4-BE49-F238E27FC236}">
                  <a16:creationId xmlns:a16="http://schemas.microsoft.com/office/drawing/2014/main" id="{DEFEE779-58A5-B9D2-6674-37D97E6DD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392" y="4581127"/>
              <a:ext cx="432047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B2</a:t>
              </a:r>
            </a:p>
          </p:txBody>
        </p:sp>
        <p:sp>
          <p:nvSpPr>
            <p:cNvPr id="104498" name="ZoneTexte 134">
              <a:extLst>
                <a:ext uri="{FF2B5EF4-FFF2-40B4-BE49-F238E27FC236}">
                  <a16:creationId xmlns:a16="http://schemas.microsoft.com/office/drawing/2014/main" id="{F371AFBB-95F7-524C-B58D-22D8B3180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6256" y="3068961"/>
              <a:ext cx="1512168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Family relationships are very important</a:t>
              </a:r>
            </a:p>
          </p:txBody>
        </p:sp>
        <p:sp>
          <p:nvSpPr>
            <p:cNvPr id="104499" name="ZoneTexte 134">
              <a:extLst>
                <a:ext uri="{FF2B5EF4-FFF2-40B4-BE49-F238E27FC236}">
                  <a16:creationId xmlns:a16="http://schemas.microsoft.com/office/drawing/2014/main" id="{9636880E-A95E-C3AB-372C-70F33A638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3068961"/>
              <a:ext cx="792088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We not I</a:t>
              </a:r>
            </a:p>
          </p:txBody>
        </p:sp>
        <p:sp>
          <p:nvSpPr>
            <p:cNvPr id="104500" name="ZoneTexte 134">
              <a:extLst>
                <a:ext uri="{FF2B5EF4-FFF2-40B4-BE49-F238E27FC236}">
                  <a16:creationId xmlns:a16="http://schemas.microsoft.com/office/drawing/2014/main" id="{BE5A3530-0421-034F-92A0-67523078A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328" y="3861047"/>
              <a:ext cx="1512168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Collectivist society</a:t>
              </a:r>
            </a:p>
          </p:txBody>
        </p:sp>
        <p:sp>
          <p:nvSpPr>
            <p:cNvPr id="104501" name="ZoneTexte 134">
              <a:extLst>
                <a:ext uri="{FF2B5EF4-FFF2-40B4-BE49-F238E27FC236}">
                  <a16:creationId xmlns:a16="http://schemas.microsoft.com/office/drawing/2014/main" id="{966897AC-B01F-D318-AA44-7964C9EF8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4" y="476671"/>
              <a:ext cx="1512168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Individualist society</a:t>
              </a:r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91DBEE39-5681-6CDD-B729-04BA99DBADD1}"/>
                </a:ext>
              </a:extLst>
            </p:cNvPr>
            <p:cNvSpPr/>
            <p:nvPr/>
          </p:nvSpPr>
          <p:spPr>
            <a:xfrm>
              <a:off x="2195513" y="836661"/>
              <a:ext cx="71437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9C1D301A-9BD5-B6FF-3E7B-A88589518F90}"/>
                </a:ext>
              </a:extLst>
            </p:cNvPr>
            <p:cNvSpPr/>
            <p:nvPr/>
          </p:nvSpPr>
          <p:spPr>
            <a:xfrm>
              <a:off x="6588125" y="2349635"/>
              <a:ext cx="71438" cy="7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19182830-3C3C-4EC0-DF26-3D30EC3A2E3B}"/>
                </a:ext>
              </a:extLst>
            </p:cNvPr>
            <p:cNvSpPr/>
            <p:nvPr/>
          </p:nvSpPr>
          <p:spPr>
            <a:xfrm>
              <a:off x="7596188" y="2349635"/>
              <a:ext cx="71437" cy="7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6B25311D-84FE-B720-5389-ADB1FF849B98}"/>
                </a:ext>
              </a:extLst>
            </p:cNvPr>
            <p:cNvSpPr/>
            <p:nvPr/>
          </p:nvSpPr>
          <p:spPr>
            <a:xfrm>
              <a:off x="5940425" y="2421077"/>
              <a:ext cx="71438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04506" name="ZoneTexte 134">
              <a:extLst>
                <a:ext uri="{FF2B5EF4-FFF2-40B4-BE49-F238E27FC236}">
                  <a16:creationId xmlns:a16="http://schemas.microsoft.com/office/drawing/2014/main" id="{0CF6D793-362B-BFEB-3230-6FF998A04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4207" y="2102660"/>
              <a:ext cx="1060847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Hierarchical</a:t>
              </a:r>
            </a:p>
          </p:txBody>
        </p:sp>
        <p:sp>
          <p:nvSpPr>
            <p:cNvPr id="104507" name="ZoneTexte 134">
              <a:extLst>
                <a:ext uri="{FF2B5EF4-FFF2-40B4-BE49-F238E27FC236}">
                  <a16:creationId xmlns:a16="http://schemas.microsoft.com/office/drawing/2014/main" id="{C0E7C798-0C0A-24AE-845C-AE6E48610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112" y="2132856"/>
              <a:ext cx="864096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“Macho”</a:t>
              </a:r>
            </a:p>
          </p:txBody>
        </p:sp>
        <p:sp>
          <p:nvSpPr>
            <p:cNvPr id="104508" name="ZoneTexte 134">
              <a:extLst>
                <a:ext uri="{FF2B5EF4-FFF2-40B4-BE49-F238E27FC236}">
                  <a16:creationId xmlns:a16="http://schemas.microsoft.com/office/drawing/2014/main" id="{41074E79-D685-7124-2D2A-975F92BBA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352" y="2231286"/>
              <a:ext cx="432048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B3</a:t>
              </a:r>
              <a:endParaRPr lang="en-US" altLang="fr-FR" sz="825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Ellipse 407">
              <a:extLst>
                <a:ext uri="{FF2B5EF4-FFF2-40B4-BE49-F238E27FC236}">
                  <a16:creationId xmlns:a16="http://schemas.microsoft.com/office/drawing/2014/main" id="{72377977-EAAB-2B83-C199-B952CC5278A6}"/>
                </a:ext>
              </a:extLst>
            </p:cNvPr>
            <p:cNvSpPr/>
            <p:nvPr/>
          </p:nvSpPr>
          <p:spPr>
            <a:xfrm>
              <a:off x="3276600" y="5661351"/>
              <a:ext cx="71438" cy="7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413" name="Ellipse 412">
              <a:extLst>
                <a:ext uri="{FF2B5EF4-FFF2-40B4-BE49-F238E27FC236}">
                  <a16:creationId xmlns:a16="http://schemas.microsoft.com/office/drawing/2014/main" id="{49FA059E-6926-87BD-FBC8-8DF91AE85039}"/>
                </a:ext>
              </a:extLst>
            </p:cNvPr>
            <p:cNvSpPr/>
            <p:nvPr/>
          </p:nvSpPr>
          <p:spPr>
            <a:xfrm>
              <a:off x="3708400" y="5085055"/>
              <a:ext cx="71438" cy="714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414" name="Ellipse 413">
              <a:extLst>
                <a:ext uri="{FF2B5EF4-FFF2-40B4-BE49-F238E27FC236}">
                  <a16:creationId xmlns:a16="http://schemas.microsoft.com/office/drawing/2014/main" id="{BBF144F0-7E8E-2B8D-D60E-A4FC64888715}"/>
                </a:ext>
              </a:extLst>
            </p:cNvPr>
            <p:cNvSpPr/>
            <p:nvPr/>
          </p:nvSpPr>
          <p:spPr>
            <a:xfrm>
              <a:off x="3959225" y="4581789"/>
              <a:ext cx="73025" cy="7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A3243652-52E8-F20A-31D5-B74C63497C63}"/>
                </a:ext>
              </a:extLst>
            </p:cNvPr>
            <p:cNvSpPr/>
            <p:nvPr/>
          </p:nvSpPr>
          <p:spPr>
            <a:xfrm>
              <a:off x="2916238" y="6093175"/>
              <a:ext cx="71437" cy="7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04513" name="ZoneTexte 134">
              <a:extLst>
                <a:ext uri="{FF2B5EF4-FFF2-40B4-BE49-F238E27FC236}">
                  <a16:creationId xmlns:a16="http://schemas.microsoft.com/office/drawing/2014/main" id="{E96F8FC3-6981-9BAD-E286-994B751D0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937" y="4509119"/>
              <a:ext cx="979587" cy="47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Quest for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 better life </a:t>
              </a:r>
            </a:p>
          </p:txBody>
        </p:sp>
        <p:sp>
          <p:nvSpPr>
            <p:cNvPr id="104514" name="ZoneTexte 134">
              <a:extLst>
                <a:ext uri="{FF2B5EF4-FFF2-40B4-BE49-F238E27FC236}">
                  <a16:creationId xmlns:a16="http://schemas.microsoft.com/office/drawing/2014/main" id="{AD56B423-0C98-73B6-3C5D-97256D1BD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476671"/>
              <a:ext cx="1008112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EMO</a:t>
              </a:r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BB54EBBE-E301-D4C7-8285-B7B6D03A323D}"/>
                </a:ext>
              </a:extLst>
            </p:cNvPr>
            <p:cNvSpPr/>
            <p:nvPr/>
          </p:nvSpPr>
          <p:spPr>
            <a:xfrm>
              <a:off x="5651500" y="115895"/>
              <a:ext cx="360363" cy="3603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04516" name="ZoneTexte 439">
              <a:extLst>
                <a:ext uri="{FF2B5EF4-FFF2-40B4-BE49-F238E27FC236}">
                  <a16:creationId xmlns:a16="http://schemas.microsoft.com/office/drawing/2014/main" id="{61133C1D-2742-1262-1DD3-45F463136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2121" y="188640"/>
              <a:ext cx="432047" cy="29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825" b="1" i="1">
                  <a:latin typeface="Arial" panose="020B0604020202020204" pitchFamily="34" charset="0"/>
                  <a:cs typeface="Arial" panose="020B0604020202020204" pitchFamily="34" charset="0"/>
                </a:rPr>
                <a:t>B5</a:t>
              </a:r>
            </a:p>
          </p:txBody>
        </p:sp>
        <p:sp>
          <p:nvSpPr>
            <p:cNvPr id="415" name="Ellipse 414">
              <a:extLst>
                <a:ext uri="{FF2B5EF4-FFF2-40B4-BE49-F238E27FC236}">
                  <a16:creationId xmlns:a16="http://schemas.microsoft.com/office/drawing/2014/main" id="{8B516849-1192-AE4F-1E5D-AB6374118483}"/>
                </a:ext>
              </a:extLst>
            </p:cNvPr>
            <p:cNvSpPr/>
            <p:nvPr/>
          </p:nvSpPr>
          <p:spPr>
            <a:xfrm>
              <a:off x="5795963" y="549307"/>
              <a:ext cx="71437" cy="7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104518" name="ZoneTexte 134">
              <a:extLst>
                <a:ext uri="{FF2B5EF4-FFF2-40B4-BE49-F238E27FC236}">
                  <a16:creationId xmlns:a16="http://schemas.microsoft.com/office/drawing/2014/main" id="{1BB09C14-90FE-7859-6B24-1056E762E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79" y="1310570"/>
              <a:ext cx="646757" cy="30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i="1" dirty="0">
                  <a:latin typeface="Arial" panose="020B0604020202020204" pitchFamily="34" charset="0"/>
                  <a:cs typeface="Arial" panose="020B0604020202020204" pitchFamily="34" charset="0"/>
                </a:rPr>
                <a:t>Warm</a:t>
              </a:r>
            </a:p>
          </p:txBody>
        </p:sp>
        <p:sp>
          <p:nvSpPr>
            <p:cNvPr id="104519" name="ZoneTexte 134">
              <a:extLst>
                <a:ext uri="{FF2B5EF4-FFF2-40B4-BE49-F238E27FC236}">
                  <a16:creationId xmlns:a16="http://schemas.microsoft.com/office/drawing/2014/main" id="{82735723-BD07-8359-6ADC-4BE4988DC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968" y="692696"/>
              <a:ext cx="1728192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i="1">
                  <a:latin typeface="Arial" panose="020B0604020202020204" pitchFamily="34" charset="0"/>
                  <a:cs typeface="Arial" panose="020B0604020202020204" pitchFamily="34" charset="0"/>
                </a:rPr>
                <a:t>Touch each other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i="1">
                  <a:latin typeface="Arial" panose="020B0604020202020204" pitchFamily="34" charset="0"/>
                  <a:cs typeface="Arial" panose="020B0604020202020204" pitchFamily="34" charset="0"/>
                </a:rPr>
                <a:t> a lot when conversing</a:t>
              </a:r>
            </a:p>
          </p:txBody>
        </p:sp>
        <p:sp>
          <p:nvSpPr>
            <p:cNvPr id="104520" name="ZoneTexte 134">
              <a:extLst>
                <a:ext uri="{FF2B5EF4-FFF2-40B4-BE49-F238E27FC236}">
                  <a16:creationId xmlns:a16="http://schemas.microsoft.com/office/drawing/2014/main" id="{25BE9DBD-B526-C936-7227-CE0F25C37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143" y="1052737"/>
              <a:ext cx="646759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Lively</a:t>
              </a:r>
            </a:p>
          </p:txBody>
        </p:sp>
        <p:sp>
          <p:nvSpPr>
            <p:cNvPr id="104521" name="ZoneTexte 134">
              <a:extLst>
                <a:ext uri="{FF2B5EF4-FFF2-40B4-BE49-F238E27FC236}">
                  <a16:creationId xmlns:a16="http://schemas.microsoft.com/office/drawing/2014/main" id="{0018BD4A-66A7-ABF1-6629-B38C46BBD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136" y="1628800"/>
              <a:ext cx="827040" cy="27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Sociable</a:t>
              </a:r>
            </a:p>
          </p:txBody>
        </p:sp>
        <p:sp>
          <p:nvSpPr>
            <p:cNvPr id="104522" name="ZoneTexte 134">
              <a:extLst>
                <a:ext uri="{FF2B5EF4-FFF2-40B4-BE49-F238E27FC236}">
                  <a16:creationId xmlns:a16="http://schemas.microsoft.com/office/drawing/2014/main" id="{B5367E18-2112-1887-0F46-E93B5F79E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5445224"/>
              <a:ext cx="1728192" cy="58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Leisure and family live above their professional duty</a:t>
              </a:r>
            </a:p>
          </p:txBody>
        </p:sp>
        <p:sp>
          <p:nvSpPr>
            <p:cNvPr id="104523" name="ZoneTexte 134">
              <a:extLst>
                <a:ext uri="{FF2B5EF4-FFF2-40B4-BE49-F238E27FC236}">
                  <a16:creationId xmlns:a16="http://schemas.microsoft.com/office/drawing/2014/main" id="{B474D6EA-CBD6-3EB5-F8A5-450FD44C7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4941168"/>
              <a:ext cx="1440160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Health conscious “food/weight”</a:t>
              </a:r>
              <a:endParaRPr lang="en-US" altLang="fr-FR" sz="7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24" name="ZoneTexte 452">
              <a:extLst>
                <a:ext uri="{FF2B5EF4-FFF2-40B4-BE49-F238E27FC236}">
                  <a16:creationId xmlns:a16="http://schemas.microsoft.com/office/drawing/2014/main" id="{F98CC967-C8BD-4870-39E2-F5814565A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784" y="1588730"/>
              <a:ext cx="1224136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Metro sexual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750" b="1">
                  <a:latin typeface="Arial" panose="020B0604020202020204" pitchFamily="34" charset="0"/>
                  <a:cs typeface="Arial" panose="020B0604020202020204" pitchFamily="34" charset="0"/>
                </a:rPr>
                <a:t>“appearance” </a:t>
              </a:r>
            </a:p>
          </p:txBody>
        </p:sp>
        <p:sp>
          <p:nvSpPr>
            <p:cNvPr id="458" name="Ellipse 457">
              <a:extLst>
                <a:ext uri="{FF2B5EF4-FFF2-40B4-BE49-F238E27FC236}">
                  <a16:creationId xmlns:a16="http://schemas.microsoft.com/office/drawing/2014/main" id="{150413C7-3749-D5A4-34E3-56E33DD7A6E0}"/>
                </a:ext>
              </a:extLst>
            </p:cNvPr>
            <p:cNvSpPr/>
            <p:nvPr/>
          </p:nvSpPr>
          <p:spPr>
            <a:xfrm>
              <a:off x="2987675" y="2276606"/>
              <a:ext cx="71438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459" name="Ellipse 458">
              <a:extLst>
                <a:ext uri="{FF2B5EF4-FFF2-40B4-BE49-F238E27FC236}">
                  <a16:creationId xmlns:a16="http://schemas.microsoft.com/office/drawing/2014/main" id="{6C5104DE-3CF7-578E-2F11-5546326B7B70}"/>
                </a:ext>
              </a:extLst>
            </p:cNvPr>
            <p:cNvSpPr/>
            <p:nvPr/>
          </p:nvSpPr>
          <p:spPr>
            <a:xfrm>
              <a:off x="5795963" y="1700311"/>
              <a:ext cx="71437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4BF36785-28A9-A05B-DEE1-7E46DE034878}"/>
                </a:ext>
              </a:extLst>
            </p:cNvPr>
            <p:cNvSpPr/>
            <p:nvPr/>
          </p:nvSpPr>
          <p:spPr>
            <a:xfrm>
              <a:off x="5795963" y="1124015"/>
              <a:ext cx="71437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328E1BFC-C7B7-6C86-BBEF-A506519A918E}"/>
                </a:ext>
              </a:extLst>
            </p:cNvPr>
            <p:cNvSpPr/>
            <p:nvPr/>
          </p:nvSpPr>
          <p:spPr>
            <a:xfrm>
              <a:off x="5795963" y="908102"/>
              <a:ext cx="71437" cy="73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 dirty="0"/>
            </a:p>
          </p:txBody>
        </p:sp>
      </p:grpSp>
      <p:sp>
        <p:nvSpPr>
          <p:cNvPr id="104451" name="Footer Placeholder 1">
            <a:extLst>
              <a:ext uri="{FF2B5EF4-FFF2-40B4-BE49-F238E27FC236}">
                <a16:creationId xmlns:a16="http://schemas.microsoft.com/office/drawing/2014/main" id="{2D15D04E-49D5-8920-5498-35965F042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  <p:sp>
        <p:nvSpPr>
          <p:cNvPr id="104452" name="Slide Number Placeholder 2">
            <a:extLst>
              <a:ext uri="{FF2B5EF4-FFF2-40B4-BE49-F238E27FC236}">
                <a16:creationId xmlns:a16="http://schemas.microsoft.com/office/drawing/2014/main" id="{BC2AF658-EC82-3856-9A08-4A938B59D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170AB29-453F-44F5-A548-EF3795EECE2C}" type="slidenum">
              <a:rPr lang="fr-FR" altLang="fr-FR" smtClean="0"/>
              <a:pPr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fr-FR" altLang="fr-FR" sz="10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8BEDB-2653-D2E9-1CD3-56DCF0B2DA9D}"/>
              </a:ext>
            </a:extLst>
          </p:cNvPr>
          <p:cNvSpPr txBox="1"/>
          <p:nvPr/>
        </p:nvSpPr>
        <p:spPr>
          <a:xfrm>
            <a:off x="1074589" y="163895"/>
            <a:ext cx="483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Vidaloka" panose="020B0604020202020204" charset="0"/>
              </a:rPr>
              <a:t>A student-generated example: France vs Brazil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7" name="Google Shape;11197;p15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2946C78-A9B9-8BB2-AFF9-EDAA300F8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err="1"/>
              <a:t>Universalism</a:t>
            </a:r>
            <a:r>
              <a:rPr lang="fr-FR" altLang="fr-FR" dirty="0"/>
              <a:t> vs </a:t>
            </a:r>
            <a:r>
              <a:rPr lang="fr-FR" altLang="fr-FR" dirty="0" err="1"/>
              <a:t>Particularism</a:t>
            </a:r>
            <a:r>
              <a:rPr lang="fr-FR" altLang="fr-FR" dirty="0"/>
              <a:t>: </a:t>
            </a:r>
            <a:r>
              <a:rPr lang="fr-FR" altLang="fr-FR" dirty="0" err="1"/>
              <a:t>Examples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          </a:t>
            </a:r>
            <a:r>
              <a:rPr lang="fr-FR" altLang="fr-FR" sz="2400" dirty="0">
                <a:latin typeface="Montserrat" pitchFamily="2" charset="0"/>
              </a:rPr>
              <a:t>Note: intro case – Janet </a:t>
            </a:r>
            <a:r>
              <a:rPr lang="fr-FR" altLang="fr-FR" sz="2400" dirty="0" err="1">
                <a:latin typeface="Montserrat" pitchFamily="2" charset="0"/>
              </a:rPr>
              <a:t>Clesca</a:t>
            </a:r>
            <a:br>
              <a:rPr lang="fr-FR" altLang="fr-FR" dirty="0"/>
            </a:br>
            <a:br>
              <a:rPr lang="fr-FR" altLang="fr-FR" dirty="0"/>
            </a:br>
            <a:endParaRPr lang="fr-FR" altLang="fr-FR" dirty="0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73BDD55-435D-F160-F22D-B3FBF559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182" y="2144980"/>
            <a:ext cx="3961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Montserrat" pitchFamily="2" charset="0"/>
              </a:rPr>
              <a:t>Germany: the </a:t>
            </a:r>
            <a:r>
              <a:rPr lang="fr-FR" altLang="fr-FR" sz="2000" dirty="0" err="1">
                <a:latin typeface="Montserrat" pitchFamily="2" charset="0"/>
              </a:rPr>
              <a:t>red</a:t>
            </a:r>
            <a:r>
              <a:rPr lang="fr-FR" altLang="fr-FR" sz="2000" dirty="0">
                <a:latin typeface="Montserrat" pitchFamily="2" charset="0"/>
              </a:rPr>
              <a:t> </a:t>
            </a:r>
            <a:r>
              <a:rPr lang="fr-FR" altLang="fr-FR" sz="2000" dirty="0" err="1">
                <a:latin typeface="Montserrat" pitchFamily="2" charset="0"/>
              </a:rPr>
              <a:t>traffic</a:t>
            </a:r>
            <a:r>
              <a:rPr lang="fr-FR" altLang="fr-FR" sz="2000" dirty="0">
                <a:latin typeface="Montserrat" pitchFamily="2" charset="0"/>
              </a:rPr>
              <a:t> light</a:t>
            </a:r>
          </a:p>
        </p:txBody>
      </p:sp>
      <p:pic>
        <p:nvPicPr>
          <p:cNvPr id="43012" name="Picture 4" descr="bd07304_">
            <a:extLst>
              <a:ext uri="{FF2B5EF4-FFF2-40B4-BE49-F238E27FC236}">
                <a16:creationId xmlns:a16="http://schemas.microsoft.com/office/drawing/2014/main" id="{598D3A32-ABCC-5B18-0916-726CCE45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23" y="1727335"/>
            <a:ext cx="1366838" cy="1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AD1BFAD1-E1FF-4634-EFA9-93FBD194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182" y="2988512"/>
            <a:ext cx="58316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Montserrat" pitchFamily="2" charset="0"/>
              </a:rPr>
              <a:t>In </a:t>
            </a:r>
            <a:r>
              <a:rPr lang="fr-FR" altLang="fr-FR" sz="1800" dirty="0" err="1">
                <a:latin typeface="Montserrat" pitchFamily="2" charset="0"/>
              </a:rPr>
              <a:t>education</a:t>
            </a:r>
            <a:r>
              <a:rPr lang="fr-FR" altLang="fr-FR" sz="1800" dirty="0">
                <a:latin typeface="Montserrat" pitchFamily="2" charset="0"/>
              </a:rPr>
              <a:t>: e.g. absence </a:t>
            </a:r>
            <a:r>
              <a:rPr lang="fr-FR" altLang="fr-FR" sz="1800" dirty="0" err="1">
                <a:latin typeface="Montserrat" pitchFamily="2" charset="0"/>
              </a:rPr>
              <a:t>from</a:t>
            </a:r>
            <a:r>
              <a:rPr lang="fr-FR" altLang="fr-FR" sz="1800" dirty="0">
                <a:latin typeface="Montserrat" pitchFamily="2" charset="0"/>
              </a:rPr>
              <a:t> an exam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Montserrat" pitchFamily="2" charset="0"/>
              </a:rPr>
              <a:t>Making</a:t>
            </a:r>
            <a:r>
              <a:rPr lang="fr-FR" altLang="fr-FR" sz="1800" dirty="0">
                <a:latin typeface="Montserrat" pitchFamily="2" charset="0"/>
              </a:rPr>
              <a:t> an exception for a </a:t>
            </a:r>
            <a:r>
              <a:rPr lang="fr-FR" altLang="fr-FR" sz="1800" dirty="0" err="1">
                <a:latin typeface="Montserrat" pitchFamily="2" charset="0"/>
              </a:rPr>
              <a:t>student</a:t>
            </a:r>
            <a:r>
              <a:rPr lang="fr-FR" altLang="fr-FR" sz="1800" dirty="0">
                <a:latin typeface="Montserrat" pitchFamily="2" charset="0"/>
              </a:rPr>
              <a:t> in </a:t>
            </a:r>
            <a:r>
              <a:rPr lang="fr-FR" altLang="fr-FR" sz="1800" dirty="0" err="1">
                <a:latin typeface="Montserrat" pitchFamily="2" charset="0"/>
              </a:rPr>
              <a:t>difficulty</a:t>
            </a:r>
            <a:endParaRPr lang="fr-FR" altLang="fr-FR" sz="1800" dirty="0">
              <a:latin typeface="Montserrat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Montserrat" pitchFamily="2" charset="0"/>
              </a:rPr>
              <a:t>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Montserrat" pitchFamily="2" charset="0"/>
              </a:rPr>
              <a:t>Treating</a:t>
            </a:r>
            <a:r>
              <a:rPr lang="fr-FR" altLang="fr-FR" sz="1800" dirty="0">
                <a:latin typeface="Montserrat" pitchFamily="2" charset="0"/>
              </a:rPr>
              <a:t> </a:t>
            </a:r>
            <a:r>
              <a:rPr lang="fr-FR" altLang="fr-FR" sz="1800" dirty="0" err="1">
                <a:latin typeface="Montserrat" pitchFamily="2" charset="0"/>
              </a:rPr>
              <a:t>everyone</a:t>
            </a:r>
            <a:r>
              <a:rPr lang="fr-FR" altLang="fr-FR" sz="1800" dirty="0">
                <a:latin typeface="Montserrat" pitchFamily="2" charset="0"/>
              </a:rPr>
              <a:t> the </a:t>
            </a:r>
            <a:r>
              <a:rPr lang="fr-FR" altLang="fr-FR" sz="1800" dirty="0" err="1">
                <a:latin typeface="Montserrat" pitchFamily="2" charset="0"/>
              </a:rPr>
              <a:t>same</a:t>
            </a:r>
            <a:endParaRPr lang="fr-FR" altLang="fr-FR" sz="1800" dirty="0">
              <a:latin typeface="Montserrat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Montserrat" pitchFamily="2" charset="0"/>
              </a:rPr>
              <a:t>                                   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Montserrat" pitchFamily="2" charset="0"/>
              </a:rPr>
              <a:t> 		</a:t>
            </a:r>
            <a:r>
              <a:rPr lang="fr-FR" altLang="fr-FR" sz="1800" dirty="0" err="1">
                <a:latin typeface="Montserrat" pitchFamily="2" charset="0"/>
              </a:rPr>
              <a:t>Which</a:t>
            </a:r>
            <a:r>
              <a:rPr lang="fr-FR" altLang="fr-FR" sz="1800" dirty="0">
                <a:latin typeface="Montserrat" pitchFamily="2" charset="0"/>
              </a:rPr>
              <a:t> </a:t>
            </a:r>
            <a:r>
              <a:rPr lang="fr-FR" altLang="fr-FR" sz="1800" dirty="0" err="1">
                <a:latin typeface="Montserrat" pitchFamily="2" charset="0"/>
              </a:rPr>
              <a:t>is</a:t>
            </a:r>
            <a:r>
              <a:rPr lang="fr-FR" altLang="fr-FR" sz="1800" dirty="0">
                <a:latin typeface="Montserrat" pitchFamily="2" charset="0"/>
              </a:rPr>
              <a:t> </a:t>
            </a:r>
            <a:r>
              <a:rPr lang="fr-FR" altLang="fr-FR" sz="1800" b="1" dirty="0" err="1">
                <a:latin typeface="Montserrat" pitchFamily="2" charset="0"/>
              </a:rPr>
              <a:t>fair</a:t>
            </a:r>
            <a:r>
              <a:rPr lang="fr-FR" altLang="fr-FR" sz="1800" b="1" dirty="0">
                <a:latin typeface="Montserrat" pitchFamily="2" charset="0"/>
              </a:rPr>
              <a:t>? </a:t>
            </a:r>
            <a:endParaRPr lang="fr-FR" altLang="fr-FR" sz="1800" dirty="0">
              <a:latin typeface="Montserrat" pitchFamily="2" charset="0"/>
            </a:endParaRPr>
          </a:p>
        </p:txBody>
      </p:sp>
      <p:sp>
        <p:nvSpPr>
          <p:cNvPr id="43014" name="Espace réservé du pied de page 1">
            <a:extLst>
              <a:ext uri="{FF2B5EF4-FFF2-40B4-BE49-F238E27FC236}">
                <a16:creationId xmlns:a16="http://schemas.microsoft.com/office/drawing/2014/main" id="{4FCBB7E1-D746-23D0-60CB-66FE2FFDC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BA7EDC9-075D-C45D-EDFD-610083D48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Another example</a:t>
            </a: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AF0C05D2-00DC-57C2-DA5F-38D17ACB8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050"/>
              <a:t>DM Masaryk Uni Brno 2023</a:t>
            </a:r>
            <a:endParaRPr lang="fr-FR" altLang="en-US" sz="1050"/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A73B5ABF-9889-1F26-2133-2922FA680F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0657" y="1095424"/>
            <a:ext cx="4119563" cy="255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Box 5">
            <a:extLst>
              <a:ext uri="{FF2B5EF4-FFF2-40B4-BE49-F238E27FC236}">
                <a16:creationId xmlns:a16="http://schemas.microsoft.com/office/drawing/2014/main" id="{8588418E-7D42-10FD-6941-802FC3D4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88" y="3650762"/>
            <a:ext cx="620911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500" dirty="0"/>
              <a:t>My friend has no right that I “protect” him by not telling the truth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5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 dirty="0"/>
              <a:t>My friend has some right that I act as a friend to protect him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5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 dirty="0"/>
              <a:t>My friend has every right that I “protect” him by not telling the truth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C9966-4630-4541-FDDB-0FF4103C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54990-0F23-47E6-914F-B06685825C4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825D13B-F924-4AE3-24C5-A773A2F0A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524" y="317804"/>
            <a:ext cx="7214200" cy="572700"/>
          </a:xfrm>
        </p:spPr>
        <p:txBody>
          <a:bodyPr/>
          <a:lstStyle/>
          <a:p>
            <a:r>
              <a:rPr lang="en-GB" altLang="en-US" dirty="0"/>
              <a:t>Differences in response</a:t>
            </a:r>
          </a:p>
        </p:txBody>
      </p:sp>
      <p:sp>
        <p:nvSpPr>
          <p:cNvPr id="46083" name="Footer Placeholder 3">
            <a:extLst>
              <a:ext uri="{FF2B5EF4-FFF2-40B4-BE49-F238E27FC236}">
                <a16:creationId xmlns:a16="http://schemas.microsoft.com/office/drawing/2014/main" id="{970B4A4A-7CC9-7AEA-FA79-2CF89A93F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050"/>
              <a:t>DM Masaryk Uni Brno 2023</a:t>
            </a:r>
            <a:endParaRPr lang="fr-FR" altLang="en-US" sz="1050"/>
          </a:p>
        </p:txBody>
      </p:sp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44262D68-7E44-A984-AAC0-85225872D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F632F5-B155-4835-97A1-70B78D55D1C3}" type="slidenum">
              <a:rPr lang="fr-FR" altLang="fr-F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050"/>
          </a:p>
        </p:txBody>
      </p:sp>
      <p:pic>
        <p:nvPicPr>
          <p:cNvPr id="46085" name="Picture 2" descr="01/ Universalism">
            <a:extLst>
              <a:ext uri="{FF2B5EF4-FFF2-40B4-BE49-F238E27FC236}">
                <a16:creationId xmlns:a16="http://schemas.microsoft.com/office/drawing/2014/main" id="{9F566829-EFEA-DD41-B38E-19C1DBF346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524" y="1149993"/>
            <a:ext cx="6710901" cy="36757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9E4A95-B994-CF63-EE96-3D3782FA3CA5}"/>
              </a:ext>
            </a:extLst>
          </p:cNvPr>
          <p:cNvSpPr txBox="1"/>
          <p:nvPr/>
        </p:nvSpPr>
        <p:spPr>
          <a:xfrm>
            <a:off x="6337539" y="4823575"/>
            <a:ext cx="1938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Source: Trompenaars, 1993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F99427D-A384-7BF6-D4C0-712EEAE51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Public Versus Private Space - interaction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7BC9612-FE73-5198-B4B4-BFE8AE2B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600200"/>
            <a:ext cx="1428750" cy="553998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4F86E487-BFE9-3A86-0E4E-900CA304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514601"/>
            <a:ext cx="2228850" cy="276999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Many other countries</a:t>
            </a: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297FB0E1-37A4-CB4B-4C5B-55DDE692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14650"/>
            <a:ext cx="1263254" cy="13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</p:pic>
      <p:pic>
        <p:nvPicPr>
          <p:cNvPr id="63494" name="Picture 6">
            <a:extLst>
              <a:ext uri="{FF2B5EF4-FFF2-40B4-BE49-F238E27FC236}">
                <a16:creationId xmlns:a16="http://schemas.microsoft.com/office/drawing/2014/main" id="{0912E25F-D2A7-835E-4652-A48AB1F7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1"/>
            <a:ext cx="164544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</p:pic>
      <p:sp>
        <p:nvSpPr>
          <p:cNvPr id="63495" name="Espace réservé du pied de page 1">
            <a:extLst>
              <a:ext uri="{FF2B5EF4-FFF2-40B4-BE49-F238E27FC236}">
                <a16:creationId xmlns:a16="http://schemas.microsoft.com/office/drawing/2014/main" id="{D39CE8F2-055A-9A4E-3CF5-E5E4828D1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52530BE-E3CB-48DE-EEC7-91D9DFD11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457200"/>
            <a:ext cx="5829300" cy="742950"/>
          </a:xfrm>
        </p:spPr>
        <p:txBody>
          <a:bodyPr/>
          <a:lstStyle/>
          <a:p>
            <a:pPr eaLnBrk="1" hangingPunct="1"/>
            <a:r>
              <a:rPr lang="fr-FR" altLang="fr-FR"/>
              <a:t>Lewin’s circles</a:t>
            </a:r>
          </a:p>
        </p:txBody>
      </p:sp>
      <p:sp>
        <p:nvSpPr>
          <p:cNvPr id="65539" name="Oval 3">
            <a:extLst>
              <a:ext uri="{FF2B5EF4-FFF2-40B4-BE49-F238E27FC236}">
                <a16:creationId xmlns:a16="http://schemas.microsoft.com/office/drawing/2014/main" id="{71ABBC8F-7892-B8A5-0AD0-1B2D647ED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85950"/>
            <a:ext cx="5715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5540" name="Line 8">
            <a:extLst>
              <a:ext uri="{FF2B5EF4-FFF2-40B4-BE49-F238E27FC236}">
                <a16:creationId xmlns:a16="http://schemas.microsoft.com/office/drawing/2014/main" id="{B18191FC-2A13-8AD3-152B-0AF387DCA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485900"/>
            <a:ext cx="4000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41" name="Line 9">
            <a:extLst>
              <a:ext uri="{FF2B5EF4-FFF2-40B4-BE49-F238E27FC236}">
                <a16:creationId xmlns:a16="http://schemas.microsoft.com/office/drawing/2014/main" id="{B648CE06-D8B7-DE11-40F4-E6643E525F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222885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42" name="Line 10">
            <a:extLst>
              <a:ext uri="{FF2B5EF4-FFF2-40B4-BE49-F238E27FC236}">
                <a16:creationId xmlns:a16="http://schemas.microsoft.com/office/drawing/2014/main" id="{A522CFB5-7204-C7D8-80F4-3A93EBBB7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71700" y="24003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43" name="Line 11">
            <a:extLst>
              <a:ext uri="{FF2B5EF4-FFF2-40B4-BE49-F238E27FC236}">
                <a16:creationId xmlns:a16="http://schemas.microsoft.com/office/drawing/2014/main" id="{7B0DCAE4-AD12-2E9E-BCD5-6A1502E4B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245745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44" name="Line 12">
            <a:extLst>
              <a:ext uri="{FF2B5EF4-FFF2-40B4-BE49-F238E27FC236}">
                <a16:creationId xmlns:a16="http://schemas.microsoft.com/office/drawing/2014/main" id="{6AA0665A-C0E9-4BDC-7017-B4AEFF222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2228850"/>
            <a:ext cx="6286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45" name="Line 13">
            <a:extLst>
              <a:ext uri="{FF2B5EF4-FFF2-40B4-BE49-F238E27FC236}">
                <a16:creationId xmlns:a16="http://schemas.microsoft.com/office/drawing/2014/main" id="{5DA87318-B28D-E2C7-50A9-8F91853753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1543050"/>
            <a:ext cx="342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46" name="Arc 14">
            <a:extLst>
              <a:ext uri="{FF2B5EF4-FFF2-40B4-BE49-F238E27FC236}">
                <a16:creationId xmlns:a16="http://schemas.microsoft.com/office/drawing/2014/main" id="{2B0E6415-ABE2-4FCF-ECDA-D0A21F2E9540}"/>
              </a:ext>
            </a:extLst>
          </p:cNvPr>
          <p:cNvSpPr>
            <a:spLocks/>
          </p:cNvSpPr>
          <p:nvPr/>
        </p:nvSpPr>
        <p:spPr bwMode="auto">
          <a:xfrm flipH="1">
            <a:off x="1885950" y="1314451"/>
            <a:ext cx="1788319" cy="1832372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011" y="32600"/>
                </a:moveTo>
                <a:cubicBezTo>
                  <a:pt x="1040" y="29269"/>
                  <a:pt x="0" y="254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4067" y="43200"/>
                  <a:pt x="7078" y="39275"/>
                  <a:pt x="3157" y="32843"/>
                </a:cubicBezTo>
              </a:path>
              <a:path w="43200" h="43200" stroke="0" extrusionOk="0">
                <a:moveTo>
                  <a:pt x="3011" y="32600"/>
                </a:moveTo>
                <a:cubicBezTo>
                  <a:pt x="1040" y="29269"/>
                  <a:pt x="0" y="254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4067" y="43200"/>
                  <a:pt x="7078" y="39275"/>
                  <a:pt x="3157" y="32843"/>
                </a:cubicBezTo>
                <a:lnTo>
                  <a:pt x="21600" y="21600"/>
                </a:lnTo>
                <a:lnTo>
                  <a:pt x="3011" y="32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  </a:t>
            </a:r>
            <a:r>
              <a:rPr lang="fr-FR" altLang="fr-FR" sz="1200" dirty="0" err="1"/>
              <a:t>Private</a:t>
            </a:r>
            <a:endParaRPr lang="fr-FR" altLang="fr-FR" sz="1200" dirty="0"/>
          </a:p>
        </p:txBody>
      </p:sp>
      <p:sp>
        <p:nvSpPr>
          <p:cNvPr id="65547" name="Text Box 16">
            <a:extLst>
              <a:ext uri="{FF2B5EF4-FFF2-40B4-BE49-F238E27FC236}">
                <a16:creationId xmlns:a16="http://schemas.microsoft.com/office/drawing/2014/main" id="{81024C18-5A45-2FFA-05DE-4D52CDE5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644" y="1839516"/>
            <a:ext cx="41870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00"/>
              <a:t>car</a:t>
            </a:r>
          </a:p>
        </p:txBody>
      </p:sp>
      <p:sp>
        <p:nvSpPr>
          <p:cNvPr id="65548" name="Text Box 17">
            <a:extLst>
              <a:ext uri="{FF2B5EF4-FFF2-40B4-BE49-F238E27FC236}">
                <a16:creationId xmlns:a16="http://schemas.microsoft.com/office/drawing/2014/main" id="{2AF6AA74-10DC-D1A3-280C-1EFA9D3C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1428750"/>
            <a:ext cx="74892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00"/>
              <a:t>kitchen</a:t>
            </a:r>
          </a:p>
        </p:txBody>
      </p:sp>
      <p:sp>
        <p:nvSpPr>
          <p:cNvPr id="65549" name="Text Box 18">
            <a:extLst>
              <a:ext uri="{FF2B5EF4-FFF2-40B4-BE49-F238E27FC236}">
                <a16:creationId xmlns:a16="http://schemas.microsoft.com/office/drawing/2014/main" id="{A7F0B8AA-89F4-ECF5-4BC6-A6E7DF22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286001"/>
            <a:ext cx="7713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Golf club</a:t>
            </a:r>
          </a:p>
        </p:txBody>
      </p:sp>
      <p:sp>
        <p:nvSpPr>
          <p:cNvPr id="65550" name="Arc 19">
            <a:extLst>
              <a:ext uri="{FF2B5EF4-FFF2-40B4-BE49-F238E27FC236}">
                <a16:creationId xmlns:a16="http://schemas.microsoft.com/office/drawing/2014/main" id="{830388FC-C6D5-9A93-3447-82B63662FBD3}"/>
              </a:ext>
            </a:extLst>
          </p:cNvPr>
          <p:cNvSpPr>
            <a:spLocks/>
          </p:cNvSpPr>
          <p:nvPr/>
        </p:nvSpPr>
        <p:spPr bwMode="auto">
          <a:xfrm flipH="1">
            <a:off x="5029200" y="1371601"/>
            <a:ext cx="1788319" cy="1832372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011" y="32600"/>
                </a:moveTo>
                <a:cubicBezTo>
                  <a:pt x="1040" y="29269"/>
                  <a:pt x="0" y="254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4067" y="43200"/>
                  <a:pt x="7078" y="39275"/>
                  <a:pt x="3157" y="32843"/>
                </a:cubicBezTo>
              </a:path>
              <a:path w="43200" h="43200" stroke="0" extrusionOk="0">
                <a:moveTo>
                  <a:pt x="3011" y="32600"/>
                </a:moveTo>
                <a:cubicBezTo>
                  <a:pt x="1040" y="29269"/>
                  <a:pt x="0" y="254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4067" y="43200"/>
                  <a:pt x="7078" y="39275"/>
                  <a:pt x="3157" y="32843"/>
                </a:cubicBezTo>
                <a:lnTo>
                  <a:pt x="21600" y="21600"/>
                </a:lnTo>
                <a:lnTo>
                  <a:pt x="3011" y="32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 </a:t>
            </a:r>
          </a:p>
        </p:txBody>
      </p:sp>
      <p:sp>
        <p:nvSpPr>
          <p:cNvPr id="65551" name="Oval 20">
            <a:extLst>
              <a:ext uri="{FF2B5EF4-FFF2-40B4-BE49-F238E27FC236}">
                <a16:creationId xmlns:a16="http://schemas.microsoft.com/office/drawing/2014/main" id="{EBFA75CA-B44C-B7E4-C7AA-B046E125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1485900"/>
            <a:ext cx="14859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Private</a:t>
            </a:r>
          </a:p>
        </p:txBody>
      </p:sp>
      <p:sp>
        <p:nvSpPr>
          <p:cNvPr id="65552" name="Line 22">
            <a:extLst>
              <a:ext uri="{FF2B5EF4-FFF2-40B4-BE49-F238E27FC236}">
                <a16:creationId xmlns:a16="http://schemas.microsoft.com/office/drawing/2014/main" id="{260D3E1C-6064-0A97-EA13-12EC2B860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1771650"/>
            <a:ext cx="5715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53" name="Line 23">
            <a:extLst>
              <a:ext uri="{FF2B5EF4-FFF2-40B4-BE49-F238E27FC236}">
                <a16:creationId xmlns:a16="http://schemas.microsoft.com/office/drawing/2014/main" id="{281D08E2-5D70-34E4-B464-D43E307FC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0750" y="1657350"/>
            <a:ext cx="4000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54" name="Line 24">
            <a:extLst>
              <a:ext uri="{FF2B5EF4-FFF2-40B4-BE49-F238E27FC236}">
                <a16:creationId xmlns:a16="http://schemas.microsoft.com/office/drawing/2014/main" id="{20D2C0E2-E5CA-38F8-6331-8AE61F0227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2400300"/>
            <a:ext cx="5715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55" name="Line 26">
            <a:extLst>
              <a:ext uri="{FF2B5EF4-FFF2-40B4-BE49-F238E27FC236}">
                <a16:creationId xmlns:a16="http://schemas.microsoft.com/office/drawing/2014/main" id="{394B2719-AF1D-627D-6AE0-A3A4B440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240030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56" name="Line 27">
            <a:extLst>
              <a:ext uri="{FF2B5EF4-FFF2-40B4-BE49-F238E27FC236}">
                <a16:creationId xmlns:a16="http://schemas.microsoft.com/office/drawing/2014/main" id="{C2D55B98-BFA3-3E87-ADD8-061784986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0" y="2400300"/>
            <a:ext cx="1714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65557" name="Text Box 28">
            <a:extLst>
              <a:ext uri="{FF2B5EF4-FFF2-40B4-BE49-F238E27FC236}">
                <a16:creationId xmlns:a16="http://schemas.microsoft.com/office/drawing/2014/main" id="{99E56D03-612F-0DC4-991C-DBF0D9211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429001"/>
            <a:ext cx="1885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Many activities in « public » sphere</a:t>
            </a:r>
          </a:p>
        </p:txBody>
      </p:sp>
      <p:sp>
        <p:nvSpPr>
          <p:cNvPr id="65558" name="Text Box 29">
            <a:extLst>
              <a:ext uri="{FF2B5EF4-FFF2-40B4-BE49-F238E27FC236}">
                <a16:creationId xmlns:a16="http://schemas.microsoft.com/office/drawing/2014/main" id="{9AD6E3A6-6B6D-BD12-93F8-8F3ABD3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29001"/>
            <a:ext cx="2358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Many activities in « private » sphere</a:t>
            </a:r>
          </a:p>
        </p:txBody>
      </p:sp>
      <p:sp>
        <p:nvSpPr>
          <p:cNvPr id="65559" name="Espace réservé du pied de page 1">
            <a:extLst>
              <a:ext uri="{FF2B5EF4-FFF2-40B4-BE49-F238E27FC236}">
                <a16:creationId xmlns:a16="http://schemas.microsoft.com/office/drawing/2014/main" id="{B21F34C4-F1D7-849D-E52B-48FEFE9F4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8FF2B3-D05A-9861-B371-231F384DFBE2}"/>
              </a:ext>
            </a:extLst>
          </p:cNvPr>
          <p:cNvSpPr txBox="1"/>
          <p:nvPr/>
        </p:nvSpPr>
        <p:spPr>
          <a:xfrm>
            <a:off x="2935369" y="2296161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Fellow</a:t>
            </a:r>
          </a:p>
          <a:p>
            <a:r>
              <a:rPr lang="en-GB" sz="1000" dirty="0"/>
              <a:t>passenger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0FB01-3438-AE6E-8740-007048E2B321}"/>
              </a:ext>
            </a:extLst>
          </p:cNvPr>
          <p:cNvSpPr txBox="1"/>
          <p:nvPr/>
        </p:nvSpPr>
        <p:spPr>
          <a:xfrm>
            <a:off x="1526650" y="1428750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D06BB-3AF3-58BA-5C84-EBDD18B16FD4}"/>
              </a:ext>
            </a:extLst>
          </p:cNvPr>
          <p:cNvSpPr txBox="1"/>
          <p:nvPr/>
        </p:nvSpPr>
        <p:spPr>
          <a:xfrm>
            <a:off x="6817519" y="1543050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Many other countries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>
            <a:extLst>
              <a:ext uri="{FF2B5EF4-FFF2-40B4-BE49-F238E27FC236}">
                <a16:creationId xmlns:a16="http://schemas.microsoft.com/office/drawing/2014/main" id="{02C97449-B364-29C1-2E7A-67125C84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2" y="1225154"/>
            <a:ext cx="3328988" cy="3264694"/>
          </a:xfrm>
          <a:prstGeom prst="ellipse">
            <a:avLst/>
          </a:prstGeom>
          <a:gradFill rotWithShape="0">
            <a:gsLst>
              <a:gs pos="0">
                <a:srgbClr val="969696"/>
              </a:gs>
              <a:gs pos="100000">
                <a:srgbClr val="454545"/>
              </a:gs>
            </a:gsLst>
            <a:lin ang="16200000" scaled="1"/>
          </a:gradFill>
          <a:ln w="76320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7587" name="Oval 3">
            <a:extLst>
              <a:ext uri="{FF2B5EF4-FFF2-40B4-BE49-F238E27FC236}">
                <a16:creationId xmlns:a16="http://schemas.microsoft.com/office/drawing/2014/main" id="{7F29F196-0FD9-9AFB-6BFF-0AD5AD15E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2233613"/>
            <a:ext cx="962025" cy="1019175"/>
          </a:xfrm>
          <a:prstGeom prst="ellipse">
            <a:avLst/>
          </a:prstGeom>
          <a:solidFill>
            <a:srgbClr val="000000"/>
          </a:solidFill>
          <a:ln w="763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CE2ECFC1-E6F1-27F2-F2DC-44DFE247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72" y="1633538"/>
            <a:ext cx="819264" cy="33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120" tIns="34560" rIns="69120" bIns="3456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en-GB" altLang="fr-F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67589" name="Oval 5">
            <a:extLst>
              <a:ext uri="{FF2B5EF4-FFF2-40B4-BE49-F238E27FC236}">
                <a16:creationId xmlns:a16="http://schemas.microsoft.com/office/drawing/2014/main" id="{5F66AD39-4BF0-7C90-3621-2AAB81B5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85875"/>
            <a:ext cx="3086100" cy="3086100"/>
          </a:xfrm>
          <a:prstGeom prst="ellipse">
            <a:avLst/>
          </a:prstGeom>
          <a:gradFill rotWithShape="0">
            <a:gsLst>
              <a:gs pos="0">
                <a:srgbClr val="969696"/>
              </a:gs>
              <a:gs pos="100000">
                <a:srgbClr val="454545"/>
              </a:gs>
            </a:gsLst>
            <a:lin ang="16200000" scaled="1"/>
          </a:gradFill>
          <a:ln w="763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7590" name="Oval 6">
            <a:extLst>
              <a:ext uri="{FF2B5EF4-FFF2-40B4-BE49-F238E27FC236}">
                <a16:creationId xmlns:a16="http://schemas.microsoft.com/office/drawing/2014/main" id="{38275BAD-8E2B-C1FE-1D8E-2BE5AECB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7" y="1566862"/>
            <a:ext cx="2519363" cy="2519363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16200000" scaled="1"/>
          </a:gradFill>
          <a:ln w="76320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F1F005E8-BEBB-9C8B-B85A-4D8CB64D8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2970610"/>
            <a:ext cx="1191" cy="1602581"/>
          </a:xfrm>
          <a:prstGeom prst="line">
            <a:avLst/>
          </a:prstGeom>
          <a:noFill/>
          <a:ln w="50760">
            <a:solidFill>
              <a:srgbClr val="D7A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6B8C3B3A-EAA6-7586-C3AA-BE891358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343401"/>
            <a:ext cx="2188228" cy="376802"/>
          </a:xfrm>
          <a:prstGeom prst="rect">
            <a:avLst/>
          </a:prstGeom>
          <a:noFill/>
          <a:ln>
            <a:noFill/>
          </a:ln>
        </p:spPr>
        <p:txBody>
          <a:bodyPr wrap="none" lIns="69120" tIns="34560" rIns="69120" bIns="3456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FFFFFF"/>
              </a:buClr>
              <a:buSzPct val="116000"/>
              <a:buFont typeface="Times New Roman" pitchFamily="18" charset="0"/>
              <a:buNone/>
              <a:defRPr/>
            </a:pPr>
            <a:r>
              <a:rPr lang="en-GB" sz="21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Discomfort</a:t>
            </a:r>
            <a:r>
              <a:rPr lang="en-GB" sz="21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sz="21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Zone!</a:t>
            </a:r>
          </a:p>
        </p:txBody>
      </p:sp>
      <p:sp>
        <p:nvSpPr>
          <p:cNvPr id="67593" name="Oval 9">
            <a:extLst>
              <a:ext uri="{FF2B5EF4-FFF2-40B4-BE49-F238E27FC236}">
                <a16:creationId xmlns:a16="http://schemas.microsoft.com/office/drawing/2014/main" id="{4E644B4A-C739-6F18-C689-1A9BE10B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2" y="1244204"/>
            <a:ext cx="3290888" cy="3226594"/>
          </a:xfrm>
          <a:prstGeom prst="ellipse">
            <a:avLst/>
          </a:prstGeom>
          <a:noFill/>
          <a:ln w="76320">
            <a:solidFill>
              <a:srgbClr val="FFFF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7594" name="Oval 10">
            <a:extLst>
              <a:ext uri="{FF2B5EF4-FFF2-40B4-BE49-F238E27FC236}">
                <a16:creationId xmlns:a16="http://schemas.microsoft.com/office/drawing/2014/main" id="{1C2F87A7-2407-3D05-5AF7-DD91150F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2286000"/>
            <a:ext cx="914400" cy="914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50000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67595" name="Group 11">
            <a:extLst>
              <a:ext uri="{FF2B5EF4-FFF2-40B4-BE49-F238E27FC236}">
                <a16:creationId xmlns:a16="http://schemas.microsoft.com/office/drawing/2014/main" id="{E71469B3-6DED-C0A5-D041-7E9E45C09A82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164307"/>
            <a:ext cx="5543550" cy="616744"/>
            <a:chOff x="608" y="138"/>
            <a:chExt cx="4656" cy="518"/>
          </a:xfrm>
        </p:grpSpPr>
        <p:sp>
          <p:nvSpPr>
            <p:cNvPr id="67600" name="AutoShape 12">
              <a:extLst>
                <a:ext uri="{FF2B5EF4-FFF2-40B4-BE49-F238E27FC236}">
                  <a16:creationId xmlns:a16="http://schemas.microsoft.com/office/drawing/2014/main" id="{93DDFDBA-59AF-72E9-26D9-3655B9501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138"/>
              <a:ext cx="4656" cy="518"/>
            </a:xfrm>
            <a:prstGeom prst="roundRect">
              <a:avLst>
                <a:gd name="adj" fmla="val 19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7421" name="Text Box 13">
              <a:extLst>
                <a:ext uri="{FF2B5EF4-FFF2-40B4-BE49-F238E27FC236}">
                  <a16:creationId xmlns:a16="http://schemas.microsoft.com/office/drawing/2014/main" id="{8C7A220B-341F-87F9-76C1-CA892D0A3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205"/>
              <a:ext cx="4656" cy="3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lIns="61020" tIns="30510" rIns="61020" bIns="3051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FFFFFF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2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Public and Private Types</a:t>
              </a:r>
            </a:p>
          </p:txBody>
        </p:sp>
      </p:grpSp>
      <p:sp>
        <p:nvSpPr>
          <p:cNvPr id="67596" name="Text Box 14">
            <a:extLst>
              <a:ext uri="{FF2B5EF4-FFF2-40B4-BE49-F238E27FC236}">
                <a16:creationId xmlns:a16="http://schemas.microsoft.com/office/drawing/2014/main" id="{2FC36DDD-D566-E6A2-A57D-03C17F7D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810" y="2547938"/>
            <a:ext cx="896208" cy="33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120" tIns="34560" rIns="69120" bIns="3456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en-GB" altLang="fr-FR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</p:txBody>
      </p:sp>
      <p:sp>
        <p:nvSpPr>
          <p:cNvPr id="67597" name="Text Box 15">
            <a:extLst>
              <a:ext uri="{FF2B5EF4-FFF2-40B4-BE49-F238E27FC236}">
                <a16:creationId xmlns:a16="http://schemas.microsoft.com/office/drawing/2014/main" id="{F6604D4B-A9AF-C999-48EE-E4220EC3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647" y="2590800"/>
            <a:ext cx="896208" cy="33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120" tIns="34560" rIns="69120" bIns="3456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en-GB" altLang="fr-F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</p:txBody>
      </p:sp>
      <p:sp>
        <p:nvSpPr>
          <p:cNvPr id="67598" name="Espace réservé du pied de page 1">
            <a:extLst>
              <a:ext uri="{FF2B5EF4-FFF2-40B4-BE49-F238E27FC236}">
                <a16:creationId xmlns:a16="http://schemas.microsoft.com/office/drawing/2014/main" id="{215750F9-88A3-70D9-3A04-ACDFBBFB1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/>
              <a:t>DM Masaryk Uni Brno 2023</a:t>
            </a:r>
            <a:endParaRPr lang="fr-FR" altLang="en-US" sz="105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A593F-A9F2-40E2-B2FB-AE87E18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3" y="342248"/>
            <a:ext cx="7332397" cy="677015"/>
          </a:xfrm>
        </p:spPr>
        <p:txBody>
          <a:bodyPr/>
          <a:lstStyle/>
          <a:p>
            <a:r>
              <a:rPr lang="fr-FR" dirty="0"/>
              <a:t>2 types of trust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7F5DF5-6065-4A79-924B-D685ECDA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63" y="1019263"/>
            <a:ext cx="7332396" cy="432401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 number of researchers recognise </a:t>
            </a:r>
            <a:r>
              <a:rPr lang="en-GB" b="1" dirty="0"/>
              <a:t>cognitive trust </a:t>
            </a:r>
            <a:r>
              <a:rPr lang="en-GB" dirty="0"/>
              <a:t>and </a:t>
            </a:r>
            <a:r>
              <a:rPr lang="en-GB" b="1" dirty="0"/>
              <a:t>affective trust </a:t>
            </a:r>
            <a:r>
              <a:rPr lang="en-GB" dirty="0"/>
              <a:t>as forms of perception and trust building in businesses and across cultures.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Cognitive trust </a:t>
            </a:r>
            <a:r>
              <a:rPr lang="en-GB" dirty="0"/>
              <a:t>is based on the others’ work and their abilities, skills and reliability in performing a task and getting the job done</a:t>
            </a:r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Affective</a:t>
            </a:r>
            <a:r>
              <a:rPr lang="en-GB" dirty="0"/>
              <a:t> trust means taking the time to get to know others better and establish a connection and emotional proximity in order to develop relationships. </a:t>
            </a:r>
          </a:p>
          <a:p>
            <a:pPr marL="0" indent="0">
              <a:buNone/>
            </a:pPr>
            <a:r>
              <a:rPr lang="en-GB" dirty="0"/>
              <a:t>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221996-AE30-4ED4-B9E0-A7F178A1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12" y="2782897"/>
            <a:ext cx="1179931" cy="11539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2DEBEC-9A89-458B-BCA0-FC3A8332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92" y="2782899"/>
            <a:ext cx="1725140" cy="11733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42CDEB-AEA8-4B66-A094-BB73B0768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974" y="2782897"/>
            <a:ext cx="1725140" cy="102559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C91EA7E-E6FC-45AA-953E-F1A68569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DM Masaryk Uni Brno 2023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1202C-C13F-3489-6D7F-07777258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54990-0F23-47E6-914F-B06685825C4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F212ED6-DDD2-88FE-B450-A44E47BB1763}"/>
              </a:ext>
            </a:extLst>
          </p:cNvPr>
          <p:cNvSpPr/>
          <p:nvPr/>
        </p:nvSpPr>
        <p:spPr>
          <a:xfrm>
            <a:off x="7107050" y="3798425"/>
            <a:ext cx="264391" cy="428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CA3E3FB-4EB2-DB5E-E34B-05682F72F6CC}"/>
              </a:ext>
            </a:extLst>
          </p:cNvPr>
          <p:cNvSpPr/>
          <p:nvPr/>
        </p:nvSpPr>
        <p:spPr>
          <a:xfrm rot="10800000">
            <a:off x="2597744" y="2470189"/>
            <a:ext cx="225466" cy="37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C6D6E9F-FEC5-9E52-F853-4FF27F6C15D3}"/>
              </a:ext>
            </a:extLst>
          </p:cNvPr>
          <p:cNvSpPr/>
          <p:nvPr/>
        </p:nvSpPr>
        <p:spPr>
          <a:xfrm>
            <a:off x="5850032" y="3268871"/>
            <a:ext cx="540690" cy="248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538A1A-5000-13E6-A71F-D99DBF1DFC83}"/>
              </a:ext>
            </a:extLst>
          </p:cNvPr>
          <p:cNvSpPr/>
          <p:nvPr/>
        </p:nvSpPr>
        <p:spPr>
          <a:xfrm rot="10800000">
            <a:off x="3389257" y="3249872"/>
            <a:ext cx="646820" cy="267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7750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3E0ED"/>
      </a:lt1>
      <a:dk2>
        <a:srgbClr val="000000"/>
      </a:dk2>
      <a:lt2>
        <a:srgbClr val="F3E0ED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1017</Words>
  <Application>Microsoft Office PowerPoint</Application>
  <PresentationFormat>On-screen Show (16:9)</PresentationFormat>
  <Paragraphs>229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Cambria</vt:lpstr>
      <vt:lpstr>Vidaloka</vt:lpstr>
      <vt:lpstr>Montserrat</vt:lpstr>
      <vt:lpstr>Proxima Nova</vt:lpstr>
      <vt:lpstr>Calibri</vt:lpstr>
      <vt:lpstr>Brush Script MT</vt:lpstr>
      <vt:lpstr>Arial</vt:lpstr>
      <vt:lpstr>Times New Roman</vt:lpstr>
      <vt:lpstr>Crimson Text</vt:lpstr>
      <vt:lpstr>Tahoma</vt:lpstr>
      <vt:lpstr>Proxima Nova Semibold</vt:lpstr>
      <vt:lpstr>Minimalist Business Slides XL by Slidesgo</vt:lpstr>
      <vt:lpstr>Slidesgo Final Pages</vt:lpstr>
      <vt:lpstr>A quick look at  some other cultural variables</vt:lpstr>
      <vt:lpstr>Some other variables</vt:lpstr>
      <vt:lpstr>Universalism vs Particularism: Examples            Note: intro case – Janet Clesca  </vt:lpstr>
      <vt:lpstr>Another example</vt:lpstr>
      <vt:lpstr>Differences in response</vt:lpstr>
      <vt:lpstr>Public Versus Private Space - interaction</vt:lpstr>
      <vt:lpstr>Lewin’s circles</vt:lpstr>
      <vt:lpstr>PowerPoint Presentation</vt:lpstr>
      <vt:lpstr>2 types of trust</vt:lpstr>
      <vt:lpstr>A short video extract</vt:lpstr>
      <vt:lpstr>Case 1</vt:lpstr>
      <vt:lpstr>Case/example 2</vt:lpstr>
      <vt:lpstr>The Culture Map - Erin Meyer (2014) examples</vt:lpstr>
      <vt:lpstr>PowerPoint Presentation</vt:lpstr>
      <vt:lpstr>The Culture Map - Erin Mayer  Example 1 </vt:lpstr>
      <vt:lpstr>The Culture Map - Erin Mayer  Example 2: Major Asian countries</vt:lpstr>
      <vt:lpstr>The Culture Map - Erin Mayer 3. English-speaking countries</vt:lpstr>
      <vt:lpstr>The Culture Map - Erin Mayer  5. Latin countries</vt:lpstr>
      <vt:lpstr>Intercultural profiling</vt:lpstr>
      <vt:lpstr>Intercultural Profiling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look at Erin Meyer’s Culture Map</dc:title>
  <cp:lastModifiedBy>derek mainwaring</cp:lastModifiedBy>
  <cp:revision>6</cp:revision>
  <dcterms:modified xsi:type="dcterms:W3CDTF">2023-04-27T09:08:45Z</dcterms:modified>
</cp:coreProperties>
</file>