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77" r:id="rId27"/>
    <p:sldId id="28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0EE0E8E-DA18-41EC-9984-BD16870F8C2F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4"/>
            <p14:sldId id="266"/>
            <p14:sldId id="265"/>
            <p14:sldId id="267"/>
            <p14:sldId id="260"/>
            <p14:sldId id="268"/>
          </p14:sldIdLst>
        </p14:section>
        <p14:section name="Oddíl bez názvu" id="{B331B4E7-FF7A-41CF-B198-03F1BC05CAAA}">
          <p14:sldIdLst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8"/>
            <p14:sldId id="279"/>
            <p14:sldId id="280"/>
            <p14:sldId id="281"/>
            <p14:sldId id="277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42D4B-E9B1-0138-4B69-105672756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B9BBDE-482C-84A3-D09D-EBE16E5B9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A40D15-B5B5-EBBC-03B7-16CDED14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951699-4D69-A054-7C5B-BAECD448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FF243-92D1-46E9-6F31-AB77A919E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51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E6DC2-A950-2A82-CCFB-51BFF7D3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CA16D1-0F97-7A0B-53BA-1EB7B7EE5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70E215-C7E9-25C6-B54C-1F0A9B13D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7FA4DD-C39E-B218-B114-ECB25FAA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22C4F4-674F-DD29-9D71-2B8A5BB8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01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7E28D7-30D2-9EE9-D30B-EF49FCF13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E28123-9C6B-B3B2-30D0-09C7F4B6A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369178-9E41-D2A8-700D-9F867B7B8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0878BF-CDAA-9729-7A44-A67B9DA1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AB478-339F-46FD-6FA3-2577EA7D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28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024FA-5168-8FAE-C30D-D78EAD14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142EA-AC1E-7787-404E-75B49806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3F8B67-D7A6-03A5-681C-C5DA299F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6FECC-D37A-86A1-B422-D1FAAB72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D31215-8A6F-A063-A336-1E4397D26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30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E36FD-B3CB-3953-F9B7-4EEB7C589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06BE80-6469-0247-FE88-77A1CD255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15B9B6-4895-1547-298F-ADE472FB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247A68-3C9F-4622-8A87-49A784487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25A234-9B63-F4B3-2041-725B945BB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8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A2121-3DF0-FD7C-AF44-36AEBC3E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51410-0CB0-6CF0-652C-03B1ECF28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4075DB-DD74-3472-98A2-3A25146A1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D5181B-644E-2FAD-CE86-00851893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FABF2A-5E17-78EF-F797-C3995099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82491E-4AAB-ABB7-2B41-F9517EB6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10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46660-EF45-4C5E-0B4F-498F56E39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D754BA-354F-ACFC-2E0E-2E710DBE2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C388EA-C57C-58D2-4D67-1636C8D57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3CF5C0-D0A5-C822-28EE-7CF0CA425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F8706A-3D3A-765B-CD41-BD5818BE4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FABE73-555F-6037-015C-56A524F0A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70FE00-0B35-6C9A-6484-9AE98F4A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93AE3F-AF4B-6F76-214C-B12A9794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C45F6-F74F-4E01-0592-B9978826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C57545-AA26-B244-34E4-08044652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70F693-EEF2-0516-CA20-CB07F7A6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BEEE02-2A6B-0616-D29A-FD5061E88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1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6035C4A-D6CA-7254-EF77-CEE7FF0B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EFF79F-2109-A0A9-0569-3242CCF9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F43F45-920F-4430-45DA-34718230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59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A3395-B9FE-4F0B-96A2-DFC7F72C4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38863B-18A2-DCBC-8827-B827524B2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27F601-F351-449A-99B9-59DB0C7C7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CE8E6B-A798-7DEB-6FE8-B33C969D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1D39B3-B2CF-3930-889C-A34D766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2166D9-242C-70AB-F7FE-9E9B15D5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36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D69AF-F56C-34EE-941C-C5648363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06CA0F-355A-80C0-370B-130AE4A6B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83B2A6-5352-24DD-A00A-EBAC963AE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85375E-58E6-8A8D-C500-1F238F0B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D90FCC-8FB6-24B6-0AA8-A54D4DF1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B04BA4-B7D9-9FD6-54D0-1E253DBA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51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0F4E4B8-6ED1-9132-FE3D-EED076904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F68FA-CAD0-0418-6DFA-7D2BDB1CA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41658-EC04-4477-ED04-36B7CDDBF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93769-5FA9-4629-9ED3-51E92FB413B7}" type="datetimeFigureOut">
              <a:rPr lang="cs-CZ" smtClean="0"/>
              <a:t>20.04.2023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65D05A-40A0-702B-D58F-CC34CBEBC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1AE9A5-858C-FA83-7AE3-EDA0C4ECB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28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5C60D-E016-1B9D-6CC9-3298E7B94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Státní aktéři a kybernetické útoky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23122A-2631-6026-9088-137D5EAD9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45760"/>
            <a:ext cx="9144000" cy="833119"/>
          </a:xfrm>
        </p:spPr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623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B495C-2424-8874-B323-FCCB74EC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6746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E14FA-2432-8D83-6DBF-B67DF297A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8966"/>
            <a:ext cx="10515600" cy="561983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900" dirty="0">
                <a:latin typeface="Arial Black" panose="020B0A04020102020204" pitchFamily="34" charset="0"/>
              </a:rPr>
              <a:t>ČLR je v oblasti kyberprostoru známá zejména pro rozsáhlou průmyslovou špionáž. Krádeže duševního vlastnictví následně posilují úsilí Číny v prioritních </a:t>
            </a:r>
            <a:r>
              <a:rPr lang="cs-CZ" sz="1900" dirty="0" err="1">
                <a:latin typeface="Arial Black" panose="020B0A04020102020204" pitchFamily="34" charset="0"/>
              </a:rPr>
              <a:t>obastech</a:t>
            </a:r>
            <a:r>
              <a:rPr lang="cs-CZ" sz="1900" dirty="0">
                <a:latin typeface="Arial Black" panose="020B0A04020102020204" pitchFamily="34" charset="0"/>
              </a:rPr>
              <a:t> vědeckého a technologického rozvoje země. Průmyslová špionáž </a:t>
            </a:r>
            <a:r>
              <a:rPr lang="cs-CZ" sz="1900" dirty="0" err="1">
                <a:latin typeface="Arial Black" panose="020B0A04020102020204" pitchFamily="34" charset="0"/>
              </a:rPr>
              <a:t>doplňujedalší</a:t>
            </a:r>
            <a:r>
              <a:rPr lang="cs-CZ" sz="1900" dirty="0">
                <a:latin typeface="Arial Black" panose="020B0A04020102020204" pitchFamily="34" charset="0"/>
              </a:rPr>
              <a:t>, převážně legitimní prostředky </a:t>
            </a:r>
            <a:r>
              <a:rPr lang="cs-CZ" sz="1900" dirty="0" err="1">
                <a:latin typeface="Arial Black" panose="020B0A04020102020204" pitchFamily="34" charset="0"/>
              </a:rPr>
              <a:t>prostředky</a:t>
            </a:r>
            <a:r>
              <a:rPr lang="cs-CZ" sz="1900" dirty="0">
                <a:latin typeface="Arial Black" panose="020B0A04020102020204" pitchFamily="34" charset="0"/>
              </a:rPr>
              <a:t> k zahraniční </a:t>
            </a:r>
            <a:r>
              <a:rPr lang="cs-CZ" sz="1900" dirty="0" err="1">
                <a:latin typeface="Arial Black" panose="020B0A04020102020204" pitchFamily="34" charset="0"/>
              </a:rPr>
              <a:t>know</a:t>
            </a:r>
            <a:r>
              <a:rPr lang="cs-CZ" sz="1900" dirty="0">
                <a:latin typeface="Arial Black" panose="020B0A04020102020204" pitchFamily="34" charset="0"/>
              </a:rPr>
              <a:t> – </a:t>
            </a:r>
            <a:r>
              <a:rPr lang="cs-CZ" sz="1900" dirty="0" err="1">
                <a:latin typeface="Arial Black" panose="020B0A04020102020204" pitchFamily="34" charset="0"/>
              </a:rPr>
              <a:t>how</a:t>
            </a:r>
            <a:r>
              <a:rPr lang="cs-CZ" sz="1900" dirty="0">
                <a:latin typeface="Arial Black" panose="020B0A04020102020204" pitchFamily="34" charset="0"/>
              </a:rPr>
              <a:t>. Plán „Made in </a:t>
            </a:r>
            <a:r>
              <a:rPr lang="cs-CZ" sz="1900" dirty="0" err="1">
                <a:latin typeface="Arial Black" panose="020B0A04020102020204" pitchFamily="34" charset="0"/>
              </a:rPr>
              <a:t>China</a:t>
            </a:r>
            <a:r>
              <a:rPr lang="cs-CZ" sz="1900" dirty="0">
                <a:latin typeface="Arial Black" panose="020B0A04020102020204" pitchFamily="34" charset="0"/>
              </a:rPr>
              <a:t> 2025“</a:t>
            </a:r>
          </a:p>
          <a:p>
            <a:pPr marL="0" indent="0" algn="just">
              <a:buNone/>
            </a:pPr>
            <a:endParaRPr lang="cs-CZ" sz="1900" dirty="0">
              <a:latin typeface="Arial Black" panose="020B0A04020102020204" pitchFamily="34" charset="0"/>
            </a:endParaRP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Čínské </a:t>
            </a:r>
            <a:r>
              <a:rPr lang="cs-CZ" sz="1900" dirty="0" err="1">
                <a:latin typeface="Arial Black" panose="020B0A04020102020204" pitchFamily="34" charset="0"/>
              </a:rPr>
              <a:t>vědecko</a:t>
            </a:r>
            <a:r>
              <a:rPr lang="cs-CZ" sz="1900" dirty="0">
                <a:latin typeface="Arial Black" panose="020B0A04020102020204" pitchFamily="34" charset="0"/>
              </a:rPr>
              <a:t> - technologické priority jsou mj. telekomunikační technologie, satelity, big data </a:t>
            </a:r>
            <a:r>
              <a:rPr lang="cs-CZ" sz="1900" dirty="0" err="1">
                <a:latin typeface="Arial Black" panose="020B0A04020102020204" pitchFamily="34" charset="0"/>
              </a:rPr>
              <a:t>processing</a:t>
            </a:r>
            <a:r>
              <a:rPr lang="cs-CZ" sz="1900" dirty="0">
                <a:latin typeface="Arial Black" panose="020B0A04020102020204" pitchFamily="34" charset="0"/>
              </a:rPr>
              <a:t>, umělá inteligence a </a:t>
            </a:r>
            <a:r>
              <a:rPr lang="cs-CZ" sz="1900" dirty="0" err="1">
                <a:latin typeface="Arial Black" panose="020B0A04020102020204" pitchFamily="34" charset="0"/>
              </a:rPr>
              <a:t>deep</a:t>
            </a:r>
            <a:r>
              <a:rPr lang="cs-CZ" sz="1900" dirty="0">
                <a:latin typeface="Arial Black" panose="020B0A04020102020204" pitchFamily="34" charset="0"/>
              </a:rPr>
              <a:t> </a:t>
            </a:r>
            <a:r>
              <a:rPr lang="cs-CZ" sz="1900" dirty="0" err="1">
                <a:latin typeface="Arial Black" panose="020B0A04020102020204" pitchFamily="34" charset="0"/>
              </a:rPr>
              <a:t>learnig</a:t>
            </a:r>
            <a:r>
              <a:rPr lang="cs-CZ" sz="1900" dirty="0">
                <a:latin typeface="Arial Black" panose="020B0A04020102020204" pitchFamily="34" charset="0"/>
              </a:rPr>
              <a:t>, které jsou pravděpodobně cílem čínských ATP.</a:t>
            </a: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 </a:t>
            </a: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Další prioritou je </a:t>
            </a:r>
            <a:r>
              <a:rPr lang="cs-CZ" sz="1900" dirty="0" err="1">
                <a:latin typeface="Arial Black" panose="020B0A04020102020204" pitchFamily="34" charset="0"/>
              </a:rPr>
              <a:t>je</a:t>
            </a:r>
            <a:r>
              <a:rPr lang="cs-CZ" sz="1900" dirty="0">
                <a:latin typeface="Arial Black" panose="020B0A04020102020204" pitchFamily="34" charset="0"/>
              </a:rPr>
              <a:t> sběr taktických a strategických zpravodajských informací. Tato priorita se začíná vyrovnávat s průmyslovou špionáží. Tato hrozba roste se zájmem o Evropu a zejména Východní Evropu. Iniciativa „Hedvábná cesta“ a „16+1 (dnes 14+1). Útoky proti ministerstvům zahraničí evropských zemí.</a:t>
            </a:r>
          </a:p>
          <a:p>
            <a:pPr algn="just"/>
            <a:endParaRPr lang="cs-CZ" sz="1900" dirty="0">
              <a:latin typeface="Arial Black" panose="020B0A04020102020204" pitchFamily="34" charset="0"/>
            </a:endParaRP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Příprava informačního bojiště pro budoucího „informativního“ konfliktu, který se bude vyznačovat intenzivním nasazením metod informačního (včetně útoků v kyberprostoru) a elektronického způsobu boje (např. rušení signálů).</a:t>
            </a:r>
          </a:p>
        </p:txBody>
      </p:sp>
    </p:spTree>
    <p:extLst>
      <p:ext uri="{BB962C8B-B14F-4D97-AF65-F5344CB8AC3E}">
        <p14:creationId xmlns:p14="http://schemas.microsoft.com/office/powerpoint/2010/main" val="80132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36507-2FF9-8164-5C1E-83E6BC6A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28" y="643612"/>
            <a:ext cx="10466871" cy="67108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Čínská lidová republika</a:t>
            </a:r>
            <a:b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EBB3E-EC7A-62A7-03B6-FAEDCAA80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930"/>
            <a:ext cx="10515600" cy="5380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Právní podpora státu: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státní bezpečnosti – definuje rámcovou povinnost jednotlivců a organizací podílet se na zajištění státní bezpečnosti.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kontrašpionážní činnosti definuje povinností podílet se na sběru důkazů o špionážní činnosti. Zákon se vztahuje i na aktivity mimo teritorium ČLR.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kybernetické bezpečnosti určuje povinnost provozovatelům sítí spolupracovat v otázkách státní bezpečnost.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státní zpravodajské činnosti určuje povinnosti jednotlivců a organizací podílet se na zpravodajské aktivitě a práva orgánů podílejících se na zpravodajské činnosti součinnost vyžadovat. 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Společnou charakteristikou  všech uvedených regulací je jejich velmi široké a vágní pojetí z hlediska definice pojmů jako je např. „státní bezpečnost“ či „špionážní aktivita“. To umožňuje státním orgánům aplikovat dotyčné zákony v závislosti na aktuální potřebě.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Právní systém ČLR také obsahuje mechanizmy přímého vlivu Komunistické strany Číny na dění v nominálně soukromých společnostech skrze povinnost ustanovení stranických buněk.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994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44063-FC32-EC20-0B2C-6DF38977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4333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2722C-E0A6-67A3-7987-A139C4159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52" y="682857"/>
            <a:ext cx="10515600" cy="606329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500" dirty="0">
                <a:solidFill>
                  <a:srgbClr val="C00000"/>
                </a:solidFill>
                <a:latin typeface="Arial Black" panose="020B0A04020102020204" pitchFamily="34" charset="0"/>
              </a:rPr>
              <a:t>Příklad životního cyklu čínského kybernetického útoku – činnost útočníka: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Počáteční kompromitace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proveden pomocí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sociálního inženýrství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a </a:t>
            </a:r>
            <a:r>
              <a:rPr lang="cs-CZ" sz="4500" dirty="0" err="1">
                <a:latin typeface="Arial Black" panose="020B0A04020102020204" pitchFamily="34" charset="0"/>
              </a:rPr>
              <a:t>spear</a:t>
            </a:r>
            <a:r>
              <a:rPr lang="cs-CZ" sz="4500" dirty="0">
                <a:latin typeface="Arial Black" panose="020B0A04020102020204" pitchFamily="34" charset="0"/>
              </a:rPr>
              <a:t> </a:t>
            </a:r>
            <a:r>
              <a:rPr lang="cs-CZ" sz="4500" dirty="0" err="1">
                <a:latin typeface="Arial Black" panose="020B0A04020102020204" pitchFamily="34" charset="0"/>
              </a:rPr>
              <a:t>phishingu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přes e-mail, pomocí </a:t>
            </a:r>
            <a:r>
              <a:rPr lang="cs-CZ" sz="4500" dirty="0" err="1">
                <a:latin typeface="Arial Black" panose="020B0A04020102020204" pitchFamily="34" charset="0"/>
              </a:rPr>
              <a:t>zero-day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apod. Další populární metodou infekce je umístění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malwaru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na webovou stránku, kterou zaměstnanci oběti pravděpodobně navštíví.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Vytvoří si pevnou půdu pod nohama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umístí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software pro vzdálenou správu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do sítě oběti, vytvoří síťová zadní vrátka a tunely umožňující utajený přístup k její infrastruktuře.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Eskaluje oprávnění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použije </a:t>
            </a:r>
            <a:r>
              <a:rPr lang="cs-CZ" sz="4500" dirty="0" err="1">
                <a:latin typeface="Arial Black" panose="020B0A04020102020204" pitchFamily="34" charset="0"/>
              </a:rPr>
              <a:t>exploity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a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prolomení hesel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k získání administrátorských práv nad počítačem oběti a případně je rozšíří na účty administrátorů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domény Windows.</a:t>
            </a:r>
            <a:endParaRPr lang="cs-CZ" sz="4500" b="0" i="0" dirty="0">
              <a:effectLst/>
              <a:latin typeface="Arial Black" panose="020B0A04020102020204" pitchFamily="34" charset="0"/>
            </a:endParaRP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Interní průzkum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shromažďujte informace o okolní infrastruktuře, vztazích důvěryhodnosti, struktuře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domény Windows .</a:t>
            </a:r>
            <a:endParaRPr lang="cs-CZ" sz="4500" b="0" i="0" dirty="0">
              <a:effectLst/>
              <a:latin typeface="Arial Black" panose="020B0A04020102020204" pitchFamily="34" charset="0"/>
            </a:endParaRP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Přesune se do strany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rozšiřuje kontrolu na další pracovní stanice, servery a prvky infrastruktury a provádí na nich sběr dat.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Udržuje přítomnost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zajišťuje nepřetržitou kontrolu nad přístupovými kanály a přihlašovacími údaji získanými v předchozích krocích.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Dokončuje misi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</a:t>
            </a:r>
            <a:r>
              <a:rPr lang="cs-CZ" sz="4500" b="0" i="0" dirty="0" err="1">
                <a:effectLst/>
                <a:latin typeface="Arial Black" panose="020B0A04020102020204" pitchFamily="34" charset="0"/>
              </a:rPr>
              <a:t>exfiltrujte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 ukradená data ze sítě oběti.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623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CCC00-4DAF-BFBE-CB99-49C5E63BC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13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9237F3-8DB5-8640-DF22-A713D9ACF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914"/>
            <a:ext cx="10515600" cy="6145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Čínské APT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PLA Unit 61398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APT1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, </a:t>
            </a:r>
            <a:r>
              <a:rPr lang="cs-CZ" sz="1400" b="0" i="0" dirty="0" err="1">
                <a:effectLst/>
                <a:latin typeface="Arial Black" panose="020B0A04020102020204" pitchFamily="34" charset="0"/>
              </a:rPr>
              <a:t>Puter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 Panda – útok Titan </a:t>
            </a:r>
            <a:r>
              <a:rPr lang="cs-CZ" sz="1400" b="0" i="0" dirty="0" err="1">
                <a:effectLst/>
                <a:latin typeface="Arial Black" panose="020B0A04020102020204" pitchFamily="34" charset="0"/>
              </a:rPr>
              <a:t>Rain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PLA Unit 61486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Buckeye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APT3)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Red Apollo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Numbered Panda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APT12)</a:t>
            </a:r>
            <a:endParaRPr lang="cs-CZ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dirty="0">
                <a:latin typeface="Arial Black" panose="020B0A04020102020204" pitchFamily="34" charset="0"/>
              </a:rPr>
              <a:t>APT15</a:t>
            </a:r>
            <a:endParaRPr lang="en-US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 err="1">
                <a:effectLst/>
                <a:latin typeface="Arial Black" panose="020B0A04020102020204" pitchFamily="34" charset="0"/>
              </a:rPr>
              <a:t>DeputyDog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APT17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, </a:t>
            </a:r>
            <a:r>
              <a:rPr lang="cs-CZ" sz="1400" b="0" i="0" dirty="0" err="1">
                <a:effectLst/>
                <a:latin typeface="Arial Black" panose="020B0A04020102020204" pitchFamily="34" charset="0"/>
              </a:rPr>
              <a:t>Elderwood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 – operace Aurora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 Black" panose="020B0A04020102020204" pitchFamily="34" charset="0"/>
              </a:rPr>
              <a:t>Codoso</a:t>
            </a:r>
            <a:r>
              <a:rPr lang="en-US" sz="1400" dirty="0">
                <a:latin typeface="Arial Black" panose="020B0A04020102020204" pitchFamily="34" charset="0"/>
              </a:rPr>
              <a:t> Team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APT19)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 err="1">
                <a:effectLst/>
                <a:latin typeface="Arial Black" panose="020B0A04020102020204" pitchFamily="34" charset="0"/>
              </a:rPr>
              <a:t>Wocao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Arial Black" panose="020B0A04020102020204" pitchFamily="34" charset="0"/>
              </a:rPr>
              <a:t>APT 27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PLA Unit 78020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APT30 and </a:t>
            </a:r>
            <a:r>
              <a:rPr lang="en-US" sz="1400" dirty="0" err="1">
                <a:latin typeface="Arial Black" panose="020B0A04020102020204" pitchFamily="34" charset="0"/>
              </a:rPr>
              <a:t>Naikon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Arial Black" panose="020B0A04020102020204" pitchFamily="34" charset="0"/>
              </a:rPr>
              <a:t>Zirconium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APT31)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Periscope Group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APT40)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Double Dragon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APT41, </a:t>
            </a:r>
            <a:r>
              <a:rPr lang="en-US" sz="1400" b="0" i="0" dirty="0" err="1">
                <a:effectLst/>
                <a:latin typeface="Arial Black" panose="020B0A04020102020204" pitchFamily="34" charset="0"/>
              </a:rPr>
              <a:t>Winnti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Group, Barium, 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nebo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Axiom)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 err="1">
                <a:effectLst/>
                <a:latin typeface="Arial Black" panose="020B0A04020102020204" pitchFamily="34" charset="0"/>
              </a:rPr>
              <a:t>Dragonbridge</a:t>
            </a:r>
            <a:endParaRPr lang="en-US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Hafnium</a:t>
            </a:r>
            <a:endParaRPr lang="en-US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 Black" panose="020B0A04020102020204" pitchFamily="34" charset="0"/>
              </a:rPr>
              <a:t>LightBasin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UNC1945)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Arial Black" panose="020B0A04020102020204" pitchFamily="34" charset="0"/>
              </a:rPr>
              <a:t>Tropic Trooper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4275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8AB1E-E05D-B41C-F8DB-103084F05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750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793651-DCA1-3E14-02FA-56122DD54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285"/>
            <a:ext cx="10515600" cy="515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čínských APT: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Jednotka PLA (</a:t>
            </a:r>
            <a:r>
              <a:rPr lang="cs-CZ" sz="1800" dirty="0" err="1">
                <a:latin typeface="Arial Black" panose="020B0A04020102020204" pitchFamily="34" charset="0"/>
              </a:rPr>
              <a:t>Peoples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Liberation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Army</a:t>
            </a:r>
            <a:r>
              <a:rPr lang="cs-CZ" sz="1800" dirty="0">
                <a:latin typeface="Arial Black" panose="020B0A04020102020204" pitchFamily="34" charset="0"/>
              </a:rPr>
              <a:t>) 61486 (APT2) (– jednotka ČLOA Čínská lidově-osvobozenecká armáda) – většina  kybernetických útoků zaměřena na americký, evropský a japonský letecký a satelitní průmysl – útok Titan </a:t>
            </a:r>
            <a:r>
              <a:rPr lang="cs-CZ" sz="1800" dirty="0" err="1">
                <a:latin typeface="Arial Black" panose="020B0A04020102020204" pitchFamily="34" charset="0"/>
              </a:rPr>
              <a:t>Rain</a:t>
            </a:r>
            <a:r>
              <a:rPr lang="cs-CZ" sz="1800" dirty="0">
                <a:latin typeface="Arial Black" panose="020B0A04020102020204" pitchFamily="34" charset="0"/>
              </a:rPr>
              <a:t> 2003 - ??přisouzen útok </a:t>
            </a:r>
            <a:r>
              <a:rPr lang="cs-CZ" sz="1800" dirty="0" err="1">
                <a:latin typeface="Arial Black" panose="020B0A04020102020204" pitchFamily="34" charset="0"/>
              </a:rPr>
              <a:t>Hades</a:t>
            </a:r>
            <a:r>
              <a:rPr lang="cs-CZ" sz="1800" dirty="0">
                <a:latin typeface="Arial Black" panose="020B0A04020102020204" pitchFamily="34" charset="0"/>
              </a:rPr>
              <a:t> 2013 – krádeže dat celé řady zbrojních programů – Pac-3 Patriot, </a:t>
            </a:r>
            <a:r>
              <a:rPr lang="cs-CZ" sz="1800" dirty="0" err="1">
                <a:latin typeface="Arial Black" panose="020B0A04020102020204" pitchFamily="34" charset="0"/>
              </a:rPr>
              <a:t>Hight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Altitude</a:t>
            </a:r>
            <a:r>
              <a:rPr lang="cs-CZ" sz="1800" dirty="0">
                <a:latin typeface="Arial Black" panose="020B0A04020102020204" pitchFamily="34" charset="0"/>
              </a:rPr>
              <a:t> Area </a:t>
            </a:r>
            <a:r>
              <a:rPr lang="cs-CZ" sz="1800" dirty="0" err="1">
                <a:latin typeface="Arial Black" panose="020B0A04020102020204" pitchFamily="34" charset="0"/>
              </a:rPr>
              <a:t>Defence</a:t>
            </a:r>
            <a:r>
              <a:rPr lang="cs-CZ" sz="1800" dirty="0">
                <a:latin typeface="Arial Black" panose="020B0A04020102020204" pitchFamily="34" charset="0"/>
              </a:rPr>
              <a:t> (protiraketový systém), F/A Super </a:t>
            </a:r>
            <a:r>
              <a:rPr lang="cs-CZ" sz="1800" dirty="0" err="1">
                <a:latin typeface="Arial Black" panose="020B0A04020102020204" pitchFamily="34" charset="0"/>
              </a:rPr>
              <a:t>Hornet</a:t>
            </a:r>
            <a:r>
              <a:rPr lang="cs-CZ" sz="1800" dirty="0">
                <a:latin typeface="Arial Black" panose="020B0A04020102020204" pitchFamily="34" charset="0"/>
              </a:rPr>
              <a:t>, UH 60 Black, F-35 Joint Strike Fighter – ovlivnil vývoj čínských letounů 5. generace J-20, J-31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Jednotka PLA 61398 (APT2) – vojenská jednotka – útoky na americké soukromé dodavatelské firmy MO – útok na indickou armádu – 2006 operace RAT - OSN – Mezinárodní olympijský výbor  -  2009 operace </a:t>
            </a:r>
            <a:r>
              <a:rPr lang="cs-CZ" sz="1800" dirty="0" err="1">
                <a:latin typeface="Arial Black" panose="020B0A04020102020204" pitchFamily="34" charset="0"/>
              </a:rPr>
              <a:t>GhostNet</a:t>
            </a:r>
            <a:r>
              <a:rPr lang="cs-CZ" sz="1800" dirty="0">
                <a:latin typeface="Arial Black" panose="020B0A04020102020204" pitchFamily="34" charset="0"/>
              </a:rPr>
              <a:t> - ambasády, MZV, tibetská exilová komunita, vládní úřady, NATO 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Red</a:t>
            </a:r>
            <a:r>
              <a:rPr lang="cs-CZ" sz="1800" dirty="0">
                <a:latin typeface="Arial Black" panose="020B0A04020102020204" pitchFamily="34" charset="0"/>
              </a:rPr>
              <a:t> Apollo (APT 10) – napojená na Ministerstvo státní bezpečnosti (MSS) – akademická sféra – krádež 130 000 osobních údajů personálu amerického námořnictva (2016) – Filipíny (2019</a:t>
            </a:r>
            <a:r>
              <a:rPr lang="cs-CZ" sz="2000" dirty="0">
                <a:latin typeface="Arial Black" panose="020B0A04020102020204" pitchFamily="34" charset="0"/>
              </a:rPr>
              <a:t>)</a:t>
            </a:r>
            <a:r>
              <a:rPr lang="cs-CZ" sz="1800" dirty="0">
                <a:latin typeface="Arial Black" panose="020B0A04020102020204" pitchFamily="34" charset="0"/>
              </a:rPr>
              <a:t> – Japonsko(2020) – Indie (2021)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522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F23108-5698-CE84-3E3D-FEB7CE41A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31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22A24-0B54-A27B-6E0D-E83BEB807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7947"/>
            <a:ext cx="10515600" cy="523901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čínských APT: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Numbered</a:t>
            </a:r>
            <a:r>
              <a:rPr lang="cs-CZ" sz="1800" dirty="0">
                <a:latin typeface="Arial Black" panose="020B0A04020102020204" pitchFamily="34" charset="0"/>
              </a:rPr>
              <a:t> Panda (APT 12) – napojen na ČLOA – cílem Východní Asie včetně Taiwanu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APT 40 – cíl vládní organizace, společnosti včetně universit v širokém spektru včetně biomedicíny, robotiky a námořního výzkumu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Double </a:t>
            </a:r>
            <a:r>
              <a:rPr lang="cs-CZ" sz="1800" dirty="0" err="1">
                <a:latin typeface="Arial Black" panose="020B0A04020102020204" pitchFamily="34" charset="0"/>
              </a:rPr>
              <a:t>Dragon</a:t>
            </a:r>
            <a:r>
              <a:rPr lang="cs-CZ" sz="1800" dirty="0">
                <a:latin typeface="Arial Black" panose="020B0A04020102020204" pitchFamily="34" charset="0"/>
              </a:rPr>
              <a:t> – „</a:t>
            </a:r>
            <a:r>
              <a:rPr lang="cs-CZ" sz="1800" dirty="0" err="1">
                <a:latin typeface="Arial Black" panose="020B0A04020102020204" pitchFamily="34" charset="0"/>
              </a:rPr>
              <a:t>hackři</a:t>
            </a:r>
            <a:r>
              <a:rPr lang="cs-CZ" sz="1800" dirty="0">
                <a:latin typeface="Arial Black" panose="020B0A04020102020204" pitchFamily="34" charset="0"/>
              </a:rPr>
              <a:t> v pronájmu“ – zabývají se špionáží technologií i </a:t>
            </a:r>
            <a:r>
              <a:rPr lang="cs-CZ" sz="1800" dirty="0" err="1">
                <a:latin typeface="Arial Black" panose="020B0A04020102020204" pitchFamily="34" charset="0"/>
              </a:rPr>
              <a:t>kyberkriminalitou</a:t>
            </a:r>
            <a:r>
              <a:rPr lang="cs-CZ" sz="1800" dirty="0">
                <a:latin typeface="Arial Black" panose="020B0A04020102020204" pitchFamily="34" charset="0"/>
              </a:rPr>
              <a:t>, (krádež nejméně 20 000 dolarů na pomoc COVID-19 v USA – 2022) – dvojí zaměstnání – symbióza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Hafnium – napojení na MSS - 2021- narušení Microsoft Exchange Server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LightBasin</a:t>
            </a:r>
            <a:r>
              <a:rPr lang="cs-CZ" sz="1800" dirty="0">
                <a:latin typeface="Arial Black" panose="020B0A04020102020204" pitchFamily="34" charset="0"/>
              </a:rPr>
              <a:t> – cílí na protokoly a technologie telekomunikačních operátorů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203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7669F-B4EB-BA4E-3869-9F6F630FF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218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3ED053-E529-D0EE-202F-95705269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1756"/>
            <a:ext cx="10515600" cy="5125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čínských APT: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APT15 – 2013 – Operace Ke3Chang – útoky proti ministerstvům zahraničí evropských zemí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Čínské ATP? – 2014 - OPM </a:t>
            </a:r>
            <a:r>
              <a:rPr lang="cs-CZ" sz="1800" dirty="0" err="1">
                <a:latin typeface="Arial Black" panose="020B0A04020102020204" pitchFamily="34" charset="0"/>
              </a:rPr>
              <a:t>Hack</a:t>
            </a:r>
            <a:r>
              <a:rPr lang="cs-CZ" sz="1800" dirty="0">
                <a:latin typeface="Arial Black" panose="020B0A04020102020204" pitchFamily="34" charset="0"/>
              </a:rPr>
              <a:t> – kybernetický útok na sítě na vládní Office </a:t>
            </a:r>
            <a:r>
              <a:rPr lang="cs-CZ" sz="1800" dirty="0" err="1">
                <a:latin typeface="Arial Black" panose="020B0A04020102020204" pitchFamily="34" charset="0"/>
              </a:rPr>
              <a:t>of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Personnel</a:t>
            </a:r>
            <a:r>
              <a:rPr lang="cs-CZ" sz="1800" dirty="0">
                <a:latin typeface="Arial Black" panose="020B0A04020102020204" pitchFamily="34" charset="0"/>
              </a:rPr>
              <a:t> Managment (OPM) – obdoba českého NBÚ – úřad pro provádění bezpečnostních prověrek – ukradeno bylo několik milionů formulářů SF-86, které obsahovaly osobní údajích shromážděné při bezpečnostních prověrkách, včetně otisků prstů milionů lidí – útočníci pronikli prostředím OPM do serveru ministerstva vnitra – odcizili dalších 4,2 mil. osobních údajů a otisky prstů -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nedozírné následky </a:t>
            </a:r>
            <a:r>
              <a:rPr lang="cs-CZ" sz="1800" dirty="0">
                <a:latin typeface="Arial Black" panose="020B0A04020102020204" pitchFamily="34" charset="0"/>
              </a:rPr>
              <a:t>– CIA stáhla řadu důstojníků z Číny, kteří pracovali pod krytím – nutná ochrana některých lidí- zatím do roku 2025 – odhadované náklady na ochranu 1 miliarda dolarů – nejprve útočníci pronikli do manuálů a informací o architektuře IT systému  - systém napojen na internet – dva subdodavatelé služeb bezpečnostních prověrek – USIS a </a:t>
            </a:r>
            <a:r>
              <a:rPr lang="cs-CZ" sz="1800" dirty="0" err="1">
                <a:latin typeface="Arial Black" panose="020B0A04020102020204" pitchFamily="34" charset="0"/>
              </a:rPr>
              <a:t>KeyPoint</a:t>
            </a:r>
            <a:r>
              <a:rPr lang="cs-CZ" sz="1800" dirty="0">
                <a:latin typeface="Arial Black" panose="020B0A04020102020204" pitchFamily="34" charset="0"/>
              </a:rPr>
              <a:t> – při útoku použity ukradené přihlašovací údaje </a:t>
            </a:r>
            <a:r>
              <a:rPr lang="cs-CZ" sz="1800" dirty="0" err="1">
                <a:latin typeface="Arial Black" panose="020B0A04020102020204" pitchFamily="34" charset="0"/>
              </a:rPr>
              <a:t>KeyPointu</a:t>
            </a:r>
            <a:r>
              <a:rPr lang="cs-CZ" sz="1800" dirty="0">
                <a:latin typeface="Arial Black" panose="020B0A04020102020204" pitchFamily="34" charset="0"/>
              </a:rPr>
              <a:t> – již před útokem bylo OPM kritizováno za špatné bezpečnostní postupy. </a:t>
            </a:r>
          </a:p>
        </p:txBody>
      </p:sp>
    </p:spTree>
    <p:extLst>
      <p:ext uri="{BB962C8B-B14F-4D97-AF65-F5344CB8AC3E}">
        <p14:creationId xmlns:p14="http://schemas.microsoft.com/office/powerpoint/2010/main" val="2969154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6A021-97D7-FA30-C6FD-C9E0CDCF9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66713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Ruská federace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DABE3-24D6-CC75-7A63-830CFA2B0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3234"/>
            <a:ext cx="10515600" cy="5513729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Rusko v minulosti velmi využívalo špionáže, průmyslové špionáže, politických vražd, sabotáží, destruktivních útoků, desinformačních kampaní, ovlivňování veřejného mínění a voleb, v zahraničí které dodnes provádí klasicky.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Dnešní prostředí nových technologií a zejména internetu umožňuje tyto operace provádět mnohem efektivněji a levněji a umožňuje vézt efektivně hybridní válku.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Rusko je velkým inovátorem ve vedení hybridní války.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</a:t>
            </a:r>
            <a:r>
              <a:rPr lang="cs-CZ" sz="1800" dirty="0" err="1">
                <a:latin typeface="Arial Black" panose="020B0A04020102020204" pitchFamily="34" charset="0"/>
              </a:rPr>
              <a:t>kyberšpionáži</a:t>
            </a:r>
            <a:r>
              <a:rPr lang="cs-CZ" sz="1800" dirty="0">
                <a:latin typeface="Arial Black" panose="020B0A04020102020204" pitchFamily="34" charset="0"/>
              </a:rPr>
              <a:t> jsou průkopníkem.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Kybernetické destruktivní útoky používají ve velké míře a </a:t>
            </a:r>
            <a:r>
              <a:rPr lang="cs-CZ" sz="1800" dirty="0" err="1">
                <a:latin typeface="Arial Black" panose="020B0A04020102020204" pitchFamily="34" charset="0"/>
              </a:rPr>
              <a:t>dlohoudobě</a:t>
            </a:r>
            <a:r>
              <a:rPr lang="cs-CZ" sz="1800" dirty="0">
                <a:latin typeface="Arial Black" panose="020B0A04020102020204" pitchFamily="34" charset="0"/>
              </a:rPr>
              <a:t> zejména na Ukrajině, překvapivě jsou méně účinné než se očekávalo. Vede to k celosvětovému pokroku v obraně proti nim.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Nemá informační technologie, které se používají v západních IS výjimka (</a:t>
            </a:r>
            <a:r>
              <a:rPr lang="cs-CZ" sz="1800" dirty="0" err="1">
                <a:latin typeface="Arial Black" panose="020B0A04020102020204" pitchFamily="34" charset="0"/>
              </a:rPr>
              <a:t>Kasperský</a:t>
            </a:r>
            <a:r>
              <a:rPr lang="cs-CZ" sz="1800" dirty="0">
                <a:latin typeface="Arial Black" panose="020B0A04020102020204" pitchFamily="34" charset="0"/>
              </a:rPr>
              <a:t> ?)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Úspěšné ve vedení desinformačního boje a ovlivňování veřejného mínění v zahraničí pomocí internetu.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Bezpečné pro soukromé skupiny, které provádějí kybernetické útoky za účelem finančního zisku. </a:t>
            </a:r>
            <a:r>
              <a:rPr lang="cs-CZ" sz="1800" dirty="0" err="1">
                <a:latin typeface="Arial Black" panose="020B0A04020102020204" pitchFamily="34" charset="0"/>
              </a:rPr>
              <a:t>Symbioza</a:t>
            </a:r>
            <a:r>
              <a:rPr lang="cs-CZ" sz="1800" dirty="0">
                <a:latin typeface="Arial Black" panose="020B0A04020102020204" pitchFamily="34" charset="0"/>
              </a:rPr>
              <a:t> se státními orgány.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753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ECAE2-0781-4A3C-5B21-89DDEA5C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31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Ruská federace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B94680-670A-48F6-86D4-08CE678B4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3119"/>
            <a:ext cx="10515600" cy="54038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ruských APT: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Fancy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(APT 28) – ruská ZS  GRU – útoky na </a:t>
            </a:r>
            <a:r>
              <a:rPr lang="cs-CZ" sz="1800" dirty="0" err="1">
                <a:latin typeface="Arial Black" panose="020B0A04020102020204" pitchFamily="34" charset="0"/>
              </a:rPr>
              <a:t>Gruzii,zakavské</a:t>
            </a:r>
            <a:r>
              <a:rPr lang="cs-CZ" sz="1800" dirty="0">
                <a:latin typeface="Arial Black" panose="020B0A04020102020204" pitchFamily="34" charset="0"/>
              </a:rPr>
              <a:t> státy, Ukrajinu, NATO, vojenští dodavatelé MO USA, bílý dům, Demokratická národní výbor, německý a francouzský parlament, OBSE, </a:t>
            </a:r>
            <a:r>
              <a:rPr lang="cs-CZ" sz="1800" dirty="0" err="1">
                <a:latin typeface="Arial Black" panose="020B0A04020102020204" pitchFamily="34" charset="0"/>
              </a:rPr>
              <a:t>francouzký</a:t>
            </a:r>
            <a:r>
              <a:rPr lang="cs-CZ" sz="1800" dirty="0">
                <a:latin typeface="Arial Black" panose="020B0A04020102020204" pitchFamily="34" charset="0"/>
              </a:rPr>
              <a:t> prezident Macron, TV5Monde, desítky nepřátel Putina v zahraničí, Světová antidopingová agentura, IAAF,  Konstantinopolský ekumenický patriarchát a další- využívají </a:t>
            </a:r>
            <a:r>
              <a:rPr lang="cs-CZ" sz="1800" dirty="0" err="1">
                <a:latin typeface="Arial Black" panose="020B0A04020102020204" pitchFamily="34" charset="0"/>
              </a:rPr>
              <a:t>zero-day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exploit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 a malware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Cozy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(APT 27) – ZS SVR nebo GRU – diplomatické orgány a vládní organizace – Demokratický národní výbor (nezávisle spolu s Fany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– nevěděly o sobě) – americké </a:t>
            </a:r>
            <a:r>
              <a:rPr lang="cs-CZ" sz="1800" dirty="0" err="1">
                <a:latin typeface="Arial Black" panose="020B0A04020102020204" pitchFamily="34" charset="0"/>
              </a:rPr>
              <a:t>think</a:t>
            </a:r>
            <a:r>
              <a:rPr lang="cs-CZ" sz="1800" dirty="0">
                <a:latin typeface="Arial Black" panose="020B0A04020102020204" pitchFamily="34" charset="0"/>
              </a:rPr>
              <a:t>-tanky a neziskovky – norské a nizozemské  státní organizace – vakcíny proti COVID19 – útok na dodavatelský řetězec aktualizace obchodního softwaru </a:t>
            </a:r>
            <a:r>
              <a:rPr lang="cs-CZ" sz="1800" dirty="0" err="1">
                <a:latin typeface="Arial Black" panose="020B0A04020102020204" pitchFamily="34" charset="0"/>
              </a:rPr>
              <a:t>SolarWinds</a:t>
            </a:r>
            <a:r>
              <a:rPr lang="cs-CZ" sz="1800" dirty="0">
                <a:latin typeface="Arial Black" panose="020B0A04020102020204" pitchFamily="34" charset="0"/>
              </a:rPr>
              <a:t> Orion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Bersek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- ZS FSB – zaměření na sledování a průzkum infrastruktury veřejných služeb, zejména  zásobování vodou (USA, Německo)- municipality a další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Sandworm</a:t>
            </a:r>
            <a:r>
              <a:rPr lang="cs-CZ" sz="1800" dirty="0">
                <a:latin typeface="Arial Black" panose="020B0A04020102020204" pitchFamily="34" charset="0"/>
              </a:rPr>
              <a:t> – jednotka 74455- </a:t>
            </a:r>
            <a:r>
              <a:rPr lang="cs-CZ" sz="1800" dirty="0" err="1">
                <a:latin typeface="Arial Black" panose="020B0A04020102020204" pitchFamily="34" charset="0"/>
              </a:rPr>
              <a:t>kybervojenská</a:t>
            </a:r>
            <a:r>
              <a:rPr lang="cs-CZ" sz="1800" dirty="0">
                <a:latin typeface="Arial Black" panose="020B0A04020102020204" pitchFamily="34" charset="0"/>
              </a:rPr>
              <a:t> jednotka GRU – kyberútok na ukrajinskou rozvodnou síť (prosinec 2015 a rok 2016) – kyberútoky na Ukrajinu pomocí malwaru </a:t>
            </a:r>
            <a:r>
              <a:rPr lang="cs-CZ" sz="1800" dirty="0" err="1">
                <a:latin typeface="Arial Black" panose="020B0A04020102020204" pitchFamily="34" charset="0"/>
              </a:rPr>
              <a:t>NotPtay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Gamaredon</a:t>
            </a:r>
            <a:r>
              <a:rPr lang="cs-CZ" sz="1800" dirty="0">
                <a:latin typeface="Arial Black" panose="020B0A04020102020204" pitchFamily="34" charset="0"/>
              </a:rPr>
              <a:t> – útoky na celém světě – leden 1922- Ukrajina </a:t>
            </a:r>
          </a:p>
          <a:p>
            <a:endParaRPr lang="cs-CZ" baseline="-25000" dirty="0"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416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8E768-5782-0FFB-1C62-869D9867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Ruská federace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1408C-C13C-C9EE-6B8F-88E79DCE8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526"/>
            <a:ext cx="10515600" cy="4905437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ruskýc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kyberútoků: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Estonsko 2017-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útok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Útok na  Gruzii – spolu s kinetickým útokem masívní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útoky a změna webových stánek– </a:t>
            </a:r>
            <a:r>
              <a:rPr lang="cs-CZ" sz="1800" dirty="0" err="1">
                <a:latin typeface="Arial Black" panose="020B0A04020102020204" pitchFamily="34" charset="0"/>
              </a:rPr>
              <a:t>cyberútoky</a:t>
            </a:r>
            <a:r>
              <a:rPr lang="cs-CZ" sz="1800" dirty="0">
                <a:latin typeface="Arial Black" panose="020B0A04020102020204" pitchFamily="34" charset="0"/>
              </a:rPr>
              <a:t> začaly týden před </a:t>
            </a:r>
            <a:r>
              <a:rPr lang="cs-CZ" sz="1800" dirty="0" err="1">
                <a:latin typeface="Arial Black" panose="020B0A04020102020204" pitchFamily="34" charset="0"/>
              </a:rPr>
              <a:t>zahájenim</a:t>
            </a:r>
            <a:r>
              <a:rPr lang="cs-CZ" sz="1800" dirty="0">
                <a:latin typeface="Arial Black" panose="020B0A04020102020204" pitchFamily="34" charset="0"/>
              </a:rPr>
              <a:t> útoku na stránky tiskových agentur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dirty="0">
                <a:latin typeface="Arial Black" panose="020B0A04020102020204" pitchFamily="34" charset="0"/>
              </a:rPr>
              <a:t>Útoky na Ukrajinu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Útoky na automatizovaný systém "Volby", červen 2014 - </a:t>
            </a:r>
            <a:r>
              <a:rPr lang="cs-CZ" sz="1800" dirty="0">
                <a:latin typeface="Arial Black" panose="020B0A04020102020204" pitchFamily="34" charset="0"/>
              </a:rPr>
              <a:t>První </a:t>
            </a:r>
            <a:r>
              <a:rPr lang="cs-CZ" sz="1800" dirty="0" err="1">
                <a:latin typeface="Arial Black" panose="020B0A04020102020204" pitchFamily="34" charset="0"/>
              </a:rPr>
              <a:t>hacknutí</a:t>
            </a:r>
            <a:r>
              <a:rPr lang="cs-CZ" sz="1800" dirty="0">
                <a:latin typeface="Arial Black" panose="020B0A04020102020204" pitchFamily="34" charset="0"/>
              </a:rPr>
              <a:t> ukrajinské elektrické sítě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prosinec 2015. Útoky prosinec 2015. Útoky pomocí trojského viru </a:t>
            </a:r>
            <a:r>
              <a:rPr lang="cs-CZ" sz="1800" dirty="0" err="1">
                <a:latin typeface="Arial Black" panose="020B0A04020102020204" pitchFamily="34" charset="0"/>
              </a:rPr>
              <a:t>BlackEnergy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energetické společnosti na Ukrajině, které dodávají energii regionům Kyjev, Ivano-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Frankivsk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a Černovice. Jednalo se o první úspěšný kybernetický útok na rozvodnou síť.- </a:t>
            </a:r>
            <a:r>
              <a:rPr lang="cs-CZ" sz="1800" dirty="0">
                <a:latin typeface="Arial Black" panose="020B0A04020102020204" pitchFamily="34" charset="0"/>
              </a:rPr>
              <a:t>Druhé </a:t>
            </a:r>
            <a:r>
              <a:rPr lang="cs-CZ" sz="1800" dirty="0" err="1">
                <a:latin typeface="Arial Black" panose="020B0A04020102020204" pitchFamily="34" charset="0"/>
              </a:rPr>
              <a:t>hacknutí</a:t>
            </a:r>
            <a:r>
              <a:rPr lang="cs-CZ" sz="1800" dirty="0">
                <a:latin typeface="Arial Black" panose="020B0A04020102020204" pitchFamily="34" charset="0"/>
              </a:rPr>
              <a:t> ukrajinské elektrické sítě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prosinec 2016. - Paralýza státní pokladny Ukrajiny, prosinec 2016 - </a:t>
            </a:r>
            <a:r>
              <a:rPr lang="cs-CZ" sz="1800" dirty="0">
                <a:latin typeface="Arial Black" panose="020B0A04020102020204" pitchFamily="34" charset="0"/>
              </a:rPr>
              <a:t>Kybernetické útoky na Ukrajinu z roku 2017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Hromadný hackerský útok na dodavatelský řetězec, červen 2017 s použitím </a:t>
            </a:r>
            <a:r>
              <a:rPr lang="cs-CZ" sz="1800" dirty="0">
                <a:latin typeface="Arial Black" panose="020B0A04020102020204" pitchFamily="34" charset="0"/>
              </a:rPr>
              <a:t>viru </a:t>
            </a:r>
            <a:r>
              <a:rPr lang="cs-CZ" sz="1800" dirty="0" err="1">
                <a:latin typeface="Arial Black" panose="020B0A04020102020204" pitchFamily="34" charset="0"/>
              </a:rPr>
              <a:t>Petya</a:t>
            </a:r>
            <a:r>
              <a:rPr lang="cs-CZ" sz="1800" dirty="0">
                <a:latin typeface="Arial Black" panose="020B0A04020102020204" pitchFamily="34" charset="0"/>
              </a:rPr>
              <a:t> 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</a:t>
            </a:r>
            <a:r>
              <a:rPr lang="cs-CZ" sz="1800" dirty="0">
                <a:latin typeface="Arial Black" panose="020B0A04020102020204" pitchFamily="34" charset="0"/>
              </a:rPr>
              <a:t>Kybernetický útok na Ukrajině 2022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 útoky na webové stránky ukrajinské vlády, leden 2022, jeden den poté, co selhala americko-ruská jednání o budoucnosti Ukrajiny v NATO –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cybernetické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útoky předcházející a doprovázející </a:t>
            </a:r>
            <a:r>
              <a:rPr lang="cs-CZ" sz="1800" dirty="0">
                <a:latin typeface="Arial Black" panose="020B0A04020102020204" pitchFamily="34" charset="0"/>
              </a:rPr>
              <a:t>ú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tok na Ukrajinu </a:t>
            </a:r>
          </a:p>
          <a:p>
            <a:pPr marL="0" indent="0" algn="l">
              <a:buNone/>
            </a:pPr>
            <a:r>
              <a:rPr lang="cs-CZ" sz="1200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382EF-3098-A9EE-A8C3-8C032E042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5E73F-2A48-5B81-5FBF-D83673E15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3660"/>
            <a:ext cx="10515600" cy="3873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Jsou tři životní jistoty: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1828800" lvl="4" indent="0">
              <a:buNone/>
            </a:pPr>
            <a:r>
              <a:rPr lang="cs-CZ" dirty="0">
                <a:latin typeface="Arial Black" panose="020B0A04020102020204" pitchFamily="34" charset="0"/>
              </a:rPr>
              <a:t>                 Smrt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Daně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Čínský kybernetický útok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Výrok jednoho izraelského přednášejícího na školení v Izraeli.</a:t>
            </a:r>
          </a:p>
        </p:txBody>
      </p:sp>
    </p:spTree>
    <p:extLst>
      <p:ext uri="{BB962C8B-B14F-4D97-AF65-F5344CB8AC3E}">
        <p14:creationId xmlns:p14="http://schemas.microsoft.com/office/powerpoint/2010/main" val="1659522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ED89F-4130-1096-FA8A-52D9072B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  Irán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7D181-536E-34DF-8413-FE3DD781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Iránské útoky zřejmě byly vyprovokovány, kybernetickým útokem na jaderné zařízení v </a:t>
            </a:r>
            <a:r>
              <a:rPr lang="cs-CZ" sz="1800" dirty="0" err="1">
                <a:latin typeface="Arial Black" panose="020B0A04020102020204" pitchFamily="34" charset="0"/>
              </a:rPr>
              <a:t>Natanzu</a:t>
            </a:r>
            <a:r>
              <a:rPr lang="cs-CZ" sz="1800" dirty="0">
                <a:latin typeface="Arial Black" panose="020B0A04020102020204" pitchFamily="34" charset="0"/>
              </a:rPr>
              <a:t> v červnu 2010.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Operace </a:t>
            </a:r>
            <a:r>
              <a:rPr lang="cs-CZ" sz="1800" dirty="0" err="1">
                <a:latin typeface="Arial Black" panose="020B0A04020102020204" pitchFamily="34" charset="0"/>
              </a:rPr>
              <a:t>Ababil</a:t>
            </a:r>
            <a:r>
              <a:rPr lang="cs-CZ" sz="1800" dirty="0">
                <a:latin typeface="Arial Black" panose="020B0A04020102020204" pitchFamily="34" charset="0"/>
              </a:rPr>
              <a:t> – </a:t>
            </a:r>
            <a:r>
              <a:rPr lang="cs-CZ" sz="1800" dirty="0" err="1">
                <a:latin typeface="Arial Black" panose="020B0A04020102020204" pitchFamily="34" charset="0"/>
              </a:rPr>
              <a:t>DoS</a:t>
            </a:r>
            <a:r>
              <a:rPr lang="cs-CZ" sz="1800" dirty="0">
                <a:latin typeface="Arial Black" panose="020B0A04020102020204" pitchFamily="34" charset="0"/>
              </a:rPr>
              <a:t> útoky na finanční instituce v USA od roku 2012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Team </a:t>
            </a:r>
            <a:r>
              <a:rPr lang="cs-CZ" sz="1800" dirty="0" err="1">
                <a:latin typeface="Arial Black" panose="020B0A04020102020204" pitchFamily="34" charset="0"/>
              </a:rPr>
              <a:t>Elfin</a:t>
            </a:r>
            <a:r>
              <a:rPr lang="cs-CZ" sz="1800" dirty="0">
                <a:latin typeface="Arial Black" panose="020B0A04020102020204" pitchFamily="34" charset="0"/>
              </a:rPr>
              <a:t> – APT 33 – vazba na iránskou vládu – cíle letecký, vojenský a petrochemický průmysl - používá mazací program </a:t>
            </a:r>
            <a:r>
              <a:rPr lang="cs-CZ" sz="1800" dirty="0" err="1">
                <a:latin typeface="Arial Black" panose="020B0A04020102020204" pitchFamily="34" charset="0"/>
              </a:rPr>
              <a:t>ShapeDhift</a:t>
            </a:r>
            <a:r>
              <a:rPr lang="cs-CZ" sz="1800" dirty="0">
                <a:latin typeface="Arial Black" panose="020B0A04020102020204" pitchFamily="34" charset="0"/>
              </a:rPr>
              <a:t> podobný </a:t>
            </a:r>
            <a:r>
              <a:rPr lang="cs-CZ" sz="1800" dirty="0" err="1">
                <a:latin typeface="Arial Black" panose="020B0A04020102020204" pitchFamily="34" charset="0"/>
              </a:rPr>
              <a:t>Shamoon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Kitten</a:t>
            </a:r>
            <a:r>
              <a:rPr lang="cs-CZ" sz="1800" dirty="0">
                <a:latin typeface="Arial Black" panose="020B0A04020102020204" pitchFamily="34" charset="0"/>
              </a:rPr>
              <a:t> Helix (ATP 34) – </a:t>
            </a:r>
            <a:r>
              <a:rPr lang="cs-CZ" sz="1800" dirty="0" err="1">
                <a:latin typeface="Arial Black" panose="020B0A04020102020204" pitchFamily="34" charset="0"/>
              </a:rPr>
              <a:t>kyberšpionáž,sabotáž</a:t>
            </a:r>
            <a:r>
              <a:rPr lang="cs-CZ" sz="1800" dirty="0">
                <a:latin typeface="Arial Black" panose="020B0A04020102020204" pitchFamily="34" charset="0"/>
              </a:rPr>
              <a:t> – cíle jsou finanční energetický, telekomunikační a chemický průmysl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Charming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Kitten</a:t>
            </a:r>
            <a:r>
              <a:rPr lang="cs-CZ" sz="1800" dirty="0">
                <a:latin typeface="Arial Black" panose="020B0A04020102020204" pitchFamily="34" charset="0"/>
              </a:rPr>
              <a:t> (APT 35) – vládní – útočí na e-maily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02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4B41C-9F1B-5223-B99E-5058C58B6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94036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Severní Korea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53996-607E-03FB-6264-602140F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60494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Přestože Severní Korea občas trpí hladomorem,  vyvinula jaderné zbraně, vyvíjí mezikontinentální rakety a je schopna podnikat sofistikované kybernetické útoky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Kybernetické operace jsou považovány za nákladově efektivní způsob, jak si Severní Korea zachovat asymetrickou vojenskou možnost, a také za prostředek ke shromažďování zpravodajských informací; jeho hlavní zpravodajské cíle jsou Jižní Korea, Japonsko a Spojené státy.</a:t>
            </a:r>
          </a:p>
          <a:p>
            <a:pPr marL="0" indent="0" algn="just">
              <a:buNone/>
            </a:pPr>
            <a:endParaRPr lang="cs-CZ" sz="1800" b="0" i="0" dirty="0">
              <a:solidFill>
                <a:srgbClr val="202122"/>
              </a:solidFill>
              <a:effectLst/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b="1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1" i="0" dirty="0">
                <a:effectLst/>
                <a:latin typeface="Arial Black" panose="020B0A04020102020204" pitchFamily="34" charset="0"/>
              </a:rPr>
              <a:t> 121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je </a:t>
            </a:r>
            <a:r>
              <a:rPr lang="cs-CZ" sz="1800" dirty="0">
                <a:latin typeface="Arial Black" panose="020B0A04020102020204" pitchFamily="34" charset="0"/>
              </a:rPr>
              <a:t>severokorejská agentura pro kybernetické války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 hlavní jednotka </a:t>
            </a:r>
            <a:r>
              <a:rPr lang="cs-CZ" sz="1800" dirty="0">
                <a:latin typeface="Arial Black" panose="020B0A04020102020204" pitchFamily="34" charset="0"/>
              </a:rPr>
              <a:t>Generálního úřadu pro průzkum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severokorejské </a:t>
            </a:r>
            <a:r>
              <a:rPr lang="cs-CZ" sz="1800" dirty="0">
                <a:latin typeface="Arial Black" panose="020B0A04020102020204" pitchFamily="34" charset="0"/>
              </a:rPr>
              <a:t>armády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. Provádí útočné kybernetické operace, včetně špionáže a kybernetické finanční kriminality.</a:t>
            </a:r>
          </a:p>
          <a:p>
            <a:pPr marL="0" indent="0" algn="just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b="0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121 je největší (více než 600 hackerů) a nejsofistikovanější jednotka. 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121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jr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osazeno některými z nejtalentovanějších počítačových expertů Severní Koreje a je řízeno korejskou armádou. Přeběhlík uvedl, že agentura má asi 1800 specialistů. </a:t>
            </a:r>
            <a:r>
              <a:rPr lang="cs-CZ" sz="1800" dirty="0">
                <a:latin typeface="Arial Black" panose="020B0A04020102020204" pitchFamily="34" charset="0"/>
              </a:rPr>
              <a:t>Mnoho pracovníků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úřadu jsou ručně vybraní absolventi Univerzity automatizace v </a:t>
            </a:r>
            <a:r>
              <a:rPr lang="cs-CZ" sz="1800" dirty="0">
                <a:latin typeface="Arial Black" panose="020B0A04020102020204" pitchFamily="34" charset="0"/>
              </a:rPr>
              <a:t>Pchjongjangu 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 stráví pět let školením. Odhad z roku 2021 naznačoval, že v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121 může být více než 6 000 pracovníků, přičemž mnozí z nich působí v jiných zemích, jako je Bělorusko, Čína, Indie, Malajsie a Rusko.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Zatímco tito specialisté jsou rozptýleni po celém světě, jejich rodiny mají doma zvláštní privilegia.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6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B0AEB-0B48-A714-01DA-E3F85C64B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54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00222-E72B-FECF-8C8B-56F1D7F87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494"/>
            <a:ext cx="10515600" cy="5215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Nejznámější útoky:</a:t>
            </a:r>
          </a:p>
          <a:p>
            <a:pPr algn="just"/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2013 -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kybernetické útoky v Jižní Koreji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- 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útok na více než 30 000 počítačů v Jižní Koreji, na banky a vysílací společnosti a také webové stránky jihokorejské prezidentky Park Kun-</a:t>
            </a:r>
            <a:r>
              <a:rPr lang="cs-CZ" sz="1800" dirty="0" err="1">
                <a:latin typeface="Arial Black" panose="020B0A04020102020204" pitchFamily="34" charset="0"/>
              </a:rPr>
              <a:t>hje</a:t>
            </a:r>
            <a:r>
              <a:rPr lang="cs-CZ" sz="1800" dirty="0">
                <a:latin typeface="Arial Black" panose="020B0A04020102020204" pitchFamily="34" charset="0"/>
              </a:rPr>
              <a:t> –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0" dirty="0" err="1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DDoS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  </a:t>
            </a:r>
            <a:r>
              <a:rPr lang="cs-CZ" sz="1800" dirty="0">
                <a:solidFill>
                  <a:srgbClr val="202122"/>
                </a:solidFill>
                <a:latin typeface="Arial Black" panose="020B0A04020102020204" pitchFamily="34" charset="0"/>
              </a:rPr>
              <a:t>ú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toky, krádeže a mazání dat </a:t>
            </a:r>
            <a:r>
              <a:rPr lang="cs-CZ" sz="1800" dirty="0">
                <a:solidFill>
                  <a:srgbClr val="202122"/>
                </a:solidFill>
                <a:latin typeface="Arial Black" panose="020B0A04020102020204" pitchFamily="34" charset="0"/>
              </a:rPr>
              <a:t>- 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infikování tisíců jihokorejských smartphonů zákeřnou herní aplikací </a:t>
            </a:r>
            <a:r>
              <a:rPr lang="cs-CZ" sz="1800" dirty="0">
                <a:solidFill>
                  <a:srgbClr val="202122"/>
                </a:solidFill>
                <a:latin typeface="Arial Black" panose="020B0A04020102020204" pitchFamily="34" charset="0"/>
              </a:rPr>
              <a:t>š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kody 750 mil dolarů.</a:t>
            </a:r>
          </a:p>
          <a:p>
            <a:pPr algn="just"/>
            <a:endParaRPr lang="cs-CZ" sz="1800" b="0" i="0" dirty="0">
              <a:solidFill>
                <a:srgbClr val="202122"/>
              </a:solidFill>
              <a:effectLst/>
              <a:latin typeface="Arial Black" panose="020B0A04020102020204" pitchFamily="34" charset="0"/>
            </a:endParaRPr>
          </a:p>
          <a:p>
            <a:pPr algn="just"/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2014 –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útok na Sony </a:t>
            </a:r>
            <a:r>
              <a:rPr lang="cs-CZ" sz="1800" b="0" i="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Pictures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– krádeže dat – útočníci nepozorovaně působili 2 měsíce – poté zveřejnili citlivá osobní data a kopie dosud neuvedených filmů – plány na budoucí filmy scénáře apod. – </a:t>
            </a:r>
            <a:r>
              <a:rPr lang="cs-CZ" sz="1800" b="0" i="0" dirty="0" err="1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mázání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 infrastruktury Sony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Během útoku skupina požadovala, aby Sony stáhla svůj tehdy připravovaný film </a:t>
            </a:r>
            <a:r>
              <a:rPr lang="cs-CZ" sz="1800" i="1" dirty="0" err="1">
                <a:latin typeface="Arial Black" panose="020B0A04020102020204" pitchFamily="34" charset="0"/>
              </a:rPr>
              <a:t>The</a:t>
            </a:r>
            <a:r>
              <a:rPr lang="cs-CZ" sz="1800" i="1" dirty="0">
                <a:latin typeface="Arial Black" panose="020B0A04020102020204" pitchFamily="34" charset="0"/>
              </a:rPr>
              <a:t> Interview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komedii o spiknutí s cílem zavraždit </a:t>
            </a:r>
            <a:r>
              <a:rPr lang="cs-CZ" sz="1800" dirty="0">
                <a:latin typeface="Arial Black" panose="020B0A04020102020204" pitchFamily="34" charset="0"/>
              </a:rPr>
              <a:t>severokorejského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vůdce </a:t>
            </a:r>
            <a:r>
              <a:rPr lang="cs-CZ" sz="1800" dirty="0">
                <a:latin typeface="Arial Black" panose="020B0A04020102020204" pitchFamily="34" charset="0"/>
              </a:rPr>
              <a:t>Kim Čong-una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a vyhrožovala </a:t>
            </a:r>
            <a:r>
              <a:rPr lang="cs-CZ" sz="1800" dirty="0">
                <a:latin typeface="Arial Black" panose="020B0A04020102020204" pitchFamily="34" charset="0"/>
              </a:rPr>
              <a:t>teroristickými útoky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 kinech, kde se film promítal. Poté, co se mnoho velkých amerických divadelních řetězců rozhodlo nepromítat 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The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 Interview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 reakci na tyto hrozby, Sony se rozhodla zrušit formální premiéru filmu a mainstreamové uvedení a rozhodla se přeskočit přímo na digitální verzi ke stažení, po níž bude následující den následovat omezené uvedení v kinech. 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49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DA44F-3496-8966-EE56-BADE41753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9127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7716-4841-750B-6C7D-7351BCD86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2462"/>
            <a:ext cx="10515600" cy="44345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2016 -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Bangladéšská bankovní loupež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krádež, ke které došlo v únoru 2016 -</a:t>
            </a:r>
            <a:r>
              <a:rPr lang="cs-CZ" sz="1800" dirty="0">
                <a:latin typeface="Arial Black" panose="020B0A04020102020204" pitchFamily="34" charset="0"/>
              </a:rPr>
              <a:t>k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ybernetičtí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ůtočníci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vydali 35 podvodných pokynů prostřednictvím </a:t>
            </a:r>
            <a:r>
              <a:rPr lang="cs-CZ" sz="1800" dirty="0">
                <a:latin typeface="Arial Black" panose="020B0A04020102020204" pitchFamily="34" charset="0"/>
              </a:rPr>
              <a:t>sítě SWIFT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k nezákonnému převodu téměř 1 miliardy USD z účtu </a:t>
            </a:r>
            <a:r>
              <a:rPr lang="cs-CZ" sz="1800" b="0" i="0" strike="noStrike" dirty="0">
                <a:effectLst/>
                <a:latin typeface="Arial Black" panose="020B0A04020102020204" pitchFamily="34" charset="0"/>
              </a:rPr>
              <a:t>Federální rezervní banky v New </a:t>
            </a:r>
            <a:r>
              <a:rPr lang="cs-CZ" sz="1800" dirty="0">
                <a:latin typeface="Arial Black" panose="020B0A04020102020204" pitchFamily="34" charset="0"/>
              </a:rPr>
              <a:t>Yorku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patřícího </a:t>
            </a:r>
            <a:r>
              <a:rPr lang="cs-CZ" sz="1800" dirty="0" err="1">
                <a:latin typeface="Arial Black" panose="020B0A04020102020204" pitchFamily="34" charset="0"/>
              </a:rPr>
              <a:t>Bangladesh</a:t>
            </a:r>
            <a:r>
              <a:rPr lang="cs-CZ" sz="1800" dirty="0">
                <a:latin typeface="Arial Black" panose="020B0A04020102020204" pitchFamily="34" charset="0"/>
              </a:rPr>
              <a:t> Bank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centrální bance Bangladéše - pět z třiceti pěti podvodných pokynů bylo úspěšných při převodu 101 milionů USD, přičemž 20 milionů USD bylo vysledováno na </a:t>
            </a:r>
            <a:r>
              <a:rPr lang="cs-CZ" sz="1800" dirty="0">
                <a:latin typeface="Arial Black" panose="020B0A04020102020204" pitchFamily="34" charset="0"/>
              </a:rPr>
              <a:t>Srí Lanku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 81 milionů USD na </a:t>
            </a:r>
            <a:r>
              <a:rPr lang="cs-CZ" sz="1800" dirty="0">
                <a:latin typeface="Arial Black" panose="020B0A04020102020204" pitchFamily="34" charset="0"/>
              </a:rPr>
              <a:t>Filipíny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Federální rezervní banka v New Yorku zablokovala zbývajících třicet transakcí ve výši 850 milionů USD kvůli podezření vyvolanému chybně napsaným pokynem - všechny peníze převedené na Srí Lanku byly  získány zpět - od roku 2018 však bylo získáno zpět pouze přibližně 18 milionů USD z 81 milionů USD převedených na Filipíny -  </a:t>
            </a:r>
            <a:r>
              <a:rPr lang="cs-CZ" sz="1800" dirty="0">
                <a:latin typeface="Arial Black" panose="020B0A04020102020204" pitchFamily="34" charset="0"/>
              </a:rPr>
              <a:t>v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ětšina peněz převedených na Filipíny šla na čtyři osobní účty, které drželi jednotlivci, a ne do společností nebo korporací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087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CEFB0-0501-3733-1477-B72526858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55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2EF15-808D-BF48-9E4B-312529ED3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5270"/>
            <a:ext cx="10515600" cy="5411693"/>
          </a:xfrm>
        </p:spPr>
        <p:txBody>
          <a:bodyPr>
            <a:normAutofit/>
          </a:bodyPr>
          <a:lstStyle/>
          <a:p>
            <a:pPr algn="just"/>
            <a:r>
              <a:rPr lang="cs-CZ" sz="1900" b="0" i="0" dirty="0">
                <a:effectLst/>
                <a:latin typeface="Arial Black" panose="020B0A04020102020204" pitchFamily="34" charset="0"/>
              </a:rPr>
              <a:t>2017- </a:t>
            </a:r>
            <a:r>
              <a:rPr lang="cs-CZ" sz="19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Ransomwarový útok </a:t>
            </a:r>
            <a:r>
              <a:rPr lang="cs-CZ" sz="1900" b="0" i="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WannaCry</a:t>
            </a:r>
            <a:r>
              <a:rPr lang="cs-CZ" sz="19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- celosvětovým </a:t>
            </a:r>
            <a:r>
              <a:rPr lang="cs-CZ" sz="1900" b="0" i="0" u="none" strike="noStrike" dirty="0">
                <a:effectLst/>
                <a:latin typeface="Arial Black" panose="020B0A04020102020204" pitchFamily="34" charset="0"/>
              </a:rPr>
              <a:t>kybernetickým útokem v květnu 2017 ze strany ransomwarového </a:t>
            </a:r>
            <a:r>
              <a:rPr lang="cs-CZ" sz="1900" dirty="0">
                <a:latin typeface="Arial Black" panose="020B0A04020102020204" pitchFamily="34" charset="0"/>
              </a:rPr>
              <a:t>šifrovacího červu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WannaCry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, který se zaměřoval na počítače s </a:t>
            </a:r>
            <a:r>
              <a:rPr lang="cs-CZ" sz="1900" dirty="0">
                <a:latin typeface="Arial Black" panose="020B0A04020102020204" pitchFamily="34" charset="0"/>
              </a:rPr>
              <a:t>operačním systémem Microsoft Windows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šifrováním dat a vyžadováním výkupného v </a:t>
            </a:r>
            <a:r>
              <a:rPr lang="cs-CZ" sz="1900" dirty="0">
                <a:latin typeface="Arial Black" panose="020B0A04020102020204" pitchFamily="34" charset="0"/>
              </a:rPr>
              <a:t>kryptoměně Bitcoin -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ířilo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se pomocí </a:t>
            </a:r>
            <a:r>
              <a:rPr lang="cs-CZ" sz="1900" dirty="0" err="1">
                <a:latin typeface="Arial Black" panose="020B0A04020102020204" pitchFamily="34" charset="0"/>
              </a:rPr>
              <a:t>EternalBlue</a:t>
            </a:r>
            <a:r>
              <a:rPr lang="cs-CZ" sz="1900" dirty="0">
                <a:latin typeface="Arial Black" panose="020B0A04020102020204" pitchFamily="34" charset="0"/>
              </a:rPr>
              <a:t> -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exploitu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vyvinutého </a:t>
            </a:r>
            <a:r>
              <a:rPr lang="cs-CZ" sz="1900" dirty="0">
                <a:latin typeface="Arial Black" panose="020B0A04020102020204" pitchFamily="34" charset="0"/>
              </a:rPr>
              <a:t>Národní bezpečnostní agenturou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Spojených států (NSA) pro systémy Windows. 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EternalBlue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byl ukraden a zveřejněn skupinou s názvem </a:t>
            </a:r>
            <a:r>
              <a:rPr lang="cs-CZ" sz="1900" dirty="0" err="1">
                <a:latin typeface="Arial Black" panose="020B0A04020102020204" pitchFamily="34" charset="0"/>
              </a:rPr>
              <a:t>The</a:t>
            </a:r>
            <a:r>
              <a:rPr lang="cs-CZ" sz="1900" dirty="0">
                <a:latin typeface="Arial Black" panose="020B0A04020102020204" pitchFamily="34" charset="0"/>
              </a:rPr>
              <a:t> </a:t>
            </a:r>
            <a:r>
              <a:rPr lang="cs-CZ" sz="1900" dirty="0" err="1">
                <a:latin typeface="Arial Black" panose="020B0A04020102020204" pitchFamily="34" charset="0"/>
              </a:rPr>
              <a:t>Shadow</a:t>
            </a:r>
            <a:r>
              <a:rPr lang="cs-CZ" sz="1900" dirty="0">
                <a:latin typeface="Arial Black" panose="020B0A04020102020204" pitchFamily="34" charset="0"/>
              </a:rPr>
              <a:t> </a:t>
            </a:r>
            <a:r>
              <a:rPr lang="cs-CZ" sz="1900" dirty="0" err="1">
                <a:latin typeface="Arial Black" panose="020B0A04020102020204" pitchFamily="34" charset="0"/>
              </a:rPr>
              <a:t>Brokers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měsíc před útokem. Zatímco </a:t>
            </a:r>
            <a:r>
              <a:rPr lang="cs-CZ" sz="1900" dirty="0">
                <a:latin typeface="Arial Black" panose="020B0A04020102020204" pitchFamily="34" charset="0"/>
              </a:rPr>
              <a:t>Microsoft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již dříve vydal záplaty k uzavření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exploitu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, velká část šíření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WannaCry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pocházela od organizací, které je neaplikovaly, nebo používaly starší systémy Windows, jejichž životnost již </a:t>
            </a:r>
            <a:r>
              <a:rPr lang="cs-CZ" sz="1900" dirty="0">
                <a:latin typeface="Arial Black" panose="020B0A04020102020204" pitchFamily="34" charset="0"/>
              </a:rPr>
              <a:t>skončila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- Odhaduje se, že útok zasáhl více než 300 000 počítačů ve 150 zemích , přičemž celkové škody se pohybovaly od stovek milionů až po miliardy </a:t>
            </a:r>
            <a:r>
              <a:rPr lang="cs-CZ" sz="1900" dirty="0">
                <a:latin typeface="Arial Black" panose="020B0A04020102020204" pitchFamily="34" charset="0"/>
              </a:rPr>
              <a:t>dolarů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Jednou z největších agentur zasažených útokem byly nemocnice </a:t>
            </a:r>
            <a:r>
              <a:rPr lang="cs-CZ" sz="1800" dirty="0" err="1">
                <a:latin typeface="Arial Black" panose="020B0A04020102020204" pitchFamily="34" charset="0"/>
              </a:rPr>
              <a:t>National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Health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Service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 Anglii a Skotsku a mohlo být zasaženo až 70 000 zařízení – včetně počítačů, </a:t>
            </a:r>
            <a:r>
              <a:rPr lang="cs-CZ" sz="1800" dirty="0">
                <a:latin typeface="Arial Black" panose="020B0A04020102020204" pitchFamily="34" charset="0"/>
              </a:rPr>
              <a:t>MRI skenerů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 chladniček pro skladování krve a divadelních zařízení. Dne 12. května musely některé služby NHS odmítnout nekritické případy nouze a některé sanitky byly odkloněny. Ačkoli samotný útok byl zastaven již 12. května je odhadováno, že nemohlo být provedeno 19000 zdravotnických výkonů.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392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B3E1C-0C85-5FC6-964B-2735718C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807C2E-CBB1-0880-AEDA-41550AFB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2021 – odhadují se zisky z krádeže kryptoměn 429 mil. dolarů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2022 - odhadují se zisky z krádeže kryptoměn 1,7 miliard dolarů (44% z celkem ukradených v hodnotě 3,8 miliard dolarů)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latin typeface="Arial Black" panose="020B0A04020102020204" pitchFamily="34" charset="0"/>
              </a:rPr>
              <a:t>Pozn. Severní Korea utržila v roce 2020 na exportu zboží 142 mil. dolarů.</a:t>
            </a:r>
          </a:p>
        </p:txBody>
      </p:sp>
    </p:spTree>
    <p:extLst>
      <p:ext uri="{BB962C8B-B14F-4D97-AF65-F5344CB8AC3E}">
        <p14:creationId xmlns:p14="http://schemas.microsoft.com/office/powerpoint/2010/main" val="2237971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15BC9-9E6F-F269-76AF-1C61A793F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Útoky státních aktérů v České republice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5C1B7F-1968-DF6F-2020-E541D827B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3693"/>
            <a:ext cx="10515600" cy="356327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???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útoky v roce 2013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Útoky na Ministerstvo zahraničních věcí</a:t>
            </a:r>
          </a:p>
        </p:txBody>
      </p:sp>
    </p:spTree>
    <p:extLst>
      <p:ext uri="{BB962C8B-B14F-4D97-AF65-F5344CB8AC3E}">
        <p14:creationId xmlns:p14="http://schemas.microsoft.com/office/powerpoint/2010/main" val="3189351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8A0EA46-8368-84FA-79EF-E29877340BC4}"/>
              </a:ext>
            </a:extLst>
          </p:cNvPr>
          <p:cNvSpPr txBox="1"/>
          <p:nvPr/>
        </p:nvSpPr>
        <p:spPr>
          <a:xfrm>
            <a:off x="3048000" y="3105835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Dotazy?</a:t>
            </a:r>
          </a:p>
          <a:p>
            <a:r>
              <a:rPr lang="cs-CZ" sz="4000">
                <a:solidFill>
                  <a:srgbClr val="C00000"/>
                </a:solidFill>
                <a:latin typeface="Arial Black" panose="020B0A04020102020204" pitchFamily="34" charset="0"/>
              </a:rPr>
              <a:t>            Diskuze</a:t>
            </a:r>
            <a: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  <a:t>!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8852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921C2-5FD3-779A-39D2-1310250D2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239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D79A7-870C-BFCE-4F55-554422FF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834"/>
            <a:ext cx="10515600" cy="5816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</a:t>
            </a:r>
            <a:r>
              <a:rPr lang="cs-CZ" sz="1800" b="1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okročilá trvalá hrozba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(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Advanced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Persistent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Threat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)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APT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je pojem z oboru </a:t>
            </a:r>
            <a:r>
              <a:rPr lang="cs-CZ" sz="1800" dirty="0">
                <a:latin typeface="Arial Black" panose="020B0A04020102020204" pitchFamily="34" charset="0"/>
              </a:rPr>
              <a:t>kybernetické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 bezpečnosti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. Popisuje nenápadného útočníka, obvykle národní stát, nebo státem sponzorovanou skupinu. Tato s vynaložením značných lidských a finančních zdrojů získává neoprávněný přístup k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počítačové síti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. Zůstává při tom po delší dobu nezjištěna. </a:t>
            </a:r>
            <a:r>
              <a:rPr lang="cs-CZ" sz="1800" b="1" dirty="0">
                <a:solidFill>
                  <a:srgbClr val="20212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Od</a:t>
            </a:r>
            <a:r>
              <a:rPr lang="cs-CZ" sz="1800" b="1" dirty="0">
                <a:solidFill>
                  <a:srgbClr val="202122"/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  <a:t> nedávné doby se tento termín může vztahovat i na </a:t>
            </a:r>
            <a:r>
              <a:rPr lang="cs-CZ" sz="1800" b="1" dirty="0" err="1">
                <a:solidFill>
                  <a:srgbClr val="202122"/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  <a:t>nestátem</a:t>
            </a:r>
            <a:r>
              <a:rPr lang="cs-CZ" sz="1800" b="1" dirty="0">
                <a:solidFill>
                  <a:srgbClr val="202122"/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  <a:t> sponzorované skupiny provádějící rozsáhlé cílené průniky za konkrétními cíli. </a:t>
            </a:r>
            <a:endParaRPr lang="cs-CZ" sz="1800" b="1" dirty="0"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cs-CZ" sz="1800" b="0" i="0" dirty="0">
                <a:effectLst/>
                <a:latin typeface="Arial Black" panose="020B0A04020102020204" pitchFamily="34" charset="0"/>
              </a:rPr>
              <a:t>Motivace aktérů těchto hrozeb je typicky politická nebo ekonomická. Každý velký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 sektor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zaznamenal případy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kybernetických útoků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ze strany vyspělých aktérů s konkrétními cíli, ať už jde o krádež, špehování nebo narušení. Mezi tyto cílové sektory patří vláda,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obrana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finanční služby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právní služby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 průmysl,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telekomunikace, akademická sféra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a mnoho dalších. Některé skupiny využívají tradiční </a:t>
            </a:r>
            <a:r>
              <a:rPr lang="cs-CZ" sz="1800" b="0" i="0" strike="noStrike" dirty="0">
                <a:effectLst/>
                <a:latin typeface="Arial Black" panose="020B0A04020102020204" pitchFamily="34" charset="0"/>
              </a:rPr>
              <a:t>špioná</a:t>
            </a:r>
            <a:r>
              <a:rPr lang="cs-CZ" sz="1800" dirty="0">
                <a:latin typeface="Arial Black" panose="020B0A04020102020204" pitchFamily="34" charset="0"/>
              </a:rPr>
              <a:t>žní</a:t>
            </a:r>
            <a:r>
              <a:rPr lang="cs-CZ" sz="1800" u="sng" dirty="0"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vektory, včetně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sociálního inženýrství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lidské inteligence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 zr</a:t>
            </a:r>
            <a:r>
              <a:rPr lang="cs-CZ" sz="1800" dirty="0">
                <a:latin typeface="Arial Black" panose="020B0A04020102020204" pitchFamily="34" charset="0"/>
              </a:rPr>
              <a:t>anitelnost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získat přístup k fyzickému umístění a umožnit síťové útoky. Účelem těchto útoků je nainstalovat vlastní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malware (škodlivý software)</a:t>
            </a:r>
            <a:r>
              <a:rPr lang="cs-CZ" sz="1800" u="none" strike="noStrike" dirty="0">
                <a:latin typeface="Arial Black" panose="020B0A04020102020204" pitchFamily="34" charset="0"/>
              </a:rPr>
              <a:t>.</a:t>
            </a:r>
          </a:p>
          <a:p>
            <a:pPr marL="0" indent="0" algn="just">
              <a:buNone/>
            </a:pPr>
            <a:endParaRPr lang="cs-CZ" sz="1900" b="0" i="0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1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25279-C93D-958C-4D52-60621C94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904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E6636-C908-6336-3C1E-43862790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157" y="16961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Medián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"doba prodlevy", doba, po kterou útok APT není detekován, se mezi regiony značně liší.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FireEye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uvedlo průměrnou dobu setrvání pro rok 2018 v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Americe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71 dní, v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regionu EMEA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177 dní a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v Asii a Tichomoří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204 dní. Takto dlouhá doba prodlevy umožňuje útočníkům značné množství času na to, aby prošli cyklem útoku, rozšířili se a dosáhli svého cíle.</a:t>
            </a:r>
          </a:p>
          <a:p>
            <a:pPr marL="0" indent="0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Životní cyklus útoku ATP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Zaměří se se na konkrétní organizace pro jeden jediný cíl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Pokusí se o prosazení se v prostředí (běžné taktiky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zahrnují </a:t>
            </a:r>
            <a:r>
              <a:rPr lang="cs-CZ" sz="1800" dirty="0" err="1">
                <a:latin typeface="Arial Black" panose="020B0A04020102020204" pitchFamily="34" charset="0"/>
              </a:rPr>
              <a:t>spear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phishingové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e-maily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Použije kompromitované systémy jako přístup do cílové sítě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Nasadí další nástroje, které pomohou splnit cíl útoku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Zakryje stopy pro zachování přístupu pro budoucí iniciativy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322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C5FF8-9C82-AEDE-F22B-EA73CFFB7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659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D06C4-0508-6B68-01FF-E6761805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932"/>
            <a:ext cx="10515600" cy="59965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První velké kybernetické útoky ATP, které měly zásadní vliv na kybernetickou bezpečnost:</a:t>
            </a:r>
          </a:p>
          <a:p>
            <a:pPr algn="just"/>
            <a:r>
              <a:rPr lang="cs-CZ" sz="1800" b="1" dirty="0">
                <a:latin typeface="Arial Black" panose="020B0A04020102020204" pitchFamily="34" charset="0"/>
              </a:rPr>
              <a:t>1996 </a:t>
            </a:r>
            <a:r>
              <a:rPr lang="cs-CZ" sz="1800" b="1" dirty="0" err="1">
                <a:latin typeface="Arial Black" panose="020B0A04020102020204" pitchFamily="34" charset="0"/>
              </a:rPr>
              <a:t>Moonlight</a:t>
            </a:r>
            <a:r>
              <a:rPr lang="cs-CZ" sz="1800" b="1" dirty="0">
                <a:latin typeface="Arial Black" panose="020B0A04020102020204" pitchFamily="34" charset="0"/>
              </a:rPr>
              <a:t> Maze – špionážní útok – cíl – </a:t>
            </a:r>
            <a:r>
              <a:rPr lang="cs-CZ" sz="1800" b="1" dirty="0" err="1">
                <a:latin typeface="Arial Black" panose="020B0A04020102020204" pitchFamily="34" charset="0"/>
              </a:rPr>
              <a:t>NASA,Pentagon</a:t>
            </a:r>
            <a:r>
              <a:rPr lang="cs-CZ" sz="1800" b="1" dirty="0">
                <a:latin typeface="Arial Black" panose="020B0A04020102020204" pitchFamily="34" charset="0"/>
              </a:rPr>
              <a:t>, vojenští dodavatelé, civilní akademici a řada dalších vládních agentur – ukradení obrovského množství dat – obrovské škody strategického charakteru – využití zranitelností – vybudování </a:t>
            </a:r>
            <a:r>
              <a:rPr lang="cs-CZ" sz="1800" b="1" dirty="0" err="1">
                <a:latin typeface="Arial Black" panose="020B0A04020102020204" pitchFamily="34" charset="0"/>
              </a:rPr>
              <a:t>zadnich</a:t>
            </a:r>
            <a:r>
              <a:rPr lang="cs-CZ" sz="1800" b="1" dirty="0">
                <a:latin typeface="Arial Black" panose="020B0A04020102020204" pitchFamily="34" charset="0"/>
              </a:rPr>
              <a:t> vrátek a </a:t>
            </a:r>
            <a:r>
              <a:rPr lang="cs-CZ" sz="1800" b="1" dirty="0" err="1">
                <a:latin typeface="Arial Black" panose="020B0A04020102020204" pitchFamily="34" charset="0"/>
              </a:rPr>
              <a:t>přesměřování</a:t>
            </a:r>
            <a:r>
              <a:rPr lang="cs-CZ" sz="1800" b="1" dirty="0">
                <a:latin typeface="Arial Black" panose="020B0A04020102020204" pitchFamily="34" charset="0"/>
              </a:rPr>
              <a:t> specifického síťového provozu přes Rusko – dva roky nezjištěn – doba naivity – všechny údaje pro útok zjištěny z otevřených zdrojů včetně zranitelností</a:t>
            </a:r>
          </a:p>
          <a:p>
            <a:pPr algn="just"/>
            <a:endParaRPr lang="cs-CZ" sz="1800" b="1" dirty="0">
              <a:latin typeface="Arial Black" panose="020B0A04020102020204" pitchFamily="34" charset="0"/>
            </a:endParaRPr>
          </a:p>
          <a:p>
            <a:pPr algn="just"/>
            <a:r>
              <a:rPr lang="cs-CZ" sz="1800" b="1" dirty="0">
                <a:latin typeface="Arial Black" panose="020B0A04020102020204" pitchFamily="34" charset="0"/>
              </a:rPr>
              <a:t>2003 Titan </a:t>
            </a:r>
            <a:r>
              <a:rPr lang="cs-CZ" sz="1800" b="1" dirty="0" err="1">
                <a:latin typeface="Arial Black" panose="020B0A04020102020204" pitchFamily="34" charset="0"/>
              </a:rPr>
              <a:t>Rain</a:t>
            </a:r>
            <a:r>
              <a:rPr lang="cs-CZ" sz="1800" b="1" dirty="0">
                <a:latin typeface="Arial Black" panose="020B0A04020102020204" pitchFamily="34" charset="0"/>
              </a:rPr>
              <a:t> – špionážní útok na informační systémy USA – DEA, </a:t>
            </a:r>
            <a:r>
              <a:rPr lang="cs-CZ" sz="1800" b="1" dirty="0" err="1">
                <a:latin typeface="Arial Black" panose="020B0A04020102020204" pitchFamily="34" charset="0"/>
              </a:rPr>
              <a:t>Lockheed</a:t>
            </a:r>
            <a:r>
              <a:rPr lang="cs-CZ" sz="1800" b="1" dirty="0">
                <a:latin typeface="Arial Black" panose="020B0A04020102020204" pitchFamily="34" charset="0"/>
              </a:rPr>
              <a:t> Martin, </a:t>
            </a:r>
            <a:r>
              <a:rPr lang="cs-CZ" sz="1800" b="1" dirty="0" err="1">
                <a:latin typeface="Arial Black" panose="020B0A04020102020204" pitchFamily="34" charset="0"/>
              </a:rPr>
              <a:t>Sandia</a:t>
            </a:r>
            <a:r>
              <a:rPr lang="cs-CZ" sz="1800" b="1" dirty="0"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latin typeface="Arial Black" panose="020B0A04020102020204" pitchFamily="34" charset="0"/>
              </a:rPr>
              <a:t>National</a:t>
            </a:r>
            <a:r>
              <a:rPr lang="cs-CZ" sz="1800" b="1" dirty="0"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latin typeface="Arial Black" panose="020B0A04020102020204" pitchFamily="34" charset="0"/>
              </a:rPr>
              <a:t>Labotoriess</a:t>
            </a:r>
            <a:r>
              <a:rPr lang="cs-CZ" sz="1800" b="1" dirty="0">
                <a:latin typeface="Arial Black" panose="020B0A04020102020204" pitchFamily="34" charset="0"/>
              </a:rPr>
              <a:t>, </a:t>
            </a:r>
            <a:r>
              <a:rPr lang="cs-CZ" sz="1800" b="1" dirty="0" err="1">
                <a:latin typeface="Arial Black" panose="020B0A04020102020204" pitchFamily="34" charset="0"/>
              </a:rPr>
              <a:t>Redstone</a:t>
            </a:r>
            <a:r>
              <a:rPr lang="cs-CZ" sz="1800" b="1" dirty="0">
                <a:latin typeface="Arial Black" panose="020B0A04020102020204" pitchFamily="34" charset="0"/>
              </a:rPr>
              <a:t> Arsenal, ,NASA a další – VB – ministerstvo obrany – tři roky neodhalen – útočník APT 1 – jednotka čínské armády 61398</a:t>
            </a:r>
          </a:p>
          <a:p>
            <a:pPr algn="just"/>
            <a:endParaRPr lang="cs-CZ" sz="1800" b="1" dirty="0">
              <a:latin typeface="Arial Black" panose="020B0A04020102020204" pitchFamily="34" charset="0"/>
            </a:endParaRPr>
          </a:p>
          <a:p>
            <a:pPr algn="just"/>
            <a:r>
              <a:rPr lang="cs-CZ" sz="1800" b="1" dirty="0">
                <a:latin typeface="Arial Black" panose="020B0A04020102020204" pitchFamily="34" charset="0"/>
              </a:rPr>
              <a:t>2007 </a:t>
            </a:r>
            <a:r>
              <a:rPr lang="cs-CZ" sz="1800" b="1" dirty="0" err="1">
                <a:latin typeface="Arial Black" panose="020B0A04020102020204" pitchFamily="34" charset="0"/>
              </a:rPr>
              <a:t>Stuxnet</a:t>
            </a:r>
            <a:r>
              <a:rPr lang="cs-CZ" sz="1800" b="1" dirty="0">
                <a:latin typeface="Arial Black" panose="020B0A04020102020204" pitchFamily="34" charset="0"/>
              </a:rPr>
              <a:t> – destruktivní napadání SCADA systémů </a:t>
            </a:r>
            <a:r>
              <a:rPr lang="cs-CZ" sz="1800" b="1" dirty="0" err="1">
                <a:latin typeface="Arial Black" panose="020B0A04020102020204" pitchFamily="34" charset="0"/>
              </a:rPr>
              <a:t>sofwaru</a:t>
            </a:r>
            <a:r>
              <a:rPr lang="cs-CZ" sz="1800" b="1" dirty="0">
                <a:latin typeface="Arial Black" panose="020B0A04020102020204" pitchFamily="34" charset="0"/>
              </a:rPr>
              <a:t> Siemens – kybernetická zbraň – útok pomocí infikované USB </a:t>
            </a:r>
            <a:r>
              <a:rPr lang="cs-CZ" sz="1800" b="1" dirty="0" err="1">
                <a:latin typeface="Arial Black" panose="020B0A04020102020204" pitchFamily="34" charset="0"/>
              </a:rPr>
              <a:t>flash</a:t>
            </a:r>
            <a:r>
              <a:rPr lang="cs-CZ" sz="1800" b="1" dirty="0">
                <a:latin typeface="Arial Black" panose="020B0A04020102020204" pitchFamily="34" charset="0"/>
              </a:rPr>
              <a:t> paměti – napadá PLC(programovatelné logické regulátory) – používané k řízení strojů a průmyslových procesů – využívá čtyř zranitelností </a:t>
            </a:r>
            <a:r>
              <a:rPr lang="cs-CZ" sz="1800" b="1" dirty="0" err="1">
                <a:latin typeface="Arial Black" panose="020B0A04020102020204" pitchFamily="34" charset="0"/>
              </a:rPr>
              <a:t>zero-day</a:t>
            </a:r>
            <a:r>
              <a:rPr lang="cs-CZ" sz="1800" b="1" dirty="0">
                <a:latin typeface="Arial Black" panose="020B0A04020102020204" pitchFamily="34" charset="0"/>
              </a:rPr>
              <a:t> – schopnost se šířit, hledání Siemens Step7software a schopnost </a:t>
            </a:r>
            <a:r>
              <a:rPr lang="cs-CZ" sz="1800" b="1" dirty="0" err="1">
                <a:latin typeface="Arial Black" panose="020B0A04020102020204" pitchFamily="34" charset="0"/>
              </a:rPr>
              <a:t>samodestrukce</a:t>
            </a:r>
            <a:r>
              <a:rPr lang="cs-CZ" sz="1800" b="1" dirty="0">
                <a:latin typeface="Arial Black" panose="020B0A04020102020204" pitchFamily="34" charset="0"/>
              </a:rPr>
              <a:t> – jedná se o přesné cílení – odhaduje se – práce skupiny pěti až třiceti lidí po dobu šesti měsíců – útok  na centrifugy (</a:t>
            </a:r>
            <a:r>
              <a:rPr lang="cs-CZ" sz="1800" b="1" dirty="0" err="1">
                <a:latin typeface="Arial Black" panose="020B0A04020102020204" pitchFamily="34" charset="0"/>
              </a:rPr>
              <a:t>odtředivky</a:t>
            </a:r>
            <a:r>
              <a:rPr lang="cs-CZ" sz="1800" b="1" dirty="0">
                <a:latin typeface="Arial Black" panose="020B0A04020102020204" pitchFamily="34" charset="0"/>
              </a:rPr>
              <a:t>) na obohacování jaderného paliva v </a:t>
            </a:r>
            <a:r>
              <a:rPr lang="cs-CZ" sz="1800" b="1" dirty="0" err="1">
                <a:latin typeface="Arial Black" panose="020B0A04020102020204" pitchFamily="34" charset="0"/>
              </a:rPr>
              <a:t>Natanzu</a:t>
            </a:r>
            <a:r>
              <a:rPr lang="cs-CZ" sz="1800" b="1" dirty="0">
                <a:latin typeface="Arial Black" panose="020B0A04020102020204" pitchFamily="34" charset="0"/>
              </a:rPr>
              <a:t> (Irán) – zničeno asi 1000 centrifug  - předpokládá se - útočník Izrael a USA</a:t>
            </a:r>
          </a:p>
          <a:p>
            <a:pPr algn="just"/>
            <a:endParaRPr lang="cs-CZ" sz="1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8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1D4A2-C194-DAFA-0E19-66243B38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395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E89446-B94B-88C4-369C-B5949EA5A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943"/>
            <a:ext cx="10515600" cy="5031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První velké kybernetické útoky ATP, které měly zásadní vliv na kybernetickou bezpečnost: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2007 </a:t>
            </a:r>
            <a:r>
              <a:rPr lang="cs-CZ" sz="1800" b="1" dirty="0" err="1">
                <a:latin typeface="Arial Black" panose="020B0A04020102020204" pitchFamily="34" charset="0"/>
              </a:rPr>
              <a:t>Red</a:t>
            </a:r>
            <a:r>
              <a:rPr lang="cs-CZ" sz="1800" b="1" dirty="0"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latin typeface="Arial Black" panose="020B0A04020102020204" pitchFamily="34" charset="0"/>
              </a:rPr>
              <a:t>October</a:t>
            </a:r>
            <a:r>
              <a:rPr lang="cs-CZ" sz="1800" b="1" dirty="0">
                <a:latin typeface="Arial Black" panose="020B0A04020102020204" pitchFamily="34" charset="0"/>
              </a:rPr>
              <a:t> – špionážní malware pravděpodobně z Ruska – využíval zranitelností Microsoft Word a Excel - především získával diplomatické informace a osobní údaje – objeven v roce 2012</a:t>
            </a:r>
          </a:p>
          <a:p>
            <a:endParaRPr lang="cs-CZ" sz="1800" b="1" dirty="0">
              <a:latin typeface="Arial Black" panose="020B0A04020102020204" pitchFamily="34" charset="0"/>
            </a:endParaRPr>
          </a:p>
          <a:p>
            <a:r>
              <a:rPr lang="cs-CZ" sz="1800" b="1" dirty="0">
                <a:latin typeface="Arial Black" panose="020B0A04020102020204" pitchFamily="34" charset="0"/>
              </a:rPr>
              <a:t>2007 kybernetické útoky na Estonsko – přemístění sochy sovětského vojáka – </a:t>
            </a:r>
            <a:r>
              <a:rPr lang="cs-CZ" sz="1800" b="1" dirty="0" err="1">
                <a:latin typeface="Arial Black" panose="020B0A04020102020204" pitchFamily="34" charset="0"/>
              </a:rPr>
              <a:t>DDoSové</a:t>
            </a:r>
            <a:r>
              <a:rPr lang="cs-CZ" sz="1800" b="1" dirty="0">
                <a:latin typeface="Arial Black" panose="020B0A04020102020204" pitchFamily="34" charset="0"/>
              </a:rPr>
              <a:t> útoky na </a:t>
            </a:r>
            <a:r>
              <a:rPr lang="cs-CZ" sz="1800" b="1" dirty="0" err="1">
                <a:latin typeface="Arial Black" panose="020B0A04020102020204" pitchFamily="34" charset="0"/>
              </a:rPr>
              <a:t>webowe</a:t>
            </a:r>
            <a:r>
              <a:rPr lang="cs-CZ" sz="1800" b="1" dirty="0">
                <a:latin typeface="Arial Black" panose="020B0A04020102020204" pitchFamily="34" charset="0"/>
              </a:rPr>
              <a:t> stránky parlamentu, bank, ministerstev, novin a televizních stanic – velké množství spamu atd. – útočníci z Ruska – nejasná role  státu – způsobily změnu myšlení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2009 Aurora – špionážní malware využitím </a:t>
            </a:r>
            <a:r>
              <a:rPr lang="cs-CZ" sz="1800" dirty="0" err="1">
                <a:latin typeface="Arial Black" panose="020B0A04020102020204" pitchFamily="34" charset="0"/>
              </a:rPr>
              <a:t>zero-day</a:t>
            </a:r>
            <a:r>
              <a:rPr lang="cs-CZ" sz="1800" dirty="0">
                <a:latin typeface="Arial Black" panose="020B0A04020102020204" pitchFamily="34" charset="0"/>
              </a:rPr>
              <a:t> v Internet Exploreru – cíl americké a evropské státní organizace, dalajláma a americké podniky – zadní vrátka – napojení na řídící servery (nebyly v Číně) – prohledávání obsahu – útočník skupina </a:t>
            </a:r>
            <a:r>
              <a:rPr lang="cs-CZ" sz="1800" dirty="0" err="1">
                <a:latin typeface="Arial Black" panose="020B0A04020102020204" pitchFamily="34" charset="0"/>
              </a:rPr>
              <a:t>Elderwood</a:t>
            </a:r>
            <a:r>
              <a:rPr lang="cs-CZ" sz="1800" dirty="0">
                <a:latin typeface="Arial Black" panose="020B0A04020102020204" pitchFamily="34" charset="0"/>
              </a:rPr>
              <a:t> (APT 17) sídlící v Číně</a:t>
            </a:r>
          </a:p>
        </p:txBody>
      </p:sp>
    </p:spTree>
    <p:extLst>
      <p:ext uri="{BB962C8B-B14F-4D97-AF65-F5344CB8AC3E}">
        <p14:creationId xmlns:p14="http://schemas.microsoft.com/office/powerpoint/2010/main" val="129632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0164B-B89F-01AE-3F4C-F198EAF7F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64021-B9CD-C94F-B3B3-43D24C8D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004"/>
            <a:ext cx="10515600" cy="5293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První velké kybernetické útoky ATP, které měly zásadní vliv na kybernetickou bezpečnost: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2012 </a:t>
            </a:r>
            <a:r>
              <a:rPr lang="cs-CZ" sz="1800" dirty="0" err="1">
                <a:latin typeface="Arial Black" panose="020B0A04020102020204" pitchFamily="34" charset="0"/>
              </a:rPr>
              <a:t>Shamoon</a:t>
            </a:r>
            <a:r>
              <a:rPr lang="cs-CZ" sz="1800" dirty="0">
                <a:latin typeface="Arial Black" panose="020B0A04020102020204" pitchFamily="34" charset="0"/>
              </a:rPr>
              <a:t> – malware určený na zničení společnosti saudské </a:t>
            </a:r>
            <a:r>
              <a:rPr lang="cs-CZ" sz="1800" dirty="0" err="1">
                <a:latin typeface="Arial Black" panose="020B0A04020102020204" pitchFamily="34" charset="0"/>
              </a:rPr>
              <a:t>Saudi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Aramco</a:t>
            </a:r>
            <a:r>
              <a:rPr lang="cs-CZ" sz="1800" dirty="0">
                <a:latin typeface="Arial Black" panose="020B0A04020102020204" pitchFamily="34" charset="0"/>
              </a:rPr>
              <a:t> (použit i proti katarské </a:t>
            </a:r>
            <a:r>
              <a:rPr lang="cs-CZ" sz="1800" dirty="0" err="1">
                <a:latin typeface="Arial Black" panose="020B0A04020102020204" pitchFamily="34" charset="0"/>
              </a:rPr>
              <a:t>RasGaz</a:t>
            </a:r>
            <a:r>
              <a:rPr lang="cs-CZ" sz="1800" dirty="0">
                <a:latin typeface="Arial Black" panose="020B0A04020102020204" pitchFamily="34" charset="0"/>
              </a:rPr>
              <a:t>) – destruktivní – napadá  Microsoft Windows NT </a:t>
            </a:r>
            <a:r>
              <a:rPr lang="cs-CZ" sz="1800" dirty="0" err="1">
                <a:latin typeface="Arial Black" panose="020B0A04020102020204" pitchFamily="34" charset="0"/>
              </a:rPr>
              <a:t>miware</a:t>
            </a:r>
            <a:r>
              <a:rPr lang="cs-CZ" sz="1800" dirty="0">
                <a:latin typeface="Arial Black" panose="020B0A04020102020204" pitchFamily="34" charset="0"/>
              </a:rPr>
              <a:t> pro 32 a 64 bitovou verzi– šíří se z infikovaného počítače – maže a přepisuje data na pevném disku poškozeným obrázkem -  použita hořící vlajka USA – útok v době ramadánu (zaměstnanci odjeli na dovolenou) – </a:t>
            </a:r>
            <a:r>
              <a:rPr lang="cs-CZ" sz="1800" dirty="0" err="1">
                <a:latin typeface="Arial Black" panose="020B0A04020102020204" pitchFamily="34" charset="0"/>
              </a:rPr>
              <a:t>phishingem</a:t>
            </a:r>
            <a:r>
              <a:rPr lang="cs-CZ" sz="1800" dirty="0">
                <a:latin typeface="Arial Black" panose="020B0A04020102020204" pitchFamily="34" charset="0"/>
              </a:rPr>
              <a:t> přes e-mail – zasaženo 30 000 počítačů – problémy v obchodování – nebyly zasaženy počítače řídící technologie – náprava -  vykoupení pevných disků na světě – obnova 10 dní – útočník „</a:t>
            </a:r>
            <a:r>
              <a:rPr lang="cs-CZ" sz="1800" dirty="0" err="1">
                <a:latin typeface="Arial Black" panose="020B0A04020102020204" pitchFamily="34" charset="0"/>
              </a:rPr>
              <a:t>Cutting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Sword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of</a:t>
            </a:r>
            <a:r>
              <a:rPr lang="cs-CZ" sz="1800" dirty="0">
                <a:latin typeface="Arial Black" panose="020B0A04020102020204" pitchFamily="34" charset="0"/>
              </a:rPr>
              <a:t> Justice“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2017 </a:t>
            </a:r>
            <a:r>
              <a:rPr lang="cs-CZ" sz="1800" dirty="0" err="1">
                <a:latin typeface="Arial Black" panose="020B0A04020102020204" pitchFamily="34" charset="0"/>
              </a:rPr>
              <a:t>WannaCry</a:t>
            </a:r>
            <a:r>
              <a:rPr lang="cs-CZ" sz="1800" dirty="0">
                <a:latin typeface="Arial Black" panose="020B0A04020102020204" pitchFamily="34" charset="0"/>
              </a:rPr>
              <a:t> – Ransomwarový útok – celosvětový útok zasáhl 150 států – počítače s OS Microsoft Windows – šifrování dat a výkupné v Bitcoinech – červ (</a:t>
            </a:r>
            <a:r>
              <a:rPr lang="cs-CZ" sz="1800" dirty="0" err="1">
                <a:latin typeface="Arial Black" panose="020B0A04020102020204" pitchFamily="34" charset="0"/>
              </a:rPr>
              <a:t>worm</a:t>
            </a:r>
            <a:r>
              <a:rPr lang="cs-CZ" sz="1800" dirty="0">
                <a:latin typeface="Arial Black" panose="020B0A04020102020204" pitchFamily="34" charset="0"/>
              </a:rPr>
              <a:t>) </a:t>
            </a:r>
            <a:r>
              <a:rPr lang="cs-CZ" sz="1800" dirty="0" err="1">
                <a:latin typeface="Arial Black" panose="020B0A04020102020204" pitchFamily="34" charset="0"/>
              </a:rPr>
              <a:t>Wanna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Cry</a:t>
            </a:r>
            <a:r>
              <a:rPr lang="cs-CZ" sz="1800" dirty="0">
                <a:latin typeface="Arial Black" panose="020B0A04020102020204" pitchFamily="34" charset="0"/>
              </a:rPr>
              <a:t> – lavinovitě se šířil – během jednoho dne nakaženo 230 000 počítačů – největší problémy </a:t>
            </a:r>
            <a:r>
              <a:rPr lang="cs-CZ" sz="1800" dirty="0" err="1">
                <a:latin typeface="Arial Black" panose="020B0A04020102020204" pitchFamily="34" charset="0"/>
              </a:rPr>
              <a:t>National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Hearth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Service</a:t>
            </a:r>
            <a:r>
              <a:rPr lang="cs-CZ" sz="1800" dirty="0">
                <a:latin typeface="Arial Black" panose="020B0A04020102020204" pitchFamily="34" charset="0"/>
              </a:rPr>
              <a:t> v Anglii a Skotsku – nakaženo 70 000 zařízení – neprovedeno 20 000 výkonů – útočník Severní Korea</a:t>
            </a:r>
          </a:p>
        </p:txBody>
      </p:sp>
    </p:spTree>
    <p:extLst>
      <p:ext uri="{BB962C8B-B14F-4D97-AF65-F5344CB8AC3E}">
        <p14:creationId xmlns:p14="http://schemas.microsoft.com/office/powerpoint/2010/main" val="147153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C7702-53F7-0590-C93C-78B9FEF09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11" y="325730"/>
            <a:ext cx="10515600" cy="686782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</a:t>
            </a:r>
            <a:r>
              <a:rPr lang="cs-CZ" sz="3100" dirty="0">
                <a:solidFill>
                  <a:srgbClr val="C00000"/>
                </a:solidFill>
                <a:latin typeface="Arial Black" panose="020B0A04020102020204" pitchFamily="34" charset="0"/>
              </a:rPr>
              <a:t>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234EE-2C85-BD6B-9736-4746297A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530"/>
            <a:ext cx="10515600" cy="5113433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Provádí především plošnou kybernetickou špionáž po celém světě – odhad - věnuje se od 50 000 do 100 000 lidí – nejsou známy destrukční útoky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b="0" i="0" dirty="0">
                <a:effectLst/>
                <a:latin typeface="Arial Black" panose="020B0A04020102020204" pitchFamily="34" charset="0"/>
              </a:rPr>
              <a:t>Od roku 2012, kdy se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Si Ťin-pching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stal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generálním tajemníkem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Komunistické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strany Číny , získalo ministerstvo státní bezpečnosti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větší odpovědnost za </a:t>
            </a:r>
            <a:r>
              <a:rPr lang="cs-CZ" sz="1800" dirty="0" err="1">
                <a:latin typeface="Arial Black" panose="020B0A04020102020204" pitchFamily="34" charset="0"/>
              </a:rPr>
              <a:t>kyberšpionáž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vůči </a:t>
            </a:r>
            <a:r>
              <a:rPr lang="cs-CZ" sz="1800" dirty="0">
                <a:latin typeface="Arial Black" panose="020B0A04020102020204" pitchFamily="34" charset="0"/>
              </a:rPr>
              <a:t>Lidové osvobozenecké armádě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a v současnosti dohlíží na různé skupiny APT.  Podle bezpečnostního výzkumníka Tima  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Steffense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"Prostředí APT v Číně je řízeno přístupem 'celá země', využívající dovednosti z univerzit, jednotlivců a soukromého a veřejného sektoru.„</a:t>
            </a:r>
          </a:p>
          <a:p>
            <a:pPr marL="0" indent="0" algn="just">
              <a:buNone/>
            </a:pPr>
            <a:r>
              <a:rPr lang="cs-CZ" sz="1800" b="0" i="0" dirty="0">
                <a:effectLst/>
                <a:latin typeface="Arial Black" panose="020B0A04020102020204" pitchFamily="34" charset="0"/>
              </a:rPr>
              <a:t> 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Výhody kybernetické špionáže si je Čína vědoma od počátku připojení ČLR k internetu. Využívání kyberprostoru ke sběru zpravodajských informací obchází rizika s řízením lidských </a:t>
            </a:r>
            <a:r>
              <a:rPr lang="cs-CZ" sz="1800" dirty="0" err="1">
                <a:latin typeface="Arial Black" panose="020B0A04020102020204" pitchFamily="34" charset="0"/>
              </a:rPr>
              <a:t>agendů</a:t>
            </a:r>
            <a:r>
              <a:rPr lang="cs-CZ" sz="1800" dirty="0">
                <a:latin typeface="Arial Black" panose="020B0A04020102020204" pitchFamily="34" charset="0"/>
              </a:rPr>
              <a:t>, včetně zatčení a odhalení zpravodajských operací. Zpravodajské operace  v kyberprostoru nezahrnuji podobná rizika a poskytují státnímu aktéru  možnost důvěryhodného popření i v případě, že jsou dané aktivity odhaleny.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42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F8B38-3C23-6758-2389-B8D89298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5466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8026D-675E-34CC-A5B2-C5072F47D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9605"/>
            <a:ext cx="10515600" cy="560021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Základní údaje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Cíle</a:t>
            </a:r>
            <a:r>
              <a:rPr lang="cs-CZ" sz="1800" dirty="0">
                <a:latin typeface="Arial Black" panose="020B0A04020102020204" pitchFamily="34" charset="0"/>
              </a:rPr>
              <a:t> – klíčové vládní instituce, soukromé a státem vlastněné společnosti působící v oblasti výzkumu a vývoje informačních technologií, nevládní organizace zabývající se ČLR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Útočník</a:t>
            </a:r>
            <a:r>
              <a:rPr lang="cs-CZ" sz="1800" dirty="0">
                <a:latin typeface="Arial Black" panose="020B0A04020102020204" pitchFamily="34" charset="0"/>
              </a:rPr>
              <a:t> – Ministerstvo státní bezpečnosti a přidružené ATP skupiny, soukromé skupiny jednající ve prospěch čínské vlády, síly strategické podpory Čínské lidově-osvobozenecké armády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Metody</a:t>
            </a:r>
            <a:r>
              <a:rPr lang="cs-CZ" sz="1800" dirty="0">
                <a:latin typeface="Arial Black" panose="020B0A04020102020204" pitchFamily="34" charset="0"/>
              </a:rPr>
              <a:t> – zranitelnosti nultého dne, </a:t>
            </a:r>
            <a:r>
              <a:rPr lang="cs-CZ" sz="1800" dirty="0" err="1">
                <a:latin typeface="Arial Black" panose="020B0A04020102020204" pitchFamily="34" charset="0"/>
              </a:rPr>
              <a:t>pkročilé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spear-phishingové</a:t>
            </a:r>
            <a:r>
              <a:rPr lang="cs-CZ" sz="1800" dirty="0">
                <a:latin typeface="Arial Black" panose="020B0A04020102020204" pitchFamily="34" charset="0"/>
              </a:rPr>
              <a:t> kampaně, útoky typu </a:t>
            </a:r>
            <a:r>
              <a:rPr lang="cs-CZ" sz="1800" dirty="0" err="1">
                <a:latin typeface="Arial Black" panose="020B0A04020102020204" pitchFamily="34" charset="0"/>
              </a:rPr>
              <a:t>waterling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day</a:t>
            </a:r>
            <a:r>
              <a:rPr lang="cs-CZ" sz="1800" dirty="0">
                <a:latin typeface="Arial Black" panose="020B0A04020102020204" pitchFamily="34" charset="0"/>
              </a:rPr>
              <a:t> a další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Způsobená škoda </a:t>
            </a:r>
            <a:r>
              <a:rPr lang="cs-CZ" sz="1800" dirty="0">
                <a:latin typeface="Arial Black" panose="020B0A04020102020204" pitchFamily="34" charset="0"/>
              </a:rPr>
              <a:t>– kompromitace strategických informací, ohrožení konkurenceschopnosti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341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3692</Words>
  <Application>Microsoft Office PowerPoint</Application>
  <PresentationFormat>Širokoúhlá obrazovka</PresentationFormat>
  <Paragraphs>193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Wingdings</vt:lpstr>
      <vt:lpstr>Motiv Office</vt:lpstr>
      <vt:lpstr>Státní aktéři a kybernetické útoky</vt:lpstr>
      <vt:lpstr>               Státní aktéři a kybernetické útoky</vt:lpstr>
      <vt:lpstr>                 Státní aktéři a kybernetické útoky</vt:lpstr>
      <vt:lpstr>                Státní aktéři a kybernetické útoky</vt:lpstr>
      <vt:lpstr>                  Státní aktéři a kybernetické útoky</vt:lpstr>
      <vt:lpstr>               Státní aktéři a kybernetické útoky</vt:lpstr>
      <vt:lpstr>                 Státní aktéři a kybernetické útoky</vt:lpstr>
      <vt:lpstr>                   Čínská lidová republika </vt:lpstr>
      <vt:lpstr>                             Čínská lidová republika </vt:lpstr>
      <vt:lpstr>                               Čínská lidová republika </vt:lpstr>
      <vt:lpstr>                        Čínská lidová republika </vt:lpstr>
      <vt:lpstr>                             Čínská lidová republika </vt:lpstr>
      <vt:lpstr>                       Čínská lidová republika</vt:lpstr>
      <vt:lpstr>Čínská lidová republika</vt:lpstr>
      <vt:lpstr>                          Čínská lidová republika</vt:lpstr>
      <vt:lpstr>                         Čínská lidová republika</vt:lpstr>
      <vt:lpstr>                                     Ruská federace</vt:lpstr>
      <vt:lpstr>                               Ruská federace</vt:lpstr>
      <vt:lpstr>                            Ruská federace</vt:lpstr>
      <vt:lpstr>                                        Irán</vt:lpstr>
      <vt:lpstr>                                Severní Korea</vt:lpstr>
      <vt:lpstr>                                Severní Korea</vt:lpstr>
      <vt:lpstr>                                 Severní Korea</vt:lpstr>
      <vt:lpstr>                                 Severní Korea</vt:lpstr>
      <vt:lpstr>                               Severní Korea</vt:lpstr>
      <vt:lpstr>            Útoky státních aktérů v České republice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aktéři a kybernetické útoky</dc:title>
  <dc:creator>Dusan Navratil</dc:creator>
  <cp:lastModifiedBy>Dusan Navratil</cp:lastModifiedBy>
  <cp:revision>45</cp:revision>
  <dcterms:created xsi:type="dcterms:W3CDTF">2023-02-13T09:18:12Z</dcterms:created>
  <dcterms:modified xsi:type="dcterms:W3CDTF">2023-04-20T12:44:31Z</dcterms:modified>
</cp:coreProperties>
</file>