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1" autoAdjust="0"/>
    <p:restoredTop sz="94660"/>
  </p:normalViewPr>
  <p:slideViewPr>
    <p:cSldViewPr snapToGrid="0">
      <p:cViewPr varScale="1">
        <p:scale>
          <a:sx n="160" d="100"/>
          <a:sy n="160" d="100"/>
        </p:scale>
        <p:origin x="10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A2F60C-A96B-093F-5EBB-10381C9D92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BE936E7-ADB2-34E5-BF02-31EC18C141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D3238C5-0AD9-A940-32B4-6B395B8DF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0EB67-6239-4984-8D4F-E353C29D6607}" type="datetimeFigureOut">
              <a:rPr lang="cs-CZ" smtClean="0"/>
              <a:t>15.05.2023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FE88487-6612-6B56-7A97-3358F13F5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FDBAEF8-2D2E-3096-5206-6723680EC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8FCD1-1A32-4F75-9231-DD5086E2FE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533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686C9C-D4BE-ACE4-149A-B38ED664F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40C4CF5-1433-F471-A02C-2ECBE3C88A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CBE09BC-FAA8-D4C8-1200-67A1FEE1A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0EB67-6239-4984-8D4F-E353C29D6607}" type="datetimeFigureOut">
              <a:rPr lang="cs-CZ" smtClean="0"/>
              <a:t>15.05.2023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BF8332D-1FBB-E3D3-E049-AF4A5D8D4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6850030-6395-7698-BAEC-79A3E727D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8FCD1-1A32-4F75-9231-DD5086E2FE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4320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B09428C-706B-9905-4ACC-43E02B3A29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63E5B07-4C5A-A41A-6CC9-8275F556E2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9D6EB15-5133-1E29-7897-8508383F8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0EB67-6239-4984-8D4F-E353C29D6607}" type="datetimeFigureOut">
              <a:rPr lang="cs-CZ" smtClean="0"/>
              <a:t>15.05.2023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9A41608-F754-0AB6-13AE-19F768C43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B93325D-F0EF-AE05-FB95-D9A9CE158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8FCD1-1A32-4F75-9231-DD5086E2FE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5337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D549F0-4101-046F-3BB4-37D52C36F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C2C356-F258-EF40-B858-3076C3AF59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9354B4C-3275-6105-93D5-AC24B8234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0EB67-6239-4984-8D4F-E353C29D6607}" type="datetimeFigureOut">
              <a:rPr lang="cs-CZ" smtClean="0"/>
              <a:t>15.05.2023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57F2915-9C49-4D23-8F45-E9F3B0F89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FF95BF7-2083-5A04-6BE1-BF62CB83A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8FCD1-1A32-4F75-9231-DD5086E2FE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3367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CD20E1-E246-3512-C710-146C3F233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423EE4F-EE6F-2CC6-7656-594533DB30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374D067-8B06-41E7-09FA-ED6043F50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0EB67-6239-4984-8D4F-E353C29D6607}" type="datetimeFigureOut">
              <a:rPr lang="cs-CZ" smtClean="0"/>
              <a:t>15.05.2023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B9832B7-EF24-B8D1-7A02-85DF4A2EC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B0F7719-DF84-3811-0F66-0001888C5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8FCD1-1A32-4F75-9231-DD5086E2FE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8298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448EF4-8CFE-0B11-DF3D-F12CCB749E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3303BC-1E49-CE99-D07E-B92519A971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DB7B6E8-FF07-4974-5A1C-20368DDBEE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F3F4CFC-0C0C-5A53-0A52-90FC57046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0EB67-6239-4984-8D4F-E353C29D6607}" type="datetimeFigureOut">
              <a:rPr lang="cs-CZ" smtClean="0"/>
              <a:t>15.05.2023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5F4502F-6A0F-FA35-1C13-8C1572906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C211B98-E147-399B-8752-C91B9C6BA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8FCD1-1A32-4F75-9231-DD5086E2FE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785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A0F078-308A-05E6-D505-A512619820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4D4C86C-92B0-286F-2F8B-FDAAAB259C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3CBB5EB-F03A-3159-040B-52D6291380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1B25A78-0DB8-C34D-D61A-31279CC39F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92B73C3-6C8B-33F9-49E8-5F61D54150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9E6E654-A24C-A03F-A57C-0E028A42F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0EB67-6239-4984-8D4F-E353C29D6607}" type="datetimeFigureOut">
              <a:rPr lang="cs-CZ" smtClean="0"/>
              <a:t>15.05.2023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3906896-B1E9-E551-A8F3-2B701E44A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D41CDB5-3ED9-3456-9CB6-2251017BB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8FCD1-1A32-4F75-9231-DD5086E2FE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5616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88BBD8-858C-0731-851F-9E6D91C164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C1C71C1-FF8C-3A7F-AD56-7D20D1E58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0EB67-6239-4984-8D4F-E353C29D6607}" type="datetimeFigureOut">
              <a:rPr lang="cs-CZ" smtClean="0"/>
              <a:t>15.05.2023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1806C5B-C991-1411-6F30-20BB2CAFD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2F3FD20-EC8E-9408-C283-CBD4A0183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8FCD1-1A32-4F75-9231-DD5086E2FE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9410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BC92425-7F33-6DCB-6C76-9EBE7AD4B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0EB67-6239-4984-8D4F-E353C29D6607}" type="datetimeFigureOut">
              <a:rPr lang="cs-CZ" smtClean="0"/>
              <a:t>15.05.2023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04C2A8D-BBA2-81E9-87B3-4FB3BC931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951CFA9-6F0F-E48A-1E1A-FC9BBADDE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8FCD1-1A32-4F75-9231-DD5086E2FE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7631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B16511-9412-DB52-EE1A-09DEA94698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E6C623D-D18B-465A-2D27-769A90C842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C90CF70-D711-727A-391B-D7BEC5F649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49F3354-101D-7AE9-59F5-7194B3913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0EB67-6239-4984-8D4F-E353C29D6607}" type="datetimeFigureOut">
              <a:rPr lang="cs-CZ" smtClean="0"/>
              <a:t>15.05.2023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D99FC67-6820-BDCF-ABAA-4183BEF8D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ACF2260-CC6F-6432-EEA5-BB05FD40F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8FCD1-1A32-4F75-9231-DD5086E2FE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7092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4FE975-2C91-408C-262F-B2FA191B2F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6E56270-9BEF-B66A-F198-0E45140E82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06ACD89-6DC7-7898-6AD9-4D36EA21FD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39D25C3-92B8-5F9D-BF80-8FECA1DED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0EB67-6239-4984-8D4F-E353C29D6607}" type="datetimeFigureOut">
              <a:rPr lang="cs-CZ" smtClean="0"/>
              <a:t>15.05.2023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632DBE3-865D-7817-FC2F-4AC65B938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23AD299-7FE7-B302-AF2D-4313ACB42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8FCD1-1A32-4F75-9231-DD5086E2FE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8882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0FEDCF9-7A69-0D80-FB49-DBD9D2F06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FA8AA06-6388-8496-E1CA-BC256F623E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8128011-81DB-8381-7AFE-51355EADA2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80EB67-6239-4984-8D4F-E353C29D6607}" type="datetimeFigureOut">
              <a:rPr lang="cs-CZ" smtClean="0"/>
              <a:t>15.05.2023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92BA8A5-6E0A-F781-31FD-5509C5F18D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37FA833-4299-E078-0FB5-AFEC7015B9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8FCD1-1A32-4F75-9231-DD5086E2FE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3586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86F35B-3E69-054D-C3C5-0E61ACD415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99144" y="-632130"/>
            <a:ext cx="8568855" cy="5426765"/>
          </a:xfrm>
        </p:spPr>
        <p:txBody>
          <a:bodyPr>
            <a:noAutofit/>
          </a:bodyPr>
          <a:lstStyle/>
          <a:p>
            <a:r>
              <a:rPr lang="cs-CZ" sz="4400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Kybernetická obrana, kybernetické útoky jako součást hybridní války a shrnutí předmětu a analýza aktuálních událostí a trendů</a:t>
            </a:r>
            <a:br>
              <a:rPr lang="cs-CZ" sz="44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sz="44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EF2C2E4-1361-FB82-B9E7-2FEBEAA02E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196177"/>
            <a:ext cx="9144000" cy="739472"/>
          </a:xfrm>
        </p:spPr>
        <p:txBody>
          <a:bodyPr/>
          <a:lstStyle/>
          <a:p>
            <a:r>
              <a:rPr lang="cs-CZ" dirty="0">
                <a:latin typeface="Arial Black" panose="020B0A04020102020204" pitchFamily="34" charset="0"/>
              </a:rPr>
              <a:t>Ing. Dušan Navrátil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4712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212830-761F-5A4F-E840-D30CA61DB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92398"/>
          </a:xfrm>
        </p:spPr>
        <p:txBody>
          <a:bodyPr>
            <a:normAutofit fontScale="90000"/>
          </a:bodyPr>
          <a:lstStyle/>
          <a:p>
            <a:r>
              <a:rPr lang="cs-CZ" sz="4400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</a:t>
            </a:r>
            <a:r>
              <a:rPr lang="cs-CZ" sz="2800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Kybernetická obrana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E8C118-3ABA-0B00-9496-9314D58435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6772"/>
            <a:ext cx="10515600" cy="4670191"/>
          </a:xfrm>
        </p:spPr>
        <p:txBody>
          <a:bodyPr/>
          <a:lstStyle/>
          <a:p>
            <a:pPr marL="0" indent="0">
              <a:buNone/>
            </a:pPr>
            <a:r>
              <a:rPr lang="cs-CZ" sz="1800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Kybernetická obrana</a:t>
            </a:r>
            <a:r>
              <a:rPr lang="cs-CZ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je ochrana státu proti pokročilým závažným a nepřátelským kybernetickým útokům. Reaktivní část kybernetické obrany přichází na řadu ve chvíli, kdy útok byl úspěšný a je potřeba ho odrazit nebo vyvinout takové aktivity, aby bylo útoku předejito. Smyslem je aktivní působení v kybernetickém prostoru proti útočícím entitám a proti infrastruktuře používané k útokům. Důležitá je role odstrašení.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Kybernetické obraně sehrávají rozhodující roli vojenské složky:</a:t>
            </a:r>
          </a:p>
          <a:p>
            <a:r>
              <a:rPr lang="cs-CZ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Chránit a zabezpečit své informace, systémy a sít</a:t>
            </a:r>
            <a:r>
              <a:rPr lang="cs-CZ" sz="18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ě.</a:t>
            </a:r>
          </a:p>
          <a:p>
            <a:r>
              <a:rPr lang="cs-CZ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Přizpůsobit plánování, organizaci, výcvik a vybavení vojenských sil současným „</a:t>
            </a:r>
            <a:r>
              <a:rPr lang="cs-CZ" sz="1800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cyber</a:t>
            </a:r>
            <a:r>
              <a:rPr lang="cs-CZ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 výzvám.</a:t>
            </a:r>
          </a:p>
          <a:p>
            <a:r>
              <a:rPr lang="cs-CZ" sz="18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Disponovat útočnými kybernetickými schopnostmi.</a:t>
            </a:r>
          </a:p>
          <a:p>
            <a:r>
              <a:rPr lang="cs-CZ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Bránit stát před závažnými kybernetickými útoky.</a:t>
            </a:r>
          </a:p>
          <a:p>
            <a:r>
              <a:rPr lang="cs-CZ" sz="18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Sbírat informace (jakéhokoli typu) o závažných kybernetických hrozbách.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2124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8BCC1B-D157-B6B2-D196-B6861A25C3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84446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Kybernetická obrana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6F3DC1-6438-F3A2-4058-0DF24196D5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9228" y="1315941"/>
            <a:ext cx="10574572" cy="4599829"/>
          </a:xfrm>
        </p:spPr>
        <p:txBody>
          <a:bodyPr>
            <a:normAutofit/>
          </a:bodyPr>
          <a:lstStyle/>
          <a:p>
            <a:r>
              <a:rPr lang="cs-CZ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Kybernetický prostor byl vyhlášen jako 5. doména na Varšavském </a:t>
            </a:r>
            <a:r>
              <a:rPr lang="cs-CZ" sz="1800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sumitu</a:t>
            </a:r>
            <a:r>
              <a:rPr lang="cs-CZ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NATO (červen 2016). Ve 4 tradičních doménách konfliktu je hranice a limity jasně dané, v kybernetického prostoru však veškeré hranice absentují a limity jsou nejasné. Kybernetický prostor a ICT dnes propojují všechny oblasti boje, zajišťují její funkčnost, a zároveň jsou na něm i kriticky závislé.</a:t>
            </a:r>
          </a:p>
          <a:p>
            <a:endParaRPr lang="cs-CZ" sz="18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cs-CZ" sz="18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Varšavském </a:t>
            </a:r>
            <a:r>
              <a:rPr lang="cs-CZ" sz="1800" dirty="0" err="1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sumitu</a:t>
            </a:r>
            <a:r>
              <a:rPr lang="cs-CZ" sz="18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NATO byl přijat Závazek ke kybernetické obraně, jehož úkolem je posílit národní schopnosti kybernetické </a:t>
            </a:r>
            <a:r>
              <a:rPr lang="cs-CZ" sz="1800" dirty="0" err="1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obranya</a:t>
            </a:r>
            <a:r>
              <a:rPr lang="cs-CZ" sz="18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podpořit spolupráci mezi spojenci v této oblasti. Hlavní odpovědnost leží na národní úrovni, NATO hraje podpůrnou roli. (v ČR vzniklo </a:t>
            </a:r>
            <a:r>
              <a:rPr lang="cs-CZ" alt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Velitelství kybernetických sil a informačních operací </a:t>
            </a:r>
            <a:r>
              <a:rPr lang="cs-CZ" altLang="cs-CZ" sz="1800" dirty="0">
                <a:latin typeface="Arial Black" panose="020B0A04020102020204" pitchFamily="34" charset="0"/>
              </a:rPr>
              <a:t>a</a:t>
            </a:r>
            <a:r>
              <a:rPr lang="cs-CZ" alt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 Vojenské zpravodajství </a:t>
            </a:r>
            <a:r>
              <a:rPr lang="cs-CZ" altLang="cs-CZ" sz="1800" dirty="0">
                <a:latin typeface="Arial Black" panose="020B0A04020102020204" pitchFamily="34" charset="0"/>
              </a:rPr>
              <a:t>plní některé role v kybernetické obraně)</a:t>
            </a:r>
          </a:p>
          <a:p>
            <a:pPr lvl="0"/>
            <a:endParaRPr lang="cs-CZ" altLang="cs-CZ" sz="1800" dirty="0">
              <a:latin typeface="Arial Black" panose="020B0A04020102020204" pitchFamily="34" charset="0"/>
            </a:endParaRPr>
          </a:p>
          <a:p>
            <a:pPr lvl="0"/>
            <a:r>
              <a:rPr kumimoji="0" lang="cs-CZ" altLang="cs-CZ" sz="1800" b="0" i="0" u="none" strike="noStrike" cap="none" normalizeH="0" baseline="0" dirty="0">
                <a:ln>
                  <a:noFill/>
                </a:ln>
                <a:effectLst/>
                <a:latin typeface="Arial Black" panose="020B0A04020102020204" pitchFamily="34" charset="0"/>
              </a:rPr>
              <a:t>Byly vytvořeny kybernetické síly rychlého nasazení NATO. Jsou do 24 hodin být schopny nasazení na žádost státu NATO. V případě nasazení v nečlenské zemi musí to odsouhlasit Severoatlantická rada.</a:t>
            </a:r>
          </a:p>
          <a:p>
            <a:endParaRPr lang="cs-CZ" sz="18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526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6EB4ED-DF72-4287-CA5D-E5C22E838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129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Kybernetická obrana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3FE5C0B-F460-FD8A-3DA7-A36A2B715D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altLang="cs-CZ" sz="1800" dirty="0">
                <a:latin typeface="Arial Black" panose="020B0A04020102020204" pitchFamily="34" charset="0"/>
              </a:rPr>
              <a:t>Kybernetické útoky jsou v aliančním chápání klíčovým prvkem hybridního spektra.</a:t>
            </a:r>
          </a:p>
          <a:p>
            <a:pPr marL="0" lvl="0" indent="0">
              <a:buNone/>
            </a:pPr>
            <a:r>
              <a:rPr lang="cs-CZ" altLang="cs-CZ" sz="1800" dirty="0">
                <a:latin typeface="Arial Black" panose="020B0A04020102020204" pitchFamily="34" charset="0"/>
              </a:rPr>
              <a:t> 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Cvičení NATO </a:t>
            </a:r>
            <a:r>
              <a:rPr lang="cs-CZ" sz="1800" dirty="0" err="1">
                <a:latin typeface="Arial Black" panose="020B0A04020102020204" pitchFamily="34" charset="0"/>
              </a:rPr>
              <a:t>Cyber</a:t>
            </a:r>
            <a:r>
              <a:rPr lang="cs-CZ" sz="1800" dirty="0">
                <a:latin typeface="Arial Black" panose="020B0A04020102020204" pitchFamily="34" charset="0"/>
              </a:rPr>
              <a:t> </a:t>
            </a:r>
            <a:r>
              <a:rPr lang="cs-CZ" sz="1800" dirty="0" err="1">
                <a:latin typeface="Arial Black" panose="020B0A04020102020204" pitchFamily="34" charset="0"/>
              </a:rPr>
              <a:t>Coalition</a:t>
            </a:r>
            <a:r>
              <a:rPr lang="cs-CZ" sz="1800" dirty="0">
                <a:latin typeface="Arial Black" panose="020B0A04020102020204" pitchFamily="34" charset="0"/>
              </a:rPr>
              <a:t>  a </a:t>
            </a:r>
            <a:r>
              <a:rPr lang="cs-CZ" sz="1800" dirty="0" err="1">
                <a:latin typeface="Arial Black" panose="020B0A04020102020204" pitchFamily="34" charset="0"/>
              </a:rPr>
              <a:t>Locked</a:t>
            </a:r>
            <a:r>
              <a:rPr lang="cs-CZ" sz="1800" dirty="0">
                <a:latin typeface="Arial Black" panose="020B0A04020102020204" pitchFamily="34" charset="0"/>
              </a:rPr>
              <a:t> </a:t>
            </a:r>
            <a:r>
              <a:rPr lang="cs-CZ" sz="1800" dirty="0" err="1">
                <a:latin typeface="Arial Black" panose="020B0A04020102020204" pitchFamily="34" charset="0"/>
              </a:rPr>
              <a:t>Shields</a:t>
            </a:r>
            <a:r>
              <a:rPr lang="cs-CZ" sz="1800" dirty="0">
                <a:latin typeface="Arial Black" panose="020B0A04020102020204" pitchFamily="34" charset="0"/>
              </a:rPr>
              <a:t>.</a:t>
            </a:r>
          </a:p>
          <a:p>
            <a:pPr marL="0" indent="0">
              <a:buNone/>
            </a:pPr>
            <a:endParaRPr lang="cs-CZ" altLang="cs-CZ" sz="1800" dirty="0">
              <a:latin typeface="Arial Black" panose="020B0A04020102020204" pitchFamily="34" charset="0"/>
            </a:endParaRPr>
          </a:p>
          <a:p>
            <a:pPr lvl="0"/>
            <a:r>
              <a:rPr kumimoji="0" lang="cs-CZ" altLang="cs-CZ" sz="1800" b="0" i="0" u="none" strike="noStrike" cap="none" normalizeH="0" baseline="0" dirty="0">
                <a:ln>
                  <a:noFill/>
                </a:ln>
                <a:effectLst/>
                <a:latin typeface="Arial Black" panose="020B0A04020102020204" pitchFamily="34" charset="0"/>
              </a:rPr>
              <a:t>V případě ofenzivních kybernetických schopností </a:t>
            </a:r>
            <a:r>
              <a:rPr lang="cs-CZ" altLang="cs-CZ" sz="1800" dirty="0">
                <a:latin typeface="Arial Black" panose="020B0A04020102020204" pitchFamily="34" charset="0"/>
              </a:rPr>
              <a:t>NATO spoléhá na národní kapacity, které technologicky nejvyspělejší spojenci dávají dobrovolně k dispozici.</a:t>
            </a:r>
          </a:p>
          <a:p>
            <a:pPr marL="0" lvl="0" indent="0">
              <a:buNone/>
            </a:pPr>
            <a:endParaRPr lang="cs-CZ" altLang="cs-CZ" sz="1800" dirty="0">
              <a:latin typeface="Arial Black" panose="020B0A04020102020204" pitchFamily="34" charset="0"/>
            </a:endParaRPr>
          </a:p>
          <a:p>
            <a:pPr lvl="0"/>
            <a:r>
              <a:rPr kumimoji="0" lang="cs-CZ" altLang="cs-CZ" sz="1800" b="0" i="0" u="none" strike="noStrike" cap="none" normalizeH="0" baseline="0" dirty="0">
                <a:ln>
                  <a:noFill/>
                </a:ln>
                <a:effectLst/>
                <a:latin typeface="Arial Black" panose="020B0A04020102020204" pitchFamily="34" charset="0"/>
              </a:rPr>
              <a:t>Dle závěrů NATO </a:t>
            </a:r>
            <a:r>
              <a:rPr lang="cs-CZ" altLang="cs-CZ" sz="1800" dirty="0">
                <a:latin typeface="Arial Black" panose="020B0A04020102020204" pitchFamily="34" charset="0"/>
              </a:rPr>
              <a:t>na </a:t>
            </a:r>
            <a:r>
              <a:rPr lang="cs-CZ" altLang="cs-CZ" sz="1800" dirty="0" err="1">
                <a:latin typeface="Arial Black" panose="020B0A04020102020204" pitchFamily="34" charset="0"/>
              </a:rPr>
              <a:t>sumitu</a:t>
            </a:r>
            <a:r>
              <a:rPr lang="cs-CZ" altLang="cs-CZ" sz="1800" dirty="0">
                <a:latin typeface="Arial Black" panose="020B0A04020102020204" pitchFamily="34" charset="0"/>
              </a:rPr>
              <a:t> ve Walesu (2014) mohou kybernetické útoky nově aktivovat článek 5 Washingtonské smlouvy o kolektivní obraně. 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effectLst/>
              <a:latin typeface="Arial Black" panose="020B0A040201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9543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42F8BA-CD3F-6BA0-3801-7E803C393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0715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Kybernetická obrana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604961B-67D6-184F-BC48-EC04EB1166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8355"/>
            <a:ext cx="10515600" cy="4928608"/>
          </a:xfrm>
        </p:spPr>
        <p:txBody>
          <a:bodyPr/>
          <a:lstStyle/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Otázka mírového a válečného stavu.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Možnost provádět informační operace v kyberprostoru – schopnost operovat proti geograficky vzdáleným cílům bez nasazení fyzických prostředků – zmenšuje se možnost prozrazení a přisouzení útoku a tím cílení možného protiútoku – možnost útoku na fyzickou infrastrukturu – její narušení či zničení – to vše pod hranicí ozbrojeného útoku.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Ofenzivní operace (aktivita) v kyberprostoru – manipulace, odepření, přerušení, degradace nebo zničení infrastruktury, informačních a komunikačních systému sítí a prostředků – cílem jsou jak vojenské tak i civilní infrastruktura státu.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Odstrašení- </a:t>
            </a: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„Pokud chceš mír připravuj se na válku!“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0192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3F5F2B-69DD-D993-C9E6-A401005ED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Hybridní válka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386FAFC-6E37-6B5C-B041-01F58724E9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3892"/>
            <a:ext cx="10515600" cy="48530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b="1" i="0" dirty="0">
                <a:effectLst/>
                <a:latin typeface="Arial Black" panose="020B0A04020102020204" pitchFamily="34" charset="0"/>
              </a:rPr>
              <a:t>Hybridní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, </a:t>
            </a:r>
            <a:r>
              <a:rPr lang="cs-CZ" sz="1800" b="1" i="0" dirty="0">
                <a:effectLst/>
                <a:latin typeface="Arial Black" panose="020B0A04020102020204" pitchFamily="34" charset="0"/>
              </a:rPr>
              <a:t>alternativní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 či </a:t>
            </a:r>
            <a:r>
              <a:rPr lang="cs-CZ" sz="1800" b="1" i="0" dirty="0">
                <a:effectLst/>
                <a:latin typeface="Arial Black" panose="020B0A04020102020204" pitchFamily="34" charset="0"/>
              </a:rPr>
              <a:t>nelineární válka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 je druh ozbrojeného konfliktu vedeného útočníkem za kombinace konvenčních a nekonvenčních prostředků se synergie efektem (hybridní hrozby), přičemž hlavní roli hrají nevojenské nástroje. Mezi ně patří např. psychologické operace, informační válka a propaganda, kybernetické útoky, kriminální a teroristické aktivity, ekonomické sankce a další. Vojenské akce útočníka probíhají nepřiznaně, jsou vedeny především nepravidelnými silami a kombinují symetrické a asymetrické způsoby vedení bojových akcí proti celé cílové společnosti.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b="0" i="0" dirty="0">
                <a:solidFill>
                  <a:srgbClr val="202122"/>
                </a:solidFill>
                <a:effectLst/>
                <a:latin typeface="Arial Black" panose="020B0A04020102020204" pitchFamily="34" charset="0"/>
              </a:rPr>
              <a:t>Hybridní hrozbu lze definovat jako „různorodou a dynamickou kombinaci pravidelných sil, neregulérních sil, kriminálních živlů nebo kombinace těchto sil a prvků sjednocených za účelem dosažení vzájemně prospěšného výsledku.</a:t>
            </a:r>
          </a:p>
          <a:p>
            <a:pPr marL="0" indent="0">
              <a:buNone/>
            </a:pPr>
            <a:endParaRPr lang="cs-CZ" sz="1800" dirty="0">
              <a:solidFill>
                <a:srgbClr val="202122"/>
              </a:solidFill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H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ybridní hrozby jsou metody a činnosti zaměřené na zranitelná místa soupeře, kde je rozsah metod a činností široký.</a:t>
            </a:r>
            <a:endParaRPr lang="cs-CZ" sz="1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4388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</TotalTime>
  <Words>614</Words>
  <Application>Microsoft Office PowerPoint</Application>
  <PresentationFormat>Širokoúhlá obrazovka</PresentationFormat>
  <Paragraphs>36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Arial Black</vt:lpstr>
      <vt:lpstr>Calibri</vt:lpstr>
      <vt:lpstr>Calibri Light</vt:lpstr>
      <vt:lpstr>Motiv Office</vt:lpstr>
      <vt:lpstr>Kybernetická obrana, kybernetické útoky jako součást hybridní války a shrnutí předmětu a analýza aktuálních událostí a trendů </vt:lpstr>
      <vt:lpstr>            Kybernetická obrana</vt:lpstr>
      <vt:lpstr>                        Kybernetická obrana</vt:lpstr>
      <vt:lpstr>                        Kybernetická obrana</vt:lpstr>
      <vt:lpstr>                          Kybernetická obrana</vt:lpstr>
      <vt:lpstr>                             Hybridní válka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Kybernetická obrana, kybernetické útoky jako součást hybridní války a shrnutí předmětu a analýza aktuálních událostí a trendů </dc:title>
  <dc:creator>Dusan Navratil</dc:creator>
  <cp:lastModifiedBy>Dusan Navratil</cp:lastModifiedBy>
  <cp:revision>10</cp:revision>
  <dcterms:created xsi:type="dcterms:W3CDTF">2023-03-06T10:30:47Z</dcterms:created>
  <dcterms:modified xsi:type="dcterms:W3CDTF">2023-05-15T08:26:58Z</dcterms:modified>
</cp:coreProperties>
</file>