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6" r:id="rId3"/>
    <p:sldId id="257" r:id="rId4"/>
    <p:sldId id="258" r:id="rId5"/>
    <p:sldId id="259" r:id="rId6"/>
    <p:sldId id="260" r:id="rId7"/>
    <p:sldId id="261" r:id="rId8"/>
    <p:sldId id="262" r:id="rId9"/>
    <p:sldId id="263" r:id="rId10"/>
    <p:sldId id="282" r:id="rId11"/>
    <p:sldId id="283" r:id="rId12"/>
    <p:sldId id="264" r:id="rId13"/>
    <p:sldId id="265" r:id="rId14"/>
    <p:sldId id="266" r:id="rId15"/>
    <p:sldId id="275" r:id="rId16"/>
    <p:sldId id="267" r:id="rId17"/>
    <p:sldId id="268" r:id="rId18"/>
    <p:sldId id="271" r:id="rId19"/>
    <p:sldId id="269" r:id="rId20"/>
    <p:sldId id="270" r:id="rId21"/>
    <p:sldId id="272" r:id="rId22"/>
    <p:sldId id="273" r:id="rId23"/>
    <p:sldId id="274" r:id="rId24"/>
    <p:sldId id="276" r:id="rId25"/>
    <p:sldId id="278" r:id="rId26"/>
    <p:sldId id="279" r:id="rId27"/>
    <p:sldId id="280"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64" d="100"/>
          <a:sy n="164" d="100"/>
        </p:scale>
        <p:origin x="172"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838610-66BA-C0BF-46AB-6D98132254F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8207241-1780-91A7-7497-DFDD0231B0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780173D-A3FA-E358-AC6C-4D41A953F167}"/>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5" name="Zástupný symbol pro zápatí 4">
            <a:extLst>
              <a:ext uri="{FF2B5EF4-FFF2-40B4-BE49-F238E27FC236}">
                <a16:creationId xmlns:a16="http://schemas.microsoft.com/office/drawing/2014/main" id="{F96FD2E1-59D0-143B-7D44-DF2A720083F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ACD3F45-314D-D510-6436-E5DB6106EFB9}"/>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4288116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9207F1-8E34-5418-06E6-86C25213408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C1205D7-9261-C1D8-DE8D-C49558E6949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3A73C96-78BF-D4C9-F167-8C83728A2DEF}"/>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5" name="Zástupný symbol pro zápatí 4">
            <a:extLst>
              <a:ext uri="{FF2B5EF4-FFF2-40B4-BE49-F238E27FC236}">
                <a16:creationId xmlns:a16="http://schemas.microsoft.com/office/drawing/2014/main" id="{D88B91B1-1B3C-7C16-000A-C49A672B4A0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CC7A6C0-AEF4-EBFA-0F63-C73651C6CF31}"/>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30028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2D7F87D-D5DD-2E86-65A9-F71078AF0B2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755F41A-6E83-74CF-60D8-87A8B25A6B8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3724E5-D9BE-97FF-0977-C66DC1532FEA}"/>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5" name="Zástupný symbol pro zápatí 4">
            <a:extLst>
              <a:ext uri="{FF2B5EF4-FFF2-40B4-BE49-F238E27FC236}">
                <a16:creationId xmlns:a16="http://schemas.microsoft.com/office/drawing/2014/main" id="{23E461FE-C9CD-882F-F5AE-32F72F0F598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87CBB59-A6A1-4C7A-EADE-A25FACBB17C6}"/>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90410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53E221-CB25-96DE-C0C8-AA923FE6B6C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292884C-2C62-F8A3-56CD-952ABF9EC6D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B857541-2E35-C303-F5D8-D7DC1C481BD4}"/>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5" name="Zástupný symbol pro zápatí 4">
            <a:extLst>
              <a:ext uri="{FF2B5EF4-FFF2-40B4-BE49-F238E27FC236}">
                <a16:creationId xmlns:a16="http://schemas.microsoft.com/office/drawing/2014/main" id="{0273B787-0F6D-444E-375F-45493B3E172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718F017-598D-3F34-6B02-47693264FA68}"/>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385604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FDF405-95E6-ED84-965F-DAC936F2200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DDAECB0-9667-484C-476A-F6A2188CBF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E5EEE29-FFE9-F683-A20B-0C5F1B38920E}"/>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5" name="Zástupný symbol pro zápatí 4">
            <a:extLst>
              <a:ext uri="{FF2B5EF4-FFF2-40B4-BE49-F238E27FC236}">
                <a16:creationId xmlns:a16="http://schemas.microsoft.com/office/drawing/2014/main" id="{B90092E6-3209-26E7-D988-47021C8C13F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0B10E12-0562-7946-C1D1-CDA83F08F2E7}"/>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290611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020009-70A0-28EE-CDBF-648B157BC6E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75D54CE-B1EC-DA6D-E783-74289022311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A34873F-4634-3EC3-A56C-FEFB1CDD351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CE27965-2CDB-0FAF-A387-E810EA082271}"/>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6" name="Zástupný symbol pro zápatí 5">
            <a:extLst>
              <a:ext uri="{FF2B5EF4-FFF2-40B4-BE49-F238E27FC236}">
                <a16:creationId xmlns:a16="http://schemas.microsoft.com/office/drawing/2014/main" id="{619412EA-9105-EAA5-7358-F9D46828A2B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25B7CF9-1A0A-1DAB-F9EB-5E9371DA39DD}"/>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2244339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A8A535-6674-E6E5-CF37-C1937F7D3BD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A8EDD31-B5D2-0F42-1A8D-BE909F9524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886A3D92-6CFB-96FE-6F7D-F60508D5D6E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721A266-B0A0-7C45-6460-87DB264FA5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26D675B-DC78-B8A4-1AC5-BBBEE024010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B9F5717-0FBC-A218-E527-0AEC65ABC168}"/>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8" name="Zástupný symbol pro zápatí 7">
            <a:extLst>
              <a:ext uri="{FF2B5EF4-FFF2-40B4-BE49-F238E27FC236}">
                <a16:creationId xmlns:a16="http://schemas.microsoft.com/office/drawing/2014/main" id="{4EE72BBF-6AC9-196B-842A-C64F8963057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98906B3-FBCE-4BF1-4571-785DF4084321}"/>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2871035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1FCFA4-18FF-4F86-1267-9B002DF4D6F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481B234-B5BF-F8BF-65CB-71D2F8C59CE3}"/>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4" name="Zástupný symbol pro zápatí 3">
            <a:extLst>
              <a:ext uri="{FF2B5EF4-FFF2-40B4-BE49-F238E27FC236}">
                <a16:creationId xmlns:a16="http://schemas.microsoft.com/office/drawing/2014/main" id="{B3A7E027-7156-60BE-E1A0-E872EDA3E2D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3A0B83F-32FD-7FBD-7A88-1812BDA4A200}"/>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3462106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DF8D38B-9647-1CC1-1D72-3C916891CD0D}"/>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3" name="Zástupný symbol pro zápatí 2">
            <a:extLst>
              <a:ext uri="{FF2B5EF4-FFF2-40B4-BE49-F238E27FC236}">
                <a16:creationId xmlns:a16="http://schemas.microsoft.com/office/drawing/2014/main" id="{19AC0FFD-FD6F-BC21-6992-58A7F2FFE49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35C56D8-A49B-503D-AB1B-5DAC97591BB3}"/>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1119724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9F76FB-E4E8-DF53-2E5D-B1523977576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B3B35F3-2097-A2A4-74EB-92960C37CB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C6B50B47-5222-6690-36B1-5560BAC51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CA25A9F-A3CE-8F01-B906-7EEA690773B7}"/>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6" name="Zástupný symbol pro zápatí 5">
            <a:extLst>
              <a:ext uri="{FF2B5EF4-FFF2-40B4-BE49-F238E27FC236}">
                <a16:creationId xmlns:a16="http://schemas.microsoft.com/office/drawing/2014/main" id="{0946CDDE-CE97-250E-9BF7-3B2ABEAF39B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EC892EF-299D-D25F-3C5C-7CAF66374B3F}"/>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413743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05C381-88B7-636D-DFBB-B33E48965A0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3486A94-E490-EB39-ED5C-81F0AFB46C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811F996-4BD0-6DD7-D63C-1C22F2A1FA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C1F36E1-92E8-64AD-331F-24AB42AA5911}"/>
              </a:ext>
            </a:extLst>
          </p:cNvPr>
          <p:cNvSpPr>
            <a:spLocks noGrp="1"/>
          </p:cNvSpPr>
          <p:nvPr>
            <p:ph type="dt" sz="half" idx="10"/>
          </p:nvPr>
        </p:nvSpPr>
        <p:spPr/>
        <p:txBody>
          <a:bodyPr/>
          <a:lstStyle/>
          <a:p>
            <a:fld id="{3C17FFB8-EB22-469A-989A-09F485BC04BC}" type="datetimeFigureOut">
              <a:rPr lang="cs-CZ" smtClean="0"/>
              <a:t>23.02.2023</a:t>
            </a:fld>
            <a:endParaRPr lang="cs-CZ"/>
          </a:p>
        </p:txBody>
      </p:sp>
      <p:sp>
        <p:nvSpPr>
          <p:cNvPr id="6" name="Zástupný symbol pro zápatí 5">
            <a:extLst>
              <a:ext uri="{FF2B5EF4-FFF2-40B4-BE49-F238E27FC236}">
                <a16:creationId xmlns:a16="http://schemas.microsoft.com/office/drawing/2014/main" id="{B29339FA-3924-4539-E632-BFC23367775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78BB803-A55F-D697-8219-ED9C22829A8B}"/>
              </a:ext>
            </a:extLst>
          </p:cNvPr>
          <p:cNvSpPr>
            <a:spLocks noGrp="1"/>
          </p:cNvSpPr>
          <p:nvPr>
            <p:ph type="sldNum" sz="quarter" idx="12"/>
          </p:nvPr>
        </p:nvSpPr>
        <p:spPr/>
        <p:txBody>
          <a:bodyPr/>
          <a:lstStyle/>
          <a:p>
            <a:fld id="{7D3A8358-D90C-4464-80AD-804A2C8D8DE9}" type="slidenum">
              <a:rPr lang="cs-CZ" smtClean="0"/>
              <a:t>‹#›</a:t>
            </a:fld>
            <a:endParaRPr lang="cs-CZ"/>
          </a:p>
        </p:txBody>
      </p:sp>
    </p:spTree>
    <p:extLst>
      <p:ext uri="{BB962C8B-B14F-4D97-AF65-F5344CB8AC3E}">
        <p14:creationId xmlns:p14="http://schemas.microsoft.com/office/powerpoint/2010/main" val="4083627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44FEB9F-3C79-3FCB-F8FE-1A991DDE73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2A17CC6-4689-AF1E-D73E-8BB6101104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2A0C974-72D8-EE7B-3903-595BA80723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7FFB8-EB22-469A-989A-09F485BC04BC}" type="datetimeFigureOut">
              <a:rPr lang="cs-CZ" smtClean="0"/>
              <a:t>23.02.2023</a:t>
            </a:fld>
            <a:endParaRPr lang="cs-CZ"/>
          </a:p>
        </p:txBody>
      </p:sp>
      <p:sp>
        <p:nvSpPr>
          <p:cNvPr id="5" name="Zástupný symbol pro zápatí 4">
            <a:extLst>
              <a:ext uri="{FF2B5EF4-FFF2-40B4-BE49-F238E27FC236}">
                <a16:creationId xmlns:a16="http://schemas.microsoft.com/office/drawing/2014/main" id="{68BBCE0A-D287-B47A-B192-B9685F6A55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2881FA4-B1F8-E76C-D055-232717EC7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3A8358-D90C-4464-80AD-804A2C8D8DE9}" type="slidenum">
              <a:rPr lang="cs-CZ" smtClean="0"/>
              <a:t>‹#›</a:t>
            </a:fld>
            <a:endParaRPr lang="cs-CZ"/>
          </a:p>
        </p:txBody>
      </p:sp>
    </p:spTree>
    <p:extLst>
      <p:ext uri="{BB962C8B-B14F-4D97-AF65-F5344CB8AC3E}">
        <p14:creationId xmlns:p14="http://schemas.microsoft.com/office/powerpoint/2010/main" val="3428642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D7D629-CA67-EF2D-7221-A08CE2FC7F7A}"/>
              </a:ext>
            </a:extLst>
          </p:cNvPr>
          <p:cNvSpPr>
            <a:spLocks noGrp="1"/>
          </p:cNvSpPr>
          <p:nvPr>
            <p:ph type="ctrTitle"/>
          </p:nvPr>
        </p:nvSpPr>
        <p:spPr>
          <a:xfrm>
            <a:off x="1524000" y="1037345"/>
            <a:ext cx="9144000" cy="1160289"/>
          </a:xfrm>
        </p:spPr>
        <p:txBody>
          <a:bodyPr>
            <a:normAutofit/>
          </a:bodyPr>
          <a:lstStyle/>
          <a:p>
            <a:r>
              <a:rPr lang="cs-CZ" sz="3200" dirty="0">
                <a:solidFill>
                  <a:srgbClr val="C00000"/>
                </a:solidFill>
                <a:latin typeface="Arial Black" panose="020B0A04020102020204" pitchFamily="34" charset="0"/>
              </a:rPr>
              <a:t>Kyberprostor – dějiště neviditelných konfliktů</a:t>
            </a:r>
          </a:p>
        </p:txBody>
      </p:sp>
      <p:sp>
        <p:nvSpPr>
          <p:cNvPr id="3" name="Podnadpis 2">
            <a:extLst>
              <a:ext uri="{FF2B5EF4-FFF2-40B4-BE49-F238E27FC236}">
                <a16:creationId xmlns:a16="http://schemas.microsoft.com/office/drawing/2014/main" id="{87FAFD09-54CC-86E8-EFDF-A058A0B70604}"/>
              </a:ext>
            </a:extLst>
          </p:cNvPr>
          <p:cNvSpPr>
            <a:spLocks noGrp="1"/>
          </p:cNvSpPr>
          <p:nvPr>
            <p:ph type="subTitle" idx="1"/>
          </p:nvPr>
        </p:nvSpPr>
        <p:spPr>
          <a:xfrm>
            <a:off x="1524000" y="4769602"/>
            <a:ext cx="9144000" cy="488197"/>
          </a:xfrm>
        </p:spPr>
        <p:txBody>
          <a:bodyPr/>
          <a:lstStyle/>
          <a:p>
            <a:r>
              <a:rPr lang="cs-CZ" dirty="0">
                <a:latin typeface="Arial Black" panose="020B0A04020102020204" pitchFamily="34" charset="0"/>
              </a:rPr>
              <a:t>Ing. Dušan Navrátil</a:t>
            </a:r>
          </a:p>
        </p:txBody>
      </p:sp>
    </p:spTree>
    <p:extLst>
      <p:ext uri="{BB962C8B-B14F-4D97-AF65-F5344CB8AC3E}">
        <p14:creationId xmlns:p14="http://schemas.microsoft.com/office/powerpoint/2010/main" val="134907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BF8C300-9F97-B691-E2BD-FA69135D7AA2}"/>
              </a:ext>
            </a:extLst>
          </p:cNvPr>
          <p:cNvSpPr txBox="1"/>
          <p:nvPr/>
        </p:nvSpPr>
        <p:spPr>
          <a:xfrm>
            <a:off x="240224" y="869977"/>
            <a:ext cx="11430000" cy="4156010"/>
          </a:xfrm>
          <a:prstGeom prst="rect">
            <a:avLst/>
          </a:prstGeom>
          <a:noFill/>
        </p:spPr>
        <p:txBody>
          <a:bodyPr wrap="square">
            <a:spAutoFit/>
          </a:bodyPr>
          <a:lstStyle/>
          <a:p>
            <a:pPr algn="just">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Listopad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Společnost Microsoft obvinila Čínu z rozsáhlého zneužívání zranitelností nultého dne</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Útoky </a:t>
            </a:r>
            <a:r>
              <a:rPr lang="cs-CZ" dirty="0" err="1">
                <a:effectLst/>
                <a:latin typeface="Arial Black" panose="020B0A04020102020204" pitchFamily="34" charset="0"/>
                <a:ea typeface="Times New Roman" panose="02020603050405020304" pitchFamily="18" charset="0"/>
                <a:cs typeface="Times New Roman" panose="02020603050405020304" pitchFamily="18" charset="0"/>
              </a:rPr>
              <a:t>ransomwaru</a:t>
            </a:r>
            <a:r>
              <a:rPr lang="cs-CZ" dirty="0">
                <a:effectLst/>
                <a:latin typeface="Arial Black" panose="020B0A04020102020204" pitchFamily="34" charset="0"/>
                <a:ea typeface="Times New Roman" panose="02020603050405020304" pitchFamily="18" charset="0"/>
                <a:cs typeface="Times New Roman" panose="02020603050405020304" pitchFamily="18" charset="0"/>
              </a:rPr>
              <a:t> </a:t>
            </a:r>
            <a:r>
              <a:rPr lang="cs-CZ" dirty="0" err="1">
                <a:effectLst/>
                <a:latin typeface="Arial Black" panose="020B0A04020102020204" pitchFamily="34" charset="0"/>
                <a:ea typeface="Times New Roman" panose="02020603050405020304" pitchFamily="18" charset="0"/>
                <a:cs typeface="Times New Roman" panose="02020603050405020304" pitchFamily="18" charset="0"/>
              </a:rPr>
              <a:t>Prestige</a:t>
            </a:r>
            <a:r>
              <a:rPr lang="cs-CZ" dirty="0">
                <a:effectLst/>
                <a:latin typeface="Arial Black" panose="020B0A04020102020204" pitchFamily="34" charset="0"/>
                <a:ea typeface="Times New Roman" panose="02020603050405020304" pitchFamily="18" charset="0"/>
                <a:cs typeface="Times New Roman" panose="02020603050405020304" pitchFamily="18" charset="0"/>
              </a:rPr>
              <a:t> na Ukrajinu a Polsko provedla ruská APT skupina Iridium</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Nový spyware pro Android pochází od čínských aktérů</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FBI varuje před rizikem zneužití sociální sítě </a:t>
            </a:r>
            <a:r>
              <a:rPr lang="cs-CZ" dirty="0" err="1">
                <a:effectLst/>
                <a:latin typeface="Arial Black" panose="020B0A04020102020204" pitchFamily="34" charset="0"/>
                <a:ea typeface="Times New Roman" panose="02020603050405020304" pitchFamily="18" charset="0"/>
                <a:cs typeface="Times New Roman" panose="02020603050405020304" pitchFamily="18" charset="0"/>
              </a:rPr>
              <a:t>TikTok</a:t>
            </a:r>
            <a:r>
              <a:rPr lang="cs-CZ" dirty="0">
                <a:effectLst/>
                <a:latin typeface="Arial Black" panose="020B0A04020102020204" pitchFamily="34" charset="0"/>
                <a:ea typeface="Times New Roman" panose="02020603050405020304" pitchFamily="18" charset="0"/>
                <a:cs typeface="Times New Roman" panose="02020603050405020304" pitchFamily="18" charset="0"/>
              </a:rPr>
              <a:t> čínskou vládou</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Instituce evropských států varují před povinnými aplikacemi Kataru pro návštěvníky MS ve fotbale</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Evropský parlament se stal cílem proruských </a:t>
            </a:r>
            <a:r>
              <a:rPr lang="cs-CZ" dirty="0" err="1">
                <a:effectLst/>
                <a:latin typeface="Arial Black" panose="020B0A04020102020204" pitchFamily="34" charset="0"/>
                <a:ea typeface="Times New Roman" panose="02020603050405020304" pitchFamily="18" charset="0"/>
                <a:cs typeface="Times New Roman" panose="02020603050405020304" pitchFamily="18" charset="0"/>
              </a:rPr>
              <a:t>hacktivistů</a:t>
            </a:r>
            <a:r>
              <a:rPr lang="cs-CZ" dirty="0">
                <a:effectLst/>
                <a:latin typeface="Arial Black" panose="020B0A04020102020204" pitchFamily="34" charset="0"/>
                <a:ea typeface="Times New Roman" panose="02020603050405020304" pitchFamily="18" charset="0"/>
                <a:cs typeface="Times New Roman" panose="02020603050405020304" pitchFamily="18" charset="0"/>
              </a:rPr>
              <a:t>. Šlo o reakci na označení Ruska za stát podporující terorismus</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Spojené státy zakážou import elektronických zařízení čínských firem a Spojené království jejich instalaci do vládních institucí</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4147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BE3287D-B2A0-BFCD-77F8-74DF673BE810}"/>
              </a:ext>
            </a:extLst>
          </p:cNvPr>
          <p:cNvSpPr txBox="1"/>
          <p:nvPr/>
        </p:nvSpPr>
        <p:spPr>
          <a:xfrm>
            <a:off x="600560" y="1069383"/>
            <a:ext cx="11015420" cy="4053417"/>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Prosinec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Ruská APT skupina Seaborgium útočila na dodavatele armády Spojených států</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Ruští aktéři se snaží koupit zranitelnosti nultého dne k aplikaci </a:t>
            </a:r>
            <a:r>
              <a:rPr lang="cs-CZ" dirty="0" err="1">
                <a:effectLst/>
                <a:latin typeface="Arial Black" panose="020B0A04020102020204" pitchFamily="34" charset="0"/>
                <a:ea typeface="Times New Roman" panose="02020603050405020304" pitchFamily="18" charset="0"/>
                <a:cs typeface="Times New Roman" panose="02020603050405020304" pitchFamily="18" charset="0"/>
              </a:rPr>
              <a:t>Signal</a:t>
            </a:r>
            <a:r>
              <a:rPr lang="cs-CZ" dirty="0">
                <a:effectLst/>
                <a:latin typeface="Arial Black" panose="020B0A04020102020204" pitchFamily="34" charset="0"/>
                <a:ea typeface="Times New Roman" panose="02020603050405020304" pitchFamily="18" charset="0"/>
                <a:cs typeface="Times New Roman" panose="02020603050405020304" pitchFamily="18" charset="0"/>
              </a:rPr>
              <a:t> na šedém trhu</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Čínský aktér využívá USB zařízení ke </a:t>
            </a:r>
            <a:r>
              <a:rPr lang="cs-CZ" dirty="0" err="1">
                <a:effectLst/>
                <a:latin typeface="Arial Black" panose="020B0A04020102020204" pitchFamily="34" charset="0"/>
                <a:ea typeface="Times New Roman" panose="02020603050405020304" pitchFamily="18" charset="0"/>
                <a:cs typeface="Times New Roman" panose="02020603050405020304" pitchFamily="18" charset="0"/>
              </a:rPr>
              <a:t>kyberšpionáži</a:t>
            </a:r>
            <a:r>
              <a:rPr lang="cs-CZ" dirty="0">
                <a:effectLst/>
                <a:latin typeface="Arial Black" panose="020B0A04020102020204" pitchFamily="34" charset="0"/>
                <a:ea typeface="Times New Roman" panose="02020603050405020304" pitchFamily="18" charset="0"/>
                <a:cs typeface="Times New Roman" panose="02020603050405020304" pitchFamily="18" charset="0"/>
              </a:rPr>
              <a:t> proti cílům v jihovýchodní Asii. Útoky mířily i vůči cílům v Evropě a USA</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Kanadská pobočka </a:t>
            </a:r>
            <a:r>
              <a:rPr lang="cs-CZ" dirty="0" err="1">
                <a:effectLst/>
                <a:latin typeface="Arial Black" panose="020B0A04020102020204" pitchFamily="34" charset="0"/>
                <a:ea typeface="Times New Roman" panose="02020603050405020304" pitchFamily="18" charset="0"/>
                <a:cs typeface="Times New Roman" panose="02020603050405020304" pitchFamily="18" charset="0"/>
              </a:rPr>
              <a:t>Amnesty</a:t>
            </a:r>
            <a:r>
              <a:rPr lang="cs-CZ" dirty="0">
                <a:effectLst/>
                <a:latin typeface="Arial Black" panose="020B0A04020102020204" pitchFamily="34" charset="0"/>
                <a:ea typeface="Times New Roman" panose="02020603050405020304" pitchFamily="18" charset="0"/>
                <a:cs typeface="Times New Roman" panose="02020603050405020304" pitchFamily="18" charset="0"/>
              </a:rPr>
              <a:t> International byla zasažena kyberútokem, zřejmě ze strany čínského aktéra</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err="1">
                <a:effectLst/>
                <a:latin typeface="Arial Black" panose="020B0A04020102020204" pitchFamily="34" charset="0"/>
                <a:ea typeface="Times New Roman" panose="02020603050405020304" pitchFamily="18" charset="0"/>
                <a:cs typeface="Times New Roman" panose="02020603050405020304" pitchFamily="18" charset="0"/>
              </a:rPr>
              <a:t>Kyberšpionážní</a:t>
            </a:r>
            <a:r>
              <a:rPr lang="cs-CZ" dirty="0">
                <a:effectLst/>
                <a:latin typeface="Arial Black" panose="020B0A04020102020204" pitchFamily="34" charset="0"/>
                <a:ea typeface="Times New Roman" panose="02020603050405020304" pitchFamily="18" charset="0"/>
                <a:cs typeface="Times New Roman" panose="02020603050405020304" pitchFamily="18" charset="0"/>
              </a:rPr>
              <a:t> skupina Cloud Atlas útočí proti Rusku, Bělorusku a jejich spojencům</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cs-CZ" dirty="0">
                <a:effectLst/>
                <a:latin typeface="Arial Black" panose="020B0A04020102020204" pitchFamily="34" charset="0"/>
                <a:ea typeface="Times New Roman" panose="02020603050405020304" pitchFamily="18" charset="0"/>
                <a:cs typeface="Times New Roman" panose="02020603050405020304" pitchFamily="18" charset="0"/>
              </a:rPr>
              <a:t>Po kyberútoku na dvojici švédských okresů byl vyhlášen stav krize</a:t>
            </a: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3807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EEA992B-E8B2-E2FC-1E3D-C86A6A6CED92}"/>
              </a:ext>
            </a:extLst>
          </p:cNvPr>
          <p:cNvSpPr txBox="1"/>
          <p:nvPr/>
        </p:nvSpPr>
        <p:spPr>
          <a:xfrm>
            <a:off x="340112" y="55756"/>
            <a:ext cx="11647450" cy="7826502"/>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Definice některých pojmů</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Kybernetický prostor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Cyber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space</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je globálně propojený prostor, který se skládá z internetu a dalších počítačových sítí, digitálních zařízení, systémů, služeb a procesů na nich. Tím poskytuje globální infrastrukturu pro široké spektrum osobních, podnikatelských aktivit a pro jejich propojení.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Kybernetický prostor</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je veřejný, není nikým vlastněn – úřadem, - vládou, osobou nebo národem. Bezpečnostní aktivity v tomto prostoru musí být mezi různými zúčastněnými subjekty a na různých úrovních. Tyto subjekty by měly mezi sebou sdílet informace o rizicích a společně připravovat koordinovaná opatření proti abnormalitám a bezpečnostním incidentům.</a:t>
            </a: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Kybernetická hrozba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Cyber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Treat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je hrozba, která se nachází v kybernetickém prostoru.</a:t>
            </a: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Kybernetické riziko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Cyber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¨Risk) je způsobené kybernetickou hrozbou. Je to pravděpodobnost škodlivých následků vyplývajících z hrozby.</a:t>
            </a: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Zranitelnost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Vulnrability</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je slabé místo informačního systému nebo opatření, které může být využito hrozbou. Slabá místa mohou vést k neautorizovanému přístupu ke zdrojům systému.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317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63633E1-60DF-7907-FA5E-971066485768}"/>
              </a:ext>
            </a:extLst>
          </p:cNvPr>
          <p:cNvSpPr txBox="1"/>
          <p:nvPr/>
        </p:nvSpPr>
        <p:spPr>
          <a:xfrm>
            <a:off x="436756" y="1427356"/>
            <a:ext cx="11318488" cy="4646272"/>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Několik základních charakteristik kybernetického prostoru:</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anonymita</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identita uživatele není jasně prokazatelná a garantovaná žádnou autoritou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asymetričnost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činnost v kybernetickém prostoru může mít významný dopad na ostatní uživatele sítě bez ohledu na význam a důvěryhodnost uživatele, který tuto aktivitu vyvinul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neexistence hranic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aktivity v kybernetickém prostoru nejsou omezovány žádnou jurisdikcí nebo suverenitou, právním systémem nebo kulturou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okamžitost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akce provedená v kybernetickém prostoru může mít okamžitě celosvětový dopad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volný vstup i ukončení pobytu v něm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kdokoliv, kdykoliv může do kybernetického prostoru vstoupit, ale také v něm může ukončit svoji aktivitu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interakce</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interaktivní činnost v něm mohou vytvářet znalosti a mohou též vézt k významnému ovlivnění ostatních uživatelů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7385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C790E20-9E12-6BAC-6811-63FE85C9BBBF}"/>
              </a:ext>
            </a:extLst>
          </p:cNvPr>
          <p:cNvSpPr txBox="1"/>
          <p:nvPr/>
        </p:nvSpPr>
        <p:spPr>
          <a:xfrm>
            <a:off x="462776" y="618893"/>
            <a:ext cx="11084312" cy="5539145"/>
          </a:xfrm>
          <a:prstGeom prst="rect">
            <a:avLst/>
          </a:prstGeom>
          <a:noFill/>
        </p:spPr>
        <p:txBody>
          <a:bodyPr wrap="square">
            <a:spAutoFit/>
          </a:bodyPr>
          <a:lstStyle/>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Kybernetická bezpečnost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Cyber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Security</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je souhrn právních, organizačních, technických a vzdělávacích prostředků, směřujících k zajištění ochrany kybernetického prostoru.</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Vlastní kybernetická bezpečnost chrání sféry vlivu soukromých osob, veřejného sektoru a veřejných institucí a představuje pojetí bezpečnosti na rozhraní mezi bezpečností v ekonomickém, politickém, či vojenském smyslu.</a:t>
            </a: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Kybernetická bezpečnostní událost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Cyber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security</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Event) je událost, která může způsobit narušení bezpečnosti informací v informačních systémech nebo narušení bezpečnosti služeb anebo bezpečnosti a integrity sítí elektronických komunikací.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Kybernetický bezpečnostní incident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Cyber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Security</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Insurance</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je kybernetická událost, která způsobuje ztrátu informační bezpečnosti nebo má dopady na procesní aktivity organizace.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6475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8E55EAF-E6EA-3586-7320-B07A4ACE2D93}"/>
              </a:ext>
            </a:extLst>
          </p:cNvPr>
          <p:cNvSpPr txBox="1"/>
          <p:nvPr/>
        </p:nvSpPr>
        <p:spPr>
          <a:xfrm>
            <a:off x="182105" y="271220"/>
            <a:ext cx="11916968" cy="6325642"/>
          </a:xfrm>
          <a:prstGeom prst="rect">
            <a:avLst/>
          </a:prstGeom>
          <a:noFill/>
        </p:spPr>
        <p:txBody>
          <a:bodyPr wrap="square">
            <a:spAutoFit/>
          </a:bodyPr>
          <a:lstStyle/>
          <a:p>
            <a:pPr>
              <a:lnSpc>
                <a:spcPct val="107000"/>
              </a:lnSpc>
              <a:spcAft>
                <a:spcPts val="800"/>
              </a:spcAft>
            </a:pP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Kybernetická bezpečnost </a:t>
            </a:r>
            <a:r>
              <a:rPr lang="cs-CZ" dirty="0">
                <a:effectLst/>
                <a:latin typeface="Arial Black" panose="020B0A04020102020204" pitchFamily="34" charset="0"/>
                <a:ea typeface="Calibri" panose="020F0502020204030204" pitchFamily="34" charset="0"/>
                <a:cs typeface="Times New Roman" panose="02020603050405020304" pitchFamily="18" charset="0"/>
              </a:rPr>
              <a:t>je zastřešující termín pro široké spektrum bezpečnostních činnosti. Zajišťování kybernetické bezpečnosti de facto znamená snahu o zabránění útočníkovi </a:t>
            </a:r>
            <a:r>
              <a:rPr lang="cs-CZ" dirty="0">
                <a:latin typeface="Arial Black" panose="020B0A04020102020204" pitchFamily="34" charset="0"/>
                <a:ea typeface="Calibri" panose="020F0502020204030204" pitchFamily="34" charset="0"/>
                <a:cs typeface="Times New Roman" panose="02020603050405020304" pitchFamily="18" charset="0"/>
              </a:rPr>
              <a:t>v průniku</a:t>
            </a:r>
            <a:r>
              <a:rPr lang="cs-CZ" dirty="0">
                <a:effectLst/>
                <a:latin typeface="Arial Black" panose="020B0A04020102020204" pitchFamily="34" charset="0"/>
                <a:ea typeface="Calibri" panose="020F0502020204030204" pitchFamily="34" charset="0"/>
                <a:cs typeface="Times New Roman" panose="02020603050405020304" pitchFamily="18" charset="0"/>
              </a:rPr>
              <a:t> do infrastruktury. Zahrnuje preventivní a reaktivní aktivity státu (a nejen státu) v oblasti ochrany dat, informací, systému, služeb a sítí. Smyslem je neustále navyšování integrity, odolnosti a robustnosti informační a komunikační infrastruktury.</a:t>
            </a:r>
          </a:p>
          <a:p>
            <a:pPr>
              <a:lnSpc>
                <a:spcPct val="107000"/>
              </a:lnSpc>
              <a:spcAft>
                <a:spcPts val="8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Kybernetická kriminalita </a:t>
            </a:r>
            <a:r>
              <a:rPr lang="cs-CZ" dirty="0">
                <a:effectLst/>
                <a:latin typeface="Arial Black" panose="020B0A04020102020204" pitchFamily="34" charset="0"/>
                <a:ea typeface="Calibri" panose="020F0502020204030204" pitchFamily="34" charset="0"/>
                <a:cs typeface="Times New Roman" panose="02020603050405020304" pitchFamily="18" charset="0"/>
              </a:rPr>
              <a:t>je trestná činnost, kterou, kterou lze definovat jako neautorizovaný přístup k datovému nosiči. Pod kybernetickou kriminalitou si můžeme představit např. neautorizované čtení, nakládání, vymazání zneužití, změny apod. </a:t>
            </a:r>
          </a:p>
          <a:p>
            <a:pPr>
              <a:lnSpc>
                <a:spcPct val="107000"/>
              </a:lnSpc>
              <a:spcAft>
                <a:spcPts val="8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Kybernetická obrana</a:t>
            </a:r>
            <a:r>
              <a:rPr lang="cs-CZ" dirty="0">
                <a:effectLst/>
                <a:latin typeface="Arial Black" panose="020B0A04020102020204" pitchFamily="34" charset="0"/>
                <a:ea typeface="Calibri" panose="020F0502020204030204" pitchFamily="34" charset="0"/>
                <a:cs typeface="Times New Roman" panose="02020603050405020304" pitchFamily="18" charset="0"/>
              </a:rPr>
              <a:t> je ochrana státu proti pokročilým závažným a nepřátelským kybernetickým útokům. Reaktivní část kybernetické obrany přichází na řadu ve chvíli, kdy útok byl úspěšný a je potřeba ho odrazit nebo vyvinout takové aktivity, aby bylo útoku předejito. Smyslem je aktivní působení v kybernetickém prostoru proti útočícím entitám a proti infrastruktuře používané k útokům. Důležitá je role ostrašení.</a:t>
            </a:r>
          </a:p>
          <a:p>
            <a:pPr>
              <a:lnSpc>
                <a:spcPct val="107000"/>
              </a:lnSpc>
              <a:spcAft>
                <a:spcPts val="8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Kybernetická špionáž </a:t>
            </a:r>
            <a:r>
              <a:rPr lang="cs-CZ" dirty="0">
                <a:effectLst/>
                <a:latin typeface="Arial Black" panose="020B0A04020102020204" pitchFamily="34" charset="0"/>
                <a:ea typeface="Calibri" panose="020F0502020204030204" pitchFamily="34" charset="0"/>
                <a:cs typeface="Times New Roman" panose="02020603050405020304" pitchFamily="18" charset="0"/>
              </a:rPr>
              <a:t>je užití nebo zneužití informačních a komunikačních technologií s cílem získat citlivé informace bez souhlasu držitele. Využívají ji státní i nestátní aktéři za účelem získání významné ekonomické, politické, technologické převahy.</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8302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EA0D1B5-3424-065A-3C6A-EDE47160B77C}"/>
              </a:ext>
            </a:extLst>
          </p:cNvPr>
          <p:cNvSpPr txBox="1"/>
          <p:nvPr/>
        </p:nvSpPr>
        <p:spPr>
          <a:xfrm>
            <a:off x="351263" y="665134"/>
            <a:ext cx="11351942" cy="4650056"/>
          </a:xfrm>
          <a:prstGeom prst="rect">
            <a:avLst/>
          </a:prstGeom>
          <a:noFill/>
        </p:spPr>
        <p:txBody>
          <a:bodyPr wrap="square">
            <a:spAutoFit/>
          </a:bodyPr>
          <a:lstStyle/>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Bezpečnost informací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Information</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Security</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je ochrana důvěrnosti, integrity a dostupnosti informací. Kromě toho může zahrnovat další vlastnosti, např. autenticitu, nepopiratelnost a spolehlivost. Informační bezpečnost je bezpečnost informací v kybernetickém prostoru.</a:t>
            </a: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Důvěrnost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Confidentiality</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je vlastnost, že informace není dostupná nebo není odhalena neautorizovaným jednotlivcům, entitám nebo procesům.</a:t>
            </a: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Integrita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(Integrity) je zajištění správnosti a úplnosti informací.</a:t>
            </a: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Dostupnost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Availability</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je vlastnost přístupnosti a použitelnosti na žádost autorizované entity.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3866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6A06960-90F5-F8F2-3278-4C3F404AA32C}"/>
              </a:ext>
            </a:extLst>
          </p:cNvPr>
          <p:cNvSpPr txBox="1"/>
          <p:nvPr/>
        </p:nvSpPr>
        <p:spPr>
          <a:xfrm>
            <a:off x="55756" y="390293"/>
            <a:ext cx="11970833" cy="5258042"/>
          </a:xfrm>
          <a:prstGeom prst="rect">
            <a:avLst/>
          </a:prstGeom>
          <a:noFill/>
        </p:spPr>
        <p:txBody>
          <a:bodyPr wrap="square">
            <a:spAutoFit/>
          </a:bodyPr>
          <a:lstStyle/>
          <a:p>
            <a:pPr lvl="1">
              <a:lnSpc>
                <a:spcPct val="107000"/>
              </a:lnSpc>
              <a:spcAft>
                <a:spcPts val="800"/>
              </a:spcAft>
              <a:tabLst>
                <a:tab pos="914400" algn="l"/>
              </a:tabLst>
            </a:pPr>
            <a:r>
              <a:rPr lang="cs-CZ" sz="24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Několiv</a:t>
            </a: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faktů</a:t>
            </a:r>
          </a:p>
          <a:p>
            <a:pPr lvl="1">
              <a:lnSpc>
                <a:spcPct val="107000"/>
              </a:lnSpc>
              <a:spcAft>
                <a:spcPts val="800"/>
              </a:spcAft>
              <a:tabLst>
                <a:tab pos="914400" algn="l"/>
              </a:tabLst>
            </a:pPr>
            <a:endPar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lvl="1">
              <a:lnSpc>
                <a:spcPct val="107000"/>
              </a:lnSpc>
              <a:spcAft>
                <a:spcPts val="800"/>
              </a:spcAft>
              <a:tabLst>
                <a:tab pos="914400" algn="l"/>
              </a:tabLs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lvl="1">
              <a:lnSpc>
                <a:spcPct val="107000"/>
              </a:lnSpc>
              <a:spcAft>
                <a:spcPts val="800"/>
              </a:spcAft>
              <a:tabLst>
                <a:tab pos="914400" algn="l"/>
              </a:tabLs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Kybernetická bezpečnost naší země nikdy nebude absolutní, ale naší povinností je se k tomu stavu co nejvíce přiblížit</a:t>
            </a:r>
          </a:p>
          <a:p>
            <a:pPr lvl="1">
              <a:lnSpc>
                <a:spcPct val="107000"/>
              </a:lnSpc>
              <a:spcAft>
                <a:spcPts val="800"/>
              </a:spcAft>
              <a:tabLst>
                <a:tab pos="914400" algn="l"/>
              </a:tabLs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lvl="1">
              <a:lnSpc>
                <a:spcPct val="107000"/>
              </a:lnSpc>
              <a:spcAft>
                <a:spcPts val="800"/>
              </a:spcAft>
              <a:tabLst>
                <a:tab pos="914400" algn="l"/>
              </a:tabLs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Nelze strojem porazit kybernetické útočníky</a:t>
            </a:r>
          </a:p>
          <a:p>
            <a:pPr lvl="1">
              <a:lnSpc>
                <a:spcPct val="107000"/>
              </a:lnSpc>
              <a:spcAft>
                <a:spcPts val="800"/>
              </a:spcAft>
              <a:tabLst>
                <a:tab pos="914400" algn="l"/>
              </a:tabLst>
            </a:pPr>
            <a:endParaRPr lang="cs-CZ" dirty="0">
              <a:latin typeface="Arial Black" panose="020B0A04020102020204" pitchFamily="34" charset="0"/>
              <a:ea typeface="Calibri" panose="020F0502020204030204" pitchFamily="34" charset="0"/>
              <a:cs typeface="Times New Roman" panose="02020603050405020304" pitchFamily="18" charset="0"/>
            </a:endParaRPr>
          </a:p>
          <a:p>
            <a:pPr lvl="1">
              <a:lnSpc>
                <a:spcPct val="107000"/>
              </a:lnSpc>
              <a:spcAft>
                <a:spcPts val="800"/>
              </a:spcAft>
              <a:tabLst>
                <a:tab pos="914400" algn="l"/>
              </a:tabLs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Pokud se někdo rozhodne, že bude útočit a destruovat a má dostatek financí, </a:t>
            </a:r>
            <a:r>
              <a:rPr lang="cs-CZ" sz="1800">
                <a:effectLst/>
                <a:latin typeface="Arial Black" panose="020B0A04020102020204" pitchFamily="34" charset="0"/>
                <a:ea typeface="Calibri" panose="020F0502020204030204" pitchFamily="34" charset="0"/>
                <a:cs typeface="Times New Roman" panose="02020603050405020304" pitchFamily="18" charset="0"/>
              </a:rPr>
              <a:t>tak uspěje</a:t>
            </a:r>
          </a:p>
          <a:p>
            <a:pPr lvl="1">
              <a:lnSpc>
                <a:spcPct val="107000"/>
              </a:lnSpc>
              <a:spcAft>
                <a:spcPts val="800"/>
              </a:spcAft>
              <a:tabLst>
                <a:tab pos="914400" algn="l"/>
              </a:tabLs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tabLst>
                <a:tab pos="914400" algn="l"/>
              </a:tabLs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V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kybersvětě</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neexistují hranice, nelze použít klasické řešení</a:t>
            </a:r>
          </a:p>
          <a:p>
            <a:pPr lvl="1">
              <a:lnSpc>
                <a:spcPct val="107000"/>
              </a:lnSpc>
              <a:spcAft>
                <a:spcPts val="800"/>
              </a:spcAft>
              <a:tabLst>
                <a:tab pos="914400" algn="l"/>
              </a:tabLst>
            </a:pPr>
            <a:endParaRPr lang="cs-CZ" dirty="0">
              <a:latin typeface="Arial Black" panose="020B0A04020102020204" pitchFamily="34" charset="0"/>
              <a:ea typeface="Calibri" panose="020F0502020204030204" pitchFamily="34" charset="0"/>
              <a:cs typeface="Times New Roman" panose="02020603050405020304" pitchFamily="18" charset="0"/>
            </a:endParaRPr>
          </a:p>
          <a:p>
            <a:pPr lvl="1">
              <a:lnSpc>
                <a:spcPct val="107000"/>
              </a:lnSpc>
              <a:spcAft>
                <a:spcPts val="800"/>
              </a:spcAft>
              <a:tabLst>
                <a:tab pos="914400" algn="l"/>
              </a:tabLs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Bezpečnost je tak účinná, jak silný je nejslabší článek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3927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5136ECC-FBCC-0E31-E78D-D34D35FF1377}"/>
              </a:ext>
            </a:extLst>
          </p:cNvPr>
          <p:cNvSpPr txBox="1"/>
          <p:nvPr/>
        </p:nvSpPr>
        <p:spPr>
          <a:xfrm>
            <a:off x="161694" y="780585"/>
            <a:ext cx="11881624" cy="4822346"/>
          </a:xfrm>
          <a:prstGeom prst="rect">
            <a:avLst/>
          </a:prstGeom>
          <a:noFill/>
        </p:spPr>
        <p:txBody>
          <a:bodyPr wrap="square">
            <a:spAutoFit/>
          </a:bodyPr>
          <a:lstStyle/>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Množství kybernetických hrozeb roste</a:t>
            </a:r>
          </a:p>
          <a:p>
            <a:pPr>
              <a:lnSpc>
                <a:spcPct val="107000"/>
              </a:lnSpc>
              <a:spcAft>
                <a:spcPts val="800"/>
              </a:spcAft>
            </a:pPr>
            <a:endParaRPr lang="cs-CZ"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Počet kybernetických útoků a jejich důmyslnost roste útočníci přicházejí s novými metodami útoků.</a:t>
            </a:r>
          </a:p>
          <a:p>
            <a:pPr>
              <a:lnSpc>
                <a:spcPct val="107000"/>
              </a:lnSpc>
              <a:spcAft>
                <a:spcPts val="800"/>
              </a:spcAft>
            </a:pP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Současně se rozšiřuje možné útočné pole, přibyla např. zařízení internetu věcí. (</a:t>
            </a:r>
            <a:r>
              <a:rPr lang="cs-CZ" dirty="0" err="1">
                <a:effectLst/>
                <a:latin typeface="Arial Black" panose="020B0A04020102020204" pitchFamily="34" charset="0"/>
                <a:ea typeface="Calibri" panose="020F0502020204030204" pitchFamily="34" charset="0"/>
                <a:cs typeface="Times New Roman" panose="02020603050405020304" pitchFamily="18" charset="0"/>
              </a:rPr>
              <a:t>IoT</a:t>
            </a:r>
            <a:r>
              <a:rPr lang="cs-CZ" dirty="0">
                <a:effectLst/>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cs-CZ"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Neočekávejme, že kybernetické hrozby budou v příštích letech ustávat. Útočníci budou hledat nové způsoby, jak prolomit ochranu. Je nutné se jim postavit a nereagovat jen na útoky, které již proběhly, ale předvídat je a být na ně připraveni dříve než nastanou.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8924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877378E-D658-6914-51B4-B264F2C3973A}"/>
              </a:ext>
            </a:extLst>
          </p:cNvPr>
          <p:cNvSpPr txBox="1"/>
          <p:nvPr/>
        </p:nvSpPr>
        <p:spPr>
          <a:xfrm>
            <a:off x="262054" y="340112"/>
            <a:ext cx="11530361" cy="6055953"/>
          </a:xfrm>
          <a:prstGeom prst="rect">
            <a:avLst/>
          </a:prstGeom>
          <a:noFill/>
        </p:spPr>
        <p:txBody>
          <a:bodyPr wrap="square">
            <a:spAutoFit/>
          </a:bodyPr>
          <a:lstStyle/>
          <a:p>
            <a:pPr lvl="0">
              <a:lnSpc>
                <a:spcPct val="107000"/>
              </a:lnSpc>
              <a:spcAft>
                <a:spcPts val="800"/>
              </a:spcAft>
              <a:tabLst>
                <a:tab pos="457200" algn="l"/>
              </a:tabLs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Rizika digitalizace</a:t>
            </a:r>
          </a:p>
          <a:p>
            <a:pPr lvl="0">
              <a:lnSpc>
                <a:spcPct val="107000"/>
              </a:lnSpc>
              <a:spcAft>
                <a:spcPts val="800"/>
              </a:spcAft>
              <a:tabLst>
                <a:tab pos="457200" algn="l"/>
              </a:tabLst>
            </a:pPr>
            <a:endPar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Závislost společnosti </a:t>
            </a:r>
            <a:r>
              <a:rPr lang="en-US" sz="1800"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jak soukromé, tak i státní sféry</a:t>
            </a:r>
            <a:r>
              <a:rPr lang="en-US"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na informačních a komunikačních technologiích (ICT)</a:t>
            </a:r>
          </a:p>
          <a:p>
            <a:pPr lvl="0">
              <a:lnSpc>
                <a:spcPct val="107000"/>
              </a:lnSpc>
              <a:spcAft>
                <a:spcPts val="800"/>
              </a:spcAft>
              <a:tabLst>
                <a:tab pos="457200" algn="l"/>
              </a:tabLs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Zabezpečení provozu kritické infrastruktury</a:t>
            </a:r>
          </a:p>
          <a:p>
            <a:pPr lvl="0">
              <a:lnSpc>
                <a:spcPct val="107000"/>
              </a:lnSpc>
              <a:spcAft>
                <a:spcPts val="800"/>
              </a:spcAft>
              <a:tabLst>
                <a:tab pos="457200" algn="l"/>
              </a:tabLs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Rostoucí podíl HDP závislý na ICT</a:t>
            </a:r>
          </a:p>
          <a:p>
            <a:pPr lvl="0">
              <a:lnSpc>
                <a:spcPct val="107000"/>
              </a:lnSpc>
              <a:spcAft>
                <a:spcPts val="800"/>
              </a:spcAft>
              <a:tabLst>
                <a:tab pos="457200" algn="l"/>
              </a:tabLs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endParaRPr lang="cs-CZ" dirty="0">
              <a:latin typeface="Arial Black" panose="020B0A0402010202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Zvýšené riziko vážných škod v případě zneužití / cíleného útoku na sítě ICT</a:t>
            </a:r>
          </a:p>
          <a:p>
            <a:pPr lvl="0">
              <a:lnSpc>
                <a:spcPct val="107000"/>
              </a:lnSpc>
              <a:spcAft>
                <a:spcPts val="800"/>
              </a:spcAft>
              <a:tabLst>
                <a:tab pos="457200" algn="l"/>
              </a:tabLst>
            </a:pPr>
            <a:endParaRPr lang="cs-CZ" dirty="0">
              <a:latin typeface="Arial Black" panose="020B0A0402010202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 name="Přímá spojovací šipka 7">
            <a:extLst>
              <a:ext uri="{FF2B5EF4-FFF2-40B4-BE49-F238E27FC236}">
                <a16:creationId xmlns:a16="http://schemas.microsoft.com/office/drawing/2014/main" id="{62249C29-9123-4B6A-96AA-49DBEE8B5103}"/>
              </a:ext>
            </a:extLst>
          </p:cNvPr>
          <p:cNvCxnSpPr>
            <a:cxnSpLocks noChangeShapeType="1"/>
          </p:cNvCxnSpPr>
          <p:nvPr/>
        </p:nvCxnSpPr>
        <p:spPr bwMode="auto">
          <a:xfrm>
            <a:off x="5240717" y="4113252"/>
            <a:ext cx="0" cy="647700"/>
          </a:xfrm>
          <a:prstGeom prst="straightConnector1">
            <a:avLst/>
          </a:prstGeom>
          <a:noFill/>
          <a:ln w="127000" algn="ctr">
            <a:solidFill>
              <a:srgbClr val="C0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19776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A42532-0F5A-2F6D-2101-F0EDDAE2BC63}"/>
              </a:ext>
            </a:extLst>
          </p:cNvPr>
          <p:cNvSpPr>
            <a:spLocks noGrp="1"/>
          </p:cNvSpPr>
          <p:nvPr>
            <p:ph type="ctrTitle"/>
          </p:nvPr>
        </p:nvSpPr>
        <p:spPr>
          <a:xfrm>
            <a:off x="797312" y="295507"/>
            <a:ext cx="9870688" cy="4047894"/>
          </a:xfrm>
        </p:spPr>
        <p:txBody>
          <a:bodyPr>
            <a:normAutofit fontScale="90000"/>
          </a:bodyPr>
          <a:lstStyle/>
          <a:p>
            <a:br>
              <a:rPr lang="cs-CZ" dirty="0">
                <a:latin typeface="Calibri" panose="020F0502020204030204" pitchFamily="34" charset="0"/>
                <a:ea typeface="Calibri" panose="020F0502020204030204" pitchFamily="34" charset="0"/>
                <a:cs typeface="Times New Roman" panose="02020603050405020304" pitchFamily="18" charset="0"/>
              </a:rPr>
            </a:br>
            <a:br>
              <a:rPr lang="cs-CZ" dirty="0">
                <a:latin typeface="Calibri" panose="020F0502020204030204" pitchFamily="34" charset="0"/>
                <a:ea typeface="Calibri" panose="020F0502020204030204" pitchFamily="34" charset="0"/>
                <a:cs typeface="Times New Roman" panose="02020603050405020304" pitchFamily="18" charset="0"/>
              </a:rPr>
            </a:br>
            <a:br>
              <a:rPr lang="cs-CZ" dirty="0">
                <a:latin typeface="Calibri" panose="020F0502020204030204" pitchFamily="34" charset="0"/>
                <a:ea typeface="Calibri" panose="020F0502020204030204" pitchFamily="34" charset="0"/>
                <a:cs typeface="Times New Roman" panose="02020603050405020304" pitchFamily="18" charset="0"/>
              </a:rPr>
            </a:br>
            <a:br>
              <a:rPr lang="cs-CZ" dirty="0">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Podnadpis 2">
            <a:extLst>
              <a:ext uri="{FF2B5EF4-FFF2-40B4-BE49-F238E27FC236}">
                <a16:creationId xmlns:a16="http://schemas.microsoft.com/office/drawing/2014/main" id="{A105A94E-3190-115A-2D40-6FA71B403BEF}"/>
              </a:ext>
            </a:extLst>
          </p:cNvPr>
          <p:cNvSpPr>
            <a:spLocks noGrp="1"/>
          </p:cNvSpPr>
          <p:nvPr>
            <p:ph type="subTitle" idx="1"/>
          </p:nvPr>
        </p:nvSpPr>
        <p:spPr>
          <a:xfrm>
            <a:off x="2654085" y="1743559"/>
            <a:ext cx="8013915" cy="3514242"/>
          </a:xfrm>
        </p:spPr>
        <p:txBody>
          <a:bodyPr/>
          <a:lstStyle/>
          <a:p>
            <a:r>
              <a:rPr lang="cs-CZ" sz="4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„Žvásty o nejrůznějších kybernetických útocích jsou tak trochu móda.“</a:t>
            </a:r>
            <a:endParaRPr lang="cs-CZ" sz="4400" dirty="0">
              <a:solidFill>
                <a:srgbClr val="C00000"/>
              </a:solidFill>
            </a:endParaRPr>
          </a:p>
        </p:txBody>
      </p:sp>
      <p:pic>
        <p:nvPicPr>
          <p:cNvPr id="5" name="Obrázek 4" descr="Obsah obrázku osoba, muž, zeď, interiér&#10;&#10;Popis byl vytvořen automaticky">
            <a:extLst>
              <a:ext uri="{FF2B5EF4-FFF2-40B4-BE49-F238E27FC236}">
                <a16:creationId xmlns:a16="http://schemas.microsoft.com/office/drawing/2014/main" id="{B69B269F-6DFD-0AA5-FBD5-6B009CB4A0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69" y="58118"/>
            <a:ext cx="2166579" cy="3249869"/>
          </a:xfrm>
          <a:prstGeom prst="rect">
            <a:avLst/>
          </a:prstGeom>
        </p:spPr>
      </p:pic>
      <p:sp>
        <p:nvSpPr>
          <p:cNvPr id="7" name="TextovéPole 6">
            <a:extLst>
              <a:ext uri="{FF2B5EF4-FFF2-40B4-BE49-F238E27FC236}">
                <a16:creationId xmlns:a16="http://schemas.microsoft.com/office/drawing/2014/main" id="{6625055D-D6B5-3649-9CED-298AA6E68CBA}"/>
              </a:ext>
            </a:extLst>
          </p:cNvPr>
          <p:cNvSpPr txBox="1"/>
          <p:nvPr/>
        </p:nvSpPr>
        <p:spPr>
          <a:xfrm>
            <a:off x="4362773" y="5457800"/>
            <a:ext cx="5078484" cy="369332"/>
          </a:xfrm>
          <a:prstGeom prst="rect">
            <a:avLst/>
          </a:prstGeom>
          <a:noFill/>
        </p:spPr>
        <p:txBody>
          <a:bodyPr wrap="square">
            <a:spAutoFit/>
          </a:bodyPr>
          <a:lstStyle/>
          <a:p>
            <a:r>
              <a:rPr lang="cs-CZ" dirty="0">
                <a:latin typeface="Calibri" panose="020F0502020204030204" pitchFamily="34" charset="0"/>
                <a:ea typeface="Calibri" panose="020F0502020204030204" pitchFamily="34" charset="0"/>
                <a:cs typeface="Times New Roman" panose="02020603050405020304" pitchFamily="18" charset="0"/>
              </a:rPr>
              <a:t>Miloš Zeman, prezident České republiky, 5. 2. 2017</a:t>
            </a:r>
          </a:p>
        </p:txBody>
      </p:sp>
    </p:spTree>
    <p:extLst>
      <p:ext uri="{BB962C8B-B14F-4D97-AF65-F5344CB8AC3E}">
        <p14:creationId xmlns:p14="http://schemas.microsoft.com/office/powerpoint/2010/main" val="1015581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436EF80-C3A0-3593-CE35-ECFE59D26060}"/>
              </a:ext>
            </a:extLst>
          </p:cNvPr>
          <p:cNvSpPr txBox="1"/>
          <p:nvPr/>
        </p:nvSpPr>
        <p:spPr>
          <a:xfrm>
            <a:off x="150541" y="195147"/>
            <a:ext cx="11905786" cy="6044603"/>
          </a:xfrm>
          <a:prstGeom prst="rect">
            <a:avLst/>
          </a:prstGeom>
          <a:noFill/>
        </p:spPr>
        <p:txBody>
          <a:bodyPr wrap="square">
            <a:spAutoFit/>
          </a:bodyPr>
          <a:lstStyle/>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Kybernetická bezpečnost zahrnuje ochranu informací, dat, systémů a sítí.</a:t>
            </a:r>
          </a:p>
          <a:p>
            <a:pPr>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Proč je to důležité?</a:t>
            </a:r>
            <a:endParaRPr lang="cs-CZ"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Vláda, armáda, policie, finanční instituce, průmysl a další entity kritické pro fungování státu provozují sítě a systémy a shromažďují, zpracovávají a ukládají velké množství informací a dat.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Vývoj na poli technologií a konektivity zařízení neznamená vyšší zabezpečení, naopak – vede k většímu objemu útoků s významnějšími dopady.</a:t>
            </a:r>
          </a:p>
          <a:p>
            <a:pPr>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Stát v kybernetickém prostoru již nemá příslovečný monopol na “násilí“, aktéry v kybernetickém prostoru se schopností útočit a páchat značné škody jsou nestátní subjekty – firmy a jednotlivci.</a:t>
            </a: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Neexistuje lidská činnost, která by nebyla provázána s digitalizací nebo internetem a neměla zároveň dopad na bezpečnost.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3914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8ECBC9E-C84C-A242-77ED-011B996BCFFB}"/>
              </a:ext>
            </a:extLst>
          </p:cNvPr>
          <p:cNvSpPr txBox="1"/>
          <p:nvPr/>
        </p:nvSpPr>
        <p:spPr>
          <a:xfrm>
            <a:off x="217449" y="423746"/>
            <a:ext cx="11870472" cy="5341719"/>
          </a:xfrm>
          <a:prstGeom prst="rect">
            <a:avLst/>
          </a:prstGeom>
          <a:noFill/>
        </p:spPr>
        <p:txBody>
          <a:bodyPr wrap="square">
            <a:spAutoFit/>
          </a:bodyPr>
          <a:lstStyle/>
          <a:p>
            <a:pPr>
              <a:lnSpc>
                <a:spcPct val="107000"/>
              </a:lnSpc>
              <a:spcAft>
                <a:spcPts val="800"/>
              </a:spcAft>
            </a:pPr>
            <a:r>
              <a:rPr lang="cs-CZ" sz="36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Aktéři v kybernetickém prostoru</a:t>
            </a:r>
          </a:p>
          <a:p>
            <a:pPr>
              <a:lnSpc>
                <a:spcPct val="107000"/>
              </a:lnSpc>
              <a:spcAft>
                <a:spcPts val="800"/>
              </a:spcAft>
            </a:pPr>
            <a:endParaRPr lang="cs-CZ" sz="36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kyberzločinci</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Motivem je zejména osobní obohacení. Nejčastěji útočí s cílem </a:t>
            </a:r>
            <a:r>
              <a:rPr lang="cs-CZ" dirty="0" err="1">
                <a:effectLst/>
                <a:latin typeface="Arial Black" panose="020B0A04020102020204" pitchFamily="34" charset="0"/>
                <a:ea typeface="Calibri" panose="020F0502020204030204" pitchFamily="34" charset="0"/>
                <a:cs typeface="Times New Roman" panose="02020603050405020304" pitchFamily="18" charset="0"/>
              </a:rPr>
              <a:t>monetizovat</a:t>
            </a:r>
            <a:r>
              <a:rPr lang="cs-CZ" dirty="0">
                <a:effectLst/>
                <a:latin typeface="Arial Black" panose="020B0A04020102020204" pitchFamily="34" charset="0"/>
                <a:ea typeface="Calibri" panose="020F0502020204030204" pitchFamily="34" charset="0"/>
                <a:cs typeface="Times New Roman" panose="02020603050405020304" pitchFamily="18" charset="0"/>
              </a:rPr>
              <a:t> data, která zašifrují data, formou výpalného získávají finanční prostředky. Používají sociální inženýrství malware. Využívají dělbu práce a jejich služby je možno objednat. Využívají i jiných způsobů, třeba krádež identity a další</a:t>
            </a: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Každý může být cílem útoku!</a:t>
            </a:r>
          </a:p>
          <a:p>
            <a:pPr>
              <a:lnSpc>
                <a:spcPct val="107000"/>
              </a:lnSpc>
              <a:spcAft>
                <a:spcPts val="800"/>
              </a:spcAft>
            </a:pPr>
            <a:endPar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bývalí i současní zaměstnanci a dodavatelé</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Tito mají přístup k sítím datům, či autentizačním informacím. Jedná se o hrozby zevnitř, tzv, Insider </a:t>
            </a:r>
            <a:r>
              <a:rPr lang="cs-CZ" dirty="0" err="1">
                <a:effectLst/>
                <a:latin typeface="Arial Black" panose="020B0A04020102020204" pitchFamily="34" charset="0"/>
                <a:ea typeface="Calibri" panose="020F0502020204030204" pitchFamily="34" charset="0"/>
                <a:cs typeface="Times New Roman" panose="02020603050405020304" pitchFamily="18" charset="0"/>
              </a:rPr>
              <a:t>threat</a:t>
            </a:r>
            <a:r>
              <a:rPr lang="cs-CZ" dirty="0">
                <a:effectLst/>
                <a:latin typeface="Arial Black" panose="020B0A04020102020204" pitchFamily="34" charset="0"/>
                <a:ea typeface="Calibri" panose="020F0502020204030204" pitchFamily="34" charset="0"/>
                <a:cs typeface="Times New Roman" panose="02020603050405020304" pitchFamily="18" charset="0"/>
              </a:rPr>
              <a:t>, vědomě zneužívající informací či zranitelností. Motivací je obvykle snaha se obohatit, pomstít či např. poukázat na domnělé neetické chování zaměstnavatele.</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5510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8265869-7A6C-F70A-805F-3C398E5EC949}"/>
              </a:ext>
            </a:extLst>
          </p:cNvPr>
          <p:cNvSpPr txBox="1"/>
          <p:nvPr/>
        </p:nvSpPr>
        <p:spPr>
          <a:xfrm>
            <a:off x="267629" y="1795346"/>
            <a:ext cx="11613995" cy="3244221"/>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státní aktéři a státem sponzorované skupiny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Jsou to nejsofistikovanější a nejnebezpečnější útočníci z hlediska jejich působení a náročnosti jejich odhalení. Tito útočníci disponují zdroji, intelektuálnějšími i finančními pro dlouhodobé, vytrvalé a vysoce sofistikované kampaně. Většinou se jedná o precizně cílené operace ve snaze získat přístup k politicky, vojensky či diplomaticky významným informacím, nebo kompromitovat aktivity oponenta, zničit informace nebo narušit schopnost např. komunikace. Státní aktéři mohou být reprezentováni příslušníky zpravodajských služeb cizí moci, vojenskými složkami, ale také „volnou“ skupinou, která je neprovázána se státním aparátem, aby bylo možno odmítnout zodpovědnost v případě prozrazení.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388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BCCC998-8BD1-4056-4ED2-059608469ABE}"/>
              </a:ext>
            </a:extLst>
          </p:cNvPr>
          <p:cNvSpPr txBox="1"/>
          <p:nvPr/>
        </p:nvSpPr>
        <p:spPr>
          <a:xfrm>
            <a:off x="267628" y="1059366"/>
            <a:ext cx="11675327" cy="4642489"/>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r>
              <a:rPr lang="cs-CZ" sz="24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hactivisté</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Jsou většinou politicky, nábožensky nebo sociálně motivovaní aktéři. Jejich cílem je zlepšení reputace nebo změna, které nejsou schopni docílit běžnými dostupnými a legálními prostředky. Obvykle používají </a:t>
            </a:r>
            <a:r>
              <a:rPr lang="cs-CZ" sz="1800" dirty="0" err="1">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DDoS</a:t>
            </a:r>
            <a:r>
              <a:rPr lang="cs-CZ" sz="18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 útoky, kompromitaci webových stránek s podtextem zobrazeným pro uživatele nebo zveřejňování dat za účelem kompromitace nebo odhalení, tzv. </a:t>
            </a:r>
            <a:r>
              <a:rPr lang="cs-CZ" sz="1800" i="1" dirty="0" err="1">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doxing</a:t>
            </a:r>
            <a:r>
              <a:rPr lang="cs-CZ" sz="18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cs-CZ" dirty="0">
              <a:solidFill>
                <a:srgbClr val="000000"/>
              </a:solidFill>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teroristické skupiny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Které jsou v kybernetickém prostoru aktivní v rovině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rekrutace</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šíření propagandy, výcviku, získávání finančních prostředků. Týkají se spíše snahy o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exfiltraci</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informací a následné snahy o demoralizaci nepřítele či vyhledávání cílů pro kinetické útoky. Projevy kyberterorismu ve smyslu destruktivního působení jsou vzácné.</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0729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2DBF873-295E-3497-2477-B04DF7D7142D}"/>
              </a:ext>
            </a:extLst>
          </p:cNvPr>
          <p:cNvSpPr txBox="1"/>
          <p:nvPr/>
        </p:nvSpPr>
        <p:spPr>
          <a:xfrm>
            <a:off x="172843" y="1165301"/>
            <a:ext cx="11842595" cy="4353692"/>
          </a:xfrm>
          <a:prstGeom prst="rect">
            <a:avLst/>
          </a:prstGeom>
          <a:noFill/>
        </p:spPr>
        <p:txBody>
          <a:bodyPr wrap="square">
            <a:spAutoFit/>
          </a:bodyPr>
          <a:lstStyle/>
          <a:p>
            <a:pPr>
              <a:lnSpc>
                <a:spcPct val="107000"/>
              </a:lnSpc>
              <a:spcAft>
                <a:spcPts val="800"/>
              </a:spcAft>
            </a:pP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Vojenské domény:</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země</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moře </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vzduch</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vesmír</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kybernetický prostor</a:t>
            </a:r>
          </a:p>
          <a:p>
            <a:pPr>
              <a:lnSpc>
                <a:spcPct val="107000"/>
              </a:lnSpc>
              <a:spcAft>
                <a:spcPts val="8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Kybernetický prostor byl vyhlášen jako 5. doména na Varšavském </a:t>
            </a:r>
            <a:r>
              <a:rPr lang="cs-CZ" dirty="0" err="1">
                <a:effectLst/>
                <a:latin typeface="Arial Black" panose="020B0A04020102020204" pitchFamily="34" charset="0"/>
                <a:ea typeface="Calibri" panose="020F0502020204030204" pitchFamily="34" charset="0"/>
                <a:cs typeface="Times New Roman" panose="02020603050405020304" pitchFamily="18" charset="0"/>
              </a:rPr>
              <a:t>sumitu</a:t>
            </a:r>
            <a:r>
              <a:rPr lang="cs-CZ" dirty="0">
                <a:effectLst/>
                <a:latin typeface="Arial Black" panose="020B0A04020102020204" pitchFamily="34" charset="0"/>
                <a:ea typeface="Calibri" panose="020F0502020204030204" pitchFamily="34" charset="0"/>
                <a:cs typeface="Times New Roman" panose="02020603050405020304" pitchFamily="18" charset="0"/>
              </a:rPr>
              <a:t> NATO (červen 2016). Ve 4 tradičních doménách konfliktu je hranice a limity jasně dané, v kybernetického prostoru však veškeré hranice absentují a limity jsou nejasné. Kybernetický prostor a ICT dnes propojují všechny oblasti boje, zajišťují její funkčnost, a zároveň jsou na něm i kriticky závislé.</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2494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534D8F6-AE52-A8A7-A257-E40C133722AC}"/>
              </a:ext>
            </a:extLst>
          </p:cNvPr>
          <p:cNvSpPr txBox="1"/>
          <p:nvPr/>
        </p:nvSpPr>
        <p:spPr>
          <a:xfrm>
            <a:off x="178420" y="1466385"/>
            <a:ext cx="11658599" cy="3738139"/>
          </a:xfrm>
          <a:prstGeom prst="rect">
            <a:avLst/>
          </a:prstGeom>
          <a:noFill/>
        </p:spPr>
        <p:txBody>
          <a:bodyPr wrap="square">
            <a:spAutoFit/>
          </a:bodyPr>
          <a:lstStyle/>
          <a:p>
            <a:pPr>
              <a:lnSpc>
                <a:spcPct val="107000"/>
              </a:lnSpc>
              <a:spcAft>
                <a:spcPts val="800"/>
              </a:spcAft>
            </a:pP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Přisouzení (</a:t>
            </a:r>
            <a:r>
              <a:rPr lang="cs-CZ"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atribuce</a:t>
            </a: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err="1">
                <a:effectLst/>
                <a:latin typeface="Arial Black" panose="020B0A04020102020204" pitchFamily="34" charset="0"/>
                <a:ea typeface="Calibri" panose="020F0502020204030204" pitchFamily="34" charset="0"/>
                <a:cs typeface="Times New Roman" panose="02020603050405020304" pitchFamily="18" charset="0"/>
              </a:rPr>
              <a:t>Atribuce</a:t>
            </a:r>
            <a:r>
              <a:rPr lang="cs-CZ" dirty="0">
                <a:effectLst/>
                <a:latin typeface="Arial Black" panose="020B0A04020102020204" pitchFamily="34" charset="0"/>
                <a:ea typeface="Calibri" panose="020F0502020204030204" pitchFamily="34" charset="0"/>
                <a:cs typeface="Times New Roman" panose="02020603050405020304" pitchFamily="18" charset="0"/>
              </a:rPr>
              <a:t> kybernetického útoku je určení identity útočníka včetně kontextuálních informací, jako jsou motivace, fyzické umístění či detailní informace o způsobu provedení útoku. Vhledem ke specifickým vlastnostem kybernetického prostoru je </a:t>
            </a:r>
            <a:r>
              <a:rPr lang="cs-CZ" dirty="0" err="1">
                <a:effectLst/>
                <a:latin typeface="Arial Black" panose="020B0A04020102020204" pitchFamily="34" charset="0"/>
                <a:ea typeface="Calibri" panose="020F0502020204030204" pitchFamily="34" charset="0"/>
                <a:cs typeface="Times New Roman" panose="02020603050405020304" pitchFamily="18" charset="0"/>
              </a:rPr>
              <a:t>atribuce</a:t>
            </a:r>
            <a:r>
              <a:rPr lang="cs-CZ" dirty="0">
                <a:effectLst/>
                <a:latin typeface="Arial Black" panose="020B0A04020102020204" pitchFamily="34" charset="0"/>
                <a:ea typeface="Calibri" panose="020F0502020204030204" pitchFamily="34" charset="0"/>
                <a:cs typeface="Times New Roman" panose="02020603050405020304" pitchFamily="18" charset="0"/>
              </a:rPr>
              <a:t> složitější než v případě útoků konvenčními prostředky. Kybernetický prostor umožňuje cíleně a velmi dobře kamuflovat identitu, lokaci a další aspekty, běžně vedoucí k určení pachatele. Rozeznat, zda útočníkem je </a:t>
            </a:r>
            <a:r>
              <a:rPr lang="cs-CZ" i="1" dirty="0">
                <a:effectLst/>
                <a:latin typeface="Arial Black" panose="020B0A04020102020204" pitchFamily="34" charset="0"/>
                <a:ea typeface="Calibri" panose="020F0502020204030204" pitchFamily="34" charset="0"/>
                <a:cs typeface="Times New Roman" panose="02020603050405020304" pitchFamily="18" charset="0"/>
              </a:rPr>
              <a:t>ad hoc </a:t>
            </a:r>
            <a:r>
              <a:rPr lang="cs-CZ" dirty="0">
                <a:effectLst/>
                <a:latin typeface="Arial Black" panose="020B0A04020102020204" pitchFamily="34" charset="0"/>
                <a:ea typeface="Calibri" panose="020F0502020204030204" pitchFamily="34" charset="0"/>
                <a:cs typeface="Times New Roman" panose="02020603050405020304" pitchFamily="18" charset="0"/>
              </a:rPr>
              <a:t>sdružená </a:t>
            </a:r>
            <a:r>
              <a:rPr lang="cs-CZ" b="1" dirty="0">
                <a:effectLst/>
                <a:latin typeface="Arial Black" panose="020B0A04020102020204" pitchFamily="34" charset="0"/>
                <a:ea typeface="Calibri" panose="020F0502020204030204" pitchFamily="34" charset="0"/>
                <a:cs typeface="Times New Roman" panose="02020603050405020304" pitchFamily="18" charset="0"/>
              </a:rPr>
              <a:t>skupina hackerů s kriminálním zájmem, či státní aktér s </a:t>
            </a:r>
            <a:r>
              <a:rPr lang="cs-CZ" b="1" dirty="0" err="1">
                <a:effectLst/>
                <a:latin typeface="Arial Black" panose="020B0A04020102020204" pitchFamily="34" charset="0"/>
                <a:ea typeface="Calibri" panose="020F0502020204030204" pitchFamily="34" charset="0"/>
                <a:cs typeface="Times New Roman" panose="02020603050405020304" pitchFamily="18" charset="0"/>
              </a:rPr>
              <a:t>institualizovaným</a:t>
            </a:r>
            <a:r>
              <a:rPr lang="cs-CZ" b="1" dirty="0">
                <a:effectLst/>
                <a:latin typeface="Arial Black" panose="020B0A04020102020204" pitchFamily="34" charset="0"/>
                <a:ea typeface="Calibri" panose="020F0502020204030204" pitchFamily="34" charset="0"/>
                <a:cs typeface="Times New Roman" panose="02020603050405020304" pitchFamily="18" charset="0"/>
              </a:rPr>
              <a:t> rámcem pro vedení ofenzivních operací v kybernetickém prostoru, je obtížné. O to více, pokud útočníci disponují štědrým rozpočtem a vydávají se skrze své jednání a nástroje jeden za druhého.</a:t>
            </a:r>
            <a:r>
              <a:rPr lang="cs-CZ"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cs-CZ" b="1" dirty="0">
                <a:effectLst/>
                <a:latin typeface="Arial Black" panose="020B0A04020102020204" pitchFamily="34" charset="0"/>
                <a:ea typeface="Calibri" panose="020F0502020204030204" pitchFamily="34" charset="0"/>
                <a:cs typeface="Times New Roman" panose="02020603050405020304" pitchFamily="18" charset="0"/>
              </a:rPr>
              <a:t>Působení útočníků pod falešnou vlajkou, maskujících, své aktivity za nástroje užívané jiným aktérem, či využívání cizí infrastruktury, je jednou z největších výzev.</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1272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C17CD9E-D184-5F14-8CF4-A4F426942668}"/>
              </a:ext>
            </a:extLst>
          </p:cNvPr>
          <p:cNvSpPr txBox="1"/>
          <p:nvPr/>
        </p:nvSpPr>
        <p:spPr>
          <a:xfrm>
            <a:off x="2955073" y="2865863"/>
            <a:ext cx="6190320" cy="784638"/>
          </a:xfrm>
          <a:prstGeom prst="rect">
            <a:avLst/>
          </a:prstGeom>
          <a:noFill/>
        </p:spPr>
        <p:txBody>
          <a:bodyPr wrap="square">
            <a:spAutoFit/>
          </a:bodyPr>
          <a:lstStyle/>
          <a:p>
            <a:pPr>
              <a:lnSpc>
                <a:spcPct val="107000"/>
              </a:lnSpc>
              <a:spcAft>
                <a:spcPts val="800"/>
              </a:spcAft>
            </a:pPr>
            <a:r>
              <a:rPr lang="cs-CZ" sz="4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Otázky?</a:t>
            </a:r>
            <a:endParaRPr lang="cs-CZ" sz="4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7729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CC6215F-DE58-17C7-63E0-ACE438F45673}"/>
              </a:ext>
            </a:extLst>
          </p:cNvPr>
          <p:cNvSpPr txBox="1"/>
          <p:nvPr/>
        </p:nvSpPr>
        <p:spPr>
          <a:xfrm>
            <a:off x="3038707" y="2955072"/>
            <a:ext cx="6106686" cy="784638"/>
          </a:xfrm>
          <a:prstGeom prst="rect">
            <a:avLst/>
          </a:prstGeom>
          <a:noFill/>
        </p:spPr>
        <p:txBody>
          <a:bodyPr wrap="square">
            <a:spAutoFit/>
          </a:bodyPr>
          <a:lstStyle/>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4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Sakra ptejte se!!!!!</a:t>
            </a:r>
            <a:endParaRPr lang="cs-CZ" sz="4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2036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578A9123-7F2F-F9EB-15B1-B6FF8CCAC783}"/>
              </a:ext>
            </a:extLst>
          </p:cNvPr>
          <p:cNvSpPr txBox="1"/>
          <p:nvPr/>
        </p:nvSpPr>
        <p:spPr>
          <a:xfrm>
            <a:off x="503694" y="2787805"/>
            <a:ext cx="11344759" cy="847604"/>
          </a:xfrm>
          <a:prstGeom prst="rect">
            <a:avLst/>
          </a:prstGeom>
          <a:noFill/>
        </p:spPr>
        <p:txBody>
          <a:bodyPr wrap="square">
            <a:spAutoFit/>
          </a:bodyPr>
          <a:lstStyle/>
          <a:p>
            <a:pPr>
              <a:lnSpc>
                <a:spcPct val="107000"/>
              </a:lnSpc>
              <a:spcAft>
                <a:spcPts val="800"/>
              </a:spcAft>
            </a:pPr>
            <a:r>
              <a:rPr lang="cs-CZ" sz="4800" dirty="0">
                <a:solidFill>
                  <a:srgbClr val="C00000"/>
                </a:solidFill>
                <a:effectLst/>
                <a:ea typeface="Calibri" panose="020F0502020204030204" pitchFamily="34" charset="0"/>
                <a:cs typeface="Times New Roman" panose="02020603050405020304" pitchFamily="18" charset="0"/>
              </a:rPr>
              <a:t>Jsou zprávy o kybernetických útocích </a:t>
            </a:r>
            <a:r>
              <a:rPr lang="cs-CZ" sz="4800" dirty="0">
                <a:solidFill>
                  <a:srgbClr val="C00000"/>
                </a:solidFill>
                <a:effectLst/>
                <a:ea typeface="Calibri" panose="020F0502020204030204" pitchFamily="34" charset="0"/>
                <a:cs typeface="Calibri" panose="020F0502020204030204" pitchFamily="34" charset="0"/>
              </a:rPr>
              <a:t>ž</a:t>
            </a:r>
            <a:r>
              <a:rPr lang="cs-CZ" sz="4800" dirty="0">
                <a:solidFill>
                  <a:srgbClr val="C00000"/>
                </a:solidFill>
                <a:effectLst/>
                <a:ea typeface="Calibri" panose="020F0502020204030204" pitchFamily="34" charset="0"/>
                <a:cs typeface="Times New Roman" panose="02020603050405020304" pitchFamily="18" charset="0"/>
              </a:rPr>
              <a:t>v</a:t>
            </a:r>
            <a:r>
              <a:rPr lang="cs-CZ" sz="4800" dirty="0">
                <a:solidFill>
                  <a:srgbClr val="C00000"/>
                </a:solidFill>
                <a:effectLst/>
                <a:ea typeface="Calibri" panose="020F0502020204030204" pitchFamily="34" charset="0"/>
                <a:cs typeface="Arial Rounded MT Bold" panose="020F0704030504030204" pitchFamily="34" charset="0"/>
              </a:rPr>
              <a:t>á</a:t>
            </a:r>
            <a:r>
              <a:rPr lang="cs-CZ" sz="4800" dirty="0">
                <a:solidFill>
                  <a:srgbClr val="C00000"/>
                </a:solidFill>
                <a:effectLst/>
                <a:ea typeface="Calibri" panose="020F0502020204030204" pitchFamily="34" charset="0"/>
                <a:cs typeface="Times New Roman" panose="02020603050405020304" pitchFamily="18" charset="0"/>
              </a:rPr>
              <a:t>sty­?</a:t>
            </a:r>
          </a:p>
        </p:txBody>
      </p:sp>
    </p:spTree>
    <p:extLst>
      <p:ext uri="{BB962C8B-B14F-4D97-AF65-F5344CB8AC3E}">
        <p14:creationId xmlns:p14="http://schemas.microsoft.com/office/powerpoint/2010/main" val="2557669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F155B2B-89BB-F926-ECF7-E31525AADB72}"/>
              </a:ext>
            </a:extLst>
          </p:cNvPr>
          <p:cNvSpPr txBox="1"/>
          <p:nvPr/>
        </p:nvSpPr>
        <p:spPr>
          <a:xfrm>
            <a:off x="434898" y="-39029"/>
            <a:ext cx="11337862" cy="6546087"/>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Leden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Více než polovina zdravotnických zařízení připojených k internetu obsahuje zranitelnosti</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Ukrajinské státní instituce se staly obětí </a:t>
            </a:r>
            <a:r>
              <a:rPr lang="cs-CZ" dirty="0" err="1">
                <a:effectLst/>
                <a:latin typeface="Arial Black" panose="020B0A04020102020204" pitchFamily="34" charset="0"/>
                <a:ea typeface="Calibri" panose="020F0502020204030204" pitchFamily="34" charset="0"/>
                <a:cs typeface="Times New Roman" panose="02020603050405020304" pitchFamily="18" charset="0"/>
              </a:rPr>
              <a:t>wiperu</a:t>
            </a:r>
            <a:r>
              <a:rPr lang="cs-CZ" dirty="0">
                <a:effectLst/>
                <a:latin typeface="Arial Black" panose="020B0A04020102020204" pitchFamily="34" charset="0"/>
                <a:ea typeface="Calibri" panose="020F0502020204030204" pitchFamily="34" charset="0"/>
                <a:cs typeface="Times New Roman" panose="02020603050405020304" pitchFamily="18" charset="0"/>
              </a:rPr>
              <a:t> a </a:t>
            </a:r>
            <a:r>
              <a:rPr lang="cs-CZ" dirty="0" err="1">
                <a:effectLst/>
                <a:latin typeface="Arial Black" panose="020B0A04020102020204" pitchFamily="34" charset="0"/>
                <a:ea typeface="Calibri" panose="020F0502020204030204" pitchFamily="34" charset="0"/>
                <a:cs typeface="Times New Roman" panose="02020603050405020304" pitchFamily="18" charset="0"/>
              </a:rPr>
              <a:t>defacementu</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Albánská prokuratura vyšetřuje únik osobních údajů až pětiny obyvatel země</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Severokorejský malware </a:t>
            </a:r>
            <a:r>
              <a:rPr lang="cs-CZ" dirty="0" err="1">
                <a:effectLst/>
                <a:latin typeface="Arial Black" panose="020B0A04020102020204" pitchFamily="34" charset="0"/>
                <a:ea typeface="Calibri" panose="020F0502020204030204" pitchFamily="34" charset="0"/>
                <a:cs typeface="Times New Roman" panose="02020603050405020304" pitchFamily="18" charset="0"/>
              </a:rPr>
              <a:t>Konni</a:t>
            </a:r>
            <a:r>
              <a:rPr lang="cs-CZ" dirty="0">
                <a:effectLst/>
                <a:latin typeface="Arial Black" panose="020B0A04020102020204" pitchFamily="34" charset="0"/>
                <a:ea typeface="Calibri" panose="020F0502020204030204" pitchFamily="34" charset="0"/>
                <a:cs typeface="Times New Roman" panose="02020603050405020304" pitchFamily="18" charset="0"/>
              </a:rPr>
              <a:t> byl použit při útoku na ruské ministerstvo zahraničí</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Únor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Ukrajinu, Litvu a Lotyšsko zasáhl destruktivní </a:t>
            </a:r>
            <a:r>
              <a:rPr lang="cs-CZ" dirty="0" err="1">
                <a:effectLst/>
                <a:latin typeface="Arial Black" panose="020B0A04020102020204" pitchFamily="34" charset="0"/>
                <a:ea typeface="Calibri" panose="020F0502020204030204" pitchFamily="34" charset="0"/>
                <a:cs typeface="Times New Roman" panose="02020603050405020304" pitchFamily="18" charset="0"/>
              </a:rPr>
              <a:t>Wiper</a:t>
            </a:r>
            <a:r>
              <a:rPr lang="cs-CZ" dirty="0">
                <a:effectLst/>
                <a:latin typeface="Arial Black" panose="020B0A04020102020204" pitchFamily="34" charset="0"/>
                <a:ea typeface="Calibri" panose="020F0502020204030204" pitchFamily="34" charset="0"/>
                <a:cs typeface="Times New Roman" panose="02020603050405020304" pitchFamily="18" charset="0"/>
              </a:rPr>
              <a:t>. Na Ukrajinu cílí ruské i běloruské skupiny</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Anonymous a další </a:t>
            </a:r>
            <a:r>
              <a:rPr lang="cs-CZ" dirty="0" err="1">
                <a:effectLst/>
                <a:latin typeface="Arial Black" panose="020B0A04020102020204" pitchFamily="34" charset="0"/>
                <a:ea typeface="Calibri" panose="020F0502020204030204" pitchFamily="34" charset="0"/>
                <a:cs typeface="Times New Roman" panose="02020603050405020304" pitchFamily="18" charset="0"/>
              </a:rPr>
              <a:t>hacktivisté</a:t>
            </a:r>
            <a:r>
              <a:rPr lang="cs-CZ" dirty="0">
                <a:effectLst/>
                <a:latin typeface="Arial Black" panose="020B0A04020102020204" pitchFamily="34" charset="0"/>
                <a:ea typeface="Calibri" panose="020F0502020204030204" pitchFamily="34" charset="0"/>
                <a:cs typeface="Times New Roman" panose="02020603050405020304" pitchFamily="18" charset="0"/>
              </a:rPr>
              <a:t> pomáhají Ukrajině. Kyjev rekrutuje hackery k útokům na Rusko</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V souvislosti s krizí na Ukrajině hrozí ruský útok na bankovní systémy EU a USA</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Ruská státem podporovaná skupina cílí na ukrajinské instituce a organizace</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Britské ministerstvo zahraničí terčem závažného kyberútoku</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Malware </a:t>
            </a:r>
            <a:r>
              <a:rPr lang="cs-CZ" dirty="0" err="1">
                <a:effectLst/>
                <a:latin typeface="Arial Black" panose="020B0A04020102020204" pitchFamily="34" charset="0"/>
                <a:ea typeface="Calibri" panose="020F0502020204030204" pitchFamily="34" charset="0"/>
                <a:cs typeface="Times New Roman" panose="02020603050405020304" pitchFamily="18" charset="0"/>
              </a:rPr>
              <a:t>ShadowPad</a:t>
            </a:r>
            <a:r>
              <a:rPr lang="cs-CZ" dirty="0">
                <a:effectLst/>
                <a:latin typeface="Arial Black" panose="020B0A04020102020204" pitchFamily="34" charset="0"/>
                <a:ea typeface="Calibri" panose="020F0502020204030204" pitchFamily="34" charset="0"/>
                <a:cs typeface="Times New Roman" panose="02020603050405020304" pitchFamily="18" charset="0"/>
              </a:rPr>
              <a:t> spojen s čínským Ministerstvem státní bezpečnosti a čínskou armádou</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7423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BA893B0-637C-C29B-6DAA-F47FD05ED56F}"/>
              </a:ext>
            </a:extLst>
          </p:cNvPr>
          <p:cNvSpPr txBox="1"/>
          <p:nvPr/>
        </p:nvSpPr>
        <p:spPr>
          <a:xfrm>
            <a:off x="0" y="888035"/>
            <a:ext cx="11998711" cy="5953361"/>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Březen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Při útoku na satelitní společnost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Viasat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na Ukrajině byl použit nový malware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AcidRain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Ukrajina byla terčem destruktivních kybernetických útoků pomocí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wiperů</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Čínské kyberútoky na evropské diplomaty byly spojeny s konfliktem na Ukrajině</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Čínská APT skupina se zaměřila na ukrajinské cíle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Anonymous kompromitovali sítě ruské společnosti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Transněft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 ruské centrální banky a zveřejnili desítky GB dat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Duben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effectLst/>
                <a:latin typeface="Arial Black" panose="020B0A04020102020204" pitchFamily="34" charset="0"/>
                <a:ea typeface="Calibri" panose="020F0502020204030204" pitchFamily="34" charset="0"/>
                <a:cs typeface="Times New Roman" panose="02020603050405020304" pitchFamily="18" charset="0"/>
              </a:rPr>
              <a:t>České weby byly napadeny </a:t>
            </a:r>
            <a:r>
              <a:rPr lang="cs-CZ" dirty="0" err="1">
                <a:effectLst/>
                <a:latin typeface="Arial Black" panose="020B0A04020102020204" pitchFamily="34" charset="0"/>
                <a:ea typeface="Calibri" panose="020F0502020204030204" pitchFamily="34" charset="0"/>
                <a:cs typeface="Times New Roman" panose="02020603050405020304" pitchFamily="18" charset="0"/>
              </a:rPr>
              <a:t>DDoS</a:t>
            </a:r>
            <a:r>
              <a:rPr lang="cs-CZ" dirty="0">
                <a:effectLst/>
                <a:latin typeface="Arial Black" panose="020B0A04020102020204" pitchFamily="34" charset="0"/>
                <a:ea typeface="Calibri" panose="020F0502020204030204" pitchFamily="34" charset="0"/>
                <a:cs typeface="Times New Roman" panose="02020603050405020304" pitchFamily="18" charset="0"/>
              </a:rPr>
              <a:t> útoky ze strany Ruska</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Neutajované a část utajovaných sítí maďarského ministerstva zahraničí kompromitovali ruští útočníci</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a:t>
            </a:r>
            <a:r>
              <a:rPr lang="cs-CZ" sz="1800" b="0" i="0" u="none" strike="noStrike" baseline="0" dirty="0">
                <a:solidFill>
                  <a:srgbClr val="000000"/>
                </a:solidFill>
                <a:latin typeface="Arial Black" panose="020B0A04020102020204" pitchFamily="34" charset="0"/>
              </a:rPr>
              <a:t> Německá policie rozbila </a:t>
            </a:r>
            <a:r>
              <a:rPr lang="cs-CZ" sz="1800" b="0" i="0" u="none" strike="noStrike" baseline="0" dirty="0" err="1">
                <a:solidFill>
                  <a:srgbClr val="000000"/>
                </a:solidFill>
                <a:latin typeface="Arial Black" panose="020B0A04020102020204" pitchFamily="34" charset="0"/>
              </a:rPr>
              <a:t>darknetový</a:t>
            </a:r>
            <a:r>
              <a:rPr lang="cs-CZ" sz="1800" b="0" i="0" u="none" strike="noStrike" baseline="0" dirty="0">
                <a:solidFill>
                  <a:srgbClr val="000000"/>
                </a:solidFill>
                <a:latin typeface="Arial Black" panose="020B0A04020102020204" pitchFamily="34" charset="0"/>
              </a:rPr>
              <a:t> černý trh Hydra</a:t>
            </a:r>
            <a:r>
              <a:rPr lang="cs-CZ" dirty="0">
                <a:effectLst/>
                <a:latin typeface="Arial Black" panose="020B0A04020102020204" pitchFamily="34" charset="0"/>
                <a:ea typeface="Calibri" panose="020F0502020204030204" pitchFamily="34" charset="0"/>
                <a:cs typeface="Times New Roman" panose="02020603050405020304" pitchFamily="18" charset="0"/>
              </a:rPr>
              <a:t> </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Některé ransomwarové gangy útočí na Rusko. Microsoft zasáhl infrastrukturu APT28</a:t>
            </a:r>
          </a:p>
          <a:p>
            <a:pPr>
              <a:lnSpc>
                <a:spcPct val="107000"/>
              </a:lnSpc>
              <a:spcAft>
                <a:spcPts val="8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2694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1C8D41A-EA83-5EE4-95C1-96E18D3CFC75}"/>
              </a:ext>
            </a:extLst>
          </p:cNvPr>
          <p:cNvSpPr txBox="1"/>
          <p:nvPr/>
        </p:nvSpPr>
        <p:spPr>
          <a:xfrm>
            <a:off x="94785" y="1800921"/>
            <a:ext cx="12009865" cy="3267048"/>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Květen 2022</a:t>
            </a:r>
            <a:endParaRPr lang="cs-CZ"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Ředitelství silnic a dálnic bylo cílem ransomwarového útoku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Ruská skupina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Killnet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provedla sérii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DDoS</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útoků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Kybernetický útok na satelitní systémy společnosti VIASAT byl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atribuován</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Ruské federaci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Ruská APT29 útočí na evropské diplomaty pomocí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spear-phishingu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Čínští hackeři útočí na ruské vládní a vojenské představitele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Ruští hackeři zveřejnili e-maily předních zastánců Brexitu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Západní sankce na Ruskou federaci komplikují činnost ransomwarových gangů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6269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083DFC0-7178-198B-80DF-FF7D4C77B7F4}"/>
              </a:ext>
            </a:extLst>
          </p:cNvPr>
          <p:cNvSpPr txBox="1"/>
          <p:nvPr/>
        </p:nvSpPr>
        <p:spPr>
          <a:xfrm>
            <a:off x="211874" y="503615"/>
            <a:ext cx="11457878" cy="5850769"/>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Červen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effectLst/>
                <a:latin typeface="Arial Black" panose="020B0A04020102020204" pitchFamily="34" charset="0"/>
                <a:ea typeface="Calibri" panose="020F0502020204030204" pitchFamily="34" charset="0"/>
                <a:cs typeface="Times New Roman" panose="02020603050405020304" pitchFamily="18" charset="0"/>
              </a:rPr>
              <a:t>Litva zaznamenala nárůst </a:t>
            </a:r>
            <a:r>
              <a:rPr lang="cs-CZ" dirty="0" err="1">
                <a:effectLst/>
                <a:latin typeface="Arial Black" panose="020B0A04020102020204" pitchFamily="34" charset="0"/>
                <a:ea typeface="Calibri" panose="020F0502020204030204" pitchFamily="34" charset="0"/>
                <a:cs typeface="Times New Roman" panose="02020603050405020304" pitchFamily="18" charset="0"/>
              </a:rPr>
              <a:t>DDoS</a:t>
            </a:r>
            <a:r>
              <a:rPr lang="cs-CZ" dirty="0">
                <a:effectLst/>
                <a:latin typeface="Arial Black" panose="020B0A04020102020204" pitchFamily="34" charset="0"/>
                <a:ea typeface="Calibri" panose="020F0502020204030204" pitchFamily="34" charset="0"/>
                <a:cs typeface="Times New Roman" panose="02020603050405020304" pitchFamily="18" charset="0"/>
              </a:rPr>
              <a:t> útoků v důsledku zákazu přepravy zboží do Kaliningradu</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Proruská hackerská skupina </a:t>
            </a:r>
            <a:r>
              <a:rPr lang="cs-CZ" dirty="0" err="1">
                <a:effectLst/>
                <a:latin typeface="Arial Black" panose="020B0A04020102020204" pitchFamily="34" charset="0"/>
                <a:ea typeface="Calibri" panose="020F0502020204030204" pitchFamily="34" charset="0"/>
                <a:cs typeface="Times New Roman" panose="02020603050405020304" pitchFamily="18" charset="0"/>
              </a:rPr>
              <a:t>Cyber</a:t>
            </a: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err="1">
                <a:effectLst/>
                <a:latin typeface="Arial Black" panose="020B0A04020102020204" pitchFamily="34" charset="0"/>
                <a:ea typeface="Calibri" panose="020F0502020204030204" pitchFamily="34" charset="0"/>
                <a:cs typeface="Times New Roman" panose="02020603050405020304" pitchFamily="18" charset="0"/>
              </a:rPr>
              <a:t>Spetsnaz</a:t>
            </a:r>
            <a:r>
              <a:rPr lang="cs-CZ" dirty="0">
                <a:effectLst/>
                <a:latin typeface="Arial Black" panose="020B0A04020102020204" pitchFamily="34" charset="0"/>
                <a:ea typeface="Calibri" panose="020F0502020204030204" pitchFamily="34" charset="0"/>
                <a:cs typeface="Times New Roman" panose="02020603050405020304" pitchFamily="18" charset="0"/>
              </a:rPr>
              <a:t> provádí </a:t>
            </a:r>
            <a:r>
              <a:rPr lang="cs-CZ" dirty="0" err="1">
                <a:effectLst/>
                <a:latin typeface="Arial Black" panose="020B0A04020102020204" pitchFamily="34" charset="0"/>
                <a:ea typeface="Calibri" panose="020F0502020204030204" pitchFamily="34" charset="0"/>
                <a:cs typeface="Times New Roman" panose="02020603050405020304" pitchFamily="18" charset="0"/>
              </a:rPr>
              <a:t>kyberšpionážní</a:t>
            </a:r>
            <a:r>
              <a:rPr lang="cs-CZ" dirty="0">
                <a:effectLst/>
                <a:latin typeface="Arial Black" panose="020B0A04020102020204" pitchFamily="34" charset="0"/>
                <a:ea typeface="Calibri" panose="020F0502020204030204" pitchFamily="34" charset="0"/>
                <a:cs typeface="Times New Roman" panose="02020603050405020304" pitchFamily="18" charset="0"/>
              </a:rPr>
              <a:t> útoky vůči NATO a západním státům</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US </a:t>
            </a:r>
            <a:r>
              <a:rPr lang="cs-CZ" dirty="0" err="1">
                <a:effectLst/>
                <a:latin typeface="Arial Black" panose="020B0A04020102020204" pitchFamily="34" charset="0"/>
                <a:ea typeface="Calibri" panose="020F0502020204030204" pitchFamily="34" charset="0"/>
                <a:cs typeface="Times New Roman" panose="02020603050405020304" pitchFamily="18" charset="0"/>
              </a:rPr>
              <a:t>Cyber</a:t>
            </a: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err="1">
                <a:effectLst/>
                <a:latin typeface="Arial Black" panose="020B0A04020102020204" pitchFamily="34" charset="0"/>
                <a:ea typeface="Calibri" panose="020F0502020204030204" pitchFamily="34" charset="0"/>
                <a:cs typeface="Times New Roman" panose="02020603050405020304" pitchFamily="18" charset="0"/>
              </a:rPr>
              <a:t>Command</a:t>
            </a:r>
            <a:r>
              <a:rPr lang="cs-CZ" dirty="0">
                <a:effectLst/>
                <a:latin typeface="Arial Black" panose="020B0A04020102020204" pitchFamily="34" charset="0"/>
                <a:ea typeface="Calibri" panose="020F0502020204030204" pitchFamily="34" charset="0"/>
                <a:cs typeface="Times New Roman" panose="02020603050405020304" pitchFamily="18" charset="0"/>
              </a:rPr>
              <a:t> provedlo ofenzivní kybernetické operace v kontextu rusko-ukrajinského konfliktu</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Čínská APT skupina používá ransomware k zakrytí špionážních operací</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Ransomwarové skupiny cílí spíše na malé a slabé státy</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Červenec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SKUPINA PREDATORY Sparrow provedla kyberútok vedoucí k požáru v íránské ocelárně</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APT29 provedla kyberútoky zneužívající cloudové služby Google drive a </a:t>
            </a:r>
            <a:r>
              <a:rPr lang="cs-CZ" dirty="0" err="1">
                <a:effectLst/>
                <a:latin typeface="Arial Black" panose="020B0A04020102020204" pitchFamily="34" charset="0"/>
                <a:ea typeface="Calibri" panose="020F0502020204030204" pitchFamily="34" charset="0"/>
                <a:cs typeface="Times New Roman" panose="02020603050405020304" pitchFamily="18" charset="0"/>
              </a:rPr>
              <a:t>DropBox</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Ruská </a:t>
            </a:r>
            <a:r>
              <a:rPr lang="cs-CZ" dirty="0" err="1">
                <a:effectLst/>
                <a:latin typeface="Arial Black" panose="020B0A04020102020204" pitchFamily="34" charset="0"/>
                <a:ea typeface="Calibri" panose="020F0502020204030204" pitchFamily="34" charset="0"/>
                <a:cs typeface="Times New Roman" panose="02020603050405020304" pitchFamily="18" charset="0"/>
              </a:rPr>
              <a:t>kyberkriminální</a:t>
            </a:r>
            <a:r>
              <a:rPr lang="cs-CZ" dirty="0">
                <a:effectLst/>
                <a:latin typeface="Arial Black" panose="020B0A04020102020204" pitchFamily="34" charset="0"/>
                <a:ea typeface="Calibri" panose="020F0502020204030204" pitchFamily="34" charset="0"/>
                <a:cs typeface="Times New Roman" panose="02020603050405020304" pitchFamily="18" charset="0"/>
              </a:rPr>
              <a:t> skupina </a:t>
            </a:r>
            <a:r>
              <a:rPr lang="cs-CZ" dirty="0" err="1">
                <a:effectLst/>
                <a:latin typeface="Arial Black" panose="020B0A04020102020204" pitchFamily="34" charset="0"/>
                <a:ea typeface="Calibri" panose="020F0502020204030204" pitchFamily="34" charset="0"/>
                <a:cs typeface="Times New Roman" panose="02020603050405020304" pitchFamily="18" charset="0"/>
              </a:rPr>
              <a:t>TrickBot</a:t>
            </a:r>
            <a:r>
              <a:rPr lang="cs-CZ" dirty="0">
                <a:effectLst/>
                <a:latin typeface="Arial Black" panose="020B0A04020102020204" pitchFamily="34" charset="0"/>
                <a:ea typeface="Calibri" panose="020F0502020204030204" pitchFamily="34" charset="0"/>
                <a:cs typeface="Times New Roman" panose="02020603050405020304" pitchFamily="18" charset="0"/>
              </a:rPr>
              <a:t> systematicky útočí na ukrajinské cíle</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Čínské APT skupiny zintenzivňují útoky na ruské subjekty</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6821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5E28D70-58FC-331A-6EDC-56733B659433}"/>
              </a:ext>
            </a:extLst>
          </p:cNvPr>
          <p:cNvSpPr txBox="1"/>
          <p:nvPr/>
        </p:nvSpPr>
        <p:spPr>
          <a:xfrm>
            <a:off x="255721" y="337088"/>
            <a:ext cx="11759717" cy="6140399"/>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Srpen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effectLst/>
                <a:latin typeface="Arial Black" panose="020B0A04020102020204" pitchFamily="34" charset="0"/>
                <a:ea typeface="Calibri" panose="020F0502020204030204" pitchFamily="34" charset="0"/>
                <a:cs typeface="Times New Roman" panose="02020603050405020304" pitchFamily="18" charset="0"/>
              </a:rPr>
              <a:t>Tchaj-wan se stal cílem rušivých útoků během návštěvy Nancy </a:t>
            </a:r>
            <a:r>
              <a:rPr lang="cs-CZ" dirty="0" err="1">
                <a:effectLst/>
                <a:latin typeface="Arial Black" panose="020B0A04020102020204" pitchFamily="34" charset="0"/>
                <a:ea typeface="Calibri" panose="020F0502020204030204" pitchFamily="34" charset="0"/>
                <a:cs typeface="Times New Roman" panose="02020603050405020304" pitchFamily="18" charset="0"/>
              </a:rPr>
              <a:t>Pelosi</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Čínská špionáž v USA sílí, Huawei byl zapojen do potenciálního ohrožení bezpečnosti jaderných zbraní</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Německá komora průmyslu a obchodu byla zasažena masivním kybernetickým útokem</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Webový prohlížeč čínské aplikace </a:t>
            </a:r>
            <a:r>
              <a:rPr lang="cs-CZ" dirty="0" err="1">
                <a:effectLst/>
                <a:latin typeface="Arial Black" panose="020B0A04020102020204" pitchFamily="34" charset="0"/>
                <a:ea typeface="Calibri" panose="020F0502020204030204" pitchFamily="34" charset="0"/>
                <a:cs typeface="Times New Roman" panose="02020603050405020304" pitchFamily="18" charset="0"/>
              </a:rPr>
              <a:t>TikTok</a:t>
            </a:r>
            <a:r>
              <a:rPr lang="cs-CZ" dirty="0">
                <a:effectLst/>
                <a:latin typeface="Arial Black" panose="020B0A04020102020204" pitchFamily="34" charset="0"/>
                <a:ea typeface="Calibri" panose="020F0502020204030204" pitchFamily="34" charset="0"/>
                <a:cs typeface="Times New Roman" panose="02020603050405020304" pitchFamily="18" charset="0"/>
              </a:rPr>
              <a:t> umí sledovat veškeré stisky na klávesnici uživatelů</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Září 2022</a:t>
            </a: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cs-CZ" sz="1800" dirty="0">
                <a:effectLst/>
                <a:latin typeface="Arial Black" panose="020B0A04020102020204" pitchFamily="34" charset="0"/>
                <a:ea typeface="Times New Roman" panose="02020603050405020304" pitchFamily="18" charset="0"/>
              </a:rPr>
              <a:t>Albánie obvinila Írán z kyberútoků na vládní infrastrukturu, přerušila s ním diplomatické styky </a:t>
            </a:r>
            <a:endParaRPr lang="cs-CZ" sz="1800" dirty="0">
              <a:effectLst/>
              <a:latin typeface="Times New Roman" panose="02020603050405020304" pitchFamily="18" charset="0"/>
              <a:ea typeface="Times New Roman" panose="02020603050405020304" pitchFamily="18" charset="0"/>
            </a:endParaRPr>
          </a:p>
          <a:p>
            <a:pPr>
              <a:lnSpc>
                <a:spcPct val="150000"/>
              </a:lnSpc>
            </a:pPr>
            <a:r>
              <a:rPr lang="cs-CZ" sz="1800" dirty="0">
                <a:effectLst/>
                <a:latin typeface="Arial Black" panose="020B0A04020102020204" pitchFamily="34" charset="0"/>
                <a:ea typeface="Times New Roman" panose="02020603050405020304" pitchFamily="18" charset="0"/>
              </a:rPr>
              <a:t> Společnost </a:t>
            </a:r>
            <a:r>
              <a:rPr lang="cs-CZ" sz="1800" dirty="0" err="1">
                <a:effectLst/>
                <a:latin typeface="Arial Black" panose="020B0A04020102020204" pitchFamily="34" charset="0"/>
                <a:ea typeface="Times New Roman" panose="02020603050405020304" pitchFamily="18" charset="0"/>
              </a:rPr>
              <a:t>Mandiant</a:t>
            </a:r>
            <a:r>
              <a:rPr lang="cs-CZ" sz="1800" dirty="0">
                <a:effectLst/>
                <a:latin typeface="Arial Black" panose="020B0A04020102020204" pitchFamily="34" charset="0"/>
                <a:ea typeface="Times New Roman" panose="02020603050405020304" pitchFamily="18" charset="0"/>
              </a:rPr>
              <a:t> odhalila napojení části ruských </a:t>
            </a:r>
            <a:r>
              <a:rPr lang="cs-CZ" sz="1800" dirty="0" err="1">
                <a:effectLst/>
                <a:latin typeface="Arial Black" panose="020B0A04020102020204" pitchFamily="34" charset="0"/>
                <a:ea typeface="Times New Roman" panose="02020603050405020304" pitchFamily="18" charset="0"/>
              </a:rPr>
              <a:t>hacktivistických</a:t>
            </a:r>
            <a:r>
              <a:rPr lang="cs-CZ" sz="1800" dirty="0">
                <a:effectLst/>
                <a:latin typeface="Arial Black" panose="020B0A04020102020204" pitchFamily="34" charset="0"/>
                <a:ea typeface="Times New Roman" panose="02020603050405020304" pitchFamily="18" charset="0"/>
              </a:rPr>
              <a:t> skupin na ruskou GRU </a:t>
            </a:r>
            <a:endParaRPr lang="cs-CZ" sz="1800" dirty="0">
              <a:effectLst/>
              <a:latin typeface="Times New Roman" panose="02020603050405020304" pitchFamily="18" charset="0"/>
              <a:ea typeface="Times New Roman" panose="02020603050405020304" pitchFamily="18" charset="0"/>
            </a:endParaRPr>
          </a:p>
          <a:p>
            <a:pPr>
              <a:lnSpc>
                <a:spcPct val="150000"/>
              </a:lnSpc>
            </a:pPr>
            <a:r>
              <a:rPr lang="cs-CZ" sz="1800" dirty="0">
                <a:effectLst/>
                <a:latin typeface="Arial Black" panose="020B0A04020102020204" pitchFamily="34" charset="0"/>
                <a:ea typeface="Times New Roman" panose="02020603050405020304" pitchFamily="18" charset="0"/>
              </a:rPr>
              <a:t> Z portugalského Generálního štábu útočníci odcizili utajované dokumenty NATO </a:t>
            </a:r>
            <a:endParaRPr lang="cs-CZ" sz="1800" dirty="0">
              <a:effectLst/>
              <a:latin typeface="Times New Roman" panose="02020603050405020304" pitchFamily="18" charset="0"/>
              <a:ea typeface="Times New Roman" panose="02020603050405020304" pitchFamily="18" charset="0"/>
            </a:endParaRPr>
          </a:p>
          <a:p>
            <a:pPr>
              <a:lnSpc>
                <a:spcPct val="150000"/>
              </a:lnSpc>
            </a:pPr>
            <a:r>
              <a:rPr lang="cs-CZ" sz="1800" dirty="0">
                <a:effectLst/>
                <a:latin typeface="Arial Black" panose="020B0A04020102020204" pitchFamily="34" charset="0"/>
                <a:ea typeface="Times New Roman" panose="02020603050405020304" pitchFamily="18" charset="0"/>
              </a:rPr>
              <a:t> Černá Hora byla terčem kybernetických útoků vůči vládnímu sektoru </a:t>
            </a:r>
            <a:endParaRPr lang="cs-CZ" sz="1800" dirty="0">
              <a:effectLst/>
              <a:latin typeface="Times New Roman" panose="02020603050405020304" pitchFamily="18" charset="0"/>
              <a:ea typeface="Times New Roman" panose="02020603050405020304" pitchFamily="18" charset="0"/>
            </a:endParaRPr>
          </a:p>
          <a:p>
            <a:pPr>
              <a:lnSpc>
                <a:spcPct val="150000"/>
              </a:lnSpc>
            </a:pPr>
            <a:r>
              <a:rPr lang="cs-CZ" sz="1800" dirty="0">
                <a:effectLst/>
                <a:latin typeface="Arial Black" panose="020B0A04020102020204" pitchFamily="34" charset="0"/>
                <a:ea typeface="Times New Roman" panose="02020603050405020304" pitchFamily="18" charset="0"/>
              </a:rPr>
              <a:t> Čínské a severokorejské skupiny útočí na energetický sektor </a:t>
            </a:r>
            <a:endParaRPr lang="cs-CZ"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84616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68ADFEF-4DFC-800F-9774-98F9E9F987C5}"/>
              </a:ext>
            </a:extLst>
          </p:cNvPr>
          <p:cNvSpPr txBox="1"/>
          <p:nvPr/>
        </p:nvSpPr>
        <p:spPr>
          <a:xfrm>
            <a:off x="227670" y="1377176"/>
            <a:ext cx="11736659" cy="3859775"/>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Říjen 2022</a:t>
            </a:r>
            <a:endParaRPr lang="cs-CZ"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Výpadky telekomunikační a internetové sítě na Ukrajině doprovázely kybernetické útoky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DDOS útoky proruské skupiny anonymous.ru zasáhly slovenské subjekty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Společnost Meta nalezla 400 škodlivých aplikací určených ke krádeži přihlašovacích údajů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Čínský majitel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TikToku</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plánoval využít aplikaci k cílenému sledování jednotlivců v USA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Dánský region zakázal nákupy kamerových systémů čínské společnosti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Hikvision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Podle norského premiéra je Rusko kybernetickou hrozbou pro tamní ropný a plynárenský sektoru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266752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1157</TotalTime>
  <Words>2378</Words>
  <Application>Microsoft Office PowerPoint</Application>
  <PresentationFormat>Širokoúhlá obrazovka</PresentationFormat>
  <Paragraphs>198</Paragraphs>
  <Slides>27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27</vt:i4>
      </vt:variant>
    </vt:vector>
  </HeadingPairs>
  <TitlesOfParts>
    <vt:vector size="34" baseType="lpstr">
      <vt:lpstr>Arial</vt:lpstr>
      <vt:lpstr>Arial Black</vt:lpstr>
      <vt:lpstr>Calibri</vt:lpstr>
      <vt:lpstr>Calibri Light</vt:lpstr>
      <vt:lpstr>Times New Roman</vt:lpstr>
      <vt:lpstr>Wingdings</vt:lpstr>
      <vt:lpstr>Motiv Office</vt:lpstr>
      <vt:lpstr>Kyberprostor – dějiště neviditelných konfliktů</vt:lpstr>
      <vt:lpstr>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"Žvásty o nejrůznějších kybernetických útocích jsou tak trochu móda." </dc:title>
  <dc:creator>Dusan Navratil</dc:creator>
  <cp:lastModifiedBy>Dusan Navratil</cp:lastModifiedBy>
  <cp:revision>26</cp:revision>
  <dcterms:created xsi:type="dcterms:W3CDTF">2022-11-23T12:11:28Z</dcterms:created>
  <dcterms:modified xsi:type="dcterms:W3CDTF">2023-02-23T11:44:19Z</dcterms:modified>
</cp:coreProperties>
</file>