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66" r:id="rId5"/>
    <p:sldId id="265" r:id="rId6"/>
    <p:sldId id="261" r:id="rId7"/>
    <p:sldId id="267" r:id="rId8"/>
    <p:sldId id="268" r:id="rId9"/>
    <p:sldId id="269" r:id="rId10"/>
    <p:sldId id="274" r:id="rId11"/>
    <p:sldId id="275" r:id="rId12"/>
    <p:sldId id="272" r:id="rId13"/>
    <p:sldId id="280" r:id="rId14"/>
    <p:sldId id="270" r:id="rId15"/>
    <p:sldId id="271" r:id="rId16"/>
    <p:sldId id="273" r:id="rId17"/>
    <p:sldId id="281" r:id="rId18"/>
    <p:sldId id="284" r:id="rId19"/>
    <p:sldId id="285" r:id="rId20"/>
    <p:sldId id="283" r:id="rId21"/>
    <p:sldId id="286"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45" autoAdjust="0"/>
    <p:restoredTop sz="94660"/>
  </p:normalViewPr>
  <p:slideViewPr>
    <p:cSldViewPr snapToGrid="0">
      <p:cViewPr varScale="1">
        <p:scale>
          <a:sx n="164" d="100"/>
          <a:sy n="164" d="100"/>
        </p:scale>
        <p:origin x="476"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_rels/data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image" Target="../media/image1.jpg"/><Relationship Id="rId4" Type="http://schemas.openxmlformats.org/officeDocument/2006/relationships/image" Target="../media/image4.jpg"/></Relationships>
</file>

<file path=ppt/diagrams/_rels/drawing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image" Target="../media/image1.jpg"/><Relationship Id="rId4" Type="http://schemas.openxmlformats.org/officeDocument/2006/relationships/image" Target="../media/image4.jp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610797-1136-4172-81DC-068FDA9F8FFE}" type="doc">
      <dgm:prSet loTypeId="urn:microsoft.com/office/officeart/2005/8/layout/hList7" loCatId="list" qsTypeId="urn:microsoft.com/office/officeart/2005/8/quickstyle/3d6" qsCatId="3D" csTypeId="urn:microsoft.com/office/officeart/2005/8/colors/accent0_3" csCatId="mainScheme" phldr="1"/>
      <dgm:spPr/>
    </dgm:pt>
    <dgm:pt modelId="{72FB1CFA-8893-48CF-9A1E-711715BCC5F9}">
      <dgm:prSet phldrT="[Text]" custT="1">
        <dgm:style>
          <a:lnRef idx="0">
            <a:schemeClr val="accent1"/>
          </a:lnRef>
          <a:fillRef idx="3">
            <a:schemeClr val="accent1"/>
          </a:fillRef>
          <a:effectRef idx="3">
            <a:schemeClr val="accent1"/>
          </a:effectRef>
          <a:fontRef idx="minor">
            <a:schemeClr val="lt1"/>
          </a:fontRef>
        </dgm:style>
      </dgm:prSet>
      <dgm:spPr/>
      <dgm:t>
        <a:bodyPr/>
        <a:lstStyle/>
        <a:p>
          <a:r>
            <a:rPr lang="cs-CZ" sz="2200" b="0" dirty="0">
              <a:latin typeface="Fira Sans Medium" panose="00000600000000000000" pitchFamily="50" charset="0"/>
              <a:ea typeface="Fira Sans Medium" panose="00000600000000000000" pitchFamily="50" charset="0"/>
            </a:rPr>
            <a:t>Kybernetická obrana</a:t>
          </a:r>
        </a:p>
      </dgm:t>
    </dgm:pt>
    <dgm:pt modelId="{76690F63-3D30-4FDD-B0E3-D343F144ED07}" type="parTrans" cxnId="{D231A177-07F4-4AF6-9422-87F61BD3F7A3}">
      <dgm:prSet/>
      <dgm:spPr/>
      <dgm:t>
        <a:bodyPr/>
        <a:lstStyle/>
        <a:p>
          <a:endParaRPr lang="cs-CZ"/>
        </a:p>
      </dgm:t>
    </dgm:pt>
    <dgm:pt modelId="{4D330752-1903-421E-BF27-DEA6A8CB3C65}" type="sibTrans" cxnId="{D231A177-07F4-4AF6-9422-87F61BD3F7A3}">
      <dgm:prSet/>
      <dgm:spPr/>
      <dgm:t>
        <a:bodyPr/>
        <a:lstStyle/>
        <a:p>
          <a:endParaRPr lang="cs-CZ"/>
        </a:p>
      </dgm:t>
    </dgm:pt>
    <dgm:pt modelId="{2A325997-AF45-40DC-A2E0-42670D0052CF}">
      <dgm:prSet phldrT="[Text]" custT="1">
        <dgm:style>
          <a:lnRef idx="0">
            <a:schemeClr val="accent1"/>
          </a:lnRef>
          <a:fillRef idx="3">
            <a:schemeClr val="accent1"/>
          </a:fillRef>
          <a:effectRef idx="3">
            <a:schemeClr val="accent1"/>
          </a:effectRef>
          <a:fontRef idx="minor">
            <a:schemeClr val="lt1"/>
          </a:fontRef>
        </dgm:style>
      </dgm:prSet>
      <dgm:spPr/>
      <dgm:t>
        <a:bodyPr/>
        <a:lstStyle/>
        <a:p>
          <a:r>
            <a:rPr lang="cs-CZ" sz="2200" b="0" dirty="0">
              <a:latin typeface="Fira Sans Medium" panose="00000600000000000000" pitchFamily="50" charset="0"/>
              <a:ea typeface="Fira Sans Medium" panose="00000600000000000000" pitchFamily="50" charset="0"/>
            </a:rPr>
            <a:t>Kybernetická kriminalita</a:t>
          </a:r>
        </a:p>
      </dgm:t>
    </dgm:pt>
    <dgm:pt modelId="{5CA71266-51E1-4F1C-A7D2-1FE587F23F63}" type="parTrans" cxnId="{51EB5C97-3C94-4BD8-A9D4-47F94674827A}">
      <dgm:prSet/>
      <dgm:spPr/>
      <dgm:t>
        <a:bodyPr/>
        <a:lstStyle/>
        <a:p>
          <a:endParaRPr lang="cs-CZ"/>
        </a:p>
      </dgm:t>
    </dgm:pt>
    <dgm:pt modelId="{173B3D86-B1A2-4931-89CF-A71A10B7A2DB}" type="sibTrans" cxnId="{51EB5C97-3C94-4BD8-A9D4-47F94674827A}">
      <dgm:prSet/>
      <dgm:spPr/>
      <dgm:t>
        <a:bodyPr/>
        <a:lstStyle/>
        <a:p>
          <a:endParaRPr lang="cs-CZ"/>
        </a:p>
      </dgm:t>
    </dgm:pt>
    <dgm:pt modelId="{878A09A7-B008-4DD0-B98B-3FE74FF2205C}">
      <dgm:prSet custT="1">
        <dgm:style>
          <a:lnRef idx="0">
            <a:schemeClr val="accent1"/>
          </a:lnRef>
          <a:fillRef idx="3">
            <a:schemeClr val="accent1"/>
          </a:fillRef>
          <a:effectRef idx="3">
            <a:schemeClr val="accent1"/>
          </a:effectRef>
          <a:fontRef idx="minor">
            <a:schemeClr val="lt1"/>
          </a:fontRef>
        </dgm:style>
      </dgm:prSet>
      <dgm:spPr/>
      <dgm:t>
        <a:bodyPr/>
        <a:lstStyle/>
        <a:p>
          <a:r>
            <a:rPr lang="cs-CZ" sz="2000" b="0" dirty="0">
              <a:latin typeface="Fira Sans Medium" panose="00000600000000000000" pitchFamily="50" charset="0"/>
              <a:ea typeface="Fira Sans Medium" panose="00000600000000000000" pitchFamily="50" charset="0"/>
            </a:rPr>
            <a:t>Působení zpravodajských služeb</a:t>
          </a:r>
        </a:p>
      </dgm:t>
    </dgm:pt>
    <dgm:pt modelId="{3F0DD75C-CBBC-4C92-9C53-32D179FEEB88}" type="parTrans" cxnId="{2B869F51-F544-4B7E-812E-BBF245E403C5}">
      <dgm:prSet/>
      <dgm:spPr/>
      <dgm:t>
        <a:bodyPr/>
        <a:lstStyle/>
        <a:p>
          <a:endParaRPr lang="cs-CZ"/>
        </a:p>
      </dgm:t>
    </dgm:pt>
    <dgm:pt modelId="{4231AAB9-A49C-4C7D-AC85-E30A875545F9}" type="sibTrans" cxnId="{2B869F51-F544-4B7E-812E-BBF245E403C5}">
      <dgm:prSet/>
      <dgm:spPr/>
      <dgm:t>
        <a:bodyPr/>
        <a:lstStyle/>
        <a:p>
          <a:endParaRPr lang="cs-CZ"/>
        </a:p>
      </dgm:t>
    </dgm:pt>
    <dgm:pt modelId="{35007A8D-23DF-443C-A0A5-1DB095F00566}">
      <dgm:prSet phldrT="[Text]" custT="1">
        <dgm:style>
          <a:lnRef idx="0">
            <a:schemeClr val="accent1"/>
          </a:lnRef>
          <a:fillRef idx="3">
            <a:schemeClr val="accent1"/>
          </a:fillRef>
          <a:effectRef idx="3">
            <a:schemeClr val="accent1"/>
          </a:effectRef>
          <a:fontRef idx="minor">
            <a:schemeClr val="lt1"/>
          </a:fontRef>
        </dgm:style>
      </dgm:prSet>
      <dgm:spPr/>
      <dgm:t>
        <a:bodyPr/>
        <a:lstStyle/>
        <a:p>
          <a:r>
            <a:rPr lang="cs-CZ" sz="2200" b="0" dirty="0">
              <a:latin typeface="Fira Sans Medium" panose="00000600000000000000" pitchFamily="50" charset="0"/>
              <a:ea typeface="Fira Sans Medium" panose="00000600000000000000" pitchFamily="50" charset="0"/>
            </a:rPr>
            <a:t>Ochrana kritické informační infrastruktury</a:t>
          </a:r>
        </a:p>
      </dgm:t>
    </dgm:pt>
    <dgm:pt modelId="{5C46A444-B759-4BAC-85F8-1D04B248F6CF}" type="sibTrans" cxnId="{4B43BE4D-8AFA-4D05-A082-6834F0E97325}">
      <dgm:prSet/>
      <dgm:spPr/>
      <dgm:t>
        <a:bodyPr/>
        <a:lstStyle/>
        <a:p>
          <a:endParaRPr lang="cs-CZ"/>
        </a:p>
      </dgm:t>
    </dgm:pt>
    <dgm:pt modelId="{4FA28F3F-D545-4815-AF18-35D4A2BA748E}" type="parTrans" cxnId="{4B43BE4D-8AFA-4D05-A082-6834F0E97325}">
      <dgm:prSet/>
      <dgm:spPr/>
      <dgm:t>
        <a:bodyPr/>
        <a:lstStyle/>
        <a:p>
          <a:endParaRPr lang="cs-CZ"/>
        </a:p>
      </dgm:t>
    </dgm:pt>
    <dgm:pt modelId="{7AAAF8FD-C8A5-48D8-B861-5B9AE6FE7C7C}" type="pres">
      <dgm:prSet presAssocID="{7B610797-1136-4172-81DC-068FDA9F8FFE}" presName="Name0" presStyleCnt="0">
        <dgm:presLayoutVars>
          <dgm:dir/>
          <dgm:resizeHandles val="exact"/>
        </dgm:presLayoutVars>
      </dgm:prSet>
      <dgm:spPr/>
    </dgm:pt>
    <dgm:pt modelId="{786C0418-01FB-4F24-8C97-55B95552EF9B}" type="pres">
      <dgm:prSet presAssocID="{7B610797-1136-4172-81DC-068FDA9F8FFE}" presName="fgShape" presStyleLbl="fgShp" presStyleIdx="0" presStyleCnt="1"/>
      <dgm:spPr/>
    </dgm:pt>
    <dgm:pt modelId="{09E7B95E-6751-4C87-AB47-9E85ADB7200E}" type="pres">
      <dgm:prSet presAssocID="{7B610797-1136-4172-81DC-068FDA9F8FFE}" presName="linComp" presStyleCnt="0"/>
      <dgm:spPr/>
    </dgm:pt>
    <dgm:pt modelId="{994357B9-405C-4EBE-B156-C436F4F886B7}" type="pres">
      <dgm:prSet presAssocID="{72FB1CFA-8893-48CF-9A1E-711715BCC5F9}" presName="compNode" presStyleCnt="0"/>
      <dgm:spPr/>
    </dgm:pt>
    <dgm:pt modelId="{CC05AEB4-1DD0-4DB8-B8F9-CAAC11291C5C}" type="pres">
      <dgm:prSet presAssocID="{72FB1CFA-8893-48CF-9A1E-711715BCC5F9}" presName="bkgdShape" presStyleLbl="node1" presStyleIdx="0" presStyleCnt="4" custLinFactNeighborX="-9217" custLinFactNeighborY="-890"/>
      <dgm:spPr/>
    </dgm:pt>
    <dgm:pt modelId="{95076DAA-0CDE-4622-BA90-BDCB23652ADB}" type="pres">
      <dgm:prSet presAssocID="{72FB1CFA-8893-48CF-9A1E-711715BCC5F9}" presName="nodeTx" presStyleLbl="node1" presStyleIdx="0" presStyleCnt="4">
        <dgm:presLayoutVars>
          <dgm:bulletEnabled val="1"/>
        </dgm:presLayoutVars>
      </dgm:prSet>
      <dgm:spPr/>
    </dgm:pt>
    <dgm:pt modelId="{FA2D5CF6-1DDD-4CD1-82B9-5F92D34ABC62}" type="pres">
      <dgm:prSet presAssocID="{72FB1CFA-8893-48CF-9A1E-711715BCC5F9}" presName="invisiNode" presStyleLbl="node1" presStyleIdx="0" presStyleCnt="4"/>
      <dgm:spPr/>
    </dgm:pt>
    <dgm:pt modelId="{BC0CEB2D-2468-4117-88BD-98F916FC9893}" type="pres">
      <dgm:prSet presAssocID="{72FB1CFA-8893-48CF-9A1E-711715BCC5F9}" presName="imagNode" presStyleLbl="fgImgPlace1" presStyleIdx="0" presStyleCnt="4" custLinFactNeighborX="-635" custLinFactNeighborY="-201"/>
      <dgm:spPr>
        <a:blipFill>
          <a:blip xmlns:r="http://schemas.openxmlformats.org/officeDocument/2006/relationships" r:embed="rId1">
            <a:extLst>
              <a:ext uri="{28A0092B-C50C-407E-A947-70E740481C1C}">
                <a14:useLocalDpi xmlns:a14="http://schemas.microsoft.com/office/drawing/2010/main" val="0"/>
              </a:ext>
            </a:extLst>
          </a:blip>
          <a:srcRect/>
          <a:stretch>
            <a:fillRect l="-29000" r="-29000"/>
          </a:stretch>
        </a:blipFill>
      </dgm:spPr>
    </dgm:pt>
    <dgm:pt modelId="{F9899C1D-6E91-4616-B8A7-C57C3A00EEAE}" type="pres">
      <dgm:prSet presAssocID="{4D330752-1903-421E-BF27-DEA6A8CB3C65}" presName="sibTrans" presStyleLbl="sibTrans2D1" presStyleIdx="0" presStyleCnt="0"/>
      <dgm:spPr/>
    </dgm:pt>
    <dgm:pt modelId="{A9830124-1C4E-49E5-A7EB-AE6745BD1CA2}" type="pres">
      <dgm:prSet presAssocID="{35007A8D-23DF-443C-A0A5-1DB095F00566}" presName="compNode" presStyleCnt="0"/>
      <dgm:spPr/>
    </dgm:pt>
    <dgm:pt modelId="{394819D9-CB11-4143-AECB-D895D8241926}" type="pres">
      <dgm:prSet presAssocID="{35007A8D-23DF-443C-A0A5-1DB095F00566}" presName="bkgdShape" presStyleLbl="node1" presStyleIdx="1" presStyleCnt="4"/>
      <dgm:spPr/>
    </dgm:pt>
    <dgm:pt modelId="{2ABE77B4-E546-43D6-A889-761537BF2A40}" type="pres">
      <dgm:prSet presAssocID="{35007A8D-23DF-443C-A0A5-1DB095F00566}" presName="nodeTx" presStyleLbl="node1" presStyleIdx="1" presStyleCnt="4">
        <dgm:presLayoutVars>
          <dgm:bulletEnabled val="1"/>
        </dgm:presLayoutVars>
      </dgm:prSet>
      <dgm:spPr/>
    </dgm:pt>
    <dgm:pt modelId="{E4CB7840-7000-4014-8164-9FF15C212718}" type="pres">
      <dgm:prSet presAssocID="{35007A8D-23DF-443C-A0A5-1DB095F00566}" presName="invisiNode" presStyleLbl="node1" presStyleIdx="1" presStyleCnt="4"/>
      <dgm:spPr/>
    </dgm:pt>
    <dgm:pt modelId="{7FFAE63E-A5D4-4015-8446-0EE9C45E8137}" type="pres">
      <dgm:prSet presAssocID="{35007A8D-23DF-443C-A0A5-1DB095F00566}" presName="imagNode" presStyleLbl="fgImgPlac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l="-21000" r="-21000"/>
          </a:stretch>
        </a:blipFill>
      </dgm:spPr>
    </dgm:pt>
    <dgm:pt modelId="{67745149-CF68-4759-A1C0-F255BAC42893}" type="pres">
      <dgm:prSet presAssocID="{5C46A444-B759-4BAC-85F8-1D04B248F6CF}" presName="sibTrans" presStyleLbl="sibTrans2D1" presStyleIdx="0" presStyleCnt="0"/>
      <dgm:spPr/>
    </dgm:pt>
    <dgm:pt modelId="{DC698BB8-A90A-4C7A-A0A6-2DD205478260}" type="pres">
      <dgm:prSet presAssocID="{2A325997-AF45-40DC-A2E0-42670D0052CF}" presName="compNode" presStyleCnt="0"/>
      <dgm:spPr/>
    </dgm:pt>
    <dgm:pt modelId="{CF310C4A-62F0-430E-AD16-31D128532805}" type="pres">
      <dgm:prSet presAssocID="{2A325997-AF45-40DC-A2E0-42670D0052CF}" presName="bkgdShape" presStyleLbl="node1" presStyleIdx="2" presStyleCnt="4"/>
      <dgm:spPr/>
    </dgm:pt>
    <dgm:pt modelId="{12AB4272-064A-40A6-AB40-F769CF4FF143}" type="pres">
      <dgm:prSet presAssocID="{2A325997-AF45-40DC-A2E0-42670D0052CF}" presName="nodeTx" presStyleLbl="node1" presStyleIdx="2" presStyleCnt="4">
        <dgm:presLayoutVars>
          <dgm:bulletEnabled val="1"/>
        </dgm:presLayoutVars>
      </dgm:prSet>
      <dgm:spPr/>
    </dgm:pt>
    <dgm:pt modelId="{B3FA782D-11AD-411A-A5F2-22223DBBF935}" type="pres">
      <dgm:prSet presAssocID="{2A325997-AF45-40DC-A2E0-42670D0052CF}" presName="invisiNode" presStyleLbl="node1" presStyleIdx="2" presStyleCnt="4"/>
      <dgm:spPr/>
    </dgm:pt>
    <dgm:pt modelId="{D434AA53-4D56-4C4D-A2DA-97F24488B8F7}" type="pres">
      <dgm:prSet presAssocID="{2A325997-AF45-40DC-A2E0-42670D0052CF}" presName="imagNode" presStyleLbl="f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l="-39000" r="-39000"/>
          </a:stretch>
        </a:blipFill>
      </dgm:spPr>
    </dgm:pt>
    <dgm:pt modelId="{6D9998B3-4984-4CD8-9607-978475BF68F3}" type="pres">
      <dgm:prSet presAssocID="{173B3D86-B1A2-4931-89CF-A71A10B7A2DB}" presName="sibTrans" presStyleLbl="sibTrans2D1" presStyleIdx="0" presStyleCnt="0"/>
      <dgm:spPr/>
    </dgm:pt>
    <dgm:pt modelId="{24965A4E-5B58-4A8B-AC39-710D5FD4F951}" type="pres">
      <dgm:prSet presAssocID="{878A09A7-B008-4DD0-B98B-3FE74FF2205C}" presName="compNode" presStyleCnt="0"/>
      <dgm:spPr/>
    </dgm:pt>
    <dgm:pt modelId="{D217917A-BA8C-487E-A12B-C1D696E23036}" type="pres">
      <dgm:prSet presAssocID="{878A09A7-B008-4DD0-B98B-3FE74FF2205C}" presName="bkgdShape" presStyleLbl="node1" presStyleIdx="3" presStyleCnt="4" custLinFactNeighborX="3505" custLinFactNeighborY="521"/>
      <dgm:spPr/>
    </dgm:pt>
    <dgm:pt modelId="{26751F32-4736-4B74-A73B-5F0D8BB38E57}" type="pres">
      <dgm:prSet presAssocID="{878A09A7-B008-4DD0-B98B-3FE74FF2205C}" presName="nodeTx" presStyleLbl="node1" presStyleIdx="3" presStyleCnt="4">
        <dgm:presLayoutVars>
          <dgm:bulletEnabled val="1"/>
        </dgm:presLayoutVars>
      </dgm:prSet>
      <dgm:spPr/>
    </dgm:pt>
    <dgm:pt modelId="{95899B7A-68E4-49DA-840A-826CD6159FA9}" type="pres">
      <dgm:prSet presAssocID="{878A09A7-B008-4DD0-B98B-3FE74FF2205C}" presName="invisiNode" presStyleLbl="node1" presStyleIdx="3" presStyleCnt="4"/>
      <dgm:spPr/>
    </dgm:pt>
    <dgm:pt modelId="{D5BA9663-54A7-4924-B1B0-7F31D24C2BE1}" type="pres">
      <dgm:prSet presAssocID="{878A09A7-B008-4DD0-B98B-3FE74FF2205C}" presName="imagNode" presStyleLbl="fgImgPlac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l="-17000" r="-17000"/>
          </a:stretch>
        </a:blipFill>
      </dgm:spPr>
    </dgm:pt>
  </dgm:ptLst>
  <dgm:cxnLst>
    <dgm:cxn modelId="{F622D70D-CAC4-42E7-B3E8-8CF0AE255F84}" type="presOf" srcId="{2A325997-AF45-40DC-A2E0-42670D0052CF}" destId="{12AB4272-064A-40A6-AB40-F769CF4FF143}" srcOrd="1" destOrd="0" presId="urn:microsoft.com/office/officeart/2005/8/layout/hList7"/>
    <dgm:cxn modelId="{11A68524-8438-41B0-99A3-3B82C5CA7A38}" type="presOf" srcId="{878A09A7-B008-4DD0-B98B-3FE74FF2205C}" destId="{D217917A-BA8C-487E-A12B-C1D696E23036}" srcOrd="0" destOrd="0" presId="urn:microsoft.com/office/officeart/2005/8/layout/hList7"/>
    <dgm:cxn modelId="{12BF8A28-AAE8-4FD5-A45C-95D80C1D0A42}" type="presOf" srcId="{72FB1CFA-8893-48CF-9A1E-711715BCC5F9}" destId="{CC05AEB4-1DD0-4DB8-B8F9-CAAC11291C5C}" srcOrd="0" destOrd="0" presId="urn:microsoft.com/office/officeart/2005/8/layout/hList7"/>
    <dgm:cxn modelId="{DA53B12F-8F51-497F-B6D0-D4BC8F205E7E}" type="presOf" srcId="{72FB1CFA-8893-48CF-9A1E-711715BCC5F9}" destId="{95076DAA-0CDE-4622-BA90-BDCB23652ADB}" srcOrd="1" destOrd="0" presId="urn:microsoft.com/office/officeart/2005/8/layout/hList7"/>
    <dgm:cxn modelId="{4B43BE4D-8AFA-4D05-A082-6834F0E97325}" srcId="{7B610797-1136-4172-81DC-068FDA9F8FFE}" destId="{35007A8D-23DF-443C-A0A5-1DB095F00566}" srcOrd="1" destOrd="0" parTransId="{4FA28F3F-D545-4815-AF18-35D4A2BA748E}" sibTransId="{5C46A444-B759-4BAC-85F8-1D04B248F6CF}"/>
    <dgm:cxn modelId="{2B869F51-F544-4B7E-812E-BBF245E403C5}" srcId="{7B610797-1136-4172-81DC-068FDA9F8FFE}" destId="{878A09A7-B008-4DD0-B98B-3FE74FF2205C}" srcOrd="3" destOrd="0" parTransId="{3F0DD75C-CBBC-4C92-9C53-32D179FEEB88}" sibTransId="{4231AAB9-A49C-4C7D-AC85-E30A875545F9}"/>
    <dgm:cxn modelId="{D231A177-07F4-4AF6-9422-87F61BD3F7A3}" srcId="{7B610797-1136-4172-81DC-068FDA9F8FFE}" destId="{72FB1CFA-8893-48CF-9A1E-711715BCC5F9}" srcOrd="0" destOrd="0" parTransId="{76690F63-3D30-4FDD-B0E3-D343F144ED07}" sibTransId="{4D330752-1903-421E-BF27-DEA6A8CB3C65}"/>
    <dgm:cxn modelId="{A1805688-7C84-47C0-B484-3023A48EF7DF}" type="presOf" srcId="{2A325997-AF45-40DC-A2E0-42670D0052CF}" destId="{CF310C4A-62F0-430E-AD16-31D128532805}" srcOrd="0" destOrd="0" presId="urn:microsoft.com/office/officeart/2005/8/layout/hList7"/>
    <dgm:cxn modelId="{4A3EB78E-C2BE-4D6A-972A-9DAEC4D4AF65}" type="presOf" srcId="{878A09A7-B008-4DD0-B98B-3FE74FF2205C}" destId="{26751F32-4736-4B74-A73B-5F0D8BB38E57}" srcOrd="1" destOrd="0" presId="urn:microsoft.com/office/officeart/2005/8/layout/hList7"/>
    <dgm:cxn modelId="{51EB5C97-3C94-4BD8-A9D4-47F94674827A}" srcId="{7B610797-1136-4172-81DC-068FDA9F8FFE}" destId="{2A325997-AF45-40DC-A2E0-42670D0052CF}" srcOrd="2" destOrd="0" parTransId="{5CA71266-51E1-4F1C-A7D2-1FE587F23F63}" sibTransId="{173B3D86-B1A2-4931-89CF-A71A10B7A2DB}"/>
    <dgm:cxn modelId="{9443DFB5-3B0C-4DA6-A112-268E7A295770}" type="presOf" srcId="{173B3D86-B1A2-4931-89CF-A71A10B7A2DB}" destId="{6D9998B3-4984-4CD8-9607-978475BF68F3}" srcOrd="0" destOrd="0" presId="urn:microsoft.com/office/officeart/2005/8/layout/hList7"/>
    <dgm:cxn modelId="{B734DBCA-1C17-4BAC-A956-4BA5CDB60353}" type="presOf" srcId="{35007A8D-23DF-443C-A0A5-1DB095F00566}" destId="{2ABE77B4-E546-43D6-A889-761537BF2A40}" srcOrd="1" destOrd="0" presId="urn:microsoft.com/office/officeart/2005/8/layout/hList7"/>
    <dgm:cxn modelId="{9958A2DF-B323-41D4-80C9-DB1A0D1AEC06}" type="presOf" srcId="{4D330752-1903-421E-BF27-DEA6A8CB3C65}" destId="{F9899C1D-6E91-4616-B8A7-C57C3A00EEAE}" srcOrd="0" destOrd="0" presId="urn:microsoft.com/office/officeart/2005/8/layout/hList7"/>
    <dgm:cxn modelId="{AA0D2DF5-DA53-4D12-9C4F-219C4C887E60}" type="presOf" srcId="{7B610797-1136-4172-81DC-068FDA9F8FFE}" destId="{7AAAF8FD-C8A5-48D8-B861-5B9AE6FE7C7C}" srcOrd="0" destOrd="0" presId="urn:microsoft.com/office/officeart/2005/8/layout/hList7"/>
    <dgm:cxn modelId="{3650B6FC-7C85-4B52-A94D-325F00ECB7B7}" type="presOf" srcId="{35007A8D-23DF-443C-A0A5-1DB095F00566}" destId="{394819D9-CB11-4143-AECB-D895D8241926}" srcOrd="0" destOrd="0" presId="urn:microsoft.com/office/officeart/2005/8/layout/hList7"/>
    <dgm:cxn modelId="{299158FD-1C33-424F-A814-44E44896855A}" type="presOf" srcId="{5C46A444-B759-4BAC-85F8-1D04B248F6CF}" destId="{67745149-CF68-4759-A1C0-F255BAC42893}" srcOrd="0" destOrd="0" presId="urn:microsoft.com/office/officeart/2005/8/layout/hList7"/>
    <dgm:cxn modelId="{CFACE382-423C-468B-B737-2CB0F41805D4}" type="presParOf" srcId="{7AAAF8FD-C8A5-48D8-B861-5B9AE6FE7C7C}" destId="{786C0418-01FB-4F24-8C97-55B95552EF9B}" srcOrd="0" destOrd="0" presId="urn:microsoft.com/office/officeart/2005/8/layout/hList7"/>
    <dgm:cxn modelId="{AFF92D07-ABAF-4851-8953-242F761E7F8A}" type="presParOf" srcId="{7AAAF8FD-C8A5-48D8-B861-5B9AE6FE7C7C}" destId="{09E7B95E-6751-4C87-AB47-9E85ADB7200E}" srcOrd="1" destOrd="0" presId="urn:microsoft.com/office/officeart/2005/8/layout/hList7"/>
    <dgm:cxn modelId="{05EB26EC-B934-4D46-BB8D-310366A21158}" type="presParOf" srcId="{09E7B95E-6751-4C87-AB47-9E85ADB7200E}" destId="{994357B9-405C-4EBE-B156-C436F4F886B7}" srcOrd="0" destOrd="0" presId="urn:microsoft.com/office/officeart/2005/8/layout/hList7"/>
    <dgm:cxn modelId="{6107B2B3-AE32-4397-80BC-D0C8BD310C5F}" type="presParOf" srcId="{994357B9-405C-4EBE-B156-C436F4F886B7}" destId="{CC05AEB4-1DD0-4DB8-B8F9-CAAC11291C5C}" srcOrd="0" destOrd="0" presId="urn:microsoft.com/office/officeart/2005/8/layout/hList7"/>
    <dgm:cxn modelId="{176F3CAC-7412-4613-8FF5-CF2658F9D0C3}" type="presParOf" srcId="{994357B9-405C-4EBE-B156-C436F4F886B7}" destId="{95076DAA-0CDE-4622-BA90-BDCB23652ADB}" srcOrd="1" destOrd="0" presId="urn:microsoft.com/office/officeart/2005/8/layout/hList7"/>
    <dgm:cxn modelId="{6AACF079-8AF7-4197-9352-A917774677A4}" type="presParOf" srcId="{994357B9-405C-4EBE-B156-C436F4F886B7}" destId="{FA2D5CF6-1DDD-4CD1-82B9-5F92D34ABC62}" srcOrd="2" destOrd="0" presId="urn:microsoft.com/office/officeart/2005/8/layout/hList7"/>
    <dgm:cxn modelId="{692AAF10-4409-42F2-B991-3F74B02AFF08}" type="presParOf" srcId="{994357B9-405C-4EBE-B156-C436F4F886B7}" destId="{BC0CEB2D-2468-4117-88BD-98F916FC9893}" srcOrd="3" destOrd="0" presId="urn:microsoft.com/office/officeart/2005/8/layout/hList7"/>
    <dgm:cxn modelId="{48AF0B27-A721-49F3-94C2-637CE438FBA2}" type="presParOf" srcId="{09E7B95E-6751-4C87-AB47-9E85ADB7200E}" destId="{F9899C1D-6E91-4616-B8A7-C57C3A00EEAE}" srcOrd="1" destOrd="0" presId="urn:microsoft.com/office/officeart/2005/8/layout/hList7"/>
    <dgm:cxn modelId="{3916019A-2703-44CC-8372-318EE9F7BF9C}" type="presParOf" srcId="{09E7B95E-6751-4C87-AB47-9E85ADB7200E}" destId="{A9830124-1C4E-49E5-A7EB-AE6745BD1CA2}" srcOrd="2" destOrd="0" presId="urn:microsoft.com/office/officeart/2005/8/layout/hList7"/>
    <dgm:cxn modelId="{1AD496F4-E249-40EE-B241-327F87D267D7}" type="presParOf" srcId="{A9830124-1C4E-49E5-A7EB-AE6745BD1CA2}" destId="{394819D9-CB11-4143-AECB-D895D8241926}" srcOrd="0" destOrd="0" presId="urn:microsoft.com/office/officeart/2005/8/layout/hList7"/>
    <dgm:cxn modelId="{A89EEDAC-9745-474E-B094-C772C1E99DAE}" type="presParOf" srcId="{A9830124-1C4E-49E5-A7EB-AE6745BD1CA2}" destId="{2ABE77B4-E546-43D6-A889-761537BF2A40}" srcOrd="1" destOrd="0" presId="urn:microsoft.com/office/officeart/2005/8/layout/hList7"/>
    <dgm:cxn modelId="{1BB2A5C4-959E-4E44-9F14-4D07FEB24F9D}" type="presParOf" srcId="{A9830124-1C4E-49E5-A7EB-AE6745BD1CA2}" destId="{E4CB7840-7000-4014-8164-9FF15C212718}" srcOrd="2" destOrd="0" presId="urn:microsoft.com/office/officeart/2005/8/layout/hList7"/>
    <dgm:cxn modelId="{96C71C92-5BB2-4B55-A83E-6F2003E8FDA6}" type="presParOf" srcId="{A9830124-1C4E-49E5-A7EB-AE6745BD1CA2}" destId="{7FFAE63E-A5D4-4015-8446-0EE9C45E8137}" srcOrd="3" destOrd="0" presId="urn:microsoft.com/office/officeart/2005/8/layout/hList7"/>
    <dgm:cxn modelId="{14FFE361-E41F-4FE6-A6FA-EE4A7B8EE28B}" type="presParOf" srcId="{09E7B95E-6751-4C87-AB47-9E85ADB7200E}" destId="{67745149-CF68-4759-A1C0-F255BAC42893}" srcOrd="3" destOrd="0" presId="urn:microsoft.com/office/officeart/2005/8/layout/hList7"/>
    <dgm:cxn modelId="{D602DD9E-BBEF-4DAC-B511-3E2ECA5C79DD}" type="presParOf" srcId="{09E7B95E-6751-4C87-AB47-9E85ADB7200E}" destId="{DC698BB8-A90A-4C7A-A0A6-2DD205478260}" srcOrd="4" destOrd="0" presId="urn:microsoft.com/office/officeart/2005/8/layout/hList7"/>
    <dgm:cxn modelId="{B838D184-5B08-4830-9750-9BCFB251F8C9}" type="presParOf" srcId="{DC698BB8-A90A-4C7A-A0A6-2DD205478260}" destId="{CF310C4A-62F0-430E-AD16-31D128532805}" srcOrd="0" destOrd="0" presId="urn:microsoft.com/office/officeart/2005/8/layout/hList7"/>
    <dgm:cxn modelId="{2DBDBB03-A88E-4ABF-9B64-9437D984A6FA}" type="presParOf" srcId="{DC698BB8-A90A-4C7A-A0A6-2DD205478260}" destId="{12AB4272-064A-40A6-AB40-F769CF4FF143}" srcOrd="1" destOrd="0" presId="urn:microsoft.com/office/officeart/2005/8/layout/hList7"/>
    <dgm:cxn modelId="{F24CCEE0-55F6-43D9-9515-DCE280ED2ED1}" type="presParOf" srcId="{DC698BB8-A90A-4C7A-A0A6-2DD205478260}" destId="{B3FA782D-11AD-411A-A5F2-22223DBBF935}" srcOrd="2" destOrd="0" presId="urn:microsoft.com/office/officeart/2005/8/layout/hList7"/>
    <dgm:cxn modelId="{7C6861D2-89CF-44FB-BF5A-783D7C6607A1}" type="presParOf" srcId="{DC698BB8-A90A-4C7A-A0A6-2DD205478260}" destId="{D434AA53-4D56-4C4D-A2DA-97F24488B8F7}" srcOrd="3" destOrd="0" presId="urn:microsoft.com/office/officeart/2005/8/layout/hList7"/>
    <dgm:cxn modelId="{DE158E20-6419-4990-8073-468727C1E077}" type="presParOf" srcId="{09E7B95E-6751-4C87-AB47-9E85ADB7200E}" destId="{6D9998B3-4984-4CD8-9607-978475BF68F3}" srcOrd="5" destOrd="0" presId="urn:microsoft.com/office/officeart/2005/8/layout/hList7"/>
    <dgm:cxn modelId="{73D296F2-3EDD-4EA1-8108-ACCA2E77CDFF}" type="presParOf" srcId="{09E7B95E-6751-4C87-AB47-9E85ADB7200E}" destId="{24965A4E-5B58-4A8B-AC39-710D5FD4F951}" srcOrd="6" destOrd="0" presId="urn:microsoft.com/office/officeart/2005/8/layout/hList7"/>
    <dgm:cxn modelId="{2B34C7D9-6D80-4AFE-81D0-4974E24BCFBA}" type="presParOf" srcId="{24965A4E-5B58-4A8B-AC39-710D5FD4F951}" destId="{D217917A-BA8C-487E-A12B-C1D696E23036}" srcOrd="0" destOrd="0" presId="urn:microsoft.com/office/officeart/2005/8/layout/hList7"/>
    <dgm:cxn modelId="{7CC64DBC-8D7C-48FE-A293-4194788791F3}" type="presParOf" srcId="{24965A4E-5B58-4A8B-AC39-710D5FD4F951}" destId="{26751F32-4736-4B74-A73B-5F0D8BB38E57}" srcOrd="1" destOrd="0" presId="urn:microsoft.com/office/officeart/2005/8/layout/hList7"/>
    <dgm:cxn modelId="{492FF14E-0D58-46C5-84A2-8623EAAC322A}" type="presParOf" srcId="{24965A4E-5B58-4A8B-AC39-710D5FD4F951}" destId="{95899B7A-68E4-49DA-840A-826CD6159FA9}" srcOrd="2" destOrd="0" presId="urn:microsoft.com/office/officeart/2005/8/layout/hList7"/>
    <dgm:cxn modelId="{88344532-FF2D-4959-BD72-736CBC52BD70}" type="presParOf" srcId="{24965A4E-5B58-4A8B-AC39-710D5FD4F951}" destId="{D5BA9663-54A7-4924-B1B0-7F31D24C2BE1}"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05AEB4-1DD0-4DB8-B8F9-CAAC11291C5C}">
      <dsp:nvSpPr>
        <dsp:cNvPr id="0" name=""/>
        <dsp:cNvSpPr/>
      </dsp:nvSpPr>
      <dsp:spPr>
        <a:xfrm>
          <a:off x="0" y="0"/>
          <a:ext cx="2467588" cy="5226804"/>
        </a:xfrm>
        <a:prstGeom prst="roundRect">
          <a:avLst>
            <a:gd name="adj" fmla="val 10000"/>
          </a:avLst>
        </a:prstGeom>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dsp:spPr>
      <dsp:style>
        <a:lnRef idx="0">
          <a:schemeClr val="accent1"/>
        </a:lnRef>
        <a:fillRef idx="3">
          <a:schemeClr val="accent1"/>
        </a:fillRef>
        <a:effectRef idx="3">
          <a:schemeClr val="accent1"/>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cs-CZ" sz="2200" b="0" kern="1200" dirty="0">
              <a:latin typeface="Fira Sans Medium" panose="00000600000000000000" pitchFamily="50" charset="0"/>
              <a:ea typeface="Fira Sans Medium" panose="00000600000000000000" pitchFamily="50" charset="0"/>
            </a:rPr>
            <a:t>Kybernetická obrana</a:t>
          </a:r>
        </a:p>
      </dsp:txBody>
      <dsp:txXfrm>
        <a:off x="0" y="2090721"/>
        <a:ext cx="2467588" cy="2090721"/>
      </dsp:txXfrm>
    </dsp:sp>
    <dsp:sp modelId="{BC0CEB2D-2468-4117-88BD-98F916FC9893}">
      <dsp:nvSpPr>
        <dsp:cNvPr id="0" name=""/>
        <dsp:cNvSpPr/>
      </dsp:nvSpPr>
      <dsp:spPr>
        <a:xfrm>
          <a:off x="354833" y="310109"/>
          <a:ext cx="1740525" cy="1740525"/>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9000" r="-29000"/>
          </a:stretch>
        </a:blipFill>
        <a:ln>
          <a:noFill/>
        </a:ln>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394819D9-CB11-4143-AECB-D895D8241926}">
      <dsp:nvSpPr>
        <dsp:cNvPr id="0" name=""/>
        <dsp:cNvSpPr/>
      </dsp:nvSpPr>
      <dsp:spPr>
        <a:xfrm>
          <a:off x="2543970" y="0"/>
          <a:ext cx="2467588" cy="5226804"/>
        </a:xfrm>
        <a:prstGeom prst="roundRect">
          <a:avLst>
            <a:gd name="adj" fmla="val 10000"/>
          </a:avLst>
        </a:prstGeom>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dsp:spPr>
      <dsp:style>
        <a:lnRef idx="0">
          <a:schemeClr val="accent1"/>
        </a:lnRef>
        <a:fillRef idx="3">
          <a:schemeClr val="accent1"/>
        </a:fillRef>
        <a:effectRef idx="3">
          <a:schemeClr val="accent1"/>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cs-CZ" sz="2200" b="0" kern="1200" dirty="0">
              <a:latin typeface="Fira Sans Medium" panose="00000600000000000000" pitchFamily="50" charset="0"/>
              <a:ea typeface="Fira Sans Medium" panose="00000600000000000000" pitchFamily="50" charset="0"/>
            </a:rPr>
            <a:t>Ochrana kritické informační infrastruktury</a:t>
          </a:r>
        </a:p>
      </dsp:txBody>
      <dsp:txXfrm>
        <a:off x="2543970" y="2090721"/>
        <a:ext cx="2467588" cy="2090721"/>
      </dsp:txXfrm>
    </dsp:sp>
    <dsp:sp modelId="{7FFAE63E-A5D4-4015-8446-0EE9C45E8137}">
      <dsp:nvSpPr>
        <dsp:cNvPr id="0" name=""/>
        <dsp:cNvSpPr/>
      </dsp:nvSpPr>
      <dsp:spPr>
        <a:xfrm>
          <a:off x="2907501" y="313608"/>
          <a:ext cx="1740525" cy="1740525"/>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1000" r="-21000"/>
          </a:stretch>
        </a:blipFill>
        <a:ln>
          <a:noFill/>
        </a:ln>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CF310C4A-62F0-430E-AD16-31D128532805}">
      <dsp:nvSpPr>
        <dsp:cNvPr id="0" name=""/>
        <dsp:cNvSpPr/>
      </dsp:nvSpPr>
      <dsp:spPr>
        <a:xfrm>
          <a:off x="5085586" y="0"/>
          <a:ext cx="2467588" cy="5226804"/>
        </a:xfrm>
        <a:prstGeom prst="roundRect">
          <a:avLst>
            <a:gd name="adj" fmla="val 10000"/>
          </a:avLst>
        </a:prstGeom>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dsp:spPr>
      <dsp:style>
        <a:lnRef idx="0">
          <a:schemeClr val="accent1"/>
        </a:lnRef>
        <a:fillRef idx="3">
          <a:schemeClr val="accent1"/>
        </a:fillRef>
        <a:effectRef idx="3">
          <a:schemeClr val="accent1"/>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cs-CZ" sz="2200" b="0" kern="1200" dirty="0">
              <a:latin typeface="Fira Sans Medium" panose="00000600000000000000" pitchFamily="50" charset="0"/>
              <a:ea typeface="Fira Sans Medium" panose="00000600000000000000" pitchFamily="50" charset="0"/>
            </a:rPr>
            <a:t>Kybernetická kriminalita</a:t>
          </a:r>
        </a:p>
      </dsp:txBody>
      <dsp:txXfrm>
        <a:off x="5085586" y="2090721"/>
        <a:ext cx="2467588" cy="2090721"/>
      </dsp:txXfrm>
    </dsp:sp>
    <dsp:sp modelId="{D434AA53-4D56-4C4D-A2DA-97F24488B8F7}">
      <dsp:nvSpPr>
        <dsp:cNvPr id="0" name=""/>
        <dsp:cNvSpPr/>
      </dsp:nvSpPr>
      <dsp:spPr>
        <a:xfrm>
          <a:off x="5449118" y="313608"/>
          <a:ext cx="1740525" cy="1740525"/>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39000" r="-39000"/>
          </a:stretch>
        </a:blipFill>
        <a:ln>
          <a:noFill/>
        </a:ln>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D217917A-BA8C-487E-A12B-C1D696E23036}">
      <dsp:nvSpPr>
        <dsp:cNvPr id="0" name=""/>
        <dsp:cNvSpPr/>
      </dsp:nvSpPr>
      <dsp:spPr>
        <a:xfrm>
          <a:off x="7629557" y="0"/>
          <a:ext cx="2467588" cy="5226804"/>
        </a:xfrm>
        <a:prstGeom prst="roundRect">
          <a:avLst>
            <a:gd name="adj" fmla="val 10000"/>
          </a:avLst>
        </a:prstGeom>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dsp:spPr>
      <dsp:style>
        <a:lnRef idx="0">
          <a:schemeClr val="accent1"/>
        </a:lnRef>
        <a:fillRef idx="3">
          <a:schemeClr val="accent1"/>
        </a:fillRef>
        <a:effectRef idx="3">
          <a:schemeClr val="accent1"/>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cs-CZ" sz="2000" b="0" kern="1200" dirty="0">
              <a:latin typeface="Fira Sans Medium" panose="00000600000000000000" pitchFamily="50" charset="0"/>
              <a:ea typeface="Fira Sans Medium" panose="00000600000000000000" pitchFamily="50" charset="0"/>
            </a:rPr>
            <a:t>Působení zpravodajských služeb</a:t>
          </a:r>
        </a:p>
      </dsp:txBody>
      <dsp:txXfrm>
        <a:off x="7629557" y="2090721"/>
        <a:ext cx="2467588" cy="2090721"/>
      </dsp:txXfrm>
    </dsp:sp>
    <dsp:sp modelId="{D5BA9663-54A7-4924-B1B0-7F31D24C2BE1}">
      <dsp:nvSpPr>
        <dsp:cNvPr id="0" name=""/>
        <dsp:cNvSpPr/>
      </dsp:nvSpPr>
      <dsp:spPr>
        <a:xfrm>
          <a:off x="7990734" y="313608"/>
          <a:ext cx="1740525" cy="1740525"/>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17000" r="-17000"/>
          </a:stretch>
        </a:blipFill>
        <a:ln>
          <a:noFill/>
        </a:ln>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786C0418-01FB-4F24-8C97-55B95552EF9B}">
      <dsp:nvSpPr>
        <dsp:cNvPr id="0" name=""/>
        <dsp:cNvSpPr/>
      </dsp:nvSpPr>
      <dsp:spPr>
        <a:xfrm>
          <a:off x="403885" y="4181443"/>
          <a:ext cx="9289374" cy="784020"/>
        </a:xfrm>
        <a:prstGeom prst="leftRightArrow">
          <a:avLst/>
        </a:prstGeom>
        <a:solidFill>
          <a:schemeClr val="dk2">
            <a:tint val="60000"/>
            <a:hueOff val="0"/>
            <a:satOff val="0"/>
            <a:lumOff val="0"/>
            <a:alphaOff val="0"/>
          </a:schemeClr>
        </a:solidFill>
        <a:ln>
          <a:noFill/>
        </a:ln>
        <a:effectLst/>
        <a:sp3d z="50080" prstMaterial="plastic">
          <a:bevelT w="50800" h="50800"/>
          <a:bevelB w="50800" h="50800"/>
        </a:sp3d>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38CEFA-ECE4-55C3-8D7B-9E2B0C1E0622}"/>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26391001-4D2F-78E0-EA06-721090E40A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503E8C1-BB88-3ABF-DC85-B8D70D7A9E04}"/>
              </a:ext>
            </a:extLst>
          </p:cNvPr>
          <p:cNvSpPr>
            <a:spLocks noGrp="1"/>
          </p:cNvSpPr>
          <p:nvPr>
            <p:ph type="dt" sz="half" idx="10"/>
          </p:nvPr>
        </p:nvSpPr>
        <p:spPr/>
        <p:txBody>
          <a:bodyPr/>
          <a:lstStyle/>
          <a:p>
            <a:fld id="{683393D5-7B65-4BDD-8107-051AC998D522}" type="datetimeFigureOut">
              <a:rPr lang="cs-CZ" smtClean="0"/>
              <a:t>09.02.2023</a:t>
            </a:fld>
            <a:endParaRPr lang="cs-CZ"/>
          </a:p>
        </p:txBody>
      </p:sp>
      <p:sp>
        <p:nvSpPr>
          <p:cNvPr id="5" name="Zástupný symbol pro zápatí 4">
            <a:extLst>
              <a:ext uri="{FF2B5EF4-FFF2-40B4-BE49-F238E27FC236}">
                <a16:creationId xmlns:a16="http://schemas.microsoft.com/office/drawing/2014/main" id="{4DC613A4-A604-BEEE-F7F6-811D91C3509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FB82E18-CEDA-795D-F623-A4BF32D7CFF5}"/>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1348582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B2A1B8-EF62-371B-FA81-D69B034C983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1181CE72-D91A-AAE5-528B-6F2274BEF53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37C123A-E253-1F3E-EA49-D48B70341171}"/>
              </a:ext>
            </a:extLst>
          </p:cNvPr>
          <p:cNvSpPr>
            <a:spLocks noGrp="1"/>
          </p:cNvSpPr>
          <p:nvPr>
            <p:ph type="dt" sz="half" idx="10"/>
          </p:nvPr>
        </p:nvSpPr>
        <p:spPr/>
        <p:txBody>
          <a:bodyPr/>
          <a:lstStyle/>
          <a:p>
            <a:fld id="{683393D5-7B65-4BDD-8107-051AC998D522}" type="datetimeFigureOut">
              <a:rPr lang="cs-CZ" smtClean="0"/>
              <a:t>09.02.2023</a:t>
            </a:fld>
            <a:endParaRPr lang="cs-CZ"/>
          </a:p>
        </p:txBody>
      </p:sp>
      <p:sp>
        <p:nvSpPr>
          <p:cNvPr id="5" name="Zástupný symbol pro zápatí 4">
            <a:extLst>
              <a:ext uri="{FF2B5EF4-FFF2-40B4-BE49-F238E27FC236}">
                <a16:creationId xmlns:a16="http://schemas.microsoft.com/office/drawing/2014/main" id="{1741F08D-BEAF-28D8-4707-C2F93225AA8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901F7BE-BB4D-278E-890B-A3E8009A2B89}"/>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3382634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4D9BD95-2072-CC9F-B4EC-EAC48E261B7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FF48A56-7121-F79F-E3E5-D3608CC7876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9532251-0642-55A7-5EDE-C3301D79D4FA}"/>
              </a:ext>
            </a:extLst>
          </p:cNvPr>
          <p:cNvSpPr>
            <a:spLocks noGrp="1"/>
          </p:cNvSpPr>
          <p:nvPr>
            <p:ph type="dt" sz="half" idx="10"/>
          </p:nvPr>
        </p:nvSpPr>
        <p:spPr/>
        <p:txBody>
          <a:bodyPr/>
          <a:lstStyle/>
          <a:p>
            <a:fld id="{683393D5-7B65-4BDD-8107-051AC998D522}" type="datetimeFigureOut">
              <a:rPr lang="cs-CZ" smtClean="0"/>
              <a:t>09.02.2023</a:t>
            </a:fld>
            <a:endParaRPr lang="cs-CZ"/>
          </a:p>
        </p:txBody>
      </p:sp>
      <p:sp>
        <p:nvSpPr>
          <p:cNvPr id="5" name="Zástupný symbol pro zápatí 4">
            <a:extLst>
              <a:ext uri="{FF2B5EF4-FFF2-40B4-BE49-F238E27FC236}">
                <a16:creationId xmlns:a16="http://schemas.microsoft.com/office/drawing/2014/main" id="{ECC86791-1174-A012-478C-2809DDB4B51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134C53C-FD43-67FC-DBDD-CAF8DA94ABAD}"/>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1939324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DD4814-3D48-3A1F-783D-8EEEDA28CBC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51A7077-B46B-34D6-ABF2-374F9FF33FF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A319E66-09F6-ED1F-48D5-6F0397411B20}"/>
              </a:ext>
            </a:extLst>
          </p:cNvPr>
          <p:cNvSpPr>
            <a:spLocks noGrp="1"/>
          </p:cNvSpPr>
          <p:nvPr>
            <p:ph type="dt" sz="half" idx="10"/>
          </p:nvPr>
        </p:nvSpPr>
        <p:spPr/>
        <p:txBody>
          <a:bodyPr/>
          <a:lstStyle/>
          <a:p>
            <a:fld id="{683393D5-7B65-4BDD-8107-051AC998D522}" type="datetimeFigureOut">
              <a:rPr lang="cs-CZ" smtClean="0"/>
              <a:t>09.02.2023</a:t>
            </a:fld>
            <a:endParaRPr lang="cs-CZ"/>
          </a:p>
        </p:txBody>
      </p:sp>
      <p:sp>
        <p:nvSpPr>
          <p:cNvPr id="5" name="Zástupný symbol pro zápatí 4">
            <a:extLst>
              <a:ext uri="{FF2B5EF4-FFF2-40B4-BE49-F238E27FC236}">
                <a16:creationId xmlns:a16="http://schemas.microsoft.com/office/drawing/2014/main" id="{C5D91F95-128B-961A-1FDB-CB864AB6D8A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2B65D94-A5AF-0F19-93F7-95DBB927C85B}"/>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4187603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6526EC-9931-FBB7-3541-2AD670E87E4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968869C4-AE65-8E7D-C5C9-F74B13193C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DD184C3-6BC5-1288-961D-C1193841A3C8}"/>
              </a:ext>
            </a:extLst>
          </p:cNvPr>
          <p:cNvSpPr>
            <a:spLocks noGrp="1"/>
          </p:cNvSpPr>
          <p:nvPr>
            <p:ph type="dt" sz="half" idx="10"/>
          </p:nvPr>
        </p:nvSpPr>
        <p:spPr/>
        <p:txBody>
          <a:bodyPr/>
          <a:lstStyle/>
          <a:p>
            <a:fld id="{683393D5-7B65-4BDD-8107-051AC998D522}" type="datetimeFigureOut">
              <a:rPr lang="cs-CZ" smtClean="0"/>
              <a:t>09.02.2023</a:t>
            </a:fld>
            <a:endParaRPr lang="cs-CZ"/>
          </a:p>
        </p:txBody>
      </p:sp>
      <p:sp>
        <p:nvSpPr>
          <p:cNvPr id="5" name="Zástupný symbol pro zápatí 4">
            <a:extLst>
              <a:ext uri="{FF2B5EF4-FFF2-40B4-BE49-F238E27FC236}">
                <a16:creationId xmlns:a16="http://schemas.microsoft.com/office/drawing/2014/main" id="{267E8F58-0805-7003-7ABF-A8E358D1E68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D2E1142-B015-C617-505B-E3ADD26D33B8}"/>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1959510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37B748-EE60-3177-F50A-756A4267F71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BF3715A-6219-AFD9-7292-9CA13D9FCEC8}"/>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10D3888B-8D60-2779-1FA1-9F441BA05204}"/>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94D7C201-236E-7FD3-C86B-1DC3B2189AED}"/>
              </a:ext>
            </a:extLst>
          </p:cNvPr>
          <p:cNvSpPr>
            <a:spLocks noGrp="1"/>
          </p:cNvSpPr>
          <p:nvPr>
            <p:ph type="dt" sz="half" idx="10"/>
          </p:nvPr>
        </p:nvSpPr>
        <p:spPr/>
        <p:txBody>
          <a:bodyPr/>
          <a:lstStyle/>
          <a:p>
            <a:fld id="{683393D5-7B65-4BDD-8107-051AC998D522}" type="datetimeFigureOut">
              <a:rPr lang="cs-CZ" smtClean="0"/>
              <a:t>09.02.2023</a:t>
            </a:fld>
            <a:endParaRPr lang="cs-CZ"/>
          </a:p>
        </p:txBody>
      </p:sp>
      <p:sp>
        <p:nvSpPr>
          <p:cNvPr id="6" name="Zástupný symbol pro zápatí 5">
            <a:extLst>
              <a:ext uri="{FF2B5EF4-FFF2-40B4-BE49-F238E27FC236}">
                <a16:creationId xmlns:a16="http://schemas.microsoft.com/office/drawing/2014/main" id="{EA6F3A22-5FF4-004A-0A9A-A1994568B62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F322C0D-772E-AC07-B51F-F11191F5F415}"/>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2381632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2C691E-246E-4230-3035-90CAC3131D3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06824F7-1F30-CCAE-FA71-FAABA77BE0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A9BE67C8-2F45-C928-7012-F319C6603DEC}"/>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B382F7D8-DBE3-C22B-74D0-F2F14DC314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BD1D52BE-B224-7DE2-8C9E-2C016D25EDB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087636D-2190-7A6D-1DBF-69A5CF231C0F}"/>
              </a:ext>
            </a:extLst>
          </p:cNvPr>
          <p:cNvSpPr>
            <a:spLocks noGrp="1"/>
          </p:cNvSpPr>
          <p:nvPr>
            <p:ph type="dt" sz="half" idx="10"/>
          </p:nvPr>
        </p:nvSpPr>
        <p:spPr/>
        <p:txBody>
          <a:bodyPr/>
          <a:lstStyle/>
          <a:p>
            <a:fld id="{683393D5-7B65-4BDD-8107-051AC998D522}" type="datetimeFigureOut">
              <a:rPr lang="cs-CZ" smtClean="0"/>
              <a:t>09.02.2023</a:t>
            </a:fld>
            <a:endParaRPr lang="cs-CZ"/>
          </a:p>
        </p:txBody>
      </p:sp>
      <p:sp>
        <p:nvSpPr>
          <p:cNvPr id="8" name="Zástupný symbol pro zápatí 7">
            <a:extLst>
              <a:ext uri="{FF2B5EF4-FFF2-40B4-BE49-F238E27FC236}">
                <a16:creationId xmlns:a16="http://schemas.microsoft.com/office/drawing/2014/main" id="{FE3FFAAD-B76C-1726-CF2E-18EE5E47F8E5}"/>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03347B2-2BE6-52CE-86A4-E6EC40AC657E}"/>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3740860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6D3EEB-19CB-54CC-7F11-07E2A05C780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9AF80AE-68E3-FA5A-A001-50BBAE43F07D}"/>
              </a:ext>
            </a:extLst>
          </p:cNvPr>
          <p:cNvSpPr>
            <a:spLocks noGrp="1"/>
          </p:cNvSpPr>
          <p:nvPr>
            <p:ph type="dt" sz="half" idx="10"/>
          </p:nvPr>
        </p:nvSpPr>
        <p:spPr/>
        <p:txBody>
          <a:bodyPr/>
          <a:lstStyle/>
          <a:p>
            <a:fld id="{683393D5-7B65-4BDD-8107-051AC998D522}" type="datetimeFigureOut">
              <a:rPr lang="cs-CZ" smtClean="0"/>
              <a:t>09.02.2023</a:t>
            </a:fld>
            <a:endParaRPr lang="cs-CZ"/>
          </a:p>
        </p:txBody>
      </p:sp>
      <p:sp>
        <p:nvSpPr>
          <p:cNvPr id="4" name="Zástupný symbol pro zápatí 3">
            <a:extLst>
              <a:ext uri="{FF2B5EF4-FFF2-40B4-BE49-F238E27FC236}">
                <a16:creationId xmlns:a16="http://schemas.microsoft.com/office/drawing/2014/main" id="{61AEBDAD-0219-32BE-F737-8BFD29B8401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69CC527-F4F6-2278-67A4-16868C0DB20E}"/>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82898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BAFC806-2787-7A6B-B715-4E38AF334942}"/>
              </a:ext>
            </a:extLst>
          </p:cNvPr>
          <p:cNvSpPr>
            <a:spLocks noGrp="1"/>
          </p:cNvSpPr>
          <p:nvPr>
            <p:ph type="dt" sz="half" idx="10"/>
          </p:nvPr>
        </p:nvSpPr>
        <p:spPr/>
        <p:txBody>
          <a:bodyPr/>
          <a:lstStyle/>
          <a:p>
            <a:fld id="{683393D5-7B65-4BDD-8107-051AC998D522}" type="datetimeFigureOut">
              <a:rPr lang="cs-CZ" smtClean="0"/>
              <a:t>09.02.2023</a:t>
            </a:fld>
            <a:endParaRPr lang="cs-CZ"/>
          </a:p>
        </p:txBody>
      </p:sp>
      <p:sp>
        <p:nvSpPr>
          <p:cNvPr id="3" name="Zástupný symbol pro zápatí 2">
            <a:extLst>
              <a:ext uri="{FF2B5EF4-FFF2-40B4-BE49-F238E27FC236}">
                <a16:creationId xmlns:a16="http://schemas.microsoft.com/office/drawing/2014/main" id="{07E4325A-091A-43DF-8565-CA2CEA3DB20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C39B0BB-FF9B-B964-E40F-5D4D77016769}"/>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4027630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60268F-A2CC-DA28-10CD-A045FE530C4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DFD98B9-BEF1-3D82-BC98-20D781F012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8D67295-FAE8-3313-1910-FA921DF456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AEF5183-DE16-256E-25E6-54947489559C}"/>
              </a:ext>
            </a:extLst>
          </p:cNvPr>
          <p:cNvSpPr>
            <a:spLocks noGrp="1"/>
          </p:cNvSpPr>
          <p:nvPr>
            <p:ph type="dt" sz="half" idx="10"/>
          </p:nvPr>
        </p:nvSpPr>
        <p:spPr/>
        <p:txBody>
          <a:bodyPr/>
          <a:lstStyle/>
          <a:p>
            <a:fld id="{683393D5-7B65-4BDD-8107-051AC998D522}" type="datetimeFigureOut">
              <a:rPr lang="cs-CZ" smtClean="0"/>
              <a:t>09.02.2023</a:t>
            </a:fld>
            <a:endParaRPr lang="cs-CZ"/>
          </a:p>
        </p:txBody>
      </p:sp>
      <p:sp>
        <p:nvSpPr>
          <p:cNvPr id="6" name="Zástupný symbol pro zápatí 5">
            <a:extLst>
              <a:ext uri="{FF2B5EF4-FFF2-40B4-BE49-F238E27FC236}">
                <a16:creationId xmlns:a16="http://schemas.microsoft.com/office/drawing/2014/main" id="{C864E54F-0F7A-484C-C7E3-E1802D6AF41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0ADFA15-44D2-18C4-E153-D4E7716E6166}"/>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1270854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5E634D-CD59-9B17-8D66-806FF9B9C38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E44C15A-51E1-526E-CA9A-9AE50F15F5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A9674D85-443A-57BC-73F5-DED763FD68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1553B30-D838-B5C0-24FB-8E73E6197F38}"/>
              </a:ext>
            </a:extLst>
          </p:cNvPr>
          <p:cNvSpPr>
            <a:spLocks noGrp="1"/>
          </p:cNvSpPr>
          <p:nvPr>
            <p:ph type="dt" sz="half" idx="10"/>
          </p:nvPr>
        </p:nvSpPr>
        <p:spPr/>
        <p:txBody>
          <a:bodyPr/>
          <a:lstStyle/>
          <a:p>
            <a:fld id="{683393D5-7B65-4BDD-8107-051AC998D522}" type="datetimeFigureOut">
              <a:rPr lang="cs-CZ" smtClean="0"/>
              <a:t>09.02.2023</a:t>
            </a:fld>
            <a:endParaRPr lang="cs-CZ"/>
          </a:p>
        </p:txBody>
      </p:sp>
      <p:sp>
        <p:nvSpPr>
          <p:cNvPr id="6" name="Zástupný symbol pro zápatí 5">
            <a:extLst>
              <a:ext uri="{FF2B5EF4-FFF2-40B4-BE49-F238E27FC236}">
                <a16:creationId xmlns:a16="http://schemas.microsoft.com/office/drawing/2014/main" id="{BF7793AA-0725-DDA0-A932-881D7DC7D80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9AB0E0D-DEB0-F2F1-C015-3838AF108F77}"/>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29391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F1F767E-815B-24DB-CAA8-C19B842D80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54BAD2A6-84D4-DE0A-AF87-FDCCA24AE1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C7CDA46-EEA7-3890-3054-74CF2B5524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3393D5-7B65-4BDD-8107-051AC998D522}" type="datetimeFigureOut">
              <a:rPr lang="cs-CZ" smtClean="0"/>
              <a:t>09.02.2023</a:t>
            </a:fld>
            <a:endParaRPr lang="cs-CZ"/>
          </a:p>
        </p:txBody>
      </p:sp>
      <p:sp>
        <p:nvSpPr>
          <p:cNvPr id="5" name="Zástupný symbol pro zápatí 4">
            <a:extLst>
              <a:ext uri="{FF2B5EF4-FFF2-40B4-BE49-F238E27FC236}">
                <a16:creationId xmlns:a16="http://schemas.microsoft.com/office/drawing/2014/main" id="{0E9B8316-5CAA-1D38-463C-3E606B0430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07906BE-F320-A120-FA4B-A93DD2E23B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09805-1AEF-4FE4-8DB5-99DACE7E60CF}" type="slidenum">
              <a:rPr lang="cs-CZ" smtClean="0"/>
              <a:t>‹#›</a:t>
            </a:fld>
            <a:endParaRPr lang="cs-CZ"/>
          </a:p>
        </p:txBody>
      </p:sp>
    </p:spTree>
    <p:extLst>
      <p:ext uri="{BB962C8B-B14F-4D97-AF65-F5344CB8AC3E}">
        <p14:creationId xmlns:p14="http://schemas.microsoft.com/office/powerpoint/2010/main" val="181959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F4A7FB-D0D1-7E2E-7134-AB0B419FD3D9}"/>
              </a:ext>
            </a:extLst>
          </p:cNvPr>
          <p:cNvSpPr txBox="1">
            <a:spLocks/>
          </p:cNvSpPr>
          <p:nvPr/>
        </p:nvSpPr>
        <p:spPr>
          <a:xfrm>
            <a:off x="289258" y="534753"/>
            <a:ext cx="8868382" cy="607098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dirty="0">
              <a:solidFill>
                <a:srgbClr val="585857"/>
              </a:solidFill>
              <a:latin typeface="Fira Sans Medium" pitchFamily="34" charset="0"/>
              <a:ea typeface="Fira Sans Medium" pitchFamily="34" charset="0"/>
            </a:endParaRPr>
          </a:p>
        </p:txBody>
      </p:sp>
      <p:sp>
        <p:nvSpPr>
          <p:cNvPr id="3" name="Nadpis 1">
            <a:extLst>
              <a:ext uri="{FF2B5EF4-FFF2-40B4-BE49-F238E27FC236}">
                <a16:creationId xmlns:a16="http://schemas.microsoft.com/office/drawing/2014/main" id="{8AC062B1-2C41-2278-12C3-1520DF860461}"/>
              </a:ext>
            </a:extLst>
          </p:cNvPr>
          <p:cNvSpPr txBox="1">
            <a:spLocks/>
          </p:cNvSpPr>
          <p:nvPr/>
        </p:nvSpPr>
        <p:spPr>
          <a:xfrm>
            <a:off x="289257" y="534753"/>
            <a:ext cx="11404839" cy="607098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dirty="0">
              <a:solidFill>
                <a:srgbClr val="585857"/>
              </a:solidFill>
              <a:latin typeface="Fira Sans Medium" pitchFamily="34" charset="0"/>
              <a:ea typeface="Fira Sans Medium" pitchFamily="34" charset="0"/>
            </a:endParaRPr>
          </a:p>
        </p:txBody>
      </p:sp>
      <p:sp>
        <p:nvSpPr>
          <p:cNvPr id="5" name="TextovéPole 4">
            <a:extLst>
              <a:ext uri="{FF2B5EF4-FFF2-40B4-BE49-F238E27FC236}">
                <a16:creationId xmlns:a16="http://schemas.microsoft.com/office/drawing/2014/main" id="{C69465BE-B9E5-70D1-DC5C-4B931C876998}"/>
              </a:ext>
            </a:extLst>
          </p:cNvPr>
          <p:cNvSpPr txBox="1"/>
          <p:nvPr/>
        </p:nvSpPr>
        <p:spPr>
          <a:xfrm>
            <a:off x="929030" y="534753"/>
            <a:ext cx="10556726" cy="4861267"/>
          </a:xfrm>
          <a:prstGeom prst="rect">
            <a:avLst/>
          </a:prstGeom>
          <a:noFill/>
        </p:spPr>
        <p:txBody>
          <a:bodyPr wrap="square">
            <a:spAutoFit/>
          </a:bodyPr>
          <a:lstStyle/>
          <a:p>
            <a:pPr algn="ctr">
              <a:lnSpc>
                <a:spcPct val="107000"/>
              </a:lnSpc>
              <a:spcAft>
                <a:spcPts val="800"/>
              </a:spcAft>
            </a:pPr>
            <a:r>
              <a:rPr lang="cs-CZ" sz="40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Bezpečnostní systém České republiky, praktické zkušenosti s jeho fungováním a institucionální zajištění kybernetické bezpečnosti v České republice</a:t>
            </a:r>
          </a:p>
          <a:p>
            <a:pPr>
              <a:lnSpc>
                <a:spcPct val="107000"/>
              </a:lnSpc>
              <a:spcAft>
                <a:spcPts val="800"/>
              </a:spcAft>
            </a:pPr>
            <a:endParaRPr lang="cs-CZ" sz="2400" dirty="0">
              <a:solidFill>
                <a:srgbClr val="C00000"/>
              </a:solidFill>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dirty="0">
                <a:latin typeface="Arial Black" panose="020B0A04020102020204" pitchFamily="34" charset="0"/>
                <a:ea typeface="Calibri" panose="020F0502020204030204" pitchFamily="34" charset="0"/>
                <a:cs typeface="Times New Roman" panose="02020603050405020304" pitchFamily="18" charset="0"/>
              </a:rPr>
              <a:t>                                 </a:t>
            </a:r>
            <a:r>
              <a:rPr lang="cs-CZ" sz="2400" dirty="0" err="1">
                <a:latin typeface="Arial Black" panose="020B0A04020102020204" pitchFamily="34" charset="0"/>
                <a:ea typeface="Calibri" panose="020F0502020204030204" pitchFamily="34" charset="0"/>
                <a:cs typeface="Times New Roman" panose="02020603050405020304" pitchFamily="18" charset="0"/>
              </a:rPr>
              <a:t>Ing.Dušan</a:t>
            </a:r>
            <a:r>
              <a:rPr lang="cs-CZ" sz="2400" dirty="0">
                <a:latin typeface="Arial Black" panose="020B0A04020102020204" pitchFamily="34" charset="0"/>
                <a:ea typeface="Calibri" panose="020F0502020204030204" pitchFamily="34" charset="0"/>
                <a:cs typeface="Times New Roman" panose="02020603050405020304" pitchFamily="18" charset="0"/>
              </a:rPr>
              <a:t> Navrátil</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7846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69F92E4-DFB4-DB5E-CBA9-325E8FD48FA2}"/>
              </a:ext>
            </a:extLst>
          </p:cNvPr>
          <p:cNvSpPr txBox="1"/>
          <p:nvPr/>
        </p:nvSpPr>
        <p:spPr>
          <a:xfrm>
            <a:off x="406831" y="329339"/>
            <a:ext cx="11445498" cy="5816977"/>
          </a:xfrm>
          <a:prstGeom prst="rect">
            <a:avLst/>
          </a:prstGeom>
          <a:noFill/>
        </p:spPr>
        <p:txBody>
          <a:bodyPr wrap="square">
            <a:spAutoFit/>
          </a:bodyPr>
          <a:lstStyle/>
          <a:p>
            <a:r>
              <a:rPr lang="cs-CZ" sz="1800" dirty="0">
                <a:solidFill>
                  <a:srgbClr val="C00000"/>
                </a:solidFill>
                <a:latin typeface="Arial Black" panose="020B0A04020102020204" pitchFamily="34" charset="0"/>
                <a:cs typeface="Times New Roman" panose="02020603050405020304" pitchFamily="18" charset="0"/>
              </a:rPr>
              <a:t>                                                      </a:t>
            </a:r>
            <a:r>
              <a:rPr lang="cs-CZ" sz="2400" dirty="0">
                <a:solidFill>
                  <a:srgbClr val="C00000"/>
                </a:solidFill>
                <a:latin typeface="Arial Black" panose="020B0A04020102020204" pitchFamily="34" charset="0"/>
                <a:cs typeface="Times New Roman" panose="02020603050405020304" pitchFamily="18" charset="0"/>
              </a:rPr>
              <a:t>Ministerstvo vnitra</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oblast vnitřní bezpečnosti</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oblast veřejné správy</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oblast </a:t>
            </a:r>
            <a:r>
              <a:rPr lang="cs-CZ" dirty="0" err="1">
                <a:latin typeface="Arial Black" panose="020B0A04020102020204" pitchFamily="34" charset="0"/>
                <a:cs typeface="Times New Roman" panose="02020603050405020304" pitchFamily="18" charset="0"/>
              </a:rPr>
              <a:t>eGovermentu</a:t>
            </a:r>
            <a:r>
              <a:rPr lang="cs-CZ" dirty="0">
                <a:latin typeface="Arial Black" panose="020B0A04020102020204" pitchFamily="34" charset="0"/>
                <a:cs typeface="Times New Roman" panose="02020603050405020304" pitchFamily="18" charset="0"/>
              </a:rPr>
              <a:t> - přechází do DIA (Digitální a informační agentura)</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Složky v podřízenosti:</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 Policie ČR (zabývá se kromě jiného i kybernetickou kriminalitou)</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 Hasičský záchranný sbor ČR</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Úřad pro zahraniční styky (ředitel  přímo podřízen ministrovi) </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Státní podnik zřízený ministerstvem:</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NAKIT (Národní agentura pro komunikační a informační technologie s. p.) – přechází do DIA</a:t>
            </a:r>
            <a:endParaRPr lang="cs-CZ" dirty="0"/>
          </a:p>
        </p:txBody>
      </p:sp>
    </p:spTree>
    <p:extLst>
      <p:ext uri="{BB962C8B-B14F-4D97-AF65-F5344CB8AC3E}">
        <p14:creationId xmlns:p14="http://schemas.microsoft.com/office/powerpoint/2010/main" val="2564021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3C25AF8-AED9-CD49-E38B-B07E5FB1750D}"/>
              </a:ext>
            </a:extLst>
          </p:cNvPr>
          <p:cNvSpPr txBox="1"/>
          <p:nvPr/>
        </p:nvSpPr>
        <p:spPr>
          <a:xfrm>
            <a:off x="313841" y="236349"/>
            <a:ext cx="11728342" cy="4708981"/>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Ministerstvo vnitra</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V minulosti řešilo především hrozby terorismu a migrace, které v ČR nebyly vážné, spíše      mediální a politická poptávka. Oboje bylo doprovázeno dezinformacemi, které měly původ v zahraničí. Nebyla vůle to řešit, ani koordinovat. Obecně MV má tendenci neřešit nové hrozby a nevůle převzít zodpovědnost -„odstrkávat vše od sebe“</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Odpor bezpečnostní politiky – oddělení hybridních hrozeb.</a:t>
            </a:r>
          </a:p>
          <a:p>
            <a:r>
              <a:rPr lang="cs-CZ" dirty="0">
                <a:latin typeface="Arial Black" panose="020B0A04020102020204" pitchFamily="34" charset="0"/>
                <a:cs typeface="Times New Roman" panose="02020603050405020304" pitchFamily="18" charset="0"/>
              </a:rPr>
              <a:t>Dnes vládní zmocněnec pro dezinformace – žádné kompetence – výsledek?</a:t>
            </a:r>
          </a:p>
          <a:p>
            <a:r>
              <a:rPr lang="cs-CZ" dirty="0">
                <a:latin typeface="Arial Black" panose="020B0A04020102020204" pitchFamily="34" charset="0"/>
                <a:cs typeface="Times New Roman" panose="02020603050405020304" pitchFamily="18" charset="0"/>
              </a:rPr>
              <a:t>Příprava zákona o dezinformacích?</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Ministr vnitra svolává Ústřední krizový štáb pokud řeší aktuální hrozby a rizika v oblasti vnitřní bezpečnosti. Problém s ministrem obrany.</a:t>
            </a:r>
          </a:p>
          <a:p>
            <a:endParaRPr lang="cs-CZ" dirty="0">
              <a:latin typeface="Arial Black" panose="020B0A04020102020204" pitchFamily="34" charset="0"/>
              <a:cs typeface="Times New Roman" panose="02020603050405020304" pitchFamily="18" charset="0"/>
            </a:endParaRP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Bezpečnostní výzkum</a:t>
            </a:r>
            <a:endParaRPr lang="cs-CZ" dirty="0"/>
          </a:p>
        </p:txBody>
      </p:sp>
    </p:spTree>
    <p:extLst>
      <p:ext uri="{BB962C8B-B14F-4D97-AF65-F5344CB8AC3E}">
        <p14:creationId xmlns:p14="http://schemas.microsoft.com/office/powerpoint/2010/main" val="1737480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C287004-7E7C-86B0-3073-16E1438B7779}"/>
              </a:ext>
            </a:extLst>
          </p:cNvPr>
          <p:cNvSpPr txBox="1"/>
          <p:nvPr/>
        </p:nvSpPr>
        <p:spPr>
          <a:xfrm>
            <a:off x="306092" y="329340"/>
            <a:ext cx="11491993" cy="4708981"/>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Ministerstvo obrany</a:t>
            </a:r>
          </a:p>
          <a:p>
            <a:endParaRPr lang="cs-CZ" sz="2400" dirty="0">
              <a:solidFill>
                <a:srgbClr val="C00000"/>
              </a:solidFill>
              <a:latin typeface="Arial Black" panose="020B0A04020102020204" pitchFamily="34" charset="0"/>
              <a:cs typeface="Times New Roman" panose="02020603050405020304" pitchFamily="18" charset="0"/>
            </a:endParaRPr>
          </a:p>
          <a:p>
            <a:r>
              <a:rPr lang="cs-CZ" sz="2400" dirty="0">
                <a:solidFill>
                  <a:srgbClr val="C00000"/>
                </a:solidFill>
                <a:latin typeface="Arial Black" panose="020B0A04020102020204" pitchFamily="34" charset="0"/>
                <a:cs typeface="Times New Roman" panose="02020603050405020304" pitchFamily="18" charset="0"/>
              </a:rPr>
              <a:t>Zabezpečuje obranu ČR</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Kromě jiného:</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řídí Armádu ČR</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podílí se na návrhu obranné politiky státu</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koordinuje činnost ústředních orgánů samosprávy a právnických osob důležitých pro  obranu státu při přípravě k obraně</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řídí Vojenské zpravodajství</a:t>
            </a:r>
          </a:p>
          <a:p>
            <a:endParaRPr lang="cs-CZ" sz="2400" dirty="0"/>
          </a:p>
        </p:txBody>
      </p:sp>
    </p:spTree>
    <p:extLst>
      <p:ext uri="{BB962C8B-B14F-4D97-AF65-F5344CB8AC3E}">
        <p14:creationId xmlns:p14="http://schemas.microsoft.com/office/powerpoint/2010/main" val="809219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DD98C29-BABC-3C32-F827-83394FEC09B3}"/>
              </a:ext>
            </a:extLst>
          </p:cNvPr>
          <p:cNvSpPr txBox="1"/>
          <p:nvPr/>
        </p:nvSpPr>
        <p:spPr>
          <a:xfrm>
            <a:off x="464948" y="333214"/>
            <a:ext cx="11600483" cy="6832640"/>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Ministerstvo obrany</a:t>
            </a:r>
          </a:p>
          <a:p>
            <a:r>
              <a:rPr lang="cs-CZ" sz="2400" dirty="0">
                <a:solidFill>
                  <a:srgbClr val="C00000"/>
                </a:solidFill>
                <a:latin typeface="Arial Black" panose="020B0A04020102020204" pitchFamily="34" charset="0"/>
                <a:cs typeface="Times New Roman" panose="02020603050405020304" pitchFamily="18" charset="0"/>
              </a:rPr>
              <a:t> </a:t>
            </a:r>
          </a:p>
          <a:p>
            <a:r>
              <a:rPr lang="cs-CZ" sz="2400" dirty="0">
                <a:solidFill>
                  <a:srgbClr val="C00000"/>
                </a:solidFill>
                <a:latin typeface="Arial Black" panose="020B0A04020102020204" pitchFamily="34" charset="0"/>
                <a:cs typeface="Times New Roman" panose="02020603050405020304" pitchFamily="18" charset="0"/>
              </a:rPr>
              <a:t>Armáda ČR</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Od 1. července 2019 vzniklo </a:t>
            </a:r>
            <a:r>
              <a:rPr lang="cs-CZ" dirty="0">
                <a:solidFill>
                  <a:srgbClr val="C00000"/>
                </a:solidFill>
                <a:latin typeface="Arial Black" panose="020B0A04020102020204" pitchFamily="34" charset="0"/>
                <a:cs typeface="Times New Roman" panose="02020603050405020304" pitchFamily="18" charset="0"/>
              </a:rPr>
              <a:t>Velitelství kybernetických sil a informačních operací AČR </a:t>
            </a:r>
            <a:r>
              <a:rPr lang="cs-CZ" dirty="0">
                <a:latin typeface="Arial Black" panose="020B0A04020102020204" pitchFamily="34" charset="0"/>
                <a:cs typeface="Times New Roman" panose="02020603050405020304" pitchFamily="18" charset="0"/>
              </a:rPr>
              <a:t>na základě definování kybernetického prostoru jako 5.operační domény summitem NATO ve Varšavě.</a:t>
            </a:r>
          </a:p>
          <a:p>
            <a:r>
              <a:rPr lang="cs-CZ" dirty="0">
                <a:latin typeface="Arial Black" panose="020B0A04020102020204" pitchFamily="34" charset="0"/>
                <a:cs typeface="Times New Roman" panose="02020603050405020304" pitchFamily="18" charset="0"/>
              </a:rPr>
              <a:t> </a:t>
            </a:r>
          </a:p>
          <a:p>
            <a:r>
              <a:rPr lang="cs-CZ" dirty="0">
                <a:latin typeface="Arial Black" panose="020B0A04020102020204" pitchFamily="34" charset="0"/>
                <a:cs typeface="Times New Roman" panose="02020603050405020304" pitchFamily="18" charset="0"/>
              </a:rPr>
              <a:t>Hlavní úkoly: </a:t>
            </a:r>
          </a:p>
          <a:p>
            <a:r>
              <a:rPr lang="cs-CZ" dirty="0">
                <a:latin typeface="Arial Black" panose="020B0A04020102020204" pitchFamily="34" charset="0"/>
                <a:cs typeface="Times New Roman" panose="02020603050405020304" pitchFamily="18" charset="0"/>
              </a:rPr>
              <a:t>. působení v kybernetickém prostoru a informačním prostředí</a:t>
            </a:r>
          </a:p>
          <a:p>
            <a:r>
              <a:rPr lang="cs-CZ" dirty="0">
                <a:latin typeface="Arial Black" panose="020B0A04020102020204" pitchFamily="34" charset="0"/>
                <a:cs typeface="Times New Roman" panose="02020603050405020304" pitchFamily="18" charset="0"/>
              </a:rPr>
              <a:t>. začleňování se do vedení společných operací, které zasahují i kybernetickou doménu</a:t>
            </a:r>
          </a:p>
          <a:p>
            <a:r>
              <a:rPr lang="cs-CZ" dirty="0">
                <a:latin typeface="Arial Black" panose="020B0A04020102020204" pitchFamily="34" charset="0"/>
                <a:cs typeface="Times New Roman" panose="02020603050405020304" pitchFamily="18" charset="0"/>
              </a:rPr>
              <a:t>. chránit vlastní síly  a prostředky v kybernetickém prostoru</a:t>
            </a:r>
          </a:p>
          <a:p>
            <a:r>
              <a:rPr lang="cs-CZ" dirty="0">
                <a:latin typeface="Arial Black" panose="020B0A04020102020204" pitchFamily="34" charset="0"/>
                <a:cs typeface="Times New Roman" panose="02020603050405020304" pitchFamily="18" charset="0"/>
              </a:rPr>
              <a:t>. </a:t>
            </a:r>
            <a:r>
              <a:rPr lang="cs-CZ" dirty="0" err="1">
                <a:latin typeface="Arial Black" panose="020B0A04020102020204" pitchFamily="34" charset="0"/>
                <a:cs typeface="Times New Roman" panose="02020603050405020304" pitchFamily="18" charset="0"/>
              </a:rPr>
              <a:t>podporovatstrategickou</a:t>
            </a:r>
            <a:r>
              <a:rPr lang="cs-CZ" dirty="0">
                <a:latin typeface="Arial Black" panose="020B0A04020102020204" pitchFamily="34" charset="0"/>
                <a:cs typeface="Times New Roman" panose="02020603050405020304" pitchFamily="18" charset="0"/>
              </a:rPr>
              <a:t> a vést operační komunikaci</a:t>
            </a:r>
          </a:p>
          <a:p>
            <a:endParaRPr lang="cs-CZ" dirty="0">
              <a:latin typeface="Arial Black" panose="020B0A04020102020204" pitchFamily="34" charset="0"/>
              <a:cs typeface="Times New Roman" panose="02020603050405020304" pitchFamily="18" charset="0"/>
            </a:endParaRPr>
          </a:p>
          <a:p>
            <a:r>
              <a:rPr lang="cs-CZ" dirty="0">
                <a:solidFill>
                  <a:srgbClr val="C00000"/>
                </a:solidFill>
                <a:latin typeface="Arial Black" panose="020B0A04020102020204" pitchFamily="34" charset="0"/>
                <a:cs typeface="Times New Roman" panose="02020603050405020304" pitchFamily="18" charset="0"/>
              </a:rPr>
              <a:t>Vojenské zpravodajství</a:t>
            </a:r>
          </a:p>
          <a:p>
            <a:r>
              <a:rPr lang="cs-CZ" dirty="0">
                <a:latin typeface="Arial Black" panose="020B0A04020102020204" pitchFamily="34" charset="0"/>
                <a:cs typeface="Times New Roman" panose="02020603050405020304" pitchFamily="18" charset="0"/>
              </a:rPr>
              <a:t>Národní centrum kybernetických operaci (NCKO)- kybernetická obrana – vytvoření účinného systému obrany kybernetického prostoru, tak aby ČR byla schopna zastavit , případně odvrátit kybernetické útoky.</a:t>
            </a:r>
          </a:p>
          <a:p>
            <a:r>
              <a:rPr lang="cs-CZ" dirty="0">
                <a:latin typeface="Arial Black" panose="020B0A04020102020204" pitchFamily="34" charset="0"/>
                <a:cs typeface="Times New Roman" panose="02020603050405020304" pitchFamily="18" charset="0"/>
              </a:rPr>
              <a:t>Další zajímavé aktivity – SIGINT (signální zpravodajství) a IMINT (obrazové zpravodajství)</a:t>
            </a:r>
          </a:p>
          <a:p>
            <a:endParaRPr lang="cs-CZ" dirty="0">
              <a:latin typeface="Arial Black" panose="020B0A04020102020204" pitchFamily="34" charset="0"/>
              <a:cs typeface="Times New Roman" panose="02020603050405020304" pitchFamily="18" charset="0"/>
            </a:endParaRPr>
          </a:p>
          <a:p>
            <a:endParaRPr lang="cs-CZ" dirty="0">
              <a:latin typeface="Arial Black" panose="020B0A04020102020204" pitchFamily="34" charset="0"/>
              <a:cs typeface="Times New Roman" panose="02020603050405020304" pitchFamily="18" charset="0"/>
            </a:endParaRPr>
          </a:p>
          <a:p>
            <a:endParaRPr lang="cs-CZ" dirty="0">
              <a:latin typeface="Arial Black" panose="020B0A04020102020204" pitchFamily="34" charset="0"/>
              <a:cs typeface="Times New Roman" panose="02020603050405020304" pitchFamily="18" charset="0"/>
            </a:endParaRPr>
          </a:p>
          <a:p>
            <a:endParaRPr lang="cs-CZ" dirty="0">
              <a:latin typeface="Arial Black" panose="020B0A04020102020204" pitchFamily="34" charset="0"/>
              <a:cs typeface="Times New Roman" panose="02020603050405020304" pitchFamily="18" charset="0"/>
            </a:endParaRPr>
          </a:p>
        </p:txBody>
      </p:sp>
    </p:spTree>
    <p:extLst>
      <p:ext uri="{BB962C8B-B14F-4D97-AF65-F5344CB8AC3E}">
        <p14:creationId xmlns:p14="http://schemas.microsoft.com/office/powerpoint/2010/main" val="2602227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EB71936-727F-700A-73D4-B8058776903B}"/>
              </a:ext>
            </a:extLst>
          </p:cNvPr>
          <p:cNvSpPr txBox="1"/>
          <p:nvPr/>
        </p:nvSpPr>
        <p:spPr>
          <a:xfrm>
            <a:off x="337089" y="131736"/>
            <a:ext cx="11584982" cy="6832640"/>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Zpravodajské služby</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solidFill>
                  <a:srgbClr val="C00000"/>
                </a:solidFill>
                <a:latin typeface="Arial Black" panose="020B0A04020102020204" pitchFamily="34" charset="0"/>
                <a:cs typeface="Times New Roman" panose="02020603050405020304" pitchFamily="18" charset="0"/>
              </a:rPr>
              <a:t>Bezpečnostní informační služba </a:t>
            </a:r>
            <a:r>
              <a:rPr lang="cs-CZ" dirty="0">
                <a:latin typeface="Arial Black" panose="020B0A04020102020204" pitchFamily="34" charset="0"/>
                <a:cs typeface="Times New Roman" panose="02020603050405020304" pitchFamily="18" charset="0"/>
              </a:rPr>
              <a:t>-</a:t>
            </a:r>
            <a:r>
              <a:rPr lang="cs-CZ" dirty="0">
                <a:solidFill>
                  <a:srgbClr val="C00000"/>
                </a:solidFill>
                <a:latin typeface="Arial Black" panose="020B0A04020102020204" pitchFamily="34" charset="0"/>
                <a:cs typeface="Times New Roman" panose="02020603050405020304" pitchFamily="18" charset="0"/>
              </a:rPr>
              <a:t> </a:t>
            </a:r>
            <a:r>
              <a:rPr lang="cs-CZ" dirty="0">
                <a:latin typeface="Arial Black" panose="020B0A04020102020204" pitchFamily="34" charset="0"/>
                <a:cs typeface="Times New Roman" panose="02020603050405020304" pitchFamily="18" charset="0"/>
              </a:rPr>
              <a:t>podřízena premiérovi </a:t>
            </a:r>
          </a:p>
          <a:p>
            <a:r>
              <a:rPr lang="cs-CZ" dirty="0">
                <a:latin typeface="Arial Black" panose="020B0A04020102020204" pitchFamily="34" charset="0"/>
                <a:cs typeface="Times New Roman" panose="02020603050405020304" pitchFamily="18" charset="0"/>
              </a:rPr>
              <a:t>(vnitřní)</a:t>
            </a:r>
          </a:p>
          <a:p>
            <a:r>
              <a:rPr lang="cs-CZ" dirty="0">
                <a:solidFill>
                  <a:srgbClr val="C00000"/>
                </a:solidFill>
                <a:latin typeface="Arial Black" panose="020B0A04020102020204" pitchFamily="34" charset="0"/>
                <a:cs typeface="Times New Roman" panose="02020603050405020304" pitchFamily="18" charset="0"/>
              </a:rPr>
              <a:t>Úřad pro zahraniční styky a informace </a:t>
            </a:r>
            <a:r>
              <a:rPr lang="cs-CZ" dirty="0">
                <a:latin typeface="Arial Black" panose="020B0A04020102020204" pitchFamily="34" charset="0"/>
                <a:cs typeface="Times New Roman" panose="02020603050405020304" pitchFamily="18" charset="0"/>
              </a:rPr>
              <a:t>– podřízena ministru vnitra </a:t>
            </a:r>
          </a:p>
          <a:p>
            <a:r>
              <a:rPr lang="cs-CZ" dirty="0">
                <a:latin typeface="Arial Black" panose="020B0A04020102020204" pitchFamily="34" charset="0"/>
                <a:cs typeface="Times New Roman" panose="02020603050405020304" pitchFamily="18" charset="0"/>
              </a:rPr>
              <a:t>(vnější)</a:t>
            </a:r>
          </a:p>
          <a:p>
            <a:r>
              <a:rPr lang="cs-CZ" dirty="0">
                <a:solidFill>
                  <a:srgbClr val="C00000"/>
                </a:solidFill>
                <a:latin typeface="Arial Black" panose="020B0A04020102020204" pitchFamily="34" charset="0"/>
                <a:cs typeface="Times New Roman" panose="02020603050405020304" pitchFamily="18" charset="0"/>
              </a:rPr>
              <a:t>Vojenské zpravodajství </a:t>
            </a:r>
            <a:r>
              <a:rPr lang="cs-CZ" dirty="0">
                <a:latin typeface="Arial Black" panose="020B0A04020102020204" pitchFamily="34" charset="0"/>
                <a:cs typeface="Times New Roman" panose="02020603050405020304" pitchFamily="18" charset="0"/>
              </a:rPr>
              <a:t>– podřízeno ministru obrany</a:t>
            </a:r>
          </a:p>
          <a:p>
            <a:r>
              <a:rPr lang="cs-CZ" dirty="0">
                <a:latin typeface="Arial Black" panose="020B0A04020102020204" pitchFamily="34" charset="0"/>
                <a:cs typeface="Times New Roman" panose="02020603050405020304" pitchFamily="18" charset="0"/>
              </a:rPr>
              <a:t>(vnější a vnitřní)</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HUMINT,SIGINT,OSINT,IMINT</a:t>
            </a:r>
          </a:p>
          <a:p>
            <a:r>
              <a:rPr lang="cs-CZ" dirty="0">
                <a:latin typeface="Arial Black" panose="020B0A04020102020204" pitchFamily="34" charset="0"/>
                <a:cs typeface="Times New Roman" panose="02020603050405020304" pitchFamily="18" charset="0"/>
              </a:rPr>
              <a:t>historický vývoj</a:t>
            </a:r>
          </a:p>
          <a:p>
            <a:r>
              <a:rPr lang="cs-CZ" dirty="0">
                <a:latin typeface="Arial Black" panose="020B0A04020102020204" pitchFamily="34" charset="0"/>
                <a:cs typeface="Times New Roman" panose="02020603050405020304" pitchFamily="18" charset="0"/>
              </a:rPr>
              <a:t>zavěšení</a:t>
            </a:r>
          </a:p>
          <a:p>
            <a:r>
              <a:rPr lang="cs-CZ" dirty="0">
                <a:latin typeface="Arial Black" panose="020B0A04020102020204" pitchFamily="34" charset="0"/>
                <a:cs typeface="Times New Roman" panose="02020603050405020304" pitchFamily="18" charset="0"/>
              </a:rPr>
              <a:t>nemají výkonné pravomoci</a:t>
            </a:r>
          </a:p>
          <a:p>
            <a:r>
              <a:rPr lang="cs-CZ" dirty="0">
                <a:latin typeface="Arial Black" panose="020B0A04020102020204" pitchFamily="34" charset="0"/>
                <a:cs typeface="Times New Roman" panose="02020603050405020304" pitchFamily="18" charset="0"/>
              </a:rPr>
              <a:t>spolupráce a nespolupráce</a:t>
            </a:r>
          </a:p>
          <a:p>
            <a:r>
              <a:rPr lang="cs-CZ" dirty="0">
                <a:latin typeface="Arial Black" panose="020B0A04020102020204" pitchFamily="34" charset="0"/>
                <a:cs typeface="Times New Roman" panose="02020603050405020304" pitchFamily="18" charset="0"/>
              </a:rPr>
              <a:t>koordinace</a:t>
            </a:r>
          </a:p>
          <a:p>
            <a:r>
              <a:rPr lang="cs-CZ" dirty="0">
                <a:latin typeface="Arial Black" panose="020B0A04020102020204" pitchFamily="34" charset="0"/>
                <a:cs typeface="Times New Roman" panose="02020603050405020304" pitchFamily="18" charset="0"/>
              </a:rPr>
              <a:t>úkolování</a:t>
            </a:r>
          </a:p>
          <a:p>
            <a:r>
              <a:rPr lang="cs-CZ" dirty="0">
                <a:latin typeface="Arial Black" panose="020B0A04020102020204" pitchFamily="34" charset="0"/>
                <a:cs typeface="Times New Roman" panose="02020603050405020304" pitchFamily="18" charset="0"/>
              </a:rPr>
              <a:t>stanovování priorit</a:t>
            </a:r>
          </a:p>
          <a:p>
            <a:r>
              <a:rPr lang="cs-CZ" dirty="0">
                <a:latin typeface="Arial Black" panose="020B0A04020102020204" pitchFamily="34" charset="0"/>
                <a:cs typeface="Times New Roman" panose="02020603050405020304" pitchFamily="18" charset="0"/>
              </a:rPr>
              <a:t>kontrola</a:t>
            </a:r>
          </a:p>
          <a:p>
            <a:r>
              <a:rPr lang="cs-CZ" dirty="0">
                <a:latin typeface="Arial Black" panose="020B0A04020102020204" pitchFamily="34" charset="0"/>
                <a:cs typeface="Times New Roman" panose="02020603050405020304" pitchFamily="18" charset="0"/>
              </a:rPr>
              <a:t>efektivita</a:t>
            </a:r>
          </a:p>
          <a:p>
            <a:r>
              <a:rPr lang="cs-CZ" dirty="0">
                <a:latin typeface="Arial Black" panose="020B0A04020102020204" pitchFamily="34" charset="0"/>
                <a:cs typeface="Times New Roman" panose="02020603050405020304" pitchFamily="18" charset="0"/>
              </a:rPr>
              <a:t>PR</a:t>
            </a:r>
          </a:p>
          <a:p>
            <a:endParaRPr lang="cs-CZ" dirty="0">
              <a:solidFill>
                <a:srgbClr val="C00000"/>
              </a:solidFill>
              <a:latin typeface="Arial Black" panose="020B0A04020102020204" pitchFamily="34" charset="0"/>
              <a:cs typeface="Times New Roman" panose="02020603050405020304" pitchFamily="18" charset="0"/>
            </a:endParaRPr>
          </a:p>
          <a:p>
            <a:endParaRPr lang="cs-CZ" sz="2400" dirty="0">
              <a:solidFill>
                <a:srgbClr val="C00000"/>
              </a:solidFill>
              <a:latin typeface="Arial Black" panose="020B0A04020102020204" pitchFamily="34" charset="0"/>
              <a:cs typeface="Times New Roman" panose="02020603050405020304" pitchFamily="18" charset="0"/>
            </a:endParaRPr>
          </a:p>
          <a:p>
            <a:r>
              <a:rPr lang="cs-CZ" sz="2400" dirty="0">
                <a:solidFill>
                  <a:srgbClr val="C00000"/>
                </a:solidFill>
                <a:latin typeface="Arial Black" panose="020B0A04020102020204" pitchFamily="34" charset="0"/>
                <a:cs typeface="Times New Roman" panose="02020603050405020304" pitchFamily="18" charset="0"/>
              </a:rPr>
              <a:t> </a:t>
            </a:r>
            <a:endParaRPr lang="cs-CZ" sz="2400" dirty="0"/>
          </a:p>
        </p:txBody>
      </p:sp>
    </p:spTree>
    <p:extLst>
      <p:ext uri="{BB962C8B-B14F-4D97-AF65-F5344CB8AC3E}">
        <p14:creationId xmlns:p14="http://schemas.microsoft.com/office/powerpoint/2010/main" val="2980292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283829F-B1FB-9797-9F97-136D44FC3CDA}"/>
              </a:ext>
            </a:extLst>
          </p:cNvPr>
          <p:cNvSpPr txBox="1"/>
          <p:nvPr/>
        </p:nvSpPr>
        <p:spPr>
          <a:xfrm>
            <a:off x="348712" y="286720"/>
            <a:ext cx="11302139" cy="3600986"/>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Úřad vlády</a:t>
            </a:r>
          </a:p>
          <a:p>
            <a:endParaRPr lang="cs-CZ" sz="2400" dirty="0">
              <a:solidFill>
                <a:srgbClr val="C00000"/>
              </a:solidFill>
              <a:latin typeface="Arial Black" panose="020B0A04020102020204" pitchFamily="34" charset="0"/>
              <a:cs typeface="Times New Roman" panose="02020603050405020304" pitchFamily="18" charset="0"/>
            </a:endParaRPr>
          </a:p>
          <a:p>
            <a:r>
              <a:rPr lang="cs-CZ" b="1" dirty="0">
                <a:latin typeface="Arial Black" panose="020B0A04020102020204" pitchFamily="34" charset="0"/>
                <a:cs typeface="Times New Roman" panose="02020603050405020304" pitchFamily="18" charset="0"/>
              </a:rPr>
              <a:t>Poradce pro bezpečnostní a zahraniční politiku od 1.ledna 2022</a:t>
            </a:r>
          </a:p>
          <a:p>
            <a:endParaRPr lang="cs-CZ" b="1" dirty="0">
              <a:latin typeface="Arial Black" panose="020B0A04020102020204" pitchFamily="34" charset="0"/>
              <a:cs typeface="Times New Roman" panose="02020603050405020304" pitchFamily="18" charset="0"/>
            </a:endParaRPr>
          </a:p>
          <a:p>
            <a:r>
              <a:rPr lang="cs-CZ" b="1" dirty="0">
                <a:latin typeface="Arial Black" panose="020B0A04020102020204" pitchFamily="34" charset="0"/>
                <a:cs typeface="Times New Roman" panose="02020603050405020304" pitchFamily="18" charset="0"/>
              </a:rPr>
              <a:t>. skupina pro koordinaci zpravodajských služeb (vzniká) ? zavěšení</a:t>
            </a:r>
          </a:p>
          <a:p>
            <a:r>
              <a:rPr lang="cs-CZ" b="1" dirty="0">
                <a:latin typeface="Arial Black" panose="020B0A04020102020204" pitchFamily="34" charset="0"/>
                <a:cs typeface="Times New Roman" panose="02020603050405020304" pitchFamily="18" charset="0"/>
              </a:rPr>
              <a:t>.odbor bezpečnostních politik- zajišťuje sekretariát BRS</a:t>
            </a:r>
          </a:p>
          <a:p>
            <a:endParaRPr lang="cs-CZ" b="1" dirty="0">
              <a:latin typeface="Arial Black" panose="020B0A04020102020204" pitchFamily="34" charset="0"/>
              <a:cs typeface="Times New Roman" panose="02020603050405020304" pitchFamily="18" charset="0"/>
            </a:endParaRPr>
          </a:p>
          <a:p>
            <a:endParaRPr lang="cs-CZ" b="1" dirty="0">
              <a:latin typeface="Arial Black" panose="020B0A04020102020204" pitchFamily="34" charset="0"/>
              <a:cs typeface="Times New Roman" panose="02020603050405020304" pitchFamily="18" charset="0"/>
            </a:endParaRPr>
          </a:p>
          <a:p>
            <a:r>
              <a:rPr lang="cs-CZ" b="1" dirty="0">
                <a:latin typeface="Arial Black" panose="020B0A04020102020204" pitchFamily="34" charset="0"/>
                <a:cs typeface="Times New Roman" panose="02020603050405020304" pitchFamily="18" charset="0"/>
              </a:rPr>
              <a:t>Společná zpravodajská skupina Výboru pro zpravodajskou činnost BRS –zabývá se pouze terorismem</a:t>
            </a:r>
          </a:p>
          <a:p>
            <a:endParaRPr lang="cs-CZ" b="1" dirty="0">
              <a:latin typeface="Arial Black" panose="020B0A04020102020204" pitchFamily="34" charset="0"/>
              <a:cs typeface="Times New Roman" panose="02020603050405020304" pitchFamily="18" charset="0"/>
            </a:endParaRPr>
          </a:p>
          <a:p>
            <a:endParaRPr lang="cs-CZ" b="1" dirty="0"/>
          </a:p>
        </p:txBody>
      </p:sp>
    </p:spTree>
    <p:extLst>
      <p:ext uri="{BB962C8B-B14F-4D97-AF65-F5344CB8AC3E}">
        <p14:creationId xmlns:p14="http://schemas.microsoft.com/office/powerpoint/2010/main" val="2052869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A5B6EBC-4443-1D9D-ECC0-5D7155B19C0B}"/>
              </a:ext>
            </a:extLst>
          </p:cNvPr>
          <p:cNvSpPr txBox="1"/>
          <p:nvPr/>
        </p:nvSpPr>
        <p:spPr>
          <a:xfrm>
            <a:off x="418454" y="430078"/>
            <a:ext cx="11325387" cy="6647974"/>
          </a:xfrm>
          <a:prstGeom prst="rect">
            <a:avLst/>
          </a:prstGeom>
          <a:noFill/>
        </p:spPr>
        <p:txBody>
          <a:bodyPr wrap="square">
            <a:spAutoFit/>
          </a:bodyPr>
          <a:lstStyle/>
          <a:p>
            <a:r>
              <a:rPr lang="cs-CZ" dirty="0">
                <a:solidFill>
                  <a:srgbClr val="C00000"/>
                </a:solidFill>
                <a:latin typeface="Arial Black" panose="020B0A04020102020204" pitchFamily="34" charset="0"/>
                <a:cs typeface="Times New Roman" panose="02020603050405020304" pitchFamily="18" charset="0"/>
              </a:rPr>
              <a:t>                                               </a:t>
            </a:r>
            <a:r>
              <a:rPr lang="cs-CZ" sz="2400" dirty="0">
                <a:solidFill>
                  <a:srgbClr val="C00000"/>
                </a:solidFill>
                <a:latin typeface="Arial Black" panose="020B0A04020102020204" pitchFamily="34" charset="0"/>
                <a:cs typeface="Times New Roman" panose="02020603050405020304" pitchFamily="18" charset="0"/>
              </a:rPr>
              <a:t>Bezpečnostní rada státu</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členové:</a:t>
            </a:r>
          </a:p>
          <a:p>
            <a:r>
              <a:rPr lang="cs-CZ" dirty="0">
                <a:solidFill>
                  <a:srgbClr val="C00000"/>
                </a:solidFill>
                <a:latin typeface="Arial Black" panose="020B0A04020102020204" pitchFamily="34" charset="0"/>
                <a:cs typeface="Times New Roman" panose="02020603050405020304" pitchFamily="18" charset="0"/>
              </a:rPr>
              <a:t>. předseda vlády</a:t>
            </a:r>
          </a:p>
          <a:p>
            <a:r>
              <a:rPr lang="cs-CZ" dirty="0">
                <a:solidFill>
                  <a:srgbClr val="C00000"/>
                </a:solidFill>
                <a:latin typeface="Arial Black" panose="020B0A04020102020204" pitchFamily="34" charset="0"/>
                <a:cs typeface="Times New Roman" panose="02020603050405020304" pitchFamily="18" charset="0"/>
              </a:rPr>
              <a:t>. ministr vnitra</a:t>
            </a:r>
          </a:p>
          <a:p>
            <a:r>
              <a:rPr lang="cs-CZ" dirty="0">
                <a:solidFill>
                  <a:srgbClr val="C00000"/>
                </a:solidFill>
                <a:latin typeface="Arial Black" panose="020B0A04020102020204" pitchFamily="34" charset="0"/>
                <a:cs typeface="Times New Roman" panose="02020603050405020304" pitchFamily="18" charset="0"/>
              </a:rPr>
              <a:t>. ministr obrany</a:t>
            </a:r>
          </a:p>
          <a:p>
            <a:r>
              <a:rPr lang="cs-CZ" dirty="0">
                <a:solidFill>
                  <a:srgbClr val="C00000"/>
                </a:solidFill>
                <a:latin typeface="Arial Black" panose="020B0A04020102020204" pitchFamily="34" charset="0"/>
                <a:cs typeface="Times New Roman" panose="02020603050405020304" pitchFamily="18" charset="0"/>
              </a:rPr>
              <a:t>. ministr zahraničních věcí</a:t>
            </a:r>
          </a:p>
          <a:p>
            <a:r>
              <a:rPr lang="cs-CZ" dirty="0">
                <a:solidFill>
                  <a:srgbClr val="C00000"/>
                </a:solidFill>
                <a:latin typeface="Arial Black" panose="020B0A04020102020204" pitchFamily="34" charset="0"/>
                <a:cs typeface="Times New Roman" panose="02020603050405020304" pitchFamily="18" charset="0"/>
              </a:rPr>
              <a:t>. ministr dopravy</a:t>
            </a:r>
          </a:p>
          <a:p>
            <a:r>
              <a:rPr lang="cs-CZ" dirty="0">
                <a:solidFill>
                  <a:srgbClr val="C00000"/>
                </a:solidFill>
                <a:latin typeface="Arial Black" panose="020B0A04020102020204" pitchFamily="34" charset="0"/>
                <a:cs typeface="Times New Roman" panose="02020603050405020304" pitchFamily="18" charset="0"/>
              </a:rPr>
              <a:t>. ministr průmyslu a obchodu</a:t>
            </a:r>
          </a:p>
          <a:p>
            <a:r>
              <a:rPr lang="cs-CZ" dirty="0">
                <a:solidFill>
                  <a:srgbClr val="C00000"/>
                </a:solidFill>
                <a:latin typeface="Arial Black" panose="020B0A04020102020204" pitchFamily="34" charset="0"/>
                <a:cs typeface="Times New Roman" panose="02020603050405020304" pitchFamily="18" charset="0"/>
              </a:rPr>
              <a:t>. </a:t>
            </a:r>
            <a:r>
              <a:rPr lang="cs-CZ" dirty="0" err="1">
                <a:solidFill>
                  <a:srgbClr val="C00000"/>
                </a:solidFill>
                <a:latin typeface="Arial Black" panose="020B0A04020102020204" pitchFamily="34" charset="0"/>
                <a:cs typeface="Times New Roman" panose="02020603050405020304" pitchFamily="18" charset="0"/>
              </a:rPr>
              <a:t>minist</a:t>
            </a:r>
            <a:r>
              <a:rPr lang="cs-CZ" dirty="0">
                <a:solidFill>
                  <a:srgbClr val="C00000"/>
                </a:solidFill>
                <a:latin typeface="Arial Black" panose="020B0A04020102020204" pitchFamily="34" charset="0"/>
                <a:cs typeface="Times New Roman" panose="02020603050405020304" pitchFamily="18" charset="0"/>
              </a:rPr>
              <a:t> zdravotnictví</a:t>
            </a:r>
          </a:p>
          <a:p>
            <a:r>
              <a:rPr lang="cs-CZ" dirty="0">
                <a:latin typeface="Arial Black" panose="020B0A04020102020204" pitchFamily="34" charset="0"/>
                <a:cs typeface="Times New Roman" panose="02020603050405020304" pitchFamily="18" charset="0"/>
              </a:rPr>
              <a:t>. ministr sociálních věcí</a:t>
            </a:r>
          </a:p>
          <a:p>
            <a:r>
              <a:rPr lang="cs-CZ" dirty="0">
                <a:latin typeface="Arial Black" panose="020B0A04020102020204" pitchFamily="34" charset="0"/>
                <a:cs typeface="Times New Roman" panose="02020603050405020304" pitchFamily="18" charset="0"/>
              </a:rPr>
              <a:t>. ministr pro místní rozvoj </a:t>
            </a:r>
          </a:p>
          <a:p>
            <a:r>
              <a:rPr lang="cs-CZ" dirty="0">
                <a:latin typeface="Arial Black" panose="020B0A04020102020204" pitchFamily="34" charset="0"/>
                <a:cs typeface="Times New Roman" panose="02020603050405020304" pitchFamily="18" charset="0"/>
              </a:rPr>
              <a:t>Jednání BRS se zúčastňují stálí event. nestálí hosté.</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BRS zřizuje výbory:</a:t>
            </a:r>
          </a:p>
          <a:p>
            <a:r>
              <a:rPr lang="cs-CZ" dirty="0">
                <a:latin typeface="Arial Black" panose="020B0A04020102020204" pitchFamily="34" charset="0"/>
                <a:cs typeface="Times New Roman" panose="02020603050405020304" pitchFamily="18" charset="0"/>
              </a:rPr>
              <a:t>Výbor pro koordinaci zahraniční a bezpečnostní politiky</a:t>
            </a:r>
          </a:p>
          <a:p>
            <a:r>
              <a:rPr lang="cs-CZ" dirty="0">
                <a:latin typeface="Arial Black" panose="020B0A04020102020204" pitchFamily="34" charset="0"/>
                <a:cs typeface="Times New Roman" panose="02020603050405020304" pitchFamily="18" charset="0"/>
              </a:rPr>
              <a:t>Výbor pro zpravodajskou činnost</a:t>
            </a:r>
          </a:p>
          <a:p>
            <a:r>
              <a:rPr lang="cs-CZ" dirty="0">
                <a:latin typeface="Arial Black" panose="020B0A04020102020204" pitchFamily="34" charset="0"/>
                <a:cs typeface="Times New Roman" panose="02020603050405020304" pitchFamily="18" charset="0"/>
              </a:rPr>
              <a:t>Výbor pro kybernetickou bezpečnost</a:t>
            </a:r>
          </a:p>
          <a:p>
            <a:r>
              <a:rPr lang="cs-CZ" dirty="0">
                <a:latin typeface="Arial Black" panose="020B0A04020102020204" pitchFamily="34" charset="0"/>
                <a:cs typeface="Times New Roman" panose="02020603050405020304" pitchFamily="18" charset="0"/>
              </a:rPr>
              <a:t>Výbor pro vnitřní bezpečnost</a:t>
            </a:r>
          </a:p>
          <a:p>
            <a:r>
              <a:rPr lang="cs-CZ" dirty="0">
                <a:latin typeface="Arial Black" panose="020B0A04020102020204" pitchFamily="34" charset="0"/>
                <a:cs typeface="Times New Roman" panose="02020603050405020304" pitchFamily="18" charset="0"/>
              </a:rPr>
              <a:t>Výbor pro obranné plánování</a:t>
            </a:r>
          </a:p>
          <a:p>
            <a:r>
              <a:rPr lang="cs-CZ" dirty="0">
                <a:latin typeface="Arial Black" panose="020B0A04020102020204" pitchFamily="34" charset="0"/>
                <a:cs typeface="Times New Roman" panose="02020603050405020304" pitchFamily="18" charset="0"/>
              </a:rPr>
              <a:t>Výbor pro civilní nouzové plánování</a:t>
            </a:r>
          </a:p>
          <a:p>
            <a:endParaRPr lang="cs-CZ" dirty="0">
              <a:latin typeface="Arial Black" panose="020B0A04020102020204" pitchFamily="34" charset="0"/>
              <a:cs typeface="Times New Roman" panose="02020603050405020304" pitchFamily="18" charset="0"/>
            </a:endParaRPr>
          </a:p>
          <a:p>
            <a:endParaRPr lang="cs-CZ" dirty="0">
              <a:latin typeface="Arial Black" panose="020B0A04020102020204" pitchFamily="34" charset="0"/>
              <a:cs typeface="Times New Roman" panose="02020603050405020304" pitchFamily="18" charset="0"/>
            </a:endParaRPr>
          </a:p>
        </p:txBody>
      </p:sp>
    </p:spTree>
    <p:extLst>
      <p:ext uri="{BB962C8B-B14F-4D97-AF65-F5344CB8AC3E}">
        <p14:creationId xmlns:p14="http://schemas.microsoft.com/office/powerpoint/2010/main" val="1661724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1AE2D2C-7B63-0B4E-1FD3-F7ADA6B65E7E}"/>
              </a:ext>
            </a:extLst>
          </p:cNvPr>
          <p:cNvSpPr txBox="1"/>
          <p:nvPr/>
        </p:nvSpPr>
        <p:spPr>
          <a:xfrm>
            <a:off x="213102" y="185980"/>
            <a:ext cx="11794209" cy="4985980"/>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Nedostatky bezpečnostního systému</a:t>
            </a:r>
          </a:p>
          <a:p>
            <a:r>
              <a:rPr lang="cs-CZ" sz="2400" dirty="0">
                <a:solidFill>
                  <a:srgbClr val="C00000"/>
                </a:solidFill>
                <a:latin typeface="Arial Black" panose="020B0A04020102020204" pitchFamily="34" charset="0"/>
                <a:cs typeface="Times New Roman" panose="02020603050405020304" pitchFamily="18" charset="0"/>
              </a:rPr>
              <a:t>Pozitiva</a:t>
            </a:r>
          </a:p>
          <a:p>
            <a:r>
              <a:rPr lang="cs-CZ" dirty="0">
                <a:latin typeface="Arial Black" panose="020B0A04020102020204" pitchFamily="34" charset="0"/>
                <a:cs typeface="Times New Roman" panose="02020603050405020304" pitchFamily="18" charset="0"/>
              </a:rPr>
              <a:t> </a:t>
            </a:r>
          </a:p>
          <a:p>
            <a:r>
              <a:rPr lang="cs-CZ" dirty="0">
                <a:latin typeface="Arial Black" panose="020B0A04020102020204" pitchFamily="34" charset="0"/>
                <a:cs typeface="Times New Roman" panose="02020603050405020304" pitchFamily="18" charset="0"/>
              </a:rPr>
              <a:t>. vznik Národního úřadu pro kybernetickou a informační bezpečnost </a:t>
            </a:r>
            <a:r>
              <a:rPr lang="cs-CZ" b="1" i="1" dirty="0">
                <a:latin typeface="Arial Black" panose="020B0A04020102020204" pitchFamily="34" charset="0"/>
                <a:cs typeface="Times New Roman" panose="02020603050405020304" pitchFamily="18" charset="0"/>
              </a:rPr>
              <a:t>(iniciativa jednotlivců)</a:t>
            </a:r>
          </a:p>
          <a:p>
            <a:r>
              <a:rPr lang="cs-CZ" b="1" i="1" dirty="0">
                <a:latin typeface="Arial Black" panose="020B0A04020102020204" pitchFamily="34" charset="0"/>
                <a:cs typeface="Times New Roman" panose="02020603050405020304" pitchFamily="18" charset="0"/>
              </a:rPr>
              <a:t> </a:t>
            </a:r>
          </a:p>
          <a:p>
            <a:r>
              <a:rPr lang="cs-CZ" dirty="0">
                <a:latin typeface="Arial Black" panose="020B0A04020102020204" pitchFamily="34" charset="0"/>
                <a:cs typeface="Times New Roman" panose="02020603050405020304" pitchFamily="18" charset="0"/>
              </a:rPr>
              <a:t>. vznik Velitelství kybernetických sil a informačních operací AČR </a:t>
            </a:r>
            <a:r>
              <a:rPr lang="cs-CZ" i="1" dirty="0">
                <a:latin typeface="Arial Black" panose="020B0A04020102020204" pitchFamily="34" charset="0"/>
                <a:cs typeface="Times New Roman" panose="02020603050405020304" pitchFamily="18" charset="0"/>
              </a:rPr>
              <a:t>(na základě požadavku      NATO)</a:t>
            </a:r>
          </a:p>
          <a:p>
            <a:endParaRPr lang="cs-CZ" i="1" dirty="0">
              <a:latin typeface="Arial Black" panose="020B0A04020102020204" pitchFamily="34" charset="0"/>
              <a:cs typeface="Times New Roman" panose="02020603050405020304" pitchFamily="18" charset="0"/>
            </a:endParaRPr>
          </a:p>
          <a:p>
            <a:r>
              <a:rPr lang="cs-CZ" b="1" dirty="0">
                <a:latin typeface="Arial Black" panose="020B0A04020102020204" pitchFamily="34" charset="0"/>
                <a:cs typeface="Times New Roman" panose="02020603050405020304" pitchFamily="18" charset="0"/>
              </a:rPr>
              <a:t>. vznik </a:t>
            </a:r>
            <a:r>
              <a:rPr lang="cs-CZ" dirty="0">
                <a:latin typeface="Arial Black" panose="020B0A04020102020204" pitchFamily="34" charset="0"/>
                <a:cs typeface="Times New Roman" panose="02020603050405020304" pitchFamily="18" charset="0"/>
              </a:rPr>
              <a:t>Národního centra kybernetických operaci </a:t>
            </a:r>
            <a:r>
              <a:rPr lang="cs-CZ" i="1" dirty="0">
                <a:latin typeface="Arial Black" panose="020B0A04020102020204" pitchFamily="34" charset="0"/>
                <a:cs typeface="Times New Roman" panose="02020603050405020304" pitchFamily="18" charset="0"/>
              </a:rPr>
              <a:t>(na základě iniciativy jednotlivců a požadavku NATO)</a:t>
            </a:r>
          </a:p>
          <a:p>
            <a:endParaRPr lang="cs-CZ" i="1" dirty="0">
              <a:latin typeface="Arial Black" panose="020B0A04020102020204" pitchFamily="34" charset="0"/>
              <a:cs typeface="Times New Roman" panose="02020603050405020304" pitchFamily="18" charset="0"/>
            </a:endParaRPr>
          </a:p>
          <a:p>
            <a:r>
              <a:rPr lang="cs-CZ" b="1" dirty="0">
                <a:latin typeface="Arial Black" panose="020B0A04020102020204" pitchFamily="34" charset="0"/>
                <a:cs typeface="Times New Roman" panose="02020603050405020304" pitchFamily="18" charset="0"/>
              </a:rPr>
              <a:t>. </a:t>
            </a:r>
            <a:r>
              <a:rPr lang="cs-CZ" b="1" dirty="0" err="1">
                <a:latin typeface="Arial Black" panose="020B0A04020102020204" pitchFamily="34" charset="0"/>
                <a:cs typeface="Times New Roman" panose="02020603050405020304" pitchFamily="18" charset="0"/>
              </a:rPr>
              <a:t>jménování</a:t>
            </a:r>
            <a:r>
              <a:rPr lang="cs-CZ" b="1" dirty="0">
                <a:latin typeface="Arial Black" panose="020B0A04020102020204" pitchFamily="34" charset="0"/>
                <a:cs typeface="Times New Roman" panose="02020603050405020304" pitchFamily="18" charset="0"/>
              </a:rPr>
              <a:t> bezpečnostního poradce premiéra a zřízení skupiny pro koordinaci zpravodajských služeb </a:t>
            </a:r>
            <a:r>
              <a:rPr lang="cs-CZ" b="1" i="1" dirty="0">
                <a:latin typeface="Arial Black" panose="020B0A04020102020204" pitchFamily="34" charset="0"/>
                <a:cs typeface="Times New Roman" panose="02020603050405020304" pitchFamily="18" charset="0"/>
              </a:rPr>
              <a:t>(politická vůle po vypuknutí války na Ukrajině)</a:t>
            </a:r>
          </a:p>
          <a:p>
            <a:r>
              <a:rPr lang="cs-CZ" i="1" dirty="0">
                <a:latin typeface="Arial Black" panose="020B0A04020102020204" pitchFamily="34" charset="0"/>
                <a:cs typeface="Times New Roman" panose="02020603050405020304" pitchFamily="18" charset="0"/>
              </a:rPr>
              <a:t> </a:t>
            </a:r>
          </a:p>
          <a:p>
            <a:endParaRPr lang="cs-CZ" i="1" dirty="0">
              <a:latin typeface="Arial Black" panose="020B0A04020102020204" pitchFamily="34" charset="0"/>
              <a:cs typeface="Times New Roman" panose="02020603050405020304" pitchFamily="18" charset="0"/>
            </a:endParaRPr>
          </a:p>
          <a:p>
            <a:endParaRPr lang="cs-CZ" i="1" dirty="0">
              <a:latin typeface="Arial Black" panose="020B0A04020102020204" pitchFamily="34" charset="0"/>
              <a:cs typeface="Times New Roman" panose="02020603050405020304" pitchFamily="18" charset="0"/>
            </a:endParaRPr>
          </a:p>
          <a:p>
            <a:r>
              <a:rPr lang="cs-CZ" i="1" dirty="0">
                <a:latin typeface="Arial Black" panose="020B0A04020102020204" pitchFamily="34" charset="0"/>
                <a:cs typeface="Times New Roman" panose="02020603050405020304" pitchFamily="18" charset="0"/>
              </a:rPr>
              <a:t>  </a:t>
            </a:r>
            <a:endParaRPr lang="cs-CZ" i="1" dirty="0"/>
          </a:p>
        </p:txBody>
      </p:sp>
    </p:spTree>
    <p:extLst>
      <p:ext uri="{BB962C8B-B14F-4D97-AF65-F5344CB8AC3E}">
        <p14:creationId xmlns:p14="http://schemas.microsoft.com/office/powerpoint/2010/main" val="206535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BAC0E40-4B26-3A41-6F4D-D7A021A30629}"/>
              </a:ext>
            </a:extLst>
          </p:cNvPr>
          <p:cNvSpPr txBox="1"/>
          <p:nvPr/>
        </p:nvSpPr>
        <p:spPr>
          <a:xfrm>
            <a:off x="643180" y="282845"/>
            <a:ext cx="11333136" cy="5909310"/>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Nedostatky bezpečnostního systému</a:t>
            </a:r>
          </a:p>
          <a:p>
            <a:r>
              <a:rPr lang="cs-CZ" sz="2400" dirty="0">
                <a:solidFill>
                  <a:srgbClr val="C00000"/>
                </a:solidFill>
                <a:latin typeface="Arial Black" panose="020B0A04020102020204" pitchFamily="34" charset="0"/>
                <a:cs typeface="Times New Roman" panose="02020603050405020304" pitchFamily="18" charset="0"/>
              </a:rPr>
              <a:t>Negativa</a:t>
            </a:r>
          </a:p>
          <a:p>
            <a:endParaRPr lang="cs-CZ" sz="2400" dirty="0">
              <a:solidFill>
                <a:srgbClr val="C00000"/>
              </a:solidFill>
              <a:latin typeface="Arial Black" panose="020B0A04020102020204" pitchFamily="34" charset="0"/>
              <a:cs typeface="Times New Roman" panose="02020603050405020304" pitchFamily="18" charset="0"/>
            </a:endParaRPr>
          </a:p>
          <a:p>
            <a:r>
              <a:rPr lang="cs-CZ" i="1" dirty="0">
                <a:latin typeface="Arial Black" panose="020B0A04020102020204" pitchFamily="34" charset="0"/>
                <a:cs typeface="Times New Roman" panose="02020603050405020304" pitchFamily="18" charset="0"/>
              </a:rPr>
              <a:t>Pozn. Česko dlouho nečelilo (teprve nyní čelí) závažným krizím a bylo relativně bezpečným místem k životu. To však platilo pro konvenční hrozby. Existovaly nové nestandartní hrozby, kombinované, hybridní, ale nebyla politická vůle je řešit, byly bagatelizovány popř. popírány.</a:t>
            </a:r>
          </a:p>
          <a:p>
            <a:endParaRPr lang="cs-CZ" i="1" dirty="0">
              <a:latin typeface="Arial Black" panose="020B0A04020102020204" pitchFamily="34" charset="0"/>
              <a:cs typeface="Times New Roman" panose="02020603050405020304" pitchFamily="18" charset="0"/>
            </a:endParaRPr>
          </a:p>
          <a:p>
            <a:r>
              <a:rPr lang="cs-CZ" b="1" dirty="0">
                <a:latin typeface="Arial Black" panose="020B0A04020102020204" pitchFamily="34" charset="0"/>
                <a:cs typeface="Times New Roman" panose="02020603050405020304" pitchFamily="18" charset="0"/>
              </a:rPr>
              <a:t>.</a:t>
            </a:r>
            <a:r>
              <a:rPr lang="cs-CZ" i="1" dirty="0">
                <a:latin typeface="Arial Black" panose="020B0A04020102020204" pitchFamily="34" charset="0"/>
                <a:cs typeface="Times New Roman" panose="02020603050405020304" pitchFamily="18" charset="0"/>
              </a:rPr>
              <a:t> </a:t>
            </a:r>
            <a:r>
              <a:rPr lang="cs-CZ" dirty="0">
                <a:latin typeface="Arial Black" panose="020B0A04020102020204" pitchFamily="34" charset="0"/>
                <a:cs typeface="Times New Roman" panose="02020603050405020304" pitchFamily="18" charset="0"/>
              </a:rPr>
              <a:t>hluboce zakořeněný </a:t>
            </a:r>
            <a:r>
              <a:rPr lang="cs-CZ" dirty="0" err="1">
                <a:latin typeface="Arial Black" panose="020B0A04020102020204" pitchFamily="34" charset="0"/>
                <a:cs typeface="Times New Roman" panose="02020603050405020304" pitchFamily="18" charset="0"/>
              </a:rPr>
              <a:t>rezortismus</a:t>
            </a:r>
            <a:r>
              <a:rPr lang="cs-CZ" dirty="0">
                <a:latin typeface="Arial Black" panose="020B0A04020102020204" pitchFamily="34" charset="0"/>
                <a:cs typeface="Times New Roman" panose="02020603050405020304" pitchFamily="18" charset="0"/>
              </a:rPr>
              <a:t> – původ v politické rovině – koaliční vlády – každá vládní stran jedno ze silových ministerstev – kooperace ovlivněna je ovlivněna politické mírou ochoty kooperovat mezi členy vlády - každý ministr odpovídá </a:t>
            </a:r>
            <a:r>
              <a:rPr lang="cs-CZ" dirty="0" err="1">
                <a:latin typeface="Arial Black" panose="020B0A04020102020204" pitchFamily="34" charset="0"/>
                <a:cs typeface="Times New Roman" panose="02020603050405020304" pitchFamily="18" charset="0"/>
              </a:rPr>
              <a:t>poze</a:t>
            </a:r>
            <a:r>
              <a:rPr lang="cs-CZ" dirty="0">
                <a:latin typeface="Arial Black" panose="020B0A04020102020204" pitchFamily="34" charset="0"/>
                <a:cs typeface="Times New Roman" panose="02020603050405020304" pitchFamily="18" charset="0"/>
              </a:rPr>
              <a:t> za svoji působnost – kolektivně v rámci vlády necítí odpovědnost za celou bezpečnostní politiku</a:t>
            </a:r>
          </a:p>
          <a:p>
            <a:r>
              <a:rPr lang="cs-CZ" i="1" dirty="0">
                <a:latin typeface="Arial Black" panose="020B0A04020102020204" pitchFamily="34" charset="0"/>
                <a:cs typeface="Times New Roman" panose="02020603050405020304" pitchFamily="18" charset="0"/>
              </a:rPr>
              <a:t>  </a:t>
            </a:r>
          </a:p>
          <a:p>
            <a:r>
              <a:rPr lang="cs-CZ" dirty="0">
                <a:latin typeface="Arial Black" panose="020B0A04020102020204" pitchFamily="34" charset="0"/>
                <a:cs typeface="Times New Roman" panose="02020603050405020304" pitchFamily="18" charset="0"/>
              </a:rPr>
              <a:t>. Úřad vlády nemá dostatečné koordinační a analytické kapacity – neposkytuje premiérovi zázemí pro řízení a koordinaci bezpečnostní politiky státu -  ministerstva nemají motivaci sladit své postupy do synergie</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neschopnost provést potřebné strukturální změny v bezpečnostním systému - není příprava na nové hrozby a rizika – nedostatek strategického myšlení – pohodlnost – kdo nic nedělá a hlavně o ničem nerozhodne neudělá chybu a tím nemá problém - alibismus</a:t>
            </a:r>
          </a:p>
        </p:txBody>
      </p:sp>
    </p:spTree>
    <p:extLst>
      <p:ext uri="{BB962C8B-B14F-4D97-AF65-F5344CB8AC3E}">
        <p14:creationId xmlns:p14="http://schemas.microsoft.com/office/powerpoint/2010/main" val="3231421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0865181-4424-ADA3-EA9E-E5B40815B7E7}"/>
              </a:ext>
            </a:extLst>
          </p:cNvPr>
          <p:cNvSpPr txBox="1"/>
          <p:nvPr/>
        </p:nvSpPr>
        <p:spPr>
          <a:xfrm>
            <a:off x="472698" y="309966"/>
            <a:ext cx="11410627" cy="5447645"/>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Nedostatky bezpečnostního systému</a:t>
            </a:r>
          </a:p>
          <a:p>
            <a:endParaRPr lang="cs-CZ" dirty="0">
              <a:solidFill>
                <a:srgbClr val="C00000"/>
              </a:solidFill>
              <a:latin typeface="Arial Black" panose="020B0A04020102020204" pitchFamily="34" charset="0"/>
              <a:cs typeface="Times New Roman" panose="02020603050405020304" pitchFamily="18" charset="0"/>
            </a:endParaRPr>
          </a:p>
          <a:p>
            <a:endParaRPr lang="cs-CZ" dirty="0">
              <a:solidFill>
                <a:srgbClr val="C00000"/>
              </a:solidFill>
              <a:latin typeface="Arial Black" panose="020B0A04020102020204" pitchFamily="34" charset="0"/>
              <a:cs typeface="Times New Roman" panose="02020603050405020304" pitchFamily="18" charset="0"/>
            </a:endParaRPr>
          </a:p>
          <a:p>
            <a:endParaRPr lang="cs-CZ"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bezpečnostní politika je tvořena tichým </a:t>
            </a:r>
            <a:r>
              <a:rPr lang="cs-CZ" dirty="0" err="1">
                <a:latin typeface="Arial Black" panose="020B0A04020102020204" pitchFamily="34" charset="0"/>
                <a:cs typeface="Times New Roman" panose="02020603050405020304" pitchFamily="18" charset="0"/>
              </a:rPr>
              <a:t>koncenzem</a:t>
            </a:r>
            <a:r>
              <a:rPr lang="cs-CZ" dirty="0">
                <a:latin typeface="Arial Black" panose="020B0A04020102020204" pitchFamily="34" charset="0"/>
                <a:cs typeface="Times New Roman" panose="02020603050405020304" pitchFamily="18" charset="0"/>
              </a:rPr>
              <a:t> skupiny hlavních gestorů bezpečnosti – nebudou si zasahovat do svých oblastí působnosti – nebudou se příliš snažit o </a:t>
            </a:r>
            <a:r>
              <a:rPr lang="cs-CZ" dirty="0" err="1">
                <a:latin typeface="Arial Black" panose="020B0A04020102020204" pitchFamily="34" charset="0"/>
                <a:cs typeface="Times New Roman" panose="02020603050405020304" pitchFamily="18" charset="0"/>
              </a:rPr>
              <a:t>nadrezortní</a:t>
            </a:r>
            <a:r>
              <a:rPr lang="cs-CZ" dirty="0">
                <a:latin typeface="Arial Black" panose="020B0A04020102020204" pitchFamily="34" charset="0"/>
                <a:cs typeface="Times New Roman" panose="02020603050405020304" pitchFamily="18" charset="0"/>
              </a:rPr>
              <a:t> koordinaci – to zabraňuje sporům a konkurenci – vylučuje efektivně řešit cokoliv co přesahuje působnost – eventuelně koordinaci podřídit sám sobě</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odmítání čehokoliv nového – způsobuje to problémy nedej bože nutnost rozhodovat a převzít zodpovědnost</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řešení dezinformací?</a:t>
            </a:r>
          </a:p>
          <a:p>
            <a:endParaRPr lang="cs-CZ" dirty="0">
              <a:latin typeface="Arial Black" panose="020B0A04020102020204" pitchFamily="34" charset="0"/>
              <a:cs typeface="Times New Roman" panose="02020603050405020304" pitchFamily="18" charset="0"/>
            </a:endParaRPr>
          </a:p>
          <a:p>
            <a:endParaRPr lang="cs-CZ" dirty="0">
              <a:latin typeface="Arial Black" panose="020B0A04020102020204" pitchFamily="34" charset="0"/>
              <a:cs typeface="Times New Roman" panose="02020603050405020304" pitchFamily="18" charset="0"/>
            </a:endParaRPr>
          </a:p>
          <a:p>
            <a:r>
              <a:rPr lang="cs-CZ" sz="2400" dirty="0">
                <a:solidFill>
                  <a:srgbClr val="C00000"/>
                </a:solidFill>
                <a:latin typeface="Arial Black" panose="020B0A04020102020204" pitchFamily="34" charset="0"/>
                <a:cs typeface="Times New Roman" panose="02020603050405020304" pitchFamily="18" charset="0"/>
              </a:rPr>
              <a:t>Je nutný komplexní přístup k realizaci bezpečnostní politiky, ale nejen státu, ale celé společnosti do obrany státu. Naše bezpečnostní situace se prudce změnila – prudce zhoršila! </a:t>
            </a:r>
            <a:endParaRPr lang="cs-CZ" sz="2400" dirty="0">
              <a:solidFill>
                <a:srgbClr val="C00000"/>
              </a:solidFill>
            </a:endParaRPr>
          </a:p>
        </p:txBody>
      </p:sp>
    </p:spTree>
    <p:extLst>
      <p:ext uri="{BB962C8B-B14F-4D97-AF65-F5344CB8AC3E}">
        <p14:creationId xmlns:p14="http://schemas.microsoft.com/office/powerpoint/2010/main" val="2375803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06B66D-D0C3-2C04-33B0-32077BB1E6C1}"/>
              </a:ext>
            </a:extLst>
          </p:cNvPr>
          <p:cNvSpPr txBox="1">
            <a:spLocks/>
          </p:cNvSpPr>
          <p:nvPr/>
        </p:nvSpPr>
        <p:spPr>
          <a:xfrm>
            <a:off x="289257" y="534753"/>
            <a:ext cx="11404839" cy="607098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dirty="0">
              <a:solidFill>
                <a:srgbClr val="585857"/>
              </a:solidFill>
              <a:latin typeface="Fira Sans Medium" pitchFamily="34" charset="0"/>
              <a:ea typeface="Fira Sans Medium" pitchFamily="34" charset="0"/>
            </a:endParaRPr>
          </a:p>
        </p:txBody>
      </p:sp>
      <p:sp>
        <p:nvSpPr>
          <p:cNvPr id="3" name="Nadpis 1">
            <a:extLst>
              <a:ext uri="{FF2B5EF4-FFF2-40B4-BE49-F238E27FC236}">
                <a16:creationId xmlns:a16="http://schemas.microsoft.com/office/drawing/2014/main" id="{23A7545D-82E3-71AC-F251-E8CBEDB4BA63}"/>
              </a:ext>
            </a:extLst>
          </p:cNvPr>
          <p:cNvSpPr txBox="1">
            <a:spLocks/>
          </p:cNvSpPr>
          <p:nvPr/>
        </p:nvSpPr>
        <p:spPr>
          <a:xfrm>
            <a:off x="441657" y="687153"/>
            <a:ext cx="11404839" cy="607098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dirty="0">
              <a:solidFill>
                <a:srgbClr val="585857"/>
              </a:solidFill>
              <a:latin typeface="Fira Sans Medium" pitchFamily="34" charset="0"/>
              <a:ea typeface="Fira Sans Medium" pitchFamily="34" charset="0"/>
            </a:endParaRPr>
          </a:p>
        </p:txBody>
      </p:sp>
      <p:sp>
        <p:nvSpPr>
          <p:cNvPr id="5" name="TextovéPole 4">
            <a:extLst>
              <a:ext uri="{FF2B5EF4-FFF2-40B4-BE49-F238E27FC236}">
                <a16:creationId xmlns:a16="http://schemas.microsoft.com/office/drawing/2014/main" id="{62B097A5-5405-7D1D-5367-B48DD3FF41A1}"/>
              </a:ext>
            </a:extLst>
          </p:cNvPr>
          <p:cNvSpPr txBox="1"/>
          <p:nvPr/>
        </p:nvSpPr>
        <p:spPr>
          <a:xfrm>
            <a:off x="570586" y="175566"/>
            <a:ext cx="10848441" cy="7435177"/>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Kybernetickou bezpečnost je nutno chápat v souvislostech.</a:t>
            </a:r>
            <a:r>
              <a:rPr lang="cs-CZ" sz="2400"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Kybernetické hrozby jsou součástí hybridních hrozeb. Obrana proti hrozbám (zjednodušeně útokům vedeným kombinací různých metod), které mohou být konvenční i nekonvenční. </a:t>
            </a:r>
          </a:p>
          <a:p>
            <a:pPr>
              <a:lnSpc>
                <a:spcPct val="107000"/>
              </a:lnSpc>
              <a:spcAft>
                <a:spcPts val="800"/>
              </a:spcAft>
            </a:pP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Konkrétní příklad:</a:t>
            </a:r>
          </a:p>
          <a:p>
            <a:pPr>
              <a:lnSpc>
                <a:spcPct val="107000"/>
              </a:lnSpc>
              <a:spcAft>
                <a:spcPts val="800"/>
              </a:spcAft>
            </a:pPr>
            <a:r>
              <a:rPr lang="cs-CZ"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Ruský útok na Ukrajinu v roce 2022.</a:t>
            </a: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Konvenční (kinetický útok byl doprovázen množstvím nekonvenčních útoků</a:t>
            </a:r>
            <a:r>
              <a:rPr lang="cs-CZ" dirty="0">
                <a:latin typeface="Arial Black" panose="020B0A0402010202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DDoS</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útoky na celém území Ukrajiny již od rána 23. února 2022 (den před útokem</a:t>
            </a:r>
            <a:r>
              <a:rPr lang="cs-CZ" dirty="0">
                <a:latin typeface="Arial Black" panose="020B0A0402010202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destruktivní kybernetické útoky – malwary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wiper</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boot</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sector</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altering</a:t>
            </a:r>
            <a:r>
              <a:rPr lang="cs-CZ" dirty="0">
                <a:latin typeface="Arial Black" panose="020B0A04020102020204" pitchFamily="34" charset="0"/>
                <a:ea typeface="Calibri" panose="020F0502020204030204" pitchFamily="34" charset="0"/>
                <a:cs typeface="Times New Roman" panose="02020603050405020304" pitchFamily="18" charset="0"/>
              </a:rPr>
              <a:t> – cílem útoku ukrajinští poskytovatelé služeb,</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kritická infrastruktura a vládní organizace </a:t>
            </a:r>
            <a:r>
              <a:rPr lang="cs-CZ" dirty="0">
                <a:latin typeface="Arial Black" panose="020B0A04020102020204" pitchFamily="34" charset="0"/>
                <a:ea typeface="Calibri" panose="020F0502020204030204" pitchFamily="34" charset="0"/>
                <a:cs typeface="Times New Roman" panose="02020603050405020304" pitchFamily="18" charset="0"/>
              </a:rPr>
              <a:t>(pouze území Ukrajiny na rozdíl od války 2014) – největší útoky mezi 22. a 24. únorem a poté 6 týdnů</a:t>
            </a:r>
          </a:p>
          <a:p>
            <a:pPr>
              <a:lnSpc>
                <a:spcPct val="107000"/>
              </a:lnSpc>
              <a:spcAft>
                <a:spcPts val="800"/>
              </a:spcAft>
            </a:pPr>
            <a:r>
              <a:rPr lang="cs-CZ" sz="1400" i="1" dirty="0">
                <a:latin typeface="Arial Black" panose="020B0A04020102020204" pitchFamily="34" charset="0"/>
                <a:ea typeface="Calibri" panose="020F0502020204030204" pitchFamily="34" charset="0"/>
                <a:cs typeface="Times New Roman" panose="02020603050405020304" pitchFamily="18" charset="0"/>
              </a:rPr>
              <a:t>Pozn. Nejsofistikovanější malware </a:t>
            </a:r>
            <a:r>
              <a:rPr lang="cs-CZ" sz="1400" i="1" dirty="0" err="1">
                <a:latin typeface="Arial Black" panose="020B0A04020102020204" pitchFamily="34" charset="0"/>
                <a:ea typeface="Calibri" panose="020F0502020204030204" pitchFamily="34" charset="0"/>
                <a:cs typeface="Times New Roman" panose="02020603050405020304" pitchFamily="18" charset="0"/>
              </a:rPr>
              <a:t>Infustroyer</a:t>
            </a:r>
            <a:r>
              <a:rPr lang="cs-CZ" sz="1400" i="1" dirty="0">
                <a:latin typeface="Arial Black" panose="020B0A04020102020204" pitchFamily="34" charset="0"/>
                <a:ea typeface="Calibri" panose="020F0502020204030204" pitchFamily="34" charset="0"/>
                <a:cs typeface="Times New Roman" panose="02020603050405020304" pitchFamily="18" charset="0"/>
              </a:rPr>
              <a:t> zaměřující se systémy Windows, Linux a </a:t>
            </a:r>
            <a:r>
              <a:rPr lang="cs-CZ" sz="1400" i="1" dirty="0" err="1">
                <a:latin typeface="Arial Black" panose="020B0A04020102020204" pitchFamily="34" charset="0"/>
                <a:ea typeface="Calibri" panose="020F0502020204030204" pitchFamily="34" charset="0"/>
                <a:cs typeface="Times New Roman" panose="02020603050405020304" pitchFamily="18" charset="0"/>
              </a:rPr>
              <a:t>Solaris</a:t>
            </a:r>
            <a:r>
              <a:rPr lang="cs-CZ" sz="1400" i="1" dirty="0">
                <a:latin typeface="Arial Black" panose="020B0A04020102020204" pitchFamily="34" charset="0"/>
                <a:ea typeface="Calibri" panose="020F0502020204030204" pitchFamily="34" charset="0"/>
                <a:cs typeface="Times New Roman" panose="02020603050405020304" pitchFamily="18" charset="0"/>
              </a:rPr>
              <a:t>, zaměřoval se na provozní technologie používané k monitorování energetické sítě.</a:t>
            </a: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ničivé </a:t>
            </a:r>
            <a:r>
              <a:rPr lang="cs-CZ" dirty="0">
                <a:latin typeface="Arial Black" panose="020B0A04020102020204" pitchFamily="34" charset="0"/>
                <a:ea typeface="Calibri" panose="020F0502020204030204" pitchFamily="34" charset="0"/>
                <a:cs typeface="Times New Roman" panose="02020603050405020304" pitchFamily="18" charset="0"/>
              </a:rPr>
              <a:t>ú</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toky na modemy satelitního systému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Viasat</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 v okamžiku zahájení kinetického </a:t>
            </a:r>
            <a:r>
              <a:rPr lang="cs-CZ" dirty="0">
                <a:latin typeface="Arial Black" panose="020B0A04020102020204" pitchFamily="34" charset="0"/>
                <a:ea typeface="Calibri" panose="020F0502020204030204" pitchFamily="34" charset="0"/>
                <a:cs typeface="Times New Roman" panose="02020603050405020304" pitchFamily="18" charset="0"/>
              </a:rPr>
              <a:t>ú</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toku – způsobil zásadní problémy v komunikaci – vedlejší </a:t>
            </a:r>
            <a:r>
              <a:rPr lang="cs-CZ" dirty="0">
                <a:latin typeface="Arial Black" panose="020B0A04020102020204" pitchFamily="34" charset="0"/>
                <a:ea typeface="Calibri" panose="020F0502020204030204" pitchFamily="34" charset="0"/>
                <a:cs typeface="Times New Roman" panose="02020603050405020304" pitchFamily="18" charset="0"/>
              </a:rPr>
              <a:t>ú</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činek bylo narušení provozu 5800 větrných turbín v Německu</a:t>
            </a:r>
          </a:p>
          <a:p>
            <a:pPr>
              <a:lnSpc>
                <a:spcPct val="107000"/>
              </a:lnSpc>
              <a:spcAft>
                <a:spcPts val="800"/>
              </a:spcAft>
            </a:pPr>
            <a:r>
              <a:rPr lang="cs-CZ" sz="1400" i="1" dirty="0">
                <a:latin typeface="Arial Black" panose="020B0A04020102020204" pitchFamily="34" charset="0"/>
                <a:ea typeface="Calibri" panose="020F0502020204030204" pitchFamily="34" charset="0"/>
                <a:cs typeface="Times New Roman" panose="02020603050405020304" pitchFamily="18" charset="0"/>
              </a:rPr>
              <a:t>Pozn. Mnoho kybernetických </a:t>
            </a:r>
            <a:r>
              <a:rPr lang="cs-CZ" sz="1400" i="1" dirty="0" err="1">
                <a:latin typeface="Arial Black" panose="020B0A04020102020204" pitchFamily="34" charset="0"/>
                <a:ea typeface="Calibri" panose="020F0502020204030204" pitchFamily="34" charset="0"/>
                <a:cs typeface="Times New Roman" panose="02020603050405020304" pitchFamily="18" charset="0"/>
              </a:rPr>
              <a:t>ůtoků</a:t>
            </a:r>
            <a:r>
              <a:rPr lang="cs-CZ" sz="1400" i="1" dirty="0">
                <a:latin typeface="Arial Black" panose="020B0A04020102020204" pitchFamily="34" charset="0"/>
                <a:ea typeface="Calibri" panose="020F0502020204030204" pitchFamily="34" charset="0"/>
                <a:cs typeface="Times New Roman" panose="02020603050405020304" pitchFamily="18" charset="0"/>
              </a:rPr>
              <a:t> bylo koordinováno s konvenčními útoky.</a:t>
            </a:r>
            <a:r>
              <a:rPr lang="cs-CZ" sz="1400" i="1"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94361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E81061-B7C0-BA8B-30F8-973A4210869C}"/>
              </a:ext>
            </a:extLst>
          </p:cNvPr>
          <p:cNvSpPr>
            <a:spLocks noGrp="1"/>
          </p:cNvSpPr>
          <p:nvPr>
            <p:ph type="ctrTitle"/>
          </p:nvPr>
        </p:nvSpPr>
        <p:spPr>
          <a:xfrm>
            <a:off x="1418095" y="585061"/>
            <a:ext cx="9249905" cy="612183"/>
          </a:xfrm>
        </p:spPr>
        <p:txBody>
          <a:bodyPr>
            <a:normAutofit/>
          </a:bodyPr>
          <a:lstStyle/>
          <a:p>
            <a:r>
              <a:rPr lang="cs-CZ" sz="2400" b="1" dirty="0">
                <a:solidFill>
                  <a:srgbClr val="C00000"/>
                </a:solidFill>
                <a:latin typeface="Arial Black" panose="020B0A04020102020204" pitchFamily="34" charset="0"/>
              </a:rPr>
              <a:t>Kybernetická bezpečnost</a:t>
            </a:r>
          </a:p>
        </p:txBody>
      </p:sp>
      <p:sp>
        <p:nvSpPr>
          <p:cNvPr id="3" name="Podnadpis 2">
            <a:extLst>
              <a:ext uri="{FF2B5EF4-FFF2-40B4-BE49-F238E27FC236}">
                <a16:creationId xmlns:a16="http://schemas.microsoft.com/office/drawing/2014/main" id="{F633A0E4-5625-6EA1-5392-D95945B02827}"/>
              </a:ext>
            </a:extLst>
          </p:cNvPr>
          <p:cNvSpPr>
            <a:spLocks noGrp="1"/>
          </p:cNvSpPr>
          <p:nvPr>
            <p:ph type="subTitle" idx="1"/>
          </p:nvPr>
        </p:nvSpPr>
        <p:spPr>
          <a:xfrm>
            <a:off x="1450383" y="3175835"/>
            <a:ext cx="9144000" cy="1655762"/>
          </a:xfrm>
        </p:spPr>
        <p:txBody>
          <a:bodyPr/>
          <a:lstStyle/>
          <a:p>
            <a:endParaRPr lang="cs-CZ" dirty="0"/>
          </a:p>
        </p:txBody>
      </p:sp>
      <p:graphicFrame>
        <p:nvGraphicFramePr>
          <p:cNvPr id="4" name="Diagram 3">
            <a:extLst>
              <a:ext uri="{FF2B5EF4-FFF2-40B4-BE49-F238E27FC236}">
                <a16:creationId xmlns:a16="http://schemas.microsoft.com/office/drawing/2014/main" id="{D1650223-DCC7-7D9D-0D7F-6FFE85460556}"/>
              </a:ext>
            </a:extLst>
          </p:cNvPr>
          <p:cNvGraphicFramePr/>
          <p:nvPr>
            <p:extLst>
              <p:ext uri="{D42A27DB-BD31-4B8C-83A1-F6EECF244321}">
                <p14:modId xmlns:p14="http://schemas.microsoft.com/office/powerpoint/2010/main" val="1635058928"/>
              </p:ext>
            </p:extLst>
          </p:nvPr>
        </p:nvGraphicFramePr>
        <p:xfrm>
          <a:off x="856281" y="1259237"/>
          <a:ext cx="10097146" cy="52268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144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60B9CDF-6176-9C97-2149-C0CD7AC517F4}"/>
              </a:ext>
            </a:extLst>
          </p:cNvPr>
          <p:cNvSpPr txBox="1"/>
          <p:nvPr/>
        </p:nvSpPr>
        <p:spPr>
          <a:xfrm>
            <a:off x="2940803" y="2386740"/>
            <a:ext cx="6204166" cy="1200329"/>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Dotazy?</a:t>
            </a:r>
          </a:p>
          <a:p>
            <a:endParaRPr lang="cs-CZ" sz="2400" dirty="0">
              <a:solidFill>
                <a:srgbClr val="C00000"/>
              </a:solidFill>
              <a:latin typeface="Arial Black" panose="020B0A04020102020204" pitchFamily="34" charset="0"/>
              <a:cs typeface="Times New Roman" panose="02020603050405020304" pitchFamily="18" charset="0"/>
            </a:endParaRPr>
          </a:p>
          <a:p>
            <a:r>
              <a:rPr lang="cs-CZ" sz="2400" dirty="0">
                <a:solidFill>
                  <a:srgbClr val="C00000"/>
                </a:solidFill>
                <a:latin typeface="Arial Black" panose="020B0A04020102020204" pitchFamily="34" charset="0"/>
                <a:cs typeface="Times New Roman" panose="02020603050405020304" pitchFamily="18" charset="0"/>
              </a:rPr>
              <a:t>                        Diskuze.</a:t>
            </a:r>
            <a:endParaRPr lang="cs-CZ" sz="2400" dirty="0"/>
          </a:p>
        </p:txBody>
      </p:sp>
    </p:spTree>
    <p:extLst>
      <p:ext uri="{BB962C8B-B14F-4D97-AF65-F5344CB8AC3E}">
        <p14:creationId xmlns:p14="http://schemas.microsoft.com/office/powerpoint/2010/main" val="1514315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B9B31EB-E7C4-4988-C0DF-0BC30F8F9689}"/>
              </a:ext>
            </a:extLst>
          </p:cNvPr>
          <p:cNvSpPr txBox="1"/>
          <p:nvPr/>
        </p:nvSpPr>
        <p:spPr>
          <a:xfrm>
            <a:off x="542440" y="960894"/>
            <a:ext cx="11293553" cy="5209952"/>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Další nekonvenční </a:t>
            </a:r>
            <a:r>
              <a:rPr lang="cs-CZ" sz="24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ú</a:t>
            </a: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toky:</a:t>
            </a:r>
          </a:p>
          <a:p>
            <a:pPr>
              <a:lnSpc>
                <a:spcPct val="107000"/>
              </a:lnSpc>
              <a:spcAft>
                <a:spcPts val="800"/>
              </a:spcAft>
            </a:pPr>
            <a:r>
              <a:rPr lang="cs-CZ" dirty="0">
                <a:latin typeface="Arial Black" panose="020B0A04020102020204" pitchFamily="34" charset="0"/>
                <a:ea typeface="Calibri" panose="020F0502020204030204" pitchFamily="34" charset="0"/>
                <a:cs typeface="Times New Roman" panose="02020603050405020304" pitchFamily="18" charset="0"/>
              </a:rPr>
              <a:t>. Kybernetická špionáž – zintenzivnění činnosti – cíle kromě Ukrajiny především Polsko, USA, Pobaltské země, Skandinávie, Turecko, MZV zemí NATO</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a:t>
            </a:r>
            <a:r>
              <a:rPr lang="cs-CZ" dirty="0" err="1">
                <a:effectLst/>
                <a:latin typeface="Arial Black" panose="020B0A04020102020204" pitchFamily="34" charset="0"/>
                <a:ea typeface="Calibri" panose="020F0502020204030204" pitchFamily="34" charset="0"/>
                <a:cs typeface="Times New Roman" panose="02020603050405020304" pitchFamily="18" charset="0"/>
              </a:rPr>
              <a:t>Haktivismus</a:t>
            </a:r>
            <a:r>
              <a:rPr lang="cs-CZ" dirty="0">
                <a:effectLst/>
                <a:latin typeface="Arial Black" panose="020B0A04020102020204" pitchFamily="34" charset="0"/>
                <a:ea typeface="Calibri" panose="020F0502020204030204" pitchFamily="34" charset="0"/>
                <a:cs typeface="Times New Roman" panose="02020603050405020304" pitchFamily="18" charset="0"/>
              </a:rPr>
              <a:t> – na obou stranách – připojily se i </a:t>
            </a:r>
            <a:r>
              <a:rPr lang="cs-CZ" dirty="0" err="1">
                <a:effectLst/>
                <a:latin typeface="Arial Black" panose="020B0A04020102020204" pitchFamily="34" charset="0"/>
                <a:ea typeface="Calibri" panose="020F0502020204030204" pitchFamily="34" charset="0"/>
                <a:cs typeface="Times New Roman" panose="02020603050405020304" pitchFamily="18" charset="0"/>
              </a:rPr>
              <a:t>kyberzločinecké</a:t>
            </a:r>
            <a:r>
              <a:rPr lang="cs-CZ" dirty="0">
                <a:effectLst/>
                <a:latin typeface="Arial Black" panose="020B0A04020102020204" pitchFamily="34" charset="0"/>
                <a:ea typeface="Calibri" panose="020F0502020204030204" pitchFamily="34" charset="0"/>
                <a:cs typeface="Times New Roman" panose="02020603050405020304" pitchFamily="18" charset="0"/>
              </a:rPr>
              <a:t> organizace</a:t>
            </a:r>
          </a:p>
          <a:p>
            <a:pPr>
              <a:lnSpc>
                <a:spcPct val="107000"/>
              </a:lnSpc>
              <a:spcAft>
                <a:spcPts val="800"/>
              </a:spcAft>
            </a:pPr>
            <a:r>
              <a:rPr lang="cs-CZ" dirty="0">
                <a:latin typeface="Arial Black" panose="020B0A04020102020204" pitchFamily="34" charset="0"/>
                <a:ea typeface="Calibri" panose="020F0502020204030204" pitchFamily="34" charset="0"/>
                <a:cs typeface="Times New Roman" panose="02020603050405020304" pitchFamily="18" charset="0"/>
              </a:rPr>
              <a:t>. Dezinformace a informační válka – cíle ukrajinský lid, ruský lid, Západ a Třetí svět</a:t>
            </a:r>
          </a:p>
          <a:p>
            <a:pPr>
              <a:lnSpc>
                <a:spcPct val="107000"/>
              </a:lnSpc>
              <a:spcAft>
                <a:spcPts val="800"/>
              </a:spcAft>
            </a:pPr>
            <a:r>
              <a:rPr lang="cs-CZ" sz="1400" i="1" dirty="0">
                <a:effectLst/>
                <a:latin typeface="Arial Black" panose="020B0A04020102020204" pitchFamily="34" charset="0"/>
                <a:ea typeface="Calibri" panose="020F0502020204030204" pitchFamily="34" charset="0"/>
                <a:cs typeface="Times New Roman" panose="02020603050405020304" pitchFamily="18" charset="0"/>
              </a:rPr>
              <a:t>Pozn. </a:t>
            </a:r>
            <a:r>
              <a:rPr lang="cs-CZ" sz="1400" i="1" dirty="0">
                <a:latin typeface="Arial Black" panose="020B0A04020102020204" pitchFamily="34" charset="0"/>
                <a:ea typeface="Calibri" panose="020F0502020204030204" pitchFamily="34" charset="0"/>
                <a:cs typeface="Times New Roman" panose="02020603050405020304" pitchFamily="18" charset="0"/>
              </a:rPr>
              <a:t>Š</a:t>
            </a:r>
            <a:r>
              <a:rPr lang="cs-CZ" sz="1400" i="1" dirty="0">
                <a:effectLst/>
                <a:latin typeface="Arial Black" panose="020B0A04020102020204" pitchFamily="34" charset="0"/>
                <a:ea typeface="Calibri" panose="020F0502020204030204" pitchFamily="34" charset="0"/>
                <a:cs typeface="Times New Roman" panose="02020603050405020304" pitchFamily="18" charset="0"/>
              </a:rPr>
              <a:t>íření ruské propagandy</a:t>
            </a:r>
            <a:r>
              <a:rPr lang="cs-CZ" sz="1400" i="1" dirty="0">
                <a:latin typeface="Arial Black" panose="020B0A04020102020204" pitchFamily="34" charset="0"/>
                <a:ea typeface="Calibri" panose="020F0502020204030204" pitchFamily="34" charset="0"/>
                <a:cs typeface="Times New Roman" panose="02020603050405020304" pitchFamily="18" charset="0"/>
              </a:rPr>
              <a:t> se zvýšilo po zahájení války na Ukrajině o 216% a v USA o 82%.</a:t>
            </a:r>
          </a:p>
          <a:p>
            <a:pPr>
              <a:lnSpc>
                <a:spcPct val="107000"/>
              </a:lnSpc>
              <a:spcAft>
                <a:spcPts val="800"/>
              </a:spcAft>
            </a:pPr>
            <a:endParaRPr lang="cs-CZ" sz="14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b="1"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Adekvátní obrana musí být schopna koordinované detekce, analýzy, reakce a musí koordinovat napříč jednotlivé části bezpečnostního systému!!!</a:t>
            </a:r>
          </a:p>
          <a:p>
            <a:pPr>
              <a:lnSpc>
                <a:spcPct val="107000"/>
              </a:lnSpc>
              <a:spcAft>
                <a:spcPts val="800"/>
              </a:spcAft>
            </a:pPr>
            <a:r>
              <a:rPr lang="cs-CZ" b="1" dirty="0">
                <a:latin typeface="Arial Black" panose="020B0A04020102020204" pitchFamily="34" charset="0"/>
                <a:ea typeface="Calibri" panose="020F0502020204030204" pitchFamily="34" charset="0"/>
                <a:cs typeface="Times New Roman" panose="02020603050405020304" pitchFamily="18" charset="0"/>
              </a:rPr>
              <a:t>Daná kombinace hrozeb málokdy spadá pouze do gesce jedné instituce, účinná reakce skoro pokaždé vyžaduje mezirezortní koordinaci, mnohdy koordinaci širší napříč celou státní správou, popř. celou veřejnou správou, popř. celou společností, popř. i koordinaci mezi státy.</a:t>
            </a:r>
            <a:endParaRPr lang="cs-CZ"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9359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93053F4C-CA85-4930-FD54-40954A950F76}"/>
              </a:ext>
            </a:extLst>
          </p:cNvPr>
          <p:cNvSpPr txBox="1"/>
          <p:nvPr/>
        </p:nvSpPr>
        <p:spPr>
          <a:xfrm>
            <a:off x="503695" y="910525"/>
            <a:ext cx="11592732" cy="5159233"/>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Obecné problémy  bezpečnostních systémů státu</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Funkčnost nebo nefunkčnost mezirezortní, nebo i širší koordina</a:t>
            </a:r>
            <a:r>
              <a:rPr lang="cs-CZ" dirty="0">
                <a:latin typeface="Arial Black" panose="020B0A04020102020204" pitchFamily="34" charset="0"/>
                <a:ea typeface="Calibri" panose="020F0502020204030204" pitchFamily="34" charset="0"/>
                <a:cs typeface="Times New Roman" panose="02020603050405020304" pitchFamily="18" charset="0"/>
              </a:rPr>
              <a:t>ce je většinou odrazem celého bezpečnostního systému.</a:t>
            </a:r>
          </a:p>
          <a:p>
            <a:pPr>
              <a:lnSpc>
                <a:spcPct val="107000"/>
              </a:lnSpc>
              <a:spcAft>
                <a:spcPts val="800"/>
              </a:spcAft>
            </a:pPr>
            <a:endParaRPr lang="cs-CZ"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Základní problémy:</a:t>
            </a:r>
          </a:p>
          <a:p>
            <a:pPr>
              <a:lnSpc>
                <a:spcPct val="107000"/>
              </a:lnSpc>
              <a:spcAft>
                <a:spcPts val="800"/>
              </a:spcAft>
            </a:pPr>
            <a:r>
              <a:rPr lang="cs-CZ" dirty="0">
                <a:latin typeface="Arial Black" panose="020B0A04020102020204" pitchFamily="34" charset="0"/>
                <a:ea typeface="Calibri" panose="020F0502020204030204" pitchFamily="34" charset="0"/>
                <a:cs typeface="Times New Roman" panose="02020603050405020304" pitchFamily="18" charset="0"/>
              </a:rPr>
              <a:t>. otázka rozdělení gescí mezi jednotlivé instituce</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a:t>
            </a:r>
            <a:r>
              <a:rPr lang="cs-CZ" dirty="0">
                <a:latin typeface="Arial Black" panose="020B0A04020102020204" pitchFamily="34" charset="0"/>
                <a:ea typeface="Calibri" panose="020F0502020204030204" pitchFamily="34" charset="0"/>
                <a:cs typeface="Times New Roman" panose="02020603050405020304" pitchFamily="18" charset="0"/>
              </a:rPr>
              <a:t>o</a:t>
            </a:r>
            <a:r>
              <a:rPr lang="cs-CZ" dirty="0">
                <a:effectLst/>
                <a:latin typeface="Arial Black" panose="020B0A04020102020204" pitchFamily="34" charset="0"/>
                <a:ea typeface="Calibri" panose="020F0502020204030204" pitchFamily="34" charset="0"/>
                <a:cs typeface="Times New Roman" panose="02020603050405020304" pitchFamily="18" charset="0"/>
              </a:rPr>
              <a:t>tázky (ne)stanovení hlavní koordinační role různých institucí za bezpečnostní politiky</a:t>
            </a:r>
          </a:p>
          <a:p>
            <a:pPr>
              <a:lnSpc>
                <a:spcPct val="107000"/>
              </a:lnSpc>
              <a:spcAft>
                <a:spcPts val="800"/>
              </a:spcAft>
            </a:pPr>
            <a:r>
              <a:rPr lang="cs-CZ" dirty="0">
                <a:latin typeface="Arial Black" panose="020B0A04020102020204" pitchFamily="34" charset="0"/>
                <a:ea typeface="Calibri" panose="020F0502020204030204" pitchFamily="34" charset="0"/>
                <a:cs typeface="Times New Roman" panose="02020603050405020304" pitchFamily="18" charset="0"/>
              </a:rPr>
              <a:t>. rivalita mezi jednotlivými částmi systému</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a:t>
            </a:r>
            <a:r>
              <a:rPr lang="cs-CZ" dirty="0">
                <a:latin typeface="Arial Black" panose="020B0A04020102020204" pitchFamily="34" charset="0"/>
                <a:ea typeface="Calibri" panose="020F0502020204030204" pitchFamily="34" charset="0"/>
                <a:cs typeface="Times New Roman" panose="02020603050405020304" pitchFamily="18" charset="0"/>
              </a:rPr>
              <a:t>o</a:t>
            </a:r>
            <a:r>
              <a:rPr lang="cs-CZ" dirty="0">
                <a:effectLst/>
                <a:latin typeface="Arial Black" panose="020B0A04020102020204" pitchFamily="34" charset="0"/>
                <a:ea typeface="Calibri" panose="020F0502020204030204" pitchFamily="34" charset="0"/>
                <a:cs typeface="Times New Roman" panose="02020603050405020304" pitchFamily="18" charset="0"/>
              </a:rPr>
              <a:t>tázka duplicity</a:t>
            </a:r>
            <a:r>
              <a:rPr lang="cs-CZ" dirty="0">
                <a:latin typeface="Arial Black" panose="020B0A04020102020204" pitchFamily="34" charset="0"/>
                <a:ea typeface="Calibri" panose="020F0502020204030204" pitchFamily="34" charset="0"/>
                <a:cs typeface="Times New Roman" panose="02020603050405020304" pitchFamily="18" charset="0"/>
              </a:rPr>
              <a:t> či absence gescí za jednotlivé určitou oblast</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a:t>
            </a:r>
            <a:r>
              <a:rPr lang="cs-CZ" dirty="0">
                <a:latin typeface="Arial Black" panose="020B0A04020102020204" pitchFamily="34" charset="0"/>
                <a:ea typeface="Calibri" panose="020F0502020204030204" pitchFamily="34" charset="0"/>
                <a:cs typeface="Times New Roman" panose="02020603050405020304" pitchFamily="18" charset="0"/>
              </a:rPr>
              <a:t>ot</a:t>
            </a:r>
            <a:r>
              <a:rPr lang="cs-CZ" dirty="0">
                <a:effectLst/>
                <a:latin typeface="Arial Black" panose="020B0A04020102020204" pitchFamily="34" charset="0"/>
                <a:ea typeface="Calibri" panose="020F0502020204030204" pitchFamily="34" charset="0"/>
                <a:cs typeface="Times New Roman" panose="02020603050405020304" pitchFamily="18" charset="0"/>
              </a:rPr>
              <a:t>ázka formálních gescí versus reálné vykonávání dané gesce</a:t>
            </a:r>
          </a:p>
          <a:p>
            <a:pPr>
              <a:lnSpc>
                <a:spcPct val="107000"/>
              </a:lnSpc>
              <a:spcAft>
                <a:spcPts val="800"/>
              </a:spcAft>
            </a:pPr>
            <a:r>
              <a:rPr lang="cs-CZ" dirty="0">
                <a:latin typeface="Arial Black" panose="020B0A04020102020204" pitchFamily="34" charset="0"/>
                <a:ea typeface="Calibri" panose="020F0502020204030204" pitchFamily="34" charset="0"/>
                <a:cs typeface="Times New Roman" panose="02020603050405020304" pitchFamily="18" charset="0"/>
              </a:rPr>
              <a:t>. koordinace zpravodajských služeb</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stanovení priorit a </a:t>
            </a:r>
            <a:r>
              <a:rPr lang="cs-CZ" dirty="0">
                <a:latin typeface="Arial Black" panose="020B0A04020102020204" pitchFamily="34" charset="0"/>
                <a:ea typeface="Calibri" panose="020F0502020204030204" pitchFamily="34" charset="0"/>
                <a:cs typeface="Times New Roman" panose="02020603050405020304" pitchFamily="18" charset="0"/>
              </a:rPr>
              <a:t>ú</a:t>
            </a:r>
            <a:r>
              <a:rPr lang="cs-CZ" dirty="0">
                <a:effectLst/>
                <a:latin typeface="Arial Black" panose="020B0A04020102020204" pitchFamily="34" charset="0"/>
                <a:ea typeface="Calibri" panose="020F0502020204030204" pitchFamily="34" charset="0"/>
                <a:cs typeface="Times New Roman" panose="02020603050405020304" pitchFamily="18" charset="0"/>
              </a:rPr>
              <a:t>kolů zpravodajským službám</a:t>
            </a:r>
          </a:p>
          <a:p>
            <a:pPr>
              <a:lnSpc>
                <a:spcPct val="107000"/>
              </a:lnSpc>
              <a:spcAft>
                <a:spcPts val="800"/>
              </a:spcAft>
            </a:pPr>
            <a:r>
              <a:rPr lang="cs-CZ" dirty="0">
                <a:latin typeface="Arial Black" panose="020B0A04020102020204" pitchFamily="34" charset="0"/>
                <a:ea typeface="Calibri" panose="020F0502020204030204" pitchFamily="34" charset="0"/>
                <a:cs typeface="Times New Roman" panose="02020603050405020304" pitchFamily="18" charset="0"/>
              </a:rPr>
              <a:t>. kontrola zpravodajských služeb</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6985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A67F4D2-BFBE-6C87-17E3-472E959827A5}"/>
              </a:ext>
            </a:extLst>
          </p:cNvPr>
          <p:cNvSpPr txBox="1"/>
          <p:nvPr/>
        </p:nvSpPr>
        <p:spPr>
          <a:xfrm>
            <a:off x="282844" y="2193010"/>
            <a:ext cx="11697345" cy="2677656"/>
          </a:xfrm>
          <a:prstGeom prst="rect">
            <a:avLst/>
          </a:prstGeom>
          <a:noFill/>
        </p:spPr>
        <p:txBody>
          <a:bodyPr wrap="square">
            <a:spAutoFit/>
          </a:bodyPr>
          <a:lstStyle/>
          <a:p>
            <a:r>
              <a:rPr lang="cs-CZ" dirty="0">
                <a:solidFill>
                  <a:srgbClr val="C00000"/>
                </a:solidFill>
                <a:latin typeface="Arial Black" panose="020B0A04020102020204" pitchFamily="34" charset="0"/>
                <a:cs typeface="Times New Roman" panose="02020603050405020304" pitchFamily="18" charset="0"/>
              </a:rPr>
              <a:t>               </a:t>
            </a:r>
            <a:r>
              <a:rPr lang="cs-CZ" sz="2400" dirty="0">
                <a:solidFill>
                  <a:srgbClr val="C00000"/>
                </a:solidFill>
                <a:latin typeface="Arial Black" panose="020B0A04020102020204" pitchFamily="34" charset="0"/>
                <a:cs typeface="Times New Roman" panose="02020603050405020304" pitchFamily="18" charset="0"/>
              </a:rPr>
              <a:t>Jak funguje bezpečnostní systém v České republice?</a:t>
            </a:r>
          </a:p>
          <a:p>
            <a:r>
              <a:rPr lang="cs-CZ" sz="2400" dirty="0">
                <a:solidFill>
                  <a:srgbClr val="C00000"/>
                </a:solidFill>
                <a:latin typeface="Arial Black" panose="020B0A04020102020204" pitchFamily="34" charset="0"/>
                <a:cs typeface="Times New Roman" panose="02020603050405020304" pitchFamily="18" charset="0"/>
              </a:rPr>
              <a:t>           </a:t>
            </a:r>
          </a:p>
          <a:p>
            <a:r>
              <a:rPr lang="cs-CZ" sz="2400" dirty="0">
                <a:solidFill>
                  <a:srgbClr val="C00000"/>
                </a:solidFill>
                <a:latin typeface="Arial Black" panose="020B0A04020102020204" pitchFamily="34" charset="0"/>
                <a:cs typeface="Times New Roman" panose="02020603050405020304" pitchFamily="18" charset="0"/>
              </a:rPr>
              <a:t>           Jaké má nedostatky?</a:t>
            </a:r>
          </a:p>
          <a:p>
            <a:endParaRPr lang="cs-CZ" sz="2400" dirty="0">
              <a:solidFill>
                <a:srgbClr val="C00000"/>
              </a:solidFill>
              <a:latin typeface="Arial Black" panose="020B0A04020102020204" pitchFamily="34" charset="0"/>
              <a:cs typeface="Times New Roman" panose="02020603050405020304" pitchFamily="18" charset="0"/>
            </a:endParaRPr>
          </a:p>
          <a:p>
            <a:r>
              <a:rPr lang="cs-CZ" sz="2400" dirty="0">
                <a:solidFill>
                  <a:srgbClr val="C00000"/>
                </a:solidFill>
                <a:latin typeface="Arial Black" panose="020B0A04020102020204" pitchFamily="34" charset="0"/>
                <a:cs typeface="Times New Roman" panose="02020603050405020304" pitchFamily="18" charset="0"/>
              </a:rPr>
              <a:t>           Jak je Česká republika schopna čelit novým hrozbám?</a:t>
            </a:r>
          </a:p>
          <a:p>
            <a:endParaRPr lang="cs-CZ" sz="2400" dirty="0">
              <a:solidFill>
                <a:srgbClr val="C00000"/>
              </a:solidFill>
              <a:latin typeface="Arial Black" panose="020B0A04020102020204" pitchFamily="34" charset="0"/>
              <a:cs typeface="Times New Roman" panose="02020603050405020304" pitchFamily="18" charset="0"/>
            </a:endParaRPr>
          </a:p>
          <a:p>
            <a:r>
              <a:rPr lang="cs-CZ" sz="2400" dirty="0">
                <a:solidFill>
                  <a:srgbClr val="C00000"/>
                </a:solidFill>
                <a:latin typeface="Arial Black" panose="020B0A04020102020204" pitchFamily="34" charset="0"/>
                <a:cs typeface="Times New Roman" panose="02020603050405020304" pitchFamily="18" charset="0"/>
              </a:rPr>
              <a:t>           Jak je zajištěna kybernetická bezpečnost v ČR?          </a:t>
            </a:r>
            <a:endParaRPr lang="cs-CZ" sz="2400" dirty="0"/>
          </a:p>
        </p:txBody>
      </p:sp>
    </p:spTree>
    <p:extLst>
      <p:ext uri="{BB962C8B-B14F-4D97-AF65-F5344CB8AC3E}">
        <p14:creationId xmlns:p14="http://schemas.microsoft.com/office/powerpoint/2010/main" val="820144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CE1E1F-850D-6AC9-7BC4-9ECDEA0D7E80}"/>
              </a:ext>
            </a:extLst>
          </p:cNvPr>
          <p:cNvSpPr txBox="1">
            <a:spLocks/>
          </p:cNvSpPr>
          <p:nvPr/>
        </p:nvSpPr>
        <p:spPr>
          <a:xfrm>
            <a:off x="119270" y="-39757"/>
            <a:ext cx="11722494" cy="649309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dirty="0">
              <a:solidFill>
                <a:srgbClr val="585857"/>
              </a:solidFill>
              <a:latin typeface="Fira Sans Medium" pitchFamily="34" charset="0"/>
              <a:ea typeface="Fira Sans Medium" pitchFamily="34" charset="0"/>
            </a:endParaRPr>
          </a:p>
        </p:txBody>
      </p:sp>
      <p:sp>
        <p:nvSpPr>
          <p:cNvPr id="3" name="Nadpis 1">
            <a:extLst>
              <a:ext uri="{FF2B5EF4-FFF2-40B4-BE49-F238E27FC236}">
                <a16:creationId xmlns:a16="http://schemas.microsoft.com/office/drawing/2014/main" id="{ED8F684B-B2C8-8B63-6B53-0664818030AD}"/>
              </a:ext>
            </a:extLst>
          </p:cNvPr>
          <p:cNvSpPr txBox="1">
            <a:spLocks/>
          </p:cNvSpPr>
          <p:nvPr/>
        </p:nvSpPr>
        <p:spPr>
          <a:xfrm>
            <a:off x="172845" y="245327"/>
            <a:ext cx="11722494" cy="6559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4" name="Group 4">
            <a:extLst>
              <a:ext uri="{FF2B5EF4-FFF2-40B4-BE49-F238E27FC236}">
                <a16:creationId xmlns:a16="http://schemas.microsoft.com/office/drawing/2014/main" id="{5DE12310-0277-CC8B-562C-54B5A133ED81}"/>
              </a:ext>
            </a:extLst>
          </p:cNvPr>
          <p:cNvGrpSpPr>
            <a:grpSpLocks noChangeAspect="1"/>
          </p:cNvGrpSpPr>
          <p:nvPr/>
        </p:nvGrpSpPr>
        <p:grpSpPr bwMode="auto">
          <a:xfrm>
            <a:off x="795000" y="41459"/>
            <a:ext cx="10176002" cy="6269941"/>
            <a:chOff x="225" y="236"/>
            <a:chExt cx="5366" cy="3770"/>
          </a:xfrm>
        </p:grpSpPr>
        <p:sp>
          <p:nvSpPr>
            <p:cNvPr id="5" name="Rectangle 5">
              <a:extLst>
                <a:ext uri="{FF2B5EF4-FFF2-40B4-BE49-F238E27FC236}">
                  <a16:creationId xmlns:a16="http://schemas.microsoft.com/office/drawing/2014/main" id="{98D9108A-2580-BC43-A2D3-084CCF5F0D6A}"/>
                </a:ext>
              </a:extLst>
            </p:cNvPr>
            <p:cNvSpPr>
              <a:spLocks noChangeArrowheads="1"/>
            </p:cNvSpPr>
            <p:nvPr/>
          </p:nvSpPr>
          <p:spPr bwMode="auto">
            <a:xfrm>
              <a:off x="1118" y="2927"/>
              <a:ext cx="673"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a:ln>
                    <a:noFill/>
                  </a:ln>
                  <a:solidFill>
                    <a:srgbClr val="000000"/>
                  </a:solidFill>
                  <a:effectLst/>
                  <a:latin typeface="Fira Sans Medium" panose="00000600000000000000" charset="-18"/>
                </a:rPr>
                <a:t>GOVERNMENT </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 name="Freeform 6">
              <a:extLst>
                <a:ext uri="{FF2B5EF4-FFF2-40B4-BE49-F238E27FC236}">
                  <a16:creationId xmlns:a16="http://schemas.microsoft.com/office/drawing/2014/main" id="{EC0350AA-85ED-4F50-5F68-9031CFD595C3}"/>
                </a:ext>
              </a:extLst>
            </p:cNvPr>
            <p:cNvSpPr>
              <a:spLocks/>
            </p:cNvSpPr>
            <p:nvPr/>
          </p:nvSpPr>
          <p:spPr bwMode="auto">
            <a:xfrm>
              <a:off x="842" y="472"/>
              <a:ext cx="1411" cy="401"/>
            </a:xfrm>
            <a:custGeom>
              <a:avLst/>
              <a:gdLst>
                <a:gd name="T0" fmla="*/ 245 w 5532"/>
                <a:gd name="T1" fmla="*/ 1562 h 1562"/>
                <a:gd name="T2" fmla="*/ 5289 w 5532"/>
                <a:gd name="T3" fmla="*/ 1562 h 1562"/>
                <a:gd name="T4" fmla="*/ 5532 w 5532"/>
                <a:gd name="T5" fmla="*/ 1315 h 1562"/>
                <a:gd name="T6" fmla="*/ 5532 w 5532"/>
                <a:gd name="T7" fmla="*/ 247 h 1562"/>
                <a:gd name="T8" fmla="*/ 5289 w 5532"/>
                <a:gd name="T9" fmla="*/ 0 h 1562"/>
                <a:gd name="T10" fmla="*/ 245 w 5532"/>
                <a:gd name="T11" fmla="*/ 0 h 1562"/>
                <a:gd name="T12" fmla="*/ 0 w 5532"/>
                <a:gd name="T13" fmla="*/ 247 h 1562"/>
                <a:gd name="T14" fmla="*/ 0 w 5532"/>
                <a:gd name="T15" fmla="*/ 1315 h 1562"/>
                <a:gd name="T16" fmla="*/ 245 w 5532"/>
                <a:gd name="T17" fmla="*/ 1562 h 1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62">
                  <a:moveTo>
                    <a:pt x="245" y="1562"/>
                  </a:moveTo>
                  <a:lnTo>
                    <a:pt x="5289" y="1562"/>
                  </a:lnTo>
                  <a:cubicBezTo>
                    <a:pt x="5423" y="1562"/>
                    <a:pt x="5532" y="1451"/>
                    <a:pt x="5532" y="1315"/>
                  </a:cubicBezTo>
                  <a:lnTo>
                    <a:pt x="5532" y="247"/>
                  </a:lnTo>
                  <a:cubicBezTo>
                    <a:pt x="5532" y="111"/>
                    <a:pt x="5423" y="0"/>
                    <a:pt x="5289" y="0"/>
                  </a:cubicBezTo>
                  <a:lnTo>
                    <a:pt x="245" y="0"/>
                  </a:lnTo>
                  <a:cubicBezTo>
                    <a:pt x="110" y="0"/>
                    <a:pt x="0" y="111"/>
                    <a:pt x="0" y="247"/>
                  </a:cubicBezTo>
                  <a:lnTo>
                    <a:pt x="0" y="1315"/>
                  </a:lnTo>
                  <a:cubicBezTo>
                    <a:pt x="0" y="1451"/>
                    <a:pt x="110" y="1562"/>
                    <a:pt x="245" y="1562"/>
                  </a:cubicBezTo>
                  <a:close/>
                </a:path>
              </a:pathLst>
            </a:custGeom>
            <a:solidFill>
              <a:srgbClr val="85A7D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7" name="Rectangle 7">
              <a:extLst>
                <a:ext uri="{FF2B5EF4-FFF2-40B4-BE49-F238E27FC236}">
                  <a16:creationId xmlns:a16="http://schemas.microsoft.com/office/drawing/2014/main" id="{9F72151D-36A1-715C-9FC9-A50900AD3EA1}"/>
                </a:ext>
              </a:extLst>
            </p:cNvPr>
            <p:cNvSpPr>
              <a:spLocks noChangeArrowheads="1"/>
            </p:cNvSpPr>
            <p:nvPr/>
          </p:nvSpPr>
          <p:spPr bwMode="auto">
            <a:xfrm>
              <a:off x="1216" y="537"/>
              <a:ext cx="889"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     Ministerstvo</a:t>
              </a:r>
              <a:endParaRPr lang="cs-CZ" altLang="cs-CZ" sz="1400" dirty="0">
                <a:solidFill>
                  <a:srgbClr val="000000"/>
                </a:solidFill>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 zahraničních věcí</a:t>
              </a:r>
              <a:endParaRPr kumimoji="0" lang="cs-CZ" altLang="cs-CZ" sz="2000" b="0" i="0" u="none" strike="noStrike" cap="none" normalizeH="0" baseline="0" dirty="0">
                <a:ln>
                  <a:noFill/>
                </a:ln>
                <a:solidFill>
                  <a:schemeClr val="tx1"/>
                </a:solidFill>
                <a:effectLst/>
                <a:latin typeface="+mn-lt"/>
              </a:endParaRPr>
            </a:p>
          </p:txBody>
        </p:sp>
        <p:sp>
          <p:nvSpPr>
            <p:cNvPr id="8" name="Freeform 8">
              <a:extLst>
                <a:ext uri="{FF2B5EF4-FFF2-40B4-BE49-F238E27FC236}">
                  <a16:creationId xmlns:a16="http://schemas.microsoft.com/office/drawing/2014/main" id="{590BDC95-B6F2-724D-9A6C-FE4CB0A60A44}"/>
                </a:ext>
              </a:extLst>
            </p:cNvPr>
            <p:cNvSpPr>
              <a:spLocks/>
            </p:cNvSpPr>
            <p:nvPr/>
          </p:nvSpPr>
          <p:spPr bwMode="auto">
            <a:xfrm>
              <a:off x="842" y="472"/>
              <a:ext cx="1411" cy="401"/>
            </a:xfrm>
            <a:custGeom>
              <a:avLst/>
              <a:gdLst>
                <a:gd name="T0" fmla="*/ 245 w 5532"/>
                <a:gd name="T1" fmla="*/ 1562 h 1562"/>
                <a:gd name="T2" fmla="*/ 5289 w 5532"/>
                <a:gd name="T3" fmla="*/ 1562 h 1562"/>
                <a:gd name="T4" fmla="*/ 5532 w 5532"/>
                <a:gd name="T5" fmla="*/ 1315 h 1562"/>
                <a:gd name="T6" fmla="*/ 5532 w 5532"/>
                <a:gd name="T7" fmla="*/ 247 h 1562"/>
                <a:gd name="T8" fmla="*/ 5289 w 5532"/>
                <a:gd name="T9" fmla="*/ 0 h 1562"/>
                <a:gd name="T10" fmla="*/ 245 w 5532"/>
                <a:gd name="T11" fmla="*/ 0 h 1562"/>
                <a:gd name="T12" fmla="*/ 0 w 5532"/>
                <a:gd name="T13" fmla="*/ 247 h 1562"/>
                <a:gd name="T14" fmla="*/ 0 w 5532"/>
                <a:gd name="T15" fmla="*/ 1315 h 1562"/>
                <a:gd name="T16" fmla="*/ 245 w 5532"/>
                <a:gd name="T17" fmla="*/ 1562 h 1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62">
                  <a:moveTo>
                    <a:pt x="245" y="1562"/>
                  </a:moveTo>
                  <a:lnTo>
                    <a:pt x="5289" y="1562"/>
                  </a:lnTo>
                  <a:cubicBezTo>
                    <a:pt x="5423" y="1562"/>
                    <a:pt x="5532" y="1451"/>
                    <a:pt x="5532" y="1315"/>
                  </a:cubicBezTo>
                  <a:lnTo>
                    <a:pt x="5532" y="247"/>
                  </a:lnTo>
                  <a:cubicBezTo>
                    <a:pt x="5532" y="111"/>
                    <a:pt x="5423" y="0"/>
                    <a:pt x="5289" y="0"/>
                  </a:cubicBezTo>
                  <a:lnTo>
                    <a:pt x="245" y="0"/>
                  </a:lnTo>
                  <a:cubicBezTo>
                    <a:pt x="110" y="0"/>
                    <a:pt x="0" y="111"/>
                    <a:pt x="0" y="247"/>
                  </a:cubicBezTo>
                  <a:lnTo>
                    <a:pt x="0" y="1315"/>
                  </a:lnTo>
                  <a:cubicBezTo>
                    <a:pt x="0" y="1451"/>
                    <a:pt x="110" y="1562"/>
                    <a:pt x="245" y="1562"/>
                  </a:cubicBezTo>
                  <a:close/>
                </a:path>
              </a:pathLst>
            </a:custGeom>
            <a:noFill/>
            <a:ln w="26988" cap="rnd">
              <a:solidFill>
                <a:srgbClr val="4F81B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 name="Freeform 9">
              <a:extLst>
                <a:ext uri="{FF2B5EF4-FFF2-40B4-BE49-F238E27FC236}">
                  <a16:creationId xmlns:a16="http://schemas.microsoft.com/office/drawing/2014/main" id="{B6CB1F25-FC71-B37B-C804-70900EB14C58}"/>
                </a:ext>
              </a:extLst>
            </p:cNvPr>
            <p:cNvSpPr>
              <a:spLocks/>
            </p:cNvSpPr>
            <p:nvPr/>
          </p:nvSpPr>
          <p:spPr bwMode="auto">
            <a:xfrm>
              <a:off x="842" y="1009"/>
              <a:ext cx="1411" cy="401"/>
            </a:xfrm>
            <a:custGeom>
              <a:avLst/>
              <a:gdLst>
                <a:gd name="T0" fmla="*/ 245 w 5532"/>
                <a:gd name="T1" fmla="*/ 1561 h 1561"/>
                <a:gd name="T2" fmla="*/ 5289 w 5532"/>
                <a:gd name="T3" fmla="*/ 1561 h 1561"/>
                <a:gd name="T4" fmla="*/ 5532 w 5532"/>
                <a:gd name="T5" fmla="*/ 1315 h 1561"/>
                <a:gd name="T6" fmla="*/ 5532 w 5532"/>
                <a:gd name="T7" fmla="*/ 247 h 1561"/>
                <a:gd name="T8" fmla="*/ 5289 w 5532"/>
                <a:gd name="T9" fmla="*/ 0 h 1561"/>
                <a:gd name="T10" fmla="*/ 245 w 5532"/>
                <a:gd name="T11" fmla="*/ 0 h 1561"/>
                <a:gd name="T12" fmla="*/ 0 w 5532"/>
                <a:gd name="T13" fmla="*/ 247 h 1561"/>
                <a:gd name="T14" fmla="*/ 0 w 5532"/>
                <a:gd name="T15" fmla="*/ 1315 h 1561"/>
                <a:gd name="T16" fmla="*/ 245 w 5532"/>
                <a:gd name="T17" fmla="*/ 1561 h 1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61">
                  <a:moveTo>
                    <a:pt x="245" y="1561"/>
                  </a:moveTo>
                  <a:lnTo>
                    <a:pt x="5289" y="1561"/>
                  </a:lnTo>
                  <a:cubicBezTo>
                    <a:pt x="5423" y="1561"/>
                    <a:pt x="5532" y="1452"/>
                    <a:pt x="5532" y="1315"/>
                  </a:cubicBezTo>
                  <a:lnTo>
                    <a:pt x="5532" y="247"/>
                  </a:lnTo>
                  <a:cubicBezTo>
                    <a:pt x="5532" y="111"/>
                    <a:pt x="5423" y="0"/>
                    <a:pt x="5289" y="0"/>
                  </a:cubicBezTo>
                  <a:lnTo>
                    <a:pt x="245" y="0"/>
                  </a:lnTo>
                  <a:cubicBezTo>
                    <a:pt x="110" y="0"/>
                    <a:pt x="0" y="111"/>
                    <a:pt x="0" y="247"/>
                  </a:cubicBezTo>
                  <a:lnTo>
                    <a:pt x="0" y="1315"/>
                  </a:lnTo>
                  <a:cubicBezTo>
                    <a:pt x="0" y="1452"/>
                    <a:pt x="110" y="1561"/>
                    <a:pt x="245" y="1561"/>
                  </a:cubicBezTo>
                  <a:close/>
                </a:path>
              </a:pathLst>
            </a:custGeom>
            <a:solidFill>
              <a:srgbClr val="92D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0" name="Rectangle 10">
              <a:extLst>
                <a:ext uri="{FF2B5EF4-FFF2-40B4-BE49-F238E27FC236}">
                  <a16:creationId xmlns:a16="http://schemas.microsoft.com/office/drawing/2014/main" id="{846BB327-B18B-4D35-0EAD-28968C37DC3D}"/>
                </a:ext>
              </a:extLst>
            </p:cNvPr>
            <p:cNvSpPr>
              <a:spLocks noChangeArrowheads="1"/>
            </p:cNvSpPr>
            <p:nvPr/>
          </p:nvSpPr>
          <p:spPr bwMode="auto">
            <a:xfrm>
              <a:off x="1160" y="1093"/>
              <a:ext cx="78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cs-CZ" altLang="cs-CZ" sz="1400" dirty="0">
                  <a:solidFill>
                    <a:srgbClr val="000000"/>
                  </a:solidFill>
                  <a:latin typeface="+mn-lt"/>
                </a:rPr>
                <a:t>Národní bezpečnostní</a:t>
              </a: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úřad </a:t>
              </a:r>
              <a:endParaRPr kumimoji="0" lang="cs-CZ" altLang="cs-CZ" sz="2000" b="0" i="0" u="none" strike="noStrike" cap="none" normalizeH="0" baseline="0" dirty="0">
                <a:ln>
                  <a:noFill/>
                </a:ln>
                <a:solidFill>
                  <a:schemeClr val="tx1"/>
                </a:solidFill>
                <a:effectLst/>
                <a:latin typeface="+mn-lt"/>
              </a:endParaRPr>
            </a:p>
          </p:txBody>
        </p:sp>
        <p:sp>
          <p:nvSpPr>
            <p:cNvPr id="11" name="Freeform 12">
              <a:extLst>
                <a:ext uri="{FF2B5EF4-FFF2-40B4-BE49-F238E27FC236}">
                  <a16:creationId xmlns:a16="http://schemas.microsoft.com/office/drawing/2014/main" id="{FFA1C07E-8626-88AF-14D4-B1436EBE1643}"/>
                </a:ext>
              </a:extLst>
            </p:cNvPr>
            <p:cNvSpPr>
              <a:spLocks/>
            </p:cNvSpPr>
            <p:nvPr/>
          </p:nvSpPr>
          <p:spPr bwMode="auto">
            <a:xfrm>
              <a:off x="842" y="1009"/>
              <a:ext cx="1411" cy="401"/>
            </a:xfrm>
            <a:custGeom>
              <a:avLst/>
              <a:gdLst>
                <a:gd name="T0" fmla="*/ 245 w 5532"/>
                <a:gd name="T1" fmla="*/ 1561 h 1561"/>
                <a:gd name="T2" fmla="*/ 5289 w 5532"/>
                <a:gd name="T3" fmla="*/ 1561 h 1561"/>
                <a:gd name="T4" fmla="*/ 5532 w 5532"/>
                <a:gd name="T5" fmla="*/ 1315 h 1561"/>
                <a:gd name="T6" fmla="*/ 5532 w 5532"/>
                <a:gd name="T7" fmla="*/ 247 h 1561"/>
                <a:gd name="T8" fmla="*/ 5289 w 5532"/>
                <a:gd name="T9" fmla="*/ 0 h 1561"/>
                <a:gd name="T10" fmla="*/ 245 w 5532"/>
                <a:gd name="T11" fmla="*/ 0 h 1561"/>
                <a:gd name="T12" fmla="*/ 0 w 5532"/>
                <a:gd name="T13" fmla="*/ 247 h 1561"/>
                <a:gd name="T14" fmla="*/ 0 w 5532"/>
                <a:gd name="T15" fmla="*/ 1315 h 1561"/>
                <a:gd name="T16" fmla="*/ 245 w 5532"/>
                <a:gd name="T17" fmla="*/ 1561 h 1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61">
                  <a:moveTo>
                    <a:pt x="245" y="1561"/>
                  </a:moveTo>
                  <a:lnTo>
                    <a:pt x="5289" y="1561"/>
                  </a:lnTo>
                  <a:cubicBezTo>
                    <a:pt x="5423" y="1561"/>
                    <a:pt x="5532" y="1452"/>
                    <a:pt x="5532" y="1315"/>
                  </a:cubicBezTo>
                  <a:lnTo>
                    <a:pt x="5532" y="247"/>
                  </a:lnTo>
                  <a:cubicBezTo>
                    <a:pt x="5532" y="111"/>
                    <a:pt x="5423" y="0"/>
                    <a:pt x="5289" y="0"/>
                  </a:cubicBezTo>
                  <a:lnTo>
                    <a:pt x="245" y="0"/>
                  </a:lnTo>
                  <a:cubicBezTo>
                    <a:pt x="110" y="0"/>
                    <a:pt x="0" y="111"/>
                    <a:pt x="0" y="247"/>
                  </a:cubicBezTo>
                  <a:lnTo>
                    <a:pt x="0" y="1315"/>
                  </a:lnTo>
                  <a:cubicBezTo>
                    <a:pt x="0" y="1452"/>
                    <a:pt x="110" y="1561"/>
                    <a:pt x="245" y="1561"/>
                  </a:cubicBezTo>
                  <a:close/>
                </a:path>
              </a:pathLst>
            </a:custGeom>
            <a:noFill/>
            <a:ln w="26988" cap="rnd">
              <a:solidFill>
                <a:srgbClr val="4F81B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Freeform 13">
              <a:extLst>
                <a:ext uri="{FF2B5EF4-FFF2-40B4-BE49-F238E27FC236}">
                  <a16:creationId xmlns:a16="http://schemas.microsoft.com/office/drawing/2014/main" id="{F0C13973-45D6-0AFD-80D3-ABF185C299EF}"/>
                </a:ext>
              </a:extLst>
            </p:cNvPr>
            <p:cNvSpPr>
              <a:spLocks/>
            </p:cNvSpPr>
            <p:nvPr/>
          </p:nvSpPr>
          <p:spPr bwMode="auto">
            <a:xfrm>
              <a:off x="842" y="1536"/>
              <a:ext cx="1411" cy="484"/>
            </a:xfrm>
            <a:custGeom>
              <a:avLst/>
              <a:gdLst>
                <a:gd name="T0" fmla="*/ 245 w 5532"/>
                <a:gd name="T1" fmla="*/ 1889 h 1889"/>
                <a:gd name="T2" fmla="*/ 5289 w 5532"/>
                <a:gd name="T3" fmla="*/ 1889 h 1889"/>
                <a:gd name="T4" fmla="*/ 5532 w 5532"/>
                <a:gd name="T5" fmla="*/ 1644 h 1889"/>
                <a:gd name="T6" fmla="*/ 5532 w 5532"/>
                <a:gd name="T7" fmla="*/ 247 h 1889"/>
                <a:gd name="T8" fmla="*/ 5289 w 5532"/>
                <a:gd name="T9" fmla="*/ 0 h 1889"/>
                <a:gd name="T10" fmla="*/ 245 w 5532"/>
                <a:gd name="T11" fmla="*/ 0 h 1889"/>
                <a:gd name="T12" fmla="*/ 0 w 5532"/>
                <a:gd name="T13" fmla="*/ 247 h 1889"/>
                <a:gd name="T14" fmla="*/ 0 w 5532"/>
                <a:gd name="T15" fmla="*/ 1644 h 1889"/>
                <a:gd name="T16" fmla="*/ 245 w 5532"/>
                <a:gd name="T17" fmla="*/ 1889 h 1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889">
                  <a:moveTo>
                    <a:pt x="245" y="1889"/>
                  </a:moveTo>
                  <a:lnTo>
                    <a:pt x="5289" y="1889"/>
                  </a:lnTo>
                  <a:cubicBezTo>
                    <a:pt x="5424" y="1889"/>
                    <a:pt x="5532" y="1780"/>
                    <a:pt x="5532" y="1644"/>
                  </a:cubicBezTo>
                  <a:lnTo>
                    <a:pt x="5532" y="247"/>
                  </a:lnTo>
                  <a:cubicBezTo>
                    <a:pt x="5532" y="110"/>
                    <a:pt x="5424" y="0"/>
                    <a:pt x="5289" y="0"/>
                  </a:cubicBezTo>
                  <a:lnTo>
                    <a:pt x="245" y="0"/>
                  </a:lnTo>
                  <a:cubicBezTo>
                    <a:pt x="110" y="0"/>
                    <a:pt x="0" y="110"/>
                    <a:pt x="0" y="247"/>
                  </a:cubicBezTo>
                  <a:lnTo>
                    <a:pt x="0" y="1644"/>
                  </a:lnTo>
                  <a:cubicBezTo>
                    <a:pt x="0" y="1780"/>
                    <a:pt x="110" y="1889"/>
                    <a:pt x="245" y="1889"/>
                  </a:cubicBezTo>
                  <a:close/>
                </a:path>
              </a:pathLst>
            </a:custGeom>
            <a:solidFill>
              <a:srgbClr val="92D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3" name="Rectangle 14">
              <a:extLst>
                <a:ext uri="{FF2B5EF4-FFF2-40B4-BE49-F238E27FC236}">
                  <a16:creationId xmlns:a16="http://schemas.microsoft.com/office/drawing/2014/main" id="{F6CD0AE3-FBB2-9A87-85CE-1F2B28991232}"/>
                </a:ext>
              </a:extLst>
            </p:cNvPr>
            <p:cNvSpPr>
              <a:spLocks noChangeArrowheads="1"/>
            </p:cNvSpPr>
            <p:nvPr/>
          </p:nvSpPr>
          <p:spPr bwMode="auto">
            <a:xfrm>
              <a:off x="954" y="1571"/>
              <a:ext cx="1196"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effectLst/>
                  <a:latin typeface="+mn-lt"/>
                </a:rPr>
                <a:t>Národní</a:t>
              </a:r>
              <a:r>
                <a:rPr kumimoji="0" lang="cs-CZ" altLang="cs-CZ" sz="1400" b="0" i="0" u="none" strike="noStrike" cap="none" normalizeH="0" baseline="0" dirty="0">
                  <a:ln>
                    <a:noFill/>
                  </a:ln>
                  <a:solidFill>
                    <a:srgbClr val="FFFFFF"/>
                  </a:solidFill>
                  <a:effectLst/>
                  <a:latin typeface="+mn-lt"/>
                </a:rPr>
                <a:t> </a:t>
              </a:r>
              <a:r>
                <a:rPr kumimoji="0" lang="cs-CZ" altLang="cs-CZ" sz="1400" b="0" i="0" u="none" strike="noStrike" cap="none" normalizeH="0" baseline="0" dirty="0">
                  <a:ln>
                    <a:noFill/>
                  </a:ln>
                  <a:effectLst/>
                  <a:latin typeface="+mn-lt"/>
                </a:rPr>
                <a:t>úřad</a:t>
              </a:r>
              <a:r>
                <a:rPr kumimoji="0" lang="cs-CZ" altLang="cs-CZ" sz="1400" b="0" i="0" u="none" strike="noStrike" cap="none" normalizeH="0" baseline="0" dirty="0">
                  <a:ln>
                    <a:noFill/>
                  </a:ln>
                  <a:solidFill>
                    <a:srgbClr val="FFFFFF"/>
                  </a:solidFill>
                  <a:effectLst/>
                  <a:latin typeface="+mn-lt"/>
                </a:rPr>
                <a:t> </a:t>
              </a:r>
              <a:r>
                <a:rPr kumimoji="0" lang="cs-CZ" altLang="cs-CZ" sz="1400" b="0" i="0" u="none" strike="noStrike" cap="none" normalizeH="0" baseline="0" dirty="0">
                  <a:ln>
                    <a:noFill/>
                  </a:ln>
                  <a:effectLst/>
                  <a:latin typeface="+mn-lt"/>
                </a:rPr>
                <a:t>pro</a:t>
              </a:r>
            </a:p>
            <a:p>
              <a:pPr marL="0" marR="0" lvl="0" indent="0" algn="ctr" defTabSz="914400" rtl="0" eaLnBrk="0" fontAlgn="base" latinLnBrk="0" hangingPunct="0">
                <a:lnSpc>
                  <a:spcPct val="100000"/>
                </a:lnSpc>
                <a:spcBef>
                  <a:spcPct val="0"/>
                </a:spcBef>
                <a:spcAft>
                  <a:spcPct val="0"/>
                </a:spcAft>
                <a:buClrTx/>
                <a:buSzTx/>
                <a:buFontTx/>
                <a:buNone/>
                <a:tabLst/>
              </a:pPr>
              <a:r>
                <a:rPr lang="cs-CZ" altLang="cs-CZ" sz="1400" dirty="0">
                  <a:latin typeface="+mn-lt"/>
                </a:rPr>
                <a:t>Kybernetickou a</a:t>
              </a:r>
              <a:r>
                <a:rPr lang="cs-CZ" altLang="cs-CZ" sz="1400" dirty="0">
                  <a:solidFill>
                    <a:srgbClr val="FFFFFF"/>
                  </a:solidFill>
                  <a:latin typeface="+mn-lt"/>
                </a:rPr>
                <a:t> </a:t>
              </a:r>
              <a:r>
                <a:rPr lang="cs-CZ" altLang="cs-CZ" sz="1400" dirty="0">
                  <a:latin typeface="+mn-lt"/>
                </a:rPr>
                <a:t>informační</a:t>
              </a:r>
              <a:r>
                <a:rPr lang="cs-CZ" altLang="cs-CZ" sz="1400" dirty="0">
                  <a:solidFill>
                    <a:srgbClr val="FFFFFF"/>
                  </a:solidFill>
                  <a:latin typeface="+mn-lt"/>
                </a:rPr>
                <a:t> </a:t>
              </a:r>
              <a:r>
                <a:rPr lang="cs-CZ" altLang="cs-CZ" sz="1400" dirty="0">
                  <a:latin typeface="+mn-lt"/>
                </a:rPr>
                <a:t>bezpečnost</a:t>
              </a:r>
              <a:endParaRPr kumimoji="0" lang="cs-CZ" altLang="cs-CZ" sz="2000" b="0" i="0" u="none" strike="noStrike" cap="none" normalizeH="0" baseline="0" dirty="0">
                <a:ln>
                  <a:noFill/>
                </a:ln>
                <a:effectLst/>
                <a:latin typeface="+mn-lt"/>
              </a:endParaRPr>
            </a:p>
          </p:txBody>
        </p:sp>
        <p:sp>
          <p:nvSpPr>
            <p:cNvPr id="14" name="Rectangle 15">
              <a:extLst>
                <a:ext uri="{FF2B5EF4-FFF2-40B4-BE49-F238E27FC236}">
                  <a16:creationId xmlns:a16="http://schemas.microsoft.com/office/drawing/2014/main" id="{7E91A570-C795-EB59-F69B-28BE6492D159}"/>
                </a:ext>
              </a:extLst>
            </p:cNvPr>
            <p:cNvSpPr>
              <a:spLocks noChangeArrowheads="1"/>
            </p:cNvSpPr>
            <p:nvPr/>
          </p:nvSpPr>
          <p:spPr bwMode="auto">
            <a:xfrm>
              <a:off x="855" y="1656"/>
              <a:ext cx="135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15" name="Freeform 17">
              <a:extLst>
                <a:ext uri="{FF2B5EF4-FFF2-40B4-BE49-F238E27FC236}">
                  <a16:creationId xmlns:a16="http://schemas.microsoft.com/office/drawing/2014/main" id="{D30B4D26-AE09-F23D-12A1-70F5B6BF1BF1}"/>
                </a:ext>
              </a:extLst>
            </p:cNvPr>
            <p:cNvSpPr>
              <a:spLocks/>
            </p:cNvSpPr>
            <p:nvPr/>
          </p:nvSpPr>
          <p:spPr bwMode="auto">
            <a:xfrm>
              <a:off x="842" y="1536"/>
              <a:ext cx="1411" cy="485"/>
            </a:xfrm>
            <a:custGeom>
              <a:avLst/>
              <a:gdLst>
                <a:gd name="T0" fmla="*/ 245 w 5532"/>
                <a:gd name="T1" fmla="*/ 1890 h 1890"/>
                <a:gd name="T2" fmla="*/ 5289 w 5532"/>
                <a:gd name="T3" fmla="*/ 1890 h 1890"/>
                <a:gd name="T4" fmla="*/ 5532 w 5532"/>
                <a:gd name="T5" fmla="*/ 1644 h 1890"/>
                <a:gd name="T6" fmla="*/ 5532 w 5532"/>
                <a:gd name="T7" fmla="*/ 247 h 1890"/>
                <a:gd name="T8" fmla="*/ 5289 w 5532"/>
                <a:gd name="T9" fmla="*/ 0 h 1890"/>
                <a:gd name="T10" fmla="*/ 245 w 5532"/>
                <a:gd name="T11" fmla="*/ 0 h 1890"/>
                <a:gd name="T12" fmla="*/ 0 w 5532"/>
                <a:gd name="T13" fmla="*/ 247 h 1890"/>
                <a:gd name="T14" fmla="*/ 0 w 5532"/>
                <a:gd name="T15" fmla="*/ 1644 h 1890"/>
                <a:gd name="T16" fmla="*/ 245 w 5532"/>
                <a:gd name="T17" fmla="*/ 1890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890">
                  <a:moveTo>
                    <a:pt x="245" y="1890"/>
                  </a:moveTo>
                  <a:lnTo>
                    <a:pt x="5289" y="1890"/>
                  </a:lnTo>
                  <a:cubicBezTo>
                    <a:pt x="5423" y="1890"/>
                    <a:pt x="5532" y="1780"/>
                    <a:pt x="5532" y="1644"/>
                  </a:cubicBezTo>
                  <a:lnTo>
                    <a:pt x="5532" y="247"/>
                  </a:lnTo>
                  <a:cubicBezTo>
                    <a:pt x="5532" y="110"/>
                    <a:pt x="5423" y="0"/>
                    <a:pt x="5289" y="0"/>
                  </a:cubicBezTo>
                  <a:lnTo>
                    <a:pt x="245" y="0"/>
                  </a:lnTo>
                  <a:cubicBezTo>
                    <a:pt x="110" y="0"/>
                    <a:pt x="0" y="110"/>
                    <a:pt x="0" y="247"/>
                  </a:cubicBezTo>
                  <a:lnTo>
                    <a:pt x="0" y="1644"/>
                  </a:lnTo>
                  <a:cubicBezTo>
                    <a:pt x="0" y="1780"/>
                    <a:pt x="110" y="1890"/>
                    <a:pt x="245" y="1890"/>
                  </a:cubicBezTo>
                  <a:close/>
                </a:path>
              </a:pathLst>
            </a:custGeom>
            <a:noFill/>
            <a:ln w="26988" cap="rnd">
              <a:solidFill>
                <a:srgbClr val="4F81B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6" name="Freeform 18">
              <a:extLst>
                <a:ext uri="{FF2B5EF4-FFF2-40B4-BE49-F238E27FC236}">
                  <a16:creationId xmlns:a16="http://schemas.microsoft.com/office/drawing/2014/main" id="{21071385-4C63-FC28-DDC4-B97FCB622FAF}"/>
                </a:ext>
              </a:extLst>
            </p:cNvPr>
            <p:cNvSpPr>
              <a:spLocks/>
            </p:cNvSpPr>
            <p:nvPr/>
          </p:nvSpPr>
          <p:spPr bwMode="auto">
            <a:xfrm>
              <a:off x="842" y="2746"/>
              <a:ext cx="1411" cy="484"/>
            </a:xfrm>
            <a:custGeom>
              <a:avLst/>
              <a:gdLst>
                <a:gd name="T0" fmla="*/ 245 w 5532"/>
                <a:gd name="T1" fmla="*/ 1891 h 1891"/>
                <a:gd name="T2" fmla="*/ 5289 w 5532"/>
                <a:gd name="T3" fmla="*/ 1891 h 1891"/>
                <a:gd name="T4" fmla="*/ 5532 w 5532"/>
                <a:gd name="T5" fmla="*/ 1644 h 1891"/>
                <a:gd name="T6" fmla="*/ 5532 w 5532"/>
                <a:gd name="T7" fmla="*/ 247 h 1891"/>
                <a:gd name="T8" fmla="*/ 5289 w 5532"/>
                <a:gd name="T9" fmla="*/ 0 h 1891"/>
                <a:gd name="T10" fmla="*/ 245 w 5532"/>
                <a:gd name="T11" fmla="*/ 0 h 1891"/>
                <a:gd name="T12" fmla="*/ 0 w 5532"/>
                <a:gd name="T13" fmla="*/ 247 h 1891"/>
                <a:gd name="T14" fmla="*/ 0 w 5532"/>
                <a:gd name="T15" fmla="*/ 1644 h 1891"/>
                <a:gd name="T16" fmla="*/ 245 w 5532"/>
                <a:gd name="T17" fmla="*/ 1891 h 1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891">
                  <a:moveTo>
                    <a:pt x="245" y="1891"/>
                  </a:moveTo>
                  <a:lnTo>
                    <a:pt x="5289" y="1891"/>
                  </a:lnTo>
                  <a:cubicBezTo>
                    <a:pt x="5423" y="1891"/>
                    <a:pt x="5532" y="1780"/>
                    <a:pt x="5532" y="1644"/>
                  </a:cubicBezTo>
                  <a:lnTo>
                    <a:pt x="5532" y="247"/>
                  </a:lnTo>
                  <a:cubicBezTo>
                    <a:pt x="5532" y="111"/>
                    <a:pt x="5423" y="0"/>
                    <a:pt x="5289" y="0"/>
                  </a:cubicBezTo>
                  <a:lnTo>
                    <a:pt x="245" y="0"/>
                  </a:lnTo>
                  <a:cubicBezTo>
                    <a:pt x="110" y="0"/>
                    <a:pt x="0" y="111"/>
                    <a:pt x="0" y="247"/>
                  </a:cubicBezTo>
                  <a:lnTo>
                    <a:pt x="0" y="1644"/>
                  </a:lnTo>
                  <a:cubicBezTo>
                    <a:pt x="0" y="1780"/>
                    <a:pt x="110" y="1891"/>
                    <a:pt x="245" y="1891"/>
                  </a:cubicBezTo>
                  <a:close/>
                </a:path>
              </a:pathLst>
            </a:custGeom>
            <a:solidFill>
              <a:srgbClr val="D8D8D8"/>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7" name="Rectangle 19">
              <a:extLst>
                <a:ext uri="{FF2B5EF4-FFF2-40B4-BE49-F238E27FC236}">
                  <a16:creationId xmlns:a16="http://schemas.microsoft.com/office/drawing/2014/main" id="{797417EE-BA65-459C-23ED-F64E225AE162}"/>
                </a:ext>
              </a:extLst>
            </p:cNvPr>
            <p:cNvSpPr>
              <a:spLocks noChangeArrowheads="1"/>
            </p:cNvSpPr>
            <p:nvPr/>
          </p:nvSpPr>
          <p:spPr bwMode="auto">
            <a:xfrm>
              <a:off x="1124" y="2933"/>
              <a:ext cx="86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Ministerstvo vnitra</a:t>
              </a:r>
              <a:endParaRPr kumimoji="0" lang="cs-CZ" altLang="cs-CZ" sz="2000" b="0" i="0" u="none" strike="noStrike" cap="none" normalizeH="0" baseline="0" dirty="0">
                <a:ln>
                  <a:noFill/>
                </a:ln>
                <a:solidFill>
                  <a:schemeClr val="tx1"/>
                </a:solidFill>
                <a:effectLst/>
                <a:latin typeface="+mn-lt"/>
              </a:endParaRPr>
            </a:p>
          </p:txBody>
        </p:sp>
        <p:sp>
          <p:nvSpPr>
            <p:cNvPr id="18" name="Freeform 20">
              <a:extLst>
                <a:ext uri="{FF2B5EF4-FFF2-40B4-BE49-F238E27FC236}">
                  <a16:creationId xmlns:a16="http://schemas.microsoft.com/office/drawing/2014/main" id="{15F43070-3321-EE40-9D77-B559732CA76C}"/>
                </a:ext>
              </a:extLst>
            </p:cNvPr>
            <p:cNvSpPr>
              <a:spLocks/>
            </p:cNvSpPr>
            <p:nvPr/>
          </p:nvSpPr>
          <p:spPr bwMode="auto">
            <a:xfrm>
              <a:off x="842" y="2747"/>
              <a:ext cx="1411" cy="485"/>
            </a:xfrm>
            <a:custGeom>
              <a:avLst/>
              <a:gdLst>
                <a:gd name="T0" fmla="*/ 245 w 5532"/>
                <a:gd name="T1" fmla="*/ 1891 h 1891"/>
                <a:gd name="T2" fmla="*/ 5289 w 5532"/>
                <a:gd name="T3" fmla="*/ 1891 h 1891"/>
                <a:gd name="T4" fmla="*/ 5532 w 5532"/>
                <a:gd name="T5" fmla="*/ 1644 h 1891"/>
                <a:gd name="T6" fmla="*/ 5532 w 5532"/>
                <a:gd name="T7" fmla="*/ 247 h 1891"/>
                <a:gd name="T8" fmla="*/ 5289 w 5532"/>
                <a:gd name="T9" fmla="*/ 0 h 1891"/>
                <a:gd name="T10" fmla="*/ 245 w 5532"/>
                <a:gd name="T11" fmla="*/ 0 h 1891"/>
                <a:gd name="T12" fmla="*/ 0 w 5532"/>
                <a:gd name="T13" fmla="*/ 247 h 1891"/>
                <a:gd name="T14" fmla="*/ 0 w 5532"/>
                <a:gd name="T15" fmla="*/ 1644 h 1891"/>
                <a:gd name="T16" fmla="*/ 245 w 5532"/>
                <a:gd name="T17" fmla="*/ 1891 h 1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891">
                  <a:moveTo>
                    <a:pt x="245" y="1891"/>
                  </a:moveTo>
                  <a:lnTo>
                    <a:pt x="5289" y="1891"/>
                  </a:lnTo>
                  <a:cubicBezTo>
                    <a:pt x="5423" y="1891"/>
                    <a:pt x="5532" y="1780"/>
                    <a:pt x="5532" y="1644"/>
                  </a:cubicBezTo>
                  <a:lnTo>
                    <a:pt x="5532" y="247"/>
                  </a:lnTo>
                  <a:cubicBezTo>
                    <a:pt x="5532" y="111"/>
                    <a:pt x="5423" y="0"/>
                    <a:pt x="5289" y="0"/>
                  </a:cubicBezTo>
                  <a:lnTo>
                    <a:pt x="245" y="0"/>
                  </a:lnTo>
                  <a:cubicBezTo>
                    <a:pt x="110" y="0"/>
                    <a:pt x="0" y="111"/>
                    <a:pt x="0" y="247"/>
                  </a:cubicBezTo>
                  <a:lnTo>
                    <a:pt x="0" y="1644"/>
                  </a:lnTo>
                  <a:cubicBezTo>
                    <a:pt x="0" y="1780"/>
                    <a:pt x="110" y="1891"/>
                    <a:pt x="245" y="1891"/>
                  </a:cubicBezTo>
                  <a:close/>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Freeform 21">
              <a:extLst>
                <a:ext uri="{FF2B5EF4-FFF2-40B4-BE49-F238E27FC236}">
                  <a16:creationId xmlns:a16="http://schemas.microsoft.com/office/drawing/2014/main" id="{974EB64B-4CC0-40F5-F1CA-6A3804BA2FD6}"/>
                </a:ext>
              </a:extLst>
            </p:cNvPr>
            <p:cNvSpPr>
              <a:spLocks/>
            </p:cNvSpPr>
            <p:nvPr/>
          </p:nvSpPr>
          <p:spPr bwMode="auto">
            <a:xfrm>
              <a:off x="842" y="2147"/>
              <a:ext cx="1411" cy="400"/>
            </a:xfrm>
            <a:custGeom>
              <a:avLst/>
              <a:gdLst>
                <a:gd name="T0" fmla="*/ 245 w 5532"/>
                <a:gd name="T1" fmla="*/ 1561 h 1561"/>
                <a:gd name="T2" fmla="*/ 5289 w 5532"/>
                <a:gd name="T3" fmla="*/ 1561 h 1561"/>
                <a:gd name="T4" fmla="*/ 5532 w 5532"/>
                <a:gd name="T5" fmla="*/ 1315 h 1561"/>
                <a:gd name="T6" fmla="*/ 5532 w 5532"/>
                <a:gd name="T7" fmla="*/ 247 h 1561"/>
                <a:gd name="T8" fmla="*/ 5289 w 5532"/>
                <a:gd name="T9" fmla="*/ 0 h 1561"/>
                <a:gd name="T10" fmla="*/ 245 w 5532"/>
                <a:gd name="T11" fmla="*/ 0 h 1561"/>
                <a:gd name="T12" fmla="*/ 0 w 5532"/>
                <a:gd name="T13" fmla="*/ 247 h 1561"/>
                <a:gd name="T14" fmla="*/ 0 w 5532"/>
                <a:gd name="T15" fmla="*/ 1315 h 1561"/>
                <a:gd name="T16" fmla="*/ 245 w 5532"/>
                <a:gd name="T17" fmla="*/ 1561 h 1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61">
                  <a:moveTo>
                    <a:pt x="245" y="1561"/>
                  </a:moveTo>
                  <a:lnTo>
                    <a:pt x="5289" y="1561"/>
                  </a:lnTo>
                  <a:cubicBezTo>
                    <a:pt x="5423" y="1561"/>
                    <a:pt x="5532" y="1452"/>
                    <a:pt x="5532" y="1315"/>
                  </a:cubicBezTo>
                  <a:lnTo>
                    <a:pt x="5532" y="247"/>
                  </a:lnTo>
                  <a:cubicBezTo>
                    <a:pt x="5532" y="110"/>
                    <a:pt x="5423" y="0"/>
                    <a:pt x="5289" y="0"/>
                  </a:cubicBezTo>
                  <a:lnTo>
                    <a:pt x="245" y="0"/>
                  </a:lnTo>
                  <a:cubicBezTo>
                    <a:pt x="110" y="0"/>
                    <a:pt x="0" y="110"/>
                    <a:pt x="0" y="247"/>
                  </a:cubicBezTo>
                  <a:lnTo>
                    <a:pt x="0" y="1315"/>
                  </a:lnTo>
                  <a:cubicBezTo>
                    <a:pt x="0" y="1452"/>
                    <a:pt x="110" y="1561"/>
                    <a:pt x="245" y="1561"/>
                  </a:cubicBezTo>
                  <a:close/>
                </a:path>
              </a:pathLst>
            </a:custGeom>
            <a:solidFill>
              <a:srgbClr val="FF0000"/>
            </a:solidFill>
            <a:ln w="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20" name="Rectangle 22">
              <a:extLst>
                <a:ext uri="{FF2B5EF4-FFF2-40B4-BE49-F238E27FC236}">
                  <a16:creationId xmlns:a16="http://schemas.microsoft.com/office/drawing/2014/main" id="{5249D7A7-80C3-5FF2-15B1-2D06A2C4C353}"/>
                </a:ext>
              </a:extLst>
            </p:cNvPr>
            <p:cNvSpPr>
              <a:spLocks noChangeArrowheads="1"/>
            </p:cNvSpPr>
            <p:nvPr/>
          </p:nvSpPr>
          <p:spPr bwMode="auto">
            <a:xfrm>
              <a:off x="1005" y="2231"/>
              <a:ext cx="1131"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Bezpečnostní informační</a:t>
              </a: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služba </a:t>
              </a:r>
              <a:endParaRPr kumimoji="0" lang="cs-CZ" altLang="cs-CZ" sz="2000" b="0" i="0" u="none" strike="noStrike" cap="none" normalizeH="0" baseline="0" dirty="0">
                <a:ln>
                  <a:noFill/>
                </a:ln>
                <a:solidFill>
                  <a:schemeClr val="tx1"/>
                </a:solidFill>
                <a:effectLst/>
                <a:latin typeface="+mn-lt"/>
              </a:endParaRPr>
            </a:p>
          </p:txBody>
        </p:sp>
        <p:sp>
          <p:nvSpPr>
            <p:cNvPr id="21" name="Freeform 24">
              <a:extLst>
                <a:ext uri="{FF2B5EF4-FFF2-40B4-BE49-F238E27FC236}">
                  <a16:creationId xmlns:a16="http://schemas.microsoft.com/office/drawing/2014/main" id="{37C8B51F-4FAA-0E9E-0565-3BC2E21BE319}"/>
                </a:ext>
              </a:extLst>
            </p:cNvPr>
            <p:cNvSpPr>
              <a:spLocks/>
            </p:cNvSpPr>
            <p:nvPr/>
          </p:nvSpPr>
          <p:spPr bwMode="auto">
            <a:xfrm>
              <a:off x="842" y="2147"/>
              <a:ext cx="1411" cy="400"/>
            </a:xfrm>
            <a:custGeom>
              <a:avLst/>
              <a:gdLst>
                <a:gd name="T0" fmla="*/ 245 w 5532"/>
                <a:gd name="T1" fmla="*/ 1561 h 1561"/>
                <a:gd name="T2" fmla="*/ 5289 w 5532"/>
                <a:gd name="T3" fmla="*/ 1561 h 1561"/>
                <a:gd name="T4" fmla="*/ 5532 w 5532"/>
                <a:gd name="T5" fmla="*/ 1315 h 1561"/>
                <a:gd name="T6" fmla="*/ 5532 w 5532"/>
                <a:gd name="T7" fmla="*/ 247 h 1561"/>
                <a:gd name="T8" fmla="*/ 5289 w 5532"/>
                <a:gd name="T9" fmla="*/ 0 h 1561"/>
                <a:gd name="T10" fmla="*/ 245 w 5532"/>
                <a:gd name="T11" fmla="*/ 0 h 1561"/>
                <a:gd name="T12" fmla="*/ 0 w 5532"/>
                <a:gd name="T13" fmla="*/ 247 h 1561"/>
                <a:gd name="T14" fmla="*/ 0 w 5532"/>
                <a:gd name="T15" fmla="*/ 1315 h 1561"/>
                <a:gd name="T16" fmla="*/ 245 w 5532"/>
                <a:gd name="T17" fmla="*/ 1561 h 1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61">
                  <a:moveTo>
                    <a:pt x="245" y="1561"/>
                  </a:moveTo>
                  <a:lnTo>
                    <a:pt x="5289" y="1561"/>
                  </a:lnTo>
                  <a:cubicBezTo>
                    <a:pt x="5423" y="1561"/>
                    <a:pt x="5532" y="1452"/>
                    <a:pt x="5532" y="1315"/>
                  </a:cubicBezTo>
                  <a:lnTo>
                    <a:pt x="5532" y="247"/>
                  </a:lnTo>
                  <a:cubicBezTo>
                    <a:pt x="5532" y="110"/>
                    <a:pt x="5423" y="0"/>
                    <a:pt x="5289" y="0"/>
                  </a:cubicBezTo>
                  <a:lnTo>
                    <a:pt x="245" y="0"/>
                  </a:lnTo>
                  <a:cubicBezTo>
                    <a:pt x="110" y="0"/>
                    <a:pt x="0" y="110"/>
                    <a:pt x="0" y="247"/>
                  </a:cubicBezTo>
                  <a:lnTo>
                    <a:pt x="0" y="1315"/>
                  </a:lnTo>
                  <a:cubicBezTo>
                    <a:pt x="0" y="1452"/>
                    <a:pt x="110" y="1561"/>
                    <a:pt x="245" y="1561"/>
                  </a:cubicBezTo>
                  <a:close/>
                </a:path>
              </a:pathLst>
            </a:custGeom>
            <a:noFill/>
            <a:ln w="26988" cap="rnd">
              <a:solidFill>
                <a:srgbClr val="FFD96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Rectangle 26">
              <a:extLst>
                <a:ext uri="{FF2B5EF4-FFF2-40B4-BE49-F238E27FC236}">
                  <a16:creationId xmlns:a16="http://schemas.microsoft.com/office/drawing/2014/main" id="{088ADBA7-3A5C-743B-9767-7E0AD1AC1E56}"/>
                </a:ext>
              </a:extLst>
            </p:cNvPr>
            <p:cNvSpPr>
              <a:spLocks noChangeArrowheads="1"/>
            </p:cNvSpPr>
            <p:nvPr/>
          </p:nvSpPr>
          <p:spPr bwMode="auto">
            <a:xfrm>
              <a:off x="4610" y="602"/>
              <a:ext cx="59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FFFFFF"/>
                  </a:solidFill>
                  <a:effectLst/>
                  <a:latin typeface="+mn-lt"/>
                </a:rPr>
                <a:t>Vládní CERT</a:t>
              </a:r>
            </a:p>
            <a:p>
              <a:pPr marL="0" marR="0" lvl="0" indent="0" algn="l" defTabSz="914400" rtl="0" eaLnBrk="0" fontAlgn="base" latinLnBrk="0" hangingPunct="0">
                <a:lnSpc>
                  <a:spcPct val="100000"/>
                </a:lnSpc>
                <a:spcBef>
                  <a:spcPct val="0"/>
                </a:spcBef>
                <a:spcAft>
                  <a:spcPct val="0"/>
                </a:spcAft>
                <a:buClrTx/>
                <a:buSzTx/>
                <a:buFontTx/>
                <a:buNone/>
                <a:tabLst/>
              </a:pPr>
              <a:r>
                <a:rPr lang="cs-CZ" altLang="cs-CZ" sz="1400" dirty="0">
                  <a:solidFill>
                    <a:srgbClr val="FFFFFF"/>
                  </a:solidFill>
                  <a:latin typeface="+mn-lt"/>
                </a:rPr>
                <a:t>(GovCERT.cz)</a:t>
              </a:r>
              <a:endParaRPr kumimoji="0" lang="cs-CZ" altLang="cs-CZ" sz="2000" b="0" i="0" u="none" strike="noStrike" cap="none" normalizeH="0" baseline="0" dirty="0">
                <a:ln>
                  <a:noFill/>
                </a:ln>
                <a:solidFill>
                  <a:schemeClr val="tx1"/>
                </a:solidFill>
                <a:effectLst/>
                <a:latin typeface="+mn-lt"/>
              </a:endParaRPr>
            </a:p>
          </p:txBody>
        </p:sp>
        <p:sp>
          <p:nvSpPr>
            <p:cNvPr id="26" name="Rectangle 34">
              <a:extLst>
                <a:ext uri="{FF2B5EF4-FFF2-40B4-BE49-F238E27FC236}">
                  <a16:creationId xmlns:a16="http://schemas.microsoft.com/office/drawing/2014/main" id="{6147B995-5B2C-47BD-24C0-043B866F45B1}"/>
                </a:ext>
              </a:extLst>
            </p:cNvPr>
            <p:cNvSpPr>
              <a:spLocks noChangeArrowheads="1"/>
            </p:cNvSpPr>
            <p:nvPr/>
          </p:nvSpPr>
          <p:spPr bwMode="auto">
            <a:xfrm>
              <a:off x="4422" y="1041"/>
              <a:ext cx="108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a:ln>
                    <a:noFill/>
                  </a:ln>
                  <a:solidFill>
                    <a:srgbClr val="FFFFFF"/>
                  </a:solidFill>
                  <a:effectLst/>
                  <a:latin typeface="+mn-lt"/>
                </a:rPr>
                <a:t>Odbor </a:t>
              </a:r>
              <a:r>
                <a:rPr kumimoji="0" lang="cs-CZ" altLang="cs-CZ" sz="1400" b="0" i="0" u="none" strike="noStrike" cap="none" normalizeH="0" baseline="0" dirty="0">
                  <a:ln>
                    <a:noFill/>
                  </a:ln>
                  <a:solidFill>
                    <a:srgbClr val="FFFFFF"/>
                  </a:solidFill>
                  <a:effectLst/>
                  <a:latin typeface="+mn-lt"/>
                </a:rPr>
                <a:t>kybernetických</a:t>
              </a:r>
              <a:r>
                <a:rPr kumimoji="0" lang="cs-CZ" altLang="cs-CZ" sz="1600" b="0" i="0" u="none" strike="noStrike" cap="none" normalizeH="0" baseline="0" dirty="0">
                  <a:ln>
                    <a:noFill/>
                  </a:ln>
                  <a:solidFill>
                    <a:srgbClr val="FFFFFF"/>
                  </a:solidFill>
                  <a:effectLst/>
                  <a:latin typeface="+mn-lt"/>
                </a:rPr>
                <a:t> </a:t>
              </a:r>
              <a:endParaRPr kumimoji="0" lang="cs-CZ" altLang="cs-CZ" sz="2400" b="0" i="0" u="none" strike="noStrike" cap="none" normalizeH="0" baseline="0" dirty="0">
                <a:ln>
                  <a:noFill/>
                </a:ln>
                <a:solidFill>
                  <a:schemeClr val="tx1"/>
                </a:solidFill>
                <a:effectLst/>
                <a:latin typeface="+mn-lt"/>
              </a:endParaRPr>
            </a:p>
          </p:txBody>
        </p:sp>
        <p:sp>
          <p:nvSpPr>
            <p:cNvPr id="27" name="Rectangle 35">
              <a:extLst>
                <a:ext uri="{FF2B5EF4-FFF2-40B4-BE49-F238E27FC236}">
                  <a16:creationId xmlns:a16="http://schemas.microsoft.com/office/drawing/2014/main" id="{554E0F5C-0DCD-1D44-4EB6-F058A4CB89C2}"/>
                </a:ext>
              </a:extLst>
            </p:cNvPr>
            <p:cNvSpPr>
              <a:spLocks noChangeArrowheads="1"/>
            </p:cNvSpPr>
            <p:nvPr/>
          </p:nvSpPr>
          <p:spPr bwMode="auto">
            <a:xfrm>
              <a:off x="4390" y="1210"/>
              <a:ext cx="103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FFFFFF"/>
                  </a:solidFill>
                  <a:effectLst/>
                  <a:latin typeface="+mn-lt"/>
                </a:rPr>
                <a:t>bezpečnostních politik</a:t>
              </a:r>
              <a:endParaRPr kumimoji="0" lang="cs-CZ" altLang="cs-CZ" sz="2000" b="0" i="0" u="none" strike="noStrike" cap="none" normalizeH="0" baseline="0" dirty="0">
                <a:ln>
                  <a:noFill/>
                </a:ln>
                <a:solidFill>
                  <a:schemeClr val="tx1"/>
                </a:solidFill>
                <a:effectLst/>
                <a:latin typeface="+mn-lt"/>
              </a:endParaRPr>
            </a:p>
          </p:txBody>
        </p:sp>
        <p:sp>
          <p:nvSpPr>
            <p:cNvPr id="29" name="Freeform 40">
              <a:extLst>
                <a:ext uri="{FF2B5EF4-FFF2-40B4-BE49-F238E27FC236}">
                  <a16:creationId xmlns:a16="http://schemas.microsoft.com/office/drawing/2014/main" id="{A3C3A2A0-2FF3-191A-0704-E70F1F5B24D1}"/>
                </a:ext>
              </a:extLst>
            </p:cNvPr>
            <p:cNvSpPr>
              <a:spLocks/>
            </p:cNvSpPr>
            <p:nvPr/>
          </p:nvSpPr>
          <p:spPr bwMode="auto">
            <a:xfrm>
              <a:off x="3975" y="1570"/>
              <a:ext cx="1352" cy="440"/>
            </a:xfrm>
            <a:custGeom>
              <a:avLst/>
              <a:gdLst>
                <a:gd name="T0" fmla="*/ 244 w 5533"/>
                <a:gd name="T1" fmla="*/ 1561 h 1561"/>
                <a:gd name="T2" fmla="*/ 5288 w 5533"/>
                <a:gd name="T3" fmla="*/ 1561 h 1561"/>
                <a:gd name="T4" fmla="*/ 5533 w 5533"/>
                <a:gd name="T5" fmla="*/ 1314 h 1561"/>
                <a:gd name="T6" fmla="*/ 5533 w 5533"/>
                <a:gd name="T7" fmla="*/ 245 h 1561"/>
                <a:gd name="T8" fmla="*/ 5288 w 5533"/>
                <a:gd name="T9" fmla="*/ 0 h 1561"/>
                <a:gd name="T10" fmla="*/ 244 w 5533"/>
                <a:gd name="T11" fmla="*/ 0 h 1561"/>
                <a:gd name="T12" fmla="*/ 0 w 5533"/>
                <a:gd name="T13" fmla="*/ 245 h 1561"/>
                <a:gd name="T14" fmla="*/ 0 w 5533"/>
                <a:gd name="T15" fmla="*/ 1314 h 1561"/>
                <a:gd name="T16" fmla="*/ 244 w 5533"/>
                <a:gd name="T17" fmla="*/ 1561 h 1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3" h="1561">
                  <a:moveTo>
                    <a:pt x="244" y="1561"/>
                  </a:moveTo>
                  <a:lnTo>
                    <a:pt x="5288" y="1561"/>
                  </a:lnTo>
                  <a:cubicBezTo>
                    <a:pt x="5423" y="1561"/>
                    <a:pt x="5533" y="1450"/>
                    <a:pt x="5533" y="1314"/>
                  </a:cubicBezTo>
                  <a:lnTo>
                    <a:pt x="5533" y="245"/>
                  </a:lnTo>
                  <a:cubicBezTo>
                    <a:pt x="5533" y="110"/>
                    <a:pt x="5423" y="0"/>
                    <a:pt x="5288" y="0"/>
                  </a:cubicBezTo>
                  <a:lnTo>
                    <a:pt x="244" y="0"/>
                  </a:lnTo>
                  <a:cubicBezTo>
                    <a:pt x="110" y="0"/>
                    <a:pt x="0" y="110"/>
                    <a:pt x="0" y="245"/>
                  </a:cubicBezTo>
                  <a:lnTo>
                    <a:pt x="0" y="1314"/>
                  </a:lnTo>
                  <a:cubicBezTo>
                    <a:pt x="0" y="1450"/>
                    <a:pt x="110" y="1561"/>
                    <a:pt x="244" y="1561"/>
                  </a:cubicBezTo>
                  <a:close/>
                </a:path>
              </a:pathLst>
            </a:custGeom>
            <a:noFill/>
            <a:ln w="26988" cap="rnd">
              <a:solidFill>
                <a:srgbClr val="C0504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Rectangle 41">
              <a:extLst>
                <a:ext uri="{FF2B5EF4-FFF2-40B4-BE49-F238E27FC236}">
                  <a16:creationId xmlns:a16="http://schemas.microsoft.com/office/drawing/2014/main" id="{8B3B8591-491E-9195-B9C6-F19DEAC066E9}"/>
                </a:ext>
              </a:extLst>
            </p:cNvPr>
            <p:cNvSpPr>
              <a:spLocks noChangeArrowheads="1"/>
            </p:cNvSpPr>
            <p:nvPr/>
          </p:nvSpPr>
          <p:spPr bwMode="auto">
            <a:xfrm>
              <a:off x="4403" y="1663"/>
              <a:ext cx="545"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dirty="0">
                  <a:ln>
                    <a:noFill/>
                  </a:ln>
                  <a:solidFill>
                    <a:srgbClr val="000000"/>
                  </a:solidFill>
                  <a:effectLst/>
                  <a:latin typeface="Fira Sans Medium" panose="00000600000000000000" charset="-18"/>
                </a:rPr>
                <a:t>Národní CERT</a:t>
              </a:r>
            </a:p>
            <a:p>
              <a:pPr marL="0" marR="0" lvl="0" indent="0" algn="ctr" defTabSz="914400" rtl="0" eaLnBrk="0" fontAlgn="base" latinLnBrk="0" hangingPunct="0">
                <a:lnSpc>
                  <a:spcPct val="100000"/>
                </a:lnSpc>
                <a:spcBef>
                  <a:spcPct val="0"/>
                </a:spcBef>
                <a:spcAft>
                  <a:spcPct val="0"/>
                </a:spcAft>
                <a:buClrTx/>
                <a:buSzTx/>
                <a:buFontTx/>
                <a:buNone/>
                <a:tabLst/>
              </a:pPr>
              <a:r>
                <a:rPr lang="cs-CZ" altLang="cs-CZ" sz="1200" dirty="0">
                  <a:solidFill>
                    <a:srgbClr val="000000"/>
                  </a:solidFill>
                  <a:latin typeface="Fira Sans Medium" panose="00000600000000000000" charset="-18"/>
                </a:rPr>
                <a:t>CSIRT.cz</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31" name="Rectangle 42">
              <a:extLst>
                <a:ext uri="{FF2B5EF4-FFF2-40B4-BE49-F238E27FC236}">
                  <a16:creationId xmlns:a16="http://schemas.microsoft.com/office/drawing/2014/main" id="{A5BC5382-4AC6-96D4-7B3B-60FA92A739E6}"/>
                </a:ext>
              </a:extLst>
            </p:cNvPr>
            <p:cNvSpPr>
              <a:spLocks noChangeArrowheads="1"/>
            </p:cNvSpPr>
            <p:nvPr/>
          </p:nvSpPr>
          <p:spPr bwMode="auto">
            <a:xfrm>
              <a:off x="4009" y="1919"/>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32" name="Rectangle 43">
              <a:extLst>
                <a:ext uri="{FF2B5EF4-FFF2-40B4-BE49-F238E27FC236}">
                  <a16:creationId xmlns:a16="http://schemas.microsoft.com/office/drawing/2014/main" id="{BF4968D1-776E-117A-1BF6-25148E031548}"/>
                </a:ext>
              </a:extLst>
            </p:cNvPr>
            <p:cNvSpPr>
              <a:spLocks noChangeArrowheads="1"/>
            </p:cNvSpPr>
            <p:nvPr/>
          </p:nvSpPr>
          <p:spPr bwMode="auto">
            <a:xfrm>
              <a:off x="4610" y="2159"/>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33" name="Freeform 47">
              <a:extLst>
                <a:ext uri="{FF2B5EF4-FFF2-40B4-BE49-F238E27FC236}">
                  <a16:creationId xmlns:a16="http://schemas.microsoft.com/office/drawing/2014/main" id="{5E0450FB-A729-83A4-AB62-00AD0863DD28}"/>
                </a:ext>
              </a:extLst>
            </p:cNvPr>
            <p:cNvSpPr>
              <a:spLocks/>
            </p:cNvSpPr>
            <p:nvPr/>
          </p:nvSpPr>
          <p:spPr bwMode="auto">
            <a:xfrm>
              <a:off x="847" y="3410"/>
              <a:ext cx="1411" cy="485"/>
            </a:xfrm>
            <a:custGeom>
              <a:avLst/>
              <a:gdLst>
                <a:gd name="T0" fmla="*/ 245 w 5532"/>
                <a:gd name="T1" fmla="*/ 1890 h 1890"/>
                <a:gd name="T2" fmla="*/ 5289 w 5532"/>
                <a:gd name="T3" fmla="*/ 1890 h 1890"/>
                <a:gd name="T4" fmla="*/ 5532 w 5532"/>
                <a:gd name="T5" fmla="*/ 1644 h 1890"/>
                <a:gd name="T6" fmla="*/ 5532 w 5532"/>
                <a:gd name="T7" fmla="*/ 247 h 1890"/>
                <a:gd name="T8" fmla="*/ 5289 w 5532"/>
                <a:gd name="T9" fmla="*/ 0 h 1890"/>
                <a:gd name="T10" fmla="*/ 245 w 5532"/>
                <a:gd name="T11" fmla="*/ 0 h 1890"/>
                <a:gd name="T12" fmla="*/ 0 w 5532"/>
                <a:gd name="T13" fmla="*/ 247 h 1890"/>
                <a:gd name="T14" fmla="*/ 0 w 5532"/>
                <a:gd name="T15" fmla="*/ 1644 h 1890"/>
                <a:gd name="T16" fmla="*/ 245 w 5532"/>
                <a:gd name="T17" fmla="*/ 1890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890">
                  <a:moveTo>
                    <a:pt x="245" y="1890"/>
                  </a:moveTo>
                  <a:lnTo>
                    <a:pt x="5289" y="1890"/>
                  </a:lnTo>
                  <a:cubicBezTo>
                    <a:pt x="5423" y="1890"/>
                    <a:pt x="5532" y="1780"/>
                    <a:pt x="5532" y="1644"/>
                  </a:cubicBezTo>
                  <a:lnTo>
                    <a:pt x="5532" y="247"/>
                  </a:lnTo>
                  <a:cubicBezTo>
                    <a:pt x="5532" y="111"/>
                    <a:pt x="5423" y="0"/>
                    <a:pt x="5289" y="0"/>
                  </a:cubicBezTo>
                  <a:lnTo>
                    <a:pt x="245" y="0"/>
                  </a:lnTo>
                  <a:cubicBezTo>
                    <a:pt x="110" y="0"/>
                    <a:pt x="0" y="111"/>
                    <a:pt x="0" y="247"/>
                  </a:cubicBezTo>
                  <a:lnTo>
                    <a:pt x="0" y="1644"/>
                  </a:lnTo>
                  <a:cubicBezTo>
                    <a:pt x="0" y="1780"/>
                    <a:pt x="110" y="1890"/>
                    <a:pt x="245" y="1890"/>
                  </a:cubicBezTo>
                  <a:close/>
                </a:path>
              </a:pathLst>
            </a:custGeom>
            <a:solidFill>
              <a:srgbClr val="C4D6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34" name="Rectangle 48">
              <a:extLst>
                <a:ext uri="{FF2B5EF4-FFF2-40B4-BE49-F238E27FC236}">
                  <a16:creationId xmlns:a16="http://schemas.microsoft.com/office/drawing/2014/main" id="{7DD5AD02-11B7-3E4B-6840-29F4A3477297}"/>
                </a:ext>
              </a:extLst>
            </p:cNvPr>
            <p:cNvSpPr>
              <a:spLocks noChangeArrowheads="1"/>
            </p:cNvSpPr>
            <p:nvPr/>
          </p:nvSpPr>
          <p:spPr bwMode="auto">
            <a:xfrm>
              <a:off x="1066" y="3594"/>
              <a:ext cx="92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Ministerstvo obrany</a:t>
              </a:r>
              <a:endParaRPr kumimoji="0" lang="cs-CZ" altLang="cs-CZ" sz="2000" b="0" i="0" u="none" strike="noStrike" cap="none" normalizeH="0" baseline="0" dirty="0">
                <a:ln>
                  <a:noFill/>
                </a:ln>
                <a:solidFill>
                  <a:schemeClr val="tx1"/>
                </a:solidFill>
                <a:effectLst/>
                <a:latin typeface="+mn-lt"/>
              </a:endParaRPr>
            </a:p>
          </p:txBody>
        </p:sp>
        <p:sp>
          <p:nvSpPr>
            <p:cNvPr id="35" name="Freeform 49">
              <a:extLst>
                <a:ext uri="{FF2B5EF4-FFF2-40B4-BE49-F238E27FC236}">
                  <a16:creationId xmlns:a16="http://schemas.microsoft.com/office/drawing/2014/main" id="{0BFDD555-4AD3-B8D4-793B-85B46B802A9A}"/>
                </a:ext>
              </a:extLst>
            </p:cNvPr>
            <p:cNvSpPr>
              <a:spLocks/>
            </p:cNvSpPr>
            <p:nvPr/>
          </p:nvSpPr>
          <p:spPr bwMode="auto">
            <a:xfrm>
              <a:off x="842" y="3411"/>
              <a:ext cx="1411" cy="485"/>
            </a:xfrm>
            <a:custGeom>
              <a:avLst/>
              <a:gdLst>
                <a:gd name="T0" fmla="*/ 245 w 5532"/>
                <a:gd name="T1" fmla="*/ 1890 h 1890"/>
                <a:gd name="T2" fmla="*/ 5289 w 5532"/>
                <a:gd name="T3" fmla="*/ 1890 h 1890"/>
                <a:gd name="T4" fmla="*/ 5532 w 5532"/>
                <a:gd name="T5" fmla="*/ 1644 h 1890"/>
                <a:gd name="T6" fmla="*/ 5532 w 5532"/>
                <a:gd name="T7" fmla="*/ 247 h 1890"/>
                <a:gd name="T8" fmla="*/ 5289 w 5532"/>
                <a:gd name="T9" fmla="*/ 0 h 1890"/>
                <a:gd name="T10" fmla="*/ 245 w 5532"/>
                <a:gd name="T11" fmla="*/ 0 h 1890"/>
                <a:gd name="T12" fmla="*/ 0 w 5532"/>
                <a:gd name="T13" fmla="*/ 247 h 1890"/>
                <a:gd name="T14" fmla="*/ 0 w 5532"/>
                <a:gd name="T15" fmla="*/ 1644 h 1890"/>
                <a:gd name="T16" fmla="*/ 245 w 5532"/>
                <a:gd name="T17" fmla="*/ 1890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890">
                  <a:moveTo>
                    <a:pt x="245" y="1890"/>
                  </a:moveTo>
                  <a:lnTo>
                    <a:pt x="5289" y="1890"/>
                  </a:lnTo>
                  <a:cubicBezTo>
                    <a:pt x="5423" y="1890"/>
                    <a:pt x="5532" y="1780"/>
                    <a:pt x="5532" y="1644"/>
                  </a:cubicBezTo>
                  <a:lnTo>
                    <a:pt x="5532" y="247"/>
                  </a:lnTo>
                  <a:cubicBezTo>
                    <a:pt x="5532" y="111"/>
                    <a:pt x="5423" y="0"/>
                    <a:pt x="5289" y="0"/>
                  </a:cubicBezTo>
                  <a:lnTo>
                    <a:pt x="245" y="0"/>
                  </a:lnTo>
                  <a:cubicBezTo>
                    <a:pt x="110" y="0"/>
                    <a:pt x="0" y="111"/>
                    <a:pt x="0" y="247"/>
                  </a:cubicBezTo>
                  <a:lnTo>
                    <a:pt x="0" y="1644"/>
                  </a:lnTo>
                  <a:cubicBezTo>
                    <a:pt x="0" y="1780"/>
                    <a:pt x="110" y="1890"/>
                    <a:pt x="245" y="1890"/>
                  </a:cubicBezTo>
                  <a:close/>
                </a:path>
              </a:pathLst>
            </a:custGeom>
            <a:noFill/>
            <a:ln w="26988" cap="rnd">
              <a:solidFill>
                <a:srgbClr val="7894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Freeform 50">
              <a:extLst>
                <a:ext uri="{FF2B5EF4-FFF2-40B4-BE49-F238E27FC236}">
                  <a16:creationId xmlns:a16="http://schemas.microsoft.com/office/drawing/2014/main" id="{FAD2AEF2-9E1E-66F6-2330-5F56FC5BAF38}"/>
                </a:ext>
              </a:extLst>
            </p:cNvPr>
            <p:cNvSpPr>
              <a:spLocks/>
            </p:cNvSpPr>
            <p:nvPr/>
          </p:nvSpPr>
          <p:spPr bwMode="auto">
            <a:xfrm>
              <a:off x="2558" y="2804"/>
              <a:ext cx="1411" cy="395"/>
            </a:xfrm>
            <a:custGeom>
              <a:avLst/>
              <a:gdLst>
                <a:gd name="T0" fmla="*/ 244 w 5532"/>
                <a:gd name="T1" fmla="*/ 1541 h 1541"/>
                <a:gd name="T2" fmla="*/ 5288 w 5532"/>
                <a:gd name="T3" fmla="*/ 1541 h 1541"/>
                <a:gd name="T4" fmla="*/ 5532 w 5532"/>
                <a:gd name="T5" fmla="*/ 1294 h 1541"/>
                <a:gd name="T6" fmla="*/ 5532 w 5532"/>
                <a:gd name="T7" fmla="*/ 247 h 1541"/>
                <a:gd name="T8" fmla="*/ 5288 w 5532"/>
                <a:gd name="T9" fmla="*/ 0 h 1541"/>
                <a:gd name="T10" fmla="*/ 244 w 5532"/>
                <a:gd name="T11" fmla="*/ 0 h 1541"/>
                <a:gd name="T12" fmla="*/ 0 w 5532"/>
                <a:gd name="T13" fmla="*/ 247 h 1541"/>
                <a:gd name="T14" fmla="*/ 0 w 5532"/>
                <a:gd name="T15" fmla="*/ 1294 h 1541"/>
                <a:gd name="T16" fmla="*/ 244 w 5532"/>
                <a:gd name="T17" fmla="*/ 1541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41">
                  <a:moveTo>
                    <a:pt x="244" y="1541"/>
                  </a:moveTo>
                  <a:lnTo>
                    <a:pt x="5288" y="1541"/>
                  </a:lnTo>
                  <a:cubicBezTo>
                    <a:pt x="5423" y="1541"/>
                    <a:pt x="5532" y="1431"/>
                    <a:pt x="5532" y="1294"/>
                  </a:cubicBezTo>
                  <a:lnTo>
                    <a:pt x="5532" y="247"/>
                  </a:lnTo>
                  <a:cubicBezTo>
                    <a:pt x="5532" y="110"/>
                    <a:pt x="5423" y="0"/>
                    <a:pt x="5288" y="0"/>
                  </a:cubicBezTo>
                  <a:lnTo>
                    <a:pt x="244" y="0"/>
                  </a:lnTo>
                  <a:cubicBezTo>
                    <a:pt x="109" y="0"/>
                    <a:pt x="0" y="110"/>
                    <a:pt x="0" y="247"/>
                  </a:cubicBezTo>
                  <a:lnTo>
                    <a:pt x="0" y="1294"/>
                  </a:lnTo>
                  <a:cubicBezTo>
                    <a:pt x="0" y="1431"/>
                    <a:pt x="109" y="1541"/>
                    <a:pt x="244" y="1541"/>
                  </a:cubicBez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37" name="Rectangle 51">
              <a:extLst>
                <a:ext uri="{FF2B5EF4-FFF2-40B4-BE49-F238E27FC236}">
                  <a16:creationId xmlns:a16="http://schemas.microsoft.com/office/drawing/2014/main" id="{B493DB70-36E2-D4B4-445D-F51625F79AD9}"/>
                </a:ext>
              </a:extLst>
            </p:cNvPr>
            <p:cNvSpPr>
              <a:spLocks noChangeArrowheads="1"/>
            </p:cNvSpPr>
            <p:nvPr/>
          </p:nvSpPr>
          <p:spPr bwMode="auto">
            <a:xfrm>
              <a:off x="2765" y="2876"/>
              <a:ext cx="1011"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Úřad pro zahraniční</a:t>
              </a: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 styky a informace</a:t>
              </a:r>
              <a:endParaRPr kumimoji="0" lang="cs-CZ" altLang="cs-CZ" sz="2000" b="0" i="0" u="none" strike="noStrike" cap="none" normalizeH="0" baseline="0" dirty="0">
                <a:ln>
                  <a:noFill/>
                </a:ln>
                <a:solidFill>
                  <a:schemeClr val="tx1"/>
                </a:solidFill>
                <a:effectLst/>
                <a:latin typeface="+mn-lt"/>
              </a:endParaRPr>
            </a:p>
          </p:txBody>
        </p:sp>
        <p:sp>
          <p:nvSpPr>
            <p:cNvPr id="38" name="Freeform 53">
              <a:extLst>
                <a:ext uri="{FF2B5EF4-FFF2-40B4-BE49-F238E27FC236}">
                  <a16:creationId xmlns:a16="http://schemas.microsoft.com/office/drawing/2014/main" id="{13DBA7C3-E46D-2AB9-9E41-50A364A19C01}"/>
                </a:ext>
              </a:extLst>
            </p:cNvPr>
            <p:cNvSpPr>
              <a:spLocks/>
            </p:cNvSpPr>
            <p:nvPr/>
          </p:nvSpPr>
          <p:spPr bwMode="auto">
            <a:xfrm>
              <a:off x="2564" y="2804"/>
              <a:ext cx="1411" cy="400"/>
            </a:xfrm>
            <a:custGeom>
              <a:avLst/>
              <a:gdLst>
                <a:gd name="T0" fmla="*/ 244 w 5532"/>
                <a:gd name="T1" fmla="*/ 1541 h 1541"/>
                <a:gd name="T2" fmla="*/ 5288 w 5532"/>
                <a:gd name="T3" fmla="*/ 1541 h 1541"/>
                <a:gd name="T4" fmla="*/ 5532 w 5532"/>
                <a:gd name="T5" fmla="*/ 1294 h 1541"/>
                <a:gd name="T6" fmla="*/ 5532 w 5532"/>
                <a:gd name="T7" fmla="*/ 247 h 1541"/>
                <a:gd name="T8" fmla="*/ 5288 w 5532"/>
                <a:gd name="T9" fmla="*/ 0 h 1541"/>
                <a:gd name="T10" fmla="*/ 244 w 5532"/>
                <a:gd name="T11" fmla="*/ 0 h 1541"/>
                <a:gd name="T12" fmla="*/ 0 w 5532"/>
                <a:gd name="T13" fmla="*/ 247 h 1541"/>
                <a:gd name="T14" fmla="*/ 0 w 5532"/>
                <a:gd name="T15" fmla="*/ 1294 h 1541"/>
                <a:gd name="T16" fmla="*/ 244 w 5532"/>
                <a:gd name="T17" fmla="*/ 1541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41">
                  <a:moveTo>
                    <a:pt x="244" y="1541"/>
                  </a:moveTo>
                  <a:lnTo>
                    <a:pt x="5288" y="1541"/>
                  </a:lnTo>
                  <a:cubicBezTo>
                    <a:pt x="5423" y="1541"/>
                    <a:pt x="5532" y="1431"/>
                    <a:pt x="5532" y="1294"/>
                  </a:cubicBezTo>
                  <a:lnTo>
                    <a:pt x="5532" y="247"/>
                  </a:lnTo>
                  <a:cubicBezTo>
                    <a:pt x="5532" y="110"/>
                    <a:pt x="5423" y="0"/>
                    <a:pt x="5288" y="0"/>
                  </a:cubicBezTo>
                  <a:lnTo>
                    <a:pt x="244" y="0"/>
                  </a:lnTo>
                  <a:cubicBezTo>
                    <a:pt x="109" y="0"/>
                    <a:pt x="0" y="110"/>
                    <a:pt x="0" y="247"/>
                  </a:cubicBezTo>
                  <a:lnTo>
                    <a:pt x="0" y="1294"/>
                  </a:lnTo>
                  <a:cubicBezTo>
                    <a:pt x="0" y="1431"/>
                    <a:pt x="109" y="1541"/>
                    <a:pt x="244" y="1541"/>
                  </a:cubicBezTo>
                  <a:close/>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Freeform 54">
              <a:extLst>
                <a:ext uri="{FF2B5EF4-FFF2-40B4-BE49-F238E27FC236}">
                  <a16:creationId xmlns:a16="http://schemas.microsoft.com/office/drawing/2014/main" id="{7CB2E009-2E23-258F-9FA5-242CB109A85D}"/>
                </a:ext>
              </a:extLst>
            </p:cNvPr>
            <p:cNvSpPr>
              <a:spLocks/>
            </p:cNvSpPr>
            <p:nvPr/>
          </p:nvSpPr>
          <p:spPr bwMode="auto">
            <a:xfrm>
              <a:off x="2564" y="2442"/>
              <a:ext cx="1411" cy="263"/>
            </a:xfrm>
            <a:custGeom>
              <a:avLst/>
              <a:gdLst>
                <a:gd name="T0" fmla="*/ 244 w 5532"/>
                <a:gd name="T1" fmla="*/ 1028 h 1028"/>
                <a:gd name="T2" fmla="*/ 5288 w 5532"/>
                <a:gd name="T3" fmla="*/ 1028 h 1028"/>
                <a:gd name="T4" fmla="*/ 5532 w 5532"/>
                <a:gd name="T5" fmla="*/ 781 h 1028"/>
                <a:gd name="T6" fmla="*/ 5532 w 5532"/>
                <a:gd name="T7" fmla="*/ 247 h 1028"/>
                <a:gd name="T8" fmla="*/ 5288 w 5532"/>
                <a:gd name="T9" fmla="*/ 0 h 1028"/>
                <a:gd name="T10" fmla="*/ 244 w 5532"/>
                <a:gd name="T11" fmla="*/ 0 h 1028"/>
                <a:gd name="T12" fmla="*/ 0 w 5532"/>
                <a:gd name="T13" fmla="*/ 247 h 1028"/>
                <a:gd name="T14" fmla="*/ 0 w 5532"/>
                <a:gd name="T15" fmla="*/ 781 h 1028"/>
                <a:gd name="T16" fmla="*/ 244 w 5532"/>
                <a:gd name="T17" fmla="*/ 1028 h 1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028">
                  <a:moveTo>
                    <a:pt x="244" y="1028"/>
                  </a:moveTo>
                  <a:lnTo>
                    <a:pt x="5288" y="1028"/>
                  </a:lnTo>
                  <a:cubicBezTo>
                    <a:pt x="5423" y="1028"/>
                    <a:pt x="5532" y="918"/>
                    <a:pt x="5532" y="781"/>
                  </a:cubicBezTo>
                  <a:lnTo>
                    <a:pt x="5532" y="247"/>
                  </a:lnTo>
                  <a:cubicBezTo>
                    <a:pt x="5532" y="111"/>
                    <a:pt x="5423" y="0"/>
                    <a:pt x="5288" y="0"/>
                  </a:cubicBezTo>
                  <a:lnTo>
                    <a:pt x="244" y="0"/>
                  </a:lnTo>
                  <a:cubicBezTo>
                    <a:pt x="109" y="0"/>
                    <a:pt x="0" y="111"/>
                    <a:pt x="0" y="247"/>
                  </a:cubicBezTo>
                  <a:lnTo>
                    <a:pt x="0" y="781"/>
                  </a:lnTo>
                  <a:cubicBezTo>
                    <a:pt x="0" y="918"/>
                    <a:pt x="109" y="1028"/>
                    <a:pt x="244" y="1028"/>
                  </a:cubicBezTo>
                  <a:close/>
                </a:path>
              </a:pathLst>
            </a:custGeom>
            <a:solidFill>
              <a:srgbClr val="D8D8D8"/>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40" name="Rectangle 55">
              <a:extLst>
                <a:ext uri="{FF2B5EF4-FFF2-40B4-BE49-F238E27FC236}">
                  <a16:creationId xmlns:a16="http://schemas.microsoft.com/office/drawing/2014/main" id="{AC00E10D-C5D3-60B5-433C-AFDA9A5CAF94}"/>
                </a:ext>
              </a:extLst>
            </p:cNvPr>
            <p:cNvSpPr>
              <a:spLocks noChangeArrowheads="1"/>
            </p:cNvSpPr>
            <p:nvPr/>
          </p:nvSpPr>
          <p:spPr bwMode="auto">
            <a:xfrm>
              <a:off x="3058" y="2530"/>
              <a:ext cx="446"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Policie ČR</a:t>
              </a:r>
              <a:endParaRPr kumimoji="0" lang="cs-CZ" altLang="cs-CZ" sz="2000" b="0" i="0" u="none" strike="noStrike" cap="none" normalizeH="0" baseline="0" dirty="0">
                <a:ln>
                  <a:noFill/>
                </a:ln>
                <a:solidFill>
                  <a:schemeClr val="tx1"/>
                </a:solidFill>
                <a:effectLst/>
                <a:latin typeface="+mn-lt"/>
              </a:endParaRPr>
            </a:p>
          </p:txBody>
        </p:sp>
        <p:sp>
          <p:nvSpPr>
            <p:cNvPr id="41" name="Freeform 56">
              <a:extLst>
                <a:ext uri="{FF2B5EF4-FFF2-40B4-BE49-F238E27FC236}">
                  <a16:creationId xmlns:a16="http://schemas.microsoft.com/office/drawing/2014/main" id="{1747C49E-33E8-7F83-990C-25C90D8BFECB}"/>
                </a:ext>
              </a:extLst>
            </p:cNvPr>
            <p:cNvSpPr>
              <a:spLocks/>
            </p:cNvSpPr>
            <p:nvPr/>
          </p:nvSpPr>
          <p:spPr bwMode="auto">
            <a:xfrm>
              <a:off x="2564" y="2442"/>
              <a:ext cx="1411" cy="263"/>
            </a:xfrm>
            <a:custGeom>
              <a:avLst/>
              <a:gdLst>
                <a:gd name="T0" fmla="*/ 244 w 5532"/>
                <a:gd name="T1" fmla="*/ 1028 h 1028"/>
                <a:gd name="T2" fmla="*/ 5288 w 5532"/>
                <a:gd name="T3" fmla="*/ 1028 h 1028"/>
                <a:gd name="T4" fmla="*/ 5532 w 5532"/>
                <a:gd name="T5" fmla="*/ 781 h 1028"/>
                <a:gd name="T6" fmla="*/ 5532 w 5532"/>
                <a:gd name="T7" fmla="*/ 247 h 1028"/>
                <a:gd name="T8" fmla="*/ 5288 w 5532"/>
                <a:gd name="T9" fmla="*/ 0 h 1028"/>
                <a:gd name="T10" fmla="*/ 244 w 5532"/>
                <a:gd name="T11" fmla="*/ 0 h 1028"/>
                <a:gd name="T12" fmla="*/ 0 w 5532"/>
                <a:gd name="T13" fmla="*/ 247 h 1028"/>
                <a:gd name="T14" fmla="*/ 0 w 5532"/>
                <a:gd name="T15" fmla="*/ 781 h 1028"/>
                <a:gd name="T16" fmla="*/ 244 w 5532"/>
                <a:gd name="T17" fmla="*/ 1028 h 1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028">
                  <a:moveTo>
                    <a:pt x="244" y="1028"/>
                  </a:moveTo>
                  <a:lnTo>
                    <a:pt x="5288" y="1028"/>
                  </a:lnTo>
                  <a:cubicBezTo>
                    <a:pt x="5423" y="1028"/>
                    <a:pt x="5532" y="918"/>
                    <a:pt x="5532" y="781"/>
                  </a:cubicBezTo>
                  <a:lnTo>
                    <a:pt x="5532" y="247"/>
                  </a:lnTo>
                  <a:cubicBezTo>
                    <a:pt x="5532" y="111"/>
                    <a:pt x="5423" y="0"/>
                    <a:pt x="5288" y="0"/>
                  </a:cubicBezTo>
                  <a:lnTo>
                    <a:pt x="244" y="0"/>
                  </a:lnTo>
                  <a:cubicBezTo>
                    <a:pt x="109" y="0"/>
                    <a:pt x="0" y="111"/>
                    <a:pt x="0" y="247"/>
                  </a:cubicBezTo>
                  <a:lnTo>
                    <a:pt x="0" y="781"/>
                  </a:lnTo>
                  <a:cubicBezTo>
                    <a:pt x="0" y="918"/>
                    <a:pt x="109" y="1028"/>
                    <a:pt x="244" y="1028"/>
                  </a:cubicBezTo>
                  <a:close/>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Freeform 57">
              <a:extLst>
                <a:ext uri="{FF2B5EF4-FFF2-40B4-BE49-F238E27FC236}">
                  <a16:creationId xmlns:a16="http://schemas.microsoft.com/office/drawing/2014/main" id="{1B17AF20-7B98-3825-E31F-EF1D81EB9B85}"/>
                </a:ext>
              </a:extLst>
            </p:cNvPr>
            <p:cNvSpPr>
              <a:spLocks/>
            </p:cNvSpPr>
            <p:nvPr/>
          </p:nvSpPr>
          <p:spPr bwMode="auto">
            <a:xfrm>
              <a:off x="2564" y="3743"/>
              <a:ext cx="1411" cy="263"/>
            </a:xfrm>
            <a:custGeom>
              <a:avLst/>
              <a:gdLst>
                <a:gd name="T0" fmla="*/ 244 w 5532"/>
                <a:gd name="T1" fmla="*/ 1027 h 1027"/>
                <a:gd name="T2" fmla="*/ 5288 w 5532"/>
                <a:gd name="T3" fmla="*/ 1027 h 1027"/>
                <a:gd name="T4" fmla="*/ 5532 w 5532"/>
                <a:gd name="T5" fmla="*/ 780 h 1027"/>
                <a:gd name="T6" fmla="*/ 5532 w 5532"/>
                <a:gd name="T7" fmla="*/ 246 h 1027"/>
                <a:gd name="T8" fmla="*/ 5288 w 5532"/>
                <a:gd name="T9" fmla="*/ 0 h 1027"/>
                <a:gd name="T10" fmla="*/ 244 w 5532"/>
                <a:gd name="T11" fmla="*/ 0 h 1027"/>
                <a:gd name="T12" fmla="*/ 0 w 5532"/>
                <a:gd name="T13" fmla="*/ 246 h 1027"/>
                <a:gd name="T14" fmla="*/ 0 w 5532"/>
                <a:gd name="T15" fmla="*/ 780 h 1027"/>
                <a:gd name="T16" fmla="*/ 244 w 5532"/>
                <a:gd name="T17" fmla="*/ 1027 h 1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027">
                  <a:moveTo>
                    <a:pt x="244" y="1027"/>
                  </a:moveTo>
                  <a:lnTo>
                    <a:pt x="5288" y="1027"/>
                  </a:lnTo>
                  <a:cubicBezTo>
                    <a:pt x="5423" y="1027"/>
                    <a:pt x="5532" y="916"/>
                    <a:pt x="5532" y="780"/>
                  </a:cubicBezTo>
                  <a:lnTo>
                    <a:pt x="5532" y="246"/>
                  </a:lnTo>
                  <a:cubicBezTo>
                    <a:pt x="5532" y="109"/>
                    <a:pt x="5423" y="0"/>
                    <a:pt x="5288" y="0"/>
                  </a:cubicBezTo>
                  <a:lnTo>
                    <a:pt x="244" y="0"/>
                  </a:lnTo>
                  <a:cubicBezTo>
                    <a:pt x="109" y="0"/>
                    <a:pt x="0" y="109"/>
                    <a:pt x="0" y="246"/>
                  </a:cubicBezTo>
                  <a:lnTo>
                    <a:pt x="0" y="780"/>
                  </a:lnTo>
                  <a:cubicBezTo>
                    <a:pt x="0" y="916"/>
                    <a:pt x="109" y="1027"/>
                    <a:pt x="244" y="1027"/>
                  </a:cubicBez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43" name="Rectangle 58">
              <a:extLst>
                <a:ext uri="{FF2B5EF4-FFF2-40B4-BE49-F238E27FC236}">
                  <a16:creationId xmlns:a16="http://schemas.microsoft.com/office/drawing/2014/main" id="{7E8B70F4-F56F-25FF-12C4-BD6A584C0253}"/>
                </a:ext>
              </a:extLst>
            </p:cNvPr>
            <p:cNvSpPr>
              <a:spLocks noChangeArrowheads="1"/>
            </p:cNvSpPr>
            <p:nvPr/>
          </p:nvSpPr>
          <p:spPr bwMode="auto">
            <a:xfrm>
              <a:off x="2777" y="3813"/>
              <a:ext cx="1041"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Vojenské zpravodajství</a:t>
              </a:r>
              <a:endParaRPr kumimoji="0" lang="cs-CZ" altLang="cs-CZ" sz="2000" b="0" i="0" u="none" strike="noStrike" cap="none" normalizeH="0" baseline="0" dirty="0">
                <a:ln>
                  <a:noFill/>
                </a:ln>
                <a:solidFill>
                  <a:schemeClr val="tx1"/>
                </a:solidFill>
                <a:effectLst/>
                <a:latin typeface="+mn-lt"/>
              </a:endParaRPr>
            </a:p>
          </p:txBody>
        </p:sp>
        <p:sp>
          <p:nvSpPr>
            <p:cNvPr id="44" name="Freeform 59">
              <a:extLst>
                <a:ext uri="{FF2B5EF4-FFF2-40B4-BE49-F238E27FC236}">
                  <a16:creationId xmlns:a16="http://schemas.microsoft.com/office/drawing/2014/main" id="{1CA2E46A-DDAE-CE51-2AAC-82A0274A11D8}"/>
                </a:ext>
              </a:extLst>
            </p:cNvPr>
            <p:cNvSpPr>
              <a:spLocks/>
            </p:cNvSpPr>
            <p:nvPr/>
          </p:nvSpPr>
          <p:spPr bwMode="auto">
            <a:xfrm>
              <a:off x="2564" y="3743"/>
              <a:ext cx="1411" cy="263"/>
            </a:xfrm>
            <a:custGeom>
              <a:avLst/>
              <a:gdLst>
                <a:gd name="T0" fmla="*/ 244 w 5532"/>
                <a:gd name="T1" fmla="*/ 1027 h 1027"/>
                <a:gd name="T2" fmla="*/ 5288 w 5532"/>
                <a:gd name="T3" fmla="*/ 1027 h 1027"/>
                <a:gd name="T4" fmla="*/ 5532 w 5532"/>
                <a:gd name="T5" fmla="*/ 780 h 1027"/>
                <a:gd name="T6" fmla="*/ 5532 w 5532"/>
                <a:gd name="T7" fmla="*/ 246 h 1027"/>
                <a:gd name="T8" fmla="*/ 5288 w 5532"/>
                <a:gd name="T9" fmla="*/ 0 h 1027"/>
                <a:gd name="T10" fmla="*/ 244 w 5532"/>
                <a:gd name="T11" fmla="*/ 0 h 1027"/>
                <a:gd name="T12" fmla="*/ 0 w 5532"/>
                <a:gd name="T13" fmla="*/ 246 h 1027"/>
                <a:gd name="T14" fmla="*/ 0 w 5532"/>
                <a:gd name="T15" fmla="*/ 780 h 1027"/>
                <a:gd name="T16" fmla="*/ 244 w 5532"/>
                <a:gd name="T17" fmla="*/ 1027 h 1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027">
                  <a:moveTo>
                    <a:pt x="244" y="1027"/>
                  </a:moveTo>
                  <a:lnTo>
                    <a:pt x="5288" y="1027"/>
                  </a:lnTo>
                  <a:cubicBezTo>
                    <a:pt x="5423" y="1027"/>
                    <a:pt x="5532" y="916"/>
                    <a:pt x="5532" y="780"/>
                  </a:cubicBezTo>
                  <a:lnTo>
                    <a:pt x="5532" y="246"/>
                  </a:lnTo>
                  <a:cubicBezTo>
                    <a:pt x="5532" y="109"/>
                    <a:pt x="5423" y="0"/>
                    <a:pt x="5288" y="0"/>
                  </a:cubicBezTo>
                  <a:lnTo>
                    <a:pt x="244" y="0"/>
                  </a:lnTo>
                  <a:cubicBezTo>
                    <a:pt x="109" y="0"/>
                    <a:pt x="0" y="109"/>
                    <a:pt x="0" y="246"/>
                  </a:cubicBezTo>
                  <a:lnTo>
                    <a:pt x="0" y="780"/>
                  </a:lnTo>
                  <a:cubicBezTo>
                    <a:pt x="0" y="916"/>
                    <a:pt x="109" y="1027"/>
                    <a:pt x="244" y="1027"/>
                  </a:cubicBezTo>
                  <a:close/>
                </a:path>
              </a:pathLst>
            </a:custGeom>
            <a:noFill/>
            <a:ln w="26988" cap="rnd">
              <a:solidFill>
                <a:srgbClr val="7894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Freeform 60">
              <a:extLst>
                <a:ext uri="{FF2B5EF4-FFF2-40B4-BE49-F238E27FC236}">
                  <a16:creationId xmlns:a16="http://schemas.microsoft.com/office/drawing/2014/main" id="{8C900853-A2E4-5B4F-F3E9-0AC40C7C6E1B}"/>
                </a:ext>
              </a:extLst>
            </p:cNvPr>
            <p:cNvSpPr>
              <a:spLocks/>
            </p:cNvSpPr>
            <p:nvPr/>
          </p:nvSpPr>
          <p:spPr bwMode="auto">
            <a:xfrm>
              <a:off x="2558" y="3266"/>
              <a:ext cx="1411" cy="396"/>
            </a:xfrm>
            <a:custGeom>
              <a:avLst/>
              <a:gdLst>
                <a:gd name="T0" fmla="*/ 244 w 5532"/>
                <a:gd name="T1" fmla="*/ 1542 h 1542"/>
                <a:gd name="T2" fmla="*/ 5288 w 5532"/>
                <a:gd name="T3" fmla="*/ 1542 h 1542"/>
                <a:gd name="T4" fmla="*/ 5532 w 5532"/>
                <a:gd name="T5" fmla="*/ 1295 h 1542"/>
                <a:gd name="T6" fmla="*/ 5532 w 5532"/>
                <a:gd name="T7" fmla="*/ 247 h 1542"/>
                <a:gd name="T8" fmla="*/ 5288 w 5532"/>
                <a:gd name="T9" fmla="*/ 0 h 1542"/>
                <a:gd name="T10" fmla="*/ 244 w 5532"/>
                <a:gd name="T11" fmla="*/ 0 h 1542"/>
                <a:gd name="T12" fmla="*/ 0 w 5532"/>
                <a:gd name="T13" fmla="*/ 247 h 1542"/>
                <a:gd name="T14" fmla="*/ 0 w 5532"/>
                <a:gd name="T15" fmla="*/ 1295 h 1542"/>
                <a:gd name="T16" fmla="*/ 244 w 5532"/>
                <a:gd name="T17" fmla="*/ 1542 h 1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42">
                  <a:moveTo>
                    <a:pt x="244" y="1542"/>
                  </a:moveTo>
                  <a:lnTo>
                    <a:pt x="5288" y="1542"/>
                  </a:lnTo>
                  <a:cubicBezTo>
                    <a:pt x="5423" y="1542"/>
                    <a:pt x="5532" y="1431"/>
                    <a:pt x="5532" y="1295"/>
                  </a:cubicBezTo>
                  <a:lnTo>
                    <a:pt x="5532" y="247"/>
                  </a:lnTo>
                  <a:cubicBezTo>
                    <a:pt x="5532" y="111"/>
                    <a:pt x="5423" y="0"/>
                    <a:pt x="5288" y="0"/>
                  </a:cubicBezTo>
                  <a:lnTo>
                    <a:pt x="244" y="0"/>
                  </a:lnTo>
                  <a:cubicBezTo>
                    <a:pt x="109" y="0"/>
                    <a:pt x="0" y="111"/>
                    <a:pt x="0" y="247"/>
                  </a:cubicBezTo>
                  <a:lnTo>
                    <a:pt x="0" y="1295"/>
                  </a:lnTo>
                  <a:cubicBezTo>
                    <a:pt x="0" y="1431"/>
                    <a:pt x="109" y="1542"/>
                    <a:pt x="244" y="1542"/>
                  </a:cubicBezTo>
                  <a:close/>
                </a:path>
              </a:pathLst>
            </a:custGeom>
            <a:solidFill>
              <a:srgbClr val="C4D6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46" name="Rectangle 61">
              <a:extLst>
                <a:ext uri="{FF2B5EF4-FFF2-40B4-BE49-F238E27FC236}">
                  <a16:creationId xmlns:a16="http://schemas.microsoft.com/office/drawing/2014/main" id="{995CF714-7B1B-86F3-0CCB-EF2F4694EEFE}"/>
                </a:ext>
              </a:extLst>
            </p:cNvPr>
            <p:cNvSpPr>
              <a:spLocks noChangeArrowheads="1"/>
            </p:cNvSpPr>
            <p:nvPr/>
          </p:nvSpPr>
          <p:spPr bwMode="auto">
            <a:xfrm>
              <a:off x="2704" y="3302"/>
              <a:ext cx="1135"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Agentura komunikačních</a:t>
              </a:r>
              <a:endParaRPr kumimoji="0" lang="cs-CZ" altLang="cs-CZ" sz="2000" b="0" i="0" u="none" strike="noStrike" cap="none" normalizeH="0" baseline="0" dirty="0">
                <a:ln>
                  <a:noFill/>
                </a:ln>
                <a:solidFill>
                  <a:schemeClr val="tx1"/>
                </a:solidFill>
                <a:effectLst/>
                <a:latin typeface="+mn-lt"/>
              </a:endParaRPr>
            </a:p>
          </p:txBody>
        </p:sp>
        <p:sp>
          <p:nvSpPr>
            <p:cNvPr id="47" name="Rectangle 62">
              <a:extLst>
                <a:ext uri="{FF2B5EF4-FFF2-40B4-BE49-F238E27FC236}">
                  <a16:creationId xmlns:a16="http://schemas.microsoft.com/office/drawing/2014/main" id="{C8425BAC-9F00-4AF5-CC91-3176523D5701}"/>
                </a:ext>
              </a:extLst>
            </p:cNvPr>
            <p:cNvSpPr>
              <a:spLocks noChangeArrowheads="1"/>
            </p:cNvSpPr>
            <p:nvPr/>
          </p:nvSpPr>
          <p:spPr bwMode="auto">
            <a:xfrm>
              <a:off x="2721" y="3474"/>
              <a:ext cx="1085"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a informačních systémů</a:t>
              </a:r>
              <a:endParaRPr kumimoji="0" lang="cs-CZ" altLang="cs-CZ" sz="2000" b="0" i="0" u="none" strike="noStrike" cap="none" normalizeH="0" baseline="0" dirty="0">
                <a:ln>
                  <a:noFill/>
                </a:ln>
                <a:solidFill>
                  <a:schemeClr val="tx1"/>
                </a:solidFill>
                <a:effectLst/>
                <a:latin typeface="+mn-lt"/>
              </a:endParaRPr>
            </a:p>
          </p:txBody>
        </p:sp>
        <p:sp>
          <p:nvSpPr>
            <p:cNvPr id="48" name="Freeform 63">
              <a:extLst>
                <a:ext uri="{FF2B5EF4-FFF2-40B4-BE49-F238E27FC236}">
                  <a16:creationId xmlns:a16="http://schemas.microsoft.com/office/drawing/2014/main" id="{480EAC3B-BEA2-9159-43D7-B7BDC91169C6}"/>
                </a:ext>
              </a:extLst>
            </p:cNvPr>
            <p:cNvSpPr>
              <a:spLocks/>
            </p:cNvSpPr>
            <p:nvPr/>
          </p:nvSpPr>
          <p:spPr bwMode="auto">
            <a:xfrm>
              <a:off x="2564" y="3258"/>
              <a:ext cx="1411" cy="396"/>
            </a:xfrm>
            <a:custGeom>
              <a:avLst/>
              <a:gdLst>
                <a:gd name="T0" fmla="*/ 244 w 5532"/>
                <a:gd name="T1" fmla="*/ 1542 h 1542"/>
                <a:gd name="T2" fmla="*/ 5288 w 5532"/>
                <a:gd name="T3" fmla="*/ 1542 h 1542"/>
                <a:gd name="T4" fmla="*/ 5532 w 5532"/>
                <a:gd name="T5" fmla="*/ 1295 h 1542"/>
                <a:gd name="T6" fmla="*/ 5532 w 5532"/>
                <a:gd name="T7" fmla="*/ 247 h 1542"/>
                <a:gd name="T8" fmla="*/ 5288 w 5532"/>
                <a:gd name="T9" fmla="*/ 0 h 1542"/>
                <a:gd name="T10" fmla="*/ 244 w 5532"/>
                <a:gd name="T11" fmla="*/ 0 h 1542"/>
                <a:gd name="T12" fmla="*/ 0 w 5532"/>
                <a:gd name="T13" fmla="*/ 247 h 1542"/>
                <a:gd name="T14" fmla="*/ 0 w 5532"/>
                <a:gd name="T15" fmla="*/ 1295 h 1542"/>
                <a:gd name="T16" fmla="*/ 244 w 5532"/>
                <a:gd name="T17" fmla="*/ 1542 h 1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42">
                  <a:moveTo>
                    <a:pt x="244" y="1542"/>
                  </a:moveTo>
                  <a:lnTo>
                    <a:pt x="5288" y="1542"/>
                  </a:lnTo>
                  <a:cubicBezTo>
                    <a:pt x="5423" y="1542"/>
                    <a:pt x="5532" y="1431"/>
                    <a:pt x="5532" y="1295"/>
                  </a:cubicBezTo>
                  <a:lnTo>
                    <a:pt x="5532" y="247"/>
                  </a:lnTo>
                  <a:cubicBezTo>
                    <a:pt x="5532" y="111"/>
                    <a:pt x="5423" y="0"/>
                    <a:pt x="5288" y="0"/>
                  </a:cubicBezTo>
                  <a:lnTo>
                    <a:pt x="244" y="0"/>
                  </a:lnTo>
                  <a:cubicBezTo>
                    <a:pt x="109" y="0"/>
                    <a:pt x="0" y="111"/>
                    <a:pt x="0" y="247"/>
                  </a:cubicBezTo>
                  <a:lnTo>
                    <a:pt x="0" y="1295"/>
                  </a:lnTo>
                  <a:cubicBezTo>
                    <a:pt x="0" y="1431"/>
                    <a:pt x="109" y="1542"/>
                    <a:pt x="244" y="1542"/>
                  </a:cubicBezTo>
                  <a:close/>
                </a:path>
              </a:pathLst>
            </a:custGeom>
            <a:noFill/>
            <a:ln w="26988" cap="rnd">
              <a:solidFill>
                <a:srgbClr val="7894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9" name="Freeform 64">
              <a:extLst>
                <a:ext uri="{FF2B5EF4-FFF2-40B4-BE49-F238E27FC236}">
                  <a16:creationId xmlns:a16="http://schemas.microsoft.com/office/drawing/2014/main" id="{AB552E42-B6DA-992F-F88D-B7CD43C23DDD}"/>
                </a:ext>
              </a:extLst>
            </p:cNvPr>
            <p:cNvSpPr>
              <a:spLocks/>
            </p:cNvSpPr>
            <p:nvPr/>
          </p:nvSpPr>
          <p:spPr bwMode="auto">
            <a:xfrm>
              <a:off x="4176" y="3662"/>
              <a:ext cx="1410" cy="330"/>
            </a:xfrm>
            <a:custGeom>
              <a:avLst/>
              <a:gdLst>
                <a:gd name="T0" fmla="*/ 245 w 5532"/>
                <a:gd name="T1" fmla="*/ 1027 h 1027"/>
                <a:gd name="T2" fmla="*/ 5288 w 5532"/>
                <a:gd name="T3" fmla="*/ 1027 h 1027"/>
                <a:gd name="T4" fmla="*/ 5532 w 5532"/>
                <a:gd name="T5" fmla="*/ 780 h 1027"/>
                <a:gd name="T6" fmla="*/ 5532 w 5532"/>
                <a:gd name="T7" fmla="*/ 246 h 1027"/>
                <a:gd name="T8" fmla="*/ 5288 w 5532"/>
                <a:gd name="T9" fmla="*/ 0 h 1027"/>
                <a:gd name="T10" fmla="*/ 245 w 5532"/>
                <a:gd name="T11" fmla="*/ 0 h 1027"/>
                <a:gd name="T12" fmla="*/ 0 w 5532"/>
                <a:gd name="T13" fmla="*/ 246 h 1027"/>
                <a:gd name="T14" fmla="*/ 0 w 5532"/>
                <a:gd name="T15" fmla="*/ 780 h 1027"/>
                <a:gd name="T16" fmla="*/ 245 w 5532"/>
                <a:gd name="T17" fmla="*/ 1027 h 1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027">
                  <a:moveTo>
                    <a:pt x="245" y="1027"/>
                  </a:moveTo>
                  <a:lnTo>
                    <a:pt x="5288" y="1027"/>
                  </a:lnTo>
                  <a:cubicBezTo>
                    <a:pt x="5423" y="1027"/>
                    <a:pt x="5532" y="916"/>
                    <a:pt x="5532" y="780"/>
                  </a:cubicBezTo>
                  <a:lnTo>
                    <a:pt x="5532" y="246"/>
                  </a:lnTo>
                  <a:cubicBezTo>
                    <a:pt x="5532" y="109"/>
                    <a:pt x="5423" y="0"/>
                    <a:pt x="5288" y="0"/>
                  </a:cubicBezTo>
                  <a:lnTo>
                    <a:pt x="245" y="0"/>
                  </a:lnTo>
                  <a:cubicBezTo>
                    <a:pt x="109" y="0"/>
                    <a:pt x="0" y="109"/>
                    <a:pt x="0" y="246"/>
                  </a:cubicBezTo>
                  <a:lnTo>
                    <a:pt x="0" y="780"/>
                  </a:lnTo>
                  <a:cubicBezTo>
                    <a:pt x="0" y="916"/>
                    <a:pt x="109" y="1027"/>
                    <a:pt x="245" y="1027"/>
                  </a:cubicBez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50" name="Rectangle 65">
              <a:extLst>
                <a:ext uri="{FF2B5EF4-FFF2-40B4-BE49-F238E27FC236}">
                  <a16:creationId xmlns:a16="http://schemas.microsoft.com/office/drawing/2014/main" id="{B3854CD6-9A8F-9152-587A-7C124C2A7ED4}"/>
                </a:ext>
              </a:extLst>
            </p:cNvPr>
            <p:cNvSpPr>
              <a:spLocks noChangeArrowheads="1"/>
            </p:cNvSpPr>
            <p:nvPr/>
          </p:nvSpPr>
          <p:spPr bwMode="auto">
            <a:xfrm>
              <a:off x="4403" y="3696"/>
              <a:ext cx="81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Národní centrum </a:t>
              </a:r>
              <a:endParaRPr kumimoji="0" lang="cs-CZ" altLang="cs-CZ" sz="2000" b="0" i="0" u="none" strike="noStrike" cap="none" normalizeH="0" baseline="0" dirty="0">
                <a:ln>
                  <a:noFill/>
                </a:ln>
                <a:solidFill>
                  <a:schemeClr val="tx1"/>
                </a:solidFill>
                <a:effectLst/>
                <a:latin typeface="+mn-lt"/>
              </a:endParaRPr>
            </a:p>
          </p:txBody>
        </p:sp>
        <p:sp>
          <p:nvSpPr>
            <p:cNvPr id="51" name="Rectangle 66">
              <a:extLst>
                <a:ext uri="{FF2B5EF4-FFF2-40B4-BE49-F238E27FC236}">
                  <a16:creationId xmlns:a16="http://schemas.microsoft.com/office/drawing/2014/main" id="{3E2B359D-1AF1-F7B5-B0A6-CBD1332147FD}"/>
                </a:ext>
              </a:extLst>
            </p:cNvPr>
            <p:cNvSpPr>
              <a:spLocks noChangeArrowheads="1"/>
            </p:cNvSpPr>
            <p:nvPr/>
          </p:nvSpPr>
          <p:spPr bwMode="auto">
            <a:xfrm>
              <a:off x="4399" y="3850"/>
              <a:ext cx="1061"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kybernetických operací</a:t>
              </a:r>
              <a:endParaRPr kumimoji="0" lang="cs-CZ" altLang="cs-CZ" sz="2000" b="0" i="0" u="none" strike="noStrike" cap="none" normalizeH="0" baseline="0" dirty="0">
                <a:ln>
                  <a:noFill/>
                </a:ln>
                <a:solidFill>
                  <a:schemeClr val="tx1"/>
                </a:solidFill>
                <a:effectLst/>
                <a:latin typeface="+mn-lt"/>
              </a:endParaRPr>
            </a:p>
          </p:txBody>
        </p:sp>
        <p:sp>
          <p:nvSpPr>
            <p:cNvPr id="52" name="Freeform 67">
              <a:extLst>
                <a:ext uri="{FF2B5EF4-FFF2-40B4-BE49-F238E27FC236}">
                  <a16:creationId xmlns:a16="http://schemas.microsoft.com/office/drawing/2014/main" id="{61A9043E-9175-1400-BDF0-C85B1B8689DC}"/>
                </a:ext>
              </a:extLst>
            </p:cNvPr>
            <p:cNvSpPr>
              <a:spLocks/>
            </p:cNvSpPr>
            <p:nvPr/>
          </p:nvSpPr>
          <p:spPr bwMode="auto">
            <a:xfrm>
              <a:off x="4181" y="3662"/>
              <a:ext cx="1410" cy="331"/>
            </a:xfrm>
            <a:custGeom>
              <a:avLst/>
              <a:gdLst>
                <a:gd name="T0" fmla="*/ 245 w 5532"/>
                <a:gd name="T1" fmla="*/ 1027 h 1027"/>
                <a:gd name="T2" fmla="*/ 5288 w 5532"/>
                <a:gd name="T3" fmla="*/ 1027 h 1027"/>
                <a:gd name="T4" fmla="*/ 5532 w 5532"/>
                <a:gd name="T5" fmla="*/ 780 h 1027"/>
                <a:gd name="T6" fmla="*/ 5532 w 5532"/>
                <a:gd name="T7" fmla="*/ 246 h 1027"/>
                <a:gd name="T8" fmla="*/ 5288 w 5532"/>
                <a:gd name="T9" fmla="*/ 0 h 1027"/>
                <a:gd name="T10" fmla="*/ 245 w 5532"/>
                <a:gd name="T11" fmla="*/ 0 h 1027"/>
                <a:gd name="T12" fmla="*/ 0 w 5532"/>
                <a:gd name="T13" fmla="*/ 246 h 1027"/>
                <a:gd name="T14" fmla="*/ 0 w 5532"/>
                <a:gd name="T15" fmla="*/ 780 h 1027"/>
                <a:gd name="T16" fmla="*/ 245 w 5532"/>
                <a:gd name="T17" fmla="*/ 1027 h 1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027">
                  <a:moveTo>
                    <a:pt x="245" y="1027"/>
                  </a:moveTo>
                  <a:lnTo>
                    <a:pt x="5288" y="1027"/>
                  </a:lnTo>
                  <a:cubicBezTo>
                    <a:pt x="5423" y="1027"/>
                    <a:pt x="5532" y="916"/>
                    <a:pt x="5532" y="780"/>
                  </a:cubicBezTo>
                  <a:lnTo>
                    <a:pt x="5532" y="246"/>
                  </a:lnTo>
                  <a:cubicBezTo>
                    <a:pt x="5532" y="109"/>
                    <a:pt x="5423" y="0"/>
                    <a:pt x="5288" y="0"/>
                  </a:cubicBezTo>
                  <a:lnTo>
                    <a:pt x="245" y="0"/>
                  </a:lnTo>
                  <a:cubicBezTo>
                    <a:pt x="109" y="0"/>
                    <a:pt x="0" y="109"/>
                    <a:pt x="0" y="246"/>
                  </a:cubicBezTo>
                  <a:lnTo>
                    <a:pt x="0" y="780"/>
                  </a:lnTo>
                  <a:cubicBezTo>
                    <a:pt x="0" y="916"/>
                    <a:pt x="109" y="1027"/>
                    <a:pt x="245" y="1027"/>
                  </a:cubicBezTo>
                  <a:close/>
                </a:path>
              </a:pathLst>
            </a:custGeom>
            <a:noFill/>
            <a:ln w="26988" cap="rnd">
              <a:solidFill>
                <a:srgbClr val="7894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3" name="Freeform 68">
              <a:extLst>
                <a:ext uri="{FF2B5EF4-FFF2-40B4-BE49-F238E27FC236}">
                  <a16:creationId xmlns:a16="http://schemas.microsoft.com/office/drawing/2014/main" id="{D702B922-817B-9ABE-18CF-045D3FCAF3D6}"/>
                </a:ext>
              </a:extLst>
            </p:cNvPr>
            <p:cNvSpPr>
              <a:spLocks/>
            </p:cNvSpPr>
            <p:nvPr/>
          </p:nvSpPr>
          <p:spPr bwMode="auto">
            <a:xfrm>
              <a:off x="4162" y="3258"/>
              <a:ext cx="1410" cy="352"/>
            </a:xfrm>
            <a:custGeom>
              <a:avLst/>
              <a:gdLst>
                <a:gd name="T0" fmla="*/ 245 w 5532"/>
                <a:gd name="T1" fmla="*/ 1542 h 1542"/>
                <a:gd name="T2" fmla="*/ 5288 w 5532"/>
                <a:gd name="T3" fmla="*/ 1542 h 1542"/>
                <a:gd name="T4" fmla="*/ 5532 w 5532"/>
                <a:gd name="T5" fmla="*/ 1295 h 1542"/>
                <a:gd name="T6" fmla="*/ 5532 w 5532"/>
                <a:gd name="T7" fmla="*/ 247 h 1542"/>
                <a:gd name="T8" fmla="*/ 5288 w 5532"/>
                <a:gd name="T9" fmla="*/ 0 h 1542"/>
                <a:gd name="T10" fmla="*/ 245 w 5532"/>
                <a:gd name="T11" fmla="*/ 0 h 1542"/>
                <a:gd name="T12" fmla="*/ 0 w 5532"/>
                <a:gd name="T13" fmla="*/ 247 h 1542"/>
                <a:gd name="T14" fmla="*/ 0 w 5532"/>
                <a:gd name="T15" fmla="*/ 1295 h 1542"/>
                <a:gd name="T16" fmla="*/ 245 w 5532"/>
                <a:gd name="T17" fmla="*/ 1542 h 1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42">
                  <a:moveTo>
                    <a:pt x="245" y="1542"/>
                  </a:moveTo>
                  <a:lnTo>
                    <a:pt x="5288" y="1542"/>
                  </a:lnTo>
                  <a:cubicBezTo>
                    <a:pt x="5423" y="1542"/>
                    <a:pt x="5532" y="1431"/>
                    <a:pt x="5532" y="1295"/>
                  </a:cubicBezTo>
                  <a:lnTo>
                    <a:pt x="5532" y="247"/>
                  </a:lnTo>
                  <a:cubicBezTo>
                    <a:pt x="5532" y="111"/>
                    <a:pt x="5423" y="0"/>
                    <a:pt x="5288" y="0"/>
                  </a:cubicBezTo>
                  <a:lnTo>
                    <a:pt x="245" y="0"/>
                  </a:lnTo>
                  <a:cubicBezTo>
                    <a:pt x="109" y="0"/>
                    <a:pt x="0" y="111"/>
                    <a:pt x="0" y="247"/>
                  </a:cubicBezTo>
                  <a:lnTo>
                    <a:pt x="0" y="1295"/>
                  </a:lnTo>
                  <a:cubicBezTo>
                    <a:pt x="0" y="1431"/>
                    <a:pt x="109" y="1542"/>
                    <a:pt x="245" y="1542"/>
                  </a:cubicBezTo>
                  <a:close/>
                </a:path>
              </a:pathLst>
            </a:custGeom>
            <a:solidFill>
              <a:srgbClr val="C4D6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54" name="Rectangle 69">
              <a:extLst>
                <a:ext uri="{FF2B5EF4-FFF2-40B4-BE49-F238E27FC236}">
                  <a16:creationId xmlns:a16="http://schemas.microsoft.com/office/drawing/2014/main" id="{DE5D80EE-8105-48C4-6AAE-0C77FE8F8037}"/>
                </a:ext>
              </a:extLst>
            </p:cNvPr>
            <p:cNvSpPr>
              <a:spLocks noChangeArrowheads="1"/>
            </p:cNvSpPr>
            <p:nvPr/>
          </p:nvSpPr>
          <p:spPr bwMode="auto">
            <a:xfrm>
              <a:off x="4236" y="3300"/>
              <a:ext cx="1289"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cs-CZ" altLang="cs-CZ" sz="1400" dirty="0">
                  <a:latin typeface="+mn-lt"/>
                </a:rPr>
                <a:t>Velitelství kybernetických sil</a:t>
              </a:r>
            </a:p>
            <a:p>
              <a:pPr lvl="0"/>
              <a:r>
                <a:rPr lang="cs-CZ" altLang="cs-CZ" sz="1400" dirty="0">
                  <a:latin typeface="+mn-lt"/>
                </a:rPr>
                <a:t>a informačních operací</a:t>
              </a:r>
              <a:endParaRPr kumimoji="0" lang="cs-CZ" altLang="cs-CZ" sz="1400" b="0" i="0" u="none" strike="noStrike" cap="none" normalizeH="0" baseline="0" dirty="0">
                <a:ln>
                  <a:noFill/>
                </a:ln>
                <a:solidFill>
                  <a:schemeClr val="tx1"/>
                </a:solidFill>
                <a:effectLst/>
                <a:latin typeface="+mn-lt"/>
              </a:endParaRPr>
            </a:p>
          </p:txBody>
        </p:sp>
        <p:sp>
          <p:nvSpPr>
            <p:cNvPr id="55" name="Freeform 70">
              <a:extLst>
                <a:ext uri="{FF2B5EF4-FFF2-40B4-BE49-F238E27FC236}">
                  <a16:creationId xmlns:a16="http://schemas.microsoft.com/office/drawing/2014/main" id="{C9B68A35-4691-A5FF-71DA-91AD8C8C2DD4}"/>
                </a:ext>
              </a:extLst>
            </p:cNvPr>
            <p:cNvSpPr>
              <a:spLocks/>
            </p:cNvSpPr>
            <p:nvPr/>
          </p:nvSpPr>
          <p:spPr bwMode="auto">
            <a:xfrm>
              <a:off x="4162" y="3258"/>
              <a:ext cx="1410" cy="352"/>
            </a:xfrm>
            <a:custGeom>
              <a:avLst/>
              <a:gdLst>
                <a:gd name="T0" fmla="*/ 245 w 5532"/>
                <a:gd name="T1" fmla="*/ 1542 h 1542"/>
                <a:gd name="T2" fmla="*/ 5288 w 5532"/>
                <a:gd name="T3" fmla="*/ 1542 h 1542"/>
                <a:gd name="T4" fmla="*/ 5532 w 5532"/>
                <a:gd name="T5" fmla="*/ 1295 h 1542"/>
                <a:gd name="T6" fmla="*/ 5532 w 5532"/>
                <a:gd name="T7" fmla="*/ 247 h 1542"/>
                <a:gd name="T8" fmla="*/ 5288 w 5532"/>
                <a:gd name="T9" fmla="*/ 0 h 1542"/>
                <a:gd name="T10" fmla="*/ 245 w 5532"/>
                <a:gd name="T11" fmla="*/ 0 h 1542"/>
                <a:gd name="T12" fmla="*/ 0 w 5532"/>
                <a:gd name="T13" fmla="*/ 247 h 1542"/>
                <a:gd name="T14" fmla="*/ 0 w 5532"/>
                <a:gd name="T15" fmla="*/ 1295 h 1542"/>
                <a:gd name="T16" fmla="*/ 245 w 5532"/>
                <a:gd name="T17" fmla="*/ 1542 h 1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42">
                  <a:moveTo>
                    <a:pt x="245" y="1542"/>
                  </a:moveTo>
                  <a:lnTo>
                    <a:pt x="5288" y="1542"/>
                  </a:lnTo>
                  <a:cubicBezTo>
                    <a:pt x="5423" y="1542"/>
                    <a:pt x="5532" y="1431"/>
                    <a:pt x="5532" y="1295"/>
                  </a:cubicBezTo>
                  <a:lnTo>
                    <a:pt x="5532" y="247"/>
                  </a:lnTo>
                  <a:cubicBezTo>
                    <a:pt x="5532" y="111"/>
                    <a:pt x="5423" y="0"/>
                    <a:pt x="5288" y="0"/>
                  </a:cubicBezTo>
                  <a:lnTo>
                    <a:pt x="245" y="0"/>
                  </a:lnTo>
                  <a:cubicBezTo>
                    <a:pt x="109" y="0"/>
                    <a:pt x="0" y="111"/>
                    <a:pt x="0" y="247"/>
                  </a:cubicBezTo>
                  <a:lnTo>
                    <a:pt x="0" y="1295"/>
                  </a:lnTo>
                  <a:cubicBezTo>
                    <a:pt x="0" y="1431"/>
                    <a:pt x="109" y="1542"/>
                    <a:pt x="245" y="1542"/>
                  </a:cubicBezTo>
                  <a:close/>
                </a:path>
              </a:pathLst>
            </a:custGeom>
            <a:noFill/>
            <a:ln w="26988" cap="rnd">
              <a:solidFill>
                <a:srgbClr val="7894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Freeform 71">
              <a:extLst>
                <a:ext uri="{FF2B5EF4-FFF2-40B4-BE49-F238E27FC236}">
                  <a16:creationId xmlns:a16="http://schemas.microsoft.com/office/drawing/2014/main" id="{54B2530C-9485-440D-544B-3815AEF32F2C}"/>
                </a:ext>
              </a:extLst>
            </p:cNvPr>
            <p:cNvSpPr>
              <a:spLocks/>
            </p:cNvSpPr>
            <p:nvPr/>
          </p:nvSpPr>
          <p:spPr bwMode="auto">
            <a:xfrm>
              <a:off x="4162" y="2413"/>
              <a:ext cx="1410" cy="342"/>
            </a:xfrm>
            <a:custGeom>
              <a:avLst/>
              <a:gdLst>
                <a:gd name="T0" fmla="*/ 245 w 5532"/>
                <a:gd name="T1" fmla="*/ 1337 h 1337"/>
                <a:gd name="T2" fmla="*/ 5288 w 5532"/>
                <a:gd name="T3" fmla="*/ 1337 h 1337"/>
                <a:gd name="T4" fmla="*/ 5532 w 5532"/>
                <a:gd name="T5" fmla="*/ 1171 h 1337"/>
                <a:gd name="T6" fmla="*/ 5532 w 5532"/>
                <a:gd name="T7" fmla="*/ 166 h 1337"/>
                <a:gd name="T8" fmla="*/ 5288 w 5532"/>
                <a:gd name="T9" fmla="*/ 0 h 1337"/>
                <a:gd name="T10" fmla="*/ 245 w 5532"/>
                <a:gd name="T11" fmla="*/ 0 h 1337"/>
                <a:gd name="T12" fmla="*/ 0 w 5532"/>
                <a:gd name="T13" fmla="*/ 166 h 1337"/>
                <a:gd name="T14" fmla="*/ 0 w 5532"/>
                <a:gd name="T15" fmla="*/ 1171 h 1337"/>
                <a:gd name="T16" fmla="*/ 245 w 5532"/>
                <a:gd name="T17" fmla="*/ 1337 h 1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337">
                  <a:moveTo>
                    <a:pt x="245" y="1337"/>
                  </a:moveTo>
                  <a:lnTo>
                    <a:pt x="5288" y="1337"/>
                  </a:lnTo>
                  <a:cubicBezTo>
                    <a:pt x="5423" y="1337"/>
                    <a:pt x="5532" y="1263"/>
                    <a:pt x="5532" y="1171"/>
                  </a:cubicBezTo>
                  <a:lnTo>
                    <a:pt x="5532" y="166"/>
                  </a:lnTo>
                  <a:cubicBezTo>
                    <a:pt x="5532" y="74"/>
                    <a:pt x="5423" y="0"/>
                    <a:pt x="5288" y="0"/>
                  </a:cubicBezTo>
                  <a:lnTo>
                    <a:pt x="245" y="0"/>
                  </a:lnTo>
                  <a:cubicBezTo>
                    <a:pt x="109" y="0"/>
                    <a:pt x="0" y="74"/>
                    <a:pt x="0" y="166"/>
                  </a:cubicBezTo>
                  <a:lnTo>
                    <a:pt x="0" y="1171"/>
                  </a:lnTo>
                  <a:cubicBezTo>
                    <a:pt x="0" y="1263"/>
                    <a:pt x="109" y="1337"/>
                    <a:pt x="245" y="1337"/>
                  </a:cubicBezTo>
                  <a:close/>
                </a:path>
              </a:pathLst>
            </a:custGeom>
            <a:solidFill>
              <a:srgbClr val="D8D8D8"/>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57" name="Rectangle 72">
              <a:extLst>
                <a:ext uri="{FF2B5EF4-FFF2-40B4-BE49-F238E27FC236}">
                  <a16:creationId xmlns:a16="http://schemas.microsoft.com/office/drawing/2014/main" id="{C4EBEB7D-0CB8-F864-75F5-AA3C745BEDB2}"/>
                </a:ext>
              </a:extLst>
            </p:cNvPr>
            <p:cNvSpPr>
              <a:spLocks noChangeArrowheads="1"/>
            </p:cNvSpPr>
            <p:nvPr/>
          </p:nvSpPr>
          <p:spPr bwMode="auto">
            <a:xfrm>
              <a:off x="4368" y="2454"/>
              <a:ext cx="104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Národní centrála proti </a:t>
              </a:r>
              <a:endParaRPr kumimoji="0" lang="cs-CZ" altLang="cs-CZ" sz="2000" b="0" i="0" u="none" strike="noStrike" cap="none" normalizeH="0" baseline="0" dirty="0">
                <a:ln>
                  <a:noFill/>
                </a:ln>
                <a:solidFill>
                  <a:schemeClr val="tx1"/>
                </a:solidFill>
                <a:effectLst/>
                <a:latin typeface="+mn-lt"/>
              </a:endParaRPr>
            </a:p>
          </p:txBody>
        </p:sp>
        <p:sp>
          <p:nvSpPr>
            <p:cNvPr id="58" name="Rectangle 73">
              <a:extLst>
                <a:ext uri="{FF2B5EF4-FFF2-40B4-BE49-F238E27FC236}">
                  <a16:creationId xmlns:a16="http://schemas.microsoft.com/office/drawing/2014/main" id="{05C98E9B-63FF-EEF1-807A-00574913FFC0}"/>
                </a:ext>
              </a:extLst>
            </p:cNvPr>
            <p:cNvSpPr>
              <a:spLocks noChangeArrowheads="1"/>
            </p:cNvSpPr>
            <p:nvPr/>
          </p:nvSpPr>
          <p:spPr bwMode="auto">
            <a:xfrm>
              <a:off x="4348" y="2611"/>
              <a:ext cx="1109"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organizovanému zločinu</a:t>
              </a:r>
              <a:endParaRPr kumimoji="0" lang="cs-CZ" altLang="cs-CZ" sz="2000" b="0" i="0" u="none" strike="noStrike" cap="none" normalizeH="0" baseline="0" dirty="0">
                <a:ln>
                  <a:noFill/>
                </a:ln>
                <a:solidFill>
                  <a:schemeClr val="tx1"/>
                </a:solidFill>
                <a:effectLst/>
                <a:latin typeface="+mn-lt"/>
              </a:endParaRPr>
            </a:p>
          </p:txBody>
        </p:sp>
        <p:sp>
          <p:nvSpPr>
            <p:cNvPr id="59" name="Freeform 74">
              <a:extLst>
                <a:ext uri="{FF2B5EF4-FFF2-40B4-BE49-F238E27FC236}">
                  <a16:creationId xmlns:a16="http://schemas.microsoft.com/office/drawing/2014/main" id="{7DF099AB-E4FD-06E2-2FC2-54FC5C79D475}"/>
                </a:ext>
              </a:extLst>
            </p:cNvPr>
            <p:cNvSpPr>
              <a:spLocks/>
            </p:cNvSpPr>
            <p:nvPr/>
          </p:nvSpPr>
          <p:spPr bwMode="auto">
            <a:xfrm>
              <a:off x="4167" y="2419"/>
              <a:ext cx="1411" cy="343"/>
            </a:xfrm>
            <a:custGeom>
              <a:avLst/>
              <a:gdLst>
                <a:gd name="T0" fmla="*/ 244 w 5532"/>
                <a:gd name="T1" fmla="*/ 1337 h 1337"/>
                <a:gd name="T2" fmla="*/ 5288 w 5532"/>
                <a:gd name="T3" fmla="*/ 1337 h 1337"/>
                <a:gd name="T4" fmla="*/ 5532 w 5532"/>
                <a:gd name="T5" fmla="*/ 1171 h 1337"/>
                <a:gd name="T6" fmla="*/ 5532 w 5532"/>
                <a:gd name="T7" fmla="*/ 166 h 1337"/>
                <a:gd name="T8" fmla="*/ 5288 w 5532"/>
                <a:gd name="T9" fmla="*/ 0 h 1337"/>
                <a:gd name="T10" fmla="*/ 244 w 5532"/>
                <a:gd name="T11" fmla="*/ 0 h 1337"/>
                <a:gd name="T12" fmla="*/ 0 w 5532"/>
                <a:gd name="T13" fmla="*/ 166 h 1337"/>
                <a:gd name="T14" fmla="*/ 0 w 5532"/>
                <a:gd name="T15" fmla="*/ 1171 h 1337"/>
                <a:gd name="T16" fmla="*/ 244 w 5532"/>
                <a:gd name="T17" fmla="*/ 1337 h 1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337">
                  <a:moveTo>
                    <a:pt x="244" y="1337"/>
                  </a:moveTo>
                  <a:lnTo>
                    <a:pt x="5288" y="1337"/>
                  </a:lnTo>
                  <a:cubicBezTo>
                    <a:pt x="5422" y="1337"/>
                    <a:pt x="5532" y="1263"/>
                    <a:pt x="5532" y="1171"/>
                  </a:cubicBezTo>
                  <a:lnTo>
                    <a:pt x="5532" y="166"/>
                  </a:lnTo>
                  <a:cubicBezTo>
                    <a:pt x="5532" y="74"/>
                    <a:pt x="5422" y="0"/>
                    <a:pt x="5288" y="0"/>
                  </a:cubicBezTo>
                  <a:lnTo>
                    <a:pt x="244" y="0"/>
                  </a:lnTo>
                  <a:cubicBezTo>
                    <a:pt x="109" y="0"/>
                    <a:pt x="0" y="74"/>
                    <a:pt x="0" y="166"/>
                  </a:cubicBezTo>
                  <a:lnTo>
                    <a:pt x="0" y="1171"/>
                  </a:lnTo>
                  <a:cubicBezTo>
                    <a:pt x="0" y="1263"/>
                    <a:pt x="109" y="1337"/>
                    <a:pt x="244" y="1337"/>
                  </a:cubicBezTo>
                  <a:close/>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0" name="Freeform 75">
              <a:extLst>
                <a:ext uri="{FF2B5EF4-FFF2-40B4-BE49-F238E27FC236}">
                  <a16:creationId xmlns:a16="http://schemas.microsoft.com/office/drawing/2014/main" id="{C2FF7B1B-C754-D604-D70B-2D64C82E7EDA}"/>
                </a:ext>
              </a:extLst>
            </p:cNvPr>
            <p:cNvSpPr>
              <a:spLocks/>
            </p:cNvSpPr>
            <p:nvPr/>
          </p:nvSpPr>
          <p:spPr bwMode="auto">
            <a:xfrm>
              <a:off x="531" y="2179"/>
              <a:ext cx="311" cy="168"/>
            </a:xfrm>
            <a:custGeom>
              <a:avLst/>
              <a:gdLst>
                <a:gd name="T0" fmla="*/ 311 w 311"/>
                <a:gd name="T1" fmla="*/ 168 h 168"/>
                <a:gd name="T2" fmla="*/ 166 w 311"/>
                <a:gd name="T3" fmla="*/ 168 h 168"/>
                <a:gd name="T4" fmla="*/ 166 w 311"/>
                <a:gd name="T5" fmla="*/ 0 h 168"/>
                <a:gd name="T6" fmla="*/ 0 w 311"/>
                <a:gd name="T7" fmla="*/ 0 h 168"/>
              </a:gdLst>
              <a:ahLst/>
              <a:cxnLst>
                <a:cxn ang="0">
                  <a:pos x="T0" y="T1"/>
                </a:cxn>
                <a:cxn ang="0">
                  <a:pos x="T2" y="T3"/>
                </a:cxn>
                <a:cxn ang="0">
                  <a:pos x="T4" y="T5"/>
                </a:cxn>
                <a:cxn ang="0">
                  <a:pos x="T6" y="T7"/>
                </a:cxn>
              </a:cxnLst>
              <a:rect l="0" t="0" r="r" b="b"/>
              <a:pathLst>
                <a:path w="311" h="168">
                  <a:moveTo>
                    <a:pt x="311" y="168"/>
                  </a:moveTo>
                  <a:lnTo>
                    <a:pt x="166" y="168"/>
                  </a:lnTo>
                  <a:lnTo>
                    <a:pt x="166" y="0"/>
                  </a:lnTo>
                  <a:lnTo>
                    <a:pt x="0" y="0"/>
                  </a:lnTo>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1" name="Freeform 76">
              <a:extLst>
                <a:ext uri="{FF2B5EF4-FFF2-40B4-BE49-F238E27FC236}">
                  <a16:creationId xmlns:a16="http://schemas.microsoft.com/office/drawing/2014/main" id="{894B7E2C-7782-A998-EE48-5D17121E3355}"/>
                </a:ext>
              </a:extLst>
            </p:cNvPr>
            <p:cNvSpPr>
              <a:spLocks/>
            </p:cNvSpPr>
            <p:nvPr/>
          </p:nvSpPr>
          <p:spPr bwMode="auto">
            <a:xfrm>
              <a:off x="531" y="2179"/>
              <a:ext cx="311" cy="811"/>
            </a:xfrm>
            <a:custGeom>
              <a:avLst/>
              <a:gdLst>
                <a:gd name="T0" fmla="*/ 311 w 311"/>
                <a:gd name="T1" fmla="*/ 811 h 811"/>
                <a:gd name="T2" fmla="*/ 166 w 311"/>
                <a:gd name="T3" fmla="*/ 811 h 811"/>
                <a:gd name="T4" fmla="*/ 166 w 311"/>
                <a:gd name="T5" fmla="*/ 0 h 811"/>
                <a:gd name="T6" fmla="*/ 0 w 311"/>
                <a:gd name="T7" fmla="*/ 0 h 811"/>
              </a:gdLst>
              <a:ahLst/>
              <a:cxnLst>
                <a:cxn ang="0">
                  <a:pos x="T0" y="T1"/>
                </a:cxn>
                <a:cxn ang="0">
                  <a:pos x="T2" y="T3"/>
                </a:cxn>
                <a:cxn ang="0">
                  <a:pos x="T4" y="T5"/>
                </a:cxn>
                <a:cxn ang="0">
                  <a:pos x="T6" y="T7"/>
                </a:cxn>
              </a:cxnLst>
              <a:rect l="0" t="0" r="r" b="b"/>
              <a:pathLst>
                <a:path w="311" h="811">
                  <a:moveTo>
                    <a:pt x="311" y="811"/>
                  </a:moveTo>
                  <a:lnTo>
                    <a:pt x="166" y="811"/>
                  </a:lnTo>
                  <a:lnTo>
                    <a:pt x="166" y="0"/>
                  </a:lnTo>
                  <a:lnTo>
                    <a:pt x="0" y="0"/>
                  </a:lnTo>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2" name="Freeform 77">
              <a:extLst>
                <a:ext uri="{FF2B5EF4-FFF2-40B4-BE49-F238E27FC236}">
                  <a16:creationId xmlns:a16="http://schemas.microsoft.com/office/drawing/2014/main" id="{B32D1698-7510-AA51-0C7E-53A503F334DF}"/>
                </a:ext>
              </a:extLst>
            </p:cNvPr>
            <p:cNvSpPr>
              <a:spLocks/>
            </p:cNvSpPr>
            <p:nvPr/>
          </p:nvSpPr>
          <p:spPr bwMode="auto">
            <a:xfrm>
              <a:off x="531" y="2179"/>
              <a:ext cx="311" cy="1475"/>
            </a:xfrm>
            <a:custGeom>
              <a:avLst/>
              <a:gdLst>
                <a:gd name="T0" fmla="*/ 311 w 311"/>
                <a:gd name="T1" fmla="*/ 1475 h 1475"/>
                <a:gd name="T2" fmla="*/ 166 w 311"/>
                <a:gd name="T3" fmla="*/ 1475 h 1475"/>
                <a:gd name="T4" fmla="*/ 166 w 311"/>
                <a:gd name="T5" fmla="*/ 0 h 1475"/>
                <a:gd name="T6" fmla="*/ 0 w 311"/>
                <a:gd name="T7" fmla="*/ 0 h 1475"/>
              </a:gdLst>
              <a:ahLst/>
              <a:cxnLst>
                <a:cxn ang="0">
                  <a:pos x="T0" y="T1"/>
                </a:cxn>
                <a:cxn ang="0">
                  <a:pos x="T2" y="T3"/>
                </a:cxn>
                <a:cxn ang="0">
                  <a:pos x="T4" y="T5"/>
                </a:cxn>
                <a:cxn ang="0">
                  <a:pos x="T6" y="T7"/>
                </a:cxn>
              </a:cxnLst>
              <a:rect l="0" t="0" r="r" b="b"/>
              <a:pathLst>
                <a:path w="311" h="1475">
                  <a:moveTo>
                    <a:pt x="311" y="1475"/>
                  </a:moveTo>
                  <a:lnTo>
                    <a:pt x="166" y="1475"/>
                  </a:lnTo>
                  <a:lnTo>
                    <a:pt x="166" y="0"/>
                  </a:lnTo>
                  <a:lnTo>
                    <a:pt x="0" y="0"/>
                  </a:lnTo>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3" name="Freeform 78">
              <a:extLst>
                <a:ext uri="{FF2B5EF4-FFF2-40B4-BE49-F238E27FC236}">
                  <a16:creationId xmlns:a16="http://schemas.microsoft.com/office/drawing/2014/main" id="{297A07DD-704B-E789-C455-E736BB9E308F}"/>
                </a:ext>
              </a:extLst>
            </p:cNvPr>
            <p:cNvSpPr>
              <a:spLocks/>
            </p:cNvSpPr>
            <p:nvPr/>
          </p:nvSpPr>
          <p:spPr bwMode="auto">
            <a:xfrm>
              <a:off x="531" y="1778"/>
              <a:ext cx="311" cy="401"/>
            </a:xfrm>
            <a:custGeom>
              <a:avLst/>
              <a:gdLst>
                <a:gd name="T0" fmla="*/ 311 w 311"/>
                <a:gd name="T1" fmla="*/ 0 h 401"/>
                <a:gd name="T2" fmla="*/ 166 w 311"/>
                <a:gd name="T3" fmla="*/ 0 h 401"/>
                <a:gd name="T4" fmla="*/ 166 w 311"/>
                <a:gd name="T5" fmla="*/ 401 h 401"/>
                <a:gd name="T6" fmla="*/ 0 w 311"/>
                <a:gd name="T7" fmla="*/ 401 h 401"/>
              </a:gdLst>
              <a:ahLst/>
              <a:cxnLst>
                <a:cxn ang="0">
                  <a:pos x="T0" y="T1"/>
                </a:cxn>
                <a:cxn ang="0">
                  <a:pos x="T2" y="T3"/>
                </a:cxn>
                <a:cxn ang="0">
                  <a:pos x="T4" y="T5"/>
                </a:cxn>
                <a:cxn ang="0">
                  <a:pos x="T6" y="T7"/>
                </a:cxn>
              </a:cxnLst>
              <a:rect l="0" t="0" r="r" b="b"/>
              <a:pathLst>
                <a:path w="311" h="401">
                  <a:moveTo>
                    <a:pt x="311" y="0"/>
                  </a:moveTo>
                  <a:lnTo>
                    <a:pt x="166" y="0"/>
                  </a:lnTo>
                  <a:lnTo>
                    <a:pt x="166" y="401"/>
                  </a:lnTo>
                  <a:lnTo>
                    <a:pt x="0" y="401"/>
                  </a:lnTo>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4" name="Freeform 79">
              <a:extLst>
                <a:ext uri="{FF2B5EF4-FFF2-40B4-BE49-F238E27FC236}">
                  <a16:creationId xmlns:a16="http://schemas.microsoft.com/office/drawing/2014/main" id="{1C976D88-4D8F-4D6A-1FB4-C936FB287A24}"/>
                </a:ext>
              </a:extLst>
            </p:cNvPr>
            <p:cNvSpPr>
              <a:spLocks/>
            </p:cNvSpPr>
            <p:nvPr/>
          </p:nvSpPr>
          <p:spPr bwMode="auto">
            <a:xfrm>
              <a:off x="531" y="1210"/>
              <a:ext cx="311" cy="969"/>
            </a:xfrm>
            <a:custGeom>
              <a:avLst/>
              <a:gdLst>
                <a:gd name="T0" fmla="*/ 311 w 311"/>
                <a:gd name="T1" fmla="*/ 0 h 969"/>
                <a:gd name="T2" fmla="*/ 166 w 311"/>
                <a:gd name="T3" fmla="*/ 0 h 969"/>
                <a:gd name="T4" fmla="*/ 166 w 311"/>
                <a:gd name="T5" fmla="*/ 969 h 969"/>
                <a:gd name="T6" fmla="*/ 0 w 311"/>
                <a:gd name="T7" fmla="*/ 969 h 969"/>
              </a:gdLst>
              <a:ahLst/>
              <a:cxnLst>
                <a:cxn ang="0">
                  <a:pos x="T0" y="T1"/>
                </a:cxn>
                <a:cxn ang="0">
                  <a:pos x="T2" y="T3"/>
                </a:cxn>
                <a:cxn ang="0">
                  <a:pos x="T4" y="T5"/>
                </a:cxn>
                <a:cxn ang="0">
                  <a:pos x="T6" y="T7"/>
                </a:cxn>
              </a:cxnLst>
              <a:rect l="0" t="0" r="r" b="b"/>
              <a:pathLst>
                <a:path w="311" h="969">
                  <a:moveTo>
                    <a:pt x="311" y="0"/>
                  </a:moveTo>
                  <a:lnTo>
                    <a:pt x="166" y="0"/>
                  </a:lnTo>
                  <a:lnTo>
                    <a:pt x="166" y="969"/>
                  </a:lnTo>
                  <a:lnTo>
                    <a:pt x="0" y="969"/>
                  </a:lnTo>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5" name="Freeform 80">
              <a:extLst>
                <a:ext uri="{FF2B5EF4-FFF2-40B4-BE49-F238E27FC236}">
                  <a16:creationId xmlns:a16="http://schemas.microsoft.com/office/drawing/2014/main" id="{B5A6129F-C95B-3339-37FF-ABEEFD358E31}"/>
                </a:ext>
              </a:extLst>
            </p:cNvPr>
            <p:cNvSpPr>
              <a:spLocks/>
            </p:cNvSpPr>
            <p:nvPr/>
          </p:nvSpPr>
          <p:spPr bwMode="auto">
            <a:xfrm>
              <a:off x="542" y="673"/>
              <a:ext cx="300" cy="1504"/>
            </a:xfrm>
            <a:custGeom>
              <a:avLst/>
              <a:gdLst>
                <a:gd name="T0" fmla="*/ 311 w 311"/>
                <a:gd name="T1" fmla="*/ 0 h 1506"/>
                <a:gd name="T2" fmla="*/ 166 w 311"/>
                <a:gd name="T3" fmla="*/ 0 h 1506"/>
                <a:gd name="T4" fmla="*/ 166 w 311"/>
                <a:gd name="T5" fmla="*/ 1506 h 1506"/>
                <a:gd name="T6" fmla="*/ 0 w 311"/>
                <a:gd name="T7" fmla="*/ 1506 h 1506"/>
              </a:gdLst>
              <a:ahLst/>
              <a:cxnLst>
                <a:cxn ang="0">
                  <a:pos x="T0" y="T1"/>
                </a:cxn>
                <a:cxn ang="0">
                  <a:pos x="T2" y="T3"/>
                </a:cxn>
                <a:cxn ang="0">
                  <a:pos x="T4" y="T5"/>
                </a:cxn>
                <a:cxn ang="0">
                  <a:pos x="T6" y="T7"/>
                </a:cxn>
              </a:cxnLst>
              <a:rect l="0" t="0" r="r" b="b"/>
              <a:pathLst>
                <a:path w="311" h="1506">
                  <a:moveTo>
                    <a:pt x="311" y="0"/>
                  </a:moveTo>
                  <a:lnTo>
                    <a:pt x="166" y="0"/>
                  </a:lnTo>
                  <a:lnTo>
                    <a:pt x="166" y="1506"/>
                  </a:lnTo>
                  <a:lnTo>
                    <a:pt x="0" y="1506"/>
                  </a:lnTo>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6" name="Freeform 81">
              <a:extLst>
                <a:ext uri="{FF2B5EF4-FFF2-40B4-BE49-F238E27FC236}">
                  <a16:creationId xmlns:a16="http://schemas.microsoft.com/office/drawing/2014/main" id="{C3DC479C-5D21-E617-B7A4-30BC6F232B35}"/>
                </a:ext>
              </a:extLst>
            </p:cNvPr>
            <p:cNvSpPr>
              <a:spLocks/>
            </p:cNvSpPr>
            <p:nvPr/>
          </p:nvSpPr>
          <p:spPr bwMode="auto">
            <a:xfrm>
              <a:off x="2253" y="2574"/>
              <a:ext cx="311" cy="416"/>
            </a:xfrm>
            <a:custGeom>
              <a:avLst/>
              <a:gdLst>
                <a:gd name="T0" fmla="*/ 311 w 311"/>
                <a:gd name="T1" fmla="*/ 0 h 416"/>
                <a:gd name="T2" fmla="*/ 166 w 311"/>
                <a:gd name="T3" fmla="*/ 0 h 416"/>
                <a:gd name="T4" fmla="*/ 166 w 311"/>
                <a:gd name="T5" fmla="*/ 416 h 416"/>
                <a:gd name="T6" fmla="*/ 0 w 311"/>
                <a:gd name="T7" fmla="*/ 416 h 416"/>
              </a:gdLst>
              <a:ahLst/>
              <a:cxnLst>
                <a:cxn ang="0">
                  <a:pos x="T0" y="T1"/>
                </a:cxn>
                <a:cxn ang="0">
                  <a:pos x="T2" y="T3"/>
                </a:cxn>
                <a:cxn ang="0">
                  <a:pos x="T4" y="T5"/>
                </a:cxn>
                <a:cxn ang="0">
                  <a:pos x="T6" y="T7"/>
                </a:cxn>
              </a:cxnLst>
              <a:rect l="0" t="0" r="r" b="b"/>
              <a:pathLst>
                <a:path w="311" h="416">
                  <a:moveTo>
                    <a:pt x="311" y="0"/>
                  </a:moveTo>
                  <a:lnTo>
                    <a:pt x="166" y="0"/>
                  </a:lnTo>
                  <a:lnTo>
                    <a:pt x="166" y="416"/>
                  </a:lnTo>
                  <a:lnTo>
                    <a:pt x="0" y="416"/>
                  </a:lnTo>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7" name="Line 82">
              <a:extLst>
                <a:ext uri="{FF2B5EF4-FFF2-40B4-BE49-F238E27FC236}">
                  <a16:creationId xmlns:a16="http://schemas.microsoft.com/office/drawing/2014/main" id="{7512F176-A939-53DF-985D-0DD78F8C47C2}"/>
                </a:ext>
              </a:extLst>
            </p:cNvPr>
            <p:cNvSpPr>
              <a:spLocks noChangeShapeType="1"/>
            </p:cNvSpPr>
            <p:nvPr/>
          </p:nvSpPr>
          <p:spPr bwMode="auto">
            <a:xfrm flipH="1">
              <a:off x="2253" y="2990"/>
              <a:ext cx="311" cy="0"/>
            </a:xfrm>
            <a:prstGeom prst="line">
              <a:avLst/>
            </a:prstGeom>
            <a:noFill/>
            <a:ln w="26988" cap="rnd">
              <a:solidFill>
                <a:srgbClr val="7F7F7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8" name="Freeform 83">
              <a:extLst>
                <a:ext uri="{FF2B5EF4-FFF2-40B4-BE49-F238E27FC236}">
                  <a16:creationId xmlns:a16="http://schemas.microsoft.com/office/drawing/2014/main" id="{31A0F1B4-D5BD-7601-B112-6F35D8EBB045}"/>
                </a:ext>
              </a:extLst>
            </p:cNvPr>
            <p:cNvSpPr>
              <a:spLocks/>
            </p:cNvSpPr>
            <p:nvPr/>
          </p:nvSpPr>
          <p:spPr bwMode="auto">
            <a:xfrm>
              <a:off x="2253" y="3456"/>
              <a:ext cx="311" cy="198"/>
            </a:xfrm>
            <a:custGeom>
              <a:avLst/>
              <a:gdLst>
                <a:gd name="T0" fmla="*/ 311 w 311"/>
                <a:gd name="T1" fmla="*/ 0 h 198"/>
                <a:gd name="T2" fmla="*/ 171 w 311"/>
                <a:gd name="T3" fmla="*/ 0 h 198"/>
                <a:gd name="T4" fmla="*/ 171 w 311"/>
                <a:gd name="T5" fmla="*/ 198 h 198"/>
                <a:gd name="T6" fmla="*/ 0 w 311"/>
                <a:gd name="T7" fmla="*/ 198 h 198"/>
              </a:gdLst>
              <a:ahLst/>
              <a:cxnLst>
                <a:cxn ang="0">
                  <a:pos x="T0" y="T1"/>
                </a:cxn>
                <a:cxn ang="0">
                  <a:pos x="T2" y="T3"/>
                </a:cxn>
                <a:cxn ang="0">
                  <a:pos x="T4" y="T5"/>
                </a:cxn>
                <a:cxn ang="0">
                  <a:pos x="T6" y="T7"/>
                </a:cxn>
              </a:cxnLst>
              <a:rect l="0" t="0" r="r" b="b"/>
              <a:pathLst>
                <a:path w="311" h="198">
                  <a:moveTo>
                    <a:pt x="311" y="0"/>
                  </a:moveTo>
                  <a:lnTo>
                    <a:pt x="171" y="0"/>
                  </a:lnTo>
                  <a:lnTo>
                    <a:pt x="171" y="198"/>
                  </a:lnTo>
                  <a:lnTo>
                    <a:pt x="0" y="198"/>
                  </a:lnTo>
                </a:path>
              </a:pathLst>
            </a:custGeom>
            <a:noFill/>
            <a:ln w="26988" cap="rnd">
              <a:solidFill>
                <a:srgbClr val="7894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9" name="Freeform 84">
              <a:extLst>
                <a:ext uri="{FF2B5EF4-FFF2-40B4-BE49-F238E27FC236}">
                  <a16:creationId xmlns:a16="http://schemas.microsoft.com/office/drawing/2014/main" id="{FA834E9D-BC9B-D115-DA47-5C0B7D73FDFA}"/>
                </a:ext>
              </a:extLst>
            </p:cNvPr>
            <p:cNvSpPr>
              <a:spLocks/>
            </p:cNvSpPr>
            <p:nvPr/>
          </p:nvSpPr>
          <p:spPr bwMode="auto">
            <a:xfrm>
              <a:off x="2253" y="3654"/>
              <a:ext cx="311" cy="221"/>
            </a:xfrm>
            <a:custGeom>
              <a:avLst/>
              <a:gdLst>
                <a:gd name="T0" fmla="*/ 311 w 311"/>
                <a:gd name="T1" fmla="*/ 221 h 221"/>
                <a:gd name="T2" fmla="*/ 171 w 311"/>
                <a:gd name="T3" fmla="*/ 221 h 221"/>
                <a:gd name="T4" fmla="*/ 171 w 311"/>
                <a:gd name="T5" fmla="*/ 0 h 221"/>
                <a:gd name="T6" fmla="*/ 0 w 311"/>
                <a:gd name="T7" fmla="*/ 0 h 221"/>
              </a:gdLst>
              <a:ahLst/>
              <a:cxnLst>
                <a:cxn ang="0">
                  <a:pos x="T0" y="T1"/>
                </a:cxn>
                <a:cxn ang="0">
                  <a:pos x="T2" y="T3"/>
                </a:cxn>
                <a:cxn ang="0">
                  <a:pos x="T4" y="T5"/>
                </a:cxn>
                <a:cxn ang="0">
                  <a:pos x="T6" y="T7"/>
                </a:cxn>
              </a:cxnLst>
              <a:rect l="0" t="0" r="r" b="b"/>
              <a:pathLst>
                <a:path w="311" h="221">
                  <a:moveTo>
                    <a:pt x="311" y="221"/>
                  </a:moveTo>
                  <a:lnTo>
                    <a:pt x="171" y="221"/>
                  </a:lnTo>
                  <a:lnTo>
                    <a:pt x="171" y="0"/>
                  </a:lnTo>
                  <a:lnTo>
                    <a:pt x="0" y="0"/>
                  </a:lnTo>
                </a:path>
              </a:pathLst>
            </a:custGeom>
            <a:noFill/>
            <a:ln w="26988" cap="rnd">
              <a:solidFill>
                <a:srgbClr val="7894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0" name="Line 85">
              <a:extLst>
                <a:ext uri="{FF2B5EF4-FFF2-40B4-BE49-F238E27FC236}">
                  <a16:creationId xmlns:a16="http://schemas.microsoft.com/office/drawing/2014/main" id="{C452196B-74B0-3DFC-FD8E-BDCBB36A7BD6}"/>
                </a:ext>
              </a:extLst>
            </p:cNvPr>
            <p:cNvSpPr>
              <a:spLocks noChangeShapeType="1"/>
            </p:cNvSpPr>
            <p:nvPr/>
          </p:nvSpPr>
          <p:spPr bwMode="auto">
            <a:xfrm flipV="1">
              <a:off x="3975" y="2570"/>
              <a:ext cx="187" cy="4"/>
            </a:xfrm>
            <a:prstGeom prst="line">
              <a:avLst/>
            </a:prstGeom>
            <a:noFill/>
            <a:ln w="26988" cap="rnd">
              <a:solidFill>
                <a:srgbClr val="7F7F7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1" name="Line 86">
              <a:extLst>
                <a:ext uri="{FF2B5EF4-FFF2-40B4-BE49-F238E27FC236}">
                  <a16:creationId xmlns:a16="http://schemas.microsoft.com/office/drawing/2014/main" id="{DB32E798-730D-2E34-3C42-D39A5165A596}"/>
                </a:ext>
              </a:extLst>
            </p:cNvPr>
            <p:cNvSpPr>
              <a:spLocks noChangeShapeType="1"/>
            </p:cNvSpPr>
            <p:nvPr/>
          </p:nvSpPr>
          <p:spPr bwMode="auto">
            <a:xfrm>
              <a:off x="3975" y="3456"/>
              <a:ext cx="187" cy="0"/>
            </a:xfrm>
            <a:prstGeom prst="line">
              <a:avLst/>
            </a:prstGeom>
            <a:noFill/>
            <a:ln w="26988" cap="rnd">
              <a:solidFill>
                <a:srgbClr val="7894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2" name="Line 87">
              <a:extLst>
                <a:ext uri="{FF2B5EF4-FFF2-40B4-BE49-F238E27FC236}">
                  <a16:creationId xmlns:a16="http://schemas.microsoft.com/office/drawing/2014/main" id="{E274D8D3-5BDE-63BB-315B-1F83521526A9}"/>
                </a:ext>
              </a:extLst>
            </p:cNvPr>
            <p:cNvSpPr>
              <a:spLocks noChangeShapeType="1"/>
            </p:cNvSpPr>
            <p:nvPr/>
          </p:nvSpPr>
          <p:spPr bwMode="auto">
            <a:xfrm>
              <a:off x="3975" y="3875"/>
              <a:ext cx="187" cy="0"/>
            </a:xfrm>
            <a:prstGeom prst="line">
              <a:avLst/>
            </a:prstGeom>
            <a:noFill/>
            <a:ln w="26988" cap="rnd">
              <a:solidFill>
                <a:srgbClr val="7894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3" name="Freeform 88">
              <a:extLst>
                <a:ext uri="{FF2B5EF4-FFF2-40B4-BE49-F238E27FC236}">
                  <a16:creationId xmlns:a16="http://schemas.microsoft.com/office/drawing/2014/main" id="{FF82D87E-EA0A-0934-31B3-63911009F096}"/>
                </a:ext>
              </a:extLst>
            </p:cNvPr>
            <p:cNvSpPr>
              <a:spLocks/>
            </p:cNvSpPr>
            <p:nvPr/>
          </p:nvSpPr>
          <p:spPr bwMode="auto">
            <a:xfrm flipH="1">
              <a:off x="2266" y="1778"/>
              <a:ext cx="1709" cy="27"/>
            </a:xfrm>
            <a:custGeom>
              <a:avLst/>
              <a:gdLst>
                <a:gd name="T0" fmla="*/ 1099 w 1099"/>
                <a:gd name="T1" fmla="*/ 127 h 127"/>
                <a:gd name="T2" fmla="*/ 0 w 1099"/>
                <a:gd name="T3" fmla="*/ 127 h 127"/>
                <a:gd name="T4" fmla="*/ 0 w 1099"/>
                <a:gd name="T5" fmla="*/ 0 h 127"/>
              </a:gdLst>
              <a:ahLst/>
              <a:cxnLst>
                <a:cxn ang="0">
                  <a:pos x="T0" y="T1"/>
                </a:cxn>
                <a:cxn ang="0">
                  <a:pos x="T2" y="T3"/>
                </a:cxn>
                <a:cxn ang="0">
                  <a:pos x="T4" y="T5"/>
                </a:cxn>
              </a:cxnLst>
              <a:rect l="0" t="0" r="r" b="b"/>
              <a:pathLst>
                <a:path w="1099" h="127">
                  <a:moveTo>
                    <a:pt x="1099" y="127"/>
                  </a:moveTo>
                  <a:lnTo>
                    <a:pt x="0" y="127"/>
                  </a:lnTo>
                  <a:lnTo>
                    <a:pt x="0" y="0"/>
                  </a:lnTo>
                </a:path>
              </a:pathLst>
            </a:custGeom>
            <a:noFill/>
            <a:ln w="26988" cap="rnd">
              <a:solidFill>
                <a:srgbClr val="C0504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4" name="Rectangle 89">
              <a:extLst>
                <a:ext uri="{FF2B5EF4-FFF2-40B4-BE49-F238E27FC236}">
                  <a16:creationId xmlns:a16="http://schemas.microsoft.com/office/drawing/2014/main" id="{61A6635D-6126-2669-9BBB-7DD27342EFD6}"/>
                </a:ext>
              </a:extLst>
            </p:cNvPr>
            <p:cNvSpPr>
              <a:spLocks noChangeArrowheads="1"/>
            </p:cNvSpPr>
            <p:nvPr/>
          </p:nvSpPr>
          <p:spPr bwMode="auto">
            <a:xfrm>
              <a:off x="2815" y="1867"/>
              <a:ext cx="903"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dirty="0">
                  <a:ln>
                    <a:noFill/>
                  </a:ln>
                  <a:solidFill>
                    <a:srgbClr val="9C4A09"/>
                  </a:solidFill>
                  <a:effectLst/>
                  <a:latin typeface="+mn-lt"/>
                </a:rPr>
                <a:t>Veřejnoprávní smlouva</a:t>
              </a:r>
              <a:endParaRPr kumimoji="0" lang="cs-CZ" altLang="cs-CZ" sz="1800" b="0" i="0" u="none" strike="noStrike" cap="none" normalizeH="0" baseline="0" dirty="0">
                <a:ln>
                  <a:noFill/>
                </a:ln>
                <a:solidFill>
                  <a:schemeClr val="tx1"/>
                </a:solidFill>
                <a:effectLst/>
                <a:latin typeface="+mn-lt"/>
              </a:endParaRPr>
            </a:p>
          </p:txBody>
        </p:sp>
        <p:sp>
          <p:nvSpPr>
            <p:cNvPr id="75" name="Freeform 90">
              <a:extLst>
                <a:ext uri="{FF2B5EF4-FFF2-40B4-BE49-F238E27FC236}">
                  <a16:creationId xmlns:a16="http://schemas.microsoft.com/office/drawing/2014/main" id="{38FF0628-3461-AAE7-0397-4A9746E8D6DF}"/>
                </a:ext>
              </a:extLst>
            </p:cNvPr>
            <p:cNvSpPr>
              <a:spLocks/>
            </p:cNvSpPr>
            <p:nvPr/>
          </p:nvSpPr>
          <p:spPr bwMode="auto">
            <a:xfrm>
              <a:off x="225" y="577"/>
              <a:ext cx="288" cy="3197"/>
            </a:xfrm>
            <a:custGeom>
              <a:avLst/>
              <a:gdLst>
                <a:gd name="T0" fmla="*/ 1133 w 1133"/>
                <a:gd name="T1" fmla="*/ 12095 h 12473"/>
                <a:gd name="T2" fmla="*/ 1133 w 1133"/>
                <a:gd name="T3" fmla="*/ 378 h 12473"/>
                <a:gd name="T4" fmla="*/ 755 w 1133"/>
                <a:gd name="T5" fmla="*/ 0 h 12473"/>
                <a:gd name="T6" fmla="*/ 377 w 1133"/>
                <a:gd name="T7" fmla="*/ 0 h 12473"/>
                <a:gd name="T8" fmla="*/ 0 w 1133"/>
                <a:gd name="T9" fmla="*/ 378 h 12473"/>
                <a:gd name="T10" fmla="*/ 0 w 1133"/>
                <a:gd name="T11" fmla="*/ 12095 h 12473"/>
                <a:gd name="T12" fmla="*/ 377 w 1133"/>
                <a:gd name="T13" fmla="*/ 12473 h 12473"/>
                <a:gd name="T14" fmla="*/ 755 w 1133"/>
                <a:gd name="T15" fmla="*/ 12473 h 12473"/>
                <a:gd name="T16" fmla="*/ 1133 w 1133"/>
                <a:gd name="T17" fmla="*/ 12095 h 12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33" h="12473">
                  <a:moveTo>
                    <a:pt x="1133" y="12095"/>
                  </a:moveTo>
                  <a:lnTo>
                    <a:pt x="1133" y="378"/>
                  </a:lnTo>
                  <a:cubicBezTo>
                    <a:pt x="1133" y="169"/>
                    <a:pt x="964" y="0"/>
                    <a:pt x="755" y="0"/>
                  </a:cubicBezTo>
                  <a:lnTo>
                    <a:pt x="377" y="0"/>
                  </a:lnTo>
                  <a:cubicBezTo>
                    <a:pt x="169" y="0"/>
                    <a:pt x="0" y="169"/>
                    <a:pt x="0" y="378"/>
                  </a:cubicBezTo>
                  <a:lnTo>
                    <a:pt x="0" y="12095"/>
                  </a:lnTo>
                  <a:cubicBezTo>
                    <a:pt x="0" y="12303"/>
                    <a:pt x="169" y="12473"/>
                    <a:pt x="377" y="12473"/>
                  </a:cubicBezTo>
                  <a:lnTo>
                    <a:pt x="755" y="12473"/>
                  </a:lnTo>
                  <a:cubicBezTo>
                    <a:pt x="964" y="12473"/>
                    <a:pt x="1133" y="12303"/>
                    <a:pt x="1133" y="12095"/>
                  </a:cubicBezTo>
                  <a:close/>
                </a:path>
              </a:pathLst>
            </a:custGeom>
            <a:solidFill>
              <a:srgbClr val="4F81B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76" name="Freeform 91">
              <a:extLst>
                <a:ext uri="{FF2B5EF4-FFF2-40B4-BE49-F238E27FC236}">
                  <a16:creationId xmlns:a16="http://schemas.microsoft.com/office/drawing/2014/main" id="{3B21BB76-3059-E9F7-8205-EB621218B4AB}"/>
                </a:ext>
              </a:extLst>
            </p:cNvPr>
            <p:cNvSpPr>
              <a:spLocks/>
            </p:cNvSpPr>
            <p:nvPr/>
          </p:nvSpPr>
          <p:spPr bwMode="auto">
            <a:xfrm>
              <a:off x="225" y="577"/>
              <a:ext cx="288" cy="3197"/>
            </a:xfrm>
            <a:custGeom>
              <a:avLst/>
              <a:gdLst>
                <a:gd name="T0" fmla="*/ 1133 w 1133"/>
                <a:gd name="T1" fmla="*/ 12095 h 12473"/>
                <a:gd name="T2" fmla="*/ 1133 w 1133"/>
                <a:gd name="T3" fmla="*/ 378 h 12473"/>
                <a:gd name="T4" fmla="*/ 755 w 1133"/>
                <a:gd name="T5" fmla="*/ 0 h 12473"/>
                <a:gd name="T6" fmla="*/ 377 w 1133"/>
                <a:gd name="T7" fmla="*/ 0 h 12473"/>
                <a:gd name="T8" fmla="*/ 0 w 1133"/>
                <a:gd name="T9" fmla="*/ 378 h 12473"/>
                <a:gd name="T10" fmla="*/ 0 w 1133"/>
                <a:gd name="T11" fmla="*/ 12095 h 12473"/>
                <a:gd name="T12" fmla="*/ 377 w 1133"/>
                <a:gd name="T13" fmla="*/ 12473 h 12473"/>
                <a:gd name="T14" fmla="*/ 755 w 1133"/>
                <a:gd name="T15" fmla="*/ 12473 h 12473"/>
                <a:gd name="T16" fmla="*/ 1133 w 1133"/>
                <a:gd name="T17" fmla="*/ 12095 h 12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33" h="12473">
                  <a:moveTo>
                    <a:pt x="1133" y="12095"/>
                  </a:moveTo>
                  <a:lnTo>
                    <a:pt x="1133" y="378"/>
                  </a:lnTo>
                  <a:cubicBezTo>
                    <a:pt x="1133" y="169"/>
                    <a:pt x="964" y="0"/>
                    <a:pt x="755" y="0"/>
                  </a:cubicBezTo>
                  <a:lnTo>
                    <a:pt x="377" y="0"/>
                  </a:lnTo>
                  <a:cubicBezTo>
                    <a:pt x="169" y="0"/>
                    <a:pt x="0" y="169"/>
                    <a:pt x="0" y="378"/>
                  </a:cubicBezTo>
                  <a:lnTo>
                    <a:pt x="0" y="12095"/>
                  </a:lnTo>
                  <a:cubicBezTo>
                    <a:pt x="0" y="12303"/>
                    <a:pt x="169" y="12473"/>
                    <a:pt x="377" y="12473"/>
                  </a:cubicBezTo>
                  <a:lnTo>
                    <a:pt x="755" y="12473"/>
                  </a:lnTo>
                  <a:cubicBezTo>
                    <a:pt x="964" y="12473"/>
                    <a:pt x="1133" y="12303"/>
                    <a:pt x="1133" y="12095"/>
                  </a:cubicBezTo>
                  <a:close/>
                </a:path>
              </a:pathLst>
            </a:custGeom>
            <a:noFill/>
            <a:ln w="6350" cap="rnd">
              <a:solidFill>
                <a:srgbClr val="4F81B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7" name="Rectangle 92">
              <a:extLst>
                <a:ext uri="{FF2B5EF4-FFF2-40B4-BE49-F238E27FC236}">
                  <a16:creationId xmlns:a16="http://schemas.microsoft.com/office/drawing/2014/main" id="{9F728570-710D-4EF4-E34B-8A5DF5A6E632}"/>
                </a:ext>
              </a:extLst>
            </p:cNvPr>
            <p:cNvSpPr>
              <a:spLocks noChangeArrowheads="1"/>
            </p:cNvSpPr>
            <p:nvPr/>
          </p:nvSpPr>
          <p:spPr bwMode="auto">
            <a:xfrm rot="16200000" flipH="1">
              <a:off x="-884" y="1818"/>
              <a:ext cx="252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a:ln>
                    <a:noFill/>
                  </a:ln>
                  <a:solidFill>
                    <a:srgbClr val="FFFFFF"/>
                  </a:solidFill>
                  <a:effectLst/>
                  <a:latin typeface="Fira Sans Medium" panose="00000600000000000000" charset="-18"/>
                </a:rPr>
                <a:t>VLÁDA ČESKÉ REPUBLIKY</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79" name="Rectangle 94">
              <a:extLst>
                <a:ext uri="{FF2B5EF4-FFF2-40B4-BE49-F238E27FC236}">
                  <a16:creationId xmlns:a16="http://schemas.microsoft.com/office/drawing/2014/main" id="{9F56A962-B0F6-5C90-00E1-B21B6EC6AC24}"/>
                </a:ext>
              </a:extLst>
            </p:cNvPr>
            <p:cNvSpPr>
              <a:spLocks noChangeArrowheads="1"/>
            </p:cNvSpPr>
            <p:nvPr/>
          </p:nvSpPr>
          <p:spPr bwMode="auto">
            <a:xfrm>
              <a:off x="2765" y="858"/>
              <a:ext cx="1096"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FFFFFF"/>
                  </a:solidFill>
                  <a:effectLst/>
                  <a:latin typeface="+mn-lt"/>
                </a:rPr>
                <a:t>Sekce Národní centrum </a:t>
              </a:r>
              <a:endParaRPr kumimoji="0" lang="cs-CZ" altLang="cs-CZ" sz="2000" b="0" i="0" u="none" strike="noStrike" cap="none" normalizeH="0" baseline="0" dirty="0">
                <a:ln>
                  <a:noFill/>
                </a:ln>
                <a:solidFill>
                  <a:schemeClr val="tx1"/>
                </a:solidFill>
                <a:effectLst/>
                <a:latin typeface="+mn-lt"/>
              </a:endParaRPr>
            </a:p>
          </p:txBody>
        </p:sp>
        <p:sp>
          <p:nvSpPr>
            <p:cNvPr id="80" name="Rectangle 95">
              <a:extLst>
                <a:ext uri="{FF2B5EF4-FFF2-40B4-BE49-F238E27FC236}">
                  <a16:creationId xmlns:a16="http://schemas.microsoft.com/office/drawing/2014/main" id="{BE9F76B9-6F17-82F5-6513-B80BD6DDE37A}"/>
                </a:ext>
              </a:extLst>
            </p:cNvPr>
            <p:cNvSpPr>
              <a:spLocks noChangeArrowheads="1"/>
            </p:cNvSpPr>
            <p:nvPr/>
          </p:nvSpPr>
          <p:spPr bwMode="auto">
            <a:xfrm>
              <a:off x="680" y="236"/>
              <a:ext cx="3190"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eaLnBrk="0" fontAlgn="base" hangingPunct="0">
                <a:spcBef>
                  <a:spcPct val="0"/>
                </a:spcBef>
                <a:spcAft>
                  <a:spcPct val="0"/>
                </a:spcAft>
              </a:pPr>
              <a:r>
                <a:rPr kumimoji="0" lang="cs-CZ" altLang="cs-CZ" sz="1400" b="0" i="0" u="none" strike="noStrike" cap="none" normalizeH="0" baseline="0" dirty="0">
                  <a:ln>
                    <a:noFill/>
                  </a:ln>
                  <a:solidFill>
                    <a:srgbClr val="FFFFFF"/>
                  </a:solidFill>
                  <a:effectLst/>
                  <a:latin typeface="+mn-lt"/>
                </a:rPr>
                <a:t>bezpečnosti</a:t>
              </a:r>
              <a:endParaRPr kumimoji="0" lang="cs-CZ" altLang="cs-CZ" sz="2000" b="0" i="0" u="none" strike="noStrike" cap="none" normalizeH="0" baseline="0" dirty="0">
                <a:ln>
                  <a:noFill/>
                </a:ln>
                <a:solidFill>
                  <a:schemeClr val="tx1"/>
                </a:solidFill>
                <a:effectLst/>
                <a:latin typeface="+mn-lt"/>
              </a:endParaRPr>
            </a:p>
          </p:txBody>
        </p:sp>
        <p:sp>
          <p:nvSpPr>
            <p:cNvPr id="81" name="Rectangle 98">
              <a:extLst>
                <a:ext uri="{FF2B5EF4-FFF2-40B4-BE49-F238E27FC236}">
                  <a16:creationId xmlns:a16="http://schemas.microsoft.com/office/drawing/2014/main" id="{B9408932-3C4C-1BAE-8EE7-6F8ABF6C7F6D}"/>
                </a:ext>
              </a:extLst>
            </p:cNvPr>
            <p:cNvSpPr>
              <a:spLocks noChangeArrowheads="1"/>
            </p:cNvSpPr>
            <p:nvPr/>
          </p:nvSpPr>
          <p:spPr bwMode="auto">
            <a:xfrm>
              <a:off x="3567" y="104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656299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EF6A794-C3EF-E957-BAFB-14897C2DE118}"/>
              </a:ext>
            </a:extLst>
          </p:cNvPr>
          <p:cNvSpPr txBox="1"/>
          <p:nvPr/>
        </p:nvSpPr>
        <p:spPr>
          <a:xfrm>
            <a:off x="844657" y="1146874"/>
            <a:ext cx="10759699" cy="2862322"/>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Ministerstvo zahraničních věcí</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Věnuje se primárně zprostředkování informací se zahraničí a komunikaci s ním.</a:t>
            </a:r>
          </a:p>
          <a:p>
            <a:endParaRPr lang="cs-CZ" sz="2400" dirty="0">
              <a:solidFill>
                <a:srgbClr val="C00000"/>
              </a:solidFill>
              <a:latin typeface="Arial Black" panose="020B0A04020102020204" pitchFamily="34" charset="0"/>
              <a:cs typeface="Times New Roman" panose="02020603050405020304" pitchFamily="18" charset="0"/>
            </a:endParaRPr>
          </a:p>
          <a:p>
            <a:r>
              <a:rPr lang="cs-CZ" b="1" dirty="0">
                <a:latin typeface="Arial Black" panose="020B0A04020102020204" pitchFamily="34" charset="0"/>
              </a:rPr>
              <a:t>Je gestorem Bezpečnostní strategie České republiky (poněkud nesystémové řešení)</a:t>
            </a:r>
          </a:p>
          <a:p>
            <a:endParaRPr lang="cs-CZ" b="1" dirty="0">
              <a:latin typeface="Arial Black" panose="020B0A04020102020204" pitchFamily="34" charset="0"/>
            </a:endParaRPr>
          </a:p>
          <a:p>
            <a:r>
              <a:rPr lang="cs-CZ" b="1" dirty="0">
                <a:latin typeface="Arial Black" panose="020B0A04020102020204" pitchFamily="34" charset="0"/>
              </a:rPr>
              <a:t>Není  koordinátorem bezpečnostní politiky</a:t>
            </a:r>
          </a:p>
          <a:p>
            <a:endParaRPr lang="cs-CZ" b="1" dirty="0">
              <a:latin typeface="Arial Black" panose="020B0A04020102020204" pitchFamily="34" charset="0"/>
            </a:endParaRPr>
          </a:p>
          <a:p>
            <a:r>
              <a:rPr lang="cs-CZ" b="1" dirty="0">
                <a:latin typeface="Arial Black" panose="020B0A04020102020204" pitchFamily="34" charset="0"/>
              </a:rPr>
              <a:t>Kybernetické útoky na sítě ministerstva ze strany Ruska a Číny</a:t>
            </a:r>
          </a:p>
        </p:txBody>
      </p:sp>
    </p:spTree>
    <p:extLst>
      <p:ext uri="{BB962C8B-B14F-4D97-AF65-F5344CB8AC3E}">
        <p14:creationId xmlns:p14="http://schemas.microsoft.com/office/powerpoint/2010/main" val="3112598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0244FEE-8EC2-1E72-8030-0BEAA7D4FCBF}"/>
              </a:ext>
            </a:extLst>
          </p:cNvPr>
          <p:cNvSpPr txBox="1"/>
          <p:nvPr/>
        </p:nvSpPr>
        <p:spPr>
          <a:xfrm>
            <a:off x="495946" y="344837"/>
            <a:ext cx="11193651" cy="5293757"/>
          </a:xfrm>
          <a:prstGeom prst="rect">
            <a:avLst/>
          </a:prstGeom>
          <a:noFill/>
        </p:spPr>
        <p:txBody>
          <a:bodyPr wrap="square">
            <a:spAutoFit/>
          </a:bodyPr>
          <a:lstStyle/>
          <a:p>
            <a:r>
              <a:rPr lang="cs-CZ" sz="1800" dirty="0">
                <a:solidFill>
                  <a:srgbClr val="C00000"/>
                </a:solidFill>
                <a:latin typeface="Arial Black" panose="020B0A04020102020204" pitchFamily="34" charset="0"/>
                <a:cs typeface="Times New Roman" panose="02020603050405020304" pitchFamily="18" charset="0"/>
              </a:rPr>
              <a:t>                                        </a:t>
            </a:r>
            <a:r>
              <a:rPr lang="cs-CZ" sz="2400" dirty="0">
                <a:solidFill>
                  <a:srgbClr val="C00000"/>
                </a:solidFill>
                <a:latin typeface="Arial Black" panose="020B0A04020102020204" pitchFamily="34" charset="0"/>
                <a:cs typeface="Times New Roman" panose="02020603050405020304" pitchFamily="18" charset="0"/>
              </a:rPr>
              <a:t>Národní bezpečnostní úřad</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Zodpovídá za ochranu utajovaných informací</a:t>
            </a:r>
          </a:p>
          <a:p>
            <a:r>
              <a:rPr lang="cs-CZ" b="1" i="1" dirty="0">
                <a:latin typeface="Arial" panose="020B0604020202020204" pitchFamily="34" charset="0"/>
                <a:cs typeface="Arial" panose="020B0604020202020204" pitchFamily="34" charset="0"/>
              </a:rPr>
              <a:t>(vznikl v roce 1998)</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Činnost:</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provádění bezpečnostních prověrek pro osoby a firmy dle standardů NATO. </a:t>
            </a:r>
          </a:p>
          <a:p>
            <a:r>
              <a:rPr lang="cs-CZ" dirty="0">
                <a:latin typeface="Arial Black" panose="020B0A04020102020204" pitchFamily="34" charset="0"/>
                <a:cs typeface="Times New Roman" panose="02020603050405020304" pitchFamily="18" charset="0"/>
              </a:rPr>
              <a:t>. vydává certifikáty pro přístup k utajovaným informacím NATO a EU</a:t>
            </a:r>
          </a:p>
          <a:p>
            <a:r>
              <a:rPr lang="cs-CZ" dirty="0">
                <a:latin typeface="Arial Black" panose="020B0A04020102020204" pitchFamily="34" charset="0"/>
                <a:cs typeface="Times New Roman" panose="02020603050405020304" pitchFamily="18" charset="0"/>
              </a:rPr>
              <a:t>. administrativní bezpečnost</a:t>
            </a:r>
          </a:p>
          <a:p>
            <a:r>
              <a:rPr lang="cs-CZ" dirty="0">
                <a:latin typeface="Arial Black" panose="020B0A04020102020204" pitchFamily="34" charset="0"/>
                <a:cs typeface="Times New Roman" panose="02020603050405020304" pitchFamily="18" charset="0"/>
              </a:rPr>
              <a:t>. fyzická bezpečnost</a:t>
            </a:r>
          </a:p>
          <a:p>
            <a:r>
              <a:rPr lang="cs-CZ" dirty="0">
                <a:latin typeface="Arial Black" panose="020B0A04020102020204" pitchFamily="34" charset="0"/>
                <a:cs typeface="Times New Roman" panose="02020603050405020304" pitchFamily="18" charset="0"/>
              </a:rPr>
              <a:t>. vede registr dokumentů NATO</a:t>
            </a:r>
          </a:p>
          <a:p>
            <a:r>
              <a:rPr lang="cs-CZ" dirty="0">
                <a:latin typeface="Arial Black" panose="020B0A04020102020204" pitchFamily="34" charset="0"/>
                <a:cs typeface="Times New Roman" panose="02020603050405020304" pitchFamily="18" charset="0"/>
              </a:rPr>
              <a:t>. garant národní šifry </a:t>
            </a:r>
            <a:r>
              <a:rPr lang="cs-CZ" i="1" dirty="0">
                <a:latin typeface="Arial" panose="020B0604020202020204" pitchFamily="34" charset="0"/>
                <a:cs typeface="Arial" panose="020B0604020202020204" pitchFamily="34" charset="0"/>
              </a:rPr>
              <a:t>(</a:t>
            </a:r>
            <a:r>
              <a:rPr lang="cs-CZ" b="1" i="1" dirty="0">
                <a:latin typeface="Arial" panose="020B0604020202020204" pitchFamily="34" charset="0"/>
                <a:cs typeface="Arial" panose="020B0604020202020204" pitchFamily="34" charset="0"/>
              </a:rPr>
              <a:t>přešlo na NÚKIB v roce 2017</a:t>
            </a:r>
            <a:r>
              <a:rPr lang="cs-CZ" dirty="0">
                <a:latin typeface="Arial" panose="020B0604020202020204" pitchFamily="34" charset="0"/>
                <a:cs typeface="Arial" panose="020B0604020202020204" pitchFamily="34" charset="0"/>
              </a:rPr>
              <a:t>)</a:t>
            </a:r>
          </a:p>
          <a:p>
            <a:r>
              <a:rPr lang="cs-CZ" dirty="0">
                <a:latin typeface="Arial Black" panose="020B0A04020102020204" pitchFamily="34" charset="0"/>
                <a:cs typeface="Times New Roman" panose="02020603050405020304" pitchFamily="18" charset="0"/>
              </a:rPr>
              <a:t>. </a:t>
            </a:r>
            <a:r>
              <a:rPr lang="cs-CZ" dirty="0" err="1">
                <a:latin typeface="Arial Black" panose="020B0A04020102020204" pitchFamily="34" charset="0"/>
                <a:cs typeface="Times New Roman" panose="02020603050405020304" pitchFamily="18" charset="0"/>
              </a:rPr>
              <a:t>tempest</a:t>
            </a:r>
            <a:r>
              <a:rPr lang="cs-CZ" i="1" dirty="0">
                <a:latin typeface="Arial" panose="020B0604020202020204" pitchFamily="34" charset="0"/>
                <a:cs typeface="Arial" panose="020B0604020202020204" pitchFamily="34" charset="0"/>
              </a:rPr>
              <a:t> </a:t>
            </a:r>
            <a:r>
              <a:rPr lang="cs-CZ" b="1" i="1" dirty="0">
                <a:latin typeface="Arial" panose="020B0604020202020204" pitchFamily="34" charset="0"/>
                <a:cs typeface="Arial" panose="020B0604020202020204" pitchFamily="34" charset="0"/>
              </a:rPr>
              <a:t>(přešlo na NÚKIB v roce 2017)</a:t>
            </a:r>
            <a:endParaRPr lang="cs-CZ" b="1" dirty="0">
              <a:latin typeface="Arial" panose="020B0604020202020204" pitchFamily="34" charset="0"/>
              <a:cs typeface="Arial" panose="020B0604020202020204" pitchFamily="34" charset="0"/>
            </a:endParaRPr>
          </a:p>
          <a:p>
            <a:r>
              <a:rPr lang="cs-CZ" dirty="0">
                <a:latin typeface="Arial Black" panose="020B0A04020102020204" pitchFamily="34" charset="0"/>
                <a:cs typeface="Times New Roman" panose="02020603050405020304" pitchFamily="18" charset="0"/>
              </a:rPr>
              <a:t>. certifikace informačních systémů obsahujících utajované informace </a:t>
            </a:r>
            <a:r>
              <a:rPr lang="cs-CZ" i="1" dirty="0">
                <a:latin typeface="Arial Black" panose="020B0A04020102020204" pitchFamily="34" charset="0"/>
                <a:cs typeface="Times New Roman" panose="02020603050405020304" pitchFamily="18" charset="0"/>
              </a:rPr>
              <a:t>(</a:t>
            </a:r>
            <a:r>
              <a:rPr lang="cs-CZ" b="1" i="1" dirty="0">
                <a:latin typeface="Arial" panose="020B0604020202020204" pitchFamily="34" charset="0"/>
                <a:cs typeface="Arial" panose="020B0604020202020204" pitchFamily="34" charset="0"/>
              </a:rPr>
              <a:t>přešlo na NUKIB         v roce 2017)</a:t>
            </a:r>
          </a:p>
          <a:p>
            <a:r>
              <a:rPr lang="cs-CZ" dirty="0">
                <a:latin typeface="Arial Black" panose="020B0A04020102020204" pitchFamily="34" charset="0"/>
                <a:cs typeface="Times New Roman" panose="02020603050405020304" pitchFamily="18" charset="0"/>
              </a:rPr>
              <a:t>. kybernetická bezpečnost </a:t>
            </a:r>
            <a:r>
              <a:rPr lang="cs-CZ" sz="2000" b="1" i="1" dirty="0">
                <a:latin typeface="Arial" panose="020B0604020202020204" pitchFamily="34" charset="0"/>
                <a:cs typeface="Arial" panose="020B0604020202020204" pitchFamily="34" charset="0"/>
              </a:rPr>
              <a:t>(od roku 2011 do roku 2017 – NÚKIB)</a:t>
            </a:r>
            <a:endParaRPr lang="cs-CZ" b="1" i="1" dirty="0">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1395001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5A49E2E-264C-E2A1-9C3D-ACEC6113B14E}"/>
              </a:ext>
            </a:extLst>
          </p:cNvPr>
          <p:cNvSpPr txBox="1"/>
          <p:nvPr/>
        </p:nvSpPr>
        <p:spPr>
          <a:xfrm>
            <a:off x="321590" y="476573"/>
            <a:ext cx="11515241" cy="4616648"/>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Národní úřad pro kybernetickou a informační bezpečnost</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Zabývá se kybernetickou bezpečností a další činností</a:t>
            </a:r>
          </a:p>
          <a:p>
            <a:r>
              <a:rPr lang="cs-CZ" b="1" i="1" dirty="0">
                <a:latin typeface="Arial" panose="020B0604020202020204" pitchFamily="34" charset="0"/>
                <a:cs typeface="Arial" panose="020B0604020202020204" pitchFamily="34" charset="0"/>
              </a:rPr>
              <a:t>(vznikl v roce 2017 oddělením od NBÚ)</a:t>
            </a: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r>
              <a:rPr lang="cs-CZ" b="1" i="1" dirty="0">
                <a:latin typeface="Arial" panose="020B0604020202020204" pitchFamily="34" charset="0"/>
                <a:cs typeface="Arial" panose="020B0604020202020204" pitchFamily="34" charset="0"/>
              </a:rPr>
              <a:t>                                                               Podrobněji později</a:t>
            </a: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975557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TotalTime>
  <Words>1624</Words>
  <Application>Microsoft Office PowerPoint</Application>
  <PresentationFormat>Širokoúhlá obrazovka</PresentationFormat>
  <Paragraphs>272</Paragraphs>
  <Slides>21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21</vt:i4>
      </vt:variant>
    </vt:vector>
  </HeadingPairs>
  <TitlesOfParts>
    <vt:vector size="27" baseType="lpstr">
      <vt:lpstr>Arial</vt:lpstr>
      <vt:lpstr>Arial Black</vt:lpstr>
      <vt:lpstr>Calibri</vt:lpstr>
      <vt:lpstr>Calibri Light</vt:lpstr>
      <vt:lpstr>Fira Sans Medium</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Kybernetická bezpečnost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Dusan Navratil</dc:creator>
  <cp:lastModifiedBy>Dusan Navratil</cp:lastModifiedBy>
  <cp:revision>39</cp:revision>
  <dcterms:created xsi:type="dcterms:W3CDTF">2022-11-29T11:46:03Z</dcterms:created>
  <dcterms:modified xsi:type="dcterms:W3CDTF">2023-02-09T10:12:19Z</dcterms:modified>
</cp:coreProperties>
</file>