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C332618-36A4-471B-8494-57F83356A287}">
          <p14:sldIdLst>
            <p14:sldId id="256"/>
            <p14:sldId id="257"/>
            <p14:sldId id="261"/>
            <p14:sldId id="259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12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820B35-555C-4AE8-9321-2BF549724FC2}" type="doc">
      <dgm:prSet loTypeId="urn:microsoft.com/office/officeart/2005/8/layout/chevron2" loCatId="process" qsTypeId="urn:microsoft.com/office/officeart/2005/8/quickstyle/simple1" qsCatId="simple" csTypeId="urn:microsoft.com/office/officeart/2005/8/colors/accent1_3" csCatId="accent1" phldr="1"/>
      <dgm:spPr/>
    </dgm:pt>
    <dgm:pt modelId="{3723AA8F-9C9A-473A-A45F-6965A7144A1C}">
      <dgm:prSet phldrT="[Text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cs-CZ" sz="1800" dirty="0">
              <a:latin typeface="+mn-lt"/>
            </a:rPr>
            <a:t>2011</a:t>
          </a:r>
          <a:endParaRPr lang="cs-CZ" sz="1050" dirty="0">
            <a:latin typeface="+mn-lt"/>
          </a:endParaRPr>
        </a:p>
      </dgm:t>
    </dgm:pt>
    <dgm:pt modelId="{939E6454-E0B5-467C-B390-C41697A55897}" type="parTrans" cxnId="{F241F9FA-F25D-456C-9070-4489474415CC}">
      <dgm:prSet/>
      <dgm:spPr/>
      <dgm:t>
        <a:bodyPr/>
        <a:lstStyle/>
        <a:p>
          <a:endParaRPr lang="cs-CZ"/>
        </a:p>
      </dgm:t>
    </dgm:pt>
    <dgm:pt modelId="{7307935A-671C-4D90-A88F-B13CB0C6D40C}" type="sibTrans" cxnId="{F241F9FA-F25D-456C-9070-4489474415CC}">
      <dgm:prSet/>
      <dgm:spPr/>
      <dgm:t>
        <a:bodyPr/>
        <a:lstStyle/>
        <a:p>
          <a:endParaRPr lang="cs-CZ"/>
        </a:p>
      </dgm:t>
    </dgm:pt>
    <dgm:pt modelId="{D82836CF-D891-4F2D-9BE7-6ABCE46AD1EC}">
      <dgm:prSet phldrT="[Text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cs-CZ" sz="1800" dirty="0">
              <a:latin typeface="+mn-lt"/>
            </a:rPr>
            <a:t>2012</a:t>
          </a:r>
        </a:p>
      </dgm:t>
    </dgm:pt>
    <dgm:pt modelId="{4EF040FE-9B19-4D3C-B340-5C02A7024BB3}" type="parTrans" cxnId="{BDBE2AFD-50E7-430A-9A89-5F5897E70388}">
      <dgm:prSet/>
      <dgm:spPr/>
      <dgm:t>
        <a:bodyPr/>
        <a:lstStyle/>
        <a:p>
          <a:endParaRPr lang="cs-CZ"/>
        </a:p>
      </dgm:t>
    </dgm:pt>
    <dgm:pt modelId="{A6E6F41A-5FC2-4AE4-A15F-690877855370}" type="sibTrans" cxnId="{BDBE2AFD-50E7-430A-9A89-5F5897E70388}">
      <dgm:prSet/>
      <dgm:spPr/>
      <dgm:t>
        <a:bodyPr/>
        <a:lstStyle/>
        <a:p>
          <a:endParaRPr lang="cs-CZ"/>
        </a:p>
      </dgm:t>
    </dgm:pt>
    <dgm:pt modelId="{4183C276-D16E-410D-A65D-1453433AAE38}">
      <dgm:prSet phldrT="[Text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cs-CZ" sz="1800" dirty="0">
              <a:latin typeface="+mn-lt"/>
            </a:rPr>
            <a:t>2014</a:t>
          </a:r>
        </a:p>
      </dgm:t>
    </dgm:pt>
    <dgm:pt modelId="{A8D3306B-9C5C-4FA4-A440-E23C7182F21B}" type="parTrans" cxnId="{A0019BB7-3589-4251-9DEE-EC3F8C26B679}">
      <dgm:prSet/>
      <dgm:spPr/>
      <dgm:t>
        <a:bodyPr/>
        <a:lstStyle/>
        <a:p>
          <a:endParaRPr lang="cs-CZ"/>
        </a:p>
      </dgm:t>
    </dgm:pt>
    <dgm:pt modelId="{DE5E68FC-1795-4901-AF77-6BE8D9772DD2}" type="sibTrans" cxnId="{A0019BB7-3589-4251-9DEE-EC3F8C26B679}">
      <dgm:prSet/>
      <dgm:spPr/>
      <dgm:t>
        <a:bodyPr/>
        <a:lstStyle/>
        <a:p>
          <a:endParaRPr lang="cs-CZ"/>
        </a:p>
      </dgm:t>
    </dgm:pt>
    <dgm:pt modelId="{16AF66A9-23A6-481C-AA3E-5CA90C6DB773}">
      <dgm:prSet custT="1"/>
      <dgm:spPr>
        <a:solidFill>
          <a:srgbClr val="C00000"/>
        </a:solidFill>
      </dgm:spPr>
      <dgm:t>
        <a:bodyPr/>
        <a:lstStyle/>
        <a:p>
          <a:r>
            <a:rPr lang="cs-CZ" sz="1800" dirty="0">
              <a:latin typeface="+mn-lt"/>
            </a:rPr>
            <a:t>2015</a:t>
          </a:r>
        </a:p>
      </dgm:t>
    </dgm:pt>
    <dgm:pt modelId="{B5FFA9BC-11A4-451F-B659-BB30195E2250}" type="parTrans" cxnId="{70CD667A-7597-416E-9590-F7637894F5CA}">
      <dgm:prSet/>
      <dgm:spPr/>
      <dgm:t>
        <a:bodyPr/>
        <a:lstStyle/>
        <a:p>
          <a:endParaRPr lang="cs-CZ"/>
        </a:p>
      </dgm:t>
    </dgm:pt>
    <dgm:pt modelId="{F3F44DFC-A2BB-49C4-A4CF-07823D41D9E5}" type="sibTrans" cxnId="{70CD667A-7597-416E-9590-F7637894F5CA}">
      <dgm:prSet/>
      <dgm:spPr/>
      <dgm:t>
        <a:bodyPr/>
        <a:lstStyle/>
        <a:p>
          <a:endParaRPr lang="cs-CZ"/>
        </a:p>
      </dgm:t>
    </dgm:pt>
    <dgm:pt modelId="{C8980611-D625-40ED-8F9E-8847037D7886}">
      <dgm:prSet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cs-CZ" sz="1800" dirty="0">
              <a:latin typeface="+mn-lt"/>
            </a:rPr>
            <a:t>2016</a:t>
          </a:r>
        </a:p>
      </dgm:t>
    </dgm:pt>
    <dgm:pt modelId="{6662B2E0-2351-4857-B0C0-D1C9031BC830}" type="parTrans" cxnId="{F8702750-0829-40DE-8A86-7AAEE5DAD862}">
      <dgm:prSet/>
      <dgm:spPr/>
      <dgm:t>
        <a:bodyPr/>
        <a:lstStyle/>
        <a:p>
          <a:endParaRPr lang="cs-CZ"/>
        </a:p>
      </dgm:t>
    </dgm:pt>
    <dgm:pt modelId="{2EE6D7E3-B4B7-4380-9721-CEF307FAE470}" type="sibTrans" cxnId="{F8702750-0829-40DE-8A86-7AAEE5DAD862}">
      <dgm:prSet/>
      <dgm:spPr/>
      <dgm:t>
        <a:bodyPr/>
        <a:lstStyle/>
        <a:p>
          <a:endParaRPr lang="cs-CZ"/>
        </a:p>
      </dgm:t>
    </dgm:pt>
    <dgm:pt modelId="{05A8252E-21C3-46BD-B3A5-764634FF1E72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1400" b="1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NBÚ ustanoven jako národní autorita a gestor KB </a:t>
          </a:r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vznik Národního centra kybernetické bezpečnosti</a:t>
          </a:r>
          <a:endParaRPr lang="cs-CZ" sz="1400" b="1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6834FED-E7C3-42CF-BEAB-B57D36044819}" type="parTrans" cxnId="{54FBC71A-B41C-458F-9226-7D5BAC1B134D}">
      <dgm:prSet/>
      <dgm:spPr/>
      <dgm:t>
        <a:bodyPr/>
        <a:lstStyle/>
        <a:p>
          <a:endParaRPr lang="cs-CZ"/>
        </a:p>
      </dgm:t>
    </dgm:pt>
    <dgm:pt modelId="{261C51CE-34BC-4E67-8920-14095F5A765A}" type="sibTrans" cxnId="{54FBC71A-B41C-458F-9226-7D5BAC1B134D}">
      <dgm:prSet/>
      <dgm:spPr/>
      <dgm:t>
        <a:bodyPr/>
        <a:lstStyle/>
        <a:p>
          <a:endParaRPr lang="cs-CZ"/>
        </a:p>
      </dgm:t>
    </dgm:pt>
    <dgm:pt modelId="{BAE2DD22-84D1-42F7-B5F2-ED476F3DB387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Národní strategi</a:t>
          </a:r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e</a:t>
          </a:r>
          <a:r>
            <a:rPr lang="en-US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kybernetické</a:t>
          </a:r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</a:t>
          </a:r>
          <a:r>
            <a:rPr lang="en-US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bezpečnosti</a:t>
          </a:r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I.</a:t>
          </a:r>
          <a:endParaRPr lang="cs-CZ" sz="1400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058DFB68-658A-44DF-94E4-2CAB9CE32BC8}" type="parTrans" cxnId="{8DBCEBFA-FFDC-4833-B490-40FFEDF53E2C}">
      <dgm:prSet/>
      <dgm:spPr/>
      <dgm:t>
        <a:bodyPr/>
        <a:lstStyle/>
        <a:p>
          <a:endParaRPr lang="cs-CZ"/>
        </a:p>
      </dgm:t>
    </dgm:pt>
    <dgm:pt modelId="{EE8BE2C6-6A1C-496F-8DB3-59F82F5CB44C}" type="sibTrans" cxnId="{8DBCEBFA-FFDC-4833-B490-40FFEDF53E2C}">
      <dgm:prSet/>
      <dgm:spPr/>
      <dgm:t>
        <a:bodyPr/>
        <a:lstStyle/>
        <a:p>
          <a:endParaRPr lang="cs-CZ"/>
        </a:p>
      </dgm:t>
    </dgm:pt>
    <dgm:pt modelId="{B5E0C021-FC1C-4F07-94C2-B6C0E276B37A}">
      <dgm:prSet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</a:rPr>
            <a:t>Zákon o kybernetické bezpečnosti a příslušné vyhlášky</a:t>
          </a:r>
        </a:p>
      </dgm:t>
    </dgm:pt>
    <dgm:pt modelId="{410AB5AD-EF70-4C4E-911B-C29E8BDAD250}" type="parTrans" cxnId="{0438867E-DEF4-40C9-8DD6-819B8ED4C56F}">
      <dgm:prSet/>
      <dgm:spPr/>
      <dgm:t>
        <a:bodyPr/>
        <a:lstStyle/>
        <a:p>
          <a:endParaRPr lang="cs-CZ"/>
        </a:p>
      </dgm:t>
    </dgm:pt>
    <dgm:pt modelId="{A78D0D07-5959-48B3-812D-28E61FCCFFB5}" type="sibTrans" cxnId="{0438867E-DEF4-40C9-8DD6-819B8ED4C56F}">
      <dgm:prSet/>
      <dgm:spPr/>
      <dgm:t>
        <a:bodyPr/>
        <a:lstStyle/>
        <a:p>
          <a:endParaRPr lang="cs-CZ"/>
        </a:p>
      </dgm:t>
    </dgm:pt>
    <dgm:pt modelId="{408822D2-3BE0-410C-A478-F20BD9BECA3A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</a:rPr>
            <a:t>Směrnice NIS I</a:t>
          </a:r>
          <a:endParaRPr lang="cs-CZ" sz="1400" b="1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72FEF4DA-8AE4-406F-898B-4F0EDF8121D9}" type="parTrans" cxnId="{321436BC-6D0D-4BCE-B6FF-45CD331BE404}">
      <dgm:prSet/>
      <dgm:spPr/>
      <dgm:t>
        <a:bodyPr/>
        <a:lstStyle/>
        <a:p>
          <a:endParaRPr lang="cs-CZ"/>
        </a:p>
      </dgm:t>
    </dgm:pt>
    <dgm:pt modelId="{59BC2F6F-29DB-4AA2-B740-01CE51EB8710}" type="sibTrans" cxnId="{321436BC-6D0D-4BCE-B6FF-45CD331BE404}">
      <dgm:prSet/>
      <dgm:spPr/>
      <dgm:t>
        <a:bodyPr/>
        <a:lstStyle/>
        <a:p>
          <a:endParaRPr lang="cs-CZ"/>
        </a:p>
      </dgm:t>
    </dgm:pt>
    <dgm:pt modelId="{92E7D2D5-2DC7-4C8E-8BF3-B1AFD5D3DC08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1400" b="1" dirty="0">
              <a:solidFill>
                <a:schemeClr val="tx1"/>
              </a:solidFill>
              <a:latin typeface="Arial Black" panose="020B0A04020102020204" pitchFamily="34" charset="0"/>
            </a:rPr>
            <a:t>Národní centrum kybernetické bezpečnosti</a:t>
          </a:r>
        </a:p>
      </dgm:t>
    </dgm:pt>
    <dgm:pt modelId="{9AB26F4B-28FE-4DA6-9645-6C63967E4EF8}" type="parTrans" cxnId="{55629580-306B-4F9A-975F-C9B2FA5341C1}">
      <dgm:prSet/>
      <dgm:spPr/>
      <dgm:t>
        <a:bodyPr/>
        <a:lstStyle/>
        <a:p>
          <a:endParaRPr lang="cs-CZ"/>
        </a:p>
      </dgm:t>
    </dgm:pt>
    <dgm:pt modelId="{39A78688-72AC-46E4-B22F-3A727C1AAE2F}" type="sibTrans" cxnId="{55629580-306B-4F9A-975F-C9B2FA5341C1}">
      <dgm:prSet/>
      <dgm:spPr/>
      <dgm:t>
        <a:bodyPr/>
        <a:lstStyle/>
        <a:p>
          <a:endParaRPr lang="cs-CZ"/>
        </a:p>
      </dgm:t>
    </dgm:pt>
    <dgm:pt modelId="{A77E9FF4-AD71-4D66-A7DE-326EADE1BB8A}">
      <dgm:prSet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</a:rPr>
            <a:t>Národní strategie kybernetické bezpečnosti II.</a:t>
          </a:r>
        </a:p>
      </dgm:t>
    </dgm:pt>
    <dgm:pt modelId="{0873CBA0-A7F9-4001-93BB-45345BFC45DE}" type="parTrans" cxnId="{79250027-1182-421A-AB9A-CE2BC89948AB}">
      <dgm:prSet/>
      <dgm:spPr/>
      <dgm:t>
        <a:bodyPr/>
        <a:lstStyle/>
        <a:p>
          <a:endParaRPr lang="cs-CZ"/>
        </a:p>
      </dgm:t>
    </dgm:pt>
    <dgm:pt modelId="{11F8B71A-C684-41F5-A24E-405B22585B44}" type="sibTrans" cxnId="{79250027-1182-421A-AB9A-CE2BC89948AB}">
      <dgm:prSet/>
      <dgm:spPr/>
      <dgm:t>
        <a:bodyPr/>
        <a:lstStyle/>
        <a:p>
          <a:endParaRPr lang="cs-CZ"/>
        </a:p>
      </dgm:t>
    </dgm:pt>
    <dgm:pt modelId="{FA99A3FD-4C72-42F9-8E98-E7F471747F3A}" type="pres">
      <dgm:prSet presAssocID="{B0820B35-555C-4AE8-9321-2BF549724FC2}" presName="linearFlow" presStyleCnt="0">
        <dgm:presLayoutVars>
          <dgm:dir/>
          <dgm:animLvl val="lvl"/>
          <dgm:resizeHandles val="exact"/>
        </dgm:presLayoutVars>
      </dgm:prSet>
      <dgm:spPr/>
    </dgm:pt>
    <dgm:pt modelId="{22B3A7F4-712D-4DD5-A38E-026BABCF80D3}" type="pres">
      <dgm:prSet presAssocID="{3723AA8F-9C9A-473A-A45F-6965A7144A1C}" presName="composite" presStyleCnt="0"/>
      <dgm:spPr/>
    </dgm:pt>
    <dgm:pt modelId="{74B327FC-C984-43C3-BC04-9908515C9D60}" type="pres">
      <dgm:prSet presAssocID="{3723AA8F-9C9A-473A-A45F-6965A7144A1C}" presName="parentText" presStyleLbl="alignNode1" presStyleIdx="0" presStyleCnt="5" custLinFactNeighborX="-5725" custLinFactNeighborY="-754">
        <dgm:presLayoutVars>
          <dgm:chMax val="1"/>
          <dgm:bulletEnabled val="1"/>
        </dgm:presLayoutVars>
      </dgm:prSet>
      <dgm:spPr/>
    </dgm:pt>
    <dgm:pt modelId="{B451E7FC-F6B2-4D6B-80A6-24CB10C183A4}" type="pres">
      <dgm:prSet presAssocID="{3723AA8F-9C9A-473A-A45F-6965A7144A1C}" presName="descendantText" presStyleLbl="alignAcc1" presStyleIdx="0" presStyleCnt="5" custScaleX="100042">
        <dgm:presLayoutVars>
          <dgm:bulletEnabled val="1"/>
        </dgm:presLayoutVars>
      </dgm:prSet>
      <dgm:spPr/>
    </dgm:pt>
    <dgm:pt modelId="{B4F5A872-D5A5-4FA2-8D78-D3D4171E6392}" type="pres">
      <dgm:prSet presAssocID="{7307935A-671C-4D90-A88F-B13CB0C6D40C}" presName="sp" presStyleCnt="0"/>
      <dgm:spPr/>
    </dgm:pt>
    <dgm:pt modelId="{89028AFD-BB13-49C7-802E-538A28A950D8}" type="pres">
      <dgm:prSet presAssocID="{D82836CF-D891-4F2D-9BE7-6ABCE46AD1EC}" presName="composite" presStyleCnt="0"/>
      <dgm:spPr/>
    </dgm:pt>
    <dgm:pt modelId="{A8D1C225-FDE6-4947-BA4B-ABFDD7D1E64F}" type="pres">
      <dgm:prSet presAssocID="{D82836CF-D891-4F2D-9BE7-6ABCE46AD1EC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7053D57F-2F1D-4A57-BCC4-6971B9FBFE96}" type="pres">
      <dgm:prSet presAssocID="{D82836CF-D891-4F2D-9BE7-6ABCE46AD1EC}" presName="descendantText" presStyleLbl="alignAcc1" presStyleIdx="1" presStyleCnt="5">
        <dgm:presLayoutVars>
          <dgm:bulletEnabled val="1"/>
        </dgm:presLayoutVars>
      </dgm:prSet>
      <dgm:spPr/>
    </dgm:pt>
    <dgm:pt modelId="{32350119-AD68-4A21-A44A-9B6498967213}" type="pres">
      <dgm:prSet presAssocID="{A6E6F41A-5FC2-4AE4-A15F-690877855370}" presName="sp" presStyleCnt="0"/>
      <dgm:spPr/>
    </dgm:pt>
    <dgm:pt modelId="{5E8FF52A-DAAA-4D9D-9EFF-0B462F7947C8}" type="pres">
      <dgm:prSet presAssocID="{4183C276-D16E-410D-A65D-1453433AAE38}" presName="composite" presStyleCnt="0"/>
      <dgm:spPr/>
    </dgm:pt>
    <dgm:pt modelId="{572C429B-1A89-48A3-82EE-1927661F312B}" type="pres">
      <dgm:prSet presAssocID="{4183C276-D16E-410D-A65D-1453433AAE38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BE328284-0CFA-4069-AD39-1B4915EB15C4}" type="pres">
      <dgm:prSet presAssocID="{4183C276-D16E-410D-A65D-1453433AAE38}" presName="descendantText" presStyleLbl="alignAcc1" presStyleIdx="2" presStyleCnt="5" custLinFactNeighborY="0">
        <dgm:presLayoutVars>
          <dgm:bulletEnabled val="1"/>
        </dgm:presLayoutVars>
      </dgm:prSet>
      <dgm:spPr/>
    </dgm:pt>
    <dgm:pt modelId="{F297FEAC-1F65-4E5D-8CF7-283CBEC9EBC4}" type="pres">
      <dgm:prSet presAssocID="{DE5E68FC-1795-4901-AF77-6BE8D9772DD2}" presName="sp" presStyleCnt="0"/>
      <dgm:spPr/>
    </dgm:pt>
    <dgm:pt modelId="{85952046-5D2B-4425-93A6-C7E5F52C2813}" type="pres">
      <dgm:prSet presAssocID="{16AF66A9-23A6-481C-AA3E-5CA90C6DB773}" presName="composite" presStyleCnt="0"/>
      <dgm:spPr/>
    </dgm:pt>
    <dgm:pt modelId="{47686649-4B3A-4544-B1E5-196F3F19846F}" type="pres">
      <dgm:prSet presAssocID="{16AF66A9-23A6-481C-AA3E-5CA90C6DB773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0D7ABDCC-ED87-4680-8A13-69953613D3D4}" type="pres">
      <dgm:prSet presAssocID="{16AF66A9-23A6-481C-AA3E-5CA90C6DB773}" presName="descendantText" presStyleLbl="alignAcc1" presStyleIdx="3" presStyleCnt="5" custLinFactNeighborX="11" custLinFactNeighborY="-455">
        <dgm:presLayoutVars>
          <dgm:bulletEnabled val="1"/>
        </dgm:presLayoutVars>
      </dgm:prSet>
      <dgm:spPr/>
    </dgm:pt>
    <dgm:pt modelId="{E26D6220-5221-4E13-9C0C-CD1E95E51C15}" type="pres">
      <dgm:prSet presAssocID="{F3F44DFC-A2BB-49C4-A4CF-07823D41D9E5}" presName="sp" presStyleCnt="0"/>
      <dgm:spPr/>
    </dgm:pt>
    <dgm:pt modelId="{6D402C03-E15E-48E0-8AE5-586D129221D2}" type="pres">
      <dgm:prSet presAssocID="{C8980611-D625-40ED-8F9E-8847037D7886}" presName="composite" presStyleCnt="0"/>
      <dgm:spPr/>
    </dgm:pt>
    <dgm:pt modelId="{99097752-FD37-425D-A37A-96A1EC82E204}" type="pres">
      <dgm:prSet presAssocID="{C8980611-D625-40ED-8F9E-8847037D788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E3B1A7AC-6443-4C38-941D-14379DA599C7}" type="pres">
      <dgm:prSet presAssocID="{C8980611-D625-40ED-8F9E-8847037D7886}" presName="descendantText" presStyleLbl="alignAcc1" presStyleIdx="4" presStyleCnt="5" custLinFactNeighborX="321" custLinFactNeighborY="-1127">
        <dgm:presLayoutVars>
          <dgm:bulletEnabled val="1"/>
        </dgm:presLayoutVars>
      </dgm:prSet>
      <dgm:spPr/>
    </dgm:pt>
  </dgm:ptLst>
  <dgm:cxnLst>
    <dgm:cxn modelId="{FAA74F05-60A6-4FA6-87D7-26BDE442BAEC}" type="presOf" srcId="{3723AA8F-9C9A-473A-A45F-6965A7144A1C}" destId="{74B327FC-C984-43C3-BC04-9908515C9D60}" srcOrd="0" destOrd="0" presId="urn:microsoft.com/office/officeart/2005/8/layout/chevron2"/>
    <dgm:cxn modelId="{F0633D0D-8E15-4C13-9044-1D73137192A9}" type="presOf" srcId="{B0820B35-555C-4AE8-9321-2BF549724FC2}" destId="{FA99A3FD-4C72-42F9-8E98-E7F471747F3A}" srcOrd="0" destOrd="0" presId="urn:microsoft.com/office/officeart/2005/8/layout/chevron2"/>
    <dgm:cxn modelId="{99DC4612-1DC6-48DF-9D4F-001F676F4883}" type="presOf" srcId="{B5E0C021-FC1C-4F07-94C2-B6C0E276B37A}" destId="{0D7ABDCC-ED87-4680-8A13-69953613D3D4}" srcOrd="0" destOrd="0" presId="urn:microsoft.com/office/officeart/2005/8/layout/chevron2"/>
    <dgm:cxn modelId="{54FBC71A-B41C-458F-9226-7D5BAC1B134D}" srcId="{3723AA8F-9C9A-473A-A45F-6965A7144A1C}" destId="{05A8252E-21C3-46BD-B3A5-764634FF1E72}" srcOrd="0" destOrd="0" parTransId="{F6834FED-E7C3-42CF-BEAB-B57D36044819}" sibTransId="{261C51CE-34BC-4E67-8920-14095F5A765A}"/>
    <dgm:cxn modelId="{79250027-1182-421A-AB9A-CE2BC89948AB}" srcId="{16AF66A9-23A6-481C-AA3E-5CA90C6DB773}" destId="{A77E9FF4-AD71-4D66-A7DE-326EADE1BB8A}" srcOrd="1" destOrd="0" parTransId="{0873CBA0-A7F9-4001-93BB-45345BFC45DE}" sibTransId="{11F8B71A-C684-41F5-A24E-405B22585B44}"/>
    <dgm:cxn modelId="{F8702750-0829-40DE-8A86-7AAEE5DAD862}" srcId="{B0820B35-555C-4AE8-9321-2BF549724FC2}" destId="{C8980611-D625-40ED-8F9E-8847037D7886}" srcOrd="4" destOrd="0" parTransId="{6662B2E0-2351-4857-B0C0-D1C9031BC830}" sibTransId="{2EE6D7E3-B4B7-4380-9721-CEF307FAE470}"/>
    <dgm:cxn modelId="{2098BD51-83D0-45D6-87B0-CFEC07516845}" type="presOf" srcId="{D82836CF-D891-4F2D-9BE7-6ABCE46AD1EC}" destId="{A8D1C225-FDE6-4947-BA4B-ABFDD7D1E64F}" srcOrd="0" destOrd="0" presId="urn:microsoft.com/office/officeart/2005/8/layout/chevron2"/>
    <dgm:cxn modelId="{70CD667A-7597-416E-9590-F7637894F5CA}" srcId="{B0820B35-555C-4AE8-9321-2BF549724FC2}" destId="{16AF66A9-23A6-481C-AA3E-5CA90C6DB773}" srcOrd="3" destOrd="0" parTransId="{B5FFA9BC-11A4-451F-B659-BB30195E2250}" sibTransId="{F3F44DFC-A2BB-49C4-A4CF-07823D41D9E5}"/>
    <dgm:cxn modelId="{2B8B667D-D017-45E4-A514-DCBD1F17D0ED}" type="presOf" srcId="{BAE2DD22-84D1-42F7-B5F2-ED476F3DB387}" destId="{7053D57F-2F1D-4A57-BCC4-6971B9FBFE96}" srcOrd="0" destOrd="0" presId="urn:microsoft.com/office/officeart/2005/8/layout/chevron2"/>
    <dgm:cxn modelId="{0438867E-DEF4-40C9-8DD6-819B8ED4C56F}" srcId="{16AF66A9-23A6-481C-AA3E-5CA90C6DB773}" destId="{B5E0C021-FC1C-4F07-94C2-B6C0E276B37A}" srcOrd="0" destOrd="0" parTransId="{410AB5AD-EF70-4C4E-911B-C29E8BDAD250}" sibTransId="{A78D0D07-5959-48B3-812D-28E61FCCFFB5}"/>
    <dgm:cxn modelId="{55629580-306B-4F9A-975F-C9B2FA5341C1}" srcId="{4183C276-D16E-410D-A65D-1453433AAE38}" destId="{92E7D2D5-2DC7-4C8E-8BF3-B1AFD5D3DC08}" srcOrd="0" destOrd="0" parTransId="{9AB26F4B-28FE-4DA6-9645-6C63967E4EF8}" sibTransId="{39A78688-72AC-46E4-B22F-3A727C1AAE2F}"/>
    <dgm:cxn modelId="{F23C169D-9EAB-41A0-9B62-E684100602C5}" type="presOf" srcId="{A77E9FF4-AD71-4D66-A7DE-326EADE1BB8A}" destId="{0D7ABDCC-ED87-4680-8A13-69953613D3D4}" srcOrd="0" destOrd="1" presId="urn:microsoft.com/office/officeart/2005/8/layout/chevron2"/>
    <dgm:cxn modelId="{782ECE9E-B89D-469C-80BA-4874A4632518}" type="presOf" srcId="{05A8252E-21C3-46BD-B3A5-764634FF1E72}" destId="{B451E7FC-F6B2-4D6B-80A6-24CB10C183A4}" srcOrd="0" destOrd="0" presId="urn:microsoft.com/office/officeart/2005/8/layout/chevron2"/>
    <dgm:cxn modelId="{9199BBB1-C3C1-4C37-B816-49AC53C1E3AD}" type="presOf" srcId="{16AF66A9-23A6-481C-AA3E-5CA90C6DB773}" destId="{47686649-4B3A-4544-B1E5-196F3F19846F}" srcOrd="0" destOrd="0" presId="urn:microsoft.com/office/officeart/2005/8/layout/chevron2"/>
    <dgm:cxn modelId="{9A9908B2-2FF0-41B9-9FE0-BABD6E52EFBD}" type="presOf" srcId="{C8980611-D625-40ED-8F9E-8847037D7886}" destId="{99097752-FD37-425D-A37A-96A1EC82E204}" srcOrd="0" destOrd="0" presId="urn:microsoft.com/office/officeart/2005/8/layout/chevron2"/>
    <dgm:cxn modelId="{A0019BB7-3589-4251-9DEE-EC3F8C26B679}" srcId="{B0820B35-555C-4AE8-9321-2BF549724FC2}" destId="{4183C276-D16E-410D-A65D-1453433AAE38}" srcOrd="2" destOrd="0" parTransId="{A8D3306B-9C5C-4FA4-A440-E23C7182F21B}" sibTransId="{DE5E68FC-1795-4901-AF77-6BE8D9772DD2}"/>
    <dgm:cxn modelId="{07F8A2B8-2DC0-49B8-B06F-25631254722B}" type="presOf" srcId="{92E7D2D5-2DC7-4C8E-8BF3-B1AFD5D3DC08}" destId="{BE328284-0CFA-4069-AD39-1B4915EB15C4}" srcOrd="0" destOrd="0" presId="urn:microsoft.com/office/officeart/2005/8/layout/chevron2"/>
    <dgm:cxn modelId="{321436BC-6D0D-4BCE-B6FF-45CD331BE404}" srcId="{C8980611-D625-40ED-8F9E-8847037D7886}" destId="{408822D2-3BE0-410C-A478-F20BD9BECA3A}" srcOrd="0" destOrd="0" parTransId="{72FEF4DA-8AE4-406F-898B-4F0EDF8121D9}" sibTransId="{59BC2F6F-29DB-4AA2-B740-01CE51EB8710}"/>
    <dgm:cxn modelId="{C113A0C4-6F2C-440A-9536-37E4E04AAB08}" type="presOf" srcId="{4183C276-D16E-410D-A65D-1453433AAE38}" destId="{572C429B-1A89-48A3-82EE-1927661F312B}" srcOrd="0" destOrd="0" presId="urn:microsoft.com/office/officeart/2005/8/layout/chevron2"/>
    <dgm:cxn modelId="{9224BAF9-3BF8-433F-BEE5-C6A2844050E8}" type="presOf" srcId="{408822D2-3BE0-410C-A478-F20BD9BECA3A}" destId="{E3B1A7AC-6443-4C38-941D-14379DA599C7}" srcOrd="0" destOrd="0" presId="urn:microsoft.com/office/officeart/2005/8/layout/chevron2"/>
    <dgm:cxn modelId="{8DBCEBFA-FFDC-4833-B490-40FFEDF53E2C}" srcId="{D82836CF-D891-4F2D-9BE7-6ABCE46AD1EC}" destId="{BAE2DD22-84D1-42F7-B5F2-ED476F3DB387}" srcOrd="0" destOrd="0" parTransId="{058DFB68-658A-44DF-94E4-2CAB9CE32BC8}" sibTransId="{EE8BE2C6-6A1C-496F-8DB3-59F82F5CB44C}"/>
    <dgm:cxn modelId="{F241F9FA-F25D-456C-9070-4489474415CC}" srcId="{B0820B35-555C-4AE8-9321-2BF549724FC2}" destId="{3723AA8F-9C9A-473A-A45F-6965A7144A1C}" srcOrd="0" destOrd="0" parTransId="{939E6454-E0B5-467C-B390-C41697A55897}" sibTransId="{7307935A-671C-4D90-A88F-B13CB0C6D40C}"/>
    <dgm:cxn modelId="{BDBE2AFD-50E7-430A-9A89-5F5897E70388}" srcId="{B0820B35-555C-4AE8-9321-2BF549724FC2}" destId="{D82836CF-D891-4F2D-9BE7-6ABCE46AD1EC}" srcOrd="1" destOrd="0" parTransId="{4EF040FE-9B19-4D3C-B340-5C02A7024BB3}" sibTransId="{A6E6F41A-5FC2-4AE4-A15F-690877855370}"/>
    <dgm:cxn modelId="{0D2D6CDB-74B9-4AF9-A6D6-66F6A87B823F}" type="presParOf" srcId="{FA99A3FD-4C72-42F9-8E98-E7F471747F3A}" destId="{22B3A7F4-712D-4DD5-A38E-026BABCF80D3}" srcOrd="0" destOrd="0" presId="urn:microsoft.com/office/officeart/2005/8/layout/chevron2"/>
    <dgm:cxn modelId="{138A291C-634E-4930-A33B-60EB1C7E1245}" type="presParOf" srcId="{22B3A7F4-712D-4DD5-A38E-026BABCF80D3}" destId="{74B327FC-C984-43C3-BC04-9908515C9D60}" srcOrd="0" destOrd="0" presId="urn:microsoft.com/office/officeart/2005/8/layout/chevron2"/>
    <dgm:cxn modelId="{00904C85-CE55-4666-A1CB-9FF98488907C}" type="presParOf" srcId="{22B3A7F4-712D-4DD5-A38E-026BABCF80D3}" destId="{B451E7FC-F6B2-4D6B-80A6-24CB10C183A4}" srcOrd="1" destOrd="0" presId="urn:microsoft.com/office/officeart/2005/8/layout/chevron2"/>
    <dgm:cxn modelId="{0C6DE297-794A-4C9B-B7F6-D5C5947DD6A3}" type="presParOf" srcId="{FA99A3FD-4C72-42F9-8E98-E7F471747F3A}" destId="{B4F5A872-D5A5-4FA2-8D78-D3D4171E6392}" srcOrd="1" destOrd="0" presId="urn:microsoft.com/office/officeart/2005/8/layout/chevron2"/>
    <dgm:cxn modelId="{D59ECE2E-721B-46F9-83FE-1D68EA2D15CF}" type="presParOf" srcId="{FA99A3FD-4C72-42F9-8E98-E7F471747F3A}" destId="{89028AFD-BB13-49C7-802E-538A28A950D8}" srcOrd="2" destOrd="0" presId="urn:microsoft.com/office/officeart/2005/8/layout/chevron2"/>
    <dgm:cxn modelId="{2E2F0645-AB35-4630-B19B-62B7289B2B95}" type="presParOf" srcId="{89028AFD-BB13-49C7-802E-538A28A950D8}" destId="{A8D1C225-FDE6-4947-BA4B-ABFDD7D1E64F}" srcOrd="0" destOrd="0" presId="urn:microsoft.com/office/officeart/2005/8/layout/chevron2"/>
    <dgm:cxn modelId="{8C22DCA4-4BE7-46FC-994A-849A40C47A34}" type="presParOf" srcId="{89028AFD-BB13-49C7-802E-538A28A950D8}" destId="{7053D57F-2F1D-4A57-BCC4-6971B9FBFE96}" srcOrd="1" destOrd="0" presId="urn:microsoft.com/office/officeart/2005/8/layout/chevron2"/>
    <dgm:cxn modelId="{0D457338-C420-47C1-ACD1-E5C193299A2D}" type="presParOf" srcId="{FA99A3FD-4C72-42F9-8E98-E7F471747F3A}" destId="{32350119-AD68-4A21-A44A-9B6498967213}" srcOrd="3" destOrd="0" presId="urn:microsoft.com/office/officeart/2005/8/layout/chevron2"/>
    <dgm:cxn modelId="{2666C726-B6B2-4C35-B074-D8DC1596F62F}" type="presParOf" srcId="{FA99A3FD-4C72-42F9-8E98-E7F471747F3A}" destId="{5E8FF52A-DAAA-4D9D-9EFF-0B462F7947C8}" srcOrd="4" destOrd="0" presId="urn:microsoft.com/office/officeart/2005/8/layout/chevron2"/>
    <dgm:cxn modelId="{67DE6E06-5E74-4572-8F19-89792CFEB84B}" type="presParOf" srcId="{5E8FF52A-DAAA-4D9D-9EFF-0B462F7947C8}" destId="{572C429B-1A89-48A3-82EE-1927661F312B}" srcOrd="0" destOrd="0" presId="urn:microsoft.com/office/officeart/2005/8/layout/chevron2"/>
    <dgm:cxn modelId="{C521024A-3279-4490-82B3-7371DC30339D}" type="presParOf" srcId="{5E8FF52A-DAAA-4D9D-9EFF-0B462F7947C8}" destId="{BE328284-0CFA-4069-AD39-1B4915EB15C4}" srcOrd="1" destOrd="0" presId="urn:microsoft.com/office/officeart/2005/8/layout/chevron2"/>
    <dgm:cxn modelId="{684A0484-3BB7-4A46-8964-8D6A05A27A65}" type="presParOf" srcId="{FA99A3FD-4C72-42F9-8E98-E7F471747F3A}" destId="{F297FEAC-1F65-4E5D-8CF7-283CBEC9EBC4}" srcOrd="5" destOrd="0" presId="urn:microsoft.com/office/officeart/2005/8/layout/chevron2"/>
    <dgm:cxn modelId="{E74A0A5C-F201-40A9-B1C7-1A806ECDF7B0}" type="presParOf" srcId="{FA99A3FD-4C72-42F9-8E98-E7F471747F3A}" destId="{85952046-5D2B-4425-93A6-C7E5F52C2813}" srcOrd="6" destOrd="0" presId="urn:microsoft.com/office/officeart/2005/8/layout/chevron2"/>
    <dgm:cxn modelId="{C2D15A6F-E89F-4350-A535-7086BD266AAF}" type="presParOf" srcId="{85952046-5D2B-4425-93A6-C7E5F52C2813}" destId="{47686649-4B3A-4544-B1E5-196F3F19846F}" srcOrd="0" destOrd="0" presId="urn:microsoft.com/office/officeart/2005/8/layout/chevron2"/>
    <dgm:cxn modelId="{32BA9474-7CBB-4459-A0CC-16E832C11215}" type="presParOf" srcId="{85952046-5D2B-4425-93A6-C7E5F52C2813}" destId="{0D7ABDCC-ED87-4680-8A13-69953613D3D4}" srcOrd="1" destOrd="0" presId="urn:microsoft.com/office/officeart/2005/8/layout/chevron2"/>
    <dgm:cxn modelId="{119D8266-48AA-4FB1-8EB6-4254194EF6D6}" type="presParOf" srcId="{FA99A3FD-4C72-42F9-8E98-E7F471747F3A}" destId="{E26D6220-5221-4E13-9C0C-CD1E95E51C15}" srcOrd="7" destOrd="0" presId="urn:microsoft.com/office/officeart/2005/8/layout/chevron2"/>
    <dgm:cxn modelId="{C584B0ED-9E88-40B6-898A-0D6D334432AC}" type="presParOf" srcId="{FA99A3FD-4C72-42F9-8E98-E7F471747F3A}" destId="{6D402C03-E15E-48E0-8AE5-586D129221D2}" srcOrd="8" destOrd="0" presId="urn:microsoft.com/office/officeart/2005/8/layout/chevron2"/>
    <dgm:cxn modelId="{AC666E64-9E66-4729-9BBA-BF2CF4018BF4}" type="presParOf" srcId="{6D402C03-E15E-48E0-8AE5-586D129221D2}" destId="{99097752-FD37-425D-A37A-96A1EC82E204}" srcOrd="0" destOrd="0" presId="urn:microsoft.com/office/officeart/2005/8/layout/chevron2"/>
    <dgm:cxn modelId="{215FECC7-AEE6-4A40-8E27-0E295FDEB166}" type="presParOf" srcId="{6D402C03-E15E-48E0-8AE5-586D129221D2}" destId="{E3B1A7AC-6443-4C38-941D-14379DA599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327FC-C984-43C3-BC04-9908515C9D60}">
      <dsp:nvSpPr>
        <dsp:cNvPr id="0" name=""/>
        <dsp:cNvSpPr/>
      </dsp:nvSpPr>
      <dsp:spPr>
        <a:xfrm rot="5400000">
          <a:off x="-143341" y="142700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2011</a:t>
          </a:r>
          <a:endParaRPr lang="cs-CZ" sz="1050" kern="1200" dirty="0">
            <a:latin typeface="+mn-lt"/>
          </a:endParaRPr>
        </a:p>
      </dsp:txBody>
      <dsp:txXfrm rot="-5400000">
        <a:off x="-640" y="332967"/>
        <a:ext cx="665936" cy="285401"/>
      </dsp:txXfrm>
    </dsp:sp>
    <dsp:sp modelId="{B451E7FC-F6B2-4D6B-80A6-24CB10C183A4}">
      <dsp:nvSpPr>
        <dsp:cNvPr id="0" name=""/>
        <dsp:cNvSpPr/>
      </dsp:nvSpPr>
      <dsp:spPr>
        <a:xfrm rot="5400000">
          <a:off x="3409279" y="-2742696"/>
          <a:ext cx="618369" cy="6108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NBÚ ustanoven jako národní autorita a gestor KB </a:t>
          </a: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vznik Národního centra kybernetické bezpečnosti</a:t>
          </a:r>
          <a:endParaRPr lang="cs-CZ" sz="1400" b="1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 rot="-5400000">
        <a:off x="664012" y="32757"/>
        <a:ext cx="6078717" cy="557997"/>
      </dsp:txXfrm>
    </dsp:sp>
    <dsp:sp modelId="{A8D1C225-FDE6-4947-BA4B-ABFDD7D1E64F}">
      <dsp:nvSpPr>
        <dsp:cNvPr id="0" name=""/>
        <dsp:cNvSpPr/>
      </dsp:nvSpPr>
      <dsp:spPr>
        <a:xfrm rot="5400000">
          <a:off x="-143341" y="977714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2012</a:t>
          </a:r>
        </a:p>
      </dsp:txBody>
      <dsp:txXfrm rot="-5400000">
        <a:off x="-640" y="1167981"/>
        <a:ext cx="665936" cy="285401"/>
      </dsp:txXfrm>
    </dsp:sp>
    <dsp:sp modelId="{7053D57F-2F1D-4A57-BCC4-6971B9FBFE96}">
      <dsp:nvSpPr>
        <dsp:cNvPr id="0" name=""/>
        <dsp:cNvSpPr/>
      </dsp:nvSpPr>
      <dsp:spPr>
        <a:xfrm rot="5400000">
          <a:off x="3409279" y="-1908970"/>
          <a:ext cx="618369" cy="6106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Národní strategi</a:t>
          </a: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e</a:t>
          </a:r>
          <a:r>
            <a:rPr lang="en-US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kybernetické</a:t>
          </a: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</a:t>
          </a:r>
          <a:r>
            <a:rPr lang="en-US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bezpečnosti</a:t>
          </a: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I.</a:t>
          </a:r>
          <a:endParaRPr lang="cs-CZ" sz="14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 rot="-5400000">
        <a:off x="665295" y="865200"/>
        <a:ext cx="6076152" cy="557997"/>
      </dsp:txXfrm>
    </dsp:sp>
    <dsp:sp modelId="{572C429B-1A89-48A3-82EE-1927661F312B}">
      <dsp:nvSpPr>
        <dsp:cNvPr id="0" name=""/>
        <dsp:cNvSpPr/>
      </dsp:nvSpPr>
      <dsp:spPr>
        <a:xfrm rot="5400000">
          <a:off x="-143341" y="1810157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2014</a:t>
          </a:r>
        </a:p>
      </dsp:txBody>
      <dsp:txXfrm rot="-5400000">
        <a:off x="-640" y="2000424"/>
        <a:ext cx="665936" cy="285401"/>
      </dsp:txXfrm>
    </dsp:sp>
    <dsp:sp modelId="{BE328284-0CFA-4069-AD39-1B4915EB15C4}">
      <dsp:nvSpPr>
        <dsp:cNvPr id="0" name=""/>
        <dsp:cNvSpPr/>
      </dsp:nvSpPr>
      <dsp:spPr>
        <a:xfrm rot="5400000">
          <a:off x="3409279" y="-1076527"/>
          <a:ext cx="618369" cy="6106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/>
              </a:solidFill>
              <a:latin typeface="Arial Black" panose="020B0A04020102020204" pitchFamily="34" charset="0"/>
            </a:rPr>
            <a:t>Národní centrum kybernetické bezpečnosti</a:t>
          </a:r>
        </a:p>
      </dsp:txBody>
      <dsp:txXfrm rot="-5400000">
        <a:off x="665295" y="1697643"/>
        <a:ext cx="6076152" cy="557997"/>
      </dsp:txXfrm>
    </dsp:sp>
    <dsp:sp modelId="{47686649-4B3A-4544-B1E5-196F3F19846F}">
      <dsp:nvSpPr>
        <dsp:cNvPr id="0" name=""/>
        <dsp:cNvSpPr/>
      </dsp:nvSpPr>
      <dsp:spPr>
        <a:xfrm rot="5400000">
          <a:off x="-143341" y="2642600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chemeClr val="accent1">
              <a:shade val="80000"/>
              <a:hueOff val="261962"/>
              <a:satOff val="-4692"/>
              <a:lumOff val="199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2015</a:t>
          </a:r>
        </a:p>
      </dsp:txBody>
      <dsp:txXfrm rot="-5400000">
        <a:off x="-640" y="2832867"/>
        <a:ext cx="665936" cy="285401"/>
      </dsp:txXfrm>
    </dsp:sp>
    <dsp:sp modelId="{0D7ABDCC-ED87-4680-8A13-69953613D3D4}">
      <dsp:nvSpPr>
        <dsp:cNvPr id="0" name=""/>
        <dsp:cNvSpPr/>
      </dsp:nvSpPr>
      <dsp:spPr>
        <a:xfrm rot="5400000">
          <a:off x="3409920" y="-246898"/>
          <a:ext cx="618369" cy="6106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</a:rPr>
            <a:t>Zákon o kybernetické bezpečnosti a příslušné vyhlášky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</a:rPr>
            <a:t>Národní strategie kybernetické bezpečnosti II.</a:t>
          </a:r>
        </a:p>
      </dsp:txBody>
      <dsp:txXfrm rot="-5400000">
        <a:off x="665936" y="2527272"/>
        <a:ext cx="6076152" cy="557997"/>
      </dsp:txXfrm>
    </dsp:sp>
    <dsp:sp modelId="{99097752-FD37-425D-A37A-96A1EC82E204}">
      <dsp:nvSpPr>
        <dsp:cNvPr id="0" name=""/>
        <dsp:cNvSpPr/>
      </dsp:nvSpPr>
      <dsp:spPr>
        <a:xfrm rot="5400000">
          <a:off x="-143341" y="3475043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2016</a:t>
          </a:r>
        </a:p>
      </dsp:txBody>
      <dsp:txXfrm rot="-5400000">
        <a:off x="-640" y="3665310"/>
        <a:ext cx="665936" cy="285401"/>
      </dsp:txXfrm>
    </dsp:sp>
    <dsp:sp modelId="{E3B1A7AC-6443-4C38-941D-14379DA599C7}">
      <dsp:nvSpPr>
        <dsp:cNvPr id="0" name=""/>
        <dsp:cNvSpPr/>
      </dsp:nvSpPr>
      <dsp:spPr>
        <a:xfrm rot="5400000">
          <a:off x="3409920" y="581389"/>
          <a:ext cx="618369" cy="6106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</a:rPr>
            <a:t>Směrnice NIS I</a:t>
          </a:r>
          <a:endParaRPr lang="cs-CZ" sz="1400" b="1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 rot="-5400000">
        <a:off x="665936" y="3355559"/>
        <a:ext cx="6076152" cy="557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C5159-EEE0-2BBA-8752-EE2A69601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294303-3C2D-5C47-7C5A-5ED37F37A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3AF334-A2C3-4BAB-150A-7EE7644B5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905DC4-573D-A6C6-E4D8-5C73E3B9A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77FA0F-9049-1222-8788-0DFF823D2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59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0552E-BEB2-205A-F72D-B558296F8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5B583B-96C8-7D28-DB5F-356A009D4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F90355-974A-FF7B-DBD1-2FCD9513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E65E20-1498-EC43-29A9-33BE0FD5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AFE8E4-1384-A236-BD5B-0F5E99ADA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17DCEFB-BAC8-EDC2-5081-F91E4803E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030F66-4FCF-598D-08A1-209B9EC15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EA7678-64B2-D1BF-1E5A-BD5FF7496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CB6452-03D2-A34F-8D9D-ED904E5EC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AC34AB-C0FF-9F25-45C5-4D959DA6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24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676F5-DB7F-6A5F-F94A-636F120AB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0A0D2C-0234-3ADB-3493-5D2155161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7822F1-081F-9723-5188-FAB9E62E1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D106FA-E0F7-ED10-314C-09A679BEA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12418F-3BE9-057D-2006-D8E6CAFE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8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B9F14-BADB-6300-E2FB-F5C7BE4ED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C83A56-374F-E907-A2D5-B5167C179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AB17BD-3015-EAB9-4C49-B6DB029E4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59B89F-E2E6-4FA0-6A96-5582F3BB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5B1417-18E0-DCCD-35CE-F9130B9A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58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D90F2-3B60-64BA-9068-D293C788E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B244D0-8A0B-4EDB-81FD-E638D3E691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F040BB-B88A-E746-81CD-31D7A2D28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BF4B3C-8831-BE0D-818D-1AFA004B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DC2270-40C1-661B-8FDC-7A94ADC97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BF032F-692B-A530-2077-7987C2418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02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F676D-9D6E-B7C1-00E5-1406C2D5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6AF554-7233-B79E-440D-B04CC7AC3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AF27ED-230C-0903-70D0-ACC1AF0B9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F35606-7627-E9D3-39AB-5D2773DF1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AE5D512-B782-BAAD-87B1-E69B55D46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FCD6F4F-BC64-E508-3BD3-E9D290D5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F4E6028-7AE6-3E23-0C59-55D6128F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AF9A660-B03E-F4F4-EB69-F9677562E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00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F9940-F7EF-D824-8EC0-3CAB839E0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144F7D7-0636-CCD2-A0DD-AAE5C35C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3D5479-08BB-3201-CBFE-0F251E72F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735F1D-63F9-F99D-CFD5-2F2E8A76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78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B92F2D5-D8A4-76B6-0A8A-90082745C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D4CA63F-5F34-D6AA-9DD3-910AC8B0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ADF3F0-7410-8FC0-9923-132ACFAC4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06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C2969-930B-1A47-37E5-4C6BE889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9CACE-89FF-C2F9-D4A5-668C80EDD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8D6A3B-9683-1378-7A04-4A1D81532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0D664B-0D8E-1135-5B6B-F93301F9E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7B370A-93BB-B548-8917-D6EA684B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6EF1E0-D4BE-89BF-7C77-DD96E854A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66A5B-92C1-D372-9E47-D9CBCCF26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DFA46E9-0462-56AE-5BB8-95C19B0C9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FBDD9F-44B3-78A6-9476-8A9CF0B38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F940FE-3F2C-6783-882F-D634964E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2717D9-402E-B7F1-327D-815198F64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91433C-90F4-A142-7B5E-E52FFC17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0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A724E94-35B2-4BDC-F8D8-39252E2BB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BFAB3C-91B7-2BC1-9B0D-D09421113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3252D7-EFB4-2E3F-DD0B-90ED8DDB5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AF7B2-F2CF-4693-B9CF-3DD07222232E}" type="datetimeFigureOut">
              <a:rPr lang="cs-CZ" smtClean="0"/>
              <a:t>10.03.2023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87A275-4526-82F1-2595-02CE553C6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C6266B-BC51-CD6A-AA91-939644BE8A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B056B-8D0C-4849-BDDC-D18951C04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D680C-6E2C-05EC-E72F-608360156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7724" y="-1061358"/>
            <a:ext cx="9067800" cy="5964011"/>
          </a:xfrm>
        </p:spPr>
        <p:txBody>
          <a:bodyPr>
            <a:normAutofit fontScale="90000"/>
          </a:bodyPr>
          <a:lstStyle/>
          <a:p>
            <a:b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4900" dirty="0">
                <a:solidFill>
                  <a:srgbClr val="C00000"/>
                </a:solidFill>
                <a:latin typeface="Arial Black" panose="020B0A04020102020204" pitchFamily="34" charset="0"/>
              </a:rPr>
              <a:t>Vznik národních strategií kybernetické bezpečnosti v České republice a převedení kompetence za kybernetickou bezpečnost státu na NBÚ</a:t>
            </a:r>
            <a:endParaRPr lang="cs-CZ" sz="49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15DF82-6996-4B36-E171-EA49C01AA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1986" y="5602014"/>
            <a:ext cx="9717752" cy="609600"/>
          </a:xfrm>
        </p:spPr>
        <p:txBody>
          <a:bodyPr>
            <a:normAutofit/>
          </a:bodyPr>
          <a:lstStyle/>
          <a:p>
            <a:r>
              <a:rPr lang="cs-CZ" dirty="0"/>
              <a:t>Ing. Dušan Navrátil</a:t>
            </a:r>
          </a:p>
        </p:txBody>
      </p:sp>
    </p:spTree>
    <p:extLst>
      <p:ext uri="{BB962C8B-B14F-4D97-AF65-F5344CB8AC3E}">
        <p14:creationId xmlns:p14="http://schemas.microsoft.com/office/powerpoint/2010/main" val="2312732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9339D-AD71-3B68-B965-0D1E2E6D9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365125"/>
            <a:ext cx="11274878" cy="132556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2015 - 2020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E7997F-50CB-E496-CAD2-5031A49FE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Výzvy: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ČR jako možný testovací objekt.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Nedostatečná důvěra ve stát.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Vzrůstající počet uživatelů internetu, informačních a komunikačních technologií a </a:t>
            </a:r>
            <a:r>
              <a:rPr lang="cs-CZ" sz="1800" dirty="0" err="1">
                <a:latin typeface="Arial Black" panose="020B0A04020102020204" pitchFamily="34" charset="0"/>
              </a:rPr>
              <a:t>nárůstající</a:t>
            </a:r>
            <a:r>
              <a:rPr lang="cs-CZ" sz="1800" dirty="0">
                <a:latin typeface="Arial Black" panose="020B0A04020102020204" pitchFamily="34" charset="0"/>
              </a:rPr>
              <a:t> kritičnost jejich selhání.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 vzrůstajícím počtem uživatelů mobilních platforem stoupá i množství mobilního </a:t>
            </a:r>
            <a:r>
              <a:rPr lang="cs-CZ" sz="1800" dirty="0" err="1">
                <a:latin typeface="Arial Black" panose="020B0A04020102020204" pitchFamily="34" charset="0"/>
              </a:rPr>
              <a:t>malwere</a:t>
            </a:r>
            <a:r>
              <a:rPr lang="cs-CZ" sz="1800" dirty="0">
                <a:latin typeface="Arial Black" panose="020B0A04020102020204" pitchFamily="34" charset="0"/>
              </a:rPr>
              <a:t>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Možnosti zneužití zadních vrátek </a:t>
            </a:r>
            <a:r>
              <a:rPr lang="cs-CZ" sz="1800" dirty="0" err="1">
                <a:latin typeface="Arial Black" panose="020B0A04020102020204" pitchFamily="34" charset="0"/>
              </a:rPr>
              <a:t>hardwere</a:t>
            </a:r>
            <a:r>
              <a:rPr lang="cs-CZ" sz="1800" dirty="0">
                <a:latin typeface="Arial Black" panose="020B0A04020102020204" pitchFamily="34" charset="0"/>
              </a:rPr>
              <a:t> pro </a:t>
            </a:r>
            <a:r>
              <a:rPr lang="cs-CZ" sz="1800" dirty="0" err="1">
                <a:latin typeface="Arial Black" panose="020B0A04020102020204" pitchFamily="34" charset="0"/>
              </a:rPr>
              <a:t>exfiltraci</a:t>
            </a:r>
            <a:r>
              <a:rPr lang="cs-CZ" sz="1800" dirty="0">
                <a:latin typeface="Arial Black" panose="020B0A04020102020204" pitchFamily="34" charset="0"/>
              </a:rPr>
              <a:t> informací.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Koncept „internet věcí“.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Bezpečnostní rizika spjatá s elektronizací veřejné správy (</a:t>
            </a:r>
            <a:r>
              <a:rPr lang="cs-CZ" sz="1800" dirty="0" err="1">
                <a:latin typeface="Arial Black" panose="020B0A04020102020204" pitchFamily="34" charset="0"/>
              </a:rPr>
              <a:t>eGoverment</a:t>
            </a:r>
            <a:r>
              <a:rPr lang="cs-CZ" sz="1800" dirty="0">
                <a:latin typeface="Arial Black" panose="020B0A04020102020204" pitchFamily="34" charset="0"/>
              </a:rPr>
              <a:t>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Nedostatečné zabezpečení malých podniků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Big data, skladování dat v nových prostředích.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504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9D758-ADF1-AF16-90F3-91E1B5936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93" y="365125"/>
            <a:ext cx="11332028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2015 - 2020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F4579-FA9E-1807-91E5-A9112EED1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361" y="1551214"/>
            <a:ext cx="10590439" cy="4878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Výzvy: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Ochrana průmyslových řídících systémů a informačních systémů ve zdravotnictví.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Inteligentní energetické sítě.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Vzrůstající závislost obraných složek státu na informačních a komunikačních technologiích.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Malware je stále sofistikovanější.</a:t>
            </a:r>
          </a:p>
          <a:p>
            <a:r>
              <a:rPr lang="cs-CZ" sz="1800" dirty="0" err="1">
                <a:latin typeface="Arial Black" panose="020B0A04020102020204" pitchFamily="34" charset="0"/>
              </a:rPr>
              <a:t>Botnety</a:t>
            </a:r>
            <a:r>
              <a:rPr lang="cs-CZ" sz="1800" dirty="0">
                <a:latin typeface="Arial Black" panose="020B0A04020102020204" pitchFamily="34" charset="0"/>
              </a:rPr>
              <a:t> a </a:t>
            </a:r>
            <a:r>
              <a:rPr lang="cs-CZ" sz="1800" dirty="0" err="1">
                <a:latin typeface="Arial Black" panose="020B0A04020102020204" pitchFamily="34" charset="0"/>
              </a:rPr>
              <a:t>a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/</a:t>
            </a:r>
            <a:r>
              <a:rPr lang="cs-CZ" sz="1800" dirty="0" err="1">
                <a:latin typeface="Arial Black" panose="020B0A04020102020204" pitchFamily="34" charset="0"/>
              </a:rPr>
              <a:t>DoS</a:t>
            </a:r>
            <a:r>
              <a:rPr lang="cs-CZ" sz="1800" dirty="0">
                <a:latin typeface="Arial Black" panose="020B0A04020102020204" pitchFamily="34" charset="0"/>
              </a:rPr>
              <a:t> útoky.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Nárust informační kriminality.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Hrozby rizika spjaté s užíváním sítí na internetu.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Nízká digitální gramotnost koncových uživatelů.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Nedostatek odborníků na kybernetickou bezpečnost a nutnost revize stávajících studijních programů ve školství.</a:t>
            </a:r>
          </a:p>
        </p:txBody>
      </p:sp>
    </p:spTree>
    <p:extLst>
      <p:ext uri="{BB962C8B-B14F-4D97-AF65-F5344CB8AC3E}">
        <p14:creationId xmlns:p14="http://schemas.microsoft.com/office/powerpoint/2010/main" val="1378180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48E8-54B1-89F7-DC9B-9C182988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21" y="365125"/>
            <a:ext cx="11458575" cy="132556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2015 - 2020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E33B53-F130-9B03-CA00-6C4E3452C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Hlavní cíle: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Zajišťování efektivity a posilování všech struktur, procesů a spolupráce při zajišťování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Aktivní mezinárodní spolupráce.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Ochrana národní KII a VIS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Spolupráce se soukromým sektorem.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Výzkum a vývoj.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Podpora vzdělávání, osvěta a rozvoj informační společnosti.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Podpora rozvoje schopností Policie ČR vyšetřovat a postihovat informační kriminalitu.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Právní úprava pro kybernetickou bezpečnost (vytváření právního rámce). Účast na tvorbě  a implementaci evropských a mezinárodních pravidel.</a:t>
            </a:r>
          </a:p>
        </p:txBody>
      </p:sp>
    </p:spTree>
    <p:extLst>
      <p:ext uri="{BB962C8B-B14F-4D97-AF65-F5344CB8AC3E}">
        <p14:creationId xmlns:p14="http://schemas.microsoft.com/office/powerpoint/2010/main" val="3062500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20F6C-BA8B-DAD8-3AC6-6B6F020EE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Akční plán ke Strategii 2015-2020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BA42D-1C46-A711-EFD1-D9A3D9097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182" y="1436914"/>
            <a:ext cx="10549618" cy="4740049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Celkem 45 cílů a 141 úkoly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Některé vybrané  úkoly:</a:t>
            </a:r>
            <a:endParaRPr lang="cs-CZ" dirty="0"/>
          </a:p>
          <a:p>
            <a:r>
              <a:rPr lang="cs-CZ" sz="1800" dirty="0">
                <a:latin typeface="Arial Black" panose="020B0A04020102020204" pitchFamily="34" charset="0"/>
              </a:rPr>
              <a:t>Provádět technická i netechnická národní cvičení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Aktivně spolupracovat s EU, Evropskou komisí a jejími agenturami k zajištění větší koherence.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Spolupracovat a aktivně se podílet na práci ENISA v oblasti síťové a informační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Pravidelně se účastnit a aktivně se podílet na vytváření scénářů mezinárodních cvičení v oblasti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Podílet se na vytváření efektivního modelu spolupráce a budování důvěry mezi pracovišti CERT a CSIRT na mezinárodní úrovni , mezinárodními organizacemi a akademickými centry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72383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08276-38DD-7E38-8DA0-9DF78555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Akční plán ke Strategii 2015-2020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3A60A8-64E2-9F38-D7B0-9759F1687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Podílet se vytváření mezinárodního </a:t>
            </a:r>
            <a:r>
              <a:rPr lang="cs-CZ" sz="1800" dirty="0" err="1">
                <a:latin typeface="Arial Black" panose="020B0A04020102020204" pitchFamily="34" charset="0"/>
              </a:rPr>
              <a:t>koncenzu</a:t>
            </a:r>
            <a:r>
              <a:rPr lang="cs-CZ" sz="1800" dirty="0">
                <a:latin typeface="Arial Black" panose="020B0A04020102020204" pitchFamily="34" charset="0"/>
              </a:rPr>
              <a:t> v rámci oficiálních i neoficiálních kanálů ohledně právních norem a chování v kyberprostoru, zajištění otevřenosti internetu lidských práv a dohod.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Zajišťovat a Metodicky řídit nasazování detekčních systémů pro monitorování provozu sítí v rámci státní správy.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Podporovat projekt Fénix a zapojení významných sítí veřejné správy za účelem funkcionalit a služeb během masívních kybernetických útoků.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Vytvořit a vládě předložit Národní strategii cloud </a:t>
            </a:r>
            <a:r>
              <a:rPr lang="cs-CZ" sz="1800" dirty="0" err="1">
                <a:latin typeface="Arial Black" panose="020B0A04020102020204" pitchFamily="34" charset="0"/>
              </a:rPr>
              <a:t>computingu</a:t>
            </a:r>
            <a:r>
              <a:rPr lang="cs-CZ" sz="1800" dirty="0">
                <a:latin typeface="Arial Black" panose="020B0A04020102020204" pitchFamily="34" charset="0"/>
              </a:rPr>
              <a:t>. - MV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Vypracovat a vládě předložit projekt státního cloudu včetně datových uložišť a další potřebné podklady (</a:t>
            </a:r>
            <a:r>
              <a:rPr lang="cs-CZ" sz="1800" dirty="0" err="1">
                <a:latin typeface="Arial Black" panose="020B0A04020102020204" pitchFamily="34" charset="0"/>
              </a:rPr>
              <a:t>finační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bezpečnostní,organizační</a:t>
            </a:r>
            <a:r>
              <a:rPr lang="cs-CZ" sz="1800" dirty="0">
                <a:latin typeface="Arial Black" panose="020B0A04020102020204" pitchFamily="34" charset="0"/>
              </a:rPr>
              <a:t> a technické nároky). – MV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Zmapovat současný stav a případně vypracovat návrh legislativních změn s ohledem na vytvoření státního cloudu včetně datových úložišť. - MV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88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F039E-A9AD-6F19-ECAC-7E3DD4354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Akční plán ke Strategii 2015-2020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C6BA8-6435-7BBE-5BB8-A052AF853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 rámci Vojenského zpravodajství vytvořit Národní centrum kybernetických sil, které bude schopné provádět široké spektrum operací v kyberprostoru a aktivity nutné pro zajištění kybernetické obrany ČR. - VZ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Připravit návrh nutných legislativních </a:t>
            </a:r>
            <a:r>
              <a:rPr lang="cs-CZ" sz="1800" dirty="0" err="1">
                <a:latin typeface="Arial Black" panose="020B0A04020102020204" pitchFamily="34" charset="0"/>
              </a:rPr>
              <a:t>změnpro</a:t>
            </a:r>
            <a:r>
              <a:rPr lang="cs-CZ" sz="1800" dirty="0">
                <a:latin typeface="Arial Black" panose="020B0A04020102020204" pitchFamily="34" charset="0"/>
              </a:rPr>
              <a:t> potřeby plné funkčnosti NCKS. – VZ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Navyšovat povědomí a gramotnost v otázkách kybernetické bezpečnosti jak u žáků a studentů základních a středních škol, tak u široké veřejnosti, respektive koncových uživatelů.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Posílit personálně jednotlivá policejní pracoviště informační kriminality. - MV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666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1F1FA-4573-62EA-720E-60D135D5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2021 - 2025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0A0D4F-BFB5-3CD5-2ED2-080785284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Sebevědomě v kyberprostoru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Společný přístup ke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Bezpečná infrastruktura.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Účinná strategická komunikace.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Sebevědomá reakce.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Budoucí výzvy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Silná a spolehlivá spojenectví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Efektivní mezinárodní spolupráce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Prohlubování a tvorba aktivních spoluprací.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Mezinárodní právní rámec.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Schopnosti a expertíza.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497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F4F12-EF00-7B6C-DF7C-EB206D9EA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846" y="365125"/>
            <a:ext cx="11634108" cy="132556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2021 - 2025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146E2-D761-93FC-8411-54852D9B6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Odolná společnost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Zabezpečení digitální společnosti a veřejné správy.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Vzdělávání a osvěta.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Rozšíření expertní základy.</a:t>
            </a:r>
          </a:p>
        </p:txBody>
      </p:sp>
    </p:spTree>
    <p:extLst>
      <p:ext uri="{BB962C8B-B14F-4D97-AF65-F5344CB8AC3E}">
        <p14:creationId xmlns:p14="http://schemas.microsoft.com/office/powerpoint/2010/main" val="1245983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8967D-4741-B405-74B1-82374DB87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Akční plán ke Strategii 2021-2025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99E2CD-F32C-F152-5A12-1509C957A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Některé vybrané  úkoly: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Sbližovat přístup ke kybernetické bezpečnosti a ochraně utajovaných informací v informačních a komunikačních systémech.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Vytvořit návrh posuzování rizikového profilu na národní úrovni  a uplatňování omezování vysoké rizikových dodavatelů do systému regulovaných ZKB a pro bezpečné </a:t>
            </a:r>
            <a:r>
              <a:rPr lang="cs-CZ" sz="1800" dirty="0" err="1">
                <a:latin typeface="Arial Black" panose="020B0A04020102020204" pitchFamily="34" charset="0"/>
              </a:rPr>
              <a:t>zaváděnía</a:t>
            </a:r>
            <a:r>
              <a:rPr lang="cs-CZ" sz="1800" dirty="0">
                <a:latin typeface="Arial Black" panose="020B0A04020102020204" pitchFamily="34" charset="0"/>
              </a:rPr>
              <a:t> realizaci telekomunikačních sítí nastupující generace.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Vhodně propojovat činnost vedoucí k navyšování kybernetické bezpečnosti s aktivitami navyšujícími rovněž odolnost ČR proti hybridním hrozbám.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Vytvořit, implementovat a v relevantních případech aktivovat efektivní národní rámec plnohodnotné </a:t>
            </a:r>
            <a:r>
              <a:rPr lang="cs-CZ" sz="1800" dirty="0" err="1">
                <a:latin typeface="Arial Black" panose="020B0A04020102020204" pitchFamily="34" charset="0"/>
              </a:rPr>
              <a:t>atribuce</a:t>
            </a:r>
            <a:r>
              <a:rPr lang="cs-CZ" sz="1800" dirty="0">
                <a:latin typeface="Arial Black" panose="020B0A04020102020204" pitchFamily="34" charset="0"/>
              </a:rPr>
              <a:t> závažných kybernetických útoků.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Konsolidovat přístupy k odstrašení kybernetických útoků s cílem následně koncepčně využít pro co nejefektivnější původců útoku.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75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755FF-8A02-D941-AC04-031DB1FA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Akční plán ke Strategii 2021-2025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1E96E9-2132-D18D-7A2C-A1BCEDAEA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Vypracovat koncepci rozvoje schopností rychlé reakce určené k řešení rozsáhlých bezpečnostních incidentů.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Připravit návrh aktualizace standardů šifrování pro orgány a osoby povinné dle ZKB zohledňující nástup kvantovaných počítačů a tím související hrozbu prolomení současných metod šifrování.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Vytvořit návrh jednotné sítě státní správy a souvisejících navazujících , relevantních projektů, s cílem navýšit kybernetickou bezpečnost státních institucí s pomocí plošně aktivovaných </a:t>
            </a:r>
            <a:r>
              <a:rPr lang="cs-CZ" sz="1800" dirty="0" err="1">
                <a:latin typeface="Arial Black" panose="020B0A04020102020204" pitchFamily="34" charset="0"/>
              </a:rPr>
              <a:t>standartů</a:t>
            </a:r>
            <a:r>
              <a:rPr lang="cs-CZ" sz="1800" dirty="0">
                <a:latin typeface="Arial Black" panose="020B0A04020102020204" pitchFamily="34" charset="0"/>
              </a:rPr>
              <a:t> zabezpečení.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Naplňovat „Koncepci rozvoje Národního úřadu pro kybernetickou a informační bezpečnost“ a rozvíjet kapacity NÚKIB v oblasti nových hrozeb.</a:t>
            </a:r>
          </a:p>
        </p:txBody>
      </p:sp>
    </p:spTree>
    <p:extLst>
      <p:ext uri="{BB962C8B-B14F-4D97-AF65-F5344CB8AC3E}">
        <p14:creationId xmlns:p14="http://schemas.microsoft.com/office/powerpoint/2010/main" val="118814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F0E5269-0A38-A043-2B74-3615F7BEB515}"/>
              </a:ext>
            </a:extLst>
          </p:cNvPr>
          <p:cNvSpPr txBox="1"/>
          <p:nvPr/>
        </p:nvSpPr>
        <p:spPr>
          <a:xfrm>
            <a:off x="244930" y="138793"/>
            <a:ext cx="14687550" cy="7402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problematiky informační a kybernetické bezpečnosti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</a:t>
            </a:r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Aktualizovaná koncepce </a:t>
            </a:r>
            <a:r>
              <a:rPr lang="cs-CZ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koncepce</a:t>
            </a: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boje proti organizovanému zločinu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01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Koncepce boje proti trestné činnosti v oblasti informačních technologií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04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Státní informační a komunikační politika e-Česko 2006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07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Akční plán realizace opatření Národní strategie informační bezpečnosti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České republiky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10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Zřízení mezirezortní koordinační rady pro oblast kybernetické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bezpečnosti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10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Podpis Memoranda o CSIRT se sdružením CZ.NIC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11"/>
            </a:pPr>
            <a:r>
              <a:rPr lang="cs-CZ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Strategie pro oblast kybernetické bezpečnosti České republiky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na období 2011-2015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11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Přechod gesce na kybernetickou na NBÚ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2011        Zřízení Rady pro kybernetickou bezpečnost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cs-CZ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8078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E58EF-3F37-E52A-4E4F-931D6BF6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Příklady nových hrozeb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10697-ADCC-4D65-CD0C-8D6B7D235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064"/>
            <a:ext cx="10515600" cy="4821011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Umělá inteligence.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Kvantové počítače </a:t>
            </a:r>
            <a:r>
              <a:rPr lang="cs-CZ" sz="1800">
                <a:latin typeface="Arial Black" panose="020B0A04020102020204" pitchFamily="34" charset="0"/>
              </a:rPr>
              <a:t>a s tím </a:t>
            </a:r>
            <a:r>
              <a:rPr lang="cs-CZ" sz="1800" dirty="0">
                <a:latin typeface="Arial Black" panose="020B0A04020102020204" pitchFamily="34" charset="0"/>
              </a:rPr>
              <a:t>související post-</a:t>
            </a:r>
            <a:r>
              <a:rPr lang="cs-CZ" sz="1800" dirty="0" err="1">
                <a:latin typeface="Arial Black" panose="020B0A04020102020204" pitchFamily="34" charset="0"/>
              </a:rPr>
              <a:t>kvatovou</a:t>
            </a:r>
            <a:r>
              <a:rPr lang="cs-CZ" sz="1800" dirty="0">
                <a:latin typeface="Arial Black" panose="020B0A04020102020204" pitchFamily="34" charset="0"/>
              </a:rPr>
              <a:t> kryptografii a kvantovou komunikační infrastrukturu.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Bio-technologie.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Bio-</a:t>
            </a:r>
            <a:r>
              <a:rPr lang="cs-CZ" sz="1800" dirty="0" err="1">
                <a:latin typeface="Arial Black" panose="020B0A04020102020204" pitchFamily="34" charset="0"/>
              </a:rPr>
              <a:t>hacking</a:t>
            </a:r>
            <a:r>
              <a:rPr lang="cs-CZ" sz="1800" dirty="0">
                <a:latin typeface="Arial Black" panose="020B0A04020102020204" pitchFamily="34" charset="0"/>
              </a:rPr>
              <a:t>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Bezpečnostní systémy založené na umělé inteligenci a strojovém učení.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Drony a další robotická, autonomní zařízení.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Rozšířená realita.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Smart(„chytré“) technologie a jejich bezpečnostní protokoly.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Používání bezpečných senzorových sítí.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Nové metody kybernetického válčení.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Problematika digitálních měn, apod.</a:t>
            </a:r>
          </a:p>
        </p:txBody>
      </p:sp>
    </p:spTree>
    <p:extLst>
      <p:ext uri="{BB962C8B-B14F-4D97-AF65-F5344CB8AC3E}">
        <p14:creationId xmlns:p14="http://schemas.microsoft.com/office/powerpoint/2010/main" val="3671304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292C0EE-7165-F52E-6CFB-FD120AAB418D}"/>
              </a:ext>
            </a:extLst>
          </p:cNvPr>
          <p:cNvSpPr txBox="1"/>
          <p:nvPr/>
        </p:nvSpPr>
        <p:spPr>
          <a:xfrm>
            <a:off x="4739368" y="2159454"/>
            <a:ext cx="440565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Dotazy?</a:t>
            </a:r>
            <a:b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Diskuze.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42624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7911F1A-4027-3A29-A60A-E657C34E8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Proč došlo ke změně garanta ? A proč regulace           zákonem? Stav v roce 2011.</a:t>
            </a:r>
            <a:endParaRPr lang="cs-CZ" sz="28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4C1AB9-B57C-5573-2540-1EAB17921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sz="1800" dirty="0">
                <a:latin typeface="Arial Black" panose="020B0A04020102020204" pitchFamily="34" charset="0"/>
              </a:rPr>
              <a:t>. Kybernetická bezpečnost státu byla řešena prostřednictvím soukromých/        akademických, subjektů, bez právní regulace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Nedostatek koordinace a nedostatečné sdílení informací 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Kybernetická ochrana byla roztříštěná </a:t>
            </a:r>
            <a:r>
              <a:rPr lang="cs-CZ" sz="1800">
                <a:latin typeface="Arial Black" panose="020B0A04020102020204" pitchFamily="34" charset="0"/>
              </a:rPr>
              <a:t>a neefektivní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Nebyly bezpečnostní standarty kybernetické bezpečnosti (s </a:t>
            </a:r>
            <a:r>
              <a:rPr lang="cs-CZ" sz="1800" dirty="0" err="1">
                <a:latin typeface="Arial Black" panose="020B0A04020102020204" pitchFamily="34" charset="0"/>
              </a:rPr>
              <a:t>vyjímkou</a:t>
            </a:r>
            <a:r>
              <a:rPr lang="cs-CZ" sz="1800" dirty="0">
                <a:latin typeface="Arial Black" panose="020B0A04020102020204" pitchFamily="34" charset="0"/>
              </a:rPr>
              <a:t> ICT  obsahujících utajované informace)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5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6A8F3-78DD-0C83-1793-677B26DBB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10242"/>
            <a:ext cx="11454493" cy="1364117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Odpovědnost NBÚ v oblasti kybernetické bezpečnosti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326A6-D558-80E5-D541-93940614D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854" y="1751239"/>
            <a:ext cx="10565946" cy="442572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accent2"/>
              </a:buClr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  </a:t>
            </a:r>
          </a:p>
          <a:p>
            <a:pPr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Usnesení vlády č. 781 ze dne </a:t>
            </a:r>
            <a:r>
              <a:rPr lang="cs-CZ" sz="1800" dirty="0">
                <a:latin typeface="Arial Black" panose="020B0A04020102020204" pitchFamily="34" charset="0"/>
              </a:rPr>
              <a:t>19. října 2011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NBÚ ustaven gestorem problematiky kybernetické bezpečnosti a zároveň národní autoritou pro tuto oblast</a:t>
            </a:r>
          </a:p>
          <a:p>
            <a:pPr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Zřízena Rada pro kybernetickou bezpečnost</a:t>
            </a:r>
          </a:p>
          <a:p>
            <a:pPr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Ř/NBÚ má předložit návrh zákona o kybernetické bezpečnosti vládě</a:t>
            </a:r>
            <a:endParaRPr lang="cs-CZ" sz="1800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Ř/NBÚ má vybudovat do </a:t>
            </a:r>
            <a:r>
              <a:rPr lang="cs-CZ" sz="1800" dirty="0">
                <a:latin typeface="Arial Black" panose="020B0A04020102020204" pitchFamily="34" charset="0"/>
              </a:rPr>
              <a:t>31. prosince 2015 </a:t>
            </a: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plně funkční </a:t>
            </a:r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Národní centrum kybernetické bezpečnosti </a:t>
            </a: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a jako jeho součást vládní koordinační místo pro okamžitou reakci na počítačové incidenty (</a:t>
            </a:r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vládní CERT - </a:t>
            </a:r>
            <a:r>
              <a:rPr lang="cs-CZ" sz="1800" b="1" dirty="0" err="1">
                <a:solidFill>
                  <a:srgbClr val="000000"/>
                </a:solidFill>
                <a:latin typeface="Arial Black" panose="020B0A04020102020204" pitchFamily="34" charset="0"/>
              </a:rPr>
              <a:t>Computer</a:t>
            </a:r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solidFill>
                  <a:srgbClr val="000000"/>
                </a:solidFill>
                <a:latin typeface="Arial Black" panose="020B0A04020102020204" pitchFamily="34" charset="0"/>
              </a:rPr>
              <a:t>Emergency</a:t>
            </a:r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 Response Team</a:t>
            </a: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)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i="1" dirty="0">
                <a:solidFill>
                  <a:srgbClr val="000000"/>
                </a:solidFill>
                <a:latin typeface="Arial Black" panose="020B0A04020102020204" pitchFamily="34" charset="0"/>
              </a:rPr>
              <a:t>Pozn. Materiální zajištění bylo 60 milionu Kč na rok 2012, budova v Brně, zřízení nových funkčních míst ) 8 v roce 2012,10 v roce 2013, 10 v roce 2014 a 5 v roce 2015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47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D6697-5E55-DED9-75DF-18627A7A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NBÚ garant kybernetické bezpečnosti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BEDBCC-73AC-0A5C-BAB6-A3E1DFA2A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45904" y="1236889"/>
            <a:ext cx="3307896" cy="491963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 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58396C5-1CB4-A10A-D9B7-B1F726B1FB3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80138009"/>
              </p:ext>
            </p:extLst>
          </p:nvPr>
        </p:nvGraphicFramePr>
        <p:xfrm>
          <a:off x="763360" y="1377926"/>
          <a:ext cx="6772275" cy="4286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EDA60633-2556-CE35-D01A-B12F50230E7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63170" y="1672917"/>
            <a:ext cx="960543" cy="85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C:\Users\bagd\Documents\CYBER linux\Vyměnitelný disk\zaloha linux pc\015_NBU_NCKB_PREZENTACE\Prezentace\NBU_NCKB loga\logo rgb_png\nckb\nckb_jpg\nckb_small_color.jpg">
            <a:extLst>
              <a:ext uri="{FF2B5EF4-FFF2-40B4-BE49-F238E27FC236}">
                <a16:creationId xmlns:a16="http://schemas.microsoft.com/office/drawing/2014/main" id="{EFE059A5-9B48-77C0-B744-524D373D0B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 bwMode="auto">
          <a:xfrm>
            <a:off x="9163170" y="3049361"/>
            <a:ext cx="960543" cy="8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9058283-66B3-8428-A653-D242276D259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983" y="4184196"/>
            <a:ext cx="1440998" cy="2127704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A3295D92-9016-3485-490C-9A33F1D50AB9}"/>
              </a:ext>
            </a:extLst>
          </p:cNvPr>
          <p:cNvGrpSpPr/>
          <p:nvPr/>
        </p:nvGrpSpPr>
        <p:grpSpPr>
          <a:xfrm>
            <a:off x="763363" y="5531999"/>
            <a:ext cx="653141" cy="960876"/>
            <a:chOff x="-590" y="3332342"/>
            <a:chExt cx="665936" cy="951337"/>
          </a:xfrm>
        </p:grpSpPr>
        <p:sp>
          <p:nvSpPr>
            <p:cNvPr id="7" name="Šipka: dvojitá 6">
              <a:extLst>
                <a:ext uri="{FF2B5EF4-FFF2-40B4-BE49-F238E27FC236}">
                  <a16:creationId xmlns:a16="http://schemas.microsoft.com/office/drawing/2014/main" id="{5E280FBD-804F-F3E7-34B1-3F97753D282D}"/>
                </a:ext>
              </a:extLst>
            </p:cNvPr>
            <p:cNvSpPr/>
            <p:nvPr/>
          </p:nvSpPr>
          <p:spPr>
            <a:xfrm rot="5400000">
              <a:off x="-143291" y="3475043"/>
              <a:ext cx="951337" cy="665936"/>
            </a:xfrm>
            <a:prstGeom prst="chevron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shade val="80000"/>
                <a:hueOff val="349283"/>
                <a:satOff val="-6256"/>
                <a:lumOff val="265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Šipka: dvojitá 4">
              <a:extLst>
                <a:ext uri="{FF2B5EF4-FFF2-40B4-BE49-F238E27FC236}">
                  <a16:creationId xmlns:a16="http://schemas.microsoft.com/office/drawing/2014/main" id="{3A24FE9D-39F1-77DA-49C3-DDABB96E22DA}"/>
                </a:ext>
              </a:extLst>
            </p:cNvPr>
            <p:cNvSpPr txBox="1"/>
            <p:nvPr/>
          </p:nvSpPr>
          <p:spPr>
            <a:xfrm>
              <a:off x="-590" y="3665310"/>
              <a:ext cx="665936" cy="285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800" kern="1200" dirty="0">
                  <a:latin typeface="+mn-lt"/>
                </a:rPr>
                <a:t>2017</a:t>
              </a: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9D97D275-3DAC-3EFC-F573-99950A35005C}"/>
              </a:ext>
            </a:extLst>
          </p:cNvPr>
          <p:cNvGrpSpPr/>
          <p:nvPr/>
        </p:nvGrpSpPr>
        <p:grpSpPr>
          <a:xfrm>
            <a:off x="1416504" y="5531997"/>
            <a:ext cx="6119131" cy="624524"/>
            <a:chOff x="665345" y="3332342"/>
            <a:chExt cx="5628047" cy="618369"/>
          </a:xfrm>
        </p:grpSpPr>
        <p:sp>
          <p:nvSpPr>
            <p:cNvPr id="12" name="Obdélník: se zakulacenými horními rohy 11">
              <a:extLst>
                <a:ext uri="{FF2B5EF4-FFF2-40B4-BE49-F238E27FC236}">
                  <a16:creationId xmlns:a16="http://schemas.microsoft.com/office/drawing/2014/main" id="{4C4E707B-9281-B554-5184-652C90A41272}"/>
                </a:ext>
              </a:extLst>
            </p:cNvPr>
            <p:cNvSpPr/>
            <p:nvPr/>
          </p:nvSpPr>
          <p:spPr>
            <a:xfrm rot="5400000">
              <a:off x="3170184" y="827503"/>
              <a:ext cx="618369" cy="5628047"/>
            </a:xfrm>
            <a:prstGeom prst="round2Same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Obdélník: se zakulacenými horními rohy 4">
              <a:extLst>
                <a:ext uri="{FF2B5EF4-FFF2-40B4-BE49-F238E27FC236}">
                  <a16:creationId xmlns:a16="http://schemas.microsoft.com/office/drawing/2014/main" id="{9E7C9E2D-E0E5-007F-A957-167D06DD510D}"/>
                </a:ext>
              </a:extLst>
            </p:cNvPr>
            <p:cNvSpPr txBox="1"/>
            <p:nvPr/>
          </p:nvSpPr>
          <p:spPr>
            <a:xfrm>
              <a:off x="665345" y="3362528"/>
              <a:ext cx="5597861" cy="5579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8890" rIns="8890" bIns="889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1400" b="1" kern="12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Novela zákona o kybernetické bezpečnosti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1400" b="1" kern="12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Vznik NÚKIB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4654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573FFD5-3CE6-B887-76C9-6B65C9A2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314325"/>
            <a:ext cx="11613696" cy="1376363"/>
          </a:xfrm>
        </p:spPr>
        <p:txBody>
          <a:bodyPr>
            <a:norm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2012 - 2015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026F20-53ED-70BD-967B-233056CB0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863" y="1775731"/>
            <a:ext cx="10484304" cy="3768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Základní principy: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propojení a posílení spolupráce všech sektorů společnosti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individuální zodpovědnost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resortní spolupráce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mezinárodní spolupráce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přiměřenost přijatých opatření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úkoly: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Vytvoření legislativního rámce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</a:t>
            </a:r>
            <a:r>
              <a:rPr lang="cs-CZ" sz="1800">
                <a:latin typeface="Arial Black" panose="020B0A04020102020204" pitchFamily="34" charset="0"/>
              </a:rPr>
              <a:t>Vybudování </a:t>
            </a:r>
            <a:r>
              <a:rPr lang="cs-CZ" sz="1800" dirty="0">
                <a:latin typeface="Arial Black" panose="020B0A04020102020204" pitchFamily="34" charset="0"/>
              </a:rPr>
              <a:t>N</a:t>
            </a:r>
            <a:r>
              <a:rPr lang="cs-CZ" sz="1800">
                <a:latin typeface="Arial Black" panose="020B0A04020102020204" pitchFamily="34" charset="0"/>
              </a:rPr>
              <a:t>árodního </a:t>
            </a:r>
            <a:r>
              <a:rPr lang="cs-CZ" sz="1800" dirty="0">
                <a:latin typeface="Arial Black" panose="020B0A04020102020204" pitchFamily="34" charset="0"/>
              </a:rPr>
              <a:t>centra kybernetické bezpečnosti a vládního pracoviště CERT</a:t>
            </a:r>
          </a:p>
          <a:p>
            <a:pPr marL="0" indent="0">
              <a:buNone/>
            </a:pPr>
            <a:endParaRPr lang="cs-CZ" sz="1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27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0C941C-5051-5115-9305-80D987AAC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Cíle: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ochrana kritických informačních infrastruktur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posilování kybernetické bezpečnosti informačních a komunikačních systémů     veřejné správy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zefektivnění potírání kriminality v kybernetickém prostoru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koordinace aktivit k zajištění kybernetické bezpečnosti v Evropě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používání spolehlivých a důvěryhodných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zvyšování povědomí o kybernetické bezpečnosti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odezva na kybernetické útoky</a:t>
            </a:r>
            <a:endParaRPr lang="cs-CZ" sz="1800" dirty="0"/>
          </a:p>
        </p:txBody>
      </p:sp>
      <p:sp>
        <p:nvSpPr>
          <p:cNvPr id="4" name="Nadpis 4">
            <a:extLst>
              <a:ext uri="{FF2B5EF4-FFF2-40B4-BE49-F238E27FC236}">
                <a16:creationId xmlns:a16="http://schemas.microsoft.com/office/drawing/2014/main" id="{91661C00-0A7E-5FB2-6A20-BC48A7C05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2012 - 2015</a:t>
            </a:r>
          </a:p>
        </p:txBody>
      </p:sp>
    </p:spTree>
    <p:extLst>
      <p:ext uri="{BB962C8B-B14F-4D97-AF65-F5344CB8AC3E}">
        <p14:creationId xmlns:p14="http://schemas.microsoft.com/office/powerpoint/2010/main" val="1837028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8B94B-61C8-36DE-74F1-A11093B2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Akční plán ke Strategii 2012-2015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3749D-38D8-5F9E-3ED3-64406C7FA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Vytvoření legislativního rámce k posílení kybernetické bezpečnosti ČR, podpora a ochrana lidských práv a svobod.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Podpora mezinárodní spolupráce v </a:t>
            </a:r>
            <a:r>
              <a:rPr lang="cs-CZ" sz="1800" dirty="0" err="1">
                <a:latin typeface="Arial Black" panose="020B0A04020102020204" pitchFamily="34" charset="0"/>
              </a:rPr>
              <a:t>v</a:t>
            </a:r>
            <a:r>
              <a:rPr lang="cs-CZ" sz="1800" dirty="0">
                <a:latin typeface="Arial Black" panose="020B0A04020102020204" pitchFamily="34" charset="0"/>
              </a:rPr>
              <a:t> oblasti kybernetické bezpečnosti.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Národní spolupráce v oblasti kybernetické bezpečnosti(veřejné, soukromé a akademické).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Koordinace a řízení rizik ČR.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Zvyšování povědomí a znalostí o kybernetické bezpečnosti.</a:t>
            </a:r>
          </a:p>
        </p:txBody>
      </p:sp>
    </p:spTree>
    <p:extLst>
      <p:ext uri="{BB962C8B-B14F-4D97-AF65-F5344CB8AC3E}">
        <p14:creationId xmlns:p14="http://schemas.microsoft.com/office/powerpoint/2010/main" val="375617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C4F72-84BD-D810-90A7-9A54A10B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79" y="365125"/>
            <a:ext cx="11515725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2015 - 2020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29735-1524-C5F9-5328-70602271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Principy: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Ochrana základních lidských práv a principů demokratického právního státu.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Komplexní přístup ke kybernetické bezpečnosti na principu subsidiarity a spolupráce.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Budování důvěry a spolupráce mezi veřejným sektorem a občanskou společností.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Rozvoj kapacit k zajišťování kybernetické bezpečnosti.</a:t>
            </a:r>
          </a:p>
          <a:p>
            <a:endParaRPr lang="cs-CZ" sz="1600" dirty="0">
              <a:latin typeface="Arial Black" panose="020B0A04020102020204" pitchFamily="34" charset="0"/>
            </a:endParaRPr>
          </a:p>
          <a:p>
            <a:endParaRPr lang="cs-CZ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880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1513</Words>
  <Application>Microsoft Office PowerPoint</Application>
  <PresentationFormat>Širokoúhlá obrazovka</PresentationFormat>
  <Paragraphs>193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Motiv Office</vt:lpstr>
      <vt:lpstr>        Vznik národních strategií kybernetické bezpečnosti v České republice a převedení kompetence za kybernetickou bezpečnost státu na NBÚ</vt:lpstr>
      <vt:lpstr>Prezentace aplikace PowerPoint</vt:lpstr>
      <vt:lpstr>Proč došlo ke změně garanta ? A proč regulace           zákonem? Stav v roce 2011.</vt:lpstr>
      <vt:lpstr>   Odpovědnost NBÚ v oblasti kybernetické bezpečnosti</vt:lpstr>
      <vt:lpstr>NBÚ garant kybernetické bezpečnosti</vt:lpstr>
      <vt:lpstr> Národní strategie kybernetické bezpečnosti na období  2012 - 2015</vt:lpstr>
      <vt:lpstr> Národní strategie kybernetické bezpečnosti na období  2012 - 2015</vt:lpstr>
      <vt:lpstr>                Akční plán ke Strategii 2012-2015</vt:lpstr>
      <vt:lpstr>   Národní strategie kybernetické bezpečnosti na období                                    2015 - 2020</vt:lpstr>
      <vt:lpstr>  Národní strategie kybernetické bezpečnosti na období                                2015 - 2020</vt:lpstr>
      <vt:lpstr>  Národní strategie kybernetické bezpečnosti na období                                    2015 - 2020</vt:lpstr>
      <vt:lpstr>    Národní strategie kybernetické bezpečnosti na období                                    2015 - 2020</vt:lpstr>
      <vt:lpstr>                   Akční plán ke Strategii 2015-2020</vt:lpstr>
      <vt:lpstr>                 Akční plán ke Strategii 2015-2020</vt:lpstr>
      <vt:lpstr>                  Akční plán ke Strategii 2015-2020</vt:lpstr>
      <vt:lpstr>Národní strategie kybernetické bezpečnosti na období                                    2021 - 2025</vt:lpstr>
      <vt:lpstr>     Národní strategie kybernetické bezpečnosti na období                                       2021 - 2025</vt:lpstr>
      <vt:lpstr>               Akční plán ke Strategii 2021-2025</vt:lpstr>
      <vt:lpstr>           Akční plán ke Strategii 2021-2025</vt:lpstr>
      <vt:lpstr>                           Příklady nových hrozeb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Bezpečnostní systém České republiky, praktické zkušenosti s jeho fungováním a institucionální zajištění kybernetické bezpečnosti v České republice</dc:title>
  <dc:creator>Dusan Navratil</dc:creator>
  <cp:lastModifiedBy>Dusan Navratil</cp:lastModifiedBy>
  <cp:revision>27</cp:revision>
  <dcterms:created xsi:type="dcterms:W3CDTF">2022-12-09T10:58:00Z</dcterms:created>
  <dcterms:modified xsi:type="dcterms:W3CDTF">2023-03-10T08:38:09Z</dcterms:modified>
</cp:coreProperties>
</file>