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4" r:id="rId9"/>
    <p:sldId id="270" r:id="rId10"/>
    <p:sldId id="267" r:id="rId11"/>
    <p:sldId id="268" r:id="rId12"/>
    <p:sldId id="269" r:id="rId13"/>
    <p:sldId id="283" r:id="rId14"/>
    <p:sldId id="273" r:id="rId15"/>
    <p:sldId id="285" r:id="rId16"/>
    <p:sldId id="271" r:id="rId17"/>
    <p:sldId id="272" r:id="rId18"/>
    <p:sldId id="286" r:id="rId19"/>
    <p:sldId id="274" r:id="rId20"/>
    <p:sldId id="275" r:id="rId21"/>
    <p:sldId id="277" r:id="rId22"/>
    <p:sldId id="278" r:id="rId23"/>
    <p:sldId id="264" r:id="rId24"/>
    <p:sldId id="263" r:id="rId25"/>
    <p:sldId id="282" r:id="rId26"/>
    <p:sldId id="280" r:id="rId27"/>
    <p:sldId id="281" r:id="rId28"/>
    <p:sldId id="287" r:id="rId29"/>
    <p:sldId id="279" r:id="rId30"/>
    <p:sldId id="290" r:id="rId31"/>
    <p:sldId id="291" r:id="rId32"/>
    <p:sldId id="288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29DB2B6-E82D-4F78-A17E-56C74404E1E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84"/>
            <p14:sldId id="270"/>
            <p14:sldId id="267"/>
            <p14:sldId id="268"/>
            <p14:sldId id="269"/>
            <p14:sldId id="283"/>
            <p14:sldId id="273"/>
          </p14:sldIdLst>
        </p14:section>
        <p14:section name="Oddíl bez názvu" id="{04CD01DF-10E2-4B97-80AA-FE8BEF6052EE}">
          <p14:sldIdLst>
            <p14:sldId id="285"/>
            <p14:sldId id="271"/>
            <p14:sldId id="272"/>
            <p14:sldId id="286"/>
            <p14:sldId id="274"/>
            <p14:sldId id="275"/>
            <p14:sldId id="277"/>
            <p14:sldId id="278"/>
            <p14:sldId id="264"/>
            <p14:sldId id="263"/>
            <p14:sldId id="282"/>
            <p14:sldId id="280"/>
            <p14:sldId id="281"/>
            <p14:sldId id="287"/>
            <p14:sldId id="279"/>
            <p14:sldId id="290"/>
            <p14:sldId id="291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7C5F9-91C7-10C9-B0D6-4B819062D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7B1AB6-C5DF-3AAC-2DCD-5472D707F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9FED1D-4C0E-0C28-A801-485693E3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70E7B-F5C1-E748-BE05-3856E158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0EFE12-1B8D-7E38-0092-BB9E89C64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9A9F8-C538-DD78-1F18-CA5CB302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07A825-BEA0-BED3-55BA-A730551F7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B7AD59-B47C-DAEA-032A-41137477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9EFE4-A27D-4974-FC31-3CADC316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E3A195-3FBB-A6CA-9BC9-1376B968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08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922D32-EF97-B859-EACD-8569F2A88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1D1BBC-2A63-0A57-5D51-F6E81FEFD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A01D44-23D6-E827-6059-44FDFC1B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D583D8-751E-955C-260D-2293E055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D639C4-95CE-AFE8-E191-37FF34808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4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0827E-6604-DB23-D00F-427182655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DB200-0C38-EDAE-762F-2D91DB056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AC6D6-091C-B75E-0421-6AFD8D53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1DF01B-A007-3D5A-3A9D-140FB5C0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173388-157F-E312-02BB-E63FE756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4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92EC3-2B0B-0AE9-2F07-3556DEA8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380E10-44F2-A75C-AD0E-89930DE4B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AA0B1-DC7A-F665-AE0A-3CA9D96B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1604D5-C501-857A-0D41-7D5CEDDF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451932-51A8-FC2B-E732-69300FF7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7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344B8-BD70-65DE-AA3A-4AA6A00E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F760E-3037-966D-E116-6F8F77EC9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824480-EDE2-8BA1-DE6B-EF7C994BD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5E0EE-C165-C890-1F12-83D733056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BED0DE-C793-CB01-8E07-C23B5F918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BC3302-30A3-AD41-5E74-1ED7DE38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14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6DD6F-B957-B5F3-4066-4D49E3DC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1BA697-A99C-FD5E-6D3E-4EB863DA6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8C3A90-14C2-BB8F-5F41-1CAA7686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9FDF72-48B8-A2B3-0E68-19100A7FC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583D95-A287-C0BA-70D2-609F058AB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D00D7F-1041-E63A-2ADD-D7324154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E713FB-E753-CB6B-9374-3F5468B03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C79B3A-6176-6581-B793-2F31F4D93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1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1913F-A87B-44A7-5C36-05E0EE24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49BDC5-354D-0170-2AA3-428A41AF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60EB7B-0C39-C346-8FEE-225DBF4F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8FA21D-C364-7410-0924-0AC1BC7D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CE25D4-2ABD-FCD7-4AE5-E8792F01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EB066E-3C6A-5FC4-DBA0-638CC56C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376672-DD2E-FA03-35E6-FE1DEDB3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7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9E375-6215-C5C8-5A01-D89CE71D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1C47F-2614-AB2E-0D6F-6F270B85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ED0982-9015-A5D0-AB60-6B0B971F9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3F3CCE-157B-8C17-01BC-BE346500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919F16-72A5-12E2-43DD-B4B7055D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E1AB98-8F90-A199-72D8-EA8EAC5A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6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33DC0-6464-355E-5BBA-91E95F8C4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1850C9-E319-AAE9-ACBE-C9CFDF9BE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823E21-733C-9C90-4DDD-93F36591C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4CF87A-896F-A2E5-9B33-DBEB800B3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134E55-D672-B416-E8C6-2EB60947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097DC4-DC2D-8A07-93E1-CFF29974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5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E0665B-F5F8-3E64-6A15-5243F913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1B891B-E533-CBAB-C750-25419B7D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C1852A-3F5F-97DC-6F00-439BCD6D9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B4EA-4E56-4AAF-9C7C-19103D4D5CA0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F7CA8-E62B-1D33-4E37-6506C446C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44759B-508A-92D1-D42F-F4964E22D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C4B7-A99A-45A8-9740-7415C97D54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99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25A1A-6FFA-7F9B-E7AA-7C288FA4E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092" y="525879"/>
            <a:ext cx="9321908" cy="273008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Vznik zákona o kybernetické bezpečnosti (ZKB), jeho následné změny a doprovodná legislativa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D1BDB2-FECD-AF8C-70DF-92C4299C5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6193" y="5305097"/>
            <a:ext cx="9201807" cy="504495"/>
          </a:xfrm>
        </p:spPr>
        <p:txBody>
          <a:bodyPr/>
          <a:lstStyle/>
          <a:p>
            <a:r>
              <a:rPr lang="cs-CZ" dirty="0"/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001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92000-93C0-F8DF-1FBE-E8B64C37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</a:t>
            </a:r>
            <a:r>
              <a:rPr lang="cs-CZ" sz="2400" b="1" dirty="0">
                <a:solidFill>
                  <a:srgbClr val="C00000"/>
                </a:solidFill>
                <a:latin typeface="Arial Black" panose="020B0A04020102020204" pitchFamily="34" charset="0"/>
                <a:ea typeface="Fira Sans Medium" pitchFamily="34" charset="0"/>
              </a:rPr>
              <a:t>Kritická informační infrastruktura (KII)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CC30B-5376-C2EF-5568-EF0B45BA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779"/>
            <a:ext cx="10515600" cy="4750184"/>
          </a:xfrm>
        </p:spPr>
        <p:txBody>
          <a:bodyPr/>
          <a:lstStyle/>
          <a:p>
            <a:pPr marL="0" indent="0">
              <a:buNone/>
            </a:pPr>
            <a:br>
              <a:rPr lang="cs-CZ" sz="1800" b="1" dirty="0">
                <a:latin typeface="Arial Black" panose="020B0A04020102020204" pitchFamily="34" charset="0"/>
                <a:ea typeface="Fira Sans Medium" pitchFamily="34" charset="0"/>
              </a:rPr>
            </a:b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Základem je „Krizový zákon“, Zákon č.240/2000 sb., </a:t>
            </a:r>
            <a:r>
              <a:rPr lang="cs-CZ" sz="1800" b="1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krizovém řízení a o změně některých zákonů, který definuje kritickou infrastrukturu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IS důležité pro chod státu a ekonomiky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Určuje/navrhuje NÚKIB (před vznikem NBÚ)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Určení IS je prováděno na základě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Nařízení vlády č. 432/2010 Sb., o kritériích pro určení prvku kritické infrastruktury – dopadová a odvětvová kritéria</a:t>
            </a:r>
          </a:p>
          <a:p>
            <a:pPr marL="0" indent="0">
              <a:buNone/>
            </a:pPr>
            <a:endParaRPr lang="cs-CZ" sz="18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IS státního i soukromého sektoru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68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9E1A-99CF-F5AC-D85A-8746E50E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047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Provozovatel základní služby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D8046-9DEA-EE5C-70DD-077A2284E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16" y="1206062"/>
            <a:ext cx="10447283" cy="54863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500" b="1" dirty="0">
                <a:latin typeface="Arial Black" panose="020B0A04020102020204" pitchFamily="34" charset="0"/>
              </a:rPr>
              <a:t>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služba </a:t>
            </a:r>
            <a:r>
              <a:rPr lang="cs-CZ" sz="7200" dirty="0">
                <a:latin typeface="Arial Black" panose="020B0A04020102020204" pitchFamily="34" charset="0"/>
              </a:rPr>
              <a:t>= služba, jejíž poskytování </a:t>
            </a:r>
            <a:r>
              <a:rPr lang="cs-CZ" sz="7200" b="1" dirty="0">
                <a:latin typeface="Arial Black" panose="020B0A04020102020204" pitchFamily="34" charset="0"/>
              </a:rPr>
              <a:t>je závislé na sítích nebo informačních</a:t>
            </a:r>
          </a:p>
          <a:p>
            <a:pPr marL="0" indent="0">
              <a:buNone/>
            </a:pPr>
            <a:r>
              <a:rPr lang="cs-CZ" sz="7200" b="1" dirty="0">
                <a:latin typeface="Arial Black" panose="020B0A04020102020204" pitchFamily="34" charset="0"/>
              </a:rPr>
              <a:t>  systémech</a:t>
            </a:r>
            <a:r>
              <a:rPr lang="cs-CZ" sz="7200" dirty="0">
                <a:latin typeface="Arial Black" panose="020B0A04020102020204" pitchFamily="34" charset="0"/>
              </a:rPr>
              <a:t> a jejíž narušení by mohlo mít významný dopad na zabezpečení 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činností v některém z těchto odvětví: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1. energetika                                    5. zdravotnictví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2. doprava                                         6. vodní hospodářství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3. bankovnictví                                 7. digitální infrastruktura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          4. infrastruktura finančních trhů     8. </a:t>
            </a:r>
            <a:r>
              <a:rPr lang="cs-CZ" sz="7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chemický průmysl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Informační systém základní služby</a:t>
            </a:r>
            <a:r>
              <a:rPr lang="cs-CZ" sz="7200" b="1" dirty="0">
                <a:latin typeface="Arial Black" panose="020B0A04020102020204" pitchFamily="34" charset="0"/>
              </a:rPr>
              <a:t> </a:t>
            </a:r>
            <a:r>
              <a:rPr lang="cs-CZ" sz="7200" dirty="0">
                <a:latin typeface="Arial Black" panose="020B0A04020102020204" pitchFamily="34" charset="0"/>
              </a:rPr>
              <a:t>= systém, na jehož fungování je závislé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poskytování základní služby</a:t>
            </a:r>
          </a:p>
          <a:p>
            <a:pPr marL="0" indent="0">
              <a:buNone/>
            </a:pPr>
            <a:endParaRPr lang="cs-CZ" sz="7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. </a:t>
            </a:r>
            <a:r>
              <a:rPr 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Provozovatel základní služby </a:t>
            </a:r>
            <a:r>
              <a:rPr lang="cs-CZ" sz="7200" dirty="0">
                <a:latin typeface="Arial Black" panose="020B0A04020102020204" pitchFamily="34" charset="0"/>
              </a:rPr>
              <a:t>= orgán nebo osoba, která je odpovědná za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  poskytování   základní služby a která je určena NÚKIB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7200" dirty="0">
                <a:latin typeface="Arial Black" panose="020B0A04020102020204" pitchFamily="34" charset="0"/>
              </a:rPr>
              <a:t>Určení na základě vyhlášky 437/2017 Sb. O kritériích pro určení provozovatele základní služby</a:t>
            </a:r>
            <a:endParaRPr lang="cs-CZ" sz="45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4500" dirty="0">
                <a:latin typeface="Arial Black" panose="020B0A04020102020204" pitchFamily="34" charset="0"/>
              </a:rPr>
              <a:t>  </a:t>
            </a:r>
          </a:p>
          <a:p>
            <a:pPr marL="0" indent="0">
              <a:buNone/>
            </a:pPr>
            <a:r>
              <a:rPr lang="cs-CZ" sz="4500" dirty="0">
                <a:latin typeface="Arial Black" panose="020B0A04020102020204" pitchFamily="34" charset="0"/>
              </a:rPr>
              <a:t>                            </a:t>
            </a:r>
            <a:endParaRPr lang="cs-CZ" sz="4500" b="0" i="0" u="none" strike="noStrike" dirty="0">
              <a:effectLst/>
              <a:latin typeface="Arial Black" panose="020B0A040201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2000"/>
              <a:buNone/>
            </a:pPr>
            <a:endParaRPr lang="cs-CZ" sz="1800" b="0" i="0" u="none" strike="noStrike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09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0B8DF-8FCF-FF3F-7168-F80A4B0C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539"/>
            <a:ext cx="10515600" cy="851338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400" b="1" dirty="0">
                <a:solidFill>
                  <a:srgbClr val="C00000"/>
                </a:solidFill>
                <a:latin typeface="Arial Black" panose="020B0A04020102020204" pitchFamily="34" charset="0"/>
                <a:ea typeface="Fira Sans Medium" panose="00000600000000000000" pitchFamily="50" charset="0"/>
              </a:rPr>
              <a:t>Významný informační systém (VIS)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4B110-150E-66A6-EC5C-05CBF16EA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876"/>
            <a:ext cx="10515600" cy="5675586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Významným informačním systémem 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se rozumí informační systém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spravovaný orgánem veřejné moci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, který není kritickou informační infrastrukturou ani informačním systémem základní služby a u kterého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narušení bezpečnosti informací může omezit 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nebo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výrazně ohrozit výkon působnosti orgánu veřejné moci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 </a:t>
            </a:r>
          </a:p>
          <a:p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Pouze veřejný sektor</a:t>
            </a:r>
          </a:p>
          <a:p>
            <a:endParaRPr lang="cs-CZ" sz="1800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Postup určení původně:</a:t>
            </a: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orgán nebo osoba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 posoudí naplnění kritérií dle vyhlášky č. 317/2014 Sb. a </a:t>
            </a: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nahlásí se jako povinná osoba NÚKIB</a:t>
            </a:r>
          </a:p>
          <a:p>
            <a:pPr marL="457200" lvl="1" indent="0" algn="just">
              <a:buClr>
                <a:srgbClr val="6CB2E6"/>
              </a:buClr>
              <a:buNone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				</a:t>
            </a:r>
            <a:r>
              <a:rPr lang="cs-CZ" sz="1800" dirty="0">
                <a:latin typeface="Arial Black" panose="020B0A04020102020204" pitchFamily="34" charset="0"/>
                <a:ea typeface="Fira Sans" panose="00000500000000000000" pitchFamily="50" charset="0"/>
              </a:rPr>
              <a:t>nebo</a:t>
            </a: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r>
              <a:rPr lang="cs-CZ" sz="1800" b="1" dirty="0">
                <a:latin typeface="Arial Black" panose="020B0A04020102020204" pitchFamily="34" charset="0"/>
                <a:ea typeface="Fira Sans" panose="00000500000000000000" pitchFamily="50" charset="0"/>
              </a:rPr>
              <a:t>informační systém je zahrnut do přílohy vyhlášky č. 317/2014 </a:t>
            </a:r>
            <a:r>
              <a:rPr lang="cs-CZ" sz="1800" b="1" dirty="0" err="1">
                <a:latin typeface="Arial Black" panose="020B0A04020102020204" pitchFamily="34" charset="0"/>
                <a:ea typeface="Fira Sans" panose="00000500000000000000" pitchFamily="50" charset="0"/>
              </a:rPr>
              <a:t>Sb</a:t>
            </a:r>
            <a:endParaRPr lang="cs-CZ" sz="1800" b="1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pPr lvl="1" algn="just">
              <a:buClr>
                <a:srgbClr val="6CB2E6"/>
              </a:buClr>
              <a:buFont typeface="Courier New" panose="02070309020205020404" pitchFamily="49" charset="0"/>
              <a:buChar char="o"/>
            </a:pPr>
            <a:endParaRPr lang="cs-CZ" sz="1800" b="1" dirty="0">
              <a:latin typeface="Arial Black" panose="020B0A04020102020204" pitchFamily="34" charset="0"/>
              <a:ea typeface="Fira Sans" panose="00000500000000000000" pitchFamily="50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Postup určení nyní dle vyhlášky č. 317/2014/Sb. ve znění změny 205/2016Sb. a 360/2020Sb. Je určeno striktně podle činností které IS vykonává pro veřejnou moc. Platnost je rozfázován do let 2021 až 2023. </a:t>
            </a:r>
          </a:p>
        </p:txBody>
      </p:sp>
    </p:spTree>
    <p:extLst>
      <p:ext uri="{BB962C8B-B14F-4D97-AF65-F5344CB8AC3E}">
        <p14:creationId xmlns:p14="http://schemas.microsoft.com/office/powerpoint/2010/main" val="3919992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8B0DB-D8A8-C0AF-C56F-C9CCB68F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7392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Orgán nebo osoba zajišťující významnou síť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1AD1A9-5CD7-2CFC-1F69-35FD163B3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7923"/>
            <a:ext cx="10515600" cy="3079039"/>
          </a:xfrm>
        </p:spPr>
        <p:txBody>
          <a:bodyPr>
            <a:normAutofit/>
          </a:bodyPr>
          <a:lstStyle/>
          <a:p>
            <a:r>
              <a:rPr lang="cs-CZ" sz="1600" dirty="0">
                <a:latin typeface="Arial Black" panose="020B0A04020102020204" pitchFamily="34" charset="0"/>
              </a:rPr>
              <a:t>poskytnout kontaktní údaje</a:t>
            </a:r>
          </a:p>
          <a:p>
            <a:pPr marL="0" indent="0">
              <a:buNone/>
            </a:pPr>
            <a:endParaRPr lang="cs-CZ" sz="1600" dirty="0">
              <a:latin typeface="Arial Black" panose="020B0A04020102020204" pitchFamily="34" charset="0"/>
            </a:endParaRPr>
          </a:p>
          <a:p>
            <a:r>
              <a:rPr lang="cs-CZ" sz="1600" dirty="0">
                <a:latin typeface="Arial Black" panose="020B0A04020102020204" pitchFamily="34" charset="0"/>
              </a:rPr>
              <a:t>další povinnosti pouze v případě vyhlášení stavu kybernetického nebezpečí, po vyhlášení jsou povinni vykonávat nařízené reaktivní opatření</a:t>
            </a:r>
          </a:p>
          <a:p>
            <a:pPr marL="0" indent="0">
              <a:buNone/>
            </a:pPr>
            <a:endParaRPr lang="cs-CZ" sz="16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Arial Black" panose="020B0A04020102020204" pitchFamily="34" charset="0"/>
              </a:rPr>
              <a:t>Regulace je především prováděna ČTU na základě zákona 127/2005 o elektronických komunikacích. Někteří poskytovatelé součástí KII.</a:t>
            </a:r>
          </a:p>
        </p:txBody>
      </p:sp>
    </p:spTree>
    <p:extLst>
      <p:ext uri="{BB962C8B-B14F-4D97-AF65-F5344CB8AC3E}">
        <p14:creationId xmlns:p14="http://schemas.microsoft.com/office/powerpoint/2010/main" val="344168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4107B-4E47-E416-74F2-5B93E1B8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Poskytovatel digitální služby (PDS)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46777-41D3-FCBE-7036-981D06620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7760"/>
            <a:ext cx="10515600" cy="400920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Digitální služba je služba poskytovaná elektronickými prostředky na individuální žádost podanou elektronickými prostředky, poskytovaná zpravidla za úplatu.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on-line tržiště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internetové vyhledávače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cloud </a:t>
            </a:r>
            <a:r>
              <a:rPr lang="cs-CZ" sz="1800" dirty="0" err="1">
                <a:latin typeface="Arial Black" panose="020B0A04020102020204" pitchFamily="34" charset="0"/>
              </a:rPr>
              <a:t>computing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622627D-4F8D-0F01-9814-2DD7AD6BEF8C}"/>
              </a:ext>
            </a:extLst>
          </p:cNvPr>
          <p:cNvSpPr txBox="1"/>
          <p:nvPr/>
        </p:nvSpPr>
        <p:spPr>
          <a:xfrm>
            <a:off x="1347952" y="2317531"/>
            <a:ext cx="9892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Komu povinné osoby podléhají?</a:t>
            </a:r>
          </a:p>
          <a:p>
            <a:r>
              <a:rPr 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V rámci ZKB kybernetický prostor rozdělen mezi </a:t>
            </a:r>
            <a:r>
              <a:rPr lang="cs-CZ" sz="2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Nukib</a:t>
            </a:r>
            <a:r>
              <a:rPr 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/vládní CERT a národní CERT.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952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A7D86-9470-576B-C178-35BB0D499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25669"/>
            <a:ext cx="10515600" cy="2116357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Povinné osoby podléhající regulaci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01B49-2935-E6CF-4FAD-38D831FEC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593"/>
            <a:ext cx="10515600" cy="4939370"/>
          </a:xfrm>
        </p:spPr>
        <p:txBody>
          <a:bodyPr>
            <a:noAutofit/>
          </a:bodyPr>
          <a:lstStyle/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Správce a provozovatel informačního nebo komunikačního systému kritické informační infrastruktury (KII)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Správce a provozovatel významného informačního systému (VIS)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computingu</a:t>
            </a:r>
            <a:endParaRPr lang="cs-CZ" sz="1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</a:t>
            </a:r>
            <a:r>
              <a:rPr lang="cs-CZ" sz="18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NUKIBu</a:t>
            </a: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/vládnímu </a:t>
            </a:r>
            <a:r>
              <a:rPr lang="cs-CZ" sz="18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CERTu</a:t>
            </a:r>
            <a:endParaRPr lang="cs-CZ" sz="18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ČTU a </a:t>
            </a:r>
            <a:r>
              <a:rPr lang="cs-CZ" sz="1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NUKIBu</a:t>
            </a:r>
            <a:endParaRPr lang="cs-CZ" sz="18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 podléhající národnímu </a:t>
            </a:r>
            <a:r>
              <a:rPr lang="cs-CZ" sz="1800" i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CERTu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800" i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CSIRTu</a:t>
            </a:r>
            <a:r>
              <a:rPr lang="cs-CZ" sz="18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(CZ.NIC)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855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1C5E4-FCE6-48E7-5791-215DC410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3D8A5E-DA7D-D97B-B03E-492F959EE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8379"/>
            <a:ext cx="10515600" cy="337858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 Black" panose="020B0A04020102020204" pitchFamily="34" charset="0"/>
              </a:rPr>
              <a:t>CERT- </a:t>
            </a:r>
            <a:r>
              <a:rPr lang="cs-CZ" sz="2400" dirty="0" err="1">
                <a:latin typeface="Arial Black" panose="020B0A04020102020204" pitchFamily="34" charset="0"/>
              </a:rPr>
              <a:t>Computer</a:t>
            </a:r>
            <a:r>
              <a:rPr lang="cs-CZ" sz="2400" dirty="0">
                <a:latin typeface="Arial Black" panose="020B0A04020102020204" pitchFamily="34" charset="0"/>
              </a:rPr>
              <a:t> emergenci </a:t>
            </a:r>
            <a:r>
              <a:rPr lang="cs-CZ" sz="2400" dirty="0" err="1">
                <a:latin typeface="Arial Black" panose="020B0A04020102020204" pitchFamily="34" charset="0"/>
              </a:rPr>
              <a:t>responce</a:t>
            </a:r>
            <a:r>
              <a:rPr lang="cs-CZ" sz="2400" dirty="0">
                <a:latin typeface="Arial Black" panose="020B0A04020102020204" pitchFamily="34" charset="0"/>
              </a:rPr>
              <a:t> team</a:t>
            </a:r>
          </a:p>
          <a:p>
            <a:endParaRPr lang="cs-CZ" sz="2400" dirty="0">
              <a:latin typeface="Arial Black" panose="020B0A04020102020204" pitchFamily="34" charset="0"/>
            </a:endParaRPr>
          </a:p>
          <a:p>
            <a:r>
              <a:rPr lang="cs-CZ" sz="2400" dirty="0">
                <a:latin typeface="Arial Black" panose="020B0A04020102020204" pitchFamily="34" charset="0"/>
              </a:rPr>
              <a:t>CSIRT- </a:t>
            </a:r>
            <a:r>
              <a:rPr lang="cs-CZ" sz="2400" dirty="0" err="1">
                <a:latin typeface="Arial Black" panose="020B0A04020102020204" pitchFamily="34" charset="0"/>
              </a:rPr>
              <a:t>Computer</a:t>
            </a:r>
            <a:r>
              <a:rPr lang="cs-CZ" sz="2400" dirty="0">
                <a:latin typeface="Arial Black" panose="020B0A04020102020204" pitchFamily="34" charset="0"/>
              </a:rPr>
              <a:t> </a:t>
            </a:r>
            <a:r>
              <a:rPr lang="cs-CZ" sz="2400" dirty="0" err="1">
                <a:latin typeface="Arial Black" panose="020B0A04020102020204" pitchFamily="34" charset="0"/>
              </a:rPr>
              <a:t>security</a:t>
            </a:r>
            <a:r>
              <a:rPr lang="cs-CZ" sz="2400" dirty="0">
                <a:latin typeface="Arial Black" panose="020B0A04020102020204" pitchFamily="34" charset="0"/>
              </a:rPr>
              <a:t> incident </a:t>
            </a:r>
            <a:r>
              <a:rPr lang="cs-CZ" sz="2400" dirty="0" err="1">
                <a:latin typeface="Arial Black" panose="020B0A04020102020204" pitchFamily="34" charset="0"/>
              </a:rPr>
              <a:t>responce</a:t>
            </a:r>
            <a:r>
              <a:rPr lang="cs-CZ" sz="2400" dirty="0">
                <a:latin typeface="Arial Black" panose="020B0A04020102020204" pitchFamily="34" charset="0"/>
              </a:rPr>
              <a:t> team</a:t>
            </a:r>
          </a:p>
        </p:txBody>
      </p:sp>
    </p:spTree>
    <p:extLst>
      <p:ext uri="{BB962C8B-B14F-4D97-AF65-F5344CB8AC3E}">
        <p14:creationId xmlns:p14="http://schemas.microsoft.com/office/powerpoint/2010/main" val="2580946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769988D-0329-DFA3-0988-CF7D65FB9C4F}"/>
              </a:ext>
            </a:extLst>
          </p:cNvPr>
          <p:cNvSpPr txBox="1"/>
          <p:nvPr/>
        </p:nvSpPr>
        <p:spPr>
          <a:xfrm>
            <a:off x="386254" y="2680138"/>
            <a:ext cx="115009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Jaké mají povinné osoby povinnosti?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05876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CB7B3-1598-19C4-B412-469F9AFD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172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Zavést a provádět 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540C1-F941-0AB5-807E-A953928F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890"/>
            <a:ext cx="10515600" cy="4892073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Správce a provozovatel informačního nebo komunikačního systému kritické informační infrastruktury (KII)</a:t>
            </a:r>
          </a:p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Správce a provozovatel významného informačního systému (VIS)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900" dirty="0">
                <a:solidFill>
                  <a:srgbClr val="00B0F0"/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900" dirty="0">
                <a:solidFill>
                  <a:srgbClr val="FFC000"/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900" dirty="0" err="1">
                <a:latin typeface="Arial Black" panose="020B0A04020102020204" pitchFamily="34" charset="0"/>
              </a:rPr>
              <a:t>computingu</a:t>
            </a:r>
            <a:endParaRPr lang="cs-CZ" sz="1900" dirty="0">
              <a:latin typeface="Arial Black" panose="020B0A04020102020204" pitchFamily="34" charset="0"/>
            </a:endParaRP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osoby, které jsou povinny zavést a provádět </a:t>
            </a:r>
            <a:r>
              <a:rPr lang="cs-CZ" sz="19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opatření </a:t>
            </a:r>
            <a:r>
              <a:rPr lang="cs-CZ" sz="19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ZKB a vyhláškou. </a:t>
            </a:r>
          </a:p>
          <a:p>
            <a:pPr marL="0" indent="0">
              <a:buNone/>
            </a:pPr>
            <a:r>
              <a:rPr lang="cs-CZ" sz="19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osoby, které jsou povinny zavést a provádět </a:t>
            </a:r>
            <a:r>
              <a:rPr lang="cs-CZ" sz="19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opatření </a:t>
            </a:r>
            <a:r>
              <a:rPr lang="cs-CZ" sz="19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ZKB a vyhláškou v přiměřené míře.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cs-CZ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90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78BCC-17CE-5661-E2AF-98BBB0F5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>
                <a:solidFill>
                  <a:srgbClr val="003399"/>
                </a:solidFill>
              </a:rPr>
              <a:t>                                      </a:t>
            </a:r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Rizika</a:t>
            </a:r>
            <a:br>
              <a:rPr lang="en-US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0CBC6-CFCC-C789-D844-C1EB0831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 sz="2800" b="1" dirty="0">
              <a:solidFill>
                <a:srgbClr val="003399"/>
              </a:solidFill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Závislost společnosti 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(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jak soukromé, tak i státní sféry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na informačních a komunikačních technologiích (ICT)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Zabezpečení provozu kritické infrastruktury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Rostoucí podíl HDP závislý na ICT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Zvýšené riziko vážných škod v případě zneužití / cíleného útoku na sítě ICT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2800" b="1" dirty="0">
              <a:solidFill>
                <a:srgbClr val="003399"/>
              </a:solidFill>
            </a:endParaRPr>
          </a:p>
          <a:p>
            <a:endParaRPr lang="cs-CZ" dirty="0"/>
          </a:p>
        </p:txBody>
      </p:sp>
      <p:cxnSp>
        <p:nvCxnSpPr>
          <p:cNvPr id="4" name="Přímá spojovací šipka 7">
            <a:extLst>
              <a:ext uri="{FF2B5EF4-FFF2-40B4-BE49-F238E27FC236}">
                <a16:creationId xmlns:a16="http://schemas.microsoft.com/office/drawing/2014/main" id="{F78C7AB3-863A-217B-B9E5-831A6F8ABC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3917731"/>
            <a:ext cx="0" cy="662152"/>
          </a:xfrm>
          <a:prstGeom prst="straightConnector1">
            <a:avLst/>
          </a:prstGeom>
          <a:noFill/>
          <a:ln w="1270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67977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1AAF9-BAEF-0587-5BC2-837274BE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Bezpečnostní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9F0F4-48FD-1E08-26F8-1E0247F83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4" y="16127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Bezpečnostní opatření se rozumí souhrn úkonů, jejímž cílem je zajištění bezpečnosti informací v informačním systému a dostupnost a spolehlivost služeb a sítí elektronické komunikace  v kybernetickém prostoru.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Organizační opatření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Technická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Pozn. Byla zvolena cesta standardizace a ne certifikace. Bezpečnostní opatření jsou kontrolována kontrolním oddělením NUKIBU. NUKIB provádí certifikaci, tedy schvalování pouze u IS, které obsahují utajované informace. Certifikace probíhá na základě standardů NATO. Tyto systémy jsou pouze uzavřené, nejsou připojeny do internetu. </a:t>
            </a:r>
          </a:p>
        </p:txBody>
      </p:sp>
    </p:spTree>
    <p:extLst>
      <p:ext uri="{BB962C8B-B14F-4D97-AF65-F5344CB8AC3E}">
        <p14:creationId xmlns:p14="http://schemas.microsoft.com/office/powerpoint/2010/main" val="73537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5FC56-CAE3-8420-0E05-540E72579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16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C2CC0-B68C-8EAE-B542-98B7A7BC0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469"/>
            <a:ext cx="10515600" cy="5573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Organizační opatření: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 řízení bezpečnosti informací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rizik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bezpečnostní politika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bezpečnost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bezpečnostních požadavků pro dodavatele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aktiv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lidských zdrojů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provozu a komunikací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přístupu osob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akvizice, vývoj a údržba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zvládání kybernetických bezpečnostních událostí a kybernetických bezpečnostních incidentů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kontinuity činností 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a audit</a:t>
            </a:r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73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DB8F-E530-50D3-439B-283948140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1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Bezpečnostní opatření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81A05-103A-CEF9-2DDC-4D60D2598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537"/>
            <a:ext cx="10515600" cy="5265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Technická opatření</a:t>
            </a:r>
            <a:r>
              <a:rPr lang="cs-CZ" sz="1800" dirty="0">
                <a:solidFill>
                  <a:srgbClr val="C00000"/>
                </a:solidFill>
              </a:rPr>
              <a:t>:</a:t>
            </a: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fyzická bezpečnost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ochranu integrity komunikačních sítí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ověřování identity uživatelů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řízení přístupových oprávnění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ochranu před škodlivým kódem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zaznamenávání činnosti informačního nebo komunikačního systému, jeho uživatelů a administrátorů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detekci kybernetických bezpečnostních událostí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sběr a vyhodnocení kybernetických bezpečnostních událostí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aplikační bezpečnost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kryptografické prostředky</a:t>
            </a: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pro zajišťování úrovně dostupnosti informací</a:t>
            </a:r>
            <a:endParaRPr lang="cs-CZ" sz="18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průmyslových a řídicích systémů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20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15773-7FEE-EF2B-A23D-DEC744919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456" y="567559"/>
            <a:ext cx="10510344" cy="867103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</a:t>
            </a:r>
            <a:r>
              <a:rPr lang="cs-CZ" altLang="cs-CZ" sz="3100" b="1" dirty="0">
                <a:solidFill>
                  <a:srgbClr val="C00000"/>
                </a:solidFill>
                <a:latin typeface="Arial Black" panose="020B0A04020102020204" pitchFamily="34" charset="0"/>
              </a:rPr>
              <a:t>Další povinnosti vůči NUKIB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7A4A5-5001-8A43-00B4-D8BBDF595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0" y="1584434"/>
            <a:ext cx="10407870" cy="4592530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1800" dirty="0">
                <a:latin typeface="Arial Black" panose="020B0A040201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cs-CZ" sz="7200" b="1" dirty="0" err="1">
                <a:latin typeface="Arial Black" panose="020B0A04020102020204" pitchFamily="34" charset="0"/>
              </a:rPr>
              <a:t>Sp</a:t>
            </a:r>
            <a:r>
              <a:rPr lang="cs-CZ" altLang="cs-CZ" sz="7200" b="1" dirty="0" err="1">
                <a:latin typeface="Arial Black" panose="020B0A04020102020204" pitchFamily="34" charset="0"/>
              </a:rPr>
              <a:t>rávci</a:t>
            </a:r>
            <a:r>
              <a:rPr lang="en-US" altLang="cs-CZ" sz="7200" b="1" dirty="0">
                <a:latin typeface="Arial Black" panose="020B0A04020102020204" pitchFamily="34" charset="0"/>
              </a:rPr>
              <a:t> </a:t>
            </a:r>
            <a:r>
              <a:rPr lang="cs-CZ" altLang="cs-CZ" sz="7200" b="1" dirty="0">
                <a:latin typeface="Arial Black" panose="020B0A04020102020204" pitchFamily="34" charset="0"/>
              </a:rPr>
              <a:t>a provozovatelé </a:t>
            </a:r>
            <a:r>
              <a:rPr lang="en-US" altLang="cs-CZ" sz="7200" b="1" dirty="0" err="1">
                <a:latin typeface="Arial Black" panose="020B0A04020102020204" pitchFamily="34" charset="0"/>
              </a:rPr>
              <a:t>systémů</a:t>
            </a:r>
            <a:r>
              <a:rPr lang="en-US" altLang="cs-CZ" sz="7200" b="1" dirty="0">
                <a:latin typeface="Arial Black" panose="020B0A04020102020204" pitchFamily="34" charset="0"/>
              </a:rPr>
              <a:t> </a:t>
            </a:r>
            <a:r>
              <a:rPr lang="en-US" altLang="cs-CZ" sz="72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kritické</a:t>
            </a:r>
            <a:r>
              <a:rPr lang="en-US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informační</a:t>
            </a:r>
            <a:r>
              <a:rPr lang="en-US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altLang="cs-CZ" sz="72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infrastruktury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(KII)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b="1" dirty="0">
                <a:latin typeface="Arial Black" panose="020B0A04020102020204" pitchFamily="34" charset="0"/>
              </a:rPr>
              <a:t>Provozovatelé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 základních služeb</a:t>
            </a:r>
            <a:r>
              <a:rPr lang="cs-CZ" altLang="cs-CZ" sz="7200" b="1" dirty="0">
                <a:latin typeface="Arial Black" panose="020B0A04020102020204" pitchFamily="34" charset="0"/>
              </a:rPr>
              <a:t>, </a:t>
            </a:r>
            <a:r>
              <a:rPr lang="cs-CZ" sz="7200" dirty="0">
                <a:latin typeface="Arial Black" panose="020B0A04020102020204" pitchFamily="34" charset="0"/>
              </a:rPr>
              <a:t>nebo správci a provozovatelé informačního systému základní služby </a:t>
            </a: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(PZS)</a:t>
            </a:r>
          </a:p>
          <a:p>
            <a:pPr>
              <a:spcBef>
                <a:spcPts val="600"/>
              </a:spcBef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7200" b="1" dirty="0">
                <a:solidFill>
                  <a:srgbClr val="000000"/>
                </a:solidFill>
                <a:latin typeface="Arial Black" panose="020B0A04020102020204" pitchFamily="34" charset="0"/>
              </a:rPr>
              <a:t>Správci a provozovatelé </a:t>
            </a:r>
            <a:r>
              <a:rPr lang="cs-CZ" altLang="cs-CZ" sz="7200" b="1" dirty="0">
                <a:solidFill>
                  <a:srgbClr val="C00000"/>
                </a:solidFill>
                <a:latin typeface="Arial Black" panose="020B0A04020102020204" pitchFamily="34" charset="0"/>
              </a:rPr>
              <a:t>významných informačních systémů (VIS)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7200" b="1" dirty="0">
                <a:latin typeface="Arial Black" panose="020B0A04020102020204" pitchFamily="34" charset="0"/>
              </a:rPr>
              <a:t>jsou povinni: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7200" b="1" dirty="0"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oznámit NBÚ kontaktní údaje pro nepřetržité předávání informací o kybernetických bezpečnostních událostech;</a:t>
            </a: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hlásit výskyt kybernetických bezpečnostních událostí vládnímu </a:t>
            </a:r>
            <a:r>
              <a:rPr lang="cs-CZ" altLang="cs-CZ" sz="7200" dirty="0" err="1">
                <a:solidFill>
                  <a:srgbClr val="000000"/>
                </a:solidFill>
                <a:latin typeface="Arial Black" panose="020B0A04020102020204" pitchFamily="34" charset="0"/>
              </a:rPr>
              <a:t>CERTu</a:t>
            </a: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/</a:t>
            </a:r>
            <a:r>
              <a:rPr lang="cs-CZ" altLang="cs-CZ" sz="7200" dirty="0" err="1">
                <a:solidFill>
                  <a:srgbClr val="000000"/>
                </a:solidFill>
                <a:latin typeface="Arial Black" panose="020B0A04020102020204" pitchFamily="34" charset="0"/>
              </a:rPr>
              <a:t>NUKIBu</a:t>
            </a: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7200" dirty="0">
                <a:solidFill>
                  <a:srgbClr val="000000"/>
                </a:solidFill>
                <a:latin typeface="Arial Black" panose="020B0A04020102020204" pitchFamily="34" charset="0"/>
              </a:rPr>
              <a:t>provádět protiopatření, která jim vládní CERT/NUKIB stanoví.</a:t>
            </a:r>
          </a:p>
          <a:p>
            <a:pPr>
              <a:spcBef>
                <a:spcPts val="600"/>
              </a:spcBef>
            </a:pPr>
            <a:endParaRPr lang="cs-CZ" altLang="cs-CZ" sz="7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</a:pPr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altLang="cs-CZ" sz="2800" dirty="0">
                <a:solidFill>
                  <a:srgbClr val="000000"/>
                </a:solidFill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84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3D8D6-574D-97FC-1D07-0748109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5345"/>
            <a:ext cx="10515600" cy="705343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Národní CERT</a:t>
            </a:r>
            <a:r>
              <a:rPr lang="cs-CZ" altLang="cs-CZ" sz="2000" b="1" dirty="0">
                <a:solidFill>
                  <a:srgbClr val="C00000"/>
                </a:solidFill>
                <a:latin typeface="Arial Black" panose="020B0A04020102020204" pitchFamily="34" charset="0"/>
              </a:rPr>
              <a:t>/</a:t>
            </a:r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CSIRT 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780F1-130E-996A-6197-EF9FF6E0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 Black" panose="020B0A04020102020204" pitchFamily="34" charset="0"/>
              </a:rPr>
              <a:t>Provozován soukromoprávním subjektem na základě veřejnoprávní smlouvy s </a:t>
            </a:r>
            <a:r>
              <a:rPr lang="cs-CZ" altLang="cs-CZ" sz="1800" dirty="0" err="1">
                <a:latin typeface="Arial Black" panose="020B0A04020102020204" pitchFamily="34" charset="0"/>
              </a:rPr>
              <a:t>NUKIBem</a:t>
            </a:r>
            <a:r>
              <a:rPr lang="cs-CZ" altLang="cs-CZ" sz="1800" dirty="0">
                <a:latin typeface="Arial Black" panose="020B0A04020102020204" pitchFamily="34" charset="0"/>
              </a:rPr>
              <a:t>, který není financován státem.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 Black" panose="020B0A04020102020204" pitchFamily="34" charset="0"/>
              </a:rPr>
              <a:t>Zprostředkovává sdílení informací, a to zejména pro soukromoprávní subjekty, akademickou sféru, oblast samosprávy, neziskový sektor, </a:t>
            </a:r>
            <a:r>
              <a:rPr lang="cs-CZ" altLang="cs-CZ" sz="1800" b="1" dirty="0">
                <a:latin typeface="Arial Black" panose="020B0A04020102020204" pitchFamily="34" charset="0"/>
              </a:rPr>
              <a:t>nespadající do kompetence vládního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CERTu</a:t>
            </a: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Arial Black" panose="020B0A04020102020204" pitchFamily="34" charset="0"/>
              </a:rPr>
              <a:t>Po datu, kdy zákon začal platit byla uzavřena veřejnoprávní smlouva se sdružením 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CZ.NIC </a:t>
            </a:r>
            <a:r>
              <a:rPr lang="cs-CZ" altLang="cs-CZ" sz="1800" b="1" dirty="0">
                <a:latin typeface="Arial Black" panose="020B0A04020102020204" pitchFamily="34" charset="0"/>
              </a:rPr>
              <a:t>(správce domény CZ) o provozování  národního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CSIRTu</a:t>
            </a:r>
            <a:r>
              <a:rPr lang="cs-CZ" altLang="cs-CZ" sz="1800" b="1" dirty="0">
                <a:latin typeface="Arial Black" panose="020B0A04020102020204" pitchFamily="34" charset="0"/>
              </a:rPr>
              <a:t> (národní CSIRT byl tímto sdružením provozován na základě memoranda s MV o roku 2010)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Arial Black" panose="020B0A04020102020204" pitchFamily="34" charset="0"/>
              </a:rPr>
              <a:t>Poskytovatelé digitálních služeb (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PDS</a:t>
            </a:r>
            <a:r>
              <a:rPr lang="cs-CZ" altLang="cs-CZ" sz="1800" b="1" dirty="0">
                <a:latin typeface="Arial Black" panose="020B0A04020102020204" pitchFamily="34" charset="0"/>
              </a:rPr>
              <a:t>) jsou povinni mu nahlásit kontaktní </a:t>
            </a:r>
            <a:r>
              <a:rPr lang="cs-CZ" altLang="cs-CZ" sz="1800" b="1" dirty="0" err="1">
                <a:latin typeface="Arial Black" panose="020B0A04020102020204" pitchFamily="34" charset="0"/>
              </a:rPr>
              <a:t>ůdaje</a:t>
            </a: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endParaRPr lang="cs-CZ" alt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460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ED477-74B0-DCDD-3E1A-E63F5984F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5897"/>
            <a:ext cx="10515600" cy="196658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NUKIB může ukládat sankce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2060C-C94A-F51C-ED51-CF4590120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883"/>
            <a:ext cx="10515600" cy="5407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pokud povinný subjekt...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neimplementuje bezpečnostní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neuchovává bezpečnostní dokumentaci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nenahlásí kybernetické bezpečnostní incidenty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nereaguje na protiopatření vydané NUKIB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nenahlásí kontaktní údaje nebo změnu těchto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může NUKIB ukládat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finanční pokuty</a:t>
            </a:r>
          </a:p>
        </p:txBody>
      </p:sp>
    </p:spTree>
    <p:extLst>
      <p:ext uri="{BB962C8B-B14F-4D97-AF65-F5344CB8AC3E}">
        <p14:creationId xmlns:p14="http://schemas.microsoft.com/office/powerpoint/2010/main" val="1128997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3C3D-DD08-BDC1-F0F8-F172EC51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10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Stav kybernetického nebezpečí (KN)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CA420-250B-5A26-DFDB-8A342F1E6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248"/>
            <a:ext cx="10515600" cy="52578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sz="4500" b="0" dirty="0">
                <a:latin typeface="Arial Black" panose="020B0A04020102020204" pitchFamily="34" charset="0"/>
              </a:rPr>
              <a:t>Stav mimořádný, speciální oproti mimořádným stavům vyhlašovaným podle ústavního zákona č. 110/1998 Sb. o bezpečnosti České republiky nebo podle krizového zákona č. 240/2000 </a:t>
            </a:r>
            <a:r>
              <a:rPr lang="cs-CZ" sz="4500" b="0" dirty="0" err="1">
                <a:latin typeface="Arial Black" panose="020B0A04020102020204" pitchFamily="34" charset="0"/>
              </a:rPr>
              <a:t>Sb</a:t>
            </a:r>
            <a:endParaRPr lang="cs-CZ" sz="4500" b="0" dirty="0">
              <a:latin typeface="Arial Black" panose="020B0A04020102020204" pitchFamily="34" charset="0"/>
            </a:endParaRPr>
          </a:p>
          <a:p>
            <a:pPr algn="l"/>
            <a:endParaRPr lang="cs-CZ" sz="45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Možno vyhlásit pokud je ve velkém rozsahu ohrožena bezpečnost informací v IS, bezpečnost služeb nebo sítí elektronických komunikací a tím dojde k ohrožení nebo porušení zájmu České republiky.</a:t>
            </a:r>
          </a:p>
          <a:p>
            <a:endParaRPr lang="cs-CZ" sz="40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Stav KN vyhlašuje předseda vlády na návrh ředitele NUKIB.</a:t>
            </a:r>
          </a:p>
          <a:p>
            <a:endParaRPr lang="cs-CZ" sz="4000" b="0" dirty="0">
              <a:latin typeface="Arial Black" panose="020B0A04020102020204" pitchFamily="34" charset="0"/>
            </a:endParaRPr>
          </a:p>
          <a:p>
            <a:r>
              <a:rPr lang="cs-CZ" sz="4500" b="0" dirty="0">
                <a:latin typeface="Arial Black" panose="020B0A04020102020204" pitchFamily="34" charset="0"/>
              </a:rPr>
              <a:t>Vyhlašován na dobu nejdéle 7 dnů – prodloužení jen se souhlasem vlády.</a:t>
            </a:r>
          </a:p>
          <a:p>
            <a:pPr marL="0" indent="0">
              <a:buNone/>
            </a:pPr>
            <a:endParaRPr lang="cs-CZ" sz="3300" b="0" dirty="0">
              <a:latin typeface="Arial Black" panose="020B0A04020102020204" pitchFamily="34" charset="0"/>
            </a:endParaRPr>
          </a:p>
          <a:p>
            <a:r>
              <a:rPr lang="cs-CZ" sz="45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Za stavu kybernetického nebezpečí a za nouzového stavu v případech je NUKIB oprávněn vydat reaktivní opatření rovněž </a:t>
            </a:r>
            <a:r>
              <a:rPr lang="cs-CZ" sz="45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</a:t>
            </a: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oskytovatelům služby elektronických komunikací a subjektům zajišťujícím síť elektronických komunikací a orgánům nebo </a:t>
            </a:r>
            <a:r>
              <a:rPr lang="cs-CZ" sz="4500" dirty="0" err="1">
                <a:solidFill>
                  <a:srgbClr val="C00000"/>
                </a:solidFill>
                <a:latin typeface="Arial Black" panose="020B0A04020102020204" pitchFamily="34" charset="0"/>
              </a:rPr>
              <a:t>osobam</a:t>
            </a: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 zajišťující významnou síť.</a:t>
            </a:r>
          </a:p>
          <a:p>
            <a:endParaRPr lang="cs-CZ" sz="2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2300" b="0" dirty="0">
              <a:latin typeface="Arial Black" panose="020B0A04020102020204" pitchFamily="34" charset="0"/>
            </a:endParaRPr>
          </a:p>
          <a:p>
            <a:pPr algn="l"/>
            <a:endParaRPr lang="cs-CZ" sz="1800" b="0" i="0" u="none" strike="noStrike" baseline="0" dirty="0">
              <a:latin typeface="Arial Black" panose="020B0A04020102020204" pitchFamily="34" charset="0"/>
            </a:endParaRP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</a:rPr>
              <a:t>Stav mimořádný, speciální oproti mimořádným stavům vyhlašovaným podle ústavního zákona č. 110/1998 Sb. o bezpečnosti České republiky nebo podle krizového zákona č. 240/2000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662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F9029-8618-0121-8FAA-744AA212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91"/>
            <a:ext cx="10515600" cy="93804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Vyhlášky a nařízení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105A4-CAB5-EE2F-A169-22DC01FE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814" y="1411014"/>
            <a:ext cx="10399986" cy="4765949"/>
          </a:xfrm>
        </p:spPr>
        <p:txBody>
          <a:bodyPr>
            <a:normAutofit fontScale="25000" lnSpcReduction="20000"/>
          </a:bodyPr>
          <a:lstStyle/>
          <a:p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Nařízení vlády č. 432/2010 Sb., o kritériích pro určení prvku kritické infrastruktury </a:t>
            </a: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Vyhláška č. 317/2014 Sb., o významných informačních systémech a jejich určujících kritériích,</a:t>
            </a:r>
            <a:r>
              <a:rPr lang="it-IT" sz="7200" dirty="0">
                <a:latin typeface="Arial Black" panose="020B0A04020102020204" pitchFamily="34" charset="0"/>
              </a:rPr>
              <a:t> Změna: 205/2016 Sb., 360/2020 Sb.</a:t>
            </a:r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dirty="0">
                <a:solidFill>
                  <a:srgbClr val="58585A"/>
                </a:solidFill>
                <a:latin typeface="Arial Black" panose="020B0A04020102020204" pitchFamily="34" charset="0"/>
              </a:rPr>
              <a:t>V</a:t>
            </a:r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yhláška č. 437/2017 Sb., o kritériích pro určení provozovatele základní služby </a:t>
            </a:r>
            <a:r>
              <a:rPr lang="cs-CZ" sz="7200" dirty="0"/>
              <a:t>, </a:t>
            </a:r>
            <a:r>
              <a:rPr lang="cs-CZ" sz="7200" dirty="0">
                <a:latin typeface="Arial Black" panose="020B0A04020102020204" pitchFamily="34" charset="0"/>
              </a:rPr>
              <a:t>ve znění vyhlášky č. 573/2020 Sb.</a:t>
            </a:r>
          </a:p>
          <a:p>
            <a:endParaRPr lang="cs-CZ" sz="72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dirty="0">
                <a:solidFill>
                  <a:srgbClr val="58585A"/>
                </a:solidFill>
                <a:latin typeface="Arial Black" panose="020B0A04020102020204" pitchFamily="34" charset="0"/>
              </a:rPr>
              <a:t>Nová v</a:t>
            </a:r>
            <a:r>
              <a:rPr lang="cs-CZ" sz="72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yhláška č. 82/2018 Sb., o kybernetické bezpečnosti nahradila vyhlášku č. 316/2014 Sb., o kybernetické bezpečnosti</a:t>
            </a:r>
          </a:p>
          <a:p>
            <a:endParaRPr lang="cs-CZ" sz="55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Vyhláška č. 316/2021 Sb., o některých požadavcích pro zápis do katalogu cloud </a:t>
            </a:r>
            <a:r>
              <a:rPr lang="cs-CZ" sz="7200" b="1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computingu</a:t>
            </a:r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Vyhláška č. 315/2021 Sb., o bezpečnostních úrovních pro využívání cloud </a:t>
            </a:r>
            <a:r>
              <a:rPr lang="cs-CZ" sz="7200" b="1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computingu</a:t>
            </a:r>
            <a:r>
              <a:rPr lang="cs-CZ" sz="72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orgány veřejné moci</a:t>
            </a:r>
          </a:p>
          <a:p>
            <a:endParaRPr lang="cs-CZ" sz="7200" b="1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solidFill>
                <a:srgbClr val="58585A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58585A"/>
                </a:solidFill>
                <a:effectLst/>
                <a:latin typeface="Arial Black" panose="020B0A04020102020204" pitchFamily="34" charset="0"/>
              </a:rPr>
              <a:t> 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13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44496-060A-12B8-B1EC-47213D0F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Směrnice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E8B93-74A4-5E4D-9E7F-768C090A2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Směrnice Evropského parlamentu a Rady (EU) 2016/1148 ze dne 6. července 2016 o opatřeních k zajištění vysoké společné úrovně bezpečnosti sítí a informačních systémů v Unii (Směrnice NIS I)</a:t>
            </a:r>
          </a:p>
          <a:p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Evropský parlament na svém jednání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10. listopadu 2022 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 Rada Evropské unie na jednání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28. listopadu 2022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 přijaly znění nové směrnice o opatřeních k zajištění vysoké společné úrovně kybernetické bezpečnosti v Unii, tzv. směrnice NIS2. Poté, co směrnice vstoupila v polovině ledna v platnost, začala členským státům EU běžet 21 měsíců dlouhá lhůta, během které musí transponovat tento předpis a změny z něj vyplývající do národních legislativ. 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17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D3CCA-00E1-F8FA-0E11-6443D70B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Nový ZKB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5B900-A1F1-3632-7E66-8F493426A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147" y="1824876"/>
            <a:ext cx="11489634" cy="5223318"/>
          </a:xfrm>
        </p:spPr>
        <p:txBody>
          <a:bodyPr>
            <a:no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Na základě implementace směrnice EU NIS2 připravil NÚKIB návrh nového ZKB včetně bezpečnosti dodavatelských řetězců a příslušných vyhlášek.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Návrh nového ZKB včetně důvodových zpráv a návrhů vyhlášek byl začátkem února 2023 zveřejněn na stránkách </a:t>
            </a:r>
            <a:r>
              <a:rPr lang="cs-CZ" sz="1800" dirty="0" err="1">
                <a:latin typeface="Arial Black" panose="020B0A04020102020204" pitchFamily="34" charset="0"/>
              </a:rPr>
              <a:t>NÚKIBu</a:t>
            </a:r>
            <a:r>
              <a:rPr lang="cs-CZ" sz="1800" dirty="0">
                <a:latin typeface="Arial Black" panose="020B0A04020102020204" pitchFamily="34" charset="0"/>
              </a:rPr>
              <a:t> a předložen k veřejné diskuzi. Návrh projde poté  mezirezortním připomínkovým řízením, legislativní radou vlády a schválením vládou.  Vláda odešle návrh do Parlamentu ČR, kde bude projednán a schválen oběma komorami včetně příslušných výborů.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 tomto okamžiku se jedná o návrh, který může doznat mnoha změn, ale musí implementovat NIS2.</a:t>
            </a:r>
          </a:p>
        </p:txBody>
      </p:sp>
    </p:spTree>
    <p:extLst>
      <p:ext uri="{BB962C8B-B14F-4D97-AF65-F5344CB8AC3E}">
        <p14:creationId xmlns:p14="http://schemas.microsoft.com/office/powerpoint/2010/main" val="282129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B0A6A-3656-1BEC-0DA1-9354DBE8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14" y="748862"/>
            <a:ext cx="10399986" cy="941826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</a:t>
            </a:r>
            <a:r>
              <a:rPr lang="cs-CZ" altLang="cs-CZ" sz="2700" b="1" dirty="0">
                <a:solidFill>
                  <a:srgbClr val="C00000"/>
                </a:solidFill>
                <a:latin typeface="Arial Black" panose="020B0A04020102020204" pitchFamily="34" charset="0"/>
              </a:rPr>
              <a:t>Situace v roce 2011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4AC12-C0CC-0AC2-CA17-498FD2791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041634"/>
            <a:ext cx="10581290" cy="4080150"/>
          </a:xfrm>
        </p:spPr>
        <p:txBody>
          <a:bodyPr>
            <a:normAutofit/>
          </a:bodyPr>
          <a:lstStyle/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Kybernetická bezpečnost byla řešena prostřednictvím soukromých / akademických subjektů, bez právní regulace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Nedostatek koordinace / nedostatečné sdílení informací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Kybernetická ochrana byla roztříštěná a neefektivní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Nebyly bezpečnostní standardy kybernetické bezpečnosti (s výjimkou utajovaných ICT)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Nezbytnost regulace zákonem (stanovení povinností jak veřejným, tak i soukromým subjektům)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  <p:cxnSp>
        <p:nvCxnSpPr>
          <p:cNvPr id="6" name="Přímá spojovací šipka 6">
            <a:extLst>
              <a:ext uri="{FF2B5EF4-FFF2-40B4-BE49-F238E27FC236}">
                <a16:creationId xmlns:a16="http://schemas.microsoft.com/office/drawing/2014/main" id="{DCB178A0-389A-50C0-1377-35EBF5CD4B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80100" y="3949262"/>
            <a:ext cx="0" cy="756745"/>
          </a:xfrm>
          <a:prstGeom prst="straightConnector1">
            <a:avLst/>
          </a:prstGeom>
          <a:noFill/>
          <a:ln w="1270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34985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356D3-338E-CCAB-5E47-2FDC0AEF9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2033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Návrh nového ZKB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3EC4E-E99D-F4A2-FF66-36E760797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044"/>
            <a:ext cx="11084320" cy="563160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ZKB definuje kritéria pro regulované služby: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pro identifikaci – organizace  provádí posouzení a následnou registraci sama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pro určení – NUKIB vede správní řízení o určení  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ZKB přiděluje poskytovatelům regulované služby tzv. režim povinností:</a:t>
            </a:r>
          </a:p>
          <a:p>
            <a:pPr lvl="1"/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ZKB přiděluje poskytovatelům regulované služby tzv. režim povinností:</a:t>
            </a: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 režim vyšších povinností – poskytovatelé podléhají </a:t>
            </a:r>
            <a:r>
              <a:rPr lang="cs-CZ" sz="1800" dirty="0" err="1">
                <a:latin typeface="Arial Black" panose="020B0A04020102020204" pitchFamily="34" charset="0"/>
              </a:rPr>
              <a:t>NUKIBu</a:t>
            </a:r>
            <a:r>
              <a:rPr lang="cs-CZ" sz="1800" dirty="0">
                <a:latin typeface="Arial Black" panose="020B0A04020102020204" pitchFamily="34" charset="0"/>
              </a:rPr>
              <a:t>/</a:t>
            </a:r>
            <a:r>
              <a:rPr lang="cs-CZ" sz="1800" dirty="0" err="1">
                <a:latin typeface="Arial Black" panose="020B0A04020102020204" pitchFamily="34" charset="0"/>
              </a:rPr>
              <a:t>GOVCERTu</a:t>
            </a:r>
            <a:endParaRPr lang="cs-CZ" sz="1800" dirty="0">
              <a:latin typeface="Arial Black" panose="020B0A04020102020204" pitchFamily="34" charset="0"/>
            </a:endParaRPr>
          </a:p>
          <a:p>
            <a:pPr lvl="1"/>
            <a:r>
              <a:rPr lang="cs-CZ" sz="1800" dirty="0">
                <a:latin typeface="Arial Black" panose="020B0A04020102020204" pitchFamily="34" charset="0"/>
              </a:rPr>
              <a:t> režim nižších povinností – poskytovatelé podléhají národnímu CSIRTU(CZ NIC)</a:t>
            </a:r>
          </a:p>
          <a:p>
            <a:pPr marL="0" indent="0">
              <a:buNone/>
            </a:pPr>
            <a:endParaRPr lang="cs-CZ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Poskytovatel s více regulovanými </a:t>
            </a:r>
            <a:r>
              <a:rPr lang="cs-CZ" sz="1800" dirty="0" err="1">
                <a:latin typeface="Arial Black" panose="020B0A04020102020204" pitchFamily="34" charset="0"/>
              </a:rPr>
              <a:t>služebami</a:t>
            </a:r>
            <a:r>
              <a:rPr lang="cs-CZ" sz="1800" dirty="0">
                <a:latin typeface="Arial Black" panose="020B0A04020102020204" pitchFamily="34" charset="0"/>
              </a:rPr>
              <a:t>, z nichž jedna je v režimu vyšších povinností, potom se tento režim vztahuje na všechny jím poskytované služby. 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Současné IS podléhající regulaci NUKIB (asi 350 IS) automaticky se stávají regulovanou službou s vyšší povinností.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Odhadovaný počet poskytovatelů regulovaných služeb s režimem vyšších povinností je asi 6000.</a:t>
            </a:r>
          </a:p>
        </p:txBody>
      </p:sp>
    </p:spTree>
    <p:extLst>
      <p:ext uri="{BB962C8B-B14F-4D97-AF65-F5344CB8AC3E}">
        <p14:creationId xmlns:p14="http://schemas.microsoft.com/office/powerpoint/2010/main" val="315590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B46AE-873E-0FF5-2175-9049D21B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00"/>
            <a:ext cx="10515600" cy="56512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Návrh nového ZKB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0EFE3-014E-45F1-9D19-3FED7ED3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4515"/>
            <a:ext cx="10515600" cy="537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Další </a:t>
            </a:r>
            <a:r>
              <a:rPr lang="cs-CZ" sz="1800" dirty="0" err="1">
                <a:latin typeface="Arial Black" panose="020B0A04020102020204" pitchFamily="34" charset="0"/>
              </a:rPr>
              <a:t>zasadní</a:t>
            </a:r>
            <a:r>
              <a:rPr lang="cs-CZ" sz="1800" dirty="0">
                <a:latin typeface="Arial Black" panose="020B0A04020102020204" pitchFamily="34" charset="0"/>
              </a:rPr>
              <a:t> změny a novinky nového ZKB: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Komunikace bude prováděna přes portál NUKIB včetně registrace nahlášení kontaktních údajů, hlášení bezpečnostních incidentů a hlášení o provedených protiopatření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 poskytovatele regulované služby je stanoven  rozsah řízení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Seznam bezpečnostních opatření poskytovatele regulované služby je jiný pro různé režimy povinností.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Hlášení incidentů dle režimy povinností.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Informování zákazníků.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Povinnosti vrcholového vedení.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Pravidlo lokalizace dat.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Povinnost plnit mechanismus řízení bezpečnosti dodavatelských řetězců.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Regulovány jsou poskytovatelé služby  registrace doménových jmen.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Kontrola a inspektoři.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Stav kybernetického nebezpečí.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62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9137B57-0A98-D49F-A398-22625D6EC5CA}"/>
              </a:ext>
            </a:extLst>
          </p:cNvPr>
          <p:cNvSpPr txBox="1"/>
          <p:nvPr/>
        </p:nvSpPr>
        <p:spPr>
          <a:xfrm>
            <a:off x="3034862" y="2538248"/>
            <a:ext cx="611110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4158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E704C-89C0-9351-3F5B-B148117D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</a:t>
            </a:r>
            <a:r>
              <a:rPr lang="cs-CZ" alt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Usnesení vlády č. 781 ze dne 19. října 2011</a:t>
            </a:r>
            <a:br>
              <a:rPr lang="cs-CZ" altLang="cs-CZ" sz="2400" dirty="0">
                <a:solidFill>
                  <a:schemeClr val="accent2"/>
                </a:solidFill>
              </a:rPr>
            </a:b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CFDDC-1E31-CD87-519F-9A4FDBFD0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47895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>
              <a:solidFill>
                <a:schemeClr val="accent2"/>
              </a:solidFill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NBÚ ustaven gestorem problematiky kybernetické bezpečnosti a zároveň národní autoritou pro tuto oblast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Zřízena Rada pro kybernetickou bezpečnost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Ř/NBÚ má předložit návrh věcného záměru zákona o kybernetické bezpečnosti vládě do 31. března 2012</a:t>
            </a:r>
          </a:p>
          <a:p>
            <a:endParaRPr lang="cs-CZ" alt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vybudovat do </a:t>
            </a:r>
            <a:r>
              <a:rPr lang="cs-CZ" altLang="cs-CZ" sz="1800" dirty="0">
                <a:latin typeface="Arial Black" panose="020B0A04020102020204" pitchFamily="34" charset="0"/>
              </a:rPr>
              <a:t>31. prosince 2015 plně funkční </a:t>
            </a:r>
            <a:r>
              <a:rPr lang="cs-CZ" altLang="cs-CZ" sz="1800" b="1" dirty="0">
                <a:latin typeface="Arial Black" panose="020B0A04020102020204" pitchFamily="34" charset="0"/>
              </a:rPr>
              <a:t>Národní centrum kybernetické bezpečnosti </a:t>
            </a:r>
            <a:r>
              <a:rPr lang="cs-CZ" altLang="cs-CZ" sz="1800" dirty="0">
                <a:latin typeface="Arial Black" panose="020B0A04020102020204" pitchFamily="34" charset="0"/>
              </a:rPr>
              <a:t>a jako jeho součást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vládní koordinační místo pro okamžitou reakci na počítačové incidenty (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 CERT - </a:t>
            </a:r>
            <a:r>
              <a:rPr lang="cs-CZ" alt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Computer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Emergency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Response Team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61578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4D7F4-5D6C-D2BE-9C49-ECABFA4E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4855"/>
            <a:ext cx="10439400" cy="1075833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Základní principy navrhovaného řešení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68805-DDE8-ABC0-DFDF-17B14FFE8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6683"/>
            <a:ext cx="10439400" cy="4340280"/>
          </a:xfrm>
        </p:spPr>
        <p:txBody>
          <a:bodyPr/>
          <a:lstStyle/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Individuální zodpovědnost provozovatele za bezpečnost vlastní sítě (jak zajištění proti útokům zvenčí, tak i zabezpečení proti zneužití k útokům na jiné sítě)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Rozdělení kyberprostoru na část spravovanou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vládním CERT </a:t>
            </a: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(kritická informační infrastruktura definovaná nařízením vlády) a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národním CERT</a:t>
            </a:r>
          </a:p>
          <a:p>
            <a:endParaRPr lang="cs-CZ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Nákladově efektivní řešení, bez přehnaného zasahování do práv soukromoprávních subjektů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77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D4BC-FCA2-09EC-973A-E4FB5E0B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324"/>
            <a:ext cx="10515600" cy="1107364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Cíle regulace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7B6BB-CBFB-9ECA-955B-8B2E95AF7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8" y="1253359"/>
            <a:ext cx="10589172" cy="551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Stanovit / zřídit</a:t>
            </a:r>
            <a:r>
              <a:rPr lang="en-US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:</a:t>
            </a:r>
          </a:p>
          <a:p>
            <a:r>
              <a:rPr lang="cs-CZ" altLang="cs-CZ" sz="1800" dirty="0">
                <a:latin typeface="Arial Black" panose="020B0A04020102020204" pitchFamily="34" charset="0"/>
              </a:rPr>
              <a:t>Definice pojmů v oblasti kybernetické bezpečnosti</a:t>
            </a:r>
          </a:p>
          <a:p>
            <a:endParaRPr lang="cs-CZ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Jasný soubor pravidel kybernetické bezpečnosti včetně standardizace bezpečnostních opatření 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Kompetence ústředního orgánu státní správy odpovědného za kybernetickou bezpečnost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Systém sdílení informací a včasného varování</a:t>
            </a:r>
          </a:p>
          <a:p>
            <a:endParaRPr lang="en-US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Koordinaci mezi státními a soukromými subjekty k prevenci útoků a opatření k nápravě škod</a:t>
            </a:r>
          </a:p>
          <a:p>
            <a:endParaRPr lang="cs-CZ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Pravidla pro řešení mimořádných stavů (stav kybernetického nebezpečí)</a:t>
            </a:r>
          </a:p>
          <a:p>
            <a:pPr marL="0" indent="0">
              <a:buNone/>
            </a:pP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12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2B719-6DCD-A919-4416-4100581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930" y="354724"/>
            <a:ext cx="10407869" cy="1277008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</a:t>
            </a:r>
            <a:r>
              <a:rPr lang="cs-CZ" altLang="cs-CZ" sz="3100" b="1" dirty="0">
                <a:solidFill>
                  <a:srgbClr val="C00000"/>
                </a:solidFill>
                <a:latin typeface="Arial Black" panose="020B0A04020102020204" pitchFamily="34" charset="0"/>
              </a:rPr>
              <a:t>Role NBÚ/NÚKIB</a:t>
            </a:r>
            <a:br>
              <a:rPr lang="en-US" altLang="cs-CZ" sz="4400" b="1" dirty="0">
                <a:solidFill>
                  <a:srgbClr val="003399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5D88A3-B97A-E3E9-2397-A3D010BF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79"/>
            <a:ext cx="10515599" cy="49787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Zřizuje a provozuje </a:t>
            </a:r>
            <a:r>
              <a:rPr lang="cs-CZ" alt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 centrum kybernetické bezpečnosti</a:t>
            </a:r>
            <a:endParaRPr lang="en-US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Vládní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CERT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Spolupráce s ostatními </a:t>
            </a:r>
            <a:r>
              <a:rPr lang="en-US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CERTs/CSIRTs; 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Mezinárodní spolupráce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Výzkum, vývoj a vzdělávání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Vydávání / navrhování prováděcí legislativ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Vyhodnocování kybernetických bezpečnostních incidentů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Ukládání sankcí za nedodržení povinností stanovených zákonem o kybernetické bezpečnosti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Spolupráce s ostatními orgány státní správy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Navrhuje vyhlášení stavu kybernetického nebezpečí (Vyhlašován předsedou vlády)</a:t>
            </a:r>
            <a:endParaRPr lang="en-US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endParaRPr lang="en-US" altLang="cs-CZ" sz="1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13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97A893-C01D-8AB8-7B30-7BD57A1A51CC}"/>
              </a:ext>
            </a:extLst>
          </p:cNvPr>
          <p:cNvSpPr txBox="1"/>
          <p:nvPr/>
        </p:nvSpPr>
        <p:spPr>
          <a:xfrm>
            <a:off x="2624959" y="2435772"/>
            <a:ext cx="652101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 Koho se ZKB týká?</a:t>
            </a:r>
          </a:p>
          <a:p>
            <a:r>
              <a:rPr lang="cs-CZ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Povinné osoby.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5206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AABBE-C29C-358D-6124-CA80D6A0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76" y="365126"/>
            <a:ext cx="10336924" cy="809405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Povinné osoby podléhající regulaci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FA6C6-2FFE-F362-EF6B-07E0F9C9A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874" y="1324303"/>
            <a:ext cx="10336925" cy="6392919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Správce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a provozovatel </a:t>
            </a: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informačního nebo komunikačního systému kritické informační infrastruktury (KII)</a:t>
            </a:r>
          </a:p>
          <a:p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Správce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a provozovatel </a:t>
            </a: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významného informačního systému (VIS)</a:t>
            </a:r>
          </a:p>
          <a:p>
            <a:r>
              <a:rPr lang="cs-CZ" sz="1800" dirty="0">
                <a:solidFill>
                  <a:srgbClr val="0070C0"/>
                </a:solidFill>
                <a:latin typeface="Arial Black" panose="020B0A04020102020204" pitchFamily="34" charset="0"/>
              </a:rPr>
              <a:t>Poskytovatel služby elektronických komunikací a subjekt zajišťující síť elektronických komunikací</a:t>
            </a:r>
          </a:p>
          <a:p>
            <a:r>
              <a:rPr lang="cs-CZ" sz="1800" dirty="0">
                <a:solidFill>
                  <a:srgbClr val="0070C0"/>
                </a:solidFill>
                <a:latin typeface="Arial Black" panose="020B0A04020102020204" pitchFamily="34" charset="0"/>
              </a:rPr>
              <a:t>Orgán nebo osoba zajišťující významnou síť</a:t>
            </a:r>
          </a:p>
          <a:p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Provozovatel základní služby nebo správce a provozovatel informačního systému základní služby (PZS)</a:t>
            </a:r>
          </a:p>
          <a:p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Poskytovatel digitální služby (PDS)</a:t>
            </a:r>
          </a:p>
          <a:p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Orgán veřejné moci využívající služeb cloud </a:t>
            </a:r>
            <a:r>
              <a:rPr lang="cs-CZ" sz="18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computingu</a:t>
            </a:r>
            <a:endParaRPr lang="cs-CZ" sz="1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Původní ZKB 181/2014 platnost od 1.1.2015 Sb.</a:t>
            </a:r>
          </a:p>
          <a:p>
            <a:pPr marL="0" indent="0">
              <a:buNone/>
            </a:pP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104/2017 Sb.</a:t>
            </a:r>
          </a:p>
          <a:p>
            <a:pPr marL="0" indent="0">
              <a:buNone/>
            </a:pPr>
            <a:r>
              <a:rPr lang="cs-CZ" sz="1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205/2017 Sb. (implementace evropské směrnice NIS I)</a:t>
            </a:r>
          </a:p>
          <a:p>
            <a:pPr marL="0" indent="0">
              <a:buNone/>
            </a:pPr>
            <a:r>
              <a:rPr lang="cs-CZ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Novela ZKB 261/2021 Sb.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  <a:latin typeface="Arial Black" panose="020B0A04020102020204" pitchFamily="34" charset="0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316717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2319</Words>
  <Application>Microsoft Office PowerPoint</Application>
  <PresentationFormat>Širokoúhlá obrazovka</PresentationFormat>
  <Paragraphs>327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Calibri</vt:lpstr>
      <vt:lpstr>Calibri Light</vt:lpstr>
      <vt:lpstr>Courier New</vt:lpstr>
      <vt:lpstr>Wingdings</vt:lpstr>
      <vt:lpstr>Motiv Office</vt:lpstr>
      <vt:lpstr>Vznik zákona o kybernetické bezpečnosti (ZKB), jeho následné změny a doprovodná legislativa</vt:lpstr>
      <vt:lpstr>                                      Rizika </vt:lpstr>
      <vt:lpstr>                                    Situace v roce 2011 </vt:lpstr>
      <vt:lpstr>               Usnesení vlády č. 781 ze dne 19. října 2011            </vt:lpstr>
      <vt:lpstr>                     Základní principy navrhovaného řešení </vt:lpstr>
      <vt:lpstr>                               Cíle regulace </vt:lpstr>
      <vt:lpstr>                                   Role NBÚ/NÚKIB </vt:lpstr>
      <vt:lpstr>Prezentace aplikace PowerPoint</vt:lpstr>
      <vt:lpstr>            Povinné osoby podléhající regulaci</vt:lpstr>
      <vt:lpstr>               Kritická informační infrastruktura (KII)</vt:lpstr>
      <vt:lpstr>                        Provozovatel základní služby</vt:lpstr>
      <vt:lpstr>                 Významný informační systém (VIS)</vt:lpstr>
      <vt:lpstr>Poskytovatel služby elektronických komunikací a subjekt zajišťující síť elektronických komunikací  Orgán nebo osoba zajišťující významnou síť </vt:lpstr>
      <vt:lpstr>              Poskytovatel digitální služby (PDS) </vt:lpstr>
      <vt:lpstr>Prezentace aplikace PowerPoint</vt:lpstr>
      <vt:lpstr>                   Povinné osoby podléhající regulaci</vt:lpstr>
      <vt:lpstr>                                 CERT/CSIRT</vt:lpstr>
      <vt:lpstr>Prezentace aplikace PowerPoint</vt:lpstr>
      <vt:lpstr>           Zavést a provádět bezpečnostní opatření</vt:lpstr>
      <vt:lpstr>                        Bezpečnostní opatření</vt:lpstr>
      <vt:lpstr>                                Bezpečnostní opatření</vt:lpstr>
      <vt:lpstr>                      Bezpečnostní opatření</vt:lpstr>
      <vt:lpstr>                          Další povinnosti vůči NUKIB </vt:lpstr>
      <vt:lpstr>                             Národní CERT/CSIRT  </vt:lpstr>
      <vt:lpstr>                  NUKIB může ukládat sankce</vt:lpstr>
      <vt:lpstr>                Stav kybernetického nebezpečí (KN)</vt:lpstr>
      <vt:lpstr>                       Vyhlášky a nařízení vlády</vt:lpstr>
      <vt:lpstr>                 Směrnice EU</vt:lpstr>
      <vt:lpstr>                                  Nový ZKB</vt:lpstr>
      <vt:lpstr>                            Návrh nového ZKB</vt:lpstr>
      <vt:lpstr>                             Návrh nového ZKB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zákona o kybernetické bezpečnosti, jeho následné změny a doprovodná legislativa</dc:title>
  <dc:creator>Dusan Navratil</dc:creator>
  <cp:lastModifiedBy>Dusan Navratil</cp:lastModifiedBy>
  <cp:revision>42</cp:revision>
  <dcterms:created xsi:type="dcterms:W3CDTF">2022-12-14T12:24:25Z</dcterms:created>
  <dcterms:modified xsi:type="dcterms:W3CDTF">2023-03-16T11:26:07Z</dcterms:modified>
</cp:coreProperties>
</file>