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0CE6F31E-EFDC-4F41-963B-806975FF551E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9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112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BF2B64-399D-7D6A-EB84-CDBA448DD2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B4AE6B-514D-9809-1452-3ED7FBC609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24CA94-EBF7-8959-332B-D8171B1D9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7256-004E-459E-BADE-E81660699302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068882-E648-5B7F-4CA3-A6FEDD721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65D7E4-8242-3C5C-76AD-298B2B70D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F2DE-9A58-4EA7-901E-A64930EA51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83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72FBF6-15C7-1E2D-E067-701DF1675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ACADD0A-D933-5262-9D5D-62A903CCD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CE8ED7-8D5F-8F1D-4BA8-7D175F78D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7256-004E-459E-BADE-E81660699302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A70E95-91FA-06A6-8E17-D3DE53F26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CF307A-C61C-4AE5-5392-AC4325D1F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F2DE-9A58-4EA7-901E-A64930EA51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474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AF9330E-EE71-2080-1DEF-9F774E24AB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1D622A9-3F40-7D13-BF9C-B75D4DDDA5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C919D3-74ED-28A0-A050-72C6A0A40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7256-004E-459E-BADE-E81660699302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6FBABB-1C29-C913-0781-3E8E74825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65EB33-BA2C-675E-2C75-5C0EE8E81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F2DE-9A58-4EA7-901E-A64930EA51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441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136657-6809-2116-FF0C-1869BCCBB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1D063D-B61D-DACC-4AA3-5E31C46F6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3916E0-C7FD-F2A7-930C-CD160411C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7256-004E-459E-BADE-E81660699302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A9257C-8CAD-A650-5F41-7248D6148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2F6041-25E4-5DB6-5597-A4D8DFC9F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F2DE-9A58-4EA7-901E-A64930EA51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271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22B18D-75FC-1F9F-F62E-12BB8009E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614A01A-F191-89D3-B33E-3EE8D1BA67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707CD33-23A5-C5D1-572E-2D211FB2A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7256-004E-459E-BADE-E81660699302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C0F25F-06B6-2CBA-B777-29173381E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CAA072-02CB-F18F-7E52-7CA26FBAD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F2DE-9A58-4EA7-901E-A64930EA51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367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7DA601-0180-141C-3A44-D01839DAC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A0570F-5379-3CFF-9A2B-51D9D058A8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8B2074F-E135-6B12-C1C5-05D4CD7765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7EF7190-6057-E851-F824-016498E38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7256-004E-459E-BADE-E81660699302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77C32F1-C860-82FF-F6B8-C3C7F7388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72A0581-C9C0-D5B9-230F-8E643195E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F2DE-9A58-4EA7-901E-A64930EA51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06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546388-38E1-4498-5A2A-BEEA036BB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1245B9E-C5E1-9A50-8DE8-BB6497C3E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3EA9BC-8587-D98F-6CBA-987D2D08BC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A35833E-C468-2F34-FBC8-E33E2F2C30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391FC9B-D1E7-0F70-1327-CF447279D6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F8A5C84-C0FF-1157-DCC4-E5DA6651F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7256-004E-459E-BADE-E81660699302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E541F49-DE39-6353-4917-0DC91B119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30F4DBA-23B3-A64D-5C94-0A0859B99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F2DE-9A58-4EA7-901E-A64930EA51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624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AFAC58-9B39-C884-2BE8-40A877A5C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24D7242-59C9-86A1-8942-5DF032E1E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7256-004E-459E-BADE-E81660699302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991E367-0C9F-7512-275D-DBB446A53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7DC2836-00CF-4A03-07EB-239C71F57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F2DE-9A58-4EA7-901E-A64930EA51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7561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B677540-7533-C1DA-7A35-0864BCEFC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7256-004E-459E-BADE-E81660699302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E60874D-6EB6-10B0-CC40-6DA411576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BC23308-A93A-E2CE-6EA4-83D566B42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F2DE-9A58-4EA7-901E-A64930EA51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893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16F010-AC9D-DCA8-60B4-43A711E1B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C4209C-62BA-7FD4-8040-6FFC5BAEC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8568DCE-DA86-8D06-3BE1-DA00A0FAE8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17C8535-AE1B-880E-BFE4-BFFF69BC6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7256-004E-459E-BADE-E81660699302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4F638D6-145A-9DB4-DE06-85DD9B6AF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5990726-6F8B-69FC-A8D5-201B764C4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F2DE-9A58-4EA7-901E-A64930EA51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0308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B5EB80-269C-E1A9-E552-0D80CCDF9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058416C-1C58-1124-B91B-8388C8FB94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3597106-D98D-0933-4EE0-2E81EA1ABC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9890C1-5D1F-3F2A-7E54-D61A0B4E1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7256-004E-459E-BADE-E81660699302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3B5B768-FEA7-8E04-C580-64B1C8410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BBB0F1D-1799-4BDB-0038-93C1DE740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F2DE-9A58-4EA7-901E-A64930EA51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8774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C89D777-DA1A-1D2F-0BD3-46A28DD4F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B160D34-030D-B159-D1C1-BEFDCC1DA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747455-6B6D-6D00-FCD8-0FC2F74E28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C7256-004E-459E-BADE-E81660699302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7C8180-7458-1CAB-53D1-7772DCD451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D22EFCD-22A6-8031-B265-7A5EE48DD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0F2DE-9A58-4EA7-901E-A64930EA51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204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EB9A55-44F2-439D-6417-1D522FDAD7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C00000"/>
                </a:solidFill>
                <a:latin typeface="Arial Black" panose="020B0A04020102020204" pitchFamily="34" charset="0"/>
              </a:rPr>
              <a:t>Vytvoření Národního centra kybernetické bezpečnosti (NCKB) a jeho činnost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140B99C-1FFB-44BB-C7D6-2D3024D57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55771"/>
            <a:ext cx="9144000" cy="840922"/>
          </a:xfrm>
        </p:spPr>
        <p:txBody>
          <a:bodyPr>
            <a:normAutofit/>
          </a:bodyPr>
          <a:lstStyle/>
          <a:p>
            <a:r>
              <a:rPr lang="cs-CZ" dirty="0"/>
              <a:t>Ing. Dušan Navrátil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6045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B07C6A-D30E-77D9-AE46-CE93E2497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GOVSERT.CZ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4C76DC-ECAF-E5E7-FD68-5FF242DCC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3436"/>
            <a:ext cx="10515600" cy="4813527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Arial Black" panose="020B0A04020102020204" pitchFamily="34" charset="0"/>
              </a:rPr>
              <a:t>Činnosti: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Reaktivní – prvotní koordinace, zpracování a řešení kybernetických incidentů a vedení komunikačních kanálů s ostatními subjekty.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Analýza síťového provozu – provozování síťových sond, IDS/IPS systémy a </a:t>
            </a:r>
            <a:r>
              <a:rPr lang="cs-CZ" sz="1800" dirty="0" err="1">
                <a:latin typeface="Arial Black" panose="020B0A04020102020204" pitchFamily="34" charset="0"/>
              </a:rPr>
              <a:t>honeypoty</a:t>
            </a:r>
            <a:r>
              <a:rPr lang="cs-CZ" sz="1800" dirty="0">
                <a:latin typeface="Arial Black" panose="020B0A04020102020204" pitchFamily="34" charset="0"/>
              </a:rPr>
              <a:t>, analýza dat získaných tímto způsobem a systémových logů</a:t>
            </a:r>
          </a:p>
          <a:p>
            <a:r>
              <a:rPr lang="cs-CZ" sz="1800" dirty="0" err="1">
                <a:latin typeface="Arial Black" panose="020B0A04020102020204" pitchFamily="34" charset="0"/>
              </a:rPr>
              <a:t>Forézní</a:t>
            </a:r>
            <a:r>
              <a:rPr lang="cs-CZ" sz="1800" dirty="0">
                <a:latin typeface="Arial Black" panose="020B0A04020102020204" pitchFamily="34" charset="0"/>
              </a:rPr>
              <a:t> analýza počítačů a mobilních zařízení.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Analýza artefaktů vzniklých v souvislosti s bezpečnostními incidenty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Analýza malware a reverzní inženýrství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Získávání indikátorů kompromitace pro zamezení šíření malwaru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Penetrační testování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Problematika kybernetické bezpečnosti průmyslově orientovaných technologií a řídících systému (SCADA systémy.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Spolupráce na cvičeních</a:t>
            </a:r>
          </a:p>
        </p:txBody>
      </p:sp>
    </p:spTree>
    <p:extLst>
      <p:ext uri="{BB962C8B-B14F-4D97-AF65-F5344CB8AC3E}">
        <p14:creationId xmlns:p14="http://schemas.microsoft.com/office/powerpoint/2010/main" val="2765498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56843D-EFD4-9DB1-653F-9DA369A12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3479"/>
            <a:ext cx="10515600" cy="1445079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GOVSERT.CZ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61417E-745C-DA67-D0A0-ABEB37E45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Sdílení informací: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Informace o zranitelnostech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Informace o možných hrozbách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Vývoj bezpečnostní situace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Strojově zpracovávaná data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</a:t>
            </a:r>
            <a:r>
              <a:rPr lang="cs-CZ" sz="1800" b="1" dirty="0">
                <a:latin typeface="Arial Black" panose="020B0A04020102020204" pitchFamily="34" charset="0"/>
              </a:rPr>
              <a:t>-</a:t>
            </a:r>
            <a:r>
              <a:rPr lang="cs-CZ" sz="1800" dirty="0">
                <a:latin typeface="Arial Black" panose="020B0A04020102020204" pitchFamily="34" charset="0"/>
              </a:rPr>
              <a:t> Microsoft (</a:t>
            </a:r>
            <a:r>
              <a:rPr lang="cs-CZ" sz="1800" dirty="0" err="1">
                <a:latin typeface="Arial Black" panose="020B0A04020102020204" pitchFamily="34" charset="0"/>
              </a:rPr>
              <a:t>BotNet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Feee</a:t>
            </a:r>
            <a:r>
              <a:rPr lang="cs-CZ" sz="1800" dirty="0">
                <a:latin typeface="Arial Black" panose="020B0A04020102020204" pitchFamily="34" charset="0"/>
              </a:rPr>
              <a:t>), </a:t>
            </a:r>
            <a:r>
              <a:rPr lang="cs-CZ" sz="1800" dirty="0" err="1">
                <a:latin typeface="Arial Black" panose="020B0A04020102020204" pitchFamily="34" charset="0"/>
              </a:rPr>
              <a:t>Shadowserver</a:t>
            </a:r>
            <a:r>
              <a:rPr lang="cs-CZ" sz="1800" dirty="0">
                <a:latin typeface="Arial Black" panose="020B0A04020102020204" pitchFamily="34" charset="0"/>
              </a:rPr>
              <a:t>, reputační služby, atd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- detekce špatné konfigurace služeb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- detekce zranitelností</a:t>
            </a:r>
          </a:p>
        </p:txBody>
      </p:sp>
    </p:spTree>
    <p:extLst>
      <p:ext uri="{BB962C8B-B14F-4D97-AF65-F5344CB8AC3E}">
        <p14:creationId xmlns:p14="http://schemas.microsoft.com/office/powerpoint/2010/main" val="1984464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E266C7-715C-F4CC-AB12-553DFFD9B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3189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</a:t>
            </a: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GOVCERT.CZ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B60737-D437-C417-8FA9-4F3E79C68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8314"/>
            <a:ext cx="10515600" cy="49686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Spolupráce</a:t>
            </a: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  Česká republika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- tuzemské CSIRT týmy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- Policie ČR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- Zpravodajské služby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Evropa 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- CSIRT NETWORK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- TF-CSIRT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- NATO a CCDCOE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Svět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- FIRST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341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A6E7B8-0F41-4AD3-8590-B81B1D647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1354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GOVCERT.CZ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8BFFE1-FF3F-FB56-9C05-66D983F22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6529"/>
            <a:ext cx="10515600" cy="45604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Činnost při kybernetickém útoku na nemocnici v Benešově:</a:t>
            </a:r>
          </a:p>
          <a:p>
            <a:pPr marL="0" indent="0">
              <a:buNone/>
            </a:pPr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Zpráva v médiích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Snaha kontaktovat nemocnici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Rozhodnutí o pomoci a vyslání </a:t>
            </a:r>
            <a:r>
              <a:rPr lang="cs-CZ" sz="1800" dirty="0" err="1">
                <a:latin typeface="Arial Black" panose="020B0A04020102020204" pitchFamily="34" charset="0"/>
              </a:rPr>
              <a:t>responce</a:t>
            </a:r>
            <a:r>
              <a:rPr lang="cs-CZ" sz="1800" dirty="0">
                <a:latin typeface="Arial Black" panose="020B0A04020102020204" pitchFamily="34" charset="0"/>
              </a:rPr>
              <a:t> týmu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Vydání upozornění na hrozbu </a:t>
            </a:r>
            <a:r>
              <a:rPr lang="cs-CZ" sz="1800" dirty="0" err="1">
                <a:latin typeface="Arial Black" panose="020B0A04020102020204" pitchFamily="34" charset="0"/>
              </a:rPr>
              <a:t>Emotet-Trickbot-Ryuk</a:t>
            </a: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Naplánováno penetrační testování</a:t>
            </a:r>
          </a:p>
        </p:txBody>
      </p:sp>
    </p:spTree>
    <p:extLst>
      <p:ext uri="{BB962C8B-B14F-4D97-AF65-F5344CB8AC3E}">
        <p14:creationId xmlns:p14="http://schemas.microsoft.com/office/powerpoint/2010/main" val="955449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513B86-D810-80F0-93F0-502D34908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9325"/>
          </a:xfrm>
        </p:spPr>
        <p:txBody>
          <a:bodyPr/>
          <a:lstStyle/>
          <a:p>
            <a:r>
              <a:rPr lang="cs-CZ" dirty="0"/>
              <a:t>                          </a:t>
            </a: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GOVCERT.CZ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64554F-005A-B98A-46C1-11D3B5FA2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4886"/>
            <a:ext cx="10515600" cy="4642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Činnost </a:t>
            </a:r>
            <a:r>
              <a:rPr lang="cs-CZ" sz="1800" dirty="0" err="1">
                <a:solidFill>
                  <a:srgbClr val="C00000"/>
                </a:solidFill>
                <a:latin typeface="Arial Black" panose="020B0A04020102020204" pitchFamily="34" charset="0"/>
              </a:rPr>
              <a:t>responce</a:t>
            </a: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 týmu:</a:t>
            </a:r>
          </a:p>
          <a:p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Analýza stavu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Určení časového i věcného rozsahu kompromitace systému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Návrh možných postupu při  procesu obnovy dat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Výpomoc při odstraňování a analýze škodlivého kódu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Doporučení pro zabezpečení systému a sítě </a:t>
            </a:r>
          </a:p>
        </p:txBody>
      </p:sp>
    </p:spTree>
    <p:extLst>
      <p:ext uri="{BB962C8B-B14F-4D97-AF65-F5344CB8AC3E}">
        <p14:creationId xmlns:p14="http://schemas.microsoft.com/office/powerpoint/2010/main" val="2254188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9EEBA9-DAC1-39A8-E5F9-9A9AAAF9D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100" dirty="0">
                <a:solidFill>
                  <a:srgbClr val="C00000"/>
                </a:solidFill>
                <a:latin typeface="Arial Black" panose="020B0A04020102020204" pitchFamily="34" charset="0"/>
              </a:rPr>
              <a:t> Odbor kybernetických bezpečnostních politik</a:t>
            </a:r>
            <a:br>
              <a:rPr lang="cs-CZ" sz="4400" dirty="0">
                <a:latin typeface="Arial Black" panose="020B0A04020102020204" pitchFamily="34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5CCBD7-D8B8-DF74-36FE-4A5AA70F8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latin typeface="Arial Black" panose="020B0A04020102020204" pitchFamily="34" charset="0"/>
              </a:rPr>
              <a:t>Vytváření dlouhodobých strategií, plánů a projektů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Monitorování a evaluace nových hrozeb na strategické úrovni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Právní a </a:t>
            </a:r>
            <a:r>
              <a:rPr lang="cs-CZ" sz="1800" dirty="0" err="1">
                <a:latin typeface="Arial Black" panose="020B0A04020102020204" pitchFamily="34" charset="0"/>
              </a:rPr>
              <a:t>policy</a:t>
            </a:r>
            <a:r>
              <a:rPr lang="cs-CZ" sz="1800" dirty="0">
                <a:latin typeface="Arial Black" panose="020B0A04020102020204" pitchFamily="34" charset="0"/>
              </a:rPr>
              <a:t> podpora GOVCERTU a úřadu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Tvorba národních pozic ve vztahu k NATO, EU, OBSE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Analytika založená na otevřených zdrojích a informací od GOVCERT partnerů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Příprava varování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Příprava konferencí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Příprava technických a table top cvičení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Vzdělávání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Věda a výzkum</a:t>
            </a:r>
          </a:p>
        </p:txBody>
      </p:sp>
    </p:spTree>
    <p:extLst>
      <p:ext uri="{BB962C8B-B14F-4D97-AF65-F5344CB8AC3E}">
        <p14:creationId xmlns:p14="http://schemas.microsoft.com/office/powerpoint/2010/main" val="3765906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B8D58C-577F-24B5-B003-9EC6F1372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Odbor kybernetických bezpečnostních politik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BBD46C-4B31-072D-8AF8-81B8220DF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Cvičení: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Technické cvičení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Modré týmy versus červený tým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Cílové skupiny – subjekty podléhající zákonu z veřejné i neveřejné sféry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Ve spolupráci s MU (projekt bezpečnostního výzkumu)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Přibližně 80 osob zainteresovaných osob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Strategické table top cvičení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Cílem </a:t>
            </a:r>
            <a:r>
              <a:rPr lang="cs-CZ" sz="1800" dirty="0" err="1">
                <a:latin typeface="Arial Black" panose="020B0A04020102020204" pitchFamily="34" charset="0"/>
              </a:rPr>
              <a:t>provičit</a:t>
            </a:r>
            <a:r>
              <a:rPr lang="cs-CZ" sz="1800" dirty="0">
                <a:latin typeface="Arial Black" panose="020B0A04020102020204" pitchFamily="34" charset="0"/>
              </a:rPr>
              <a:t> rozhodovací procesy na strategické úrovni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Cílová skupina – zástupci subjektů veřejné i soukromé sféry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Cvičící reagují na připravený scénář</a:t>
            </a:r>
          </a:p>
        </p:txBody>
      </p:sp>
    </p:spTree>
    <p:extLst>
      <p:ext uri="{BB962C8B-B14F-4D97-AF65-F5344CB8AC3E}">
        <p14:creationId xmlns:p14="http://schemas.microsoft.com/office/powerpoint/2010/main" val="1243050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C2CC96-60FA-4C1D-F882-11F24B7CC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Odbor kybernetických bezpečnostních politik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79383B-03EC-4C31-620B-FA26F0D0B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Mezinárodní cvičení</a:t>
            </a:r>
          </a:p>
          <a:p>
            <a:pPr marL="0" indent="0">
              <a:buNone/>
            </a:pPr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NATO</a:t>
            </a:r>
          </a:p>
          <a:p>
            <a:r>
              <a:rPr lang="cs-CZ" sz="1800" dirty="0" err="1">
                <a:latin typeface="Arial Black" panose="020B0A04020102020204" pitchFamily="34" charset="0"/>
              </a:rPr>
              <a:t>Locked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Shields</a:t>
            </a: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 err="1">
                <a:latin typeface="Arial Black" panose="020B0A04020102020204" pitchFamily="34" charset="0"/>
              </a:rPr>
              <a:t>Cyber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Coalition</a:t>
            </a: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CMX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EU</a:t>
            </a:r>
          </a:p>
          <a:p>
            <a:r>
              <a:rPr lang="cs-CZ" sz="1800" dirty="0" err="1">
                <a:latin typeface="Arial Black" panose="020B0A04020102020204" pitchFamily="34" charset="0"/>
              </a:rPr>
              <a:t>Cyber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Europe</a:t>
            </a: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EU Pace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9892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1EAE87-B40F-45F7-7A13-15E5F6CDA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Odbor regulace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74A36A-0A3B-6B57-048A-DD7FC9726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691063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Arial Black" panose="020B0A04020102020204" pitchFamily="34" charset="0"/>
              </a:rPr>
              <a:t>Zmapování informačních systémů veřejné správy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Zmapování důležitých informačních systémů kritické infrastruktury soukromé sféry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Zmapování informačních systémů v odvětvích definovaných NIS I.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Stanovování kritérií pro určení informačních systémů spadajících pod zákon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Tvorba a změna vyhlášek pro KII,VIS,PZS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Určování KII,PZS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Identifikace VIS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Podpora a konzultační činnost subjektům, které jsou a mohou být určeny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Posuzování nabídek cloud </a:t>
            </a:r>
            <a:r>
              <a:rPr lang="cs-CZ" sz="1800" dirty="0" err="1">
                <a:latin typeface="Arial Black" panose="020B0A04020102020204" pitchFamily="34" charset="0"/>
              </a:rPr>
              <a:t>computingu</a:t>
            </a: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Příprava implementace NIS II.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Příprava zákona o dodavatelských řetězcích</a:t>
            </a:r>
          </a:p>
        </p:txBody>
      </p:sp>
    </p:spTree>
    <p:extLst>
      <p:ext uri="{BB962C8B-B14F-4D97-AF65-F5344CB8AC3E}">
        <p14:creationId xmlns:p14="http://schemas.microsoft.com/office/powerpoint/2010/main" val="6535957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B238C7-5FF6-78E9-B24B-F9F699F2A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Odbor kontroly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6AB4AC-6E0F-7CD0-1F5E-99EC3414B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latin typeface="Arial Black" panose="020B0A04020102020204" pitchFamily="34" charset="0"/>
              </a:rPr>
              <a:t>Provádí kontrolu na dodržování požadavků ZKB u regulovaných subjektů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Na kontroly si zve odborníky z jiných odborů především z </a:t>
            </a:r>
            <a:r>
              <a:rPr lang="cs-CZ" sz="1800" dirty="0" err="1">
                <a:latin typeface="Arial Black" panose="020B0A04020102020204" pitchFamily="34" charset="0"/>
              </a:rPr>
              <a:t>CERTu</a:t>
            </a:r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Dává podněty k zahájení správního řízení k udělení pokuty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540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9E88CE-630A-B5C5-9285-4E501858A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4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</a:t>
            </a:r>
            <a:r>
              <a:rPr lang="cs-CZ" alt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Usnesení vlády č. 781 ze dne 19. října 2011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60EA95-783E-7120-392B-1290E272E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NBÚ ustaven gestorem problematiky kybernetické bezpečnosti a zároveň národní autoritou pro tuto oblast</a:t>
            </a:r>
          </a:p>
          <a:p>
            <a:endParaRPr lang="cs-CZ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Zřízena Rada pro kybernetickou bezpečnost</a:t>
            </a:r>
          </a:p>
          <a:p>
            <a:endParaRPr lang="cs-CZ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r>
              <a:rPr lang="cs-CZ" altLang="cs-CZ" sz="1800" dirty="0">
                <a:latin typeface="Arial Black" panose="020B0A04020102020204" pitchFamily="34" charset="0"/>
              </a:rPr>
              <a:t>Ř/NBÚ má předložit návrh věcného záměru zákona o kybernetické bezpečnosti vládě do 31. března 2012</a:t>
            </a:r>
          </a:p>
          <a:p>
            <a:endParaRPr lang="cs-CZ" altLang="cs-CZ" sz="1800" dirty="0">
              <a:latin typeface="Arial Black" panose="020B0A04020102020204" pitchFamily="34" charset="0"/>
            </a:endParaRPr>
          </a:p>
          <a:p>
            <a:r>
              <a:rPr lang="cs-CZ" alt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Ř/NBÚ má vybudovat do 31. prosince 2015 plně funkční </a:t>
            </a:r>
            <a:r>
              <a:rPr lang="cs-CZ" altLang="cs-CZ" sz="1800" b="1" dirty="0">
                <a:solidFill>
                  <a:srgbClr val="C00000"/>
                </a:solidFill>
                <a:latin typeface="Arial Black" panose="020B0A04020102020204" pitchFamily="34" charset="0"/>
              </a:rPr>
              <a:t>Národní centrum kybernetické bezpečnosti </a:t>
            </a:r>
            <a:r>
              <a:rPr lang="cs-CZ" alt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a jako jeho součást vládní koordinační místo pro okamžitou reakci na počítačové incidenty (</a:t>
            </a:r>
            <a:r>
              <a:rPr lang="cs-CZ" altLang="cs-CZ" sz="1800" b="1" dirty="0">
                <a:solidFill>
                  <a:srgbClr val="C00000"/>
                </a:solidFill>
                <a:latin typeface="Arial Black" panose="020B0A04020102020204" pitchFamily="34" charset="0"/>
              </a:rPr>
              <a:t>vládní CERT - </a:t>
            </a:r>
            <a:r>
              <a:rPr lang="cs-CZ" altLang="cs-CZ" sz="1800" b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Computer</a:t>
            </a:r>
            <a:r>
              <a:rPr lang="cs-CZ" altLang="cs-CZ" sz="1800" b="1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cs-CZ" altLang="cs-CZ" sz="1800" b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Emergency</a:t>
            </a:r>
            <a:r>
              <a:rPr lang="cs-CZ" altLang="cs-CZ" sz="1800" b="1" dirty="0">
                <a:solidFill>
                  <a:srgbClr val="C00000"/>
                </a:solidFill>
                <a:latin typeface="Arial Black" panose="020B0A04020102020204" pitchFamily="34" charset="0"/>
              </a:rPr>
              <a:t> Response Team</a:t>
            </a:r>
            <a:r>
              <a:rPr lang="cs-CZ" alt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98790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5FC08A-E8E6-640C-44CB-ADA3E03C3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Odbor kontroly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0545B3-F6C7-73B1-2E07-89BA471A8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107" y="153171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Základní zjištěné nedostatky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Technické nedostatky: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Nedostatečná segmentace sítě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Nikdo se nestará o zranitelnosti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Nedochází k aktualizaci systémů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Vystavování služeb do internetu bez dostatečného důvodu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Ignorace „</a:t>
            </a:r>
            <a:r>
              <a:rPr lang="cs-CZ" sz="1800" dirty="0" err="1">
                <a:latin typeface="Arial Black" panose="020B0A04020102020204" pitchFamily="34" charset="0"/>
              </a:rPr>
              <a:t>best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practises</a:t>
            </a:r>
            <a:r>
              <a:rPr lang="cs-CZ" sz="1800" dirty="0">
                <a:latin typeface="Arial Black" panose="020B0A04020102020204" pitchFamily="34" charset="0"/>
              </a:rPr>
              <a:t>“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Neexistující sběr logů (centrální, často i lokální)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Nevyhodnocování logů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Neexistující nebo nedostatečný síťový monitoring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Nedochází k analýze provozu</a:t>
            </a:r>
          </a:p>
        </p:txBody>
      </p:sp>
    </p:spTree>
    <p:extLst>
      <p:ext uri="{BB962C8B-B14F-4D97-AF65-F5344CB8AC3E}">
        <p14:creationId xmlns:p14="http://schemas.microsoft.com/office/powerpoint/2010/main" val="20641615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10E000-85A1-7258-CA38-13C2766BB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Odbor kontroly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1A537B-CD23-A452-EFD8-2E3734BC7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Základní zjištěné nedostatky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Manažérské: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Podfinancování kybernetické bezpečnosti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Pravidlo minimálního nutného přístupu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Provoz šéfuje bezpečnosti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Management nejde příkladem (</a:t>
            </a:r>
            <a:r>
              <a:rPr lang="cs-CZ" sz="1800" dirty="0" err="1">
                <a:latin typeface="Arial Black" panose="020B0A04020102020204" pitchFamily="34" charset="0"/>
              </a:rPr>
              <a:t>vyjimky</a:t>
            </a:r>
            <a:r>
              <a:rPr lang="cs-CZ" sz="1800" dirty="0">
                <a:latin typeface="Arial Black" panose="020B0A04020102020204" pitchFamily="34" charset="0"/>
              </a:rPr>
              <a:t>)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Nízké bezpečnostní povědomí uživatelů – neexistence školení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Závislost na dodavatelích a outsourcing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Nejsou havarijní plány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Neexistence centrální správy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53547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C90A24-AC71-11D2-47A5-5AE703930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5604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Odbor vzdělávání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3ABA7B-707C-ED45-C7D6-9127EC337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0730"/>
            <a:ext cx="10515600" cy="55027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Uživatelé bez proškolení jsou bezpečnostní hrozbou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Příklady činnosti: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Vytvoření kontaktního místa pro koordinaci vzdělávacích pracovišť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Vedení evidence vzdělávacích aktivit kurzů školení atd.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Koordinace se zahraničními vzdělávacími pracovišti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E – </a:t>
            </a:r>
            <a:r>
              <a:rPr lang="cs-CZ" sz="1800" dirty="0" err="1">
                <a:latin typeface="Arial Black" panose="020B0A04020102020204" pitchFamily="34" charset="0"/>
              </a:rPr>
              <a:t>lerning</a:t>
            </a:r>
            <a:r>
              <a:rPr lang="cs-CZ" sz="1800" dirty="0">
                <a:latin typeface="Arial Black" panose="020B0A04020102020204" pitchFamily="34" charset="0"/>
              </a:rPr>
              <a:t> pro zaměstnance veřejné správy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Základy kybernetické bezpečnosti – určeny pro všechny pracovníky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Kurz kybernetické bezpečnosti kteří plní role dle ZKB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Rozcestníky s se vzdělávacími materiály pro: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Děti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Rodiče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Senioři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učitelé</a:t>
            </a:r>
          </a:p>
        </p:txBody>
      </p:sp>
    </p:spTree>
    <p:extLst>
      <p:ext uri="{BB962C8B-B14F-4D97-AF65-F5344CB8AC3E}">
        <p14:creationId xmlns:p14="http://schemas.microsoft.com/office/powerpoint/2010/main" val="5760295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5B3AA787-F571-07FF-6A2D-1716707BB5B4}"/>
              </a:ext>
            </a:extLst>
          </p:cNvPr>
          <p:cNvSpPr txBox="1"/>
          <p:nvPr/>
        </p:nvSpPr>
        <p:spPr>
          <a:xfrm>
            <a:off x="3992335" y="1796143"/>
            <a:ext cx="4245429" cy="29602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</a:t>
            </a:r>
            <a:r>
              <a:rPr lang="cs-CZ" sz="5400" dirty="0">
                <a:solidFill>
                  <a:srgbClr val="C00000"/>
                </a:solidFill>
                <a:latin typeface="Arial Black" panose="020B0A04020102020204" pitchFamily="34" charset="0"/>
              </a:rPr>
              <a:t>Dotazy?</a:t>
            </a:r>
          </a:p>
          <a:p>
            <a:r>
              <a:rPr lang="cs-CZ" sz="54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                  Diskuze.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3746617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75A5B51-0925-4835-8511-A0DD17EAA9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7AC90C2-A764-5119-B427-051598954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365125"/>
            <a:ext cx="5295015" cy="2063808"/>
          </a:xfrm>
        </p:spPr>
        <p:txBody>
          <a:bodyPr anchor="b">
            <a:normAutofit/>
          </a:bodyPr>
          <a:lstStyle/>
          <a:p>
            <a:r>
              <a:rPr lang="cs-CZ" sz="5400" dirty="0">
                <a:latin typeface="Arial Black" panose="020B0A04020102020204" pitchFamily="34" charset="0"/>
              </a:rPr>
              <a:t>                                       </a:t>
            </a:r>
            <a:r>
              <a:rPr lang="cs-CZ" sz="5400" dirty="0">
                <a:solidFill>
                  <a:srgbClr val="C00000"/>
                </a:solidFill>
                <a:latin typeface="Arial Black" panose="020B0A04020102020204" pitchFamily="34" charset="0"/>
              </a:rPr>
              <a:t>NCKB</a:t>
            </a:r>
          </a:p>
        </p:txBody>
      </p:sp>
      <p:sp>
        <p:nvSpPr>
          <p:cNvPr id="16" name="Sketch line">
            <a:extLst>
              <a:ext uri="{FF2B5EF4-FFF2-40B4-BE49-F238E27FC236}">
                <a16:creationId xmlns:a16="http://schemas.microsoft.com/office/drawing/2014/main" id="{5CDFD20D-8E4F-4E3A-AF87-93F23E0D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2650181"/>
            <a:ext cx="4343400" cy="18288"/>
          </a:xfrm>
          <a:custGeom>
            <a:avLst/>
            <a:gdLst>
              <a:gd name="connsiteX0" fmla="*/ 0 w 4343400"/>
              <a:gd name="connsiteY0" fmla="*/ 0 h 18288"/>
              <a:gd name="connsiteX1" fmla="*/ 577052 w 4343400"/>
              <a:gd name="connsiteY1" fmla="*/ 0 h 18288"/>
              <a:gd name="connsiteX2" fmla="*/ 1067235 w 4343400"/>
              <a:gd name="connsiteY2" fmla="*/ 0 h 18288"/>
              <a:gd name="connsiteX3" fmla="*/ 1600853 w 4343400"/>
              <a:gd name="connsiteY3" fmla="*/ 0 h 18288"/>
              <a:gd name="connsiteX4" fmla="*/ 2264773 w 4343400"/>
              <a:gd name="connsiteY4" fmla="*/ 0 h 18288"/>
              <a:gd name="connsiteX5" fmla="*/ 2841825 w 4343400"/>
              <a:gd name="connsiteY5" fmla="*/ 0 h 18288"/>
              <a:gd name="connsiteX6" fmla="*/ 3375442 w 4343400"/>
              <a:gd name="connsiteY6" fmla="*/ 0 h 18288"/>
              <a:gd name="connsiteX7" fmla="*/ 4343400 w 4343400"/>
              <a:gd name="connsiteY7" fmla="*/ 0 h 18288"/>
              <a:gd name="connsiteX8" fmla="*/ 4343400 w 4343400"/>
              <a:gd name="connsiteY8" fmla="*/ 18288 h 18288"/>
              <a:gd name="connsiteX9" fmla="*/ 3722914 w 4343400"/>
              <a:gd name="connsiteY9" fmla="*/ 18288 h 18288"/>
              <a:gd name="connsiteX10" fmla="*/ 3189297 w 4343400"/>
              <a:gd name="connsiteY10" fmla="*/ 18288 h 18288"/>
              <a:gd name="connsiteX11" fmla="*/ 2481943 w 4343400"/>
              <a:gd name="connsiteY11" fmla="*/ 18288 h 18288"/>
              <a:gd name="connsiteX12" fmla="*/ 1904891 w 4343400"/>
              <a:gd name="connsiteY12" fmla="*/ 18288 h 18288"/>
              <a:gd name="connsiteX13" fmla="*/ 1414707 w 4343400"/>
              <a:gd name="connsiteY13" fmla="*/ 18288 h 18288"/>
              <a:gd name="connsiteX14" fmla="*/ 750788 w 4343400"/>
              <a:gd name="connsiteY14" fmla="*/ 18288 h 18288"/>
              <a:gd name="connsiteX15" fmla="*/ 0 w 4343400"/>
              <a:gd name="connsiteY15" fmla="*/ 18288 h 18288"/>
              <a:gd name="connsiteX16" fmla="*/ 0 w 43434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3400" h="18288" fill="none" extrusionOk="0">
                <a:moveTo>
                  <a:pt x="0" y="0"/>
                </a:moveTo>
                <a:cubicBezTo>
                  <a:pt x="233209" y="-19550"/>
                  <a:pt x="330816" y="19068"/>
                  <a:pt x="577052" y="0"/>
                </a:cubicBezTo>
                <a:cubicBezTo>
                  <a:pt x="823288" y="-19068"/>
                  <a:pt x="875077" y="10360"/>
                  <a:pt x="1067235" y="0"/>
                </a:cubicBezTo>
                <a:cubicBezTo>
                  <a:pt x="1259393" y="-10360"/>
                  <a:pt x="1410699" y="2939"/>
                  <a:pt x="1600853" y="0"/>
                </a:cubicBezTo>
                <a:cubicBezTo>
                  <a:pt x="1791007" y="-2939"/>
                  <a:pt x="2101644" y="-26225"/>
                  <a:pt x="2264773" y="0"/>
                </a:cubicBezTo>
                <a:cubicBezTo>
                  <a:pt x="2427902" y="26225"/>
                  <a:pt x="2690426" y="-27726"/>
                  <a:pt x="2841825" y="0"/>
                </a:cubicBezTo>
                <a:cubicBezTo>
                  <a:pt x="2993224" y="27726"/>
                  <a:pt x="3172320" y="-18569"/>
                  <a:pt x="3375442" y="0"/>
                </a:cubicBezTo>
                <a:cubicBezTo>
                  <a:pt x="3578564" y="18569"/>
                  <a:pt x="4003119" y="21909"/>
                  <a:pt x="4343400" y="0"/>
                </a:cubicBezTo>
                <a:cubicBezTo>
                  <a:pt x="4343798" y="7429"/>
                  <a:pt x="4343380" y="10822"/>
                  <a:pt x="4343400" y="18288"/>
                </a:cubicBezTo>
                <a:cubicBezTo>
                  <a:pt x="4109047" y="14709"/>
                  <a:pt x="3996986" y="7919"/>
                  <a:pt x="3722914" y="18288"/>
                </a:cubicBezTo>
                <a:cubicBezTo>
                  <a:pt x="3448842" y="28657"/>
                  <a:pt x="3340973" y="29252"/>
                  <a:pt x="3189297" y="18288"/>
                </a:cubicBezTo>
                <a:cubicBezTo>
                  <a:pt x="3037621" y="7324"/>
                  <a:pt x="2636891" y="-9539"/>
                  <a:pt x="2481943" y="18288"/>
                </a:cubicBezTo>
                <a:cubicBezTo>
                  <a:pt x="2326995" y="46115"/>
                  <a:pt x="2131632" y="740"/>
                  <a:pt x="1904891" y="18288"/>
                </a:cubicBezTo>
                <a:cubicBezTo>
                  <a:pt x="1678150" y="35836"/>
                  <a:pt x="1575362" y="-3381"/>
                  <a:pt x="1414707" y="18288"/>
                </a:cubicBezTo>
                <a:cubicBezTo>
                  <a:pt x="1254052" y="39957"/>
                  <a:pt x="1051093" y="-335"/>
                  <a:pt x="750788" y="18288"/>
                </a:cubicBezTo>
                <a:cubicBezTo>
                  <a:pt x="450483" y="36911"/>
                  <a:pt x="293781" y="22900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343400" h="18288" stroke="0" extrusionOk="0">
                <a:moveTo>
                  <a:pt x="0" y="0"/>
                </a:moveTo>
                <a:cubicBezTo>
                  <a:pt x="212719" y="-28531"/>
                  <a:pt x="340561" y="-1164"/>
                  <a:pt x="577052" y="0"/>
                </a:cubicBezTo>
                <a:cubicBezTo>
                  <a:pt x="813543" y="1164"/>
                  <a:pt x="866967" y="-9376"/>
                  <a:pt x="1067235" y="0"/>
                </a:cubicBezTo>
                <a:cubicBezTo>
                  <a:pt x="1267503" y="9376"/>
                  <a:pt x="1485778" y="-20470"/>
                  <a:pt x="1774589" y="0"/>
                </a:cubicBezTo>
                <a:cubicBezTo>
                  <a:pt x="2063400" y="20470"/>
                  <a:pt x="2090152" y="-14502"/>
                  <a:pt x="2351641" y="0"/>
                </a:cubicBezTo>
                <a:cubicBezTo>
                  <a:pt x="2613130" y="14502"/>
                  <a:pt x="2802864" y="19125"/>
                  <a:pt x="2928693" y="0"/>
                </a:cubicBezTo>
                <a:cubicBezTo>
                  <a:pt x="3054522" y="-19125"/>
                  <a:pt x="3482611" y="-2038"/>
                  <a:pt x="3636046" y="0"/>
                </a:cubicBezTo>
                <a:cubicBezTo>
                  <a:pt x="3789481" y="2038"/>
                  <a:pt x="4012363" y="973"/>
                  <a:pt x="4343400" y="0"/>
                </a:cubicBezTo>
                <a:cubicBezTo>
                  <a:pt x="4342514" y="5429"/>
                  <a:pt x="4344221" y="14046"/>
                  <a:pt x="4343400" y="18288"/>
                </a:cubicBezTo>
                <a:cubicBezTo>
                  <a:pt x="4078870" y="-6138"/>
                  <a:pt x="4015967" y="29658"/>
                  <a:pt x="3809782" y="18288"/>
                </a:cubicBezTo>
                <a:cubicBezTo>
                  <a:pt x="3603597" y="6918"/>
                  <a:pt x="3495552" y="24439"/>
                  <a:pt x="3189297" y="18288"/>
                </a:cubicBezTo>
                <a:cubicBezTo>
                  <a:pt x="2883042" y="12137"/>
                  <a:pt x="2850610" y="32583"/>
                  <a:pt x="2568811" y="18288"/>
                </a:cubicBezTo>
                <a:cubicBezTo>
                  <a:pt x="2287012" y="3993"/>
                  <a:pt x="2279820" y="23580"/>
                  <a:pt x="1991759" y="18288"/>
                </a:cubicBezTo>
                <a:cubicBezTo>
                  <a:pt x="1703698" y="12996"/>
                  <a:pt x="1616455" y="23157"/>
                  <a:pt x="1284405" y="18288"/>
                </a:cubicBezTo>
                <a:cubicBezTo>
                  <a:pt x="952355" y="13419"/>
                  <a:pt x="783530" y="16053"/>
                  <a:pt x="577052" y="18288"/>
                </a:cubicBezTo>
                <a:cubicBezTo>
                  <a:pt x="370574" y="20523"/>
                  <a:pt x="173929" y="519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C86EA2-B5F9-1B61-0836-63D011800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2908005"/>
            <a:ext cx="5295015" cy="32689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NCKB bylo slavnostně otevřeno 1.května 2014</a:t>
            </a:r>
          </a:p>
        </p:txBody>
      </p:sp>
      <p:pic>
        <p:nvPicPr>
          <p:cNvPr id="9" name="Obrázek 8" descr="Obsah obrázku obloha, venku, budova, obytný dům">
            <a:extLst>
              <a:ext uri="{FF2B5EF4-FFF2-40B4-BE49-F238E27FC236}">
                <a16:creationId xmlns:a16="http://schemas.microsoft.com/office/drawing/2014/main" id="{AFD0D8C8-358E-7DF0-D9E0-3C072602AD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397" y="828276"/>
            <a:ext cx="2603605" cy="1952703"/>
          </a:xfrm>
          <a:prstGeom prst="rect">
            <a:avLst/>
          </a:prstGeom>
        </p:spPr>
      </p:pic>
      <p:pic>
        <p:nvPicPr>
          <p:cNvPr id="7" name="Obrázek 6" descr="Obsah obrázku text, interiér, osoba, počítač&#10;&#10;Popis byl vytvořen automaticky">
            <a:extLst>
              <a:ext uri="{FF2B5EF4-FFF2-40B4-BE49-F238E27FC236}">
                <a16:creationId xmlns:a16="http://schemas.microsoft.com/office/drawing/2014/main" id="{60ABBE67-3E54-114E-A6DF-A711B91DC3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4328" y="828276"/>
            <a:ext cx="2603605" cy="1952703"/>
          </a:xfrm>
          <a:prstGeom prst="rect">
            <a:avLst/>
          </a:prstGeom>
        </p:spPr>
      </p:pic>
      <p:pic>
        <p:nvPicPr>
          <p:cNvPr id="5" name="Obrázek 4" descr="Obsah obrázku osoba, oblek, muž, stojící&#10;&#10;Popis byl vytvořen automaticky">
            <a:extLst>
              <a:ext uri="{FF2B5EF4-FFF2-40B4-BE49-F238E27FC236}">
                <a16:creationId xmlns:a16="http://schemas.microsoft.com/office/drawing/2014/main" id="{EBC05DE7-F4ED-DAA3-D002-B30F45DC84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216" y="3426258"/>
            <a:ext cx="5093898" cy="275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076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654167-4CEA-5643-D5C7-5A03C302F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    NCKB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10F665-106E-2EC0-99FD-3D4CC246A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Součásti: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Vládni CERT (GOVCERT.CZ)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Odbor kybernetických bezpečnostních politik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Odbor regulace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Odbor kontroly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884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959163-322B-0C1A-C32F-2EBC59293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CERT/CSIRT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33A248-F7CB-D49B-95FD-FC31FA3C8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latin typeface="Arial Black" panose="020B0A04020102020204" pitchFamily="34" charset="0"/>
              </a:rPr>
              <a:t>Trošku historie - první pracoviště CERT/CSIRT- </a:t>
            </a:r>
            <a:r>
              <a:rPr lang="cs-CZ" sz="1800" dirty="0" err="1">
                <a:latin typeface="Arial Black" panose="020B0A04020102020204" pitchFamily="34" charset="0"/>
              </a:rPr>
              <a:t>Cordination</a:t>
            </a:r>
            <a:r>
              <a:rPr lang="cs-CZ" sz="1800" dirty="0">
                <a:latin typeface="Arial Black" panose="020B0A04020102020204" pitchFamily="34" charset="0"/>
              </a:rPr>
              <a:t> Center (CERT/CC) vzniklo v roce 1988 na Carnegie </a:t>
            </a:r>
            <a:r>
              <a:rPr lang="cs-CZ" sz="1800" dirty="0" err="1">
                <a:latin typeface="Arial Black" panose="020B0A04020102020204" pitchFamily="34" charset="0"/>
              </a:rPr>
              <a:t>Mellon</a:t>
            </a:r>
            <a:r>
              <a:rPr lang="cs-CZ" sz="1800" dirty="0">
                <a:latin typeface="Arial Black" panose="020B0A04020102020204" pitchFamily="34" charset="0"/>
              </a:rPr>
              <a:t> University.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Vytvoření světové sítě CERT/CSIRT pracovišť zodpovědných za reakci na kybernetické incidenty pro určitý okruh subjektů.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Celosvětová spolupráce pracovišť CERT/CSIRT na bázi důvěry a dobrovolnosti provádí výměnu informací bez jakýchkoliv právních regulí.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Každý CERT/CSIRT  zveřejňuje základní informace o pracovišti, možnostech jeho kontaktování, jeho poslání, odpovědnosti, financování, </a:t>
            </a:r>
            <a:r>
              <a:rPr lang="cs-CZ" sz="1800" dirty="0" err="1">
                <a:latin typeface="Arial Black" panose="020B0A04020102020204" pitchFamily="34" charset="0"/>
              </a:rPr>
              <a:t>constituency</a:t>
            </a:r>
            <a:r>
              <a:rPr lang="cs-CZ" sz="1800" dirty="0">
                <a:latin typeface="Arial Black" panose="020B0A04020102020204" pitchFamily="34" charset="0"/>
              </a:rPr>
              <a:t>, organizační zakotvení, nabízených službách atd.</a:t>
            </a:r>
          </a:p>
        </p:txBody>
      </p:sp>
    </p:spTree>
    <p:extLst>
      <p:ext uri="{BB962C8B-B14F-4D97-AF65-F5344CB8AC3E}">
        <p14:creationId xmlns:p14="http://schemas.microsoft.com/office/powerpoint/2010/main" val="1903230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602DAD-79DD-FE52-7210-E5F0A26CC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0339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CERT/CSIRT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B88E78-E1B0-FB70-139F-4E87993E0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3243"/>
            <a:ext cx="10515600" cy="4723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Členění dle řešení podle řešení incidentů: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interní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koordinační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národní/vládní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regionální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sektorové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produktové</a:t>
            </a:r>
          </a:p>
        </p:txBody>
      </p:sp>
    </p:spTree>
    <p:extLst>
      <p:ext uri="{BB962C8B-B14F-4D97-AF65-F5344CB8AC3E}">
        <p14:creationId xmlns:p14="http://schemas.microsoft.com/office/powerpoint/2010/main" val="3020169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F246C6-AFCD-C396-22AF-F404DE7F7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5846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CERT/CSIRT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F2307D-2DD9-1D39-4132-E562A185D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0443"/>
            <a:ext cx="10515600" cy="4266520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Členění dle typu působnosti:</a:t>
            </a:r>
          </a:p>
          <a:p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Veřejný sektor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Soukromý sektor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Vojenský sektor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Akademický sektor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196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407C79-B311-8F99-0297-0BFFE60FC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CERT/CSIRT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30105D-1DBA-F4E7-EA3E-069144079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0971"/>
            <a:ext cx="10515600" cy="4935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Členství v mezinárodních organizacích</a:t>
            </a:r>
          </a:p>
          <a:p>
            <a:pPr marL="0" indent="0">
              <a:buNone/>
            </a:pPr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C00000"/>
                </a:solidFill>
                <a:latin typeface="Arial Black" panose="020B0A04020102020204" pitchFamily="34" charset="0"/>
              </a:rPr>
              <a:t>FIRST (</a:t>
            </a:r>
            <a:r>
              <a:rPr lang="cs-CZ" sz="1800" b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Forum</a:t>
            </a:r>
            <a:r>
              <a:rPr lang="cs-CZ" sz="1800" b="1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cs-CZ" sz="1800" b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for</a:t>
            </a:r>
            <a:r>
              <a:rPr lang="cs-CZ" sz="1800" b="1" dirty="0">
                <a:solidFill>
                  <a:srgbClr val="C00000"/>
                </a:solidFill>
                <a:latin typeface="Arial Black" panose="020B0A04020102020204" pitchFamily="34" charset="0"/>
              </a:rPr>
              <a:t> incident </a:t>
            </a:r>
            <a:r>
              <a:rPr lang="cs-CZ" sz="1800" b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Responce</a:t>
            </a:r>
            <a:r>
              <a:rPr lang="cs-CZ" sz="1800" b="1" dirty="0">
                <a:solidFill>
                  <a:srgbClr val="C00000"/>
                </a:solidFill>
                <a:latin typeface="Arial Black" panose="020B0A04020102020204" pitchFamily="34" charset="0"/>
              </a:rPr>
              <a:t> and </a:t>
            </a:r>
            <a:r>
              <a:rPr lang="cs-CZ" sz="1800" b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Security</a:t>
            </a:r>
            <a:r>
              <a:rPr lang="cs-CZ" sz="1800" b="1" dirty="0">
                <a:solidFill>
                  <a:srgbClr val="C00000"/>
                </a:solidFill>
                <a:latin typeface="Arial Black" panose="020B0A04020102020204" pitchFamily="34" charset="0"/>
              </a:rPr>
              <a:t> Teams)</a:t>
            </a:r>
          </a:p>
          <a:p>
            <a:pPr marL="0" indent="0">
              <a:buNone/>
            </a:pPr>
            <a:r>
              <a:rPr lang="cs-CZ" sz="1800" b="1" dirty="0">
                <a:latin typeface="Arial Black" panose="020B0A04020102020204" pitchFamily="34" charset="0"/>
              </a:rPr>
              <a:t>Možnost stát se členem po atestaci a možnost vyloučení pro nedodržení zásad.</a:t>
            </a:r>
          </a:p>
          <a:p>
            <a:pPr marL="0" indent="0">
              <a:buNone/>
            </a:pPr>
            <a:r>
              <a:rPr lang="cs-CZ" sz="1800" b="1" dirty="0">
                <a:latin typeface="Arial Black" panose="020B0A04020102020204" pitchFamily="34" charset="0"/>
              </a:rPr>
              <a:t> </a:t>
            </a:r>
          </a:p>
          <a:p>
            <a:pPr marL="0" indent="0">
              <a:buNone/>
            </a:pPr>
            <a:r>
              <a:rPr lang="cs-CZ" sz="1800" b="1" dirty="0">
                <a:latin typeface="Arial Black" panose="020B0A04020102020204" pitchFamily="34" charset="0"/>
              </a:rPr>
              <a:t>Zásady – operační nezávislost, reciprocita, důvěrnost a transparentnost. </a:t>
            </a:r>
          </a:p>
          <a:p>
            <a:pPr marL="0" indent="0">
              <a:buNone/>
            </a:pPr>
            <a:endParaRPr lang="cs-CZ" sz="18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latin typeface="Arial Black" panose="020B0A04020102020204" pitchFamily="34" charset="0"/>
              </a:rPr>
              <a:t>Výhody členství:</a:t>
            </a:r>
          </a:p>
          <a:p>
            <a:r>
              <a:rPr lang="cs-CZ" sz="1800" b="1" dirty="0">
                <a:latin typeface="Arial Black" panose="020B0A04020102020204" pitchFamily="34" charset="0"/>
              </a:rPr>
              <a:t>Přístup k aktuálním dokumentům o osvědčených postupech při řešení incidentů</a:t>
            </a:r>
          </a:p>
          <a:p>
            <a:r>
              <a:rPr lang="cs-CZ" sz="1800" b="1" dirty="0">
                <a:latin typeface="Arial Black" panose="020B0A04020102020204" pitchFamily="34" charset="0"/>
              </a:rPr>
              <a:t>Možnost účastnit se technických kolokvií pro bezpečnostní experty a školení.</a:t>
            </a:r>
          </a:p>
          <a:p>
            <a:r>
              <a:rPr lang="cs-CZ" sz="1800" b="1" dirty="0">
                <a:latin typeface="Arial Black" panose="020B0A04020102020204" pitchFamily="34" charset="0"/>
              </a:rPr>
              <a:t>Možnost výročních konferencí FIRST k problematice řešení incidentů</a:t>
            </a:r>
          </a:p>
          <a:p>
            <a:pPr marL="0" indent="0">
              <a:buNone/>
            </a:pPr>
            <a:endParaRPr lang="cs-CZ" sz="18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latin typeface="Arial Black" panose="020B0A04020102020204" pitchFamily="34" charset="0"/>
              </a:rPr>
              <a:t>Další mezinárodní organizace – </a:t>
            </a:r>
            <a:r>
              <a:rPr lang="cs-CZ" sz="1800" b="1" dirty="0">
                <a:solidFill>
                  <a:srgbClr val="C00000"/>
                </a:solidFill>
                <a:latin typeface="Arial Black" panose="020B0A04020102020204" pitchFamily="34" charset="0"/>
              </a:rPr>
              <a:t>TF-CSIRT, CSIRT network </a:t>
            </a:r>
            <a:r>
              <a:rPr lang="cs-CZ" sz="1800" b="1" dirty="0">
                <a:latin typeface="Arial Black" panose="020B0A04020102020204" pitchFamily="34" charset="0"/>
              </a:rPr>
              <a:t>a další</a:t>
            </a:r>
          </a:p>
        </p:txBody>
      </p:sp>
    </p:spTree>
    <p:extLst>
      <p:ext uri="{BB962C8B-B14F-4D97-AF65-F5344CB8AC3E}">
        <p14:creationId xmlns:p14="http://schemas.microsoft.com/office/powerpoint/2010/main" val="1614528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DFA38D-3102-75CD-DC1B-4E8ED82CC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0725"/>
          </a:xfrm>
        </p:spPr>
        <p:txBody>
          <a:bodyPr/>
          <a:lstStyle/>
          <a:p>
            <a:r>
              <a:rPr lang="cs-CZ" dirty="0"/>
              <a:t>                             </a:t>
            </a: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CERT/CSIRT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8172AE-F28F-4462-A3BE-029773243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5657"/>
            <a:ext cx="10515600" cy="500130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Základním těchto pracovišť úkolem je řešení incidentů (</a:t>
            </a: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incident </a:t>
            </a:r>
            <a:r>
              <a:rPr lang="cs-CZ" sz="1800" dirty="0" err="1">
                <a:solidFill>
                  <a:srgbClr val="C00000"/>
                </a:solidFill>
                <a:latin typeface="Arial Black" panose="020B0A04020102020204" pitchFamily="34" charset="0"/>
              </a:rPr>
              <a:t>handling</a:t>
            </a:r>
            <a:r>
              <a:rPr lang="cs-CZ" sz="1800" dirty="0">
                <a:latin typeface="Arial Black" panose="020B0A04020102020204" pitchFamily="34" charset="0"/>
              </a:rPr>
              <a:t>):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detekce události/hlášení o události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založení události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 err="1">
                <a:latin typeface="Arial Black" panose="020B0A04020102020204" pitchFamily="34" charset="0"/>
              </a:rPr>
              <a:t>triage</a:t>
            </a: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řešení(analýza) incidentu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uzavření a klasifikace incidentu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post analýza a závěrečný report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doporučení/</a:t>
            </a:r>
            <a:r>
              <a:rPr lang="cs-CZ" sz="1800" dirty="0" err="1">
                <a:latin typeface="Arial Black" panose="020B0A04020102020204" pitchFamily="34" charset="0"/>
              </a:rPr>
              <a:t>lesson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learned</a:t>
            </a:r>
            <a:endParaRPr lang="cs-CZ" sz="1800" dirty="0">
              <a:latin typeface="Arial Black" panose="020B0A04020102020204" pitchFamily="34" charset="0"/>
            </a:endParaRPr>
          </a:p>
        </p:txBody>
      </p:sp>
      <p:sp>
        <p:nvSpPr>
          <p:cNvPr id="4" name="Šipka: dolů 3">
            <a:extLst>
              <a:ext uri="{FF2B5EF4-FFF2-40B4-BE49-F238E27FC236}">
                <a16:creationId xmlns:a16="http://schemas.microsoft.com/office/drawing/2014/main" id="{E12FDA4D-8D34-7148-A442-452702666343}"/>
              </a:ext>
            </a:extLst>
          </p:cNvPr>
          <p:cNvSpPr/>
          <p:nvPr/>
        </p:nvSpPr>
        <p:spPr>
          <a:xfrm>
            <a:off x="1106259" y="4151880"/>
            <a:ext cx="253093" cy="367394"/>
          </a:xfrm>
          <a:prstGeom prst="downArrow">
            <a:avLst>
              <a:gd name="adj1" fmla="val 50000"/>
              <a:gd name="adj2" fmla="val 52041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: dolů 5">
            <a:extLst>
              <a:ext uri="{FF2B5EF4-FFF2-40B4-BE49-F238E27FC236}">
                <a16:creationId xmlns:a16="http://schemas.microsoft.com/office/drawing/2014/main" id="{C64916CE-6A97-5EDF-0EE7-B90883434416}"/>
              </a:ext>
            </a:extLst>
          </p:cNvPr>
          <p:cNvSpPr/>
          <p:nvPr/>
        </p:nvSpPr>
        <p:spPr>
          <a:xfrm>
            <a:off x="1106260" y="2181393"/>
            <a:ext cx="253093" cy="367394"/>
          </a:xfrm>
          <a:prstGeom prst="downArrow">
            <a:avLst>
              <a:gd name="adj1" fmla="val 50000"/>
              <a:gd name="adj2" fmla="val 52041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lů 6">
            <a:extLst>
              <a:ext uri="{FF2B5EF4-FFF2-40B4-BE49-F238E27FC236}">
                <a16:creationId xmlns:a16="http://schemas.microsoft.com/office/drawing/2014/main" id="{8C59053D-5B92-CB5E-33B4-045ED42FAD41}"/>
              </a:ext>
            </a:extLst>
          </p:cNvPr>
          <p:cNvSpPr/>
          <p:nvPr/>
        </p:nvSpPr>
        <p:spPr>
          <a:xfrm>
            <a:off x="1106260" y="2772810"/>
            <a:ext cx="253093" cy="367394"/>
          </a:xfrm>
          <a:prstGeom prst="downArrow">
            <a:avLst>
              <a:gd name="adj1" fmla="val 50000"/>
              <a:gd name="adj2" fmla="val 52041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lů 7">
            <a:extLst>
              <a:ext uri="{FF2B5EF4-FFF2-40B4-BE49-F238E27FC236}">
                <a16:creationId xmlns:a16="http://schemas.microsoft.com/office/drawing/2014/main" id="{A26803A1-C4A1-2E71-8359-F48DBEF88AAF}"/>
              </a:ext>
            </a:extLst>
          </p:cNvPr>
          <p:cNvSpPr/>
          <p:nvPr/>
        </p:nvSpPr>
        <p:spPr>
          <a:xfrm>
            <a:off x="1106260" y="3482071"/>
            <a:ext cx="253093" cy="367394"/>
          </a:xfrm>
          <a:prstGeom prst="downArrow">
            <a:avLst>
              <a:gd name="adj1" fmla="val 50000"/>
              <a:gd name="adj2" fmla="val 52041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: dolů 8">
            <a:extLst>
              <a:ext uri="{FF2B5EF4-FFF2-40B4-BE49-F238E27FC236}">
                <a16:creationId xmlns:a16="http://schemas.microsoft.com/office/drawing/2014/main" id="{7BD205BE-B10D-1ADB-3FB3-0F9CAEC4C7F5}"/>
              </a:ext>
            </a:extLst>
          </p:cNvPr>
          <p:cNvSpPr/>
          <p:nvPr/>
        </p:nvSpPr>
        <p:spPr>
          <a:xfrm>
            <a:off x="1106260" y="4843124"/>
            <a:ext cx="253093" cy="367394"/>
          </a:xfrm>
          <a:prstGeom prst="downArrow">
            <a:avLst>
              <a:gd name="adj1" fmla="val 50000"/>
              <a:gd name="adj2" fmla="val 52041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: dolů 9">
            <a:extLst>
              <a:ext uri="{FF2B5EF4-FFF2-40B4-BE49-F238E27FC236}">
                <a16:creationId xmlns:a16="http://schemas.microsoft.com/office/drawing/2014/main" id="{6809EDF7-49F3-E042-72A8-9A5F08D72C12}"/>
              </a:ext>
            </a:extLst>
          </p:cNvPr>
          <p:cNvSpPr/>
          <p:nvPr/>
        </p:nvSpPr>
        <p:spPr>
          <a:xfrm>
            <a:off x="1106259" y="5498646"/>
            <a:ext cx="253093" cy="367394"/>
          </a:xfrm>
          <a:prstGeom prst="downArrow">
            <a:avLst>
              <a:gd name="adj1" fmla="val 50000"/>
              <a:gd name="adj2" fmla="val 52041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11709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1054</Words>
  <Application>Microsoft Office PowerPoint</Application>
  <PresentationFormat>Širokoúhlá obrazovka</PresentationFormat>
  <Paragraphs>256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Arial Black</vt:lpstr>
      <vt:lpstr>Calibri</vt:lpstr>
      <vt:lpstr>Calibri Light</vt:lpstr>
      <vt:lpstr>Motiv Office</vt:lpstr>
      <vt:lpstr>Vytvoření Národního centra kybernetické bezpečnosti (NCKB) a jeho činnost </vt:lpstr>
      <vt:lpstr>                  Usnesení vlády č. 781 ze dne 19. října 2011</vt:lpstr>
      <vt:lpstr>                                       NCKB</vt:lpstr>
      <vt:lpstr>                                      NCKB</vt:lpstr>
      <vt:lpstr>                                 CERT/CSIRT</vt:lpstr>
      <vt:lpstr>                                CERT/CSIRT</vt:lpstr>
      <vt:lpstr>                                CERT/CSIRT</vt:lpstr>
      <vt:lpstr>                                CERT/CSIRT</vt:lpstr>
      <vt:lpstr>                             CERT/CSIRT</vt:lpstr>
      <vt:lpstr>                                GOVSERT.CZ</vt:lpstr>
      <vt:lpstr>                                  GOVSERT.CZ</vt:lpstr>
      <vt:lpstr>                  GOVCERT.CZ</vt:lpstr>
      <vt:lpstr>                                 GOVCERT.CZ</vt:lpstr>
      <vt:lpstr>                          GOVCERT.CZ</vt:lpstr>
      <vt:lpstr> Odbor kybernetických bezpečnostních politik </vt:lpstr>
      <vt:lpstr>        Odbor kybernetických bezpečnostních politik</vt:lpstr>
      <vt:lpstr>      Odbor kybernetických bezpečnostních politik</vt:lpstr>
      <vt:lpstr>                               Odbor regulace</vt:lpstr>
      <vt:lpstr>                             Odbor kontroly</vt:lpstr>
      <vt:lpstr>                             Odbor kontroly</vt:lpstr>
      <vt:lpstr>                            Odbor kontroly</vt:lpstr>
      <vt:lpstr>                          Odbor vzdělávání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Vytvoření Národního centra kybernetické bezpečnosti (NCKB) a jeho činnost</dc:title>
  <dc:creator>Dusan Navratil</dc:creator>
  <cp:lastModifiedBy>Dusan Navratil</cp:lastModifiedBy>
  <cp:revision>20</cp:revision>
  <dcterms:created xsi:type="dcterms:W3CDTF">2023-01-06T10:33:54Z</dcterms:created>
  <dcterms:modified xsi:type="dcterms:W3CDTF">2023-03-23T11:10:12Z</dcterms:modified>
</cp:coreProperties>
</file>