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4" r:id="rId22"/>
    <p:sldId id="275" r:id="rId23"/>
    <p:sldId id="278" r:id="rId24"/>
    <p:sldId id="27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12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9647F-BAA9-92B7-AB0F-FC10C9F9E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CF04FF-CA68-116C-A5D3-A7A9F8AB3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4B7155-1C95-7DD0-E0A8-B83FA6593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0137C3-0FEC-735D-7B19-D8E4025E5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ED2419-379C-AB5C-7D58-E1D1C77DB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41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B7246-41ED-D457-385C-391D74FD4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2D24CF-BBF4-05C4-256D-55D674439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5A413B-2E1C-C436-90A6-DE18731C7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60A9C3-2922-F76C-1C77-9C955F3E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0CB91E-6DC3-9EF1-4C81-BC4C77AE9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82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EB46C2B-4F6D-C359-3C7C-6CDF60F6D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8A5228-E1B0-F6AA-3B3D-FD369F2B3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E035C6-D49C-89F8-96A7-B0D9CA87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6EB641-161B-BAB0-3F8E-16D7C28AD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B32DE6-71B5-9584-9CCE-3F606FB9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32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4F4B2-C5C9-3E7B-DC94-508A397CF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601F3-92B2-EF20-8CCA-4C7F8A0F9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1BD337-249F-A0FA-00A2-6D9246BF4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0442D6-E46E-2E39-5F88-D99C91DC6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FCB83C-384A-AEBD-B996-310DAB654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53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CE4F9-AE57-6522-AD79-22B712BD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E8F73C-CFC6-F7A3-BADD-0A8418AFB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75E0CD-1DA1-615B-625F-7C25BB1C3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D46A48-4EE2-A188-2FEB-EE6AC4D4B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664FF4-35C5-18A7-F07A-E0B4CC19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16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AAEE8-27B6-81EC-043A-77DB96832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26BDC-14BD-14A1-E748-A40693B54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32D50C-5E8F-88E6-87A6-9B16AC0DD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B5816E-0C24-442C-6931-B2547274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6DAE10-D3DB-DB07-A61C-F2CC85D9B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D32B65-77CB-337E-7A1D-63A83DED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41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9938E-7D34-89FD-E87D-4D230088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ACB3CF-159B-A5CD-7FF4-BFC96FB18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C25FF2-DE2E-D2C6-D0E6-B33613CFA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F4DEF5-A417-7FDA-84F2-35C8C0949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9C1E66-0B67-2DA1-7A22-E3EF696C1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D537416-D139-E4F6-911B-C5C8A9C41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4C28C02-EE71-0C93-E2AB-6EF8F4C4F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A57E40-C3CC-9AA2-91BA-486163D2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36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306CF-40BF-68A1-EC0F-235DEE173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CF5687D-9D8A-1CCF-FCD8-E0D2090D3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7496C4-A49F-DFE1-E20C-173A36F7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CFB565-29BA-303F-C547-8D2AB9335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5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635702-58C7-15AF-305D-4D60259D7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582685-7D02-6A0C-EA7A-A71F58CA2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4E77B3-6E94-F4F1-9F34-E9DF7B579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60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BFB1D-5619-B61E-5778-591C45C19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A74D1A-7282-5F8D-60F6-5947E89A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62B210-A5A1-167C-8B7E-0A87DBD62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5CF6EB-47FF-41CB-86DA-4183DFE8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4C25C8-95DD-F3BF-92DD-8014AD874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0FD84C-0480-F53A-413D-31EF87BCA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08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55181-A2B0-A699-FAFD-D07194081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3AB6E5-FADC-7F8E-BD9F-3F84E8625A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843710-A609-4B47-F3D5-4AC6CAA09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AD4DE5-1174-A917-076A-CE7D918D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797D11-A844-FFD9-D687-C98151A0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D13CEF-EB05-0720-02FC-AD161C4E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18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FC2256F-A565-BE76-7ABC-79958DB9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661E3F-E3AC-DFBC-EB50-992DC9917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83CF7C-5BEC-E6B3-FD79-EECA7A415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74F7-4CD5-493D-93EE-848E3436AA73}" type="datetimeFigureOut">
              <a:rPr lang="cs-CZ" smtClean="0"/>
              <a:t>09.02.2023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A656BB-FBC0-99C1-8790-CCE640F82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1628C2-8500-9838-20CD-3F63B4F7F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33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F0AD4-AB30-6B73-F8D1-9DE17613FD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C00000"/>
                </a:solidFill>
                <a:latin typeface="Arial Black" panose="020B0A04020102020204" pitchFamily="34" charset="0"/>
              </a:rPr>
              <a:t>Vznik NUKIB, jeho činnosti a varování Huawei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820649-C38F-7998-1858-91CF62B56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63936"/>
            <a:ext cx="9144000" cy="506185"/>
          </a:xfrm>
        </p:spPr>
        <p:txBody>
          <a:bodyPr>
            <a:normAutofit/>
          </a:bodyPr>
          <a:lstStyle/>
          <a:p>
            <a:r>
              <a:rPr lang="cs-CZ" dirty="0"/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82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2DFC6-F453-6329-8C06-DFEBCF0A8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856A5-1731-092F-45F9-DA71ABB2C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693"/>
            <a:ext cx="10515600" cy="4552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Odbor bezpečnosti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Certifikace informačních a komunikačních systémů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Certifikace systémů – 100 z toho 700 aktivních, 90% státní správa, z toho PT a T 15%, D-50%, V-35%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Schvaluje změny v certifikovaných IS cirka 1000 ročně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Tvorba </a:t>
            </a:r>
            <a:r>
              <a:rPr lang="cs-CZ" sz="1800" dirty="0" err="1">
                <a:latin typeface="Arial Black" panose="020B0A04020102020204" pitchFamily="34" charset="0"/>
              </a:rPr>
              <a:t>standartů</a:t>
            </a:r>
            <a:r>
              <a:rPr lang="cs-CZ" sz="1800" dirty="0">
                <a:latin typeface="Arial Black" panose="020B0A04020102020204" pitchFamily="34" charset="0"/>
              </a:rPr>
              <a:t>  a metodik ochrany UI v IS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Akreditace IS EU a NATO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176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202E4-8FA1-6B67-674E-C42E2EA7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531EF4-C7CC-AE9F-EA9B-C6D3634C5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Odbor bezpečnosti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TEMPEST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(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elecommunications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lectronics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M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aterials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rotected from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manating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purious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ransmissions)</a:t>
            </a:r>
            <a:endParaRPr lang="cs-CZ" sz="1800" b="0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b="0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Národní středisko pro měření kompromitujícího elektromagnetického vyzařování  (KV) cca 200/rok</a:t>
            </a: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Návrh metod a postupů hodnocení el. Zařízení, zabezpečené oblasti nebo objektu proti úniku UI prostřednictvím KV</a:t>
            </a: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Certifikace stínících komor cca 20/r</a:t>
            </a: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Kontroly jednacích místností k nepovolenému použití technických prostředků určených k získávání informací nebo KV</a:t>
            </a: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Určování standardů v oblasti TEMPEST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828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0AD3E-61A2-A4C2-75EA-0BE557B97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C73FFA-39AD-CFEF-FCD2-E4035A087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Odbor bezpečnosti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Šifrová služba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Výroba kryptografického materiálu KM) pro provoz kryptografických prostředků (KP)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Evidence KM, pracovníků kryptografické ochrany včetně </a:t>
            </a:r>
            <a:r>
              <a:rPr lang="cs-CZ" sz="1800" dirty="0" err="1">
                <a:latin typeface="Arial Black" panose="020B0A04020102020204" pitchFamily="34" charset="0"/>
              </a:rPr>
              <a:t>evidense</a:t>
            </a:r>
            <a:r>
              <a:rPr lang="cs-CZ" sz="1800" dirty="0">
                <a:latin typeface="Arial Black" panose="020B0A04020102020204" pitchFamily="34" charset="0"/>
              </a:rPr>
              <a:t> kompromitace a ničení KM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Národní středisko pro distribuci KM (NDA)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Servis a údržba KP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Nová výzva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postkvantová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kryptografie!!!!!!!!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285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6FEB9-7DCE-E79F-7638-EF36E014D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09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„Varování Huawei“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6E7FE-751B-EE33-16AF-09874163D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257300"/>
            <a:ext cx="10953750" cy="491966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17. prosince 2018 NUKIB vydal na základě § 18 ZKB Varování před používáním SW a  HW společností Huawei Technologies a ZTE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Corporation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– používání technických a programových prostředků představuje hrozbu v oblasti kybernetické bezpečnosti</a:t>
            </a:r>
            <a:r>
              <a:rPr lang="cs-CZ" sz="1800" dirty="0"/>
              <a:t>.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Proč bylo vydáno?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Hrozba spočívá zejména v tom, že uvedené společnosti jsou srozuměny upřednostnit zájmy ČLR (KSČ) před zájmy uživatelů jejich technologií (zákazníků), s reálnou možností narušit bezpečnost dat.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Politické a právní prostředí ČLR dává povinnost právnickým a fyzickým osobám podílet se na zpravodajské činnosti státu a napomáhat v prosazování jeho zájmu.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Technologie uvedených společností jsou nebo se mohou nacházet se mohou nacházet v IS a KS strategického významu, přičemž jejich vliv na úroveň bezpečnosti těchto systémů je či může být značný mnohdy zásadní.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Zjištění českých zpravodajských služeb o zpravodajských aktivitách ČLR vlivového a špionážního charakteru.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672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6CB25-4528-5CD7-E82C-96ED334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7FCCDF-387A-D895-28CA-E9DDCF5E0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Co to znamená?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Prostřednictvím varování NUKIB upozornil na existenci hrozby v oblasti kybernetické bezpečnosti, na kterou je nutno bezprostředně reagovat.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Subjekty, které spadají pod ZKB jsou povinny se touto hrozbou zabývat a zohlednit ji v analýze rizik, kterou jsou v souladu se ZKB a příslušné vyhlášky, které jsou  povinny pravidelně provádět.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Varování neznamená bezpodmínečný zákaz používání daných technických a programových prostředků, ale nutnost zvážit případné bezpečnostní riziko související s jeho používáním.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Dovolí-li to výsledky analýzy rizik, uvedené technické nebo programové prostředky je možno i nadále používat.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Orgánům a osobám, kterým ZKB neukládá povinnost zavést a provádět bezpečnostní opatření, stejně jako široké veřejnosti, nezakládá varování žádnou povinnost.</a:t>
            </a:r>
          </a:p>
        </p:txBody>
      </p:sp>
    </p:spTree>
    <p:extLst>
      <p:ext uri="{BB962C8B-B14F-4D97-AF65-F5344CB8AC3E}">
        <p14:creationId xmlns:p14="http://schemas.microsoft.com/office/powerpoint/2010/main" val="2291777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8A53E-9813-BC6C-7A02-9E60D857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43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EEFE7-35A5-A3EE-066A-0195F044A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614"/>
            <a:ext cx="10515600" cy="48543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Co tedy dotčené subjekty měly udělat?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Na základě vydaného varování tedy musí povinné osoby v rámci zavedeného řízení rizik povézt (novou analýzu rizik), ve kterém zohlední hrozbu a následně na riziko reagovat přijetím bezpečnostního opatření, které musí být v souladu s nastavenými metrikami pro akceptovatelnost rizika a hodnotou daného rizika.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Hrozba uvedená ve varování je definována jako velmi pravděpodobná až víceméně jistá. (stupeň 4 ze 4).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Metodika k varováni vydána 4.1. 2018 – konkretizuje možné přístupy správců či </a:t>
            </a:r>
            <a:r>
              <a:rPr lang="cs-CZ" sz="1800" dirty="0" err="1">
                <a:latin typeface="Arial Black" panose="020B0A04020102020204" pitchFamily="34" charset="0"/>
              </a:rPr>
              <a:t>provozatelů</a:t>
            </a:r>
            <a:r>
              <a:rPr lang="cs-CZ" sz="1800" dirty="0">
                <a:latin typeface="Arial Black" panose="020B0A04020102020204" pitchFamily="34" charset="0"/>
              </a:rPr>
              <a:t> IS a KS v reakci na vydané varování.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Pokud z analýzy rizik vyplyne riziko, které je neakceptovatelné dle ZKB a vyhlášky, je nutné přistoupit ke konkrétním opatřením.  Může být například postupná náhrada daných technologických prvků a vyloučení společností týká z výběrových řízení.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83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17F34A-9CB9-482C-0088-0BE3BAB6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AC7E2-EB2A-359E-BA76-3B0836570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latin typeface="Arial Black" panose="020B0A04020102020204" pitchFamily="34" charset="0"/>
              </a:rPr>
              <a:t>Dvě poznámky: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analýze rizik dochází k definování hodnoty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hrozby, zranitelnosti a dopadu narušení aktiva.</a:t>
            </a:r>
            <a:r>
              <a:rPr lang="cs-CZ" sz="1800" dirty="0">
                <a:latin typeface="Arial Black" panose="020B0A04020102020204" pitchFamily="34" charset="0"/>
              </a:rPr>
              <a:t> Díky výsledné hodnotě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rizika</a:t>
            </a:r>
            <a:r>
              <a:rPr lang="cs-CZ" sz="1800" dirty="0">
                <a:latin typeface="Arial Black" panose="020B0A04020102020204" pitchFamily="34" charset="0"/>
              </a:rPr>
              <a:t> organizace identifikuje, zda je nutné pro analyzované aktivum ( to co chceme chránit, např. server, stanici , síťové prvky) zavádět opatření (tedy je více chránit) nebo, zda je riziko akceptovatelné (tedy není třeba potřeba opatření zavádět.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Vztah varování k zákonu o zadávání veřejných zakázek (ZZVZ)- Zadavatel podle ZVZZ nesmí vytvářet při stanovování zadávacích podmínek „bezdůvodné překážky hospodářské soutěže“. Pokud je oprávněnou autoritou tj. </a:t>
            </a:r>
            <a:r>
              <a:rPr lang="cs-CZ" sz="1800" dirty="0" err="1">
                <a:latin typeface="Arial Black" panose="020B0A04020102020204" pitchFamily="34" charset="0"/>
              </a:rPr>
              <a:t>NÚKIBem</a:t>
            </a:r>
            <a:r>
              <a:rPr lang="cs-CZ" sz="1800" dirty="0">
                <a:latin typeface="Arial Black" panose="020B0A04020102020204" pitchFamily="34" charset="0"/>
              </a:rPr>
              <a:t> , vydáno varování dle ZKB, nelze pak přijetí vhodných bezpečnostních, kterými může být i vyloučení daných technologií, považováno za vytváření bezdůvodné překážky hospodářské soutěže.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079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F706D-8786-A003-B07F-384789A73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DB89A-1D9C-832E-0095-D38361269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372"/>
            <a:ext cx="10515600" cy="5164591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Proč bylo varování bylo vydáno „za pět minut dvanáct?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polovině roku ČTU měl vypsat výběrové řízení na provozování mobilních sítí 5.generace (5G)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Pokud má ČR udržet si konkurenceschopnost a ekonomickou výkonnost budou 5G sítě tvořit páteř její ekonomiky.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případě, výrobce komponentů sítě 5G umožní přístup k zařízení třetí straně, získá tento aktér schopnost způsobit společnosti a ekonomice ČR masívní škody. I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pouhé vědomí </a:t>
            </a:r>
            <a:r>
              <a:rPr lang="cs-CZ" sz="1800" dirty="0">
                <a:latin typeface="Arial Black" panose="020B0A04020102020204" pitchFamily="34" charset="0"/>
              </a:rPr>
              <a:t>(či dokonce odůvodněné podezření) existence takové možnosti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může mít dopad na svobodné a suverénní postavení ČR</a:t>
            </a:r>
            <a:r>
              <a:rPr lang="cs-CZ" sz="1800" dirty="0">
                <a:latin typeface="Arial Black" panose="020B0A04020102020204" pitchFamily="34" charset="0"/>
              </a:rPr>
              <a:t>, jak v domácí tak zahraniční politice.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Narušení bezpečnosti sítí 5G bude mít celospolečenské dopady v rovině ekonomické, společenské, strategické a vojenské. Takový efekt je v současné době srovnat snad je s výpadkem elektrické energie.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Pokud bude mít cizí státní čí nestátní aktér přístup k páteřním  komponentům, může dojít i k manipulaci a pozměňování dat  </a:t>
            </a:r>
          </a:p>
        </p:txBody>
      </p:sp>
    </p:spTree>
    <p:extLst>
      <p:ext uri="{BB962C8B-B14F-4D97-AF65-F5344CB8AC3E}">
        <p14:creationId xmlns:p14="http://schemas.microsoft.com/office/powerpoint/2010/main" val="875030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9DEDB-9A0E-645C-9237-A0B7F782C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93410-E461-3E75-28EE-6AC0FDF56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Reakce Číny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Návštěva premiéra v sídle HUAWAY – dopis ze stížností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Aktivizace </a:t>
            </a:r>
            <a:r>
              <a:rPr lang="cs-CZ" sz="1800" dirty="0" err="1">
                <a:latin typeface="Arial Black" panose="020B0A04020102020204" pitchFamily="34" charset="0"/>
              </a:rPr>
              <a:t>lobistů</a:t>
            </a:r>
            <a:r>
              <a:rPr lang="cs-CZ" sz="1800" dirty="0">
                <a:latin typeface="Arial Black" panose="020B0A04020102020204" pitchFamily="34" charset="0"/>
              </a:rPr>
              <a:t>, včetně na nejvyšších </a:t>
            </a:r>
            <a:r>
              <a:rPr lang="cs-CZ" sz="1800" dirty="0" err="1">
                <a:latin typeface="Arial Black" panose="020B0A04020102020204" pitchFamily="34" charset="0"/>
              </a:rPr>
              <a:t>mistech</a:t>
            </a:r>
            <a:r>
              <a:rPr lang="cs-CZ" sz="1800" dirty="0">
                <a:latin typeface="Arial Black" panose="020B0A04020102020204" pitchFamily="34" charset="0"/>
              </a:rPr>
              <a:t> státu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Strašení </a:t>
            </a:r>
            <a:r>
              <a:rPr lang="cs-CZ" sz="1800" dirty="0" err="1">
                <a:latin typeface="Arial Black" panose="020B0A04020102020204" pitchFamily="34" charset="0"/>
              </a:rPr>
              <a:t>lobistů</a:t>
            </a:r>
            <a:r>
              <a:rPr lang="cs-CZ" sz="1800" dirty="0">
                <a:latin typeface="Arial Black" panose="020B0A04020102020204" pitchFamily="34" charset="0"/>
              </a:rPr>
              <a:t>, že varování bude mít  nedozírné následky pro ČR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Setkání premiéra s čínským velvyslancem v Průhonicích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Tisková zpráva velvyslance o setkání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Pokusy o mediální kampaň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Výhružný dopis vládě – vyhrožování arbitráží a škodou 40 miliard korun</a:t>
            </a:r>
          </a:p>
          <a:p>
            <a:pPr marL="0" indent="0">
              <a:buNone/>
            </a:pPr>
            <a:r>
              <a:rPr lang="cs-CZ" sz="1800" i="1" dirty="0">
                <a:latin typeface="Arial Black" panose="020B0A04020102020204" pitchFamily="34" charset="0"/>
              </a:rPr>
              <a:t>   (západní ambasadoři pečlivě sledovali so se bude dít)</a:t>
            </a:r>
          </a:p>
          <a:p>
            <a:pPr marL="0" indent="0">
              <a:buNone/>
            </a:pPr>
            <a:endParaRPr lang="cs-CZ" sz="1800" i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NIC se NESTALO!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902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2A6C7-195B-DF21-8F16-64C7781CC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F652F7-F7D8-9ED6-558A-DB44DA8E0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2135"/>
            <a:ext cx="10515600" cy="3605213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V podmínkách výběrového řízení na provozování mobilních sítí 5G byla věta: „Mobilní sítě 5G budou s vysokou pravděpodobností Kritickou informační infrastrukturou a bude se na ně vztahovat Zákon o kybernetické bezpečnosti.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Připravuje se nové řešení uvedeného problému. NÚKIB dostal úkol vlády připravit Zákon o dodavatelských řetězcích.  </a:t>
            </a:r>
          </a:p>
        </p:txBody>
      </p:sp>
    </p:spTree>
    <p:extLst>
      <p:ext uri="{BB962C8B-B14F-4D97-AF65-F5344CB8AC3E}">
        <p14:creationId xmlns:p14="http://schemas.microsoft.com/office/powerpoint/2010/main" val="38629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2F079-011E-C15A-CB4B-DA25E275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3850A5-C2F4-A9BD-9D0D-4C4802966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4207"/>
            <a:ext cx="10515600" cy="5172756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Rozhodnutí vlády z prosince 2016 o vzniku samostatného úřadu NUKIB delimitací z NBÚ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prosinci 2016 v Poslanecké sněmovně Parlamentem ČR byla po prvním čtení novela ZKB (implementace směrnice EU - NIS I.)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Pozměňovací poslanecký návrh předložený ve druhém čtení ve výboru pro bezpečnost definoval nový úřad – NUKIB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Součástí pozměňovacího návrhu byla i novela Zákona o utajovaných informacích 412/2005 Sb.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Novely schváleny v červnu 2017 Senátem Parlamentu ČR a podepsány prezidentem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Platnost novely od 1. srpna 2017 – vznik NUKIB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Leden – červenec 2017 -  příprava delimitace NCKB, certifikace IS obsahujících utajované informace, </a:t>
            </a:r>
            <a:r>
              <a:rPr lang="cs-CZ" sz="1800" dirty="0" err="1">
                <a:latin typeface="Arial Black" panose="020B0A04020102020204" pitchFamily="34" charset="0"/>
              </a:rPr>
              <a:t>Tempest</a:t>
            </a:r>
            <a:r>
              <a:rPr lang="cs-CZ" sz="1800" dirty="0">
                <a:latin typeface="Arial Black" panose="020B0A04020102020204" pitchFamily="34" charset="0"/>
              </a:rPr>
              <a:t>, krypto a Galileo z NBU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Leden – červenec 2017 – vytvoření nové obslužné </a:t>
            </a:r>
            <a:r>
              <a:rPr lang="cs-CZ" sz="1800" dirty="0" err="1">
                <a:latin typeface="Arial Black" panose="020B0A04020102020204" pitchFamily="34" charset="0"/>
              </a:rPr>
              <a:t>sekcee</a:t>
            </a:r>
            <a:r>
              <a:rPr lang="cs-CZ" sz="1800" dirty="0">
                <a:latin typeface="Arial Black" panose="020B0A04020102020204" pitchFamily="34" charset="0"/>
              </a:rPr>
              <a:t> – ekonomika, správa, vnitřní IT a právní věci ještě v rámci NBU a poté delimitováno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Červen 2017 - novela zákona o státním rozpočtu – vlastní rozpočtová kapitola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1. srpna 2017 vznik NUKIB 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Říjen 2017 – parlamentní volby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021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7BCD3-B8F1-DC60-10A8-45F5433CF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C3CB0B-9263-6E0F-669A-5A98B5B45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souvislosti: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S nástupem technologií došlo  k zásadnímu obratu v geopolitickém uvažování –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rozhodujícím faktorem již není konkrétní území a vliv na něj, ale kontrola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infrastruktury. S přechodem k digitalizované společnosti není potřeba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kontrolovat území a politické prostředí formou vlády jedné strany či represemi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pomocí fyzického útlaku. Celé státy je možné si podmanit kontrolou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infrastruktury, která je digitalizovaná. Státní celky a společnost jsou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zcela závislé na přenosu informací v době míru, ale především v době politických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rozhodnutí a konfliktu. Toto si globální hráči (Rusko ?) uvědomili a měly by si to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uvědomiti i menší státy, které jsou předmětem snah ČLR.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815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A337D-F56B-CEC2-F606-A6E85E16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88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D6A61-AF20-1797-4A58-B63699AB8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421"/>
            <a:ext cx="10515600" cy="4764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souvislosti: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„ Spojence jsme“ ,podle George </a:t>
            </a:r>
            <a:r>
              <a:rPr lang="cs-CZ" sz="1800" dirty="0" err="1">
                <a:latin typeface="Arial Black" panose="020B0A04020102020204" pitchFamily="34" charset="0"/>
              </a:rPr>
              <a:t>Masona</a:t>
            </a:r>
            <a:r>
              <a:rPr lang="cs-CZ" sz="1800" dirty="0">
                <a:latin typeface="Arial Black" panose="020B0A04020102020204" pitchFamily="34" charset="0"/>
              </a:rPr>
              <a:t>, státního </a:t>
            </a:r>
            <a:r>
              <a:rPr lang="cs-CZ" sz="1800" dirty="0" err="1">
                <a:latin typeface="Arial Black" panose="020B0A04020102020204" pitchFamily="34" charset="0"/>
              </a:rPr>
              <a:t>contractora</a:t>
            </a:r>
            <a:r>
              <a:rPr lang="cs-CZ" sz="1800" dirty="0">
                <a:latin typeface="Arial Black" panose="020B0A04020102020204" pitchFamily="34" charset="0"/>
              </a:rPr>
              <a:t> pro </a:t>
            </a:r>
            <a:r>
              <a:rPr lang="cs-CZ" sz="1800" dirty="0" err="1">
                <a:latin typeface="Arial Black" panose="020B0A04020102020204" pitchFamily="34" charset="0"/>
              </a:rPr>
              <a:t>obast</a:t>
            </a:r>
            <a:r>
              <a:rPr lang="cs-CZ" sz="1800" dirty="0">
                <a:latin typeface="Arial Black" panose="020B0A04020102020204" pitchFamily="34" charset="0"/>
              </a:rPr>
              <a:t> čínského vlivu (USA), „Varováním zcela zaskočili a překvapili. Když bylo Varování vydáno, způsobilo jemně řečeno poprask v komunitě bezpečnostních složek a vlády, neboť měli za to, že ČR je jež ve sféře politického vlivu ČLR.“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Dle tvrzení </a:t>
            </a:r>
            <a:r>
              <a:rPr lang="cs-CZ" sz="1800" dirty="0" err="1">
                <a:latin typeface="Arial Black" panose="020B0A04020102020204" pitchFamily="34" charset="0"/>
              </a:rPr>
              <a:t>Huawai</a:t>
            </a:r>
            <a:r>
              <a:rPr lang="cs-CZ" sz="1800" dirty="0">
                <a:latin typeface="Arial Black" panose="020B0A04020102020204" pitchFamily="34" charset="0"/>
              </a:rPr>
              <a:t> zprávu o Varování četlo na světě 750 mil. lidí.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Američany a spojence překvapili principem  Varování, který označili za novátorský a univerzální. V podstatě šlo o ukázku nejlepšího postupu (</a:t>
            </a:r>
            <a:r>
              <a:rPr lang="cs-CZ" sz="1800" dirty="0" err="1">
                <a:latin typeface="Arial Black" panose="020B0A04020102020204" pitchFamily="34" charset="0"/>
              </a:rPr>
              <a:t>best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practise</a:t>
            </a:r>
            <a:r>
              <a:rPr lang="cs-CZ" sz="1800" dirty="0">
                <a:latin typeface="Arial Black" panose="020B0A04020102020204" pitchFamily="34" charset="0"/>
              </a:rPr>
              <a:t>). V té době se hodně hovořilo o technických důkazech. Varování primárně nepotřebovalo technické důkazy. Šlo cestou analýzy strategického zájmu a právního prostředí ve kterém se firmy pohybují. Technické důkazy byly pouze podpůrné.  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6877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7E45C-703B-72BE-038F-6E76695B3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951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CB9E7A-9162-09AA-9F82-3536F7C5E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souvislosti: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Před Varováním: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Austrálie opatrně nejmenovitě nepřímo vyřadilo čínské firmy z 5G sítí.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Francie v tichosti problém měla vyřešen zákonem o odposleších.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USA – řada dílčích opatření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Varování rozproudilo na „Západě“ intenzivní diskuzi, „došlo k prolomení ledu“.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Názory se postupně se v jednotlivých státech postupně měnily. Intenzivní boj mezi „bezpečáky“ a „ekonomy“. Např. UK a Německo)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USA – prezidentské dekrety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Diskuze v Komisi EU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387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E74E0-6D65-B6DE-C307-44533CF0D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739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„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Varování Huawei</a:t>
            </a:r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83130-BC1D-AC72-5499-49E629AE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1793"/>
            <a:ext cx="10515600" cy="489517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souvislosti:</a:t>
            </a:r>
          </a:p>
          <a:p>
            <a:pPr marL="0" indent="0">
              <a:buNone/>
            </a:pPr>
            <a:endParaRPr lang="cs-CZ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Pražská konference o bezpečnosti sítí 5G – květen 2019 – doporučení nazvané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„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Prague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Proposals</a:t>
            </a:r>
            <a:r>
              <a:rPr lang="cs-CZ" sz="1800" dirty="0">
                <a:latin typeface="Arial Black" panose="020B0A04020102020204" pitchFamily="34" charset="0"/>
              </a:rPr>
              <a:t>“ (vymahatelnost práva, otevřenost, </a:t>
            </a:r>
            <a:r>
              <a:rPr lang="cs-CZ" sz="1800" dirty="0" err="1">
                <a:latin typeface="Arial Black" panose="020B0A04020102020204" pitchFamily="34" charset="0"/>
              </a:rPr>
              <a:t>monitorovatelný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dodavatelský řetězec, omezení státní podpory a podobně) vytvořilo další prostor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pro debaty v rámci EU, NATO a OSN.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26.9.2019 – Doporučení Komise EU: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Posoudit bezpečnostní rizika ovlivňující 5G sítě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Určit nejzranitelnější prvky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Přezkoumat bezpečnostní požadavky a bezpečnostní hrozby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Vzít v potaz technické i netechnické aspekty včetně politického rámce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203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5AED5FD-439A-FB73-FF68-984AF1619646}"/>
              </a:ext>
            </a:extLst>
          </p:cNvPr>
          <p:cNvSpPr txBox="1"/>
          <p:nvPr/>
        </p:nvSpPr>
        <p:spPr>
          <a:xfrm>
            <a:off x="2841171" y="2539093"/>
            <a:ext cx="630078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Dotazy?</a:t>
            </a: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Diskuze!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93539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503C3-B803-C5F4-AFBF-E8787FB3E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NÚKIB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7F8D1D-3548-4A1F-F36C-B953F9096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9043"/>
            <a:ext cx="10515600" cy="4037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Ústřední orgán státní správy pro: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kybernetickou bezpečnost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ochranu utajovaných informací v oblasti informačních a komunikačních systémů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kryptografickou ochranu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problematiku neveřejné služby v rámci družicového systému Galileo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Sídlo v Brně (3 pracoviště – budoucí výstavba nové budovy v Černých Polích) a dvě pracoviště v Praze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39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AC0BD-0D28-187A-5211-43D37C539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NÚKIB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704DF-79D9-FFD3-E537-97F8B402D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Ředitel  jmenovaný vládou po projednání v příslušném výboru PS PČR, odpovědný premiérovi</a:t>
            </a:r>
          </a:p>
          <a:p>
            <a:endParaRPr lang="cs-CZ" dirty="0"/>
          </a:p>
          <a:p>
            <a:r>
              <a:rPr lang="cs-CZ" sz="1800" dirty="0">
                <a:latin typeface="Arial Black" panose="020B0A04020102020204" pitchFamily="34" charset="0"/>
              </a:rPr>
              <a:t>Ředitel se účastní zasedání BRS, výkonným předsedou RKB A VKB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Právo legislativní iniciativy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Celkem 330 pracovních míst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Rozpočet 616 mil. 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Stálá komise PS PČR pro kontrolu NÚKIB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586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F86DFD-29D3-1891-B384-955E503B8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56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NÚKIB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3FD11-056F-751B-B7DD-8458623D2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271"/>
            <a:ext cx="10515600" cy="48216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dirty="0">
                <a:solidFill>
                  <a:srgbClr val="C00000"/>
                </a:solidFill>
                <a:latin typeface="Arial Black" panose="020B0A04020102020204" pitchFamily="34" charset="0"/>
              </a:rPr>
              <a:t>Struktura úřadu k 1.1.2023 (nejsou uvedeny obslužné útvary)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Sekce NCKB</a:t>
            </a:r>
          </a:p>
          <a:p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Odbor vládní CERT</a:t>
            </a:r>
          </a:p>
          <a:p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Odbor regulace</a:t>
            </a:r>
          </a:p>
          <a:p>
            <a:endParaRPr lang="cs-CZ" sz="1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 Black" panose="020B0A04020102020204" pitchFamily="34" charset="0"/>
              </a:rPr>
              <a:t>Sekce informačních systémů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Odbor bezpečnosti informačních technologií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Oddělení bezpečnosti satelitních služeb</a:t>
            </a:r>
          </a:p>
          <a:p>
            <a:endParaRPr lang="cs-CZ" sz="1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 Black" panose="020B0A04020102020204" pitchFamily="34" charset="0"/>
              </a:rPr>
              <a:t>Sekce strategických agent a spolupráce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Odbor mezinárodní spolupráce a EU</a:t>
            </a:r>
          </a:p>
          <a:p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Odbor cvičení a vzdělávání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Odbor centrální analytiky</a:t>
            </a:r>
          </a:p>
          <a:p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Oddělení národních strategií politik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Oddělení vědy, výzkumu a inovací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8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742E7-1575-D346-6BA2-B6C758B9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NÚKIB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733C03-4376-A12D-D862-273ABE5F6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Činnosti odboru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centrální analytiky</a:t>
            </a:r>
            <a:r>
              <a:rPr lang="cs-CZ" sz="1800" dirty="0">
                <a:latin typeface="Arial Black" panose="020B0A04020102020204" pitchFamily="34" charset="0"/>
              </a:rPr>
              <a:t>: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Analýza a monitoring kybernetických hrozeb a trendů v kybernetické bezpečnosti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Posuzování jejich politických kontextů či dopady materiálů.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Ve spolupráci s CERT rozvíjí pokročilou analytickou kapacitu v podobě </a:t>
            </a:r>
            <a:r>
              <a:rPr lang="cs-CZ" sz="1800" dirty="0" err="1">
                <a:latin typeface="Arial Black" panose="020B0A04020102020204" pitchFamily="34" charset="0"/>
              </a:rPr>
              <a:t>Cyber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Threat</a:t>
            </a:r>
            <a:r>
              <a:rPr lang="cs-CZ" sz="1800" dirty="0">
                <a:latin typeface="Arial Black" panose="020B0A04020102020204" pitchFamily="34" charset="0"/>
              </a:rPr>
              <a:t> Inteligence (CTI)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Informační šetření</a:t>
            </a:r>
          </a:p>
        </p:txBody>
      </p:sp>
    </p:spTree>
    <p:extLst>
      <p:ext uri="{BB962C8B-B14F-4D97-AF65-F5344CB8AC3E}">
        <p14:creationId xmlns:p14="http://schemas.microsoft.com/office/powerpoint/2010/main" val="318863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9C219-0004-1B68-DC1A-53EF3D3CF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1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8C9672-0B2F-23E8-932E-F15F21A8D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250"/>
            <a:ext cx="10515600" cy="53197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Činnost oddělení výzkumu a inovací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Národní plán výzkumu v kybernetické a informační bezpečnosti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Dva zdroje financování: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Financováno z rozpočtu NÚKIB – vyčleněno na vědu a výzkum 20 mil. Kč –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převážná většina v utajovaném režimu </a:t>
            </a:r>
            <a:r>
              <a:rPr lang="cs-CZ" sz="1800" dirty="0" err="1">
                <a:latin typeface="Arial Black" panose="020B0A04020102020204" pitchFamily="34" charset="0"/>
              </a:rPr>
              <a:t>Tempest</a:t>
            </a:r>
            <a:r>
              <a:rPr lang="cs-CZ" sz="1800" dirty="0">
                <a:latin typeface="Arial Black" panose="020B0A04020102020204" pitchFamily="34" charset="0"/>
              </a:rPr>
              <a:t> a krypto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Bezpečnostní výzkum MV (řádově 500 mil Kč. pro všechny oblasti)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. Výzkumná potřeba státu – řešitelé jsou vybíráni veřejnou soutěží – řešení 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zůstává majetkem státu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. Nabídka tématu řešiteli – řešení </a:t>
            </a:r>
            <a:r>
              <a:rPr lang="cs-CZ" sz="1800" dirty="0" err="1">
                <a:latin typeface="Arial Black" panose="020B0A04020102020204" pitchFamily="34" charset="0"/>
              </a:rPr>
              <a:t>zůstáva</a:t>
            </a:r>
            <a:r>
              <a:rPr lang="cs-CZ" sz="1800" dirty="0">
                <a:latin typeface="Arial Black" panose="020B0A04020102020204" pitchFamily="34" charset="0"/>
              </a:rPr>
              <a:t> majetkem (příklad KYPO MU)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Pozn 1. možné financování přes TAČR - zatím se nevyužívá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Pozn 2. Bezpečnostní výzkum MV může být i v utajeném režimu.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Pozn 3. Existuje i obranný výzkum MO – zatím se nevyužívá</a:t>
            </a:r>
          </a:p>
        </p:txBody>
      </p:sp>
    </p:spTree>
    <p:extLst>
      <p:ext uri="{BB962C8B-B14F-4D97-AF65-F5344CB8AC3E}">
        <p14:creationId xmlns:p14="http://schemas.microsoft.com/office/powerpoint/2010/main" val="1835373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7DBCC-5E99-9066-AE47-FB0CFE76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E69C90-83A1-6A35-8970-11F2BBF0A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3535"/>
            <a:ext cx="10515600" cy="401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NUKIB zajišťuje Národní koordinační centrum výzkumu a vývoje v oblasti kybernetické bezpečnosti (NCK) na základě nařízení EU 2021/887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NKC působí jako kontaktní místo PRO komunitu na národní úrovni, spolupracuje s </a:t>
            </a:r>
            <a:r>
              <a:rPr lang="cs-CZ" sz="1800" dirty="0" err="1">
                <a:latin typeface="Arial Black" panose="020B0A04020102020204" pitchFamily="34" charset="0"/>
              </a:rPr>
              <a:t>CyberSecurity</a:t>
            </a:r>
            <a:r>
              <a:rPr lang="cs-CZ" sz="1800" dirty="0">
                <a:latin typeface="Arial Black" panose="020B0A04020102020204" pitchFamily="34" charset="0"/>
              </a:rPr>
              <a:t> Hub (zapsaný ústav) – sdružení MU,VUT a ČVUT zabývající se </a:t>
            </a:r>
            <a:r>
              <a:rPr lang="cs-CZ" sz="1800" dirty="0" err="1">
                <a:latin typeface="Arial Black" panose="020B0A04020102020204" pitchFamily="34" charset="0"/>
              </a:rPr>
              <a:t>kyberbezpečnostním</a:t>
            </a:r>
            <a:r>
              <a:rPr lang="cs-CZ" sz="1800" dirty="0">
                <a:latin typeface="Arial Black" panose="020B0A04020102020204" pitchFamily="34" charset="0"/>
              </a:rPr>
              <a:t> výzkumem a je zároveň členem Digital Innovation Hun Network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50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9E6E6-996A-2C31-1761-E6A72D346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19A2C-83A6-AC13-CC63-58CDBBD24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67543"/>
            <a:ext cx="11462656" cy="4816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Odbor bezpečnosti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Kryptografická ochrana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Aplikovaný výzkum a vývoj kryptografických prostředků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Analýza a hodnocení šifrových systémů a kryptografických algoritmů určených k ochraně utajovaných informací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Vývoj nových technologií  a výrobních klíčových materiálů a kryptografických prostředků a vývoj v oblasti jejich zabezpečení proti neoprávněné manipulaci při převozu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4730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2053</Words>
  <Application>Microsoft Office PowerPoint</Application>
  <PresentationFormat>Širokoúhlá obrazovka</PresentationFormat>
  <Paragraphs>235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Motiv Office</vt:lpstr>
      <vt:lpstr>Vznik NUKIB, jeho činnosti a varování Huawei</vt:lpstr>
      <vt:lpstr>                                      NUKIB</vt:lpstr>
      <vt:lpstr>                                     NÚKIB</vt:lpstr>
      <vt:lpstr>                                      NÚKIB</vt:lpstr>
      <vt:lpstr>                                      NÚKIB</vt:lpstr>
      <vt:lpstr>                                      NÚKIB</vt:lpstr>
      <vt:lpstr>                                     NUKIB</vt:lpstr>
      <vt:lpstr>                                     NUKIB</vt:lpstr>
      <vt:lpstr>                                     NUKIB</vt:lpstr>
      <vt:lpstr>                                      NUKIB</vt:lpstr>
      <vt:lpstr>                                      NUKIB</vt:lpstr>
      <vt:lpstr>                                      NUKIB</vt:lpstr>
      <vt:lpstr>                            „Varování Huawei“</vt:lpstr>
      <vt:lpstr>                            „Varování Huawei“</vt:lpstr>
      <vt:lpstr>                           „Varování Huawei“</vt:lpstr>
      <vt:lpstr>                           „Varování Huawei“</vt:lpstr>
      <vt:lpstr>                            „Varování Huawei“</vt:lpstr>
      <vt:lpstr>                           „Varování Huawei“</vt:lpstr>
      <vt:lpstr>                             „Varování Huawei“</vt:lpstr>
      <vt:lpstr>                   „Varování Huawei“</vt:lpstr>
      <vt:lpstr>                            „Varování Huawei“</vt:lpstr>
      <vt:lpstr>                           „Varování Huawei“</vt:lpstr>
      <vt:lpstr>                  „Varování Huawei“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NUKIB, jeho činnosti a varování Huawei</dc:title>
  <dc:creator>Dusan Navratil</dc:creator>
  <cp:lastModifiedBy>Dusan Navratil</cp:lastModifiedBy>
  <cp:revision>21</cp:revision>
  <dcterms:created xsi:type="dcterms:W3CDTF">2023-01-17T12:11:12Z</dcterms:created>
  <dcterms:modified xsi:type="dcterms:W3CDTF">2023-02-09T11:04:47Z</dcterms:modified>
</cp:coreProperties>
</file>