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80" r:id="rId4"/>
    <p:sldId id="272" r:id="rId5"/>
    <p:sldId id="273" r:id="rId6"/>
    <p:sldId id="274" r:id="rId7"/>
    <p:sldId id="275" r:id="rId8"/>
    <p:sldId id="276" r:id="rId9"/>
    <p:sldId id="279" r:id="rId10"/>
    <p:sldId id="277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90" r:id="rId20"/>
    <p:sldId id="289" r:id="rId21"/>
    <p:sldId id="291" r:id="rId22"/>
    <p:sldId id="292" r:id="rId23"/>
    <p:sldId id="293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12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E09BA-424B-B314-AAE5-F4FB799CD1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9DA783-F997-11B5-9DF0-287D42AE8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3C2D41-8A82-6815-F7F1-0E5D0761E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09EE-5871-4D1B-80A0-7D3067A0DB58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F3BF38-8D84-C26E-C2D6-9131809FC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10DEAD-A874-1A36-3C97-2BD4E98BE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777D0-5D28-4D72-A6C5-CF2EFB863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248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330D4-4E51-1192-A798-F7EB38AA6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3DCBD5-57D4-A66D-2116-B9AE8E961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9DDD20-B54B-049B-CF09-167DCEB59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09EE-5871-4D1B-80A0-7D3067A0DB58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50DE4C-609A-FACF-E3CD-092E48A45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32FA49-0460-B23C-3CF3-9F54F76F7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777D0-5D28-4D72-A6C5-CF2EFB863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93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2190CFA-6BEA-9C48-BD72-FF91C4A9C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0ABD63-FED9-07D6-6890-29987BA054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CFB263-F83A-D349-C5C6-EA197F482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09EE-5871-4D1B-80A0-7D3067A0DB58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775583-1B4F-4661-96BB-83617FF7A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F38053-4F97-21EE-B1CD-1BE7CEDC9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777D0-5D28-4D72-A6C5-CF2EFB863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7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7D568-75F1-8F7F-8645-595D8315F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836A02-E045-16E8-3106-E8C12BB48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E2674F-F1D4-DBE0-3A81-14A1BFA4B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09EE-5871-4D1B-80A0-7D3067A0DB58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EA7C84-8C8A-EA7D-5689-342EE63B7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8823B1-24E3-CF83-00C8-8FF8ABCAC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777D0-5D28-4D72-A6C5-CF2EFB863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644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77AB9-F9E1-6A99-ADE3-83C6A98F4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6B7294F-7A68-EBC0-72DF-F59E8A86B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946C32-9AE8-ADA1-6979-4BD3B9DEC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09EE-5871-4D1B-80A0-7D3067A0DB58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FE6BDF-5997-4D94-707F-A5B14EA1A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BDD770-35AF-355F-A2A5-E952B02E8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777D0-5D28-4D72-A6C5-CF2EFB863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896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1F6C81-396A-43E1-253F-4FE8AF1F8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2E43B9-53A0-DF83-1F85-B597024E41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419F5F-5BEA-D39F-33FC-458A0FB34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90EDB23-9ABE-FBE5-9097-5D368B2C3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09EE-5871-4D1B-80A0-7D3067A0DB58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933E15-5D74-C0FF-2FE1-3A9AE4824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ED9775-5304-EDE0-5B49-E02EB1158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777D0-5D28-4D72-A6C5-CF2EFB863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61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36D010-511D-457A-A76F-578571647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6810AF-94DF-D86C-EB2F-75013582E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E899250-D416-ACFB-5A7F-C65BB6982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61471B0-83B7-E43D-2AA8-863DAA8211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B3A6136-6BB2-F0FC-C249-19C4630F14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20C32FE-3B3D-D493-B673-B708D8D10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09EE-5871-4D1B-80A0-7D3067A0DB58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8078DF2-AE8E-7C67-7654-5D42A3B46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1F108EC-1D36-ECC4-33B2-0C5F61C6C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777D0-5D28-4D72-A6C5-CF2EFB863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31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8E9BB1-E962-6A53-1485-3930C6222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C17BDF6-7BC6-5089-8833-6245CADCC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09EE-5871-4D1B-80A0-7D3067A0DB58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696A116-ADB1-81CB-E0F2-44A608AAF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2C468AC-C4AC-3F6A-931F-EB4C5C01A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777D0-5D28-4D72-A6C5-CF2EFB863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44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40AC563-D302-1878-1530-F307CF15B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09EE-5871-4D1B-80A0-7D3067A0DB58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1846B99-B37D-A414-513D-2B78E11DB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A79A2AC-B059-3F2B-865B-8C886F42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777D0-5D28-4D72-A6C5-CF2EFB863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7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BE22C1-BD9C-2B24-66AE-90DFC5BF6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32AEF8-4AA0-8DE3-9B21-3FA2DF987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AE81C94-48A6-2795-7FE9-29DF37585A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17B4FC-4D60-0391-CC9B-9FA337214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09EE-5871-4D1B-80A0-7D3067A0DB58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AE4764-5CF3-9944-88BF-C6387F368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0906E6-24B6-5497-D3DE-43ADFDF50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777D0-5D28-4D72-A6C5-CF2EFB863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54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5E8D9B-27A6-462C-7A45-71CC99601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AAA9B93-E0DC-F853-3AD4-96778CD4F6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65E3F6D-EFAC-7D71-D159-D3E263321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062A9BA-BF2D-016B-C742-8C070A1AC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09EE-5871-4D1B-80A0-7D3067A0DB58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5E6F56-3F45-55A5-9BC9-E1EB2C5B3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74D6279-7937-956C-1ABD-0A2E85565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777D0-5D28-4D72-A6C5-CF2EFB863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7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D81BCC7-F6A7-BBA8-05E0-CB40958D1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FAAC05-36A7-0042-F920-00E51E8DA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88927B-E364-DC7F-F9E1-9E218E675A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609EE-5871-4D1B-80A0-7D3067A0DB58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0A38A6-7661-6FE6-0422-CD89505051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336FB3-7108-EBCA-C786-AA40E7FFAF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777D0-5D28-4D72-A6C5-CF2EFB8634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258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2DD796-202E-FC86-8E69-DC4103208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92337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C00000"/>
                </a:solidFill>
                <a:latin typeface="Arial Black" panose="020B0A04020102020204" pitchFamily="34" charset="0"/>
              </a:rPr>
              <a:t>Kybernetické útoky, </a:t>
            </a:r>
            <a:r>
              <a:rPr lang="cs-CZ" sz="3600" dirty="0" err="1">
                <a:solidFill>
                  <a:srgbClr val="C00000"/>
                </a:solidFill>
                <a:latin typeface="Arial Black" panose="020B0A04020102020204" pitchFamily="34" charset="0"/>
              </a:rPr>
              <a:t>kyberkriminalita</a:t>
            </a:r>
            <a:endParaRPr lang="cs-CZ" sz="36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C0825F-737B-6D0E-1ED0-9B5B652909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39442"/>
            <a:ext cx="9144000" cy="538843"/>
          </a:xfrm>
        </p:spPr>
        <p:txBody>
          <a:bodyPr>
            <a:norm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Ing. Dušan Navrátil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888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AB24A-9FB2-BDFB-64C6-430D6ACF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4782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679091-38A8-56DC-D7EC-EBD921FD9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3411"/>
            <a:ext cx="10515600" cy="5013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Malware na nelegální těžbu kryptoměn: neviditelný zločin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Útočníci: kyberzločinci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Metody: útok na výpočetní výkon napadených zařízení nebo napadení webové stránky využívající počítač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Dopady: nelegitimní využívání výpočetního výkonu obětí, bez zřetelných dopadů na důvěrnost a integritu, hypotetická možnost omezení dostupnosti informačních systémů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Malware na těžbu kryptoměn (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kryptomining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) je nová hrozba, která napadá počítače, mobilní zařízení nebo síťové servery a využívá výkonu těchto zařízení k těžbě kryptoměn.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Hlavním motivem malwaru je zisk, nicméně podstatnou odlišností proti podobně motivovaným útokům je, že tento malware je navržen tak, aby zůstal před uživateli zcela skrytý.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686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10E3C1-4B36-0F42-F672-A8F989598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74D5D0-D7A9-55C4-EF16-AA0C9CF48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65763"/>
            <a:ext cx="10515600" cy="251119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Cíle kybernetických útoků</a:t>
            </a:r>
          </a:p>
        </p:txBody>
      </p:sp>
    </p:spTree>
    <p:extLst>
      <p:ext uri="{BB962C8B-B14F-4D97-AF65-F5344CB8AC3E}">
        <p14:creationId xmlns:p14="http://schemas.microsoft.com/office/powerpoint/2010/main" val="1931590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A6CAF-7989-3A3E-B703-818D22D67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764"/>
          </a:xfrm>
        </p:spPr>
        <p:txBody>
          <a:bodyPr/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38D4E1-5342-6A1E-EEF6-113A52459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7954"/>
            <a:ext cx="10515600" cy="45890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Uživatelé: Brána do sítě organizací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Útočníci: kyberzločinci, státní aktéři, státem sponzorované skupiny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Metody: </a:t>
            </a:r>
            <a:r>
              <a:rPr lang="cs-CZ" sz="1800" dirty="0" err="1">
                <a:latin typeface="Arial Black" panose="020B0A04020102020204" pitchFamily="34" charset="0"/>
              </a:rPr>
              <a:t>phishing</a:t>
            </a:r>
            <a:r>
              <a:rPr lang="cs-CZ" sz="1800" dirty="0">
                <a:latin typeface="Arial Black" panose="020B0A04020102020204" pitchFamily="34" charset="0"/>
              </a:rPr>
              <a:t>, </a:t>
            </a:r>
            <a:r>
              <a:rPr lang="cs-CZ" sz="1800" dirty="0" err="1">
                <a:latin typeface="Arial Black" panose="020B0A04020102020204" pitchFamily="34" charset="0"/>
              </a:rPr>
              <a:t>spear-phishing</a:t>
            </a:r>
            <a:r>
              <a:rPr lang="cs-CZ" sz="1800" dirty="0">
                <a:latin typeface="Arial Black" panose="020B0A04020102020204" pitchFamily="34" charset="0"/>
              </a:rPr>
              <a:t>, </a:t>
            </a:r>
            <a:r>
              <a:rPr lang="cs-CZ" sz="1800" dirty="0" err="1">
                <a:latin typeface="Arial Black" panose="020B0A04020102020204" pitchFamily="34" charset="0"/>
              </a:rPr>
              <a:t>watering</a:t>
            </a:r>
            <a:r>
              <a:rPr lang="cs-CZ" sz="1800" dirty="0">
                <a:latin typeface="Arial Black" panose="020B0A04020102020204" pitchFamily="34" charset="0"/>
              </a:rPr>
              <a:t> hole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Dopady: poskytnutí přístupu sítí organizace útočníkům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 oblasti kybernetické bezpečnosti se největší zranitelnost obvykle považují koncoví uživatelé informačních technologií. Útočníci jsou si této slabiny vědomi a využívají uživatelů jako bránu do sítí organizací, které chtějí kompromitovat.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Útočníci proti uživatelům většinou využívají sociální inženýrství, tedy technik manipulace osoby k tomu, aby se chovala způsobem, který není v jejím zájmu. V kontextu kybernetické bezpečnosti jde většinou o snahu získat z cílové oběti konkrétní informace (např. heslo) nebo uživatele přesvědčit ke stažení přílohy obsahující malware. Mezi nejvíce užívané techniky sociálního v kybernetickém prostoru patří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phishing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spear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phishing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0006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EC8FC2-5F39-E423-ABDD-B3E911873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43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CDA43A-D1A6-D6F5-3231-47F5BDE79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Veřejný sektor: Pomalu se adaptující prostředí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Útočníci: státní aktéři, státem sponzorované skupiny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Metody: </a:t>
            </a:r>
            <a:r>
              <a:rPr lang="cs-CZ" sz="1800" dirty="0" err="1">
                <a:latin typeface="Arial Black" panose="020B0A04020102020204" pitchFamily="34" charset="0"/>
              </a:rPr>
              <a:t>phishing</a:t>
            </a:r>
            <a:r>
              <a:rPr lang="cs-CZ" sz="1800" dirty="0">
                <a:latin typeface="Arial Black" panose="020B0A04020102020204" pitchFamily="34" charset="0"/>
              </a:rPr>
              <a:t>, </a:t>
            </a:r>
            <a:r>
              <a:rPr lang="cs-CZ" sz="1800" dirty="0" err="1">
                <a:latin typeface="Arial Black" panose="020B0A04020102020204" pitchFamily="34" charset="0"/>
              </a:rPr>
              <a:t>spear-phishing</a:t>
            </a:r>
            <a:r>
              <a:rPr lang="cs-CZ" sz="1800" dirty="0">
                <a:latin typeface="Arial Black" panose="020B0A04020102020204" pitchFamily="34" charset="0"/>
              </a:rPr>
              <a:t>, </a:t>
            </a:r>
            <a:r>
              <a:rPr lang="cs-CZ" sz="1800" dirty="0" err="1">
                <a:latin typeface="Arial Black" panose="020B0A04020102020204" pitchFamily="34" charset="0"/>
              </a:rPr>
              <a:t>DDos</a:t>
            </a:r>
            <a:r>
              <a:rPr lang="cs-CZ" sz="1800" dirty="0">
                <a:latin typeface="Arial Black" panose="020B0A04020102020204" pitchFamily="34" charset="0"/>
              </a:rPr>
              <a:t> a další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Dopady: ztráta dat, kompromitace citlivých a </a:t>
            </a:r>
            <a:r>
              <a:rPr lang="cs-CZ" sz="1800" dirty="0" err="1">
                <a:latin typeface="Arial Black" panose="020B0A04020102020204" pitchFamily="34" charset="0"/>
              </a:rPr>
              <a:t>event.utajovaných</a:t>
            </a:r>
            <a:r>
              <a:rPr lang="cs-CZ" sz="1800" dirty="0">
                <a:latin typeface="Arial Black" panose="020B0A04020102020204" pitchFamily="34" charset="0"/>
              </a:rPr>
              <a:t> informací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Častým cílem kybernetických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útokůje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veřejný sektor, především v podobě institucí státní správy, které jsou pro útočníky zdrojem, vojensky, politicky i ekonomicky významných informací.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Kybernetické špionážní operace usilující o získání podobných informací jsou dlouhodobého charakteru a vyžadující po útočnících pokročilé schopnosti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dlohodobě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se vyhýbat odhalení a nepozorovaně z napadeného systému získat data.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Takovou úrovní know-how disponují zejména státní aktéři nebo jimi sponzorované skupiny.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 případě konfliktu patří veřejný sektor mezi prvotní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cile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kybernetických útoků za účelem ochromení, což se může stát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ransomwerovým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útokem.  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229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EEF621-D595-4D12-AF52-5ABB094D2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932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8A0865-49A8-1929-525B-1DF30E242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214"/>
            <a:ext cx="10515600" cy="4625749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Energetický sektor: Útočné pole se rozšiřuje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Útočníci: státní aktéři, státem sponzorované skupiny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Metody: </a:t>
            </a:r>
            <a:r>
              <a:rPr lang="cs-CZ" sz="1800" dirty="0" err="1">
                <a:latin typeface="Arial Black" panose="020B0A04020102020204" pitchFamily="34" charset="0"/>
              </a:rPr>
              <a:t>phishing</a:t>
            </a:r>
            <a:r>
              <a:rPr lang="cs-CZ" sz="1800" dirty="0">
                <a:latin typeface="Arial Black" panose="020B0A04020102020204" pitchFamily="34" charset="0"/>
              </a:rPr>
              <a:t>, </a:t>
            </a:r>
            <a:r>
              <a:rPr lang="cs-CZ" sz="1800" dirty="0" err="1">
                <a:latin typeface="Arial Black" panose="020B0A04020102020204" pitchFamily="34" charset="0"/>
              </a:rPr>
              <a:t>spear-phishing</a:t>
            </a:r>
            <a:r>
              <a:rPr lang="cs-CZ" sz="1800" dirty="0">
                <a:latin typeface="Arial Black" panose="020B0A04020102020204" pitchFamily="34" charset="0"/>
              </a:rPr>
              <a:t>, </a:t>
            </a:r>
            <a:r>
              <a:rPr lang="cs-CZ" sz="1800" dirty="0" err="1">
                <a:latin typeface="Arial Black" panose="020B0A04020102020204" pitchFamily="34" charset="0"/>
              </a:rPr>
              <a:t>watering</a:t>
            </a:r>
            <a:r>
              <a:rPr lang="cs-CZ" sz="1800" dirty="0">
                <a:latin typeface="Arial Black" panose="020B0A04020102020204" pitchFamily="34" charset="0"/>
              </a:rPr>
              <a:t> hole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Dopady: výpadek dodávek elektřiny nebo plynu, únik informací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Energetický sektor je pro útočníky sice obtížným, zato lákavým cílem. Pokud provozovatelé sítí v energetickém sektoru dodržují zásady kybernetické bezpečnosti a oddělují průmyslové řídící systémy od podnikových sítí (nevýrobních a neprodukčních včetně internetu), je kybernetický útok velmi obtížný. Na straně útočníka jak vyspělost jeho kybernetických kapacit, tak významné časové a finanční zdroje.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Dnes patří energetický sektor spolu bankovním k těm  s nejlepším zabezpečením proti kybernetickým útokům.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903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65FB95-D887-9C4C-258C-71614731F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562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DEBC36-784F-0522-D1B4-67B47395A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605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Bankovní sektor: zabezpečený, přesto velmi lákavý cíl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Útočníci: kyberzločinci, ale i státní aktér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Metody: </a:t>
            </a:r>
            <a:r>
              <a:rPr lang="cs-CZ" sz="1800" dirty="0" err="1">
                <a:latin typeface="Arial Black" panose="020B0A04020102020204" pitchFamily="34" charset="0"/>
              </a:rPr>
              <a:t>phishing</a:t>
            </a:r>
            <a:r>
              <a:rPr lang="cs-CZ" sz="1800" dirty="0">
                <a:latin typeface="Arial Black" panose="020B0A04020102020204" pitchFamily="34" charset="0"/>
              </a:rPr>
              <a:t>, </a:t>
            </a:r>
            <a:r>
              <a:rPr lang="cs-CZ" sz="1800" dirty="0" err="1">
                <a:latin typeface="Arial Black" panose="020B0A04020102020204" pitchFamily="34" charset="0"/>
              </a:rPr>
              <a:t>spear-phishing</a:t>
            </a:r>
            <a:r>
              <a:rPr lang="cs-CZ" sz="1800" dirty="0">
                <a:latin typeface="Arial Black" panose="020B0A04020102020204" pitchFamily="34" charset="0"/>
              </a:rPr>
              <a:t>, </a:t>
            </a:r>
            <a:r>
              <a:rPr lang="cs-CZ" sz="1800" dirty="0" err="1">
                <a:latin typeface="Arial Black" panose="020B0A04020102020204" pitchFamily="34" charset="0"/>
              </a:rPr>
              <a:t>trojanizace</a:t>
            </a:r>
            <a:r>
              <a:rPr lang="cs-CZ" sz="1800" dirty="0">
                <a:latin typeface="Arial Black" panose="020B0A04020102020204" pitchFamily="34" charset="0"/>
              </a:rPr>
              <a:t> legitimních mobilních aplikací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Dopady: finanční ztráty, ztráta reputace banky, narušení kontinuity činnosti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Bankovní sektor v ČR, ale i ve světě udělal v kybernetické bezpečnosti obrovský pokrok a je dobře zabezpečen. Na rozdíl od jiných sektorů velmi investoval do kybernetické bezpečnosti. Utajuje kybernetické incidenty, je ochoten v tichosti zaplatit náhrady škod, aby nedošlo ke ztrátě reputace.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Největší zranitelností v bankovním sektoru jsou uživatelé samotní. Útočníci toho využívají ve formě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phishingových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spear-phishingových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útoků.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Útoky na mobilní internetové bankovnictví, malware zaměřený na bankovní aplikace. 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363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A93DF6-A89B-973B-B600-FA915483A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6014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B3C4EC-C9DE-32DE-5DEF-3FA2E7285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0561"/>
            <a:ext cx="10515600" cy="4956402"/>
          </a:xfrm>
        </p:spPr>
        <p:txBody>
          <a:bodyPr>
            <a:normAutofit/>
          </a:bodyPr>
          <a:lstStyle/>
          <a:p>
            <a:r>
              <a:rPr lang="cs-CZ" sz="1800" dirty="0" err="1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eHealth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: Útoky na nejcitlivější osobní data </a:t>
            </a:r>
            <a:r>
              <a:rPr lang="cs-CZ" sz="1800" dirty="0" err="1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spotenciálem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ohrozit život</a:t>
            </a:r>
          </a:p>
          <a:p>
            <a:r>
              <a:rPr lang="cs-CZ" sz="1800" dirty="0">
                <a:latin typeface="Arial Black" panose="020B0A04020102020204" pitchFamily="34" charset="0"/>
                <a:cs typeface="Arial" panose="020B0604020202020204" pitchFamily="34" charset="0"/>
              </a:rPr>
              <a:t>Útočníci: kyberzločinci, možná i státní aktéři</a:t>
            </a:r>
          </a:p>
          <a:p>
            <a:r>
              <a:rPr lang="cs-CZ" sz="1800" dirty="0">
                <a:latin typeface="Arial Black" panose="020B0A04020102020204" pitchFamily="34" charset="0"/>
                <a:cs typeface="Arial" panose="020B0604020202020204" pitchFamily="34" charset="0"/>
              </a:rPr>
              <a:t>Metody: </a:t>
            </a:r>
            <a:r>
              <a:rPr lang="cs-CZ" sz="1800" dirty="0" err="1">
                <a:latin typeface="Arial Black" panose="020B0A04020102020204" pitchFamily="34" charset="0"/>
              </a:rPr>
              <a:t>phishing</a:t>
            </a:r>
            <a:r>
              <a:rPr lang="cs-CZ" sz="1800" dirty="0">
                <a:latin typeface="Arial Black" panose="020B0A04020102020204" pitchFamily="34" charset="0"/>
              </a:rPr>
              <a:t>, </a:t>
            </a:r>
            <a:r>
              <a:rPr lang="cs-CZ" sz="1800" dirty="0" err="1">
                <a:latin typeface="Arial Black" panose="020B0A04020102020204" pitchFamily="34" charset="0"/>
              </a:rPr>
              <a:t>spear-phishing</a:t>
            </a:r>
            <a:r>
              <a:rPr lang="cs-CZ" sz="1800" dirty="0">
                <a:latin typeface="Arial Black" panose="020B0A04020102020204" pitchFamily="34" charset="0"/>
              </a:rPr>
              <a:t>, neautorizované využívání přístupových údajů</a:t>
            </a:r>
          </a:p>
          <a:p>
            <a:r>
              <a:rPr lang="cs-CZ" sz="1800" dirty="0">
                <a:latin typeface="Arial Black" panose="020B0A04020102020204" pitchFamily="34" charset="0"/>
                <a:cs typeface="Arial" panose="020B0604020202020204" pitchFamily="34" charset="0"/>
              </a:rPr>
              <a:t>Dopady: nedostupnost kritických dat s možnými dopady na efektivitu zdravotnických zařízení a zdraví pacientů, u útoků na důvěrnost dat možnost vydírat a v případě zveřejnění dat zásah do osobního života.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Vzhledem</a:t>
            </a:r>
            <a:r>
              <a:rPr lang="cs-CZ" sz="1800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 možným dopadům útoků a citlivostí dat jsou rizika vyplývající z ohrožení informačních systémů využívaných ve zdravotnictví relativně vyšší než u jiných systémů.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Mezi největší hrozby patří znemožnění činnosti zdravotnického zařízení vyděračským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ransomwerovým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útokem (zašifrováním dat) způsobujících nedostupnost důležitých informací a únikem, event. zveřejněním citlivých osobních dat.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Výzvou se také stává zabezpečení medicínských Iot zařízení a možnost jejich zneužití.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Kybernetické útoky proti zdravotnickým systémům mohou při nízkých nákladech a malém vynaloženém úsilí přinést relativně velké zisky.</a:t>
            </a: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196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C73F4B-EB9A-DEA4-F2E1-23602C778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204"/>
            <a:ext cx="10515600" cy="604158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</a:t>
            </a:r>
            <a:r>
              <a:rPr lang="cs-CZ" sz="2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Kyberkriminalita</a:t>
            </a:r>
            <a:endParaRPr lang="cs-CZ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BFC2AD-A39A-F722-F23B-7AEACAC51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2421"/>
            <a:ext cx="10515600" cy="47645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Kyberprostor je velmi výhodné prostředí pro páchání trestné činnosti.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anonymita</a:t>
            </a: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vzhledem k tomu, že identita uživatele není jasně prokazatelná a garantovaná žádnou autoritou je totožnost pachatele obtížně vypátratelná a zejména dokazatelná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asymetričnost</a:t>
            </a: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činnost v kybernetickém prostoru může mít významný dopad na zamýšlenou oběť, ale i na nezamýšlené oběti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neexistence hranic </a:t>
            </a: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aktivity v kybernetickém prostoru nejsou omezovány žádnou jurisdikcí nebo suverenitou, právním systémem nebo kulturou, proto vymahatelnost práva a potrestání pachatele je obtížné mnohdy nemožné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1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ízké náklady </a:t>
            </a: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náklady na kybernetický útok jsou nízké proti zisku a použité </a:t>
            </a:r>
            <a:r>
              <a:rPr lang="cs-CZ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now-how je možné využít mnohonásobně použít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dělba práce </a:t>
            </a:r>
            <a:r>
              <a:rPr lang="cs-CZ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pachatelé se specializují na určitou část trestného činu</a:t>
            </a:r>
            <a:endParaRPr lang="cs-CZ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488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3904D2-5292-90A6-5BE5-3DD4164AD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90070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</a:t>
            </a:r>
            <a:r>
              <a:rPr lang="cs-CZ" sz="2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Kyberkriminalita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D5F816-2457-C396-F141-C18F40BD5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3580"/>
            <a:ext cx="10515600" cy="552722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Kyberprostor je velmi výhodné prostředí pro páchání trestné činnosti.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odbornost – </a:t>
            </a:r>
            <a:r>
              <a:rPr lang="cs-CZ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pachatel nemusí být odborník, ale uživatel nakoupených nástrojů a nebo služeb včetně upgradu, včetně možnosti  „udělaných na míru“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snadné toky peněz </a:t>
            </a:r>
            <a:r>
              <a:rPr lang="cs-CZ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díky kryptoměně rychlé, anonymní a globální  toky peněz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byznys</a:t>
            </a:r>
            <a:r>
              <a:rPr lang="cs-CZ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dirty="0" err="1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kyberkriminalita</a:t>
            </a:r>
            <a:r>
              <a:rPr lang="cs-CZ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nese dnes všechny znaky byznysu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z="1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riminální činnost státních aktérů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mnohdy nemožnost postihnout takového pachatele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symbióza mezi státem kyberzločinci </a:t>
            </a:r>
            <a:r>
              <a:rPr lang="cs-CZ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téměř nemožnost potrestat pachatele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1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edostatečná legislativa </a:t>
            </a: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legislativa má zpoždění vůči </a:t>
            </a:r>
            <a:r>
              <a:rPr lang="cs-CZ" sz="1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kyberkriminalitě</a:t>
            </a:r>
            <a:endParaRPr lang="cs-CZ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nepřipravenost represivních složek </a:t>
            </a:r>
            <a:r>
              <a:rPr lang="cs-CZ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tyto složky mají nedostatečné kapacity, znalosti, zkušenosti a dostatek odborníků proti stále se vyvíjejícímu </a:t>
            </a:r>
            <a:r>
              <a:rPr lang="cs-CZ" sz="1800" dirty="0" err="1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kyberzločinu</a:t>
            </a:r>
            <a:endParaRPr lang="cs-CZ" sz="1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btížná mezinárodní spolupráce </a:t>
            </a: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někdy objektivně a někdy záměrně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550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3EBE37-9A76-8998-9617-70CD8797F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7607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</a:t>
            </a:r>
            <a:r>
              <a:rPr lang="cs-CZ" sz="2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Kyberkriminalita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2A8F6E-ADFE-4637-2B65-E9CFACCF7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432" y="869497"/>
            <a:ext cx="10725150" cy="5336042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7200" dirty="0">
                <a:solidFill>
                  <a:srgbClr val="C00000"/>
                </a:solidFill>
                <a:latin typeface="Arial Black" panose="020B0A04020102020204" pitchFamily="34" charset="0"/>
              </a:rPr>
              <a:t>Kyberprostor je velmi výhodné prostředí pro páchání trestné činnosti.</a:t>
            </a:r>
          </a:p>
          <a:p>
            <a:pPr>
              <a:lnSpc>
                <a:spcPct val="120000"/>
              </a:lnSpc>
            </a:pPr>
            <a:r>
              <a:rPr lang="cs-CZ" sz="7200" dirty="0">
                <a:solidFill>
                  <a:srgbClr val="C00000"/>
                </a:solidFill>
                <a:latin typeface="Arial Black" panose="020B0A04020102020204" pitchFamily="34" charset="0"/>
              </a:rPr>
              <a:t>rychlost – </a:t>
            </a:r>
            <a:r>
              <a:rPr lang="cs-CZ" sz="7200" dirty="0">
                <a:latin typeface="Arial Black" panose="020B0A04020102020204" pitchFamily="34" charset="0"/>
              </a:rPr>
              <a:t>možnost podniknout útok a zmizet</a:t>
            </a:r>
          </a:p>
          <a:p>
            <a:pPr>
              <a:lnSpc>
                <a:spcPct val="120000"/>
              </a:lnSpc>
            </a:pPr>
            <a:r>
              <a:rPr lang="cs-CZ" sz="7200" dirty="0">
                <a:solidFill>
                  <a:srgbClr val="C00000"/>
                </a:solidFill>
                <a:latin typeface="Arial Black" panose="020B0A04020102020204" pitchFamily="34" charset="0"/>
              </a:rPr>
              <a:t>snadná komunikace – </a:t>
            </a:r>
            <a:r>
              <a:rPr lang="cs-CZ" sz="7200" dirty="0">
                <a:latin typeface="Arial Black" panose="020B0A04020102020204" pitchFamily="34" charset="0"/>
              </a:rPr>
              <a:t>utajená komunikace na </a:t>
            </a:r>
            <a:r>
              <a:rPr lang="cs-CZ" sz="7200" dirty="0" err="1">
                <a:latin typeface="Arial Black" panose="020B0A04020102020204" pitchFamily="34" charset="0"/>
              </a:rPr>
              <a:t>darkwebových</a:t>
            </a:r>
            <a:r>
              <a:rPr lang="cs-CZ" sz="7200" dirty="0">
                <a:latin typeface="Arial Black" panose="020B0A04020102020204" pitchFamily="34" charset="0"/>
              </a:rPr>
              <a:t> globálních diskuzních fórech</a:t>
            </a:r>
          </a:p>
          <a:p>
            <a:pPr>
              <a:lnSpc>
                <a:spcPct val="120000"/>
              </a:lnSpc>
            </a:pPr>
            <a:r>
              <a:rPr lang="cs-CZ" sz="7200" dirty="0">
                <a:solidFill>
                  <a:srgbClr val="C00000"/>
                </a:solidFill>
                <a:latin typeface="Arial Black" panose="020B0A04020102020204" pitchFamily="34" charset="0"/>
              </a:rPr>
              <a:t>snadné obchodování </a:t>
            </a:r>
            <a:r>
              <a:rPr lang="cs-CZ" sz="7200" dirty="0">
                <a:latin typeface="Arial Black" panose="020B0A04020102020204" pitchFamily="34" charset="0"/>
              </a:rPr>
              <a:t>– utajené obchodování na globálních </a:t>
            </a:r>
            <a:r>
              <a:rPr lang="cs-CZ" sz="7200" dirty="0" err="1">
                <a:latin typeface="Arial Black" panose="020B0A04020102020204" pitchFamily="34" charset="0"/>
              </a:rPr>
              <a:t>darknetových</a:t>
            </a:r>
            <a:r>
              <a:rPr lang="cs-CZ" sz="7200" dirty="0">
                <a:latin typeface="Arial Black" panose="020B0A04020102020204" pitchFamily="34" charset="0"/>
              </a:rPr>
              <a:t> tržištích a snadná „doprava“ nakoupených produktů po internetu – prodej zranitelností</a:t>
            </a:r>
          </a:p>
          <a:p>
            <a:pPr>
              <a:lnSpc>
                <a:spcPct val="120000"/>
              </a:lnSpc>
            </a:pPr>
            <a:r>
              <a:rPr lang="cs-CZ" sz="7200" dirty="0">
                <a:solidFill>
                  <a:srgbClr val="C00000"/>
                </a:solidFill>
                <a:latin typeface="Arial Black" panose="020B0A04020102020204" pitchFamily="34" charset="0"/>
              </a:rPr>
              <a:t>využití </a:t>
            </a:r>
            <a:r>
              <a:rPr lang="cs-CZ" sz="7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umělě</a:t>
            </a:r>
            <a:r>
              <a:rPr lang="cs-CZ" sz="7200" dirty="0">
                <a:solidFill>
                  <a:srgbClr val="C00000"/>
                </a:solidFill>
                <a:latin typeface="Arial Black" panose="020B0A04020102020204" pitchFamily="34" charset="0"/>
              </a:rPr>
              <a:t> inteligence </a:t>
            </a:r>
            <a:r>
              <a:rPr lang="cs-CZ" sz="7200" dirty="0">
                <a:latin typeface="Arial Black" panose="020B0A04020102020204" pitchFamily="34" charset="0"/>
              </a:rPr>
              <a:t>– tvorba plně automatizovaných produktů</a:t>
            </a:r>
          </a:p>
          <a:p>
            <a:pPr>
              <a:lnSpc>
                <a:spcPct val="120000"/>
              </a:lnSpc>
            </a:pPr>
            <a:r>
              <a:rPr lang="cs-CZ" sz="7200" dirty="0">
                <a:solidFill>
                  <a:srgbClr val="C00000"/>
                </a:solidFill>
                <a:latin typeface="Arial Black" panose="020B0A04020102020204" pitchFamily="34" charset="0"/>
              </a:rPr>
              <a:t>šifrování</a:t>
            </a:r>
            <a:r>
              <a:rPr lang="cs-CZ" sz="7200" dirty="0">
                <a:latin typeface="Arial Black" panose="020B0A04020102020204" pitchFamily="34" charset="0"/>
              </a:rPr>
              <a:t> – obtížně nebo vůbec nerozluštitelné šifrování používané kyberzločinci (kvantové počítače)</a:t>
            </a:r>
          </a:p>
          <a:p>
            <a:pPr>
              <a:lnSpc>
                <a:spcPct val="120000"/>
              </a:lnSpc>
            </a:pPr>
            <a:r>
              <a:rPr lang="cs-CZ" sz="7200" dirty="0">
                <a:solidFill>
                  <a:srgbClr val="C00000"/>
                </a:solidFill>
                <a:latin typeface="Arial Black" panose="020B0A04020102020204" pitchFamily="34" charset="0"/>
              </a:rPr>
              <a:t>náskok</a:t>
            </a:r>
            <a:r>
              <a:rPr lang="cs-CZ" sz="7200" dirty="0">
                <a:latin typeface="Arial Black" panose="020B0A04020102020204" pitchFamily="34" charset="0"/>
              </a:rPr>
              <a:t> - neustálý náskok kyberzločinců nad represivními složkami (obecně platí, že </a:t>
            </a:r>
            <a:r>
              <a:rPr lang="cs-CZ" sz="7200" dirty="0" err="1">
                <a:latin typeface="Arial Black" panose="020B0A04020102020204" pitchFamily="34" charset="0"/>
              </a:rPr>
              <a:t>kyberútočník</a:t>
            </a:r>
            <a:r>
              <a:rPr lang="cs-CZ" sz="7200" dirty="0">
                <a:latin typeface="Arial Black" panose="020B0A04020102020204" pitchFamily="34" charset="0"/>
              </a:rPr>
              <a:t> má vždy náskok před obráncem)</a:t>
            </a:r>
          </a:p>
          <a:p>
            <a:pPr>
              <a:lnSpc>
                <a:spcPct val="120000"/>
              </a:lnSpc>
            </a:pPr>
            <a:r>
              <a:rPr lang="cs-CZ" sz="7200" dirty="0">
                <a:solidFill>
                  <a:srgbClr val="C00000"/>
                </a:solidFill>
                <a:latin typeface="Arial Black" panose="020B0A04020102020204" pitchFamily="34" charset="0"/>
              </a:rPr>
              <a:t>investice</a:t>
            </a:r>
            <a:r>
              <a:rPr lang="cs-CZ" sz="7200" dirty="0">
                <a:latin typeface="Arial Black" panose="020B0A04020102020204" pitchFamily="34" charset="0"/>
              </a:rPr>
              <a:t> – vzhledem k obrovským ziskům kyberzločinci mohou značně investovat do nových nástrojů pro kybernetické útoky, a proto i obránci musí investovat do své bezpečnosti</a:t>
            </a:r>
          </a:p>
          <a:p>
            <a:pPr>
              <a:lnSpc>
                <a:spcPct val="120000"/>
              </a:lnSpc>
            </a:pPr>
            <a:r>
              <a:rPr lang="cs-CZ" sz="7200" dirty="0">
                <a:solidFill>
                  <a:srgbClr val="C00000"/>
                </a:solidFill>
                <a:latin typeface="Arial Black" panose="020B0A04020102020204" pitchFamily="34" charset="0"/>
              </a:rPr>
              <a:t>výhody pro klasickou kriminalitu</a:t>
            </a:r>
            <a:r>
              <a:rPr lang="cs-CZ" sz="7200" dirty="0">
                <a:latin typeface="Arial Black" panose="020B0A04020102020204" pitchFamily="34" charset="0"/>
              </a:rPr>
              <a:t> – pomáhá páchat klasickou kriminalitu</a:t>
            </a:r>
          </a:p>
          <a:p>
            <a:endParaRPr lang="cs-CZ" sz="55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5500" dirty="0">
                <a:latin typeface="Arial Black" panose="020B0A04020102020204" pitchFamily="34" charset="0"/>
              </a:rPr>
              <a:t>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3842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E9CBAB-EA43-5B40-037E-E76A082AB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Kybernetické útoky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413B0-AFC5-0A6D-2001-497196D01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Útočníci: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Státní aktéři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Státem sponzorované skupiny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 err="1">
                <a:latin typeface="Arial Black" panose="020B0A04020102020204" pitchFamily="34" charset="0"/>
              </a:rPr>
              <a:t>Hacktivisté</a:t>
            </a: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Kyberzločinci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Teroristé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Script </a:t>
            </a:r>
            <a:r>
              <a:rPr lang="cs-CZ" sz="1800" dirty="0" err="1">
                <a:latin typeface="Arial Black" panose="020B0A04020102020204" pitchFamily="34" charset="0"/>
              </a:rPr>
              <a:t>kiddies</a:t>
            </a:r>
            <a:endParaRPr lang="cs-CZ" sz="1800" dirty="0">
              <a:latin typeface="Arial Black" panose="020B0A04020102020204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94454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1AF363-96F1-7A68-06D6-0BED3B9C0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26786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</a:t>
            </a:r>
            <a:r>
              <a:rPr lang="cs-CZ" sz="2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Kyberkriminalita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C55C6D-6573-C059-024E-7537B5189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9882"/>
            <a:ext cx="10515600" cy="601707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cs-CZ" sz="1900" dirty="0">
                <a:solidFill>
                  <a:srgbClr val="C00000"/>
                </a:solidFill>
                <a:latin typeface="Arial Black" panose="020B0A04020102020204" pitchFamily="34" charset="0"/>
              </a:rPr>
              <a:t>Kybernetická kriminalita jako služba – </a:t>
            </a:r>
            <a:r>
              <a:rPr lang="cs-CZ" sz="1900" dirty="0" err="1">
                <a:solidFill>
                  <a:srgbClr val="C00000"/>
                </a:solidFill>
                <a:latin typeface="Arial Black" panose="020B0A04020102020204" pitchFamily="34" charset="0"/>
              </a:rPr>
              <a:t>Cybercrime</a:t>
            </a:r>
            <a:r>
              <a:rPr lang="cs-CZ" sz="1900" dirty="0">
                <a:solidFill>
                  <a:srgbClr val="C00000"/>
                </a:solidFill>
                <a:latin typeface="Arial Black" panose="020B0A04020102020204" pitchFamily="34" charset="0"/>
              </a:rPr>
              <a:t>-as-a-</a:t>
            </a:r>
            <a:r>
              <a:rPr lang="cs-CZ" sz="1900" dirty="0" err="1">
                <a:solidFill>
                  <a:srgbClr val="C00000"/>
                </a:solidFill>
                <a:latin typeface="Arial Black" panose="020B0A04020102020204" pitchFamily="34" charset="0"/>
              </a:rPr>
              <a:t>service</a:t>
            </a:r>
            <a:r>
              <a:rPr lang="cs-CZ" sz="1900" dirty="0">
                <a:latin typeface="Arial Black" panose="020B0A04020102020204" pitchFamily="34" charset="0"/>
              </a:rPr>
              <a:t> je obchodní model, který umožňuje prakticky komukoliv s dostatečnými finančními prostředky využívání nástrojů i služeb k provádění k</a:t>
            </a:r>
            <a:r>
              <a:rPr lang="cs-CZ" sz="1900" b="0" i="0" dirty="0">
                <a:solidFill>
                  <a:srgbClr val="333333"/>
                </a:solidFill>
                <a:effectLst/>
                <a:latin typeface="Arial Black" panose="020B0A04020102020204" pitchFamily="34" charset="0"/>
              </a:rPr>
              <a:t>ybernetických útoků. Škodlivá kybernetická činnost se tak stává stále dostupnější, a to i pro relativně nezkušené útočníky. Vzhledem k narůstající popularitě tohoto modelu, která s sebou přináší velké zisky, roste také konkurence, což zpětně vede k širší nabídce produktů, ale i ke snižování ceny. To pak následně činí poskytované služby a nástroje dostupnější širšímu okruhu potenciálních zájemců.</a:t>
            </a:r>
            <a:endParaRPr lang="cs-CZ" sz="1900" dirty="0">
              <a:latin typeface="Arial Black" panose="020B0A04020102020204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cs-CZ" sz="1900" dirty="0">
              <a:latin typeface="Arial Black" panose="020B0A040201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1900" dirty="0" err="1">
                <a:solidFill>
                  <a:srgbClr val="C00000"/>
                </a:solidFill>
                <a:latin typeface="Arial Black" panose="020B0A04020102020204" pitchFamily="34" charset="0"/>
              </a:rPr>
              <a:t>DDos</a:t>
            </a:r>
            <a:r>
              <a:rPr lang="cs-CZ" sz="1900" dirty="0">
                <a:solidFill>
                  <a:srgbClr val="C00000"/>
                </a:solidFill>
                <a:latin typeface="Arial Black" panose="020B0A04020102020204" pitchFamily="34" charset="0"/>
              </a:rPr>
              <a:t>-as-a-servis </a:t>
            </a:r>
            <a:r>
              <a:rPr lang="cs-CZ" sz="1900" dirty="0">
                <a:latin typeface="Arial Black" panose="020B0A04020102020204" pitchFamily="34" charset="0"/>
              </a:rPr>
              <a:t>– nabízí přístup k infikovaným zařízením připojených k internetu tzv. (</a:t>
            </a:r>
            <a:r>
              <a:rPr lang="cs-CZ" sz="1900" dirty="0" err="1">
                <a:latin typeface="Arial Black" panose="020B0A04020102020204" pitchFamily="34" charset="0"/>
              </a:rPr>
              <a:t>botnet</a:t>
            </a:r>
            <a:r>
              <a:rPr lang="cs-CZ" sz="1900" dirty="0">
                <a:latin typeface="Arial Black" panose="020B0A04020102020204" pitchFamily="34" charset="0"/>
              </a:rPr>
              <a:t>), za účelem provádění </a:t>
            </a:r>
            <a:r>
              <a:rPr lang="cs-CZ" sz="1900" dirty="0" err="1">
                <a:latin typeface="Arial Black" panose="020B0A04020102020204" pitchFamily="34" charset="0"/>
              </a:rPr>
              <a:t>DDos</a:t>
            </a:r>
            <a:r>
              <a:rPr lang="cs-CZ" sz="1900" dirty="0">
                <a:latin typeface="Arial Black" panose="020B0A04020102020204" pitchFamily="34" charset="0"/>
              </a:rPr>
              <a:t> útoků </a:t>
            </a:r>
          </a:p>
          <a:p>
            <a:pPr>
              <a:lnSpc>
                <a:spcPct val="110000"/>
              </a:lnSpc>
            </a:pPr>
            <a:r>
              <a:rPr lang="cs-CZ" sz="1900" dirty="0" err="1">
                <a:solidFill>
                  <a:srgbClr val="C00000"/>
                </a:solidFill>
                <a:latin typeface="Arial Black" panose="020B0A04020102020204" pitchFamily="34" charset="0"/>
              </a:rPr>
              <a:t>Acces</a:t>
            </a:r>
            <a:r>
              <a:rPr lang="cs-CZ" sz="1900" dirty="0">
                <a:solidFill>
                  <a:srgbClr val="C00000"/>
                </a:solidFill>
                <a:latin typeface="Arial Black" panose="020B0A04020102020204" pitchFamily="34" charset="0"/>
              </a:rPr>
              <a:t>-as-a-</a:t>
            </a:r>
            <a:r>
              <a:rPr lang="cs-CZ" sz="1900" dirty="0" err="1">
                <a:solidFill>
                  <a:srgbClr val="C00000"/>
                </a:solidFill>
                <a:latin typeface="Arial Black" panose="020B0A04020102020204" pitchFamily="34" charset="0"/>
              </a:rPr>
              <a:t>service</a:t>
            </a:r>
            <a:r>
              <a:rPr lang="cs-CZ" sz="1900" dirty="0">
                <a:latin typeface="Arial Black" panose="020B0A04020102020204" pitchFamily="34" charset="0"/>
              </a:rPr>
              <a:t> – nabízí přístupy ke kompromitovaným účtům či systémům</a:t>
            </a:r>
          </a:p>
          <a:p>
            <a:pPr>
              <a:lnSpc>
                <a:spcPct val="110000"/>
              </a:lnSpc>
            </a:pPr>
            <a:r>
              <a:rPr lang="cs-CZ" sz="1900" dirty="0" err="1">
                <a:solidFill>
                  <a:srgbClr val="C00000"/>
                </a:solidFill>
                <a:latin typeface="Arial Black" panose="020B0A04020102020204" pitchFamily="34" charset="0"/>
              </a:rPr>
              <a:t>Malwere</a:t>
            </a:r>
            <a:r>
              <a:rPr lang="cs-CZ" sz="1900" dirty="0">
                <a:solidFill>
                  <a:srgbClr val="C00000"/>
                </a:solidFill>
                <a:latin typeface="Arial Black" panose="020B0A04020102020204" pitchFamily="34" charset="0"/>
              </a:rPr>
              <a:t>-as-a-servise</a:t>
            </a:r>
            <a:r>
              <a:rPr lang="cs-CZ" sz="1900" dirty="0">
                <a:latin typeface="Arial Black" panose="020B0A04020102020204" pitchFamily="34" charset="0"/>
              </a:rPr>
              <a:t> – nabízí </a:t>
            </a:r>
            <a:r>
              <a:rPr lang="cs-CZ" sz="1900" dirty="0" err="1">
                <a:latin typeface="Arial Black" panose="020B0A04020102020204" pitchFamily="34" charset="0"/>
              </a:rPr>
              <a:t>malwere</a:t>
            </a:r>
            <a:r>
              <a:rPr lang="cs-CZ" sz="1900" dirty="0">
                <a:latin typeface="Arial Black" panose="020B0A04020102020204" pitchFamily="34" charset="0"/>
              </a:rPr>
              <a:t> k následnému využití v rámci kybernetických útoků</a:t>
            </a:r>
          </a:p>
          <a:p>
            <a:pPr>
              <a:lnSpc>
                <a:spcPct val="110000"/>
              </a:lnSpc>
            </a:pPr>
            <a:r>
              <a:rPr lang="cs-CZ" sz="1900" dirty="0" err="1">
                <a:solidFill>
                  <a:srgbClr val="C00000"/>
                </a:solidFill>
                <a:latin typeface="Arial Black" panose="020B0A04020102020204" pitchFamily="34" charset="0"/>
              </a:rPr>
              <a:t>Phishing</a:t>
            </a:r>
            <a:r>
              <a:rPr lang="cs-CZ" sz="1900" dirty="0">
                <a:solidFill>
                  <a:srgbClr val="C00000"/>
                </a:solidFill>
                <a:latin typeface="Arial Black" panose="020B0A04020102020204" pitchFamily="34" charset="0"/>
              </a:rPr>
              <a:t>-as-a-</a:t>
            </a:r>
            <a:r>
              <a:rPr lang="cs-CZ" sz="1900" dirty="0" err="1">
                <a:solidFill>
                  <a:srgbClr val="C00000"/>
                </a:solidFill>
                <a:latin typeface="Arial Black" panose="020B0A04020102020204" pitchFamily="34" charset="0"/>
              </a:rPr>
              <a:t>service</a:t>
            </a:r>
            <a:r>
              <a:rPr lang="cs-CZ" sz="1900" dirty="0">
                <a:latin typeface="Arial Black" panose="020B0A04020102020204" pitchFamily="34" charset="0"/>
              </a:rPr>
              <a:t> – nabízí kompletní </a:t>
            </a:r>
            <a:r>
              <a:rPr lang="cs-CZ" sz="1900" dirty="0" err="1">
                <a:latin typeface="Arial Black" panose="020B0A04020102020204" pitchFamily="34" charset="0"/>
              </a:rPr>
              <a:t>phishingové</a:t>
            </a:r>
            <a:r>
              <a:rPr lang="cs-CZ" sz="1900" dirty="0">
                <a:latin typeface="Arial Black" panose="020B0A04020102020204" pitchFamily="34" charset="0"/>
              </a:rPr>
              <a:t> služby od detailních návodů až po předpřipravené e-maily či legitimně vypadající škodlivé stránky</a:t>
            </a:r>
          </a:p>
          <a:p>
            <a:pPr>
              <a:lnSpc>
                <a:spcPct val="110000"/>
              </a:lnSpc>
            </a:pPr>
            <a:r>
              <a:rPr lang="cs-CZ" sz="1900" dirty="0" err="1">
                <a:solidFill>
                  <a:srgbClr val="C00000"/>
                </a:solidFill>
                <a:latin typeface="Arial Black" panose="020B0A04020102020204" pitchFamily="34" charset="0"/>
              </a:rPr>
              <a:t>Vishing</a:t>
            </a:r>
            <a:r>
              <a:rPr lang="cs-CZ" sz="1900" dirty="0">
                <a:solidFill>
                  <a:srgbClr val="C00000"/>
                </a:solidFill>
                <a:latin typeface="Arial Black" panose="020B0A04020102020204" pitchFamily="34" charset="0"/>
              </a:rPr>
              <a:t>-as-a servise</a:t>
            </a:r>
            <a:r>
              <a:rPr lang="cs-CZ" sz="1900" dirty="0">
                <a:latin typeface="Arial Black" panose="020B0A04020102020204" pitchFamily="34" charset="0"/>
              </a:rPr>
              <a:t> – nabízí pronájem hlasových systémů určených pro provádění </a:t>
            </a:r>
            <a:r>
              <a:rPr lang="cs-CZ" sz="1900" dirty="0" err="1">
                <a:latin typeface="Arial Black" panose="020B0A04020102020204" pitchFamily="34" charset="0"/>
              </a:rPr>
              <a:t>vishingu</a:t>
            </a:r>
            <a:endParaRPr lang="cs-CZ" sz="19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857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02B01C-5439-AE25-17B1-24ADB786E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</a:t>
            </a:r>
            <a:r>
              <a:rPr lang="cs-CZ" sz="2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Kyberkriminalita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6CC370-35DE-0951-3BD8-7A33D4FC0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S rozvojem odvětví „as-a-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service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“ se stále více 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komoditizují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i hackerská tržiště, která fungují jako běžné podniky. Prodejci nástrojů na páchání 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kyberzločinů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inzerují nejen své služby, ale také vystavují nabídky práce, aby získali útočníky s odlišnými dovednostmi. Některá tržiště nyní mají speciální stránky s poptávkami pomoci a nábory zaměstnanců, kde také zájemci o práci zde inzerují své dovednosti a kvalifikace.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Rozvíjející se ekonomika podsvětí nejenže podnítila růst 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ransomwaru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a odvětví „as-a-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service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“, ale také zvýšila poptávku po krádežích přihlašovacích údajů. S rozšířením webových služeb lze různé typy přihlašovacích údajů a dat, zejména cookies, využít mnoha způsoby k získání lepší pozice při útocích na sítě, a to i při obcházení 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vícefaktorového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ověřování. Krádeže přístupových údajů také zůstávají jedním z nejjednodušších způsobů, jak začínající zločinci mohou získat přístup na hackerská tržiště a začít svou „kariéru“.</a:t>
            </a: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8935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CAEC7-C132-62EB-FFFB-C7AA67161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2946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</a:t>
            </a:r>
            <a:r>
              <a:rPr lang="cs-CZ" sz="2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Kyberkriminalita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F86CE7-DC7E-97B8-A804-A9D2E9C90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1550"/>
            <a:ext cx="10515600" cy="569867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Revoluční přechod na </a:t>
            </a:r>
            <a:r>
              <a:rPr lang="cs-CZ" sz="1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Cybercrime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-as-a servis způsobily velmi úspěšné a výnosné  </a:t>
            </a:r>
            <a:r>
              <a:rPr lang="cs-CZ" sz="1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Ransonwareové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 útoky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b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Dřívější ransomwaroví útočníci byli poměrně limitováni v rozsahu činnosti, protože jejich operace byly centralizované a členové skupiny vykonávali každý aspekt útoku. Když se ale ransomware stal nesmírně ziskovým, hledali způsoby, jak svou produkci rozšířit. Začali tedy části svých činností outsourcovat a vytvořili celou infrastrukturu na podporu </a:t>
            </a:r>
            <a:r>
              <a:rPr lang="cs-CZ" sz="1800" b="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ransomwaru</a:t>
            </a:r>
            <a:r>
              <a:rPr lang="cs-CZ" sz="1800" b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. Nyní si z úspěchu této infrastruktury vzali příklad další kyberzločinci a následují je. To je vývoj zhruba posledních tří let.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Trošku pesimismu, ale musíme byt optimisty a něco pro to udělat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cs-CZ" sz="1800" dirty="0" err="1">
                <a:solidFill>
                  <a:srgbClr val="000000"/>
                </a:solidFill>
                <a:latin typeface="Arial Black" panose="020B0A04020102020204" pitchFamily="34" charset="0"/>
              </a:rPr>
              <a:t>C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yber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útočníci jsou tak nejen stále efektivnější, chytřejší, kreativnější ale také čím dál tím hlouběji pronikají do počítačových systémů, a to takovou rychlostí, než jaké jsou možnosti kybernetické bezpečnosti.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Nadále 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plati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pravidlo, že bezpečnost reaguje na aktuální typy útoků, učí se z nich a prakticky stále dobíhá pomyslný ujíždějící vlak s útočníky. Otázka </a:t>
            </a: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je, jak daleko 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za tím vlakem běží odborníci na kybernetickou bezpečnost,  zda se chytají nástupního madla, nebo vidí koncová světla vlaku?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3386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EC68AF3-9F1C-EC09-00C4-8F19635A449F}"/>
              </a:ext>
            </a:extLst>
          </p:cNvPr>
          <p:cNvSpPr txBox="1"/>
          <p:nvPr/>
        </p:nvSpPr>
        <p:spPr>
          <a:xfrm>
            <a:off x="3478924" y="2688048"/>
            <a:ext cx="6096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Dotazy?</a:t>
            </a:r>
          </a:p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Diskuze!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4023997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1C73AC-587E-3AF3-A21C-892124E79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0DFF0-7B53-7645-F642-ACE78DEBA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69821"/>
            <a:ext cx="10515600" cy="2707142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Některé způsoby kybernetických útoků</a:t>
            </a:r>
          </a:p>
        </p:txBody>
      </p:sp>
    </p:spTree>
    <p:extLst>
      <p:ext uri="{BB962C8B-B14F-4D97-AF65-F5344CB8AC3E}">
        <p14:creationId xmlns:p14="http://schemas.microsoft.com/office/powerpoint/2010/main" val="2496329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739B22-C83D-0E9F-93AF-39FCDF94E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661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9B2A94-C454-1AF1-7BF4-A0DCD245B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0150"/>
            <a:ext cx="10515600" cy="4976813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Kybernetická špionáž: Státní aktéři v informačních sítích.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Útočníci:</a:t>
            </a:r>
            <a:r>
              <a:rPr lang="cs-CZ" dirty="0"/>
              <a:t> </a:t>
            </a:r>
            <a:r>
              <a:rPr lang="cs-CZ" sz="1800" dirty="0">
                <a:latin typeface="Arial Black" panose="020B0A04020102020204" pitchFamily="34" charset="0"/>
              </a:rPr>
              <a:t>státní aktéři, státem sponzorované skupiny, konkurenti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Metody: zranitelnost nultého dne, pokročilé </a:t>
            </a:r>
            <a:r>
              <a:rPr lang="cs-CZ" sz="1800" dirty="0" err="1">
                <a:latin typeface="Arial Black" panose="020B0A04020102020204" pitchFamily="34" charset="0"/>
              </a:rPr>
              <a:t>spear-phishingové</a:t>
            </a:r>
            <a:r>
              <a:rPr lang="cs-CZ" sz="1800" dirty="0">
                <a:latin typeface="Arial Black" panose="020B0A04020102020204" pitchFamily="34" charset="0"/>
              </a:rPr>
              <a:t> kampaně, útoky typu </a:t>
            </a:r>
            <a:r>
              <a:rPr lang="cs-CZ" sz="1800" dirty="0" err="1">
                <a:latin typeface="Arial Black" panose="020B0A04020102020204" pitchFamily="34" charset="0"/>
              </a:rPr>
              <a:t>watering</a:t>
            </a:r>
            <a:r>
              <a:rPr lang="cs-CZ" sz="1800" dirty="0">
                <a:latin typeface="Arial Black" panose="020B0A04020102020204" pitchFamily="34" charset="0"/>
              </a:rPr>
              <a:t> hole a další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Dopady: ztráta dat, kompromitace citlivých a event. utajovaných informací, ztráta obchodních tajemství vedoucí ke ztrátě konkurenceschopnosti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Kybernetickou špionáží se rozumí celá škála aktivit v kyberprostoru, jejichž cílem je přístup k citlivým,    eventuelně utajovaným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informacím a následné využiti těchto informací ve prospěch útočníka. Nejčastějšími aktéry kybernetické špionáže jsou tzv. skupiny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Advaced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Persistent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Treat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(APT).</a:t>
            </a: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U kybernetické špionáže platí, že nejčastějším vektorem útoku vedoucím k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pvotnímu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prolomení systému jsou metody sociálního inženýrství, z nichž nejčastější je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spear-phishig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754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35189-2B4E-3B17-4E00-A9E3A7FBE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B87F62-AF7B-FFE5-9C6B-52CC39099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014"/>
            <a:ext cx="10515600" cy="50829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Úniky dat: Nespočet možností pro další zneužití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Útočníci: státní aktéři, státem </a:t>
            </a:r>
            <a:r>
              <a:rPr lang="cs-CZ" sz="1800" dirty="0" err="1">
                <a:latin typeface="Arial Black" panose="020B0A04020102020204" pitchFamily="34" charset="0"/>
              </a:rPr>
              <a:t>podporováné</a:t>
            </a:r>
            <a:r>
              <a:rPr lang="cs-CZ" sz="1800" dirty="0">
                <a:latin typeface="Arial Black" panose="020B0A04020102020204" pitchFamily="34" charset="0"/>
              </a:rPr>
              <a:t> skupiny, kyberzločinci, script </a:t>
            </a:r>
            <a:r>
              <a:rPr lang="cs-CZ" sz="1800" dirty="0" err="1">
                <a:latin typeface="Arial Black" panose="020B0A04020102020204" pitchFamily="34" charset="0"/>
              </a:rPr>
              <a:t>kiddies,teroristé</a:t>
            </a: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Metody: útoky hrubou silou, SQL </a:t>
            </a:r>
            <a:r>
              <a:rPr lang="cs-CZ" sz="1800" dirty="0" err="1">
                <a:latin typeface="Arial Black" panose="020B0A04020102020204" pitchFamily="34" charset="0"/>
              </a:rPr>
              <a:t>injection</a:t>
            </a:r>
            <a:r>
              <a:rPr lang="cs-CZ" sz="1800" dirty="0">
                <a:latin typeface="Arial Black" panose="020B0A04020102020204" pitchFamily="34" charset="0"/>
              </a:rPr>
              <a:t> a další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Dopady: odcizení osobních údajů, jejich možné zneužití následným </a:t>
            </a:r>
            <a:r>
              <a:rPr lang="cs-CZ" sz="1800" dirty="0" err="1">
                <a:latin typeface="Arial Black" panose="020B0A04020102020204" pitchFamily="34" charset="0"/>
              </a:rPr>
              <a:t>spear-phishingovým</a:t>
            </a:r>
            <a:r>
              <a:rPr lang="cs-CZ" sz="1800" dirty="0">
                <a:latin typeface="Arial Black" panose="020B0A04020102020204" pitchFamily="34" charset="0"/>
              </a:rPr>
              <a:t> útokem, krádežím identit či tzv. </a:t>
            </a:r>
            <a:r>
              <a:rPr lang="cs-CZ" sz="1800" dirty="0" err="1">
                <a:latin typeface="Arial Black" panose="020B0A04020102020204" pitchFamily="34" charset="0"/>
              </a:rPr>
              <a:t>credential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stuffing</a:t>
            </a: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Úniky dat jsou nebezpečné kvůli možnosti jejího dalšího zneužití. Mohou být zneužity k: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Následné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spear-phoshingové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kampani a zvýšení pravděpodobnosti, že oběť na odkaz klikne nebo si nakaženou přílohu stáhne.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Krádeží identity oběti.</a:t>
            </a:r>
          </a:p>
          <a:p>
            <a:pPr marL="0" indent="0">
              <a:buNone/>
            </a:pP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Credential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stuffingu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kdy útočníci zkoušejí uniklá hesla uživatelů použít pro přístup do jejich dalších účtů. Pokud uživatel používá jedno heslo do různých systémů, útočníkovi usnadní práci.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Vybudování vlastní databáze hesel specifický region-slovníkové útoky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Sestavení teroristy tzv.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kill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listů a extrémisty tzv.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black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listů.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Krádeží financí z elektronických peněženek.</a:t>
            </a:r>
          </a:p>
        </p:txBody>
      </p:sp>
    </p:spTree>
    <p:extLst>
      <p:ext uri="{BB962C8B-B14F-4D97-AF65-F5344CB8AC3E}">
        <p14:creationId xmlns:p14="http://schemas.microsoft.com/office/powerpoint/2010/main" val="1775950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F7076-2781-8CAA-B292-0D469625D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3357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35ECF4-3C57-1A0D-1E53-68260DD1D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5513"/>
            <a:ext cx="10515600" cy="4511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Útoky skrze slabá místa v dodavatelském řetězci: oklikou ke skutečnému cíli.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Útočníci: Státní aktéři, státem sponzorované skupiny, kyberzločinci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Metody: </a:t>
            </a:r>
            <a:r>
              <a:rPr lang="cs-CZ" sz="1800" dirty="0" err="1">
                <a:latin typeface="Arial Black" panose="020B0A04020102020204" pitchFamily="34" charset="0"/>
              </a:rPr>
              <a:t>phishing</a:t>
            </a:r>
            <a:r>
              <a:rPr lang="cs-CZ" sz="1800" dirty="0">
                <a:latin typeface="Arial Black" panose="020B0A04020102020204" pitchFamily="34" charset="0"/>
              </a:rPr>
              <a:t> a </a:t>
            </a:r>
            <a:r>
              <a:rPr lang="cs-CZ" sz="1800" dirty="0" err="1">
                <a:latin typeface="Arial Black" panose="020B0A04020102020204" pitchFamily="34" charset="0"/>
              </a:rPr>
              <a:t>spear-phishing</a:t>
            </a:r>
            <a:r>
              <a:rPr lang="cs-CZ" sz="1800" dirty="0">
                <a:latin typeface="Arial Black" panose="020B0A04020102020204" pitchFamily="34" charset="0"/>
              </a:rPr>
              <a:t> na zaměstnance dodavatelských organizací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Dopady: ztráta dat, kompromitace strategických informací, ohrožení konkurenceschopnosti, sabotáž, vydírání atd.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Dodavatelský řetězec může být zneužit k získání přístupu ke státním institucím, ale také k průmyslovým a dalším subjektům.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Důvody mohou být různé-snaha získat data až po přístup do systému se záměrem sabotáže (způsobení materiálních škod).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Dodavatelský řetězec je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zranirelný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na softwarové i hardwarové úrovni.</a:t>
            </a:r>
          </a:p>
        </p:txBody>
      </p:sp>
    </p:spTree>
    <p:extLst>
      <p:ext uri="{BB962C8B-B14F-4D97-AF65-F5344CB8AC3E}">
        <p14:creationId xmlns:p14="http://schemas.microsoft.com/office/powerpoint/2010/main" val="4102046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160AC-8766-9116-D471-20C7AD431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930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DAB4D5-7645-35FF-CDD7-EE94C3464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4426"/>
            <a:ext cx="10515600" cy="50625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Kybernetické útoky na volební proces: Útoky na základní pilíř demokracie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Útočníci: státní aktéři, státem sponzorované skupiny, </a:t>
            </a:r>
            <a:r>
              <a:rPr lang="cs-CZ" sz="1800" dirty="0" err="1">
                <a:latin typeface="Arial Black" panose="020B0A04020102020204" pitchFamily="34" charset="0"/>
              </a:rPr>
              <a:t>haktivisté</a:t>
            </a:r>
            <a:r>
              <a:rPr lang="cs-CZ" sz="1800" dirty="0">
                <a:latin typeface="Arial Black" panose="020B0A04020102020204" pitchFamily="34" charset="0"/>
              </a:rPr>
              <a:t>, script </a:t>
            </a:r>
            <a:r>
              <a:rPr lang="cs-CZ" sz="1800" dirty="0" err="1">
                <a:latin typeface="Arial Black" panose="020B0A04020102020204" pitchFamily="34" charset="0"/>
              </a:rPr>
              <a:t>kiddies</a:t>
            </a: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Metody </a:t>
            </a:r>
            <a:r>
              <a:rPr lang="cs-CZ" sz="1800" dirty="0" err="1">
                <a:latin typeface="Arial Black" panose="020B0A04020102020204" pitchFamily="34" charset="0"/>
              </a:rPr>
              <a:t>phishing</a:t>
            </a:r>
            <a:r>
              <a:rPr lang="cs-CZ" sz="1800" dirty="0">
                <a:latin typeface="Arial Black" panose="020B0A04020102020204" pitchFamily="34" charset="0"/>
              </a:rPr>
              <a:t>, </a:t>
            </a:r>
            <a:r>
              <a:rPr lang="cs-CZ" sz="1800" dirty="0" err="1">
                <a:latin typeface="Arial Black" panose="020B0A04020102020204" pitchFamily="34" charset="0"/>
              </a:rPr>
              <a:t>spear-phishing</a:t>
            </a:r>
            <a:r>
              <a:rPr lang="cs-CZ" sz="1800" dirty="0">
                <a:latin typeface="Arial Black" panose="020B0A04020102020204" pitchFamily="34" charset="0"/>
              </a:rPr>
              <a:t>, </a:t>
            </a:r>
            <a:r>
              <a:rPr lang="cs-CZ" sz="1800" dirty="0" err="1">
                <a:latin typeface="Arial Black" panose="020B0A04020102020204" pitchFamily="34" charset="0"/>
              </a:rPr>
              <a:t>DoS</a:t>
            </a:r>
            <a:r>
              <a:rPr lang="cs-CZ" sz="1800" dirty="0">
                <a:latin typeface="Arial Black" panose="020B0A04020102020204" pitchFamily="34" charset="0"/>
              </a:rPr>
              <a:t>/</a:t>
            </a:r>
            <a:r>
              <a:rPr lang="cs-CZ" sz="1800" dirty="0" err="1">
                <a:latin typeface="Arial Black" panose="020B0A04020102020204" pitchFamily="34" charset="0"/>
              </a:rPr>
              <a:t>DDos</a:t>
            </a: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Dopady: omezení dostupnosti výsledků voleb, odcizení politicky citlivých materiálu ke zdiskreditování některého z kandidátů, šíření dezinformací, nedůvěra ve zvolené představitele, narušení zpracování výsledků voleb, snížení důvěry v demokratický proces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Události posledních let změnily pohled mnoha západních zemí na bezpečnost volebního procesu.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Kybernetické útoky na americkou Demokratickou stranu v roce 2016 nebo na volební štáb francouzského prezidenta Macrona o rok později se v tomto ohledu staly předělem.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 obou volebních štábu byly ukradeny a následně zveřejněny politicky citlivé dokumenty a v případě prezidenta Macrona byly některé z nich zfalšovány.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Cílem útočníků v obou případech bylo velmi pravděpodobně zdiskreditovat prezidentské kandidáty.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Při volbách v ČR od roku 2017 dochází k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DDoS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útokům na veřejné adresy ČSU.</a:t>
            </a:r>
          </a:p>
        </p:txBody>
      </p:sp>
    </p:spTree>
    <p:extLst>
      <p:ext uri="{BB962C8B-B14F-4D97-AF65-F5344CB8AC3E}">
        <p14:creationId xmlns:p14="http://schemas.microsoft.com/office/powerpoint/2010/main" val="4062049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79F5C-54EA-700F-7E84-A448FE4D3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664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7C7608-A57C-0779-1239-1A483B0EE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5271"/>
            <a:ext cx="10515600" cy="4821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DDoS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: Exponenciální nárůst síly útoků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Útočníci: kyberzločinci, státní aktéři, státem sponzorované skupiny, </a:t>
            </a:r>
            <a:r>
              <a:rPr lang="cs-CZ" sz="1800" dirty="0" err="1">
                <a:latin typeface="Arial Black" panose="020B0A04020102020204" pitchFamily="34" charset="0"/>
              </a:rPr>
              <a:t>hacktivisté</a:t>
            </a:r>
            <a:r>
              <a:rPr lang="cs-CZ" sz="1800" dirty="0">
                <a:latin typeface="Arial Black" panose="020B0A04020102020204" pitchFamily="34" charset="0"/>
              </a:rPr>
              <a:t>, script </a:t>
            </a:r>
            <a:r>
              <a:rPr lang="cs-CZ" sz="1800" dirty="0" err="1">
                <a:latin typeface="Arial Black" panose="020B0A04020102020204" pitchFamily="34" charset="0"/>
              </a:rPr>
              <a:t>kiddies</a:t>
            </a:r>
            <a:r>
              <a:rPr lang="cs-CZ" sz="1800" dirty="0">
                <a:latin typeface="Arial Black" panose="020B0A04020102020204" pitchFamily="34" charset="0"/>
              </a:rPr>
              <a:t>, teroristé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Metody. </a:t>
            </a:r>
            <a:r>
              <a:rPr lang="cs-CZ" sz="1800" dirty="0" err="1">
                <a:latin typeface="Arial Black" panose="020B0A04020102020204" pitchFamily="34" charset="0"/>
              </a:rPr>
              <a:t>Botnety</a:t>
            </a:r>
            <a:r>
              <a:rPr lang="cs-CZ" sz="1800" dirty="0">
                <a:latin typeface="Arial Black" panose="020B0A04020102020204" pitchFamily="34" charset="0"/>
              </a:rPr>
              <a:t>, DNS </a:t>
            </a:r>
            <a:r>
              <a:rPr lang="cs-CZ" sz="1800" dirty="0" err="1">
                <a:latin typeface="Arial Black" panose="020B0A04020102020204" pitchFamily="34" charset="0"/>
              </a:rPr>
              <a:t>amplification</a:t>
            </a:r>
            <a:r>
              <a:rPr lang="cs-CZ" sz="1800" dirty="0">
                <a:latin typeface="Arial Black" panose="020B0A04020102020204" pitchFamily="34" charset="0"/>
              </a:rPr>
              <a:t>, </a:t>
            </a:r>
            <a:r>
              <a:rPr lang="cs-CZ" sz="1800" dirty="0" err="1">
                <a:latin typeface="Arial Black" panose="020B0A04020102020204" pitchFamily="34" charset="0"/>
              </a:rPr>
              <a:t>SYNFlood</a:t>
            </a: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Dopady: narušení dostupnosti služeb, finanční ztráty, odlákání pozornosti od jiného útoku, poškození konkurence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Základem kybernetické bezpečnosti je zabezpečení dostupnosti, integrity a důvěryhodnosti informací.</a:t>
            </a:r>
          </a:p>
          <a:p>
            <a:pPr marL="0" indent="0">
              <a:buNone/>
            </a:pP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DDoS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distributed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denial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servise) útoky omezují první zásadu kybernetické bezpečnosti – dostupnost služeb a sním spojených informací.</a:t>
            </a:r>
          </a:p>
          <a:p>
            <a:pPr marL="0" indent="0">
              <a:buNone/>
            </a:pP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DDoS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útoky jsou poměrně časté. Doprovázejí jiné kybernetické útoky, odvádějí pozornost od jiných útoků, jsou využívány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hacktivisty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jako virtuální blokáda a projev protestu, soukromými společnostmi pro oslabení konkurence nebo jako politický nástroj pro projevení nesouhlasu.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811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E24570-7545-C2AD-7E5E-0CC985313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9082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CA9287-D23F-3941-85D6-D61E6800B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5270"/>
            <a:ext cx="10515600" cy="4821693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Ransomwarové útoky: v současné době </a:t>
            </a:r>
            <a:r>
              <a:rPr lang="cs-CZ" sz="1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nejrozšířenělší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 útoky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Útočníci: kyberzločinci, státní aktéři, státem sponzorované skupiny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Metody: </a:t>
            </a:r>
            <a:r>
              <a:rPr lang="cs-CZ" sz="1800" dirty="0" err="1">
                <a:latin typeface="Arial Black" panose="020B0A04020102020204" pitchFamily="34" charset="0"/>
              </a:rPr>
              <a:t>phishing</a:t>
            </a:r>
            <a:r>
              <a:rPr lang="cs-CZ" sz="1800" dirty="0">
                <a:latin typeface="Arial Black" panose="020B0A04020102020204" pitchFamily="34" charset="0"/>
              </a:rPr>
              <a:t>, sper-</a:t>
            </a:r>
            <a:r>
              <a:rPr lang="cs-CZ" sz="1800" dirty="0" err="1">
                <a:latin typeface="Arial Black" panose="020B0A04020102020204" pitchFamily="34" charset="0"/>
              </a:rPr>
              <a:t>phishing</a:t>
            </a:r>
            <a:r>
              <a:rPr lang="cs-CZ" sz="1800" dirty="0">
                <a:latin typeface="Arial Black" panose="020B0A04020102020204" pitchFamily="34" charset="0"/>
              </a:rPr>
              <a:t>, neautorizované využívání přístupových </a:t>
            </a:r>
            <a:r>
              <a:rPr lang="cs-CZ" sz="1800" dirty="0" err="1">
                <a:latin typeface="Arial Black" panose="020B0A04020102020204" pitchFamily="34" charset="0"/>
              </a:rPr>
              <a:t>ůdajů</a:t>
            </a:r>
            <a:r>
              <a:rPr lang="cs-CZ" sz="1800" dirty="0">
                <a:latin typeface="Arial Black" panose="020B0A04020102020204" pitchFamily="34" charset="0"/>
              </a:rPr>
              <a:t>, ransomware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Dopady: </a:t>
            </a:r>
            <a:r>
              <a:rPr lang="cs-CZ" sz="1800" dirty="0" err="1">
                <a:latin typeface="Arial Black" panose="020B0A04020102020204" pitchFamily="34" charset="0"/>
              </a:rPr>
              <a:t>nedostupt</a:t>
            </a:r>
            <a:r>
              <a:rPr lang="cs-CZ" sz="1800" dirty="0">
                <a:latin typeface="Arial Black" panose="020B0A04020102020204" pitchFamily="34" charset="0"/>
              </a:rPr>
              <a:t> kritických dat (zašifrování) – dočasná nebo trvalá, únik dat na veřejnost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Dochází ke komplexnímu ovládnutí systému, znepřístupnění dat, krádeži dat, event. záměně data a napadení HW přídavných zařízení.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Záměrem je většinou získání finančních prostředků vydíráním, ale muže být také záměr zničení dat a dlouhodobá nefunkčnost organizace.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Reálné dopady jsou, že organizace přestává fungovat, fyzické škody na majetku event. zdraví a ohrožení životů, reputační dopady a finanční dopady.</a:t>
            </a: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Většinou dochází k dělbě práce mezi útočníky se specializací.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065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2441</Words>
  <Application>Microsoft Office PowerPoint</Application>
  <PresentationFormat>Širokoúhlá obrazovka</PresentationFormat>
  <Paragraphs>186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Arial Black</vt:lpstr>
      <vt:lpstr>Calibri</vt:lpstr>
      <vt:lpstr>Calibri Light</vt:lpstr>
      <vt:lpstr>Motiv Office</vt:lpstr>
      <vt:lpstr>Kybernetické útoky, kyberkriminalita</vt:lpstr>
      <vt:lpstr>                       Kybernetické útoky </vt:lpstr>
      <vt:lpstr>                          Kybernetické útoky</vt:lpstr>
      <vt:lpstr>                         Kybernetické útoky</vt:lpstr>
      <vt:lpstr>                            Kybernetické útoky</vt:lpstr>
      <vt:lpstr>                            Kybernetické útoky</vt:lpstr>
      <vt:lpstr>                            Kybernetické útoky</vt:lpstr>
      <vt:lpstr>                           Kybernetické útoky</vt:lpstr>
      <vt:lpstr>                           Kybernetické útoky</vt:lpstr>
      <vt:lpstr>                        Kybernetické útoky</vt:lpstr>
      <vt:lpstr>                          Kybernetické útoky</vt:lpstr>
      <vt:lpstr>             Kybernetické útoky</vt:lpstr>
      <vt:lpstr>                           Kybernetické útoky</vt:lpstr>
      <vt:lpstr>                           Kybernetické útoky</vt:lpstr>
      <vt:lpstr>                            Kybernetické útoky</vt:lpstr>
      <vt:lpstr>                          Kybernetické útoky</vt:lpstr>
      <vt:lpstr>                   Kyberkriminalita</vt:lpstr>
      <vt:lpstr>                             Kyberkriminalita</vt:lpstr>
      <vt:lpstr>                             Kyberkriminalita</vt:lpstr>
      <vt:lpstr>                               Kyberkriminalita</vt:lpstr>
      <vt:lpstr>                  Kyberkriminalita</vt:lpstr>
      <vt:lpstr>                              Kyberkriminalita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Dusan Navratil</dc:creator>
  <cp:lastModifiedBy>Dusan Navratil</cp:lastModifiedBy>
  <cp:revision>24</cp:revision>
  <dcterms:created xsi:type="dcterms:W3CDTF">2023-01-13T13:37:11Z</dcterms:created>
  <dcterms:modified xsi:type="dcterms:W3CDTF">2023-04-20T12:34:25Z</dcterms:modified>
</cp:coreProperties>
</file>