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88" r:id="rId30"/>
    <p:sldId id="276" r:id="rId31"/>
    <p:sldId id="286" r:id="rId32"/>
    <p:sldId id="291" r:id="rId33"/>
    <p:sldId id="290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69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5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3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4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7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549A-2D0E-491B-8284-F7F077950CA1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FCBAC-86AB-451E-9CAE-585D17AD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Baroko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Klasicizující barok</a:t>
            </a:r>
          </a:p>
          <a:p>
            <a:r>
              <a:rPr lang="cs-CZ" dirty="0" smtClean="0"/>
              <a:t>Dynamické baroko – vznik, Itálie po r. 1630, po roce 1700 se přenesl do střední Evropy</a:t>
            </a:r>
          </a:p>
          <a:p>
            <a:r>
              <a:rPr lang="cs-CZ" dirty="0" smtClean="0"/>
              <a:t>Barokní gotika (gotizující barok)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95" y="4253593"/>
            <a:ext cx="454511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0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18" y="2286001"/>
            <a:ext cx="7996840" cy="239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0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druhy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Jako v renesanci</a:t>
            </a:r>
          </a:p>
          <a:p>
            <a:r>
              <a:rPr lang="cs-CZ" dirty="0" smtClean="0"/>
              <a:t>Poutní místa a koleje</a:t>
            </a:r>
          </a:p>
          <a:p>
            <a:r>
              <a:rPr lang="cs-CZ" dirty="0" smtClean="0"/>
              <a:t>Zámek – rozvoj</a:t>
            </a:r>
          </a:p>
          <a:p>
            <a:r>
              <a:rPr lang="cs-CZ" dirty="0" smtClean="0"/>
              <a:t>Barokní zahrada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86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Francouzská zahrada – André </a:t>
            </a:r>
            <a:r>
              <a:rPr lang="cs-CZ" sz="3600" dirty="0" err="1" smtClean="0"/>
              <a:t>Len</a:t>
            </a:r>
            <a:r>
              <a:rPr lang="cs-CZ" sz="3600" dirty="0" err="1" smtClean="0">
                <a:cs typeface="Arial"/>
              </a:rPr>
              <a:t>ôtre</a:t>
            </a:r>
            <a:r>
              <a:rPr lang="cs-CZ" sz="3600" dirty="0" smtClean="0">
                <a:cs typeface="Arial"/>
              </a:rPr>
              <a:t> (1613-1700)</a:t>
            </a:r>
            <a:endParaRPr lang="cs-CZ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391569"/>
            <a:ext cx="5715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Anglická zahrada – 17.století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3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Skleníky</a:t>
            </a:r>
          </a:p>
          <a:p>
            <a:r>
              <a:rPr lang="cs-CZ" dirty="0" smtClean="0"/>
              <a:t>Voliéry</a:t>
            </a:r>
          </a:p>
          <a:p>
            <a:r>
              <a:rPr lang="cs-CZ" dirty="0" err="1" smtClean="0"/>
              <a:t>Orangérie</a:t>
            </a:r>
            <a:endParaRPr lang="cs-CZ" dirty="0" smtClean="0"/>
          </a:p>
          <a:p>
            <a:r>
              <a:rPr lang="cs-CZ" dirty="0" err="1" smtClean="0"/>
              <a:t>Salla</a:t>
            </a:r>
            <a:r>
              <a:rPr lang="cs-CZ" dirty="0" smtClean="0"/>
              <a:t> </a:t>
            </a:r>
            <a:r>
              <a:rPr lang="cs-CZ" dirty="0" err="1" smtClean="0"/>
              <a:t>terrena</a:t>
            </a:r>
            <a:r>
              <a:rPr lang="cs-CZ" dirty="0" smtClean="0"/>
              <a:t> – součást zámku nebo i samostatně stojící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96" y="4049484"/>
            <a:ext cx="3360115" cy="238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2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Barokní tvarosloví –volské okno, okna, sloupy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0" y="3020786"/>
            <a:ext cx="2316619" cy="2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43" y="3429000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167" y="2392136"/>
            <a:ext cx="2912974" cy="39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5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Teoretici barokní architektury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Abraham </a:t>
            </a:r>
            <a:r>
              <a:rPr lang="de-DE" b="1" dirty="0" err="1" smtClean="0"/>
              <a:t>Leüthner</a:t>
            </a:r>
            <a:endParaRPr lang="cs-CZ" b="1" dirty="0" smtClean="0"/>
          </a:p>
          <a:p>
            <a:r>
              <a:rPr lang="cs-CZ" b="1" dirty="0" smtClean="0"/>
              <a:t>Quido </a:t>
            </a:r>
            <a:r>
              <a:rPr lang="cs-CZ" b="1" dirty="0" err="1" smtClean="0"/>
              <a:t>Ubaldi</a:t>
            </a:r>
            <a:r>
              <a:rPr lang="cs-CZ" b="1" dirty="0" smtClean="0"/>
              <a:t> </a:t>
            </a:r>
            <a:r>
              <a:rPr lang="cs-CZ" b="1" dirty="0" err="1" smtClean="0"/>
              <a:t>del</a:t>
            </a:r>
            <a:r>
              <a:rPr lang="cs-CZ" b="1" dirty="0" smtClean="0"/>
              <a:t> Monte</a:t>
            </a:r>
          </a:p>
          <a:p>
            <a:r>
              <a:rPr lang="cs-CZ" b="1" dirty="0" smtClean="0"/>
              <a:t>Andrea </a:t>
            </a:r>
            <a:r>
              <a:rPr lang="cs-CZ" b="1" dirty="0" err="1" smtClean="0"/>
              <a:t>Pozzo</a:t>
            </a:r>
            <a:endParaRPr lang="cs-CZ" b="1" dirty="0" smtClean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302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Sochařství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Druhy, techniky a náměty přejalo barokní sochařství z renesance, ale vše podřídilo svým uměleckým záměrům.</a:t>
            </a:r>
          </a:p>
          <a:p>
            <a:r>
              <a:rPr lang="cs-CZ" dirty="0" smtClean="0"/>
              <a:t>Dynamismus</a:t>
            </a:r>
          </a:p>
          <a:p>
            <a:r>
              <a:rPr lang="cs-CZ" dirty="0" smtClean="0"/>
              <a:t>Dekorativnost</a:t>
            </a:r>
          </a:p>
          <a:p>
            <a:r>
              <a:rPr lang="cs-CZ" dirty="0" smtClean="0"/>
              <a:t>Záliba v plnosti tvarů a kupení motivů</a:t>
            </a:r>
          </a:p>
          <a:p>
            <a:r>
              <a:rPr lang="cs-CZ" dirty="0" smtClean="0"/>
              <a:t>Figurativní sochařství opustilo renesanční ideál </a:t>
            </a:r>
            <a:r>
              <a:rPr lang="cs-CZ" dirty="0" err="1" smtClean="0"/>
              <a:t>harmosnické</a:t>
            </a:r>
            <a:r>
              <a:rPr lang="cs-CZ" dirty="0" smtClean="0"/>
              <a:t> a tvarově vyrovnané krásy</a:t>
            </a:r>
          </a:p>
          <a:p>
            <a:r>
              <a:rPr lang="cs-CZ" dirty="0" smtClean="0"/>
              <a:t>Lidské tělo se stalo prostředkem výrazu lidské duše</a:t>
            </a:r>
          </a:p>
          <a:p>
            <a:r>
              <a:rPr lang="cs-CZ" dirty="0" smtClean="0"/>
              <a:t>Obliba – drastické mytologické scény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Lorenzo </a:t>
            </a:r>
            <a:r>
              <a:rPr lang="cs-CZ" dirty="0" err="1" smtClean="0"/>
              <a:t>Bernini</a:t>
            </a:r>
            <a:r>
              <a:rPr lang="cs-CZ" dirty="0" smtClean="0"/>
              <a:t> (1598-1680) - David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903" y="1860131"/>
            <a:ext cx="274678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36" y="1371569"/>
            <a:ext cx="3741259" cy="51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vyspělý novověk</a:t>
            </a:r>
            <a:r>
              <a:rPr lang="cs-CZ" dirty="0"/>
              <a:t> </a:t>
            </a:r>
            <a:r>
              <a:rPr lang="cs-CZ" dirty="0" smtClean="0"/>
              <a:t> 17.-18.století</a:t>
            </a:r>
          </a:p>
          <a:p>
            <a:r>
              <a:rPr lang="cs-CZ" dirty="0" smtClean="0"/>
              <a:t>Náboženské spory ustupují</a:t>
            </a:r>
          </a:p>
          <a:p>
            <a:r>
              <a:rPr lang="cs-CZ" dirty="0" smtClean="0"/>
              <a:t>Do popředí se dostávají hospodářské problémy</a:t>
            </a:r>
          </a:p>
          <a:p>
            <a:r>
              <a:rPr lang="cs-CZ" dirty="0" smtClean="0"/>
              <a:t>Kapitalismus – merkantilismus – absolutismus – osvícenský absolutismus</a:t>
            </a:r>
          </a:p>
          <a:p>
            <a:r>
              <a:rPr lang="cs-CZ" dirty="0" smtClean="0"/>
              <a:t>Manufaktury – textilní, železářské, hutnické</a:t>
            </a:r>
          </a:p>
          <a:p>
            <a:r>
              <a:rPr lang="cs-CZ" dirty="0" smtClean="0"/>
              <a:t>Rusko se snaží přibližovat Evropě</a:t>
            </a:r>
            <a:endParaRPr lang="cs-CZ" dirty="0"/>
          </a:p>
          <a:p>
            <a:r>
              <a:rPr lang="cs-CZ" dirty="0" smtClean="0"/>
              <a:t>Rozvoj přírodních věd</a:t>
            </a:r>
          </a:p>
          <a:p>
            <a:r>
              <a:rPr lang="cs-CZ" dirty="0" smtClean="0"/>
              <a:t>Nové filozofické koncepce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Apollo a </a:t>
            </a:r>
            <a:r>
              <a:rPr lang="cs-CZ" dirty="0" err="1" smtClean="0"/>
              <a:t>Dafné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414" y="1690688"/>
            <a:ext cx="3106407" cy="4797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182" y="569343"/>
            <a:ext cx="5828222" cy="58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Únos </a:t>
            </a:r>
            <a:r>
              <a:rPr lang="cs-CZ" dirty="0" err="1" smtClean="0"/>
              <a:t>Proserpiny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1677"/>
            <a:ext cx="290230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111" y="997538"/>
            <a:ext cx="6382108" cy="47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395" y="744822"/>
            <a:ext cx="7277360" cy="54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Papež Urban VIII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471" y="1795808"/>
            <a:ext cx="3578165" cy="47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Extáze sv. Terezy, Santa Maria </a:t>
            </a:r>
            <a:r>
              <a:rPr lang="cs-CZ" dirty="0" err="1" smtClean="0"/>
              <a:t>della</a:t>
            </a:r>
            <a:r>
              <a:rPr lang="cs-CZ" dirty="0" smtClean="0"/>
              <a:t> Victoria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803" y="2049912"/>
            <a:ext cx="301757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354" y="2101535"/>
            <a:ext cx="3752759" cy="43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Fontána čtyř řek, </a:t>
            </a:r>
            <a:r>
              <a:rPr lang="cs-CZ" dirty="0" err="1" smtClean="0"/>
              <a:t>Piazzo</a:t>
            </a:r>
            <a:r>
              <a:rPr lang="cs-CZ" dirty="0" smtClean="0"/>
              <a:t> </a:t>
            </a:r>
            <a:r>
              <a:rPr lang="cs-CZ" dirty="0" err="1" smtClean="0"/>
              <a:t>Navona</a:t>
            </a:r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60" y="192718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Tritonova fontána na </a:t>
            </a:r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Barberini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968" y="1690688"/>
            <a:ext cx="351924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310" y="3051595"/>
            <a:ext cx="5693434" cy="320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3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Blahoslavená </a:t>
            </a:r>
            <a:r>
              <a:rPr lang="cs-CZ" dirty="0" err="1" smtClean="0"/>
              <a:t>Lodovika</a:t>
            </a:r>
            <a:r>
              <a:rPr lang="cs-CZ" dirty="0" smtClean="0"/>
              <a:t> </a:t>
            </a:r>
            <a:r>
              <a:rPr lang="cs-CZ" dirty="0" err="1" smtClean="0"/>
              <a:t>Albertone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187" y="1850294"/>
            <a:ext cx="6709711" cy="48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konce 17.století </a:t>
            </a:r>
            <a:r>
              <a:rPr lang="cs-CZ" dirty="0" err="1" smtClean="0"/>
              <a:t>obládl</a:t>
            </a:r>
            <a:r>
              <a:rPr lang="cs-CZ" dirty="0" smtClean="0"/>
              <a:t> </a:t>
            </a:r>
            <a:r>
              <a:rPr lang="cs-CZ" dirty="0" err="1" smtClean="0"/>
              <a:t>Berniniho</a:t>
            </a:r>
            <a:r>
              <a:rPr lang="cs-CZ" dirty="0" smtClean="0"/>
              <a:t> </a:t>
            </a:r>
            <a:r>
              <a:rPr lang="cs-CZ" dirty="0" smtClean="0"/>
              <a:t>styl celé území přes Benátky a až na sever od Alp</a:t>
            </a:r>
          </a:p>
          <a:p>
            <a:r>
              <a:rPr lang="cs-CZ" dirty="0" smtClean="0"/>
              <a:t>Sochaři 18.století se odklonili od </a:t>
            </a:r>
            <a:r>
              <a:rPr lang="cs-CZ" dirty="0" err="1" smtClean="0"/>
              <a:t>berniniovského</a:t>
            </a:r>
            <a:r>
              <a:rPr lang="cs-CZ" dirty="0" smtClean="0"/>
              <a:t> stylu a usilovali o výraz půvabu, lehkost a melancholickou krásu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Po </a:t>
            </a:r>
            <a:r>
              <a:rPr lang="en-US" spc="-5" dirty="0" err="1">
                <a:latin typeface="Arial"/>
                <a:cs typeface="Arial"/>
              </a:rPr>
              <a:t>smrti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G. L. </a:t>
            </a:r>
            <a:r>
              <a:rPr lang="en-US" spc="-10" dirty="0" err="1">
                <a:latin typeface="Arial"/>
                <a:cs typeface="Arial"/>
              </a:rPr>
              <a:t>Berniniho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doznívá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až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spc="-10" dirty="0" err="1">
                <a:latin typeface="Arial"/>
                <a:cs typeface="Arial"/>
              </a:rPr>
              <a:t>devadesátých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let </a:t>
            </a:r>
            <a:r>
              <a:rPr lang="en-US" dirty="0">
                <a:latin typeface="Arial"/>
                <a:cs typeface="Arial"/>
              </a:rPr>
              <a:t>17. </a:t>
            </a:r>
            <a:r>
              <a:rPr lang="en-US" spc="-5" dirty="0" err="1">
                <a:latin typeface="Arial"/>
                <a:cs typeface="Arial"/>
              </a:rPr>
              <a:t>století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berninismus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v </a:t>
            </a:r>
            <a:r>
              <a:rPr lang="en-US" spc="-5" dirty="0" err="1">
                <a:latin typeface="Arial"/>
                <a:cs typeface="Arial"/>
              </a:rPr>
              <a:t>díle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sochařů</a:t>
            </a:r>
            <a:r>
              <a:rPr lang="en-US" spc="-5" dirty="0">
                <a:latin typeface="Arial"/>
                <a:cs typeface="Arial"/>
              </a:rPr>
              <a:t>, </a:t>
            </a:r>
            <a:r>
              <a:rPr lang="en-US" spc="-5" dirty="0" err="1">
                <a:latin typeface="Arial"/>
                <a:cs typeface="Arial"/>
              </a:rPr>
              <a:t>kteří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 </a:t>
            </a:r>
            <a:r>
              <a:rPr lang="en-US" spc="-5" dirty="0" err="1">
                <a:latin typeface="Arial"/>
                <a:cs typeface="Arial"/>
              </a:rPr>
              <a:t>Berninim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spolupracovali</a:t>
            </a:r>
            <a:r>
              <a:rPr lang="en-US" spc="-10" dirty="0">
                <a:latin typeface="Arial"/>
                <a:cs typeface="Arial"/>
              </a:rPr>
              <a:t>  </a:t>
            </a:r>
            <a:r>
              <a:rPr lang="en-US" spc="-5" dirty="0" err="1">
                <a:latin typeface="Arial"/>
                <a:cs typeface="Arial"/>
              </a:rPr>
              <a:t>na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jeho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velkých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zakázkách</a:t>
            </a:r>
            <a:r>
              <a:rPr lang="en-US" spc="-10" dirty="0">
                <a:latin typeface="Arial"/>
                <a:cs typeface="Arial"/>
              </a:rPr>
              <a:t> pro </a:t>
            </a:r>
            <a:r>
              <a:rPr lang="en-US" spc="-5" dirty="0" err="1">
                <a:latin typeface="Arial"/>
                <a:cs typeface="Arial"/>
              </a:rPr>
              <a:t>katedrálu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sv</a:t>
            </a:r>
            <a:r>
              <a:rPr lang="en-US" spc="-10" dirty="0">
                <a:latin typeface="Arial"/>
                <a:cs typeface="Arial"/>
              </a:rPr>
              <a:t>. </a:t>
            </a:r>
            <a:r>
              <a:rPr lang="en-US" spc="-5" dirty="0">
                <a:latin typeface="Arial"/>
                <a:cs typeface="Arial"/>
              </a:rPr>
              <a:t>Petra </a:t>
            </a:r>
            <a:r>
              <a:rPr lang="en-US" dirty="0">
                <a:latin typeface="Arial"/>
                <a:cs typeface="Arial"/>
              </a:rPr>
              <a:t>a </a:t>
            </a:r>
            <a:r>
              <a:rPr lang="en-US" spc="-10" dirty="0" err="1">
                <a:latin typeface="Arial"/>
                <a:cs typeface="Arial"/>
              </a:rPr>
              <a:t>jinde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 </a:t>
            </a:r>
            <a:r>
              <a:rPr lang="en-US" spc="-10" dirty="0" err="1">
                <a:latin typeface="Arial"/>
                <a:cs typeface="Arial"/>
              </a:rPr>
              <a:t>jejichž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první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významné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samostatné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práce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najdeme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v </a:t>
            </a:r>
            <a:r>
              <a:rPr lang="en-US" spc="-5" dirty="0" err="1">
                <a:latin typeface="Arial"/>
                <a:cs typeface="Arial"/>
              </a:rPr>
              <a:t>interiéru</a:t>
            </a:r>
            <a:r>
              <a:rPr lang="en-US" spc="-5" dirty="0">
                <a:latin typeface="Arial"/>
                <a:cs typeface="Arial"/>
              </a:rPr>
              <a:t>  </a:t>
            </a:r>
            <a:r>
              <a:rPr lang="en-US" spc="-5" dirty="0" err="1">
                <a:latin typeface="Arial"/>
                <a:cs typeface="Arial"/>
              </a:rPr>
              <a:t>kostela</a:t>
            </a:r>
            <a:r>
              <a:rPr lang="en-US" spc="-5" dirty="0">
                <a:latin typeface="Arial"/>
                <a:cs typeface="Arial"/>
              </a:rPr>
              <a:t> Santa </a:t>
            </a:r>
            <a:r>
              <a:rPr lang="en-US" spc="-5" dirty="0" err="1">
                <a:latin typeface="Arial"/>
                <a:cs typeface="Arial"/>
              </a:rPr>
              <a:t>Agrese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na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Piazza </a:t>
            </a:r>
            <a:r>
              <a:rPr lang="en-US" spc="-5" dirty="0" err="1">
                <a:latin typeface="Arial"/>
                <a:cs typeface="Arial"/>
              </a:rPr>
              <a:t>Navona</a:t>
            </a:r>
            <a:r>
              <a:rPr lang="en-US" spc="-5" dirty="0" smtClean="0">
                <a:latin typeface="Arial"/>
                <a:cs typeface="Arial"/>
              </a:rPr>
              <a:t>.</a:t>
            </a:r>
            <a:endParaRPr lang="cs-CZ" spc="-5" dirty="0" smtClean="0">
              <a:latin typeface="Arial"/>
              <a:cs typeface="Arial"/>
            </a:endParaRPr>
          </a:p>
          <a:p>
            <a:r>
              <a:rPr lang="en-US" spc="-5" dirty="0" err="1">
                <a:latin typeface="Arial"/>
                <a:cs typeface="Arial"/>
              </a:rPr>
              <a:t>Poslední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významný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sochařsko-architektonický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podnik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barokního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Říma</a:t>
            </a:r>
            <a:r>
              <a:rPr lang="en-US" spc="-5" dirty="0" smtClean="0">
                <a:latin typeface="Arial"/>
                <a:cs typeface="Arial"/>
              </a:rPr>
              <a:t>, </a:t>
            </a:r>
            <a:r>
              <a:rPr lang="en-US" spc="-10" dirty="0" err="1">
                <a:latin typeface="Arial"/>
                <a:cs typeface="Arial"/>
              </a:rPr>
              <a:t>představuje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výzdoba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10" dirty="0" err="1">
                <a:latin typeface="Arial"/>
                <a:cs typeface="Arial"/>
              </a:rPr>
              <a:t>kolosální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fontány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di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Trevi</a:t>
            </a:r>
            <a:r>
              <a:rPr lang="en-US" spc="-5" dirty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  <a:p>
            <a:r>
              <a:rPr lang="it-IT" spc="-10" dirty="0">
                <a:latin typeface="Arial"/>
                <a:cs typeface="Arial"/>
              </a:rPr>
              <a:t>Giovanna </a:t>
            </a:r>
            <a:r>
              <a:rPr lang="it-IT" spc="-5" dirty="0">
                <a:latin typeface="Arial"/>
                <a:cs typeface="Arial"/>
              </a:rPr>
              <a:t>Baptisty Mainiho </a:t>
            </a:r>
            <a:r>
              <a:rPr lang="it-IT" spc="-10" dirty="0">
                <a:latin typeface="Arial"/>
                <a:cs typeface="Arial"/>
              </a:rPr>
              <a:t>(1690-1752), Filippa della Valle (1697-1770) </a:t>
            </a:r>
            <a:r>
              <a:rPr lang="it-IT" dirty="0">
                <a:latin typeface="Arial"/>
                <a:cs typeface="Arial"/>
              </a:rPr>
              <a:t>i </a:t>
            </a:r>
            <a:r>
              <a:rPr lang="it-IT" spc="-5" dirty="0">
                <a:latin typeface="Arial"/>
                <a:cs typeface="Arial"/>
              </a:rPr>
              <a:t>Pietra </a:t>
            </a:r>
            <a:r>
              <a:rPr lang="it-IT" spc="-10" dirty="0">
                <a:latin typeface="Arial"/>
                <a:cs typeface="Arial"/>
              </a:rPr>
              <a:t>Bracciho  (1700-1773).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8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6600" dirty="0" smtClean="0"/>
              <a:t>Baroko</a:t>
            </a:r>
          </a:p>
          <a:p>
            <a:r>
              <a:rPr lang="cs-CZ" sz="6600" dirty="0" smtClean="0"/>
              <a:t>Rokoko</a:t>
            </a:r>
          </a:p>
          <a:p>
            <a:r>
              <a:rPr lang="cs-CZ" sz="6600" dirty="0" smtClean="0"/>
              <a:t>Klasicismus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8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Malířství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Barokní</a:t>
            </a:r>
            <a:r>
              <a:rPr lang="cs-CZ" dirty="0" smtClean="0"/>
              <a:t> </a:t>
            </a:r>
            <a:r>
              <a:rPr lang="en-US" dirty="0" err="1" smtClean="0"/>
              <a:t>životopisci</a:t>
            </a:r>
            <a:r>
              <a:rPr lang="en-US" dirty="0"/>
              <a:t>: Giovanni </a:t>
            </a:r>
            <a:r>
              <a:rPr lang="en-US" dirty="0" err="1"/>
              <a:t>Baglione</a:t>
            </a:r>
            <a:r>
              <a:rPr lang="en-US" dirty="0"/>
              <a:t>: </a:t>
            </a:r>
            <a:r>
              <a:rPr lang="en-US" dirty="0" err="1"/>
              <a:t>Levitede´pittori</a:t>
            </a:r>
            <a:r>
              <a:rPr lang="en-US" dirty="0"/>
              <a:t>, </a:t>
            </a:r>
            <a:r>
              <a:rPr lang="en-US" dirty="0" err="1"/>
              <a:t>scultori</a:t>
            </a:r>
            <a:r>
              <a:rPr lang="en-US" dirty="0"/>
              <a:t>, </a:t>
            </a:r>
            <a:r>
              <a:rPr lang="en-US" dirty="0" err="1"/>
              <a:t>architetti</a:t>
            </a:r>
            <a:r>
              <a:rPr lang="en-US" dirty="0"/>
              <a:t>…1572-1642. Roma 1642; Battista </a:t>
            </a:r>
            <a:r>
              <a:rPr lang="en-US" dirty="0" err="1"/>
              <a:t>Passeri</a:t>
            </a:r>
            <a:r>
              <a:rPr lang="en-US" dirty="0"/>
              <a:t>: </a:t>
            </a:r>
          </a:p>
          <a:p>
            <a:r>
              <a:rPr lang="en-US" dirty="0" err="1"/>
              <a:t>Levitede´pittori</a:t>
            </a:r>
            <a:r>
              <a:rPr lang="en-US" dirty="0"/>
              <a:t>, </a:t>
            </a:r>
            <a:r>
              <a:rPr lang="en-US" dirty="0" err="1"/>
              <a:t>scultori</a:t>
            </a:r>
            <a:r>
              <a:rPr lang="en-US" dirty="0"/>
              <a:t>, </a:t>
            </a:r>
            <a:r>
              <a:rPr lang="en-US" dirty="0" err="1"/>
              <a:t>architetti</a:t>
            </a:r>
            <a:r>
              <a:rPr lang="en-US" dirty="0"/>
              <a:t>…1641-1673. </a:t>
            </a:r>
            <a:r>
              <a:rPr lang="en-US" dirty="0" err="1"/>
              <a:t>Řím</a:t>
            </a:r>
            <a:r>
              <a:rPr lang="en-US" dirty="0"/>
              <a:t> 1772; </a:t>
            </a:r>
            <a:r>
              <a:rPr lang="en-US" dirty="0" smtClean="0"/>
              <a:t>Pietro</a:t>
            </a:r>
            <a:r>
              <a:rPr lang="cs-CZ" dirty="0" smtClean="0"/>
              <a:t> </a:t>
            </a:r>
            <a:r>
              <a:rPr lang="en-US" dirty="0" err="1" smtClean="0"/>
              <a:t>Bellori</a:t>
            </a:r>
            <a:r>
              <a:rPr lang="en-US" dirty="0"/>
              <a:t>: </a:t>
            </a:r>
            <a:r>
              <a:rPr lang="en-US" dirty="0" err="1"/>
              <a:t>Levitede´pittori</a:t>
            </a:r>
            <a:r>
              <a:rPr lang="en-US" dirty="0"/>
              <a:t>, </a:t>
            </a:r>
            <a:r>
              <a:rPr lang="en-US" dirty="0" err="1"/>
              <a:t>scultori</a:t>
            </a:r>
            <a:r>
              <a:rPr lang="en-US" dirty="0"/>
              <a:t>, </a:t>
            </a:r>
            <a:r>
              <a:rPr lang="en-US" dirty="0" err="1"/>
              <a:t>architetti</a:t>
            </a:r>
            <a:r>
              <a:rPr lang="en-US" dirty="0"/>
              <a:t> </a:t>
            </a:r>
            <a:r>
              <a:rPr lang="en-US" dirty="0" err="1"/>
              <a:t>moderni</a:t>
            </a:r>
            <a:r>
              <a:rPr lang="en-US" dirty="0"/>
              <a:t>. </a:t>
            </a:r>
            <a:r>
              <a:rPr lang="en-US" dirty="0" err="1"/>
              <a:t>Řím</a:t>
            </a:r>
            <a:r>
              <a:rPr lang="en-US" dirty="0"/>
              <a:t> 1672; </a:t>
            </a:r>
            <a:r>
              <a:rPr lang="en-US" dirty="0" err="1"/>
              <a:t>FilippoBaldinuc</a:t>
            </a:r>
            <a:r>
              <a:rPr lang="en-US" dirty="0"/>
              <a:t>: </a:t>
            </a:r>
            <a:r>
              <a:rPr lang="en-US" dirty="0" err="1"/>
              <a:t>Notiziede´professoridel</a:t>
            </a:r>
            <a:r>
              <a:rPr lang="en-US" dirty="0"/>
              <a:t> </a:t>
            </a:r>
            <a:r>
              <a:rPr lang="en-US" dirty="0" err="1"/>
              <a:t>disegnodaCimabuein</a:t>
            </a:r>
            <a:r>
              <a:rPr lang="en-US" dirty="0"/>
              <a:t> qua. </a:t>
            </a:r>
            <a:r>
              <a:rPr lang="en-US" dirty="0" err="1"/>
              <a:t>Florencie</a:t>
            </a:r>
            <a:r>
              <a:rPr lang="en-US" dirty="0"/>
              <a:t> 1681-1728.</a:t>
            </a:r>
          </a:p>
          <a:p>
            <a:r>
              <a:rPr lang="en-US" dirty="0" err="1"/>
              <a:t>Řím</a:t>
            </a:r>
            <a:r>
              <a:rPr lang="en-US" dirty="0"/>
              <a:t>, </a:t>
            </a:r>
            <a:r>
              <a:rPr lang="en-US" dirty="0" err="1"/>
              <a:t>papežové</a:t>
            </a:r>
            <a:r>
              <a:rPr lang="en-US" dirty="0"/>
              <a:t>: Pavel V Borghese(1605-1621); Urban VIII. (1623-1644); </a:t>
            </a:r>
            <a:r>
              <a:rPr lang="en-US" dirty="0" err="1"/>
              <a:t>Inocenc</a:t>
            </a:r>
            <a:r>
              <a:rPr lang="en-US" dirty="0"/>
              <a:t> X. (1644-1655); </a:t>
            </a:r>
            <a:r>
              <a:rPr lang="en-US" dirty="0" err="1"/>
              <a:t>Alexandr</a:t>
            </a:r>
            <a:r>
              <a:rPr lang="en-US" dirty="0"/>
              <a:t> VII (1655-1667)</a:t>
            </a:r>
          </a:p>
          <a:p>
            <a:r>
              <a:rPr lang="en-US" dirty="0" err="1" smtClean="0"/>
              <a:t>Nové</a:t>
            </a:r>
            <a:r>
              <a:rPr lang="cs-CZ" dirty="0" smtClean="0"/>
              <a:t> </a:t>
            </a:r>
            <a:r>
              <a:rPr lang="en-US" dirty="0" err="1" smtClean="0"/>
              <a:t>řády-jezuité</a:t>
            </a:r>
            <a:r>
              <a:rPr lang="en-US" dirty="0"/>
              <a:t>, </a:t>
            </a:r>
            <a:r>
              <a:rPr lang="en-US" dirty="0" err="1"/>
              <a:t>oratoriáni</a:t>
            </a:r>
            <a:r>
              <a:rPr lang="en-US" dirty="0"/>
              <a:t>, </a:t>
            </a:r>
            <a:r>
              <a:rPr lang="en-US" dirty="0" err="1" smtClean="0"/>
              <a:t>theatini</a:t>
            </a:r>
            <a:r>
              <a:rPr lang="cs-CZ" dirty="0" smtClean="0"/>
              <a:t> </a:t>
            </a:r>
            <a:r>
              <a:rPr lang="en-US" dirty="0" smtClean="0"/>
              <a:t>-</a:t>
            </a:r>
            <a:r>
              <a:rPr lang="cs-CZ" dirty="0" smtClean="0"/>
              <a:t> </a:t>
            </a:r>
            <a:r>
              <a:rPr lang="en-US" dirty="0" err="1" smtClean="0"/>
              <a:t>potřeba</a:t>
            </a:r>
            <a:r>
              <a:rPr lang="en-US" dirty="0" smtClean="0"/>
              <a:t> </a:t>
            </a:r>
            <a:r>
              <a:rPr lang="en-US" dirty="0" err="1"/>
              <a:t>reprezentace</a:t>
            </a:r>
            <a:endParaRPr lang="en-US" dirty="0"/>
          </a:p>
          <a:p>
            <a:r>
              <a:rPr lang="en-US" dirty="0" smtClean="0"/>
              <a:t>Řím-1593</a:t>
            </a:r>
            <a:r>
              <a:rPr lang="cs-CZ" dirty="0" smtClean="0"/>
              <a:t> </a:t>
            </a:r>
            <a:r>
              <a:rPr lang="en-US" dirty="0" smtClean="0"/>
              <a:t>–</a:t>
            </a:r>
            <a:r>
              <a:rPr lang="cs-CZ" dirty="0" smtClean="0"/>
              <a:t> </a:t>
            </a:r>
            <a:r>
              <a:rPr lang="en-US" dirty="0" err="1" smtClean="0"/>
              <a:t>Accademia</a:t>
            </a:r>
            <a:r>
              <a:rPr lang="cs-CZ" dirty="0" smtClean="0"/>
              <a:t> </a:t>
            </a:r>
            <a:r>
              <a:rPr lang="en-US" dirty="0" smtClean="0"/>
              <a:t>di</a:t>
            </a:r>
            <a:r>
              <a:rPr lang="cs-CZ" dirty="0" smtClean="0"/>
              <a:t> </a:t>
            </a:r>
            <a:r>
              <a:rPr lang="en-US" dirty="0" err="1" smtClean="0"/>
              <a:t>SanLuca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1. </a:t>
            </a:r>
            <a:r>
              <a:rPr lang="en-US" b="1" dirty="0" err="1" smtClean="0"/>
              <a:t>První</a:t>
            </a:r>
            <a:r>
              <a:rPr lang="cs-CZ" b="1" dirty="0" smtClean="0"/>
              <a:t> </a:t>
            </a:r>
            <a:r>
              <a:rPr lang="en-US" b="1" dirty="0" err="1" smtClean="0"/>
              <a:t>polovina</a:t>
            </a:r>
            <a:r>
              <a:rPr lang="en-US" b="1" dirty="0" smtClean="0"/>
              <a:t> </a:t>
            </a:r>
            <a:r>
              <a:rPr lang="en-US" b="1" dirty="0"/>
              <a:t>17. </a:t>
            </a:r>
            <a:r>
              <a:rPr lang="en-US" b="1" dirty="0" err="1"/>
              <a:t>století</a:t>
            </a:r>
            <a:endParaRPr lang="en-US" b="1" dirty="0"/>
          </a:p>
          <a:p>
            <a:r>
              <a:rPr lang="en-US" dirty="0" err="1" smtClean="0"/>
              <a:t>Radikální</a:t>
            </a:r>
            <a:r>
              <a:rPr lang="cs-CZ" dirty="0" smtClean="0"/>
              <a:t> </a:t>
            </a:r>
            <a:r>
              <a:rPr lang="en-US" dirty="0" smtClean="0"/>
              <a:t>proud</a:t>
            </a:r>
            <a:r>
              <a:rPr lang="en-US" dirty="0"/>
              <a:t>: Caravaggio, Ribera</a:t>
            </a:r>
          </a:p>
          <a:p>
            <a:r>
              <a:rPr lang="en-US" dirty="0" err="1" smtClean="0"/>
              <a:t>Klasicizující</a:t>
            </a:r>
            <a:r>
              <a:rPr lang="cs-CZ" dirty="0" smtClean="0"/>
              <a:t> </a:t>
            </a:r>
            <a:r>
              <a:rPr lang="en-US" dirty="0" smtClean="0"/>
              <a:t>proud </a:t>
            </a:r>
            <a:r>
              <a:rPr lang="en-US" dirty="0"/>
              <a:t>: </a:t>
            </a:r>
            <a:r>
              <a:rPr lang="en-US" dirty="0" err="1"/>
              <a:t>AnnibaleCarracci</a:t>
            </a:r>
            <a:r>
              <a:rPr lang="en-US" dirty="0"/>
              <a:t>,  </a:t>
            </a:r>
            <a:r>
              <a:rPr lang="en-US" dirty="0" err="1"/>
              <a:t>QuidoReni</a:t>
            </a:r>
            <a:r>
              <a:rPr lang="en-US" dirty="0"/>
              <a:t>, Domenico </a:t>
            </a:r>
            <a:r>
              <a:rPr lang="en-US" dirty="0" err="1"/>
              <a:t>Zampieri-zvvDomenichino</a:t>
            </a:r>
            <a:r>
              <a:rPr lang="en-US" dirty="0"/>
              <a:t>, </a:t>
            </a:r>
            <a:r>
              <a:rPr lang="en-US" dirty="0" err="1"/>
              <a:t>ClaudeLoraine</a:t>
            </a:r>
            <a:r>
              <a:rPr lang="en-US" dirty="0"/>
              <a:t>, Nicolas </a:t>
            </a:r>
            <a:r>
              <a:rPr lang="en-US" dirty="0" err="1"/>
              <a:t>Poussin</a:t>
            </a:r>
            <a:r>
              <a:rPr lang="en-US" dirty="0"/>
              <a:t>, Andrea </a:t>
            </a:r>
            <a:r>
              <a:rPr lang="en-US" dirty="0" err="1"/>
              <a:t>Sacchi</a:t>
            </a:r>
            <a:endParaRPr lang="en-US" dirty="0"/>
          </a:p>
          <a:p>
            <a:r>
              <a:rPr lang="en-US" dirty="0" err="1" smtClean="0"/>
              <a:t>Iluzivní</a:t>
            </a:r>
            <a:r>
              <a:rPr lang="cs-CZ" dirty="0" smtClean="0"/>
              <a:t> </a:t>
            </a:r>
            <a:r>
              <a:rPr lang="en-US" dirty="0" err="1" smtClean="0"/>
              <a:t>malba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dirty="0" err="1"/>
              <a:t>PietroCortona</a:t>
            </a:r>
            <a:endParaRPr lang="en-US" dirty="0"/>
          </a:p>
          <a:p>
            <a:r>
              <a:rPr lang="en-US" dirty="0" err="1"/>
              <a:t>Bamboccianti</a:t>
            </a:r>
            <a:r>
              <a:rPr lang="en-US" dirty="0"/>
              <a:t>–</a:t>
            </a:r>
            <a:r>
              <a:rPr lang="en-US" dirty="0" err="1"/>
              <a:t>umělci</a:t>
            </a:r>
            <a:r>
              <a:rPr lang="en-US" dirty="0"/>
              <a:t> z </a:t>
            </a:r>
            <a:r>
              <a:rPr lang="en-US" dirty="0" err="1"/>
              <a:t>Nizozemía</a:t>
            </a:r>
            <a:r>
              <a:rPr lang="en-US" dirty="0"/>
              <a:t> z </a:t>
            </a:r>
            <a:r>
              <a:rPr lang="en-US" dirty="0" err="1"/>
              <a:t>Flander</a:t>
            </a:r>
            <a:r>
              <a:rPr lang="en-US" dirty="0"/>
              <a:t> v </a:t>
            </a:r>
            <a:r>
              <a:rPr lang="en-US" dirty="0" err="1"/>
              <a:t>Římě</a:t>
            </a:r>
            <a:r>
              <a:rPr lang="en-US" dirty="0"/>
              <a:t>–</a:t>
            </a:r>
            <a:r>
              <a:rPr lang="en-US" dirty="0" err="1"/>
              <a:t>Pietervan</a:t>
            </a:r>
            <a:r>
              <a:rPr lang="en-US" dirty="0"/>
              <a:t> </a:t>
            </a:r>
            <a:r>
              <a:rPr lang="en-US" dirty="0" err="1"/>
              <a:t>Laer</a:t>
            </a:r>
            <a:endParaRPr lang="en-US" dirty="0"/>
          </a:p>
          <a:p>
            <a:r>
              <a:rPr lang="en-US" dirty="0" err="1" smtClean="0"/>
              <a:t>Umění</a:t>
            </a:r>
            <a:r>
              <a:rPr lang="cs-CZ" dirty="0" smtClean="0"/>
              <a:t> </a:t>
            </a:r>
            <a:r>
              <a:rPr lang="en-US" dirty="0" smtClean="0"/>
              <a:t>v </a:t>
            </a:r>
            <a:r>
              <a:rPr lang="en-US" dirty="0"/>
              <a:t>Neapoli (</a:t>
            </a:r>
            <a:r>
              <a:rPr lang="en-US" dirty="0" err="1" smtClean="0"/>
              <a:t>Neapolské</a:t>
            </a:r>
            <a:r>
              <a:rPr lang="cs-CZ" dirty="0" smtClean="0"/>
              <a:t> </a:t>
            </a:r>
            <a:r>
              <a:rPr lang="en-US" dirty="0" err="1" smtClean="0"/>
              <a:t>království</a:t>
            </a:r>
            <a:r>
              <a:rPr lang="cs-CZ" dirty="0" smtClean="0"/>
              <a:t> </a:t>
            </a:r>
            <a:r>
              <a:rPr lang="en-US" dirty="0" err="1" smtClean="0"/>
              <a:t>Habsburků</a:t>
            </a:r>
            <a:r>
              <a:rPr lang="cs-CZ" dirty="0" smtClean="0"/>
              <a:t> </a:t>
            </a:r>
            <a:r>
              <a:rPr lang="en-US" dirty="0" smtClean="0"/>
              <a:t>1516-1700</a:t>
            </a:r>
            <a:r>
              <a:rPr lang="en-US" dirty="0"/>
              <a:t>) , </a:t>
            </a:r>
            <a:r>
              <a:rPr lang="en-US" dirty="0" err="1"/>
              <a:t>místokrálové</a:t>
            </a:r>
            <a:r>
              <a:rPr lang="en-US" dirty="0"/>
              <a:t>, </a:t>
            </a:r>
            <a:r>
              <a:rPr lang="en-US" dirty="0" err="1"/>
              <a:t>životopisec</a:t>
            </a:r>
            <a:r>
              <a:rPr lang="en-US" dirty="0"/>
              <a:t> </a:t>
            </a:r>
            <a:r>
              <a:rPr lang="en-US" dirty="0" err="1"/>
              <a:t>BernardoDe</a:t>
            </a:r>
            <a:r>
              <a:rPr lang="en-US" dirty="0"/>
              <a:t> </a:t>
            </a:r>
            <a:r>
              <a:rPr lang="en-US" dirty="0" err="1"/>
              <a:t>Dominicini</a:t>
            </a:r>
            <a:r>
              <a:rPr lang="en-US" dirty="0"/>
              <a:t>: </a:t>
            </a:r>
            <a:r>
              <a:rPr lang="en-US" dirty="0" err="1"/>
              <a:t>Levitede´pittori</a:t>
            </a:r>
            <a:r>
              <a:rPr lang="en-US" dirty="0"/>
              <a:t>, </a:t>
            </a:r>
            <a:r>
              <a:rPr lang="en-US" dirty="0" err="1" smtClean="0"/>
              <a:t>scultori</a:t>
            </a:r>
            <a:r>
              <a:rPr lang="cs-CZ" dirty="0" smtClean="0"/>
              <a:t> </a:t>
            </a:r>
            <a:r>
              <a:rPr lang="en-US" dirty="0" err="1" smtClean="0"/>
              <a:t>architetti</a:t>
            </a:r>
            <a:r>
              <a:rPr lang="cs-CZ" dirty="0" smtClean="0"/>
              <a:t> </a:t>
            </a:r>
            <a:r>
              <a:rPr lang="en-US" dirty="0" err="1" smtClean="0"/>
              <a:t>napoletani</a:t>
            </a:r>
            <a:r>
              <a:rPr lang="en-US" dirty="0"/>
              <a:t>. </a:t>
            </a:r>
            <a:r>
              <a:rPr lang="en-US" dirty="0" err="1"/>
              <a:t>Neapol</a:t>
            </a:r>
            <a:r>
              <a:rPr lang="en-US" dirty="0"/>
              <a:t> 1742-1743</a:t>
            </a:r>
          </a:p>
          <a:p>
            <a:r>
              <a:rPr lang="en-US" dirty="0"/>
              <a:t>Caravaggio, Giovanni </a:t>
            </a:r>
            <a:r>
              <a:rPr lang="en-US" dirty="0" err="1"/>
              <a:t>Lanfranco</a:t>
            </a:r>
            <a:r>
              <a:rPr lang="en-US" dirty="0"/>
              <a:t>, </a:t>
            </a:r>
            <a:r>
              <a:rPr lang="en-US" dirty="0" err="1"/>
              <a:t>ArtemisiaGentischi</a:t>
            </a:r>
            <a:r>
              <a:rPr lang="en-US" dirty="0"/>
              <a:t>, </a:t>
            </a:r>
            <a:r>
              <a:rPr lang="en-US" dirty="0" err="1"/>
              <a:t>SalvatorRosa</a:t>
            </a:r>
            <a:r>
              <a:rPr lang="en-US" dirty="0"/>
              <a:t>, </a:t>
            </a:r>
            <a:r>
              <a:rPr lang="en-US" dirty="0" err="1"/>
              <a:t>JusepeRibera</a:t>
            </a:r>
            <a:endParaRPr lang="en-US" dirty="0"/>
          </a:p>
          <a:p>
            <a:r>
              <a:rPr lang="en-US" dirty="0"/>
              <a:t>2. </a:t>
            </a:r>
            <a:r>
              <a:rPr lang="en-US" b="1" dirty="0" err="1" smtClean="0"/>
              <a:t>Druhá</a:t>
            </a:r>
            <a:r>
              <a:rPr lang="cs-CZ" b="1" dirty="0" smtClean="0"/>
              <a:t> </a:t>
            </a:r>
            <a:r>
              <a:rPr lang="en-US" b="1" dirty="0" err="1" smtClean="0"/>
              <a:t>polovina</a:t>
            </a:r>
            <a:r>
              <a:rPr lang="en-US" b="1" dirty="0" smtClean="0"/>
              <a:t> </a:t>
            </a:r>
            <a:r>
              <a:rPr lang="en-US" b="1" dirty="0"/>
              <a:t>17. </a:t>
            </a:r>
            <a:r>
              <a:rPr lang="en-US" b="1" dirty="0" err="1"/>
              <a:t>století</a:t>
            </a:r>
            <a:endParaRPr lang="en-US" b="1" dirty="0"/>
          </a:p>
          <a:p>
            <a:r>
              <a:rPr lang="en-US" dirty="0"/>
              <a:t>Carlo </a:t>
            </a:r>
            <a:r>
              <a:rPr lang="en-US" dirty="0" err="1"/>
              <a:t>Maratta</a:t>
            </a:r>
            <a:r>
              <a:rPr lang="en-US" dirty="0"/>
              <a:t>, </a:t>
            </a:r>
            <a:r>
              <a:rPr lang="en-US" dirty="0" err="1"/>
              <a:t>FraAndrea</a:t>
            </a:r>
            <a:r>
              <a:rPr lang="en-US" dirty="0"/>
              <a:t> </a:t>
            </a:r>
            <a:r>
              <a:rPr lang="en-US" dirty="0" err="1"/>
              <a:t>Pozzo</a:t>
            </a:r>
            <a:endParaRPr lang="en-US" dirty="0"/>
          </a:p>
          <a:p>
            <a:r>
              <a:rPr lang="en-US" dirty="0"/>
              <a:t>3. 18. </a:t>
            </a:r>
            <a:r>
              <a:rPr lang="en-US" dirty="0" err="1"/>
              <a:t>století</a:t>
            </a:r>
            <a:r>
              <a:rPr lang="en-US" dirty="0"/>
              <a:t>–</a:t>
            </a:r>
            <a:r>
              <a:rPr lang="en-US" dirty="0" err="1"/>
              <a:t>benátský</a:t>
            </a:r>
            <a:r>
              <a:rPr lang="en-US" dirty="0"/>
              <a:t> </a:t>
            </a:r>
            <a:r>
              <a:rPr lang="en-US" dirty="0" err="1"/>
              <a:t>luminismus</a:t>
            </a:r>
            <a:r>
              <a:rPr lang="en-US" dirty="0"/>
              <a:t> –Tiepolo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07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0919" y="258644"/>
            <a:ext cx="4813279" cy="5907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6672191" y="1484094"/>
            <a:ext cx="3692946" cy="3380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1904097" y="6269247"/>
            <a:ext cx="3186953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Carravagio, David s hlavou Golíáše,</a:t>
            </a:r>
            <a:r>
              <a:rPr sz="1180" spc="41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1609-1610</a:t>
            </a:r>
            <a:endParaRPr sz="118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219" y="4974641"/>
            <a:ext cx="2595090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Carravagio, Hlava Medusy, </a:t>
            </a:r>
            <a:r>
              <a:rPr sz="1180" dirty="0">
                <a:latin typeface="Arial"/>
                <a:cs typeface="Arial"/>
              </a:rPr>
              <a:t>1596-1597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129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691564"/>
            <a:ext cx="4573996" cy="4446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6167351" y="763485"/>
            <a:ext cx="4502075" cy="4378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1758869" y="5332871"/>
            <a:ext cx="2717843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Caravaggio, Vyvolení sv. Matouše,</a:t>
            </a:r>
            <a:r>
              <a:rPr sz="1180" spc="32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1600</a:t>
            </a:r>
            <a:endParaRPr sz="118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99689" y="5260948"/>
            <a:ext cx="2810627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Caravaggio, Martyrium sv. Matouše,</a:t>
            </a:r>
            <a:r>
              <a:rPr sz="1180" spc="41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1600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02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691564"/>
            <a:ext cx="4573996" cy="4446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6167351" y="763485"/>
            <a:ext cx="4502075" cy="4378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1758869" y="5332871"/>
            <a:ext cx="2717843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Caravaggio, Vyvolení sv. Matouše,</a:t>
            </a:r>
            <a:r>
              <a:rPr sz="1180" spc="32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1600</a:t>
            </a:r>
            <a:endParaRPr sz="118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99689" y="5260948"/>
            <a:ext cx="2810627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Caravaggio, Martyrium sv. Matouše,</a:t>
            </a:r>
            <a:r>
              <a:rPr sz="1180" spc="41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1600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416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979254"/>
            <a:ext cx="9149375" cy="4799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780999" y="5837712"/>
            <a:ext cx="4329185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Annibale Carracci, Nástropní </a:t>
            </a:r>
            <a:r>
              <a:rPr sz="1180" dirty="0">
                <a:latin typeface="Arial"/>
                <a:cs typeface="Arial"/>
              </a:rPr>
              <a:t>freska </a:t>
            </a:r>
            <a:r>
              <a:rPr sz="1180" spc="-5" dirty="0">
                <a:latin typeface="Arial"/>
                <a:cs typeface="Arial"/>
              </a:rPr>
              <a:t>v Palazzo </a:t>
            </a:r>
            <a:r>
              <a:rPr sz="1180" dirty="0">
                <a:latin typeface="Arial"/>
                <a:cs typeface="Arial"/>
              </a:rPr>
              <a:t>Farnese, </a:t>
            </a:r>
            <a:r>
              <a:rPr sz="1180" spc="-5" dirty="0">
                <a:latin typeface="Arial"/>
                <a:cs typeface="Arial"/>
              </a:rPr>
              <a:t>asi</a:t>
            </a:r>
            <a:r>
              <a:rPr sz="1180" spc="36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1600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796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5138" y="0"/>
            <a:ext cx="3943291" cy="6251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4353617" y="6413092"/>
            <a:ext cx="2558783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Quido Reni, Vraždění neviňátek,</a:t>
            </a:r>
            <a:r>
              <a:rPr sz="1180" spc="9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1611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14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007" y="0"/>
            <a:ext cx="8212999" cy="6185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904097" y="6341170"/>
            <a:ext cx="2835408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Claude </a:t>
            </a:r>
            <a:r>
              <a:rPr sz="1180" dirty="0">
                <a:latin typeface="Arial"/>
                <a:cs typeface="Arial"/>
              </a:rPr>
              <a:t>Lorrain, </a:t>
            </a:r>
            <a:r>
              <a:rPr sz="1180" spc="-5" dirty="0">
                <a:latin typeface="Arial"/>
                <a:cs typeface="Arial"/>
              </a:rPr>
              <a:t>Nalodění sv. Voršily, </a:t>
            </a:r>
            <a:r>
              <a:rPr sz="1180" dirty="0">
                <a:latin typeface="Arial"/>
                <a:cs typeface="Arial"/>
              </a:rPr>
              <a:t>1642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732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007" y="0"/>
            <a:ext cx="8500689" cy="6165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977403" y="6341170"/>
            <a:ext cx="3813394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Claude Lorain, Námořní </a:t>
            </a:r>
            <a:r>
              <a:rPr sz="1180" dirty="0">
                <a:latin typeface="Arial"/>
                <a:cs typeface="Arial"/>
              </a:rPr>
              <a:t>přístav při </a:t>
            </a:r>
            <a:r>
              <a:rPr sz="1180" spc="-5" dirty="0">
                <a:latin typeface="Arial"/>
                <a:cs typeface="Arial"/>
              </a:rPr>
              <a:t>východu slunce,</a:t>
            </a:r>
            <a:r>
              <a:rPr sz="1180" spc="45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1674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317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619641"/>
            <a:ext cx="9149375" cy="5334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758869" y="6197325"/>
            <a:ext cx="2570309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Claude </a:t>
            </a:r>
            <a:r>
              <a:rPr sz="1180" dirty="0">
                <a:latin typeface="Arial"/>
                <a:cs typeface="Arial"/>
              </a:rPr>
              <a:t>Lorrain, </a:t>
            </a:r>
            <a:r>
              <a:rPr sz="1180" spc="-5" dirty="0">
                <a:latin typeface="Arial"/>
                <a:cs typeface="Arial"/>
              </a:rPr>
              <a:t>Noli me </a:t>
            </a:r>
            <a:r>
              <a:rPr sz="1180" dirty="0">
                <a:latin typeface="Arial"/>
                <a:cs typeface="Arial"/>
              </a:rPr>
              <a:t>tangere,</a:t>
            </a:r>
            <a:r>
              <a:rPr sz="1180" spc="-23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1681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5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400" dirty="0" smtClean="0"/>
              <a:t>1.pol.17.století  - třicetiletá válka (vestfálský mír 1648)</a:t>
            </a:r>
          </a:p>
          <a:p>
            <a:r>
              <a:rPr lang="cs-CZ" sz="4400" dirty="0" smtClean="0"/>
              <a:t>Postavení Habsburků</a:t>
            </a:r>
          </a:p>
          <a:p>
            <a:r>
              <a:rPr lang="cs-CZ" sz="4400" dirty="0" smtClean="0"/>
              <a:t>Švédsko, Itálie, Německo, Nizozemí, Francie, Anglie </a:t>
            </a:r>
          </a:p>
          <a:p>
            <a:r>
              <a:rPr lang="cs-CZ" sz="4400" dirty="0" smtClean="0"/>
              <a:t>USA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806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7613" y="186722"/>
            <a:ext cx="3258645" cy="6384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6175192" y="5981557"/>
            <a:ext cx="3576533" cy="37423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4611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Carlo Maratta, Smrt sv. </a:t>
            </a:r>
            <a:r>
              <a:rPr sz="1180" dirty="0">
                <a:latin typeface="Arial"/>
                <a:cs typeface="Arial"/>
              </a:rPr>
              <a:t>Františka </a:t>
            </a:r>
            <a:r>
              <a:rPr sz="1180" spc="-5" dirty="0">
                <a:latin typeface="Arial"/>
                <a:cs typeface="Arial"/>
              </a:rPr>
              <a:t>Xaverského, Řím, Il  Gesů,1674-1678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220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1"/>
            <a:ext cx="9149375" cy="6244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688329" y="6413092"/>
            <a:ext cx="5179807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Andrea Pozzo, Alegorie misíjní činnosti jezuitů, Řím, Sant </a:t>
            </a:r>
            <a:r>
              <a:rPr sz="1180" dirty="0">
                <a:latin typeface="Arial"/>
                <a:cs typeface="Arial"/>
              </a:rPr>
              <a:t>Ignazio,</a:t>
            </a:r>
            <a:r>
              <a:rPr sz="1180" spc="86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1691-1694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249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1223" y="0"/>
            <a:ext cx="5672199" cy="638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3633009" y="6485015"/>
            <a:ext cx="2560512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Jusepe Ribera, </a:t>
            </a:r>
            <a:r>
              <a:rPr sz="1180" dirty="0">
                <a:latin typeface="Arial"/>
                <a:cs typeface="Arial"/>
              </a:rPr>
              <a:t>Zápas </a:t>
            </a:r>
            <a:r>
              <a:rPr sz="1180" spc="-5" dirty="0">
                <a:latin typeface="Arial"/>
                <a:cs typeface="Arial"/>
              </a:rPr>
              <a:t>dvou žen,</a:t>
            </a:r>
            <a:r>
              <a:rPr sz="1180" spc="5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1636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333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4310" y="0"/>
            <a:ext cx="7132777" cy="6282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2551405" y="6341170"/>
            <a:ext cx="2791609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Diego Velázquez, Kapitulace Bredy,</a:t>
            </a:r>
            <a:r>
              <a:rPr sz="1180" spc="-9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1635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3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2775" y="1"/>
            <a:ext cx="7959887" cy="6123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2193171" y="6341170"/>
            <a:ext cx="2250461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Diego Velázquez, Přadleny,</a:t>
            </a:r>
            <a:r>
              <a:rPr sz="1180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1656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335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7835" y="1"/>
            <a:ext cx="4623789" cy="6311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3706314" y="6413092"/>
            <a:ext cx="2425081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Diego Velázquez, </a:t>
            </a:r>
            <a:r>
              <a:rPr sz="1180" dirty="0">
                <a:latin typeface="Arial"/>
                <a:cs typeface="Arial"/>
              </a:rPr>
              <a:t>Král </a:t>
            </a:r>
            <a:r>
              <a:rPr sz="1180" spc="-5" dirty="0">
                <a:latin typeface="Arial"/>
                <a:cs typeface="Arial"/>
              </a:rPr>
              <a:t>Filip IV.</a:t>
            </a:r>
            <a:r>
              <a:rPr sz="1180" spc="-14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1644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707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1"/>
            <a:ext cx="9149375" cy="6081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758869" y="6197325"/>
            <a:ext cx="4230061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Frans Hals, Správkyně mužského starobince v </a:t>
            </a:r>
            <a:r>
              <a:rPr sz="1180" dirty="0">
                <a:latin typeface="Arial"/>
                <a:cs typeface="Arial"/>
              </a:rPr>
              <a:t>Haarlemu,</a:t>
            </a:r>
            <a:r>
              <a:rPr sz="1180" spc="41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1664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937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4986" y="0"/>
            <a:ext cx="4674965" cy="6237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3922081" y="6341170"/>
            <a:ext cx="4495160" cy="37423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4611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Petr </a:t>
            </a:r>
            <a:r>
              <a:rPr sz="1180" spc="-5" dirty="0">
                <a:latin typeface="Arial"/>
                <a:cs typeface="Arial"/>
              </a:rPr>
              <a:t>Pavel Rubens, Rubens a Isabella Brantová v besídce s růžemi  z Jericha,</a:t>
            </a:r>
            <a:r>
              <a:rPr sz="1180" spc="-9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1609-1610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990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1694" y="0"/>
            <a:ext cx="4677731" cy="638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4065927" y="6485015"/>
            <a:ext cx="4253689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Petr </a:t>
            </a:r>
            <a:r>
              <a:rPr sz="1180" spc="-5" dirty="0">
                <a:latin typeface="Arial"/>
                <a:cs typeface="Arial"/>
              </a:rPr>
              <a:t>Pavel Rubens, Přistání Marie Medicejské v Marseille,</a:t>
            </a:r>
            <a:r>
              <a:rPr sz="1180" spc="127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1625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035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3381" y="0"/>
            <a:ext cx="6485477" cy="6358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2913783" y="6413092"/>
            <a:ext cx="2875750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Petr </a:t>
            </a:r>
            <a:r>
              <a:rPr sz="1180" spc="-5" dirty="0">
                <a:latin typeface="Arial"/>
                <a:cs typeface="Arial"/>
              </a:rPr>
              <a:t>Pavel Rubens, Opilý Silén,</a:t>
            </a:r>
            <a:r>
              <a:rPr sz="1180" spc="50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1618-1626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33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Barokní sloh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5080">
              <a:lnSpc>
                <a:spcPct val="100000"/>
              </a:lnSpc>
              <a:spcBef>
                <a:spcPts val="60"/>
              </a:spcBef>
              <a:buChar char="-"/>
              <a:tabLst>
                <a:tab pos="116839" algn="l"/>
              </a:tabLst>
            </a:pPr>
            <a:r>
              <a:rPr lang="en-US" sz="2400" dirty="0" err="1" smtClean="0">
                <a:latin typeface="Times New Roman"/>
                <a:cs typeface="Times New Roman"/>
              </a:rPr>
              <a:t>Řím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jako</a:t>
            </a:r>
            <a:r>
              <a:rPr lang="en-US" sz="2400" dirty="0">
                <a:latin typeface="Times New Roman"/>
                <a:cs typeface="Times New Roman"/>
              </a:rPr>
              <a:t> centrum </a:t>
            </a:r>
            <a:r>
              <a:rPr lang="en-US" sz="2400" dirty="0" err="1">
                <a:latin typeface="Times New Roman"/>
                <a:cs typeface="Times New Roman"/>
              </a:rPr>
              <a:t>křesťanského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světa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 </a:t>
            </a:r>
            <a:r>
              <a:rPr lang="en-US" sz="2400" dirty="0" err="1">
                <a:latin typeface="Times New Roman"/>
                <a:cs typeface="Times New Roman"/>
              </a:rPr>
              <a:t>zároveň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stín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antické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imperiální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minulosti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– </a:t>
            </a:r>
            <a:r>
              <a:rPr lang="en-US" sz="2400" dirty="0" err="1">
                <a:latin typeface="Times New Roman"/>
                <a:cs typeface="Times New Roman"/>
              </a:rPr>
              <a:t>syntézou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obojího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vzniká</a:t>
            </a:r>
            <a:r>
              <a:rPr lang="en-US" sz="2400" dirty="0">
                <a:latin typeface="Times New Roman"/>
                <a:cs typeface="Times New Roman"/>
              </a:rPr>
              <a:t>  </a:t>
            </a:r>
            <a:r>
              <a:rPr lang="en-US" sz="2400" spc="-5" dirty="0" err="1">
                <a:latin typeface="Times New Roman"/>
                <a:cs typeface="Times New Roman"/>
              </a:rPr>
              <a:t>fenomén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monumentální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architektury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5" dirty="0">
                <a:latin typeface="Times New Roman"/>
                <a:cs typeface="Times New Roman"/>
              </a:rPr>
              <a:t>17. </a:t>
            </a:r>
            <a:r>
              <a:rPr lang="en-US" sz="2400" dirty="0">
                <a:latin typeface="Times New Roman"/>
                <a:cs typeface="Times New Roman"/>
              </a:rPr>
              <a:t>a </a:t>
            </a:r>
            <a:r>
              <a:rPr lang="en-US" sz="2400" spc="5" dirty="0">
                <a:latin typeface="Times New Roman"/>
                <a:cs typeface="Times New Roman"/>
              </a:rPr>
              <a:t>18.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století</a:t>
            </a:r>
            <a:endParaRPr lang="en-US" sz="2400" dirty="0">
              <a:latin typeface="Times New Roman"/>
              <a:cs typeface="Times New Roman"/>
            </a:endParaRPr>
          </a:p>
          <a:p>
            <a:pPr marL="12700" marR="183515">
              <a:lnSpc>
                <a:spcPct val="100000"/>
              </a:lnSpc>
              <a:spcBef>
                <a:spcPts val="10"/>
              </a:spcBef>
              <a:buChar char="-"/>
              <a:tabLst>
                <a:tab pos="116839" algn="l"/>
              </a:tabLst>
            </a:pPr>
            <a:r>
              <a:rPr lang="en-US" sz="2400" spc="-5" dirty="0" err="1">
                <a:latin typeface="Times New Roman"/>
                <a:cs typeface="Times New Roman"/>
              </a:rPr>
              <a:t>architektonické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prostorové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experimenty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vyrůstají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z </a:t>
            </a:r>
            <a:r>
              <a:rPr lang="en-US" sz="2400" spc="-5" dirty="0" err="1">
                <a:latin typeface="Times New Roman"/>
                <a:cs typeface="Times New Roman"/>
              </a:rPr>
              <a:t>tradice</a:t>
            </a:r>
            <a:r>
              <a:rPr lang="en-US" sz="2400" spc="-5" dirty="0">
                <a:latin typeface="Times New Roman"/>
                <a:cs typeface="Times New Roman"/>
              </a:rPr>
              <a:t> 16. </a:t>
            </a:r>
            <a:r>
              <a:rPr lang="en-US" sz="2400" dirty="0" err="1">
                <a:latin typeface="Times New Roman"/>
                <a:cs typeface="Times New Roman"/>
              </a:rPr>
              <a:t>století</a:t>
            </a:r>
            <a:r>
              <a:rPr lang="en-US" sz="2400" dirty="0">
                <a:latin typeface="Times New Roman"/>
                <a:cs typeface="Times New Roman"/>
              </a:rPr>
              <a:t> (Michelangelo), </a:t>
            </a:r>
            <a:r>
              <a:rPr lang="en-US" sz="2400" spc="-10" dirty="0" err="1">
                <a:latin typeface="Times New Roman"/>
                <a:cs typeface="Times New Roman"/>
              </a:rPr>
              <a:t>mají</a:t>
            </a:r>
            <a:r>
              <a:rPr lang="en-US" sz="2400" spc="-1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však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zároveň</a:t>
            </a:r>
            <a:r>
              <a:rPr lang="en-US" sz="2400" spc="-5" dirty="0">
                <a:latin typeface="Times New Roman"/>
                <a:cs typeface="Times New Roman"/>
              </a:rPr>
              <a:t>  </a:t>
            </a:r>
            <a:r>
              <a:rPr lang="en-US" sz="2400" spc="-5" dirty="0" err="1">
                <a:latin typeface="Times New Roman"/>
                <a:cs typeface="Times New Roman"/>
              </a:rPr>
              <a:t>konkrétní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předobrazy</a:t>
            </a:r>
            <a:r>
              <a:rPr lang="en-US" sz="2400" dirty="0">
                <a:latin typeface="Times New Roman"/>
                <a:cs typeface="Times New Roman"/>
              </a:rPr>
              <a:t> v </a:t>
            </a:r>
            <a:r>
              <a:rPr lang="en-US" sz="2400" dirty="0" err="1">
                <a:latin typeface="Times New Roman"/>
                <a:cs typeface="Times New Roman"/>
              </a:rPr>
              <a:t>dochovaných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antických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stavbách</a:t>
            </a:r>
            <a:r>
              <a:rPr lang="en-US" sz="2400" dirty="0">
                <a:latin typeface="Times New Roman"/>
                <a:cs typeface="Times New Roman"/>
              </a:rPr>
              <a:t> (</a:t>
            </a:r>
            <a:r>
              <a:rPr lang="en-US" sz="2400" dirty="0" err="1">
                <a:latin typeface="Times New Roman"/>
                <a:cs typeface="Times New Roman"/>
              </a:rPr>
              <a:t>lázně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Hadrianova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vila</a:t>
            </a:r>
            <a:r>
              <a:rPr lang="en-US" sz="2400" dirty="0">
                <a:latin typeface="Times New Roman"/>
                <a:cs typeface="Times New Roman"/>
              </a:rPr>
              <a:t> v</a:t>
            </a:r>
            <a:r>
              <a:rPr lang="en-US" sz="2400" spc="-75" dirty="0">
                <a:latin typeface="Times New Roman"/>
                <a:cs typeface="Times New Roman"/>
              </a:rPr>
              <a:t> </a:t>
            </a:r>
            <a:r>
              <a:rPr lang="en-US" sz="2400" spc="-5" dirty="0">
                <a:latin typeface="Times New Roman"/>
                <a:cs typeface="Times New Roman"/>
              </a:rPr>
              <a:t>Tivoli)</a:t>
            </a:r>
            <a:endParaRPr lang="en-US" sz="2400" dirty="0">
              <a:latin typeface="Times New Roman"/>
              <a:cs typeface="Times New Roman"/>
            </a:endParaRPr>
          </a:p>
          <a:p>
            <a:pPr marL="12700" marR="167005">
              <a:lnSpc>
                <a:spcPct val="100000"/>
              </a:lnSpc>
              <a:buChar char="-"/>
              <a:tabLst>
                <a:tab pos="116839" algn="l"/>
              </a:tabLst>
            </a:pPr>
            <a:r>
              <a:rPr lang="en-US" sz="2400" dirty="0" err="1">
                <a:latin typeface="Times New Roman"/>
                <a:cs typeface="Times New Roman"/>
              </a:rPr>
              <a:t>vedle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experimentální</a:t>
            </a:r>
            <a:r>
              <a:rPr lang="en-US" sz="2400" spc="-5" dirty="0">
                <a:latin typeface="Times New Roman"/>
                <a:cs typeface="Times New Roman"/>
              </a:rPr>
              <a:t> „</a:t>
            </a:r>
            <a:r>
              <a:rPr lang="en-US" sz="2400" spc="-5" dirty="0" err="1">
                <a:latin typeface="Times New Roman"/>
                <a:cs typeface="Times New Roman"/>
              </a:rPr>
              <a:t>radikálně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barokní</a:t>
            </a:r>
            <a:r>
              <a:rPr lang="en-US" sz="2400" spc="-5" dirty="0">
                <a:latin typeface="Times New Roman"/>
                <a:cs typeface="Times New Roman"/>
              </a:rPr>
              <a:t>“ </a:t>
            </a:r>
            <a:r>
              <a:rPr lang="en-US" sz="2400" spc="-5" dirty="0" err="1">
                <a:latin typeface="Times New Roman"/>
                <a:cs typeface="Times New Roman"/>
              </a:rPr>
              <a:t>linie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vždy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existoval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paralelní</a:t>
            </a:r>
            <a:r>
              <a:rPr lang="en-US" sz="2400" spc="-5" dirty="0">
                <a:latin typeface="Times New Roman"/>
                <a:cs typeface="Times New Roman"/>
              </a:rPr>
              <a:t> „</a:t>
            </a:r>
            <a:r>
              <a:rPr lang="en-US" sz="2400" spc="-5" dirty="0" err="1">
                <a:latin typeface="Times New Roman"/>
                <a:cs typeface="Times New Roman"/>
              </a:rPr>
              <a:t>klasicizující</a:t>
            </a:r>
            <a:r>
              <a:rPr lang="en-US" sz="2400" spc="-5" dirty="0">
                <a:latin typeface="Times New Roman"/>
                <a:cs typeface="Times New Roman"/>
              </a:rPr>
              <a:t>“ </a:t>
            </a:r>
            <a:r>
              <a:rPr lang="en-US" sz="2400" dirty="0">
                <a:latin typeface="Times New Roman"/>
                <a:cs typeface="Times New Roman"/>
              </a:rPr>
              <a:t>proud, </a:t>
            </a:r>
            <a:r>
              <a:rPr lang="en-US" sz="2400" spc="-5" dirty="0" err="1">
                <a:latin typeface="Times New Roman"/>
                <a:cs typeface="Times New Roman"/>
              </a:rPr>
              <a:t>který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v </a:t>
            </a:r>
            <a:r>
              <a:rPr lang="en-US" sz="2400" dirty="0" err="1">
                <a:latin typeface="Times New Roman"/>
                <a:cs typeface="Times New Roman"/>
              </a:rPr>
              <a:t>však</a:t>
            </a:r>
            <a:r>
              <a:rPr lang="en-US" sz="2400" dirty="0">
                <a:latin typeface="Times New Roman"/>
                <a:cs typeface="Times New Roman"/>
              </a:rPr>
              <a:t>  </a:t>
            </a:r>
            <a:r>
              <a:rPr lang="en-US" sz="2400" spc="-5" dirty="0" err="1">
                <a:latin typeface="Times New Roman"/>
                <a:cs typeface="Times New Roman"/>
              </a:rPr>
              <a:t>tvarosloví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často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přejímal</a:t>
            </a:r>
            <a:r>
              <a:rPr lang="en-US" sz="2400" spc="-5" dirty="0">
                <a:latin typeface="Times New Roman"/>
                <a:cs typeface="Times New Roman"/>
              </a:rPr>
              <a:t> „</a:t>
            </a:r>
            <a:r>
              <a:rPr lang="en-US" sz="2400" spc="-5" dirty="0" err="1">
                <a:latin typeface="Times New Roman"/>
                <a:cs typeface="Times New Roman"/>
              </a:rPr>
              <a:t>radikální</a:t>
            </a:r>
            <a:r>
              <a:rPr lang="en-US" sz="2400" spc="-5" dirty="0">
                <a:latin typeface="Times New Roman"/>
                <a:cs typeface="Times New Roman"/>
              </a:rPr>
              <a:t>“ </a:t>
            </a:r>
            <a:r>
              <a:rPr lang="en-US" sz="2400" dirty="0" err="1">
                <a:latin typeface="Times New Roman"/>
                <a:cs typeface="Times New Roman"/>
              </a:rPr>
              <a:t>motivy</a:t>
            </a:r>
            <a:r>
              <a:rPr lang="en-US" sz="2400" dirty="0">
                <a:latin typeface="Times New Roman"/>
                <a:cs typeface="Times New Roman"/>
              </a:rPr>
              <a:t> a </a:t>
            </a:r>
            <a:r>
              <a:rPr lang="en-US" sz="2400" dirty="0" err="1">
                <a:latin typeface="Times New Roman"/>
                <a:cs typeface="Times New Roman"/>
              </a:rPr>
              <a:t>činil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>
                <a:latin typeface="Times New Roman"/>
                <a:cs typeface="Times New Roman"/>
              </a:rPr>
              <a:t>je </a:t>
            </a:r>
            <a:r>
              <a:rPr lang="en-US" sz="2400" dirty="0" err="1">
                <a:latin typeface="Times New Roman"/>
                <a:cs typeface="Times New Roman"/>
              </a:rPr>
              <a:t>tak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paradoxně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přístupnější</a:t>
            </a:r>
            <a:r>
              <a:rPr lang="en-US" sz="2400" spc="-5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širšímu</a:t>
            </a:r>
            <a:r>
              <a:rPr lang="en-US" sz="2400" spc="40" dirty="0">
                <a:latin typeface="Times New Roman"/>
                <a:cs typeface="Times New Roman"/>
              </a:rPr>
              <a:t> </a:t>
            </a:r>
            <a:r>
              <a:rPr lang="en-US" sz="2400" spc="-5" dirty="0" err="1">
                <a:latin typeface="Times New Roman"/>
                <a:cs typeface="Times New Roman"/>
              </a:rPr>
              <a:t>publiku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1"/>
            <a:ext cx="9149375" cy="6387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758869" y="6485015"/>
            <a:ext cx="2540918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Petr </a:t>
            </a:r>
            <a:r>
              <a:rPr sz="1180" spc="-5" dirty="0">
                <a:latin typeface="Arial"/>
                <a:cs typeface="Arial"/>
              </a:rPr>
              <a:t>Pavel Rubens, Kožíšek, asi</a:t>
            </a:r>
            <a:r>
              <a:rPr sz="1180" spc="14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1638</a:t>
            </a:r>
            <a:endParaRPr sz="118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38855" y="6485015"/>
            <a:ext cx="3351199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Petr </a:t>
            </a:r>
            <a:r>
              <a:rPr sz="1180" spc="-5" dirty="0">
                <a:latin typeface="Arial"/>
                <a:cs typeface="Arial"/>
              </a:rPr>
              <a:t>Pavel Rubens, Vlastní podobizna,</a:t>
            </a:r>
            <a:r>
              <a:rPr sz="1180" spc="59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1638-1640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947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8125" y="0"/>
            <a:ext cx="4737206" cy="638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3489163" y="6556937"/>
            <a:ext cx="4037575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Petr </a:t>
            </a:r>
            <a:r>
              <a:rPr sz="1180" spc="-5" dirty="0">
                <a:latin typeface="Arial"/>
                <a:cs typeface="Arial"/>
              </a:rPr>
              <a:t>Pavel Rubens, Snímání z kříže, </a:t>
            </a:r>
            <a:r>
              <a:rPr sz="1180" dirty="0">
                <a:latin typeface="Arial"/>
                <a:cs typeface="Arial"/>
              </a:rPr>
              <a:t>stř. </a:t>
            </a:r>
            <a:r>
              <a:rPr sz="1180" spc="-9" dirty="0">
                <a:latin typeface="Arial"/>
                <a:cs typeface="Arial"/>
              </a:rPr>
              <a:t>část </a:t>
            </a:r>
            <a:r>
              <a:rPr sz="1180" spc="-5" dirty="0">
                <a:latin typeface="Arial"/>
                <a:cs typeface="Arial"/>
              </a:rPr>
              <a:t>triptychu,</a:t>
            </a:r>
            <a:r>
              <a:rPr sz="1180" spc="103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1612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855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18527" y="0"/>
            <a:ext cx="4681881" cy="638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4425539" y="6485015"/>
            <a:ext cx="2309821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Rembrandt, Snímání z kříže,</a:t>
            </a:r>
            <a:r>
              <a:rPr sz="1180" spc="14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1633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474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8543" y="1"/>
            <a:ext cx="7710924" cy="6301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2480865" y="6413092"/>
            <a:ext cx="2863071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Rembrandt, Anatomie doktora Tulpa,</a:t>
            </a:r>
            <a:r>
              <a:rPr sz="1180" spc="36" dirty="0">
                <a:latin typeface="Arial"/>
                <a:cs typeface="Arial"/>
              </a:rPr>
              <a:t> </a:t>
            </a:r>
            <a:r>
              <a:rPr sz="1180" dirty="0">
                <a:latin typeface="Arial"/>
                <a:cs typeface="Arial"/>
              </a:rPr>
              <a:t>1632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874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3771" y="0"/>
            <a:ext cx="7492390" cy="6325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2551405" y="6413092"/>
            <a:ext cx="2101199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Rembrandt, Noční hlídka,</a:t>
            </a:r>
            <a:r>
              <a:rPr sz="1180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1642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3197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0"/>
            <a:ext cx="4381740" cy="5041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6242040" y="0"/>
            <a:ext cx="4428769" cy="5013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1688330" y="5117103"/>
            <a:ext cx="3035961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Jan </a:t>
            </a:r>
            <a:r>
              <a:rPr sz="1180" dirty="0">
                <a:latin typeface="Arial"/>
                <a:cs typeface="Arial"/>
              </a:rPr>
              <a:t>Vermeer </a:t>
            </a:r>
            <a:r>
              <a:rPr sz="1180" spc="-9" dirty="0">
                <a:latin typeface="Arial"/>
                <a:cs typeface="Arial"/>
              </a:rPr>
              <a:t>van </a:t>
            </a:r>
            <a:r>
              <a:rPr sz="1180" spc="-5" dirty="0">
                <a:latin typeface="Arial"/>
                <a:cs typeface="Arial"/>
              </a:rPr>
              <a:t>Delft, Kuchařka,</a:t>
            </a:r>
            <a:r>
              <a:rPr sz="1180" spc="41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1660-1661</a:t>
            </a:r>
            <a:endParaRPr sz="118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6530" y="5117103"/>
            <a:ext cx="3370793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Jan </a:t>
            </a:r>
            <a:r>
              <a:rPr sz="1180" dirty="0">
                <a:latin typeface="Arial"/>
                <a:cs typeface="Arial"/>
              </a:rPr>
              <a:t>Vermeer </a:t>
            </a:r>
            <a:r>
              <a:rPr sz="1180" spc="-9" dirty="0">
                <a:latin typeface="Arial"/>
                <a:cs typeface="Arial"/>
              </a:rPr>
              <a:t>van </a:t>
            </a:r>
            <a:r>
              <a:rPr sz="1180" spc="-5" dirty="0">
                <a:latin typeface="Arial"/>
                <a:cs typeface="Arial"/>
              </a:rPr>
              <a:t>Delft, </a:t>
            </a:r>
            <a:r>
              <a:rPr sz="1180" dirty="0">
                <a:latin typeface="Arial"/>
                <a:cs typeface="Arial"/>
              </a:rPr>
              <a:t>Žena </a:t>
            </a:r>
            <a:r>
              <a:rPr sz="1180" spc="-5" dirty="0">
                <a:latin typeface="Arial"/>
                <a:cs typeface="Arial"/>
              </a:rPr>
              <a:t>s váhou, kolem</a:t>
            </a:r>
            <a:r>
              <a:rPr sz="1180" spc="50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1664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242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1"/>
            <a:ext cx="4699859" cy="5446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6312580" y="1"/>
            <a:ext cx="4358229" cy="4038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1688330" y="5620561"/>
            <a:ext cx="3560396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Jan </a:t>
            </a:r>
            <a:r>
              <a:rPr sz="1180" dirty="0">
                <a:latin typeface="Arial"/>
                <a:cs typeface="Arial"/>
              </a:rPr>
              <a:t>Vermeer </a:t>
            </a:r>
            <a:r>
              <a:rPr sz="1180" spc="-9" dirty="0">
                <a:latin typeface="Arial"/>
                <a:cs typeface="Arial"/>
              </a:rPr>
              <a:t>van </a:t>
            </a:r>
            <a:r>
              <a:rPr sz="1180" spc="-5" dirty="0">
                <a:latin typeface="Arial"/>
                <a:cs typeface="Arial"/>
              </a:rPr>
              <a:t>Delft, Dívka s číší vína, kolem</a:t>
            </a:r>
            <a:r>
              <a:rPr sz="1180" spc="64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1662</a:t>
            </a:r>
            <a:endParaRPr sz="118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5456" y="4180728"/>
            <a:ext cx="3470494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Pieter de Hooch, Holandská domácnost,</a:t>
            </a:r>
            <a:r>
              <a:rPr sz="1180" spc="50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1659-1660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0440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0546" y="1"/>
            <a:ext cx="4130013" cy="6455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4209772" y="6485015"/>
            <a:ext cx="1815929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9" dirty="0">
                <a:latin typeface="Arial"/>
                <a:cs typeface="Arial"/>
              </a:rPr>
              <a:t>Jan </a:t>
            </a:r>
            <a:r>
              <a:rPr sz="1180" dirty="0">
                <a:latin typeface="Arial"/>
                <a:cs typeface="Arial"/>
              </a:rPr>
              <a:t>Brueghel, Kytice,</a:t>
            </a:r>
            <a:r>
              <a:rPr sz="1180" spc="-64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1606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297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1433" y="1"/>
            <a:ext cx="9149375" cy="568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1688330" y="5981557"/>
            <a:ext cx="3075150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Anthonis </a:t>
            </a:r>
            <a:r>
              <a:rPr sz="1180" spc="-9" dirty="0">
                <a:latin typeface="Arial"/>
                <a:cs typeface="Arial"/>
              </a:rPr>
              <a:t>van </a:t>
            </a:r>
            <a:r>
              <a:rPr sz="1180" spc="-5" dirty="0">
                <a:latin typeface="Arial"/>
                <a:cs typeface="Arial"/>
              </a:rPr>
              <a:t>Dyck, Philip, </a:t>
            </a:r>
            <a:r>
              <a:rPr sz="1180" dirty="0">
                <a:latin typeface="Arial"/>
                <a:cs typeface="Arial"/>
              </a:rPr>
              <a:t>lord </a:t>
            </a:r>
            <a:r>
              <a:rPr sz="1180" spc="-5" dirty="0">
                <a:latin typeface="Arial"/>
                <a:cs typeface="Arial"/>
              </a:rPr>
              <a:t>Wharton,</a:t>
            </a:r>
            <a:r>
              <a:rPr sz="1180" spc="36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1632</a:t>
            </a:r>
            <a:endParaRPr sz="118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1608" y="5837712"/>
            <a:ext cx="3502190" cy="19264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1180" spc="-5" dirty="0">
                <a:latin typeface="Arial"/>
                <a:cs typeface="Arial"/>
              </a:rPr>
              <a:t>Anthonis </a:t>
            </a:r>
            <a:r>
              <a:rPr sz="1180" spc="-9" dirty="0">
                <a:latin typeface="Arial"/>
                <a:cs typeface="Arial"/>
              </a:rPr>
              <a:t>van </a:t>
            </a:r>
            <a:r>
              <a:rPr sz="1180" spc="-5" dirty="0">
                <a:latin typeface="Arial"/>
                <a:cs typeface="Arial"/>
              </a:rPr>
              <a:t>Dyck, Louise de Kérouale, kolem</a:t>
            </a:r>
            <a:r>
              <a:rPr sz="1180" spc="77" dirty="0">
                <a:latin typeface="Arial"/>
                <a:cs typeface="Arial"/>
              </a:rPr>
              <a:t> </a:t>
            </a:r>
            <a:r>
              <a:rPr sz="1180" spc="-5" dirty="0">
                <a:latin typeface="Arial"/>
                <a:cs typeface="Arial"/>
              </a:rPr>
              <a:t>1671</a:t>
            </a:r>
            <a:endParaRPr sz="118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80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b="1" u="heavy" spc="-5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Základní</a:t>
            </a:r>
            <a:r>
              <a:rPr lang="en-US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b="1" u="heavy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časové</a:t>
            </a:r>
            <a:r>
              <a:rPr lang="en-US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b="1" u="heavy" spc="-5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dělení</a:t>
            </a:r>
            <a:r>
              <a:rPr lang="en-US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endParaRPr lang="en-US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b="1" dirty="0" err="1">
                <a:latin typeface="Times New Roman"/>
                <a:cs typeface="Times New Roman"/>
              </a:rPr>
              <a:t>předehra</a:t>
            </a:r>
            <a:r>
              <a:rPr lang="en-US" b="1" dirty="0">
                <a:latin typeface="Times New Roman"/>
                <a:cs typeface="Times New Roman"/>
              </a:rPr>
              <a:t> – </a:t>
            </a:r>
            <a:r>
              <a:rPr lang="en-US" b="1" spc="-5" dirty="0">
                <a:latin typeface="Times New Roman"/>
                <a:cs typeface="Times New Roman"/>
              </a:rPr>
              <a:t>1580-1620 </a:t>
            </a:r>
            <a:r>
              <a:rPr lang="en-US" dirty="0">
                <a:latin typeface="Times New Roman"/>
                <a:cs typeface="Times New Roman"/>
              </a:rPr>
              <a:t>– </a:t>
            </a:r>
            <a:r>
              <a:rPr lang="en-US" spc="-5" dirty="0">
                <a:latin typeface="Times New Roman"/>
                <a:cs typeface="Times New Roman"/>
              </a:rPr>
              <a:t>Vignola, Giacomo </a:t>
            </a:r>
            <a:r>
              <a:rPr lang="en-US" spc="-5" dirty="0" err="1">
                <a:latin typeface="Times New Roman"/>
                <a:cs typeface="Times New Roman"/>
              </a:rPr>
              <a:t>della</a:t>
            </a:r>
            <a:r>
              <a:rPr lang="en-US" spc="-5" dirty="0">
                <a:latin typeface="Times New Roman"/>
                <a:cs typeface="Times New Roman"/>
              </a:rPr>
              <a:t> Porta, Carlo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Maderna</a:t>
            </a:r>
            <a:endParaRPr lang="en-US" dirty="0">
              <a:latin typeface="Times New Roman"/>
              <a:cs typeface="Times New Roman"/>
            </a:endParaRPr>
          </a:p>
          <a:p>
            <a:pPr marL="12700" marR="234315">
              <a:lnSpc>
                <a:spcPct val="100000"/>
              </a:lnSpc>
              <a:spcBef>
                <a:spcPts val="65"/>
              </a:spcBef>
            </a:pPr>
            <a:r>
              <a:rPr lang="en-US" b="1" dirty="0" err="1"/>
              <a:t>vrchol</a:t>
            </a:r>
            <a:r>
              <a:rPr lang="en-US" b="1" dirty="0"/>
              <a:t> – 1620-1680  </a:t>
            </a:r>
            <a:endParaRPr lang="cs-CZ" b="1" dirty="0"/>
          </a:p>
          <a:p>
            <a:pPr marL="0" marR="234315" indent="0">
              <a:lnSpc>
                <a:spcPct val="100000"/>
              </a:lnSpc>
              <a:spcBef>
                <a:spcPts val="65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v </a:t>
            </a:r>
            <a:r>
              <a:rPr lang="en-US" spc="-5" dirty="0" err="1">
                <a:latin typeface="Times New Roman"/>
                <a:cs typeface="Times New Roman"/>
              </a:rPr>
              <a:t>Římě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Bernini, </a:t>
            </a:r>
            <a:r>
              <a:rPr lang="en-US" spc="-5" dirty="0">
                <a:latin typeface="Times New Roman"/>
                <a:cs typeface="Times New Roman"/>
              </a:rPr>
              <a:t>Borromini, Pietro </a:t>
            </a:r>
            <a:r>
              <a:rPr lang="en-US" dirty="0">
                <a:latin typeface="Times New Roman"/>
                <a:cs typeface="Times New Roman"/>
              </a:rPr>
              <a:t>da </a:t>
            </a:r>
            <a:r>
              <a:rPr lang="en-US" spc="-5" dirty="0" err="1" smtClean="0">
                <a:latin typeface="Times New Roman"/>
                <a:cs typeface="Times New Roman"/>
              </a:rPr>
              <a:t>Cortona</a:t>
            </a:r>
            <a:endParaRPr lang="cs-CZ" spc="-5" dirty="0" smtClean="0">
              <a:latin typeface="Times New Roman"/>
              <a:cs typeface="Times New Roman"/>
            </a:endParaRPr>
          </a:p>
          <a:p>
            <a:pPr marL="0" marR="234315" indent="0">
              <a:lnSpc>
                <a:spcPct val="100000"/>
              </a:lnSpc>
              <a:spcBef>
                <a:spcPts val="65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v </a:t>
            </a:r>
            <a:r>
              <a:rPr lang="en-US" dirty="0" err="1">
                <a:latin typeface="Times New Roman"/>
                <a:cs typeface="Times New Roman"/>
              </a:rPr>
              <a:t>Benátkách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Baldassare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spc="-5" dirty="0" err="1" smtClean="0">
                <a:latin typeface="Times New Roman"/>
                <a:cs typeface="Times New Roman"/>
              </a:rPr>
              <a:t>Longhena</a:t>
            </a:r>
            <a:r>
              <a:rPr lang="en-US" spc="-5" dirty="0" smtClean="0">
                <a:latin typeface="Times New Roman"/>
                <a:cs typeface="Times New Roman"/>
              </a:rPr>
              <a:t> </a:t>
            </a:r>
            <a:endParaRPr lang="cs-CZ" spc="-5" dirty="0" smtClean="0">
              <a:latin typeface="Times New Roman"/>
              <a:cs typeface="Times New Roman"/>
            </a:endParaRPr>
          </a:p>
          <a:p>
            <a:pPr marL="0" marR="234315" indent="0">
              <a:lnSpc>
                <a:spcPct val="100000"/>
              </a:lnSpc>
              <a:spcBef>
                <a:spcPts val="65"/>
              </a:spcBef>
              <a:buNone/>
            </a:pPr>
            <a:r>
              <a:rPr lang="en-US" dirty="0" smtClean="0">
                <a:latin typeface="Times New Roman"/>
                <a:cs typeface="Times New Roman"/>
              </a:rPr>
              <a:t>v  </a:t>
            </a:r>
            <a:r>
              <a:rPr lang="en-US" spc="-5" dirty="0" err="1">
                <a:latin typeface="Times New Roman"/>
                <a:cs typeface="Times New Roman"/>
              </a:rPr>
              <a:t>Turíně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Guarino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Guarini</a:t>
            </a:r>
            <a:endParaRPr lang="en-US" dirty="0">
              <a:latin typeface="Times New Roman"/>
              <a:cs typeface="Times New Roman"/>
            </a:endParaRPr>
          </a:p>
          <a:p>
            <a:pPr marL="12700" marR="450850">
              <a:lnSpc>
                <a:spcPct val="100000"/>
              </a:lnSpc>
            </a:pPr>
            <a:r>
              <a:rPr lang="en-US" b="1" dirty="0" err="1">
                <a:latin typeface="Times New Roman"/>
                <a:cs typeface="Times New Roman"/>
              </a:rPr>
              <a:t>vyznění</a:t>
            </a:r>
            <a:r>
              <a:rPr lang="en-US" b="1" dirty="0">
                <a:latin typeface="Times New Roman"/>
                <a:cs typeface="Times New Roman"/>
              </a:rPr>
              <a:t> – </a:t>
            </a:r>
            <a:r>
              <a:rPr lang="en-US" b="1" spc="-5" dirty="0">
                <a:latin typeface="Times New Roman"/>
                <a:cs typeface="Times New Roman"/>
              </a:rPr>
              <a:t>1680-1740 </a:t>
            </a:r>
            <a:r>
              <a:rPr lang="en-US" dirty="0">
                <a:latin typeface="Times New Roman"/>
                <a:cs typeface="Times New Roman"/>
              </a:rPr>
              <a:t>– v </a:t>
            </a:r>
            <a:r>
              <a:rPr lang="en-US" spc="-10" dirty="0" err="1">
                <a:latin typeface="Times New Roman"/>
                <a:cs typeface="Times New Roman"/>
              </a:rPr>
              <a:t>Římě</a:t>
            </a:r>
            <a:r>
              <a:rPr lang="en-US" spc="-1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Carlo </a:t>
            </a:r>
            <a:r>
              <a:rPr lang="en-US" spc="-5" dirty="0">
                <a:latin typeface="Times New Roman"/>
                <a:cs typeface="Times New Roman"/>
              </a:rPr>
              <a:t>Fontana, </a:t>
            </a:r>
            <a:r>
              <a:rPr lang="en-US" dirty="0">
                <a:latin typeface="Times New Roman"/>
                <a:cs typeface="Times New Roman"/>
              </a:rPr>
              <a:t>Alessandro </a:t>
            </a:r>
            <a:r>
              <a:rPr lang="en-US" spc="-5" dirty="0" err="1">
                <a:latin typeface="Times New Roman"/>
                <a:cs typeface="Times New Roman"/>
              </a:rPr>
              <a:t>Galliei</a:t>
            </a:r>
            <a:r>
              <a:rPr lang="en-US" spc="-5" dirty="0">
                <a:latin typeface="Times New Roman"/>
                <a:cs typeface="Times New Roman"/>
              </a:rPr>
              <a:t>, Ferdinando </a:t>
            </a:r>
            <a:r>
              <a:rPr lang="en-US" spc="-5" dirty="0" err="1">
                <a:latin typeface="Times New Roman"/>
                <a:cs typeface="Times New Roman"/>
              </a:rPr>
              <a:t>Fuga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ad., v </a:t>
            </a:r>
            <a:r>
              <a:rPr lang="en-US" spc="-5" dirty="0" err="1">
                <a:latin typeface="Times New Roman"/>
                <a:cs typeface="Times New Roman"/>
              </a:rPr>
              <a:t>severní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Itálii</a:t>
            </a:r>
            <a:r>
              <a:rPr lang="en-US" spc="-5" dirty="0">
                <a:latin typeface="Times New Roman"/>
                <a:cs typeface="Times New Roman"/>
              </a:rPr>
              <a:t>  Filippo </a:t>
            </a:r>
            <a:r>
              <a:rPr lang="en-US" dirty="0" err="1">
                <a:latin typeface="Times New Roman"/>
                <a:cs typeface="Times New Roman"/>
              </a:rPr>
              <a:t>Juvara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prvky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Barokní ovál</a:t>
            </a:r>
          </a:p>
          <a:p>
            <a:r>
              <a:rPr lang="cs-CZ" dirty="0" smtClean="0"/>
              <a:t>Stlačený barokní oblouk</a:t>
            </a:r>
          </a:p>
          <a:p>
            <a:r>
              <a:rPr lang="cs-CZ" dirty="0" smtClean="0"/>
              <a:t>Okna oválný, lichoběžníkový nebo složitě konstruovaný tvar</a:t>
            </a:r>
          </a:p>
          <a:p>
            <a:r>
              <a:rPr lang="cs-CZ" dirty="0" smtClean="0"/>
              <a:t>Průnik geometrických obrazců</a:t>
            </a:r>
          </a:p>
          <a:p>
            <a:r>
              <a:rPr lang="cs-CZ" dirty="0" smtClean="0"/>
              <a:t>Iracionalita</a:t>
            </a:r>
          </a:p>
          <a:p>
            <a:r>
              <a:rPr lang="cs-CZ" dirty="0" err="1" smtClean="0"/>
              <a:t>Dymaničnost</a:t>
            </a:r>
            <a:r>
              <a:rPr lang="cs-CZ" dirty="0" smtClean="0"/>
              <a:t> a </a:t>
            </a:r>
            <a:r>
              <a:rPr lang="cs-CZ" dirty="0" err="1" smtClean="0"/>
              <a:t>atektoničnost</a:t>
            </a:r>
            <a:endParaRPr lang="cs-CZ" dirty="0" smtClean="0"/>
          </a:p>
          <a:p>
            <a:r>
              <a:rPr lang="cs-CZ" dirty="0" smtClean="0"/>
              <a:t>Zprohýbané stěny</a:t>
            </a:r>
          </a:p>
          <a:p>
            <a:r>
              <a:rPr lang="cs-CZ" dirty="0" smtClean="0"/>
              <a:t>Vnějšek stavby je jinak členěn než vnitřek</a:t>
            </a:r>
          </a:p>
        </p:txBody>
      </p:sp>
    </p:spTree>
    <p:extLst>
      <p:ext uri="{BB962C8B-B14F-4D97-AF65-F5344CB8AC3E}">
        <p14:creationId xmlns:p14="http://schemas.microsoft.com/office/powerpoint/2010/main" val="11514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Kupole na elipsovitém základě s lucernou ve vrcholu otevírá iluzionistickou freskou divákův pohled do nadpřirozeného prostoru</a:t>
            </a:r>
          </a:p>
          <a:p>
            <a:r>
              <a:rPr lang="cs-CZ" dirty="0" smtClean="0"/>
              <a:t>Bohatá malířská a sochařská výzdoba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135" y="3278039"/>
            <a:ext cx="4734393" cy="26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zámek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Navázal na renesanční typ se čtvercovým dvorem</a:t>
            </a:r>
          </a:p>
          <a:p>
            <a:r>
              <a:rPr lang="cs-CZ" dirty="0" smtClean="0"/>
              <a:t>Oblíbený byl i centrální půdorys</a:t>
            </a:r>
          </a:p>
          <a:p>
            <a:r>
              <a:rPr lang="cs-CZ" dirty="0" smtClean="0"/>
              <a:t>Schodiště, bohaté na plastickou výzdobu, vede k reprezentačnímu sálu v prvním patře – sál prostupuje dvěma patry</a:t>
            </a:r>
          </a:p>
          <a:p>
            <a:r>
              <a:rPr lang="cs-CZ" dirty="0" smtClean="0"/>
              <a:t>Ostatní místnosti jsou symetricky přiřazeny</a:t>
            </a:r>
          </a:p>
          <a:p>
            <a:r>
              <a:rPr lang="cs-CZ" dirty="0" smtClean="0"/>
              <a:t>Schodiště z prvního patra zadního průčelí spadá do architektonicky řešené zahrady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1095</Words>
  <Application>Microsoft Office PowerPoint</Application>
  <PresentationFormat>Widescreen</PresentationFormat>
  <Paragraphs>134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Office Theme</vt:lpstr>
      <vt:lpstr>Baroko</vt:lpstr>
      <vt:lpstr>PowerPoint Presentation</vt:lpstr>
      <vt:lpstr>PowerPoint Presentation</vt:lpstr>
      <vt:lpstr>PowerPoint Presentation</vt:lpstr>
      <vt:lpstr>Barokní sloh</vt:lpstr>
      <vt:lpstr>PowerPoint Presentation</vt:lpstr>
      <vt:lpstr>Nové prvky</vt:lpstr>
      <vt:lpstr>PowerPoint Presentation</vt:lpstr>
      <vt:lpstr>zámek</vt:lpstr>
      <vt:lpstr>PowerPoint Presentation</vt:lpstr>
      <vt:lpstr>PowerPoint Presentation</vt:lpstr>
      <vt:lpstr>Stavební druhy</vt:lpstr>
      <vt:lpstr>Francouzská zahrada – André Lenôtre (1613-1700)</vt:lpstr>
      <vt:lpstr>Anglická zahrada – 17.století</vt:lpstr>
      <vt:lpstr>PowerPoint Presentation</vt:lpstr>
      <vt:lpstr>Barokní tvarosloví –volské okno, okna, sloupy</vt:lpstr>
      <vt:lpstr>Teoretici barokní architektury</vt:lpstr>
      <vt:lpstr>Sochařství</vt:lpstr>
      <vt:lpstr>Lorenzo Bernini (1598-1680) - David</vt:lpstr>
      <vt:lpstr>Apollo a Dafné</vt:lpstr>
      <vt:lpstr>Únos Proserpiny</vt:lpstr>
      <vt:lpstr>PowerPoint Presentation</vt:lpstr>
      <vt:lpstr>Papež Urban VIII</vt:lpstr>
      <vt:lpstr>Extáze sv. Terezy, Santa Maria della Victoria</vt:lpstr>
      <vt:lpstr>Fontána čtyř řek, Piazzo Navona </vt:lpstr>
      <vt:lpstr>Tritonova fontána na Piazza Barberini</vt:lpstr>
      <vt:lpstr>Blahoslavená Lodovika Albertone</vt:lpstr>
      <vt:lpstr>PowerPoint Presentation</vt:lpstr>
      <vt:lpstr>PowerPoint Presentation</vt:lpstr>
      <vt:lpstr>Malířství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Baroko</dc:title>
  <dc:creator>Jan JS. Suran</dc:creator>
  <cp:lastModifiedBy>Jan JS. Suran</cp:lastModifiedBy>
  <cp:revision>24</cp:revision>
  <dcterms:created xsi:type="dcterms:W3CDTF">2019-03-10T18:39:32Z</dcterms:created>
  <dcterms:modified xsi:type="dcterms:W3CDTF">2019-04-06T12:46:27Z</dcterms:modified>
</cp:coreProperties>
</file>