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6" r:id="rId2"/>
    <p:sldId id="364" r:id="rId3"/>
    <p:sldId id="365" r:id="rId4"/>
    <p:sldId id="366" r:id="rId5"/>
    <p:sldId id="258" r:id="rId6"/>
    <p:sldId id="367" r:id="rId7"/>
    <p:sldId id="259" r:id="rId8"/>
    <p:sldId id="260" r:id="rId9"/>
    <p:sldId id="261" r:id="rId10"/>
    <p:sldId id="333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7" r:id="rId55"/>
    <p:sldId id="308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68" r:id="rId80"/>
    <p:sldId id="369" r:id="rId81"/>
    <p:sldId id="370" r:id="rId82"/>
    <p:sldId id="371" r:id="rId83"/>
    <p:sldId id="372" r:id="rId84"/>
    <p:sldId id="335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73" r:id="rId107"/>
    <p:sldId id="359" r:id="rId108"/>
    <p:sldId id="360" r:id="rId109"/>
    <p:sldId id="361" r:id="rId110"/>
    <p:sldId id="362" r:id="rId111"/>
    <p:sldId id="363" r:id="rId112"/>
    <p:sldId id="374" r:id="rId113"/>
    <p:sldId id="375" r:id="rId114"/>
    <p:sldId id="376" r:id="rId115"/>
    <p:sldId id="377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B984-C789-4B01-A506-477DE9732404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3A730-AD9F-47BC-B6FF-09961361B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4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8528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4934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1943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84794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5002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192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8964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6402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9511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5498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8193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4449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288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2318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88819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9984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3878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5553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5787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8633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131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502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5885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2695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421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6953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otes Placeholder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746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5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5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1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6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9DFFB-CBD6-4E88-942A-B7E2C6EC305D}" type="datetimeFigureOut">
              <a:rPr lang="en-US" smtClean="0"/>
              <a:t>3/2/2019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B7AF7-23FF-4F03-88F2-0A3113213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4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archive.org/stream/lorenzoghibertis00ghibuoft#page/n5/mode/2up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3Y7UpGPZXg&amp;t=73s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Umění gotiky v Brně</a:t>
            </a:r>
            <a:br>
              <a:rPr lang="cs-CZ" dirty="0" smtClean="0"/>
            </a:br>
            <a:r>
              <a:rPr lang="cs-CZ" dirty="0" smtClean="0"/>
              <a:t>Počátky renesance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Umění renesance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cs-CZ" altLang="cs-CZ" b="1" dirty="0" smtClean="0"/>
              <a:t>Při dělení italské renesance se uplatňuje italské datování:</a:t>
            </a:r>
          </a:p>
          <a:p>
            <a:pPr>
              <a:lnSpc>
                <a:spcPct val="80000"/>
              </a:lnSpc>
              <a:buNone/>
            </a:pPr>
            <a:endParaRPr lang="cs-CZ" altLang="cs-CZ" b="1" dirty="0" smtClean="0"/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14. st. – </a:t>
            </a:r>
            <a:r>
              <a:rPr lang="cs-CZ" altLang="cs-CZ" u="sng" dirty="0" smtClean="0"/>
              <a:t>trecento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protorenesance</a:t>
            </a:r>
            <a:r>
              <a:rPr lang="cs-CZ" altLang="cs-CZ" dirty="0" smtClean="0"/>
              <a:t>		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15. st. – </a:t>
            </a:r>
            <a:r>
              <a:rPr lang="cs-CZ" altLang="cs-CZ" u="sng" dirty="0" smtClean="0"/>
              <a:t>quattrocento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16. st. – </a:t>
            </a:r>
            <a:r>
              <a:rPr lang="cs-CZ" altLang="cs-CZ" u="sng" dirty="0" smtClean="0"/>
              <a:t>cinquecento</a:t>
            </a:r>
            <a:r>
              <a:rPr lang="cs-CZ" altLang="cs-CZ" dirty="0" smtClean="0"/>
              <a:t> – vrcholná renesance a manýrismus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 smtClean="0"/>
              <a:t>17. st. – </a:t>
            </a:r>
            <a:r>
              <a:rPr lang="cs-CZ" altLang="cs-CZ" u="sng" dirty="0" err="1" smtClean="0"/>
              <a:t>seicento</a:t>
            </a:r>
            <a:r>
              <a:rPr lang="cs-CZ" altLang="cs-CZ" u="sng" dirty="0" smtClean="0"/>
              <a:t> </a:t>
            </a:r>
            <a:r>
              <a:rPr lang="cs-CZ" altLang="cs-CZ" dirty="0" smtClean="0"/>
              <a:t>– barokní umění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/>
          <p:cNvSpPr>
            <a:spLocks noChangeArrowheads="1"/>
          </p:cNvSpPr>
          <p:nvPr/>
        </p:nvSpPr>
        <p:spPr bwMode="auto">
          <a:xfrm>
            <a:off x="3863975" y="188914"/>
            <a:ext cx="4389438" cy="65246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1948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0576" y="520700"/>
            <a:ext cx="8050213" cy="505112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513"/>
              </a:lnSpc>
              <a:buFont typeface="Arial" panose="020B0604020202020204" pitchFamily="34" charset="0"/>
              <a:buChar char="•"/>
            </a:pPr>
            <a:r>
              <a:rPr lang="en-US" altLang="en-US" sz="2200" b="1">
                <a:latin typeface="Arial" panose="020B0604020202020204" pitchFamily="34" charset="0"/>
              </a:rPr>
              <a:t>na přelomu 13. a 14. st. vzniká v Toskánsku velká inovace</a:t>
            </a:r>
            <a:endParaRPr lang="en-US" altLang="en-US" sz="220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5"/>
              </a:spcBef>
            </a:pPr>
            <a:r>
              <a:rPr lang="en-US" altLang="en-US" sz="2200">
                <a:latin typeface="Arial" panose="020B0604020202020204" pitchFamily="34" charset="0"/>
              </a:rPr>
              <a:t>– poprvé po byzantském schematismu se objevuje </a:t>
            </a:r>
            <a:r>
              <a:rPr lang="en-US" altLang="en-US" sz="2200" b="1">
                <a:latin typeface="Arial" panose="020B0604020202020204" pitchFamily="34" charset="0"/>
              </a:rPr>
              <a:t>zobrazení z</a:t>
            </a: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latin typeface="Arial" panose="020B0604020202020204" pitchFamily="34" charset="0"/>
              </a:rPr>
              <a:t>profilu</a:t>
            </a: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– právě u </a:t>
            </a:r>
            <a:r>
              <a:rPr lang="en-US" altLang="en-US" sz="2200" b="1" i="1">
                <a:latin typeface="Arial" panose="020B0604020202020204" pitchFamily="34" charset="0"/>
              </a:rPr>
              <a:t>Giotta</a:t>
            </a:r>
            <a:r>
              <a:rPr lang="en-US" altLang="en-US" sz="2200" i="1">
                <a:latin typeface="Arial" panose="020B0604020202020204" pitchFamily="34" charset="0"/>
              </a:rPr>
              <a:t>,</a:t>
            </a:r>
            <a:r>
              <a:rPr lang="en-US" alt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jenž reprezentuje </a:t>
            </a:r>
            <a:r>
              <a:rPr lang="en-US" altLang="en-US" sz="2200" i="1">
                <a:latin typeface="Arial" panose="020B0604020202020204" pitchFamily="34" charset="0"/>
              </a:rPr>
              <a:t>znovuvzkříšení</a:t>
            </a:r>
            <a:r>
              <a:rPr lang="en-US" altLang="en-US" sz="2200">
                <a:latin typeface="Arial" panose="020B0604020202020204" pitchFamily="34" charset="0"/>
              </a:rPr>
              <a:t>,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i="1">
                <a:latin typeface="Arial" panose="020B0604020202020204" pitchFamily="34" charset="0"/>
              </a:rPr>
              <a:t>rinascitá </a:t>
            </a:r>
            <a:r>
              <a:rPr lang="en-US" altLang="en-US" sz="2200">
                <a:latin typeface="Arial" panose="020B0604020202020204" pitchFamily="34" charset="0"/>
              </a:rPr>
              <a:t>v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italském umění</a:t>
            </a:r>
          </a:p>
          <a:p>
            <a:pPr>
              <a:spcBef>
                <a:spcPts val="13"/>
              </a:spcBef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75"/>
              </a:lnSpc>
              <a:buFont typeface="Arial" panose="020B0604020202020204" pitchFamily="34" charset="0"/>
              <a:buChar char="•"/>
            </a:pPr>
            <a:r>
              <a:rPr lang="en-US" altLang="en-US" sz="2200">
                <a:latin typeface="Arial" panose="020B0604020202020204" pitchFamily="34" charset="0"/>
              </a:rPr>
              <a:t>v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malířství se začíná uplatňovat </a:t>
            </a:r>
            <a:r>
              <a:rPr lang="en-US" altLang="en-US" sz="2200" b="1">
                <a:latin typeface="Arial" panose="020B0604020202020204" pitchFamily="34" charset="0"/>
              </a:rPr>
              <a:t>zobrazení prostoru a racionální přístup k tvorbě</a:t>
            </a:r>
            <a:endParaRPr lang="en-US" altLang="en-US" sz="2200">
              <a:latin typeface="Arial" panose="020B0604020202020204" pitchFamily="34" charset="0"/>
            </a:endParaRPr>
          </a:p>
          <a:p>
            <a:pPr>
              <a:spcBef>
                <a:spcPts val="38"/>
              </a:spcBef>
              <a:buFont typeface="Arial" panose="020B0604020202020204" pitchFamily="34" charset="0"/>
              <a:buChar char="•"/>
            </a:pPr>
            <a:endParaRPr lang="en-US" altLang="en-US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75"/>
              </a:lnSpc>
              <a:buFont typeface="Arial" panose="020B0604020202020204" pitchFamily="34" charset="0"/>
              <a:buChar char="•"/>
            </a:pPr>
            <a:r>
              <a:rPr lang="en-US" altLang="en-US" sz="2200" b="1">
                <a:latin typeface="Arial" panose="020B0604020202020204" pitchFamily="34" charset="0"/>
              </a:rPr>
              <a:t>v</a:t>
            </a: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latin typeface="Arial" panose="020B0604020202020204" pitchFamily="34" charset="0"/>
              </a:rPr>
              <a:t>pol.</a:t>
            </a: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latin typeface="Arial" panose="020B0604020202020204" pitchFamily="34" charset="0"/>
              </a:rPr>
              <a:t>14.</a:t>
            </a: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latin typeface="Arial" panose="020B0604020202020204" pitchFamily="34" charset="0"/>
              </a:rPr>
              <a:t>st.</a:t>
            </a: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se uvedené postupy </a:t>
            </a:r>
            <a:r>
              <a:rPr lang="en-US" altLang="en-US" sz="2200" b="1">
                <a:latin typeface="Arial" panose="020B0604020202020204" pitchFamily="34" charset="0"/>
              </a:rPr>
              <a:t>rozšiřují po celé Itálii </a:t>
            </a:r>
            <a:r>
              <a:rPr lang="en-US" altLang="en-US" sz="2200">
                <a:latin typeface="Arial" panose="020B0604020202020204" pitchFamily="34" charset="0"/>
              </a:rPr>
              <a:t>– </a:t>
            </a:r>
            <a:r>
              <a:rPr lang="en-US" altLang="en-US" sz="2200" b="1" i="1">
                <a:latin typeface="Arial" panose="020B0604020202020204" pitchFamily="34" charset="0"/>
              </a:rPr>
              <a:t>Nicola a Giovanni Pisanové </a:t>
            </a:r>
            <a:r>
              <a:rPr lang="en-US" altLang="en-US" sz="2200">
                <a:latin typeface="Arial" panose="020B0604020202020204" pitchFamily="34" charset="0"/>
              </a:rPr>
              <a:t>(otec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a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syn)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v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Sienně, </a:t>
            </a:r>
            <a:r>
              <a:rPr lang="en-US" altLang="en-US" sz="2200" b="1" i="1">
                <a:latin typeface="Arial" panose="020B0604020202020204" pitchFamily="34" charset="0"/>
              </a:rPr>
              <a:t>Giotto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v Rimini, Padově a Assisi, </a:t>
            </a:r>
            <a:r>
              <a:rPr lang="en-US" altLang="en-US" sz="2200" b="1" i="1">
                <a:latin typeface="Arial" panose="020B0604020202020204" pitchFamily="34" charset="0"/>
              </a:rPr>
              <a:t>Tino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>
                <a:latin typeface="Arial" panose="020B0604020202020204" pitchFamily="34" charset="0"/>
              </a:rPr>
              <a:t>di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>
                <a:latin typeface="Arial" panose="020B0604020202020204" pitchFamily="34" charset="0"/>
              </a:rPr>
              <a:t>Camaino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(1285–1337)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>
                <a:latin typeface="Arial" panose="020B0604020202020204" pitchFamily="34" charset="0"/>
              </a:rPr>
              <a:t>v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Neapoli,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>
                <a:latin typeface="Arial" panose="020B0604020202020204" pitchFamily="34" charset="0"/>
              </a:rPr>
              <a:t>Pietro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>
                <a:latin typeface="Arial" panose="020B0604020202020204" pitchFamily="34" charset="0"/>
              </a:rPr>
              <a:t>Cavallini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v Římě, </a:t>
            </a:r>
            <a:r>
              <a:rPr lang="en-US" altLang="en-US" sz="2200" b="1" i="1">
                <a:latin typeface="Arial" panose="020B0604020202020204" pitchFamily="34" charset="0"/>
              </a:rPr>
              <a:t>bratří Lorenzetiové</a:t>
            </a:r>
            <a:endParaRPr lang="en-US" altLang="en-US" sz="2200">
              <a:latin typeface="Arial" panose="020B0604020202020204" pitchFamily="34" charset="0"/>
            </a:endParaRPr>
          </a:p>
          <a:p>
            <a:pPr>
              <a:lnSpc>
                <a:spcPts val="2338"/>
              </a:lnSpc>
            </a:pPr>
            <a:r>
              <a:rPr lang="en-US" altLang="en-US" sz="2200">
                <a:latin typeface="Arial" panose="020B0604020202020204" pitchFamily="34" charset="0"/>
              </a:rPr>
              <a:t>v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Neapoli,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>
                <a:latin typeface="Arial" panose="020B0604020202020204" pitchFamily="34" charset="0"/>
              </a:rPr>
              <a:t>Simone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>
                <a:latin typeface="Arial" panose="020B0604020202020204" pitchFamily="34" charset="0"/>
              </a:rPr>
              <a:t>Martini</a:t>
            </a:r>
            <a:r>
              <a:rPr lang="en-US" altLang="en-US" sz="2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>
                <a:latin typeface="Arial" panose="020B0604020202020204" pitchFamily="34" charset="0"/>
              </a:rPr>
              <a:t>v Sienně, Assisi a Neapoli</a:t>
            </a:r>
          </a:p>
          <a:p>
            <a:endParaRPr lang="en-US" alt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200">
                <a:latin typeface="Arial" panose="020B0604020202020204" pitchFamily="34" charset="0"/>
              </a:rPr>
              <a:t>všichni tito umělci představují </a:t>
            </a:r>
            <a:r>
              <a:rPr lang="en-US" altLang="en-US" sz="2200" i="1">
                <a:latin typeface="Arial" panose="020B0604020202020204" pitchFamily="34" charset="0"/>
              </a:rPr>
              <a:t>rinascitá</a:t>
            </a:r>
            <a:endParaRPr lang="en-US" altLang="en-US" sz="2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156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3376" y="4711700"/>
            <a:ext cx="512286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200" spc="-5" dirty="0">
                <a:latin typeface="Arial"/>
                <a:cs typeface="Arial"/>
              </a:rPr>
              <a:t>Mich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lo</a:t>
            </a:r>
            <a:r>
              <a:rPr sz="1200" spc="-10" dirty="0">
                <a:latin typeface="Arial"/>
                <a:cs typeface="Arial"/>
              </a:rPr>
              <a:t>z</a:t>
            </a:r>
            <a:r>
              <a:rPr sz="1200" spc="-15" dirty="0">
                <a:latin typeface="Arial"/>
                <a:cs typeface="Arial"/>
              </a:rPr>
              <a:t>z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di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B</a:t>
            </a:r>
            <a:r>
              <a:rPr sz="1200" dirty="0">
                <a:latin typeface="Arial"/>
                <a:cs typeface="Arial"/>
              </a:rPr>
              <a:t>artolo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eo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P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b="1" i="1" spc="-5" dirty="0">
                <a:latin typeface="Arial"/>
                <a:cs typeface="Arial"/>
              </a:rPr>
              <a:t>la</a:t>
            </a:r>
            <a:r>
              <a:rPr sz="1200" b="1" i="1" spc="-10" dirty="0">
                <a:latin typeface="Arial"/>
                <a:cs typeface="Arial"/>
              </a:rPr>
              <a:t>zzo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</a:t>
            </a:r>
            <a:r>
              <a:rPr sz="1200" b="1" i="1" dirty="0">
                <a:latin typeface="Arial"/>
                <a:cs typeface="Arial"/>
              </a:rPr>
              <a:t>e</a:t>
            </a:r>
            <a:r>
              <a:rPr sz="1200" b="1" i="1" spc="-10" dirty="0">
                <a:latin typeface="Arial"/>
                <a:cs typeface="Arial"/>
              </a:rPr>
              <a:t>dici</a:t>
            </a:r>
            <a:r>
              <a:rPr sz="1200" b="1" i="1" spc="2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Ri</a:t>
            </a:r>
            <a:r>
              <a:rPr sz="1200" b="1" i="1" dirty="0">
                <a:latin typeface="Arial"/>
                <a:cs typeface="Arial"/>
              </a:rPr>
              <a:t>cca</a:t>
            </a:r>
            <a:r>
              <a:rPr sz="1200" b="1" i="1" spc="-15" dirty="0">
                <a:latin typeface="Arial"/>
                <a:cs typeface="Arial"/>
              </a:rPr>
              <a:t>rd</a:t>
            </a:r>
            <a:r>
              <a:rPr sz="1200" b="1" i="1" spc="5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144</a:t>
            </a:r>
            <a:r>
              <a:rPr sz="1200" spc="5" dirty="0">
                <a:latin typeface="Arial"/>
                <a:cs typeface="Arial"/>
              </a:rPr>
              <a:t>5</a:t>
            </a:r>
            <a:r>
              <a:rPr sz="1200" dirty="0">
                <a:latin typeface="Arial"/>
                <a:cs typeface="Arial"/>
              </a:rPr>
              <a:t>–1</a:t>
            </a:r>
            <a:r>
              <a:rPr sz="1200" spc="-10" dirty="0">
                <a:latin typeface="Arial"/>
                <a:cs typeface="Arial"/>
              </a:rPr>
              <a:t>460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Florencie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6259" name="object 3"/>
          <p:cNvSpPr>
            <a:spLocks noChangeArrowheads="1"/>
          </p:cNvSpPr>
          <p:nvPr/>
        </p:nvSpPr>
        <p:spPr bwMode="auto">
          <a:xfrm>
            <a:off x="1524000" y="1052514"/>
            <a:ext cx="9144000" cy="35528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9136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bject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2286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object 2"/>
          <p:cNvSpPr>
            <a:spLocks noChangeArrowheads="1"/>
          </p:cNvSpPr>
          <p:nvPr/>
        </p:nvSpPr>
        <p:spPr bwMode="auto">
          <a:xfrm>
            <a:off x="1524000" y="549276"/>
            <a:ext cx="9144000" cy="56562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3147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2763" y="5792788"/>
            <a:ext cx="2038350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Donatello,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>
                <a:latin typeface="Arial" panose="020B0604020202020204" pitchFamily="34" charset="0"/>
              </a:rPr>
              <a:t>Sv. Maří Magdalena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asi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1457,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polychromované dřevo, výška 188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cm,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Museo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dell'Opera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del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Duomo,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Florencie</a:t>
            </a:r>
          </a:p>
        </p:txBody>
      </p:sp>
      <p:sp>
        <p:nvSpPr>
          <p:cNvPr id="99331" name="object 3"/>
          <p:cNvSpPr>
            <a:spLocks noChangeArrowheads="1"/>
          </p:cNvSpPr>
          <p:nvPr/>
        </p:nvSpPr>
        <p:spPr bwMode="auto">
          <a:xfrm>
            <a:off x="4367213" y="0"/>
            <a:ext cx="320675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0803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2" y="661886"/>
            <a:ext cx="2721651" cy="584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99" y="424240"/>
            <a:ext cx="3129643" cy="608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2593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object 2"/>
          <p:cNvSpPr>
            <a:spLocks noChangeArrowheads="1"/>
          </p:cNvSpPr>
          <p:nvPr/>
        </p:nvSpPr>
        <p:spPr bwMode="auto">
          <a:xfrm>
            <a:off x="3575051" y="0"/>
            <a:ext cx="498316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47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object 2"/>
          <p:cNvSpPr>
            <a:spLocks noChangeArrowheads="1"/>
          </p:cNvSpPr>
          <p:nvPr/>
        </p:nvSpPr>
        <p:spPr bwMode="auto">
          <a:xfrm>
            <a:off x="3646489" y="0"/>
            <a:ext cx="51133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782764" y="5792788"/>
            <a:ext cx="1646237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Donatello,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Kristus před Kaifášem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1460–1465,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reliéf z pulpitu, bronz, San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Lorenzo,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Florencie</a:t>
            </a:r>
          </a:p>
        </p:txBody>
      </p:sp>
    </p:spTree>
    <p:extLst>
      <p:ext uri="{BB962C8B-B14F-4D97-AF65-F5344CB8AC3E}">
        <p14:creationId xmlns:p14="http://schemas.microsoft.com/office/powerpoint/2010/main" val="21760662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object 2"/>
          <p:cNvSpPr>
            <a:spLocks noChangeArrowheads="1"/>
          </p:cNvSpPr>
          <p:nvPr/>
        </p:nvSpPr>
        <p:spPr bwMode="auto">
          <a:xfrm>
            <a:off x="2854326" y="63501"/>
            <a:ext cx="6481763" cy="64611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2863850" y="6597650"/>
            <a:ext cx="600868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200" spc="-5" dirty="0">
                <a:latin typeface="Arial"/>
                <a:cs typeface="Arial"/>
              </a:rPr>
              <a:t>Do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tell</a:t>
            </a:r>
            <a:r>
              <a:rPr sz="1200" spc="-1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Herodo</a:t>
            </a:r>
            <a:r>
              <a:rPr sz="1200" b="1" i="1" dirty="0">
                <a:latin typeface="Arial"/>
                <a:cs typeface="Arial"/>
              </a:rPr>
              <a:t>va</a:t>
            </a:r>
            <a:r>
              <a:rPr sz="1200" b="1" i="1" spc="2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hostin</a:t>
            </a:r>
            <a:r>
              <a:rPr sz="1200" b="1" i="1" spc="-5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,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146</a:t>
            </a:r>
            <a:r>
              <a:rPr sz="1200" spc="10" dirty="0">
                <a:latin typeface="Arial"/>
                <a:cs typeface="Arial"/>
              </a:rPr>
              <a:t>0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10" dirty="0">
                <a:latin typeface="Arial"/>
                <a:cs typeface="Arial"/>
              </a:rPr>
              <a:t>1</a:t>
            </a:r>
            <a:r>
              <a:rPr sz="1200" dirty="0">
                <a:latin typeface="Arial"/>
                <a:cs typeface="Arial"/>
              </a:rPr>
              <a:t>4</a:t>
            </a:r>
            <a:r>
              <a:rPr sz="1200" spc="-10" dirty="0">
                <a:latin typeface="Arial"/>
                <a:cs typeface="Arial"/>
              </a:rPr>
              <a:t>65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rel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éf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</a:t>
            </a:r>
            <a:r>
              <a:rPr sz="1200" spc="-5" dirty="0">
                <a:latin typeface="Arial"/>
                <a:cs typeface="Arial"/>
              </a:rPr>
              <a:t>ř</a:t>
            </a:r>
            <a:r>
              <a:rPr sz="1200" dirty="0">
                <a:latin typeface="Arial"/>
                <a:cs typeface="Arial"/>
              </a:rPr>
              <a:t>tit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lnici,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bron</a:t>
            </a:r>
            <a:r>
              <a:rPr sz="1200" spc="-15" dirty="0">
                <a:latin typeface="Arial"/>
                <a:cs typeface="Arial"/>
              </a:rPr>
              <a:t>z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Baptist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u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Sie</a:t>
            </a:r>
            <a:r>
              <a:rPr sz="1200" spc="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7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88913"/>
            <a:ext cx="8229600" cy="868362"/>
          </a:xfrm>
        </p:spPr>
        <p:txBody>
          <a:bodyPr/>
          <a:lstStyle/>
          <a:p>
            <a:pPr eaLnBrk="1" hangingPunct="1"/>
            <a:r>
              <a:rPr lang="cs-CZ" altLang="cs-CZ" sz="3200" b="1"/>
              <a:t>Trecento a umění renesance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0883" y="1052513"/>
            <a:ext cx="9399917" cy="547211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stojí na počátku novověku, je první etapou novodobého umění; obvykle se traduje, že gotikou končí období středověku, které je ve své podstatě </a:t>
            </a:r>
            <a:r>
              <a:rPr lang="cs-CZ" altLang="cs-CZ" sz="2200" dirty="0" err="1"/>
              <a:t>teocentrické</a:t>
            </a:r>
            <a:r>
              <a:rPr lang="cs-CZ" altLang="cs-CZ" sz="2200" dirty="0"/>
              <a:t> – Bůh je tu původcem a středem všeho dění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v 15. st. je </a:t>
            </a:r>
            <a:r>
              <a:rPr lang="cs-CZ" altLang="cs-CZ" sz="2200" b="1" dirty="0" err="1"/>
              <a:t>teocentrismus</a:t>
            </a:r>
            <a:r>
              <a:rPr lang="cs-CZ" altLang="cs-CZ" sz="2200" dirty="0"/>
              <a:t> vystřídán </a:t>
            </a:r>
            <a:r>
              <a:rPr lang="cs-CZ" altLang="cs-CZ" sz="2200" b="1" dirty="0"/>
              <a:t>antropocentrismem</a:t>
            </a:r>
            <a:r>
              <a:rPr lang="cs-CZ" altLang="cs-CZ" sz="2200" dirty="0"/>
              <a:t> – v Itálii se v této době objevuje myšlenkový proud, který hlásá, že „mírou všech věcí je člověk“, tak jako tomu bylo v antice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postupně dochází ke změnám ve společenském uspořádání – vkládá se víra ve schopnost člověka, v jeho volné jednání a myšlení, rozvíjí se filozofie a přírodní vědy (Mikuláš Koperník, Galileo Galilei, Johannes Kepler, </a:t>
            </a:r>
            <a:r>
              <a:rPr lang="cs-CZ" altLang="cs-CZ" sz="2200" dirty="0" err="1"/>
              <a:t>Giordano</a:t>
            </a:r>
            <a:r>
              <a:rPr lang="cs-CZ" altLang="cs-CZ" sz="2200" dirty="0"/>
              <a:t> Bruno) 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jsou učiněny nové zeměpisné objevy, je vynalezen </a:t>
            </a:r>
            <a:r>
              <a:rPr lang="cs-CZ" altLang="cs-CZ" sz="2200" u="sng" dirty="0"/>
              <a:t>knihtisk</a:t>
            </a:r>
            <a:r>
              <a:rPr lang="cs-CZ" altLang="cs-CZ" sz="2200" dirty="0"/>
              <a:t> 1447–1448 (Johannes </a:t>
            </a:r>
            <a:r>
              <a:rPr lang="cs-CZ" altLang="cs-CZ" sz="2200" dirty="0" err="1" smtClean="0"/>
              <a:t>Gutenberg</a:t>
            </a:r>
            <a:r>
              <a:rPr lang="cs-CZ" altLang="cs-CZ" sz="2200" dirty="0"/>
              <a:t>) a s rozvojem obchodu vzrůstá také bohatství a politický vliv </a:t>
            </a:r>
            <a:r>
              <a:rPr lang="cs-CZ" altLang="cs-CZ" sz="2200" dirty="0" smtClean="0"/>
              <a:t>měšťanů. Všechny knihy vytištěné do roku 1500 se nazývají INKUNÁBULE.</a:t>
            </a: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37004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object 2"/>
          <p:cNvSpPr>
            <a:spLocks noChangeArrowheads="1"/>
          </p:cNvSpPr>
          <p:nvPr/>
        </p:nvSpPr>
        <p:spPr bwMode="auto">
          <a:xfrm>
            <a:off x="3197225" y="0"/>
            <a:ext cx="5778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4008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bject 2"/>
          <p:cNvSpPr>
            <a:spLocks noChangeArrowheads="1"/>
          </p:cNvSpPr>
          <p:nvPr/>
        </p:nvSpPr>
        <p:spPr bwMode="auto">
          <a:xfrm>
            <a:off x="3432175" y="0"/>
            <a:ext cx="5094288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819275" y="5357813"/>
            <a:ext cx="1289050" cy="12926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Donatello,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Jezdecká socha Gattamelaty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1447–1450,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bronz,</a:t>
            </a:r>
          </a:p>
          <a:p>
            <a:r>
              <a:rPr lang="en-US" altLang="en-US" sz="1200">
                <a:latin typeface="Arial" panose="020B0604020202020204" pitchFamily="34" charset="0"/>
              </a:rPr>
              <a:t>340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x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390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cm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(bez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soklu),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Piazza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del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Santo,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Padova</a:t>
            </a:r>
          </a:p>
        </p:txBody>
      </p:sp>
    </p:spTree>
    <p:extLst>
      <p:ext uri="{BB962C8B-B14F-4D97-AF65-F5344CB8AC3E}">
        <p14:creationId xmlns:p14="http://schemas.microsoft.com/office/powerpoint/2010/main" val="7805267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Klanění tří králů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091531"/>
            <a:ext cx="57150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5379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Jaro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2" y="2122714"/>
            <a:ext cx="5209173" cy="342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86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Zrození Venuše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19" y="1825625"/>
            <a:ext cx="63819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403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47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4838" y="477839"/>
            <a:ext cx="9664850" cy="6046787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</a:pPr>
            <a:r>
              <a:rPr lang="cs-CZ" altLang="cs-CZ" sz="2200" dirty="0"/>
              <a:t>uvedené faktory vyúsťují ve snahu </a:t>
            </a:r>
            <a:r>
              <a:rPr lang="cs-CZ" altLang="cs-CZ" sz="2200" b="1" dirty="0"/>
              <a:t>„objektivně poznat svět“</a:t>
            </a:r>
            <a:r>
              <a:rPr lang="cs-CZ" altLang="cs-CZ" sz="2200" dirty="0"/>
              <a:t>,</a:t>
            </a:r>
            <a:r>
              <a:rPr lang="cs-CZ" altLang="cs-CZ" sz="2200" b="1" dirty="0"/>
              <a:t> </a:t>
            </a:r>
            <a:r>
              <a:rPr lang="cs-CZ" altLang="cs-CZ" sz="2200" dirty="0"/>
              <a:t>vědecky jej zkoumat, což vede ke vzniku </a:t>
            </a:r>
            <a:r>
              <a:rPr lang="cs-CZ" altLang="cs-CZ" sz="2200" b="1" dirty="0"/>
              <a:t>humanismu</a:t>
            </a:r>
            <a:r>
              <a:rPr lang="cs-CZ" altLang="cs-CZ" sz="2200" dirty="0"/>
              <a:t>, nejvýznamnějšího myšlenkového proudu období renesance, který se projevuje především v literatuře, filozofii a vědě</a:t>
            </a:r>
          </a:p>
          <a:p>
            <a:pPr marL="609600" indent="-609600">
              <a:lnSpc>
                <a:spcPct val="80000"/>
              </a:lnSpc>
            </a:pPr>
            <a:endParaRPr lang="cs-CZ" altLang="cs-CZ" sz="2200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200" dirty="0"/>
              <a:t>renesanční vzdělanci se obracejí </a:t>
            </a:r>
            <a:r>
              <a:rPr lang="cs-CZ" altLang="cs-CZ" sz="2200" b="1" dirty="0"/>
              <a:t>k antice</a:t>
            </a:r>
            <a:r>
              <a:rPr lang="cs-CZ" altLang="cs-CZ" sz="2200" dirty="0"/>
              <a:t>, což je příznačné především </a:t>
            </a:r>
            <a:r>
              <a:rPr lang="cs-CZ" altLang="cs-CZ" sz="2200" b="1" dirty="0"/>
              <a:t>pro filozofii a literaturu</a:t>
            </a:r>
            <a:r>
              <a:rPr lang="cs-CZ" altLang="cs-CZ" sz="2200" dirty="0"/>
              <a:t>; díky </a:t>
            </a:r>
            <a:r>
              <a:rPr lang="cs-CZ" altLang="cs-CZ" sz="2200" b="1" i="1" dirty="0" err="1"/>
              <a:t>Petrarcovi</a:t>
            </a:r>
            <a:r>
              <a:rPr lang="cs-CZ" altLang="cs-CZ" sz="2200" dirty="0"/>
              <a:t> a </a:t>
            </a:r>
            <a:r>
              <a:rPr lang="cs-CZ" altLang="cs-CZ" sz="2200" b="1" i="1" dirty="0" err="1"/>
              <a:t>Boccacciovi</a:t>
            </a:r>
            <a:r>
              <a:rPr lang="cs-CZ" altLang="cs-CZ" sz="2200" b="1" i="1" dirty="0"/>
              <a:t> </a:t>
            </a:r>
            <a:r>
              <a:rPr lang="cs-CZ" altLang="cs-CZ" sz="2200" dirty="0"/>
              <a:t>vzniká v Itálii ve 14. st. literární hnutí, které se navrací k původním latinským a řeckým textům v nenarušené podobě, ve velké míře se studují díla antických filozofů i historiků – lze říci, že antika se renesančnímu učenci jeví jako „nejplodnější období“, ve kterém člověk dosahuje vrcholu svých schopností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altLang="cs-CZ" sz="2200" dirty="0"/>
          </a:p>
          <a:p>
            <a:pPr marL="609600" indent="-609600">
              <a:lnSpc>
                <a:spcPct val="80000"/>
              </a:lnSpc>
            </a:pPr>
            <a:r>
              <a:rPr lang="cs-CZ" altLang="cs-CZ" dirty="0"/>
              <a:t>stoupenci humanismu považují </a:t>
            </a:r>
            <a:r>
              <a:rPr lang="cs-CZ" altLang="cs-CZ" b="1" dirty="0"/>
              <a:t>antiku</a:t>
            </a:r>
            <a:r>
              <a:rPr lang="cs-CZ" altLang="cs-CZ" dirty="0"/>
              <a:t> za skutečný </a:t>
            </a:r>
            <a:r>
              <a:rPr lang="cs-CZ" altLang="cs-CZ" b="1" dirty="0"/>
              <a:t>zdroj civilizace</a:t>
            </a:r>
            <a:r>
              <a:rPr lang="cs-CZ" altLang="cs-CZ" dirty="0"/>
              <a:t> a usilují proto </a:t>
            </a:r>
            <a:r>
              <a:rPr lang="cs-CZ" altLang="cs-CZ" b="1" dirty="0"/>
              <a:t>o obnovu všech umění a věd</a:t>
            </a:r>
            <a:r>
              <a:rPr lang="cs-CZ" altLang="cs-CZ" dirty="0"/>
              <a:t>, které se pěstovaly v antickém světě</a:t>
            </a:r>
          </a:p>
          <a:p>
            <a:pPr marL="609600" indent="-609600">
              <a:lnSpc>
                <a:spcPct val="80000"/>
              </a:lnSpc>
            </a:pPr>
            <a:endParaRPr lang="cs-CZ" altLang="cs-CZ" sz="2200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200" b="1" dirty="0"/>
              <a:t>změna společenského klimatu</a:t>
            </a:r>
            <a:r>
              <a:rPr lang="cs-CZ" altLang="cs-CZ" sz="2200" dirty="0"/>
              <a:t> vede i </a:t>
            </a:r>
            <a:r>
              <a:rPr lang="cs-CZ" altLang="cs-CZ" sz="2200" b="1" dirty="0"/>
              <a:t>ke změně politického uspořádání</a:t>
            </a:r>
            <a:r>
              <a:rPr lang="cs-CZ" altLang="cs-CZ" sz="2200" dirty="0"/>
              <a:t>: oproti feudálním vztahům se začínají prosazovat práva občana</a:t>
            </a:r>
          </a:p>
        </p:txBody>
      </p:sp>
    </p:spTree>
    <p:extLst>
      <p:ext uri="{BB962C8B-B14F-4D97-AF65-F5344CB8AC3E}">
        <p14:creationId xmlns:p14="http://schemas.microsoft.com/office/powerpoint/2010/main" val="12756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09291" y="908050"/>
            <a:ext cx="10118784" cy="56896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</a:pPr>
            <a:r>
              <a:rPr lang="cs-CZ" altLang="cs-CZ" sz="2400" dirty="0"/>
              <a:t>renesance se rozvíjí v období, kdy je </a:t>
            </a:r>
            <a:r>
              <a:rPr lang="cs-CZ" altLang="cs-CZ" sz="2400" b="1" dirty="0"/>
              <a:t>Itálie rozdělena</a:t>
            </a:r>
            <a:r>
              <a:rPr lang="cs-CZ" altLang="cs-CZ" sz="2400" dirty="0"/>
              <a:t> na bohaté </a:t>
            </a:r>
            <a:r>
              <a:rPr lang="cs-CZ" altLang="cs-CZ" sz="2400" b="1" dirty="0"/>
              <a:t>městské státy</a:t>
            </a:r>
            <a:r>
              <a:rPr lang="cs-CZ" altLang="cs-CZ" sz="2400" dirty="0"/>
              <a:t>, jejichž </a:t>
            </a:r>
            <a:r>
              <a:rPr lang="cs-CZ" altLang="cs-CZ" sz="2400" b="1" dirty="0"/>
              <a:t>měšťané</a:t>
            </a:r>
            <a:r>
              <a:rPr lang="cs-CZ" altLang="cs-CZ" sz="2400" dirty="0"/>
              <a:t> jsou si plně vědomi svých politických práv – </a:t>
            </a:r>
            <a:r>
              <a:rPr lang="cs-CZ" altLang="cs-CZ" sz="2400" b="1" dirty="0"/>
              <a:t>umění a věda je jimi veřejně a silně podporována</a:t>
            </a:r>
            <a:endParaRPr lang="cs-CZ" altLang="cs-CZ" sz="2400" dirty="0"/>
          </a:p>
          <a:p>
            <a:pPr marL="609600" indent="-609600">
              <a:lnSpc>
                <a:spcPct val="80000"/>
              </a:lnSpc>
            </a:pPr>
            <a:endParaRPr lang="cs-CZ" altLang="cs-CZ" sz="2400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400" dirty="0"/>
              <a:t>v souvislosti s tím se také </a:t>
            </a:r>
            <a:r>
              <a:rPr lang="cs-CZ" altLang="cs-CZ" sz="2400" b="1" dirty="0"/>
              <a:t>zásadně mění postavení umělce</a:t>
            </a:r>
            <a:r>
              <a:rPr lang="cs-CZ" altLang="cs-CZ" sz="2400" dirty="0"/>
              <a:t> ve společnosti: z anonymních členů cechu vystupují umělci, nyní již postavení naroveň vzdělancům – kromě toho, že jsou tvůrci uměleckých děl, stávají se také </a:t>
            </a:r>
            <a:r>
              <a:rPr lang="cs-CZ" altLang="cs-CZ" sz="2400" b="1" dirty="0"/>
              <a:t>autory teoretických pojednání</a:t>
            </a:r>
          </a:p>
          <a:p>
            <a:pPr marL="609600" indent="-609600">
              <a:lnSpc>
                <a:spcPct val="80000"/>
              </a:lnSpc>
            </a:pPr>
            <a:endParaRPr lang="cs-CZ" altLang="cs-CZ" sz="2400" b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400" dirty="0"/>
              <a:t>všeobecně bývá uváděno, že v renesanci je „důraz je kladen na pozemský život člověka“ a </a:t>
            </a:r>
            <a:r>
              <a:rPr lang="cs-CZ" altLang="cs-CZ" sz="2400" b="1" dirty="0"/>
              <a:t>pozice církve jsou vážně ohroženy</a:t>
            </a:r>
            <a:r>
              <a:rPr lang="cs-CZ" altLang="cs-CZ" sz="2400" dirty="0"/>
              <a:t> – srovnejme přijímání </a:t>
            </a:r>
            <a:r>
              <a:rPr lang="cs-CZ" altLang="cs-CZ" sz="2400" b="1" dirty="0"/>
              <a:t>protestantství </a:t>
            </a:r>
            <a:r>
              <a:rPr lang="cs-CZ" altLang="cs-CZ" sz="2400" dirty="0"/>
              <a:t>v mnoha zemích na sever od Alp – v Německu, ve Švýcarsku i v českých zemích a vzpouru proti autoritě katolické církve v podobě </a:t>
            </a:r>
            <a:r>
              <a:rPr lang="cs-CZ" altLang="cs-CZ" sz="2400" b="1" dirty="0"/>
              <a:t>reformace</a:t>
            </a:r>
          </a:p>
        </p:txBody>
      </p:sp>
    </p:spTree>
    <p:extLst>
      <p:ext uri="{BB962C8B-B14F-4D97-AF65-F5344CB8AC3E}">
        <p14:creationId xmlns:p14="http://schemas.microsoft.com/office/powerpoint/2010/main" val="970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0113" y="836614"/>
            <a:ext cx="9593713" cy="5616575"/>
          </a:xfrm>
        </p:spPr>
        <p:txBody>
          <a:bodyPr/>
          <a:lstStyle/>
          <a:p>
            <a:pPr marL="0" indent="0">
              <a:lnSpc>
                <a:spcPct val="80000"/>
              </a:lnSpc>
            </a:pPr>
            <a:r>
              <a:rPr lang="cs-CZ" altLang="cs-CZ" sz="2300" dirty="0"/>
              <a:t> pokud však obrátíme pozornost k </a:t>
            </a:r>
            <a:r>
              <a:rPr lang="cs-CZ" altLang="cs-CZ" sz="2300" i="1" dirty="0"/>
              <a:t>italskému quattrocentu</a:t>
            </a:r>
            <a:r>
              <a:rPr lang="cs-CZ" altLang="cs-CZ" sz="2300" dirty="0"/>
              <a:t>, k často citovanému </a:t>
            </a:r>
            <a:r>
              <a:rPr lang="cs-CZ" altLang="cs-CZ" sz="2300" i="1" dirty="0"/>
              <a:t>„renesančnímu smyslu pro ,světské‘ životní hodnoty“</a:t>
            </a:r>
            <a:r>
              <a:rPr lang="cs-CZ" altLang="cs-CZ" sz="2300" dirty="0"/>
              <a:t>, je třeba si uvědomit, </a:t>
            </a:r>
            <a:r>
              <a:rPr lang="cs-CZ" altLang="cs-CZ" sz="2300" b="1" dirty="0"/>
              <a:t>jaká tématika má převahu v obrazech, vzniklých v této době</a:t>
            </a:r>
          </a:p>
          <a:p>
            <a:pPr marL="0" indent="0">
              <a:lnSpc>
                <a:spcPct val="80000"/>
              </a:lnSpc>
            </a:pPr>
            <a:endParaRPr lang="cs-CZ" altLang="cs-CZ" sz="2300" b="1" dirty="0"/>
          </a:p>
          <a:p>
            <a:pPr marL="0" indent="0">
              <a:lnSpc>
                <a:spcPct val="80000"/>
              </a:lnSpc>
            </a:pPr>
            <a:r>
              <a:rPr lang="cs-CZ" altLang="cs-CZ" sz="2300" dirty="0"/>
              <a:t> srov. statistický průzkum uveřejněný v knize </a:t>
            </a:r>
            <a:r>
              <a:rPr lang="cs-CZ" altLang="cs-CZ" sz="2300" b="1" i="1" dirty="0"/>
              <a:t>Petera </a:t>
            </a:r>
            <a:r>
              <a:rPr lang="cs-CZ" altLang="cs-CZ" sz="2300" b="1" i="1" dirty="0" err="1"/>
              <a:t>Burkea</a:t>
            </a:r>
            <a:r>
              <a:rPr lang="cs-CZ" altLang="cs-CZ" sz="2300" dirty="0"/>
              <a:t> </a:t>
            </a:r>
            <a:r>
              <a:rPr lang="cs-CZ" altLang="cs-CZ" sz="2300" b="1" i="1" dirty="0"/>
              <a:t>Italská renesance</a:t>
            </a:r>
            <a:r>
              <a:rPr lang="cs-CZ" altLang="cs-CZ" sz="2300" dirty="0"/>
              <a:t> provedený na vzorku 2033 datovaných a námětově určených italských obrazů z let 1420–1539: </a:t>
            </a:r>
            <a:r>
              <a:rPr lang="cs-CZ" altLang="cs-CZ" sz="2300" i="1" dirty="0"/>
              <a:t>„Není pochyb o tom, že většina obrazů, jež byly v Itálii v těchto letech objednány, byla věnována náboženským námětům, a již tento fakt sám o sobě je dostatečným důvodem, abychom zrevidovali svou zjednodušenou představu o tom, že italská kultura 15. st. měla především světský charakter.“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b="1" i="1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Lit.: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BURKE, Peter. </a:t>
            </a:r>
            <a:r>
              <a:rPr lang="cs-CZ" altLang="cs-CZ" sz="1800" i="1" dirty="0"/>
              <a:t>Italská renesance. Kultura a společnost v Itálii</a:t>
            </a:r>
            <a:r>
              <a:rPr lang="cs-CZ" altLang="cs-CZ" sz="1800" dirty="0"/>
              <a:t>. 1. vyd. Praha: Mladá fronta, 1996. 319 s. ISBN 80-204-0589-5. </a:t>
            </a:r>
          </a:p>
        </p:txBody>
      </p:sp>
    </p:spTree>
    <p:extLst>
      <p:ext uri="{BB962C8B-B14F-4D97-AF65-F5344CB8AC3E}">
        <p14:creationId xmlns:p14="http://schemas.microsoft.com/office/powerpoint/2010/main" val="20570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15889"/>
            <a:ext cx="8229600" cy="720725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Periodizace</a:t>
            </a:r>
          </a:p>
        </p:txBody>
      </p:sp>
      <p:sp>
        <p:nvSpPr>
          <p:cNvPr id="12291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888521" y="908051"/>
            <a:ext cx="9384192" cy="58340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100" b="1" dirty="0"/>
              <a:t>Při dělení italské renesance se uplatňuje italské datování: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100" dirty="0"/>
              <a:t>		15. st. – quattrocento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100" dirty="0"/>
              <a:t>		16. st. – cinquecento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100" dirty="0"/>
              <a:t>		17. st. – </a:t>
            </a:r>
            <a:r>
              <a:rPr lang="cs-CZ" altLang="cs-CZ" sz="2100" dirty="0" err="1"/>
              <a:t>seicento</a:t>
            </a:r>
            <a:endParaRPr lang="cs-CZ" altLang="cs-CZ" sz="21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v prvním desetiletí 15. st. – kolem roku </a:t>
            </a:r>
            <a:r>
              <a:rPr lang="cs-CZ" altLang="cs-CZ" sz="2100" b="1" dirty="0"/>
              <a:t>1420</a:t>
            </a:r>
            <a:r>
              <a:rPr lang="cs-CZ" altLang="cs-CZ" sz="2100" dirty="0"/>
              <a:t> zasahuje renesance Itálii jako celek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určitý </a:t>
            </a:r>
            <a:r>
              <a:rPr lang="cs-CZ" altLang="cs-CZ" b="1" dirty="0"/>
              <a:t>mezník</a:t>
            </a:r>
            <a:r>
              <a:rPr lang="cs-CZ" altLang="cs-CZ" dirty="0"/>
              <a:t> v rámci renesančního umění představuje rok </a:t>
            </a:r>
            <a:r>
              <a:rPr lang="cs-CZ" altLang="cs-CZ" b="1" dirty="0"/>
              <a:t>1500 </a:t>
            </a:r>
            <a:r>
              <a:rPr lang="cs-CZ" altLang="cs-CZ" dirty="0"/>
              <a:t>(formuluje se pojem </a:t>
            </a:r>
            <a:r>
              <a:rPr lang="cs-CZ" altLang="cs-CZ" i="1" dirty="0"/>
              <a:t>umělecké dílo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pojem renesance poprvé použil florentský sochař </a:t>
            </a:r>
            <a:r>
              <a:rPr lang="cs-CZ" altLang="cs-CZ" sz="2400" b="1" i="1" dirty="0"/>
              <a:t>Lorenzo </a:t>
            </a:r>
            <a:r>
              <a:rPr lang="cs-CZ" altLang="cs-CZ" sz="2400" b="1" i="1" dirty="0" err="1"/>
              <a:t>Ghiberti</a:t>
            </a:r>
            <a:r>
              <a:rPr lang="cs-CZ" altLang="cs-CZ" sz="2400" dirty="0"/>
              <a:t> ve svých zápiscích o umění, které však nebyly určeny pro veřejnost (na poč. 20. st. je vydal </a:t>
            </a:r>
            <a:r>
              <a:rPr lang="cs-CZ" altLang="cs-CZ" sz="2400" b="1" i="1" dirty="0"/>
              <a:t>Julius von </a:t>
            </a:r>
            <a:r>
              <a:rPr lang="cs-CZ" altLang="cs-CZ" sz="2400" b="1" i="1" dirty="0" err="1"/>
              <a:t>Schlosser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1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Lit.: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KROUPA, Jiří. </a:t>
            </a:r>
            <a:r>
              <a:rPr lang="cs-CZ" altLang="cs-CZ" sz="1800" i="1" dirty="0"/>
              <a:t>Školy dějin umění. Metodologie dějin umění 1</a:t>
            </a:r>
            <a:r>
              <a:rPr lang="cs-CZ" altLang="cs-CZ" sz="1800" dirty="0"/>
              <a:t>. 2., </a:t>
            </a:r>
            <a:r>
              <a:rPr lang="cs-CZ" altLang="cs-CZ" sz="1800" dirty="0" err="1"/>
              <a:t>přeprac</a:t>
            </a:r>
            <a:r>
              <a:rPr lang="cs-CZ" altLang="cs-CZ" sz="1800" dirty="0"/>
              <a:t>. vyd.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Brno: Masarykova univerzita, 2007. 253 s. ISBN 978-80-210-4247-6.</a:t>
            </a:r>
          </a:p>
        </p:txBody>
      </p:sp>
    </p:spTree>
    <p:extLst>
      <p:ext uri="{BB962C8B-B14F-4D97-AF65-F5344CB8AC3E}">
        <p14:creationId xmlns:p14="http://schemas.microsoft.com/office/powerpoint/2010/main" val="25902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appella degli Scrovegni_interi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646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2028825" y="6427788"/>
            <a:ext cx="8604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Capella degli </a:t>
            </a:r>
            <a:r>
              <a:rPr lang="en-US" altLang="cs-CZ" sz="1200" b="1"/>
              <a:t>Scrovegni</a:t>
            </a:r>
            <a:r>
              <a:rPr lang="cs-CZ" altLang="cs-CZ" sz="1200" b="1"/>
              <a:t> (Capella Arena) v Padově zasvěcená Panně Marii Milosrdné</a:t>
            </a:r>
            <a:r>
              <a:rPr lang="en-US" altLang="cs-CZ" sz="1200" b="1"/>
              <a:t>, Giotto</a:t>
            </a:r>
            <a:r>
              <a:rPr lang="cs-CZ" altLang="cs-CZ" sz="1200" b="1"/>
              <a:t> di Bondone, </a:t>
            </a:r>
            <a:r>
              <a:rPr lang="en-US" altLang="cs-CZ" sz="1200" b="1"/>
              <a:t>fres</a:t>
            </a:r>
            <a:r>
              <a:rPr lang="cs-CZ" altLang="cs-CZ" sz="1200" b="1"/>
              <a:t>ky z let </a:t>
            </a:r>
            <a:r>
              <a:rPr lang="en-US" altLang="cs-CZ" sz="1200" b="1"/>
              <a:t>1303</a:t>
            </a:r>
            <a:r>
              <a:rPr lang="cs-CZ" altLang="cs-CZ" sz="1200" b="1"/>
              <a:t> a </a:t>
            </a:r>
            <a:r>
              <a:rPr lang="en-US" altLang="cs-CZ" sz="1200" b="1"/>
              <a:t>1305</a:t>
            </a:r>
            <a:r>
              <a:rPr lang="cs-CZ" altLang="cs-CZ" sz="1200" b="1"/>
              <a:t>; zakázka </a:t>
            </a:r>
            <a:r>
              <a:rPr lang="en-US" altLang="cs-CZ" sz="1200" b="1"/>
              <a:t>Enric</a:t>
            </a:r>
            <a:r>
              <a:rPr lang="cs-CZ" altLang="cs-CZ" sz="1200" b="1"/>
              <a:t>a</a:t>
            </a:r>
            <a:r>
              <a:rPr lang="en-US" altLang="cs-CZ" sz="1200" b="1"/>
              <a:t> degli Scrovegni </a:t>
            </a:r>
            <a:endParaRPr lang="cs-CZ" altLang="cs-CZ" sz="1200" b="1"/>
          </a:p>
        </p:txBody>
      </p:sp>
    </p:spTree>
    <p:extLst>
      <p:ext uri="{BB962C8B-B14F-4D97-AF65-F5344CB8AC3E}">
        <p14:creationId xmlns:p14="http://schemas.microsoft.com/office/powerpoint/2010/main" val="37922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Scrovegni_Chapel_LastJudg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6" y="0"/>
            <a:ext cx="547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7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giotto_mourning_fr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44450"/>
            <a:ext cx="691356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1992313" y="6524625"/>
            <a:ext cx="86407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chemeClr val="tx2"/>
                </a:solidFill>
              </a:rPr>
              <a:t>Giotto di Bondone </a:t>
            </a:r>
            <a:r>
              <a:rPr lang="cs-CZ" altLang="cs-CZ" sz="1200" b="1"/>
              <a:t>(asi 1267–1337)</a:t>
            </a:r>
            <a:r>
              <a:rPr lang="cs-CZ" altLang="cs-CZ" sz="1200" b="1">
                <a:solidFill>
                  <a:schemeClr val="tx2"/>
                </a:solidFill>
              </a:rPr>
              <a:t>, </a:t>
            </a:r>
            <a:r>
              <a:rPr lang="cs-CZ" altLang="cs-CZ" sz="1200" b="1" i="1">
                <a:solidFill>
                  <a:schemeClr val="tx2"/>
                </a:solidFill>
              </a:rPr>
              <a:t>Oplakávání Krista</a:t>
            </a:r>
            <a:r>
              <a:rPr lang="cs-CZ" altLang="cs-CZ" sz="1200" b="1">
                <a:solidFill>
                  <a:schemeClr val="tx2"/>
                </a:solidFill>
              </a:rPr>
              <a:t>, kol. 1305, freska, </a:t>
            </a:r>
            <a:r>
              <a:rPr lang="it-IT" altLang="cs-CZ" sz="1200" b="1"/>
              <a:t>Cappella degli Scrovegni</a:t>
            </a:r>
            <a:r>
              <a:rPr lang="cs-CZ" altLang="cs-CZ" sz="1200" b="1"/>
              <a:t>, Padova</a:t>
            </a:r>
          </a:p>
        </p:txBody>
      </p:sp>
    </p:spTree>
    <p:extLst>
      <p:ext uri="{BB962C8B-B14F-4D97-AF65-F5344CB8AC3E}">
        <p14:creationId xmlns:p14="http://schemas.microsoft.com/office/powerpoint/2010/main" val="1055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Scrovegni_Chapel_Cana-and-La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0"/>
            <a:ext cx="5599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Stará radnice Brno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Dříve měšťanský dům, vliv cisterciácko-burgundského směru, souvisí s Tišnovem a jeho klášterem</a:t>
            </a:r>
          </a:p>
          <a:p>
            <a:r>
              <a:rPr lang="cs-CZ" dirty="0" smtClean="0"/>
              <a:t>Radniční věž</a:t>
            </a:r>
          </a:p>
          <a:p>
            <a:r>
              <a:rPr lang="cs-CZ" dirty="0" smtClean="0"/>
              <a:t>Na </a:t>
            </a:r>
            <a:r>
              <a:rPr lang="cs-CZ" dirty="0" err="1" smtClean="0"/>
              <a:t>Minoritké</a:t>
            </a:r>
            <a:r>
              <a:rPr lang="cs-CZ" dirty="0" smtClean="0"/>
              <a:t> ulici – sklep ze 13.století – všechny domy měly takové sklepy</a:t>
            </a:r>
          </a:p>
          <a:p>
            <a:r>
              <a:rPr lang="cs-CZ" dirty="0" smtClean="0"/>
              <a:t>Špilberk – 1277 za Přemysla Otakara II získal hrad pravoúhlý tvar (jako mocenská ochrana proti Rakousku), kaple v patře jednolodní s žebrovou klenbou, hradby  - doplněny soustavou věží</a:t>
            </a:r>
          </a:p>
          <a:p>
            <a:r>
              <a:rPr lang="cs-CZ" dirty="0" smtClean="0"/>
              <a:t>Kámen na stavbu se vozil ze Stránské Skály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4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iotto di Bondone_Narozeni P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0"/>
            <a:ext cx="6780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5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apella degli Scrovegni_Klaneni tri kra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6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apella degli Scrovegni_Jidasuv polib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76327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Giotto di Bondone_The Crucifix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0"/>
            <a:ext cx="7559675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Scrovegni_Chapel_Gi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0"/>
            <a:ext cx="5262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0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appella degli Scrovegni_exte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631951" y="6237288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Capella degli </a:t>
            </a:r>
            <a:r>
              <a:rPr lang="en-US" altLang="cs-CZ" sz="1200" b="1"/>
              <a:t>Scrovegni</a:t>
            </a:r>
            <a:r>
              <a:rPr lang="cs-CZ" altLang="cs-CZ" sz="1200" b="1"/>
              <a:t>, Padova, kol. 1300</a:t>
            </a:r>
          </a:p>
        </p:txBody>
      </p:sp>
    </p:spTree>
    <p:extLst>
      <p:ext uri="{BB962C8B-B14F-4D97-AF65-F5344CB8AC3E}">
        <p14:creationId xmlns:p14="http://schemas.microsoft.com/office/powerpoint/2010/main" val="192642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apella degli Scrovegni_lete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"/>
            <a:ext cx="9144000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88914"/>
            <a:ext cx="8229600" cy="796925"/>
          </a:xfrm>
        </p:spPr>
        <p:txBody>
          <a:bodyPr/>
          <a:lstStyle/>
          <a:p>
            <a:pPr eaLnBrk="1" hangingPunct="1"/>
            <a:r>
              <a:rPr lang="cs-CZ" altLang="cs-CZ" sz="3200" b="1"/>
              <a:t>Basilica di San Francesco, Assisi</a:t>
            </a:r>
            <a:r>
              <a:rPr lang="cs-CZ" altLang="cs-CZ" b="1" smtClean="0"/>
              <a:t> </a:t>
            </a:r>
          </a:p>
        </p:txBody>
      </p:sp>
      <p:sp>
        <p:nvSpPr>
          <p:cNvPr id="24579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741872" y="1138687"/>
            <a:ext cx="9407016" cy="48827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cs-CZ" altLang="cs-CZ" sz="2200" dirty="0"/>
              <a:t>pohled do interiéru </a:t>
            </a:r>
            <a:r>
              <a:rPr lang="cs-CZ" altLang="cs-CZ" sz="2200" b="1" dirty="0"/>
              <a:t>dolního kostela</a:t>
            </a:r>
            <a:r>
              <a:rPr lang="cs-CZ" altLang="cs-CZ" sz="2200" dirty="0"/>
              <a:t> směrem z apsidy do lodi (před 1253)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cs-CZ" altLang="cs-CZ" sz="2200" dirty="0"/>
              <a:t>po obou stranách scéna </a:t>
            </a:r>
            <a:r>
              <a:rPr lang="cs-CZ" altLang="cs-CZ" sz="2200" i="1" dirty="0"/>
              <a:t>Ukřižování</a:t>
            </a:r>
            <a:r>
              <a:rPr lang="cs-CZ" altLang="cs-CZ" sz="2200" dirty="0"/>
              <a:t> – vlevo:  </a:t>
            </a:r>
            <a:r>
              <a:rPr lang="cs-CZ" altLang="cs-CZ" sz="2200" dirty="0" err="1"/>
              <a:t>Giotto</a:t>
            </a:r>
            <a:r>
              <a:rPr lang="cs-CZ" altLang="cs-CZ" sz="2200" dirty="0"/>
              <a:t>, kol. 1310, vpravo: Pietro </a:t>
            </a:r>
            <a:r>
              <a:rPr lang="cs-CZ" altLang="cs-CZ" sz="2200" dirty="0" err="1"/>
              <a:t>Lorenzetti</a:t>
            </a:r>
            <a:r>
              <a:rPr lang="cs-CZ" altLang="cs-CZ" sz="2200" dirty="0"/>
              <a:t>, 1320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cs-CZ" altLang="cs-CZ" sz="2200" dirty="0"/>
              <a:t>vlevo na stěně lodi: </a:t>
            </a:r>
            <a:r>
              <a:rPr lang="cs-CZ" altLang="cs-CZ" sz="2200" dirty="0" err="1"/>
              <a:t>Cimabue</a:t>
            </a:r>
            <a:r>
              <a:rPr lang="cs-CZ" altLang="cs-CZ" sz="2200" dirty="0"/>
              <a:t>, </a:t>
            </a:r>
            <a:r>
              <a:rPr lang="cs-CZ" altLang="cs-CZ" sz="2200" i="1" dirty="0"/>
              <a:t>Trůnící Madona s dítětem,</a:t>
            </a:r>
            <a:br>
              <a:rPr lang="cs-CZ" altLang="cs-CZ" sz="2200" i="1" dirty="0"/>
            </a:br>
            <a:r>
              <a:rPr lang="cs-CZ" altLang="cs-CZ" sz="2200" i="1" dirty="0"/>
              <a:t>sv. Františkem a anděly, </a:t>
            </a:r>
            <a:r>
              <a:rPr lang="cs-CZ" altLang="cs-CZ" sz="2200" dirty="0"/>
              <a:t>1282; výjev později obklopen dalšími freskami autorů z </a:t>
            </a:r>
            <a:r>
              <a:rPr lang="cs-CZ" altLang="cs-CZ" sz="2200" dirty="0" err="1"/>
              <a:t>Giottova</a:t>
            </a:r>
            <a:r>
              <a:rPr lang="cs-CZ" altLang="cs-CZ" sz="2200" dirty="0"/>
              <a:t> okruhu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cs-CZ" altLang="cs-CZ" sz="2200" dirty="0"/>
              <a:t>fresky v křížové klenbě nad oltářem: </a:t>
            </a:r>
            <a:r>
              <a:rPr lang="cs-CZ" altLang="cs-CZ" sz="2200" dirty="0" err="1"/>
              <a:t>Giotto</a:t>
            </a:r>
            <a:r>
              <a:rPr lang="cs-CZ" altLang="cs-CZ" sz="2200" dirty="0"/>
              <a:t>, </a:t>
            </a:r>
            <a:r>
              <a:rPr lang="cs-CZ" altLang="cs-CZ" sz="2200" i="1" dirty="0"/>
              <a:t>Alegorie františkánských ctností a sv. František ve slávě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cs-CZ" altLang="cs-CZ" sz="2200" b="1" dirty="0"/>
              <a:t>horní kostel</a:t>
            </a:r>
            <a:r>
              <a:rPr lang="cs-CZ" altLang="cs-CZ" sz="2200" dirty="0"/>
              <a:t> – 28 výjevů ze života sv. Františka z Assisi (cyklus Legenda o sv. Františku); otázka autorství – </a:t>
            </a:r>
            <a:r>
              <a:rPr lang="cs-CZ" altLang="cs-CZ" sz="2200" dirty="0" err="1"/>
              <a:t>Giotto</a:t>
            </a:r>
            <a:r>
              <a:rPr lang="cs-CZ" altLang="cs-CZ" sz="2200" dirty="0"/>
              <a:t>, okruh?</a:t>
            </a:r>
          </a:p>
        </p:txBody>
      </p:sp>
    </p:spTree>
    <p:extLst>
      <p:ext uri="{BB962C8B-B14F-4D97-AF65-F5344CB8AC3E}">
        <p14:creationId xmlns:p14="http://schemas.microsoft.com/office/powerpoint/2010/main" val="38938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ssisi_lower-church-frescoes-w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588"/>
            <a:ext cx="828198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5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Giotto_Ukrizovani_Assi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-15875"/>
            <a:ext cx="8353425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0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http://www.spilberk.cz/spilberk/historie-hradu/historie-hradu/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16" y="2013403"/>
            <a:ext cx="327466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000250"/>
            <a:ext cx="2277836" cy="227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968" y="1998890"/>
            <a:ext cx="2279196" cy="227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rucifixion-Pietro_lorenzetti_fresco_san_frncesco_assi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-26988"/>
            <a:ext cx="730885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7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E:\OBRAZKY\Cimabue_-_Madonna_Enthroned_with_the_Child,_St_Francis_and_Four_Angels_-_WGA04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0"/>
            <a:ext cx="83518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OBRAZKY\Cimabue_Andel_San francesco Assi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0"/>
            <a:ext cx="561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3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ranciscan-Allegories--Allegory-of-Obedience-c_-1330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4451"/>
            <a:ext cx="8785225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703388" y="6237288"/>
            <a:ext cx="8964612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Giotto di Bondone, asi 1330, </a:t>
            </a:r>
            <a:r>
              <a:rPr lang="cs-CZ" altLang="cs-CZ" sz="1100" b="1" i="1"/>
              <a:t>cyklus Františkánských alegorií</a:t>
            </a:r>
            <a:r>
              <a:rPr lang="cs-CZ" altLang="cs-CZ" sz="1100" b="1"/>
              <a:t>, dolní kostel, Basilica di San Francesco, Assisi; </a:t>
            </a:r>
            <a:r>
              <a:rPr lang="cs-CZ" altLang="cs-CZ" sz="1100"/>
              <a:t>v prostřední části iluzivní architektury se nachází alegorická postava Poslušnosti mezi dvěma pozorovateli – Prudentií (Moudrostí s dvojí tváří) a tichou Humilitas (Pokorou). Poslušnost přikazuje ticho (pokládá ruku na postavu klečícího mnicha)</a:t>
            </a:r>
          </a:p>
        </p:txBody>
      </p:sp>
    </p:spTree>
    <p:extLst>
      <p:ext uri="{BB962C8B-B14F-4D97-AF65-F5344CB8AC3E}">
        <p14:creationId xmlns:p14="http://schemas.microsoft.com/office/powerpoint/2010/main" val="35992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iotto_Obedience_Assi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0"/>
            <a:ext cx="3978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 flipH="1">
            <a:off x="1779588" y="5229225"/>
            <a:ext cx="21574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Giotto di Bondone, asi 1330, cyklus Františkánských alegorií, </a:t>
            </a:r>
            <a:r>
              <a:rPr lang="cs-CZ" altLang="cs-CZ" sz="1200" b="1" i="1"/>
              <a:t>Prudentia (Moudrost)</a:t>
            </a:r>
            <a:r>
              <a:rPr lang="cs-CZ" altLang="cs-CZ" sz="1200" b="1"/>
              <a:t>, detail, dolní kostel, Basilica di San Francesco, Assisi; srov. Kardinální ctnosti</a:t>
            </a:r>
          </a:p>
        </p:txBody>
      </p:sp>
    </p:spTree>
    <p:extLst>
      <p:ext uri="{BB962C8B-B14F-4D97-AF65-F5344CB8AC3E}">
        <p14:creationId xmlns:p14="http://schemas.microsoft.com/office/powerpoint/2010/main" val="37802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ranciscan-Allegories-Allegory-of-Chastity-c_-1330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44450"/>
            <a:ext cx="8748713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884363" y="6453189"/>
            <a:ext cx="89646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Giotto, asi 1330, cyklus Františkánských alegorií, </a:t>
            </a:r>
            <a:r>
              <a:rPr lang="cs-CZ" altLang="cs-CZ" sz="1100" b="1" i="1"/>
              <a:t>Castitas, Fortitudo (Zdrženlivost, Statečnost)</a:t>
            </a:r>
            <a:r>
              <a:rPr lang="cs-CZ" altLang="cs-CZ" sz="1100" b="1"/>
              <a:t>, dolní kostel, Basilica di San Francesco, Assisi</a:t>
            </a:r>
          </a:p>
        </p:txBody>
      </p:sp>
    </p:spTree>
    <p:extLst>
      <p:ext uri="{BB962C8B-B14F-4D97-AF65-F5344CB8AC3E}">
        <p14:creationId xmlns:p14="http://schemas.microsoft.com/office/powerpoint/2010/main" val="10004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0690-franciscan-allegories-allegory-of-giotto-di-bond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0164"/>
            <a:ext cx="8135938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993901" y="6453189"/>
            <a:ext cx="86391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Giotto, asi 1330, cyklus Františkánských alegorií, </a:t>
            </a:r>
            <a:r>
              <a:rPr lang="cs-CZ" altLang="cs-CZ" sz="1100" b="1" i="1"/>
              <a:t>Castitas, Fortitudo (Zdrženlivost, Statečnost)</a:t>
            </a:r>
            <a:r>
              <a:rPr lang="cs-CZ" altLang="cs-CZ" sz="1100" b="1"/>
              <a:t>, detail, dolní kostel, Basilica</a:t>
            </a:r>
            <a:br>
              <a:rPr lang="cs-CZ" altLang="cs-CZ" sz="1100" b="1"/>
            </a:br>
            <a:r>
              <a:rPr lang="cs-CZ" altLang="cs-CZ" sz="1100" b="1"/>
              <a:t>di San Francesco, Assisi</a:t>
            </a:r>
          </a:p>
        </p:txBody>
      </p:sp>
    </p:spTree>
    <p:extLst>
      <p:ext uri="{BB962C8B-B14F-4D97-AF65-F5344CB8AC3E}">
        <p14:creationId xmlns:p14="http://schemas.microsoft.com/office/powerpoint/2010/main" val="36947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082800" y="6553200"/>
            <a:ext cx="8477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Giotto, asi 1330, cyklus Františkánských alegorií, </a:t>
            </a:r>
            <a:r>
              <a:rPr lang="cs-CZ" altLang="cs-CZ" sz="1100" b="1" i="1"/>
              <a:t>sv. František ve slávě</a:t>
            </a:r>
            <a:r>
              <a:rPr lang="cs-CZ" altLang="cs-CZ" sz="1100" b="1"/>
              <a:t>, dolní kostel, Basilica di San Francesco, Assisi</a:t>
            </a:r>
          </a:p>
        </p:txBody>
      </p:sp>
    </p:spTree>
    <p:extLst>
      <p:ext uri="{BB962C8B-B14F-4D97-AF65-F5344CB8AC3E}">
        <p14:creationId xmlns:p14="http://schemas.microsoft.com/office/powerpoint/2010/main" val="12423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524001" y="5013326"/>
            <a:ext cx="133191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Simone Martini, </a:t>
            </a:r>
            <a:r>
              <a:rPr lang="cs-CZ" altLang="cs-CZ" sz="1100" b="1" i="1"/>
              <a:t>Sv. Martin se dělí s žebrákem o plášť</a:t>
            </a:r>
            <a:r>
              <a:rPr lang="cs-CZ" altLang="cs-CZ" sz="1100" b="1"/>
              <a:t>, 1312-1317, Kaple sv. Martina, dolní kostel, Basilica di San Francesco, Assisi</a:t>
            </a:r>
          </a:p>
        </p:txBody>
      </p:sp>
      <p:pic>
        <p:nvPicPr>
          <p:cNvPr id="35843" name="Picture 3" descr="Simone Martini_S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0"/>
            <a:ext cx="5980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basilica-superiore-san-franc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1" y="0"/>
            <a:ext cx="6188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58926" y="5824539"/>
            <a:ext cx="136842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chemeClr val="tx2"/>
                </a:solidFill>
              </a:rPr>
              <a:t>Basilica di San Francesco, Assisi</a:t>
            </a:r>
            <a:r>
              <a:rPr lang="cs-CZ" altLang="cs-CZ" sz="1200" b="1"/>
              <a:t>, interiér horního kostela, před 1253</a:t>
            </a:r>
          </a:p>
        </p:txBody>
      </p:sp>
    </p:spTree>
    <p:extLst>
      <p:ext uri="{BB962C8B-B14F-4D97-AF65-F5344CB8AC3E}">
        <p14:creationId xmlns:p14="http://schemas.microsoft.com/office/powerpoint/2010/main" val="30769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14.Století – město Evropské úrovně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Eliška </a:t>
            </a:r>
            <a:r>
              <a:rPr lang="cs-CZ" dirty="0" err="1"/>
              <a:t>Rejčka</a:t>
            </a:r>
            <a:r>
              <a:rPr lang="cs-CZ" dirty="0"/>
              <a:t> – žena </a:t>
            </a:r>
            <a:r>
              <a:rPr lang="cs-CZ" dirty="0" smtClean="0"/>
              <a:t>Václava II., Rudolfa Habsburského a přítelkyně Jindřicha z </a:t>
            </a:r>
            <a:r>
              <a:rPr lang="cs-CZ" dirty="0" err="1" smtClean="0"/>
              <a:t>Lipé</a:t>
            </a:r>
            <a:endParaRPr lang="cs-CZ" dirty="0" smtClean="0"/>
          </a:p>
          <a:p>
            <a:r>
              <a:rPr lang="cs-CZ" dirty="0" smtClean="0"/>
              <a:t>Kolem roku 1337 zde žila Blanka z </a:t>
            </a:r>
            <a:r>
              <a:rPr lang="cs-CZ" dirty="0" err="1" smtClean="0"/>
              <a:t>Valois</a:t>
            </a:r>
            <a:r>
              <a:rPr lang="cs-CZ" dirty="0" smtClean="0"/>
              <a:t> (žena Karla IV.)</a:t>
            </a:r>
          </a:p>
          <a:p>
            <a:r>
              <a:rPr lang="cs-CZ" dirty="0" smtClean="0"/>
              <a:t>Hrad Veveří – kaple kolem 1370</a:t>
            </a:r>
          </a:p>
          <a:p>
            <a:r>
              <a:rPr lang="cs-CZ" dirty="0" smtClean="0"/>
              <a:t>Černá Madona</a:t>
            </a:r>
          </a:p>
          <a:p>
            <a:r>
              <a:rPr lang="cs-CZ" dirty="0" smtClean="0"/>
              <a:t>Kostel sv. Tomáše – kolem 1350</a:t>
            </a:r>
          </a:p>
          <a:p>
            <a:r>
              <a:rPr lang="cs-CZ" dirty="0" smtClean="0"/>
              <a:t>Pracoval zde Jindřich z </a:t>
            </a:r>
            <a:r>
              <a:rPr lang="cs-CZ" dirty="0" err="1" smtClean="0"/>
              <a:t>Gmündu</a:t>
            </a:r>
            <a:r>
              <a:rPr lang="cs-CZ" dirty="0" smtClean="0"/>
              <a:t> – Parléř</a:t>
            </a:r>
          </a:p>
          <a:p>
            <a:r>
              <a:rPr lang="cs-CZ" dirty="0" smtClean="0"/>
              <a:t>Petrov</a:t>
            </a:r>
          </a:p>
          <a:p>
            <a:r>
              <a:rPr lang="cs-CZ" dirty="0" smtClean="0"/>
              <a:t>Kostel u sv. Jakuba – pozdně gotický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622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iotto_Assisi_upper_church_Apparition_at_Ar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17476"/>
            <a:ext cx="636111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424114" y="6597650"/>
            <a:ext cx="727233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Giotto, 1297–1300, </a:t>
            </a:r>
            <a:r>
              <a:rPr lang="cs-CZ" altLang="cs-CZ" sz="1100" b="1" i="1"/>
              <a:t>Zjevení sv. Františka bratrům v Arles</a:t>
            </a:r>
            <a:r>
              <a:rPr lang="cs-CZ" altLang="cs-CZ" sz="1100" b="1"/>
              <a:t>, horní kostel, Basilica di San Francesco, Assisi</a:t>
            </a:r>
          </a:p>
        </p:txBody>
      </p:sp>
    </p:spTree>
    <p:extLst>
      <p:ext uri="{BB962C8B-B14F-4D97-AF65-F5344CB8AC3E}">
        <p14:creationId xmlns:p14="http://schemas.microsoft.com/office/powerpoint/2010/main" val="34642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Giotto_Assisi_Stigmatisation_of_St_Franc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144463"/>
            <a:ext cx="5649912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2963864" y="6524625"/>
            <a:ext cx="673258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Giotto, 1297–1300, </a:t>
            </a:r>
            <a:r>
              <a:rPr lang="cs-CZ" altLang="cs-CZ" sz="1100" b="1" i="1"/>
              <a:t>Stigmatizace sv. Františka</a:t>
            </a:r>
            <a:r>
              <a:rPr lang="cs-CZ" altLang="cs-CZ" sz="1100" b="1"/>
              <a:t>, horní kostel, Basilica di San Francesco, Assisi</a:t>
            </a:r>
          </a:p>
        </p:txBody>
      </p:sp>
    </p:spTree>
    <p:extLst>
      <p:ext uri="{BB962C8B-B14F-4D97-AF65-F5344CB8AC3E}">
        <p14:creationId xmlns:p14="http://schemas.microsoft.com/office/powerpoint/2010/main" val="1268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t-francis-giving-his-mantle-to-a-poor-man-1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4451"/>
            <a:ext cx="6369050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332039" y="6553200"/>
            <a:ext cx="72929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 b="1"/>
              <a:t>Giotto, 1297–1299, Sv. František se dělí s chudákem o plášť, horní kostel, Basilica di San Francesco, Assisi</a:t>
            </a:r>
          </a:p>
        </p:txBody>
      </p:sp>
    </p:spTree>
    <p:extLst>
      <p:ext uri="{BB962C8B-B14F-4D97-AF65-F5344CB8AC3E}">
        <p14:creationId xmlns:p14="http://schemas.microsoft.com/office/powerpoint/2010/main" val="28440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1631950" y="5602289"/>
            <a:ext cx="2597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/>
              <a:t>Basilica di San Francesco, Assisi</a:t>
            </a:r>
            <a:endParaRPr lang="cs-CZ" altLang="cs-CZ" sz="1200"/>
          </a:p>
        </p:txBody>
      </p:sp>
      <p:pic>
        <p:nvPicPr>
          <p:cNvPr id="40963" name="Picture 7" descr="Basilica di San Francesco, Assi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0214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2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ssisi_San_Frances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814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558925" y="6538914"/>
            <a:ext cx="4464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/>
              <a:t>Basilica di San Francesco, Assisi, pohled z Piazza Inferiore</a:t>
            </a:r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42127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ssisi_Basilica_San_Francesco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4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1631951" y="5554664"/>
            <a:ext cx="23034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Cimabue, kol. 1280, </a:t>
            </a:r>
            <a:r>
              <a:rPr lang="cs-CZ" altLang="cs-CZ" sz="1200" b="1" i="1"/>
              <a:t>Maestà di Santa Trinita</a:t>
            </a:r>
            <a:r>
              <a:rPr lang="cs-CZ" altLang="cs-CZ" sz="1200" b="1"/>
              <a:t> </a:t>
            </a:r>
            <a:r>
              <a:rPr lang="cs-CZ" altLang="cs-CZ" sz="1200" b="1" i="1"/>
              <a:t>(Panna Maria s anděly a proroky), </a:t>
            </a:r>
            <a:r>
              <a:rPr lang="cs-CZ" altLang="cs-CZ" sz="1200" b="1"/>
              <a:t>tempera na dřevě, 385 × 223 cm, Galleria degli Uffizi, Florencie</a:t>
            </a:r>
          </a:p>
        </p:txBody>
      </p:sp>
      <p:pic>
        <p:nvPicPr>
          <p:cNvPr id="44035" name="Picture 3" descr="Cimabue_The_Madonna_in_Majesty_(Maest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9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E:\OBRAZKY\Cavalini last judgement compo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089"/>
            <a:ext cx="91440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E:\OBRAZKY\Pietro Cavallini_Posledni soud_Sta Maria in Trastevere_R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914558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Obdélník 1"/>
          <p:cNvSpPr>
            <a:spLocks noChangeArrowheads="1"/>
          </p:cNvSpPr>
          <p:nvPr/>
        </p:nvSpPr>
        <p:spPr bwMode="auto">
          <a:xfrm>
            <a:off x="1527176" y="6537326"/>
            <a:ext cx="9140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200" b="1"/>
              <a:t>Pietro Cavallini, kol. 1293, </a:t>
            </a:r>
            <a:r>
              <a:rPr lang="it-IT" altLang="cs-CZ" sz="1200" b="1" i="1"/>
              <a:t>Poslední soud</a:t>
            </a:r>
            <a:r>
              <a:rPr lang="it-IT" altLang="cs-CZ" sz="1200" b="1"/>
              <a:t>, freska, Santa Cecilia in Trastevere, Řím</a:t>
            </a:r>
            <a:endParaRPr lang="cs-CZ" altLang="cs-CZ" sz="1200" b="1"/>
          </a:p>
        </p:txBody>
      </p:sp>
    </p:spTree>
    <p:extLst>
      <p:ext uri="{BB962C8B-B14F-4D97-AF65-F5344CB8AC3E}">
        <p14:creationId xmlns:p14="http://schemas.microsoft.com/office/powerpoint/2010/main" val="15561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OBRAZKY\Pietro Cavallini_Posledni soud_Sta Cecilia in Trastevere_Rim_detail 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-7938"/>
            <a:ext cx="537686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7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E:\OBRAZKY\Pietro Cavallini_Posledni soud_Sta Cecilia in Trastevere_Rim_detail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 descr="E:\OBRAZKY\Pietro Cavallini_Posledni soud_Sta Cecilia in Trastevere_Rim_detail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63939"/>
            <a:ext cx="9144000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Hrob Elišky </a:t>
            </a:r>
            <a:r>
              <a:rPr lang="cs-CZ" dirty="0" err="1" smtClean="0"/>
              <a:t>Rejčky</a:t>
            </a:r>
            <a:r>
              <a:rPr lang="cs-CZ" dirty="0" smtClean="0"/>
              <a:t>, ϯ1335</a:t>
            </a:r>
            <a:endParaRPr lang="en-US" dirty="0"/>
          </a:p>
        </p:txBody>
      </p:sp>
      <p:pic>
        <p:nvPicPr>
          <p:cNvPr id="1026" name="Picture 2" descr="SouvisejÃ­cÃ­ obrÃ¡ze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4252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44" y="1690688"/>
            <a:ext cx="3655754" cy="24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OBRAZKY\Pietro Cavallini_Posledni soud_Sta Cecilia in Trastevere_Rim_detail 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438"/>
            <a:ext cx="91440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OBRAZKY\Pietro Cavallini_Posledni soud_Sta Cecilia in Trastevere_Rim_detail 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5876"/>
            <a:ext cx="54483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4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OBRAZKY\Pietro Cavallini_Posledni soud_Sta Cecilia in Trastevere_Rim_detail 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588"/>
            <a:ext cx="5634037" cy="68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7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1487487" y="5375276"/>
            <a:ext cx="1368426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P</a:t>
            </a:r>
            <a:r>
              <a:rPr lang="it-IT" altLang="cs-CZ" sz="1100" b="1"/>
              <a:t>ietro Lorenzetti, 1335</a:t>
            </a:r>
            <a:r>
              <a:rPr lang="cs-CZ" altLang="cs-CZ" sz="1100" b="1"/>
              <a:t>–</a:t>
            </a:r>
            <a:r>
              <a:rPr lang="it-IT" altLang="cs-CZ" sz="1100" b="1"/>
              <a:t>1342, </a:t>
            </a:r>
            <a:r>
              <a:rPr lang="cs-CZ" altLang="cs-CZ" sz="1100" b="1" i="1"/>
              <a:t>Narození Panny Marie</a:t>
            </a:r>
            <a:r>
              <a:rPr lang="cs-CZ" altLang="cs-CZ" sz="1100" b="1"/>
              <a:t>, </a:t>
            </a:r>
            <a:r>
              <a:rPr lang="it-IT" altLang="cs-CZ" sz="1100" b="1"/>
              <a:t>tempera</a:t>
            </a:r>
            <a:r>
              <a:rPr lang="cs-CZ" altLang="cs-CZ" sz="1100" b="1"/>
              <a:t/>
            </a:r>
            <a:br>
              <a:rPr lang="cs-CZ" altLang="cs-CZ" sz="1100" b="1"/>
            </a:br>
            <a:r>
              <a:rPr lang="cs-CZ" altLang="cs-CZ" sz="1100" b="1"/>
              <a:t>n</a:t>
            </a:r>
            <a:r>
              <a:rPr lang="it-IT" altLang="cs-CZ" sz="1100" b="1"/>
              <a:t>a</a:t>
            </a:r>
            <a:r>
              <a:rPr lang="cs-CZ" altLang="cs-CZ" sz="1100" b="1"/>
              <a:t> </a:t>
            </a:r>
            <a:r>
              <a:rPr lang="it-IT" altLang="cs-CZ" sz="1100" b="1"/>
              <a:t>dřevě,</a:t>
            </a:r>
            <a:r>
              <a:rPr lang="cs-CZ" altLang="cs-CZ" sz="1100" b="1"/>
              <a:t/>
            </a:r>
            <a:br>
              <a:rPr lang="cs-CZ" altLang="cs-CZ" sz="1100" b="1"/>
            </a:br>
            <a:r>
              <a:rPr lang="it-IT" altLang="cs-CZ" sz="1100" b="1"/>
              <a:t>182 × 187 cm, Museo dell'Opera del Duomo, Siena</a:t>
            </a:r>
            <a:endParaRPr lang="cs-CZ" altLang="cs-CZ" sz="1100" b="1"/>
          </a:p>
        </p:txBody>
      </p:sp>
      <p:pic>
        <p:nvPicPr>
          <p:cNvPr id="51203" name="Picture 7" descr="Pietro Lorenzetti_Nativity-of-the-virgin_siena_museo_dell'Opera_del_duo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0"/>
            <a:ext cx="669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1703389" y="4738689"/>
            <a:ext cx="87153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/>
              <a:t>Simone Martini, </a:t>
            </a:r>
            <a:r>
              <a:rPr lang="cs-CZ" altLang="cs-CZ" sz="1200" b="1" i="1"/>
              <a:t>Jezdecký portrét Guidoriccia da Fogliano</a:t>
            </a:r>
            <a:r>
              <a:rPr lang="cs-CZ" altLang="cs-CZ" sz="1200" b="1"/>
              <a:t>, 1328–1330, freska, 340 x 968 cm, Palazzo Pubblico, Sienna </a:t>
            </a:r>
          </a:p>
        </p:txBody>
      </p:sp>
      <p:pic>
        <p:nvPicPr>
          <p:cNvPr id="54275" name="Picture 5" descr="Simone Martini_Guidoriccio Fogliano_1328–1330_Palazzo publico_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4350"/>
            <a:ext cx="9144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8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Mellon Collection, 1290_Byzant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411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1558926" y="5384712"/>
            <a:ext cx="2555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i="1"/>
              <a:t>Madona s dítětem</a:t>
            </a:r>
            <a:r>
              <a:rPr lang="cs-CZ" altLang="cs-CZ" sz="1200" b="1"/>
              <a:t>, byzantský umělec, kol. 1290, 81,5 x 49 cm, tempera a zlaté plátky,  plátno na dřevěné desce, National Gallery of Art, Washington, D.C., Andrew W. Mellon Collection</a:t>
            </a:r>
          </a:p>
        </p:txBody>
      </p:sp>
    </p:spTree>
    <p:extLst>
      <p:ext uri="{BB962C8B-B14F-4D97-AF65-F5344CB8AC3E}">
        <p14:creationId xmlns:p14="http://schemas.microsoft.com/office/powerpoint/2010/main" val="23179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duccio di buoninseg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289"/>
            <a:ext cx="9144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847851" y="5157788"/>
            <a:ext cx="85693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100" b="1"/>
              <a:t>Duccio di Buoninsegna, kol. 1308–1311, </a:t>
            </a:r>
            <a:r>
              <a:rPr lang="cs-CZ" altLang="cs-CZ" sz="1100" b="1" i="1"/>
              <a:t>Maestà,</a:t>
            </a:r>
            <a:r>
              <a:rPr lang="cs-CZ" altLang="cs-CZ" sz="1100" b="1"/>
              <a:t> zlato a tempera na dřevě, 370 x 450 cm, Museo dell'Opera del Duomo, Siena</a:t>
            </a: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847851" y="6308726"/>
            <a:ext cx="85693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Duccio di Buoninsegna, </a:t>
            </a:r>
            <a:r>
              <a:rPr lang="it-IT" altLang="cs-CZ" sz="1100" b="1"/>
              <a:t>1285</a:t>
            </a:r>
            <a:r>
              <a:rPr lang="cs-CZ" altLang="cs-CZ" sz="1100" b="1"/>
              <a:t>, </a:t>
            </a:r>
            <a:r>
              <a:rPr lang="it-IT" altLang="cs-CZ" sz="1100" b="1"/>
              <a:t>Madon</a:t>
            </a:r>
            <a:r>
              <a:rPr lang="cs-CZ" altLang="cs-CZ" sz="1100" b="1"/>
              <a:t>n</a:t>
            </a:r>
            <a:r>
              <a:rPr lang="it-IT" altLang="cs-CZ" sz="1100" b="1"/>
              <a:t>a</a:t>
            </a:r>
            <a:r>
              <a:rPr lang="cs-CZ" altLang="cs-CZ" sz="1100" b="1"/>
              <a:t> </a:t>
            </a:r>
            <a:r>
              <a:rPr lang="it-IT" altLang="cs-CZ" sz="1100" b="1"/>
              <a:t>Rucellai</a:t>
            </a:r>
            <a:r>
              <a:rPr lang="cs-CZ" altLang="cs-CZ" sz="1100" b="1"/>
              <a:t>, t</a:t>
            </a:r>
            <a:r>
              <a:rPr lang="it-IT" altLang="cs-CZ" sz="1100" b="1"/>
              <a:t>empera </a:t>
            </a:r>
            <a:r>
              <a:rPr lang="cs-CZ" altLang="cs-CZ" sz="1100" b="1"/>
              <a:t>na dřevě</a:t>
            </a:r>
            <a:r>
              <a:rPr lang="it-IT" altLang="cs-CZ" sz="1100" b="1"/>
              <a:t>, 429 x 290 cm</a:t>
            </a:r>
            <a:r>
              <a:rPr lang="cs-CZ" altLang="cs-CZ" sz="1100" b="1"/>
              <a:t>, </a:t>
            </a:r>
            <a:r>
              <a:rPr lang="it-IT" altLang="cs-CZ" sz="1100" b="1"/>
              <a:t>Galleria degli Uffizi, Florenc</a:t>
            </a:r>
            <a:r>
              <a:rPr lang="cs-CZ" altLang="cs-CZ" sz="1100" b="1"/>
              <a:t>i</a:t>
            </a:r>
            <a:r>
              <a:rPr lang="it-IT" altLang="cs-CZ" sz="1100" b="1"/>
              <a:t>e</a:t>
            </a:r>
            <a:endParaRPr lang="cs-CZ" altLang="cs-CZ" sz="1100" b="1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cs-CZ" sz="1100" b="1"/>
              <a:t>Giotto di Bondone, </a:t>
            </a:r>
            <a:r>
              <a:rPr lang="cs-CZ" altLang="cs-CZ" sz="1100" b="1"/>
              <a:t>„</a:t>
            </a:r>
            <a:r>
              <a:rPr lang="it-IT" altLang="cs-CZ" sz="1100" b="1"/>
              <a:t>Madon</a:t>
            </a:r>
            <a:r>
              <a:rPr lang="cs-CZ" altLang="cs-CZ" sz="1100" b="1"/>
              <a:t>n</a:t>
            </a:r>
            <a:r>
              <a:rPr lang="it-IT" altLang="cs-CZ" sz="1100" b="1"/>
              <a:t>a Ognissanti</a:t>
            </a:r>
            <a:r>
              <a:rPr lang="cs-CZ" altLang="cs-CZ" sz="1100" b="1"/>
              <a:t>“</a:t>
            </a:r>
            <a:r>
              <a:rPr lang="it-IT" altLang="cs-CZ" sz="1100" b="1"/>
              <a:t> (Maestà), </a:t>
            </a:r>
            <a:r>
              <a:rPr lang="cs-CZ" altLang="cs-CZ" sz="1100" b="1"/>
              <a:t>asi </a:t>
            </a:r>
            <a:r>
              <a:rPr lang="it-IT" altLang="cs-CZ" sz="1100" b="1"/>
              <a:t>1310, </a:t>
            </a:r>
            <a:r>
              <a:rPr lang="cs-CZ" altLang="cs-CZ" sz="1100" b="1"/>
              <a:t>t</a:t>
            </a:r>
            <a:r>
              <a:rPr lang="it-IT" altLang="cs-CZ" sz="1100" b="1"/>
              <a:t>empera </a:t>
            </a:r>
            <a:r>
              <a:rPr lang="cs-CZ" altLang="cs-CZ" sz="1100" b="1"/>
              <a:t>na dřevě</a:t>
            </a:r>
            <a:r>
              <a:rPr lang="it-IT" altLang="cs-CZ" sz="1100" b="1"/>
              <a:t>, 325 x 204 cm, Galleria degli Uffizi, </a:t>
            </a:r>
            <a:r>
              <a:rPr lang="cs-CZ" altLang="cs-CZ" sz="1100" b="1"/>
              <a:t>Florencie</a:t>
            </a:r>
          </a:p>
        </p:txBody>
      </p:sp>
    </p:spTree>
    <p:extLst>
      <p:ext uri="{BB962C8B-B14F-4D97-AF65-F5344CB8AC3E}">
        <p14:creationId xmlns:p14="http://schemas.microsoft.com/office/powerpoint/2010/main" val="12882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ognissanti-gio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0"/>
            <a:ext cx="4446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Madonna_Rucel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0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7970" y="404814"/>
            <a:ext cx="9632830" cy="64087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 i="1" dirty="0" err="1"/>
              <a:t>Ghiberti</a:t>
            </a:r>
            <a:r>
              <a:rPr lang="cs-CZ" altLang="cs-CZ" sz="2200" b="1" i="1" dirty="0"/>
              <a:t> </a:t>
            </a:r>
            <a:r>
              <a:rPr lang="cs-CZ" altLang="cs-CZ" sz="2200" dirty="0"/>
              <a:t>ve svém spisu* požil pojmu </a:t>
            </a:r>
            <a:r>
              <a:rPr lang="cs-CZ" altLang="cs-CZ" sz="2200" i="1" dirty="0" err="1"/>
              <a:t>rinascere</a:t>
            </a:r>
            <a:r>
              <a:rPr lang="cs-CZ" altLang="cs-CZ" sz="2200" i="1" dirty="0"/>
              <a:t> </a:t>
            </a:r>
            <a:r>
              <a:rPr lang="cs-CZ" altLang="cs-CZ" sz="2200" dirty="0"/>
              <a:t>= </a:t>
            </a:r>
            <a:r>
              <a:rPr lang="cs-CZ" altLang="cs-CZ" sz="2200" i="1" dirty="0"/>
              <a:t>znovu vzkřísit; </a:t>
            </a:r>
            <a:r>
              <a:rPr lang="cs-CZ" altLang="cs-CZ" sz="2200" dirty="0"/>
              <a:t>toto znovuvzkříšení</a:t>
            </a:r>
            <a:r>
              <a:rPr lang="cs-CZ" altLang="cs-CZ" sz="2200" i="1" dirty="0"/>
              <a:t> </a:t>
            </a:r>
            <a:r>
              <a:rPr lang="cs-CZ" altLang="cs-CZ" sz="2200" dirty="0"/>
              <a:t>je chápáno tak, že florentští umělci před ním tvořili pod vlivem řeckého umění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u </a:t>
            </a:r>
            <a:r>
              <a:rPr lang="cs-CZ" altLang="cs-CZ" sz="2200" b="1" i="1" dirty="0" err="1"/>
              <a:t>Ghibertiho</a:t>
            </a:r>
            <a:r>
              <a:rPr lang="cs-CZ" altLang="cs-CZ" sz="2200" b="1" i="1" dirty="0"/>
              <a:t> </a:t>
            </a:r>
            <a:r>
              <a:rPr lang="cs-CZ" altLang="cs-CZ" sz="2200" dirty="0"/>
              <a:t>je pojem </a:t>
            </a:r>
            <a:r>
              <a:rPr lang="cs-CZ" altLang="cs-CZ" sz="2200" i="1" dirty="0" err="1"/>
              <a:t>rinascere</a:t>
            </a:r>
            <a:r>
              <a:rPr lang="cs-CZ" altLang="cs-CZ" sz="2200" dirty="0"/>
              <a:t> spojován s osobností </a:t>
            </a:r>
            <a:r>
              <a:rPr lang="cs-CZ" altLang="cs-CZ" sz="2200" b="1" i="1" dirty="0" err="1"/>
              <a:t>Giotta</a:t>
            </a:r>
            <a:r>
              <a:rPr lang="cs-CZ" altLang="cs-CZ" sz="2200" dirty="0"/>
              <a:t>, který se podle něho svým dílem výrazně podílí na vzkříšení umění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i="1" dirty="0" err="1"/>
              <a:t>rinascere</a:t>
            </a:r>
            <a:r>
              <a:rPr lang="cs-CZ" altLang="cs-CZ" sz="2200" dirty="0"/>
              <a:t> probíhá podle </a:t>
            </a:r>
            <a:r>
              <a:rPr lang="cs-CZ" altLang="cs-CZ" sz="2200" b="1" i="1" dirty="0"/>
              <a:t>Lorenza </a:t>
            </a:r>
            <a:r>
              <a:rPr lang="cs-CZ" altLang="cs-CZ" sz="2200" b="1" i="1" dirty="0" err="1"/>
              <a:t>Ghibertiho</a:t>
            </a:r>
            <a:r>
              <a:rPr lang="cs-CZ" altLang="cs-CZ" sz="2200" dirty="0"/>
              <a:t> pouze v Itálii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italské umění, které bylo původně významné, přerušila </a:t>
            </a:r>
            <a:r>
              <a:rPr lang="cs-CZ" altLang="cs-CZ" sz="2200" i="1" dirty="0" err="1"/>
              <a:t>maniera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greca</a:t>
            </a:r>
            <a:r>
              <a:rPr lang="cs-CZ" altLang="cs-CZ" sz="2200" dirty="0"/>
              <a:t> v malbě a </a:t>
            </a:r>
            <a:r>
              <a:rPr lang="cs-CZ" altLang="cs-CZ" sz="2200" i="1" dirty="0" err="1"/>
              <a:t>maniera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tedesca</a:t>
            </a:r>
            <a:r>
              <a:rPr lang="cs-CZ" altLang="cs-CZ" sz="2200" dirty="0"/>
              <a:t> v architektuře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i="1" dirty="0"/>
              <a:t>znovuvzkříšení</a:t>
            </a:r>
            <a:r>
              <a:rPr lang="cs-CZ" altLang="cs-CZ" sz="2200" dirty="0"/>
              <a:t> tedy začíná v době </a:t>
            </a:r>
            <a:r>
              <a:rPr lang="cs-CZ" altLang="cs-CZ" sz="2200" b="1" i="1" dirty="0" err="1"/>
              <a:t>Giotta</a:t>
            </a:r>
            <a:r>
              <a:rPr lang="cs-CZ" altLang="cs-CZ" sz="2200" dirty="0"/>
              <a:t> (asi 1267–1337), v období </a:t>
            </a:r>
            <a:r>
              <a:rPr lang="cs-CZ" altLang="cs-CZ" sz="2200" dirty="0" err="1"/>
              <a:t>protorenesance</a:t>
            </a:r>
            <a:r>
              <a:rPr lang="cs-CZ" altLang="cs-CZ" sz="2200" dirty="0"/>
              <a:t>, kdy prý </a:t>
            </a:r>
            <a:r>
              <a:rPr lang="cs-CZ" altLang="cs-CZ" sz="2200" b="1" i="1" dirty="0" err="1"/>
              <a:t>Giotto</a:t>
            </a:r>
            <a:r>
              <a:rPr lang="cs-CZ" altLang="cs-CZ" sz="2200" dirty="0"/>
              <a:t>  </a:t>
            </a:r>
            <a:r>
              <a:rPr lang="cs-CZ" altLang="cs-CZ" sz="2200" i="1" dirty="0"/>
              <a:t>„přeložil umění z řečtiny do italštiny“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i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* SCHLOSSER, Julius von. </a:t>
            </a:r>
            <a:r>
              <a:rPr lang="cs-CZ" altLang="cs-CZ" sz="1400" b="1" i="1" dirty="0"/>
              <a:t>Lorenzo </a:t>
            </a:r>
            <a:r>
              <a:rPr lang="cs-CZ" altLang="cs-CZ" sz="1400" b="1" i="1" dirty="0" err="1"/>
              <a:t>Ghibertis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Denkwürdigkeiten</a:t>
            </a:r>
            <a:r>
              <a:rPr lang="cs-CZ" altLang="cs-CZ" sz="1400" b="1" i="1" dirty="0"/>
              <a:t> (I COMMENTARII) </a:t>
            </a:r>
            <a:r>
              <a:rPr lang="cs-CZ" altLang="cs-CZ" sz="1400" b="1" i="1" dirty="0" err="1"/>
              <a:t>zum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ersten</a:t>
            </a:r>
            <a:r>
              <a:rPr lang="cs-CZ" altLang="cs-CZ" sz="1400" b="1" i="1" dirty="0"/>
              <a:t> Male nach der </a:t>
            </a:r>
            <a:r>
              <a:rPr lang="cs-CZ" altLang="cs-CZ" sz="1400" b="1" i="1" dirty="0" err="1"/>
              <a:t>Handschrift</a:t>
            </a:r>
            <a:r>
              <a:rPr lang="cs-CZ" altLang="cs-CZ" sz="1400" b="1" i="1" dirty="0"/>
              <a:t> der </a:t>
            </a:r>
            <a:r>
              <a:rPr lang="cs-CZ" altLang="cs-CZ" sz="1400" b="1" i="1" dirty="0" err="1"/>
              <a:t>Biblioteca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Nazionale</a:t>
            </a:r>
            <a:r>
              <a:rPr lang="cs-CZ" altLang="cs-CZ" sz="1400" b="1" i="1" dirty="0"/>
              <a:t> in </a:t>
            </a:r>
            <a:r>
              <a:rPr lang="cs-CZ" altLang="cs-CZ" sz="1400" b="1" i="1" dirty="0" err="1"/>
              <a:t>Florenz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vollständig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herausgegeben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und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erläutert</a:t>
            </a:r>
            <a:r>
              <a:rPr lang="cs-CZ" altLang="cs-CZ" sz="1400" b="1" i="1" dirty="0"/>
              <a:t> von Julius von </a:t>
            </a:r>
            <a:r>
              <a:rPr lang="cs-CZ" altLang="cs-CZ" sz="1400" b="1" i="1" dirty="0" err="1"/>
              <a:t>Schlosser</a:t>
            </a:r>
            <a:r>
              <a:rPr lang="cs-CZ" altLang="cs-CZ" sz="1400" b="1" dirty="0"/>
              <a:t>. </a:t>
            </a:r>
            <a:r>
              <a:rPr lang="cs-CZ" altLang="cs-CZ" sz="1400" b="1" dirty="0" err="1"/>
              <a:t>Berlin</a:t>
            </a:r>
            <a:r>
              <a:rPr lang="cs-CZ" altLang="cs-CZ" sz="1400" b="1" dirty="0"/>
              <a:t>: </a:t>
            </a:r>
            <a:r>
              <a:rPr lang="cs-CZ" altLang="cs-CZ" sz="1400" b="1" dirty="0" err="1"/>
              <a:t>Verlag</a:t>
            </a:r>
            <a:r>
              <a:rPr lang="cs-CZ" altLang="cs-CZ" sz="1400" b="1" dirty="0"/>
              <a:t> von Julius Band, 1912. Dostupné na: </a:t>
            </a:r>
            <a:r>
              <a:rPr lang="cs-CZ" altLang="cs-CZ" sz="1200" b="1" dirty="0">
                <a:hlinkClick r:id="rId2"/>
              </a:rPr>
              <a:t>http://archive.org/stream/lorenzoghibertis00ghibuoft#page/n5/mode/2up</a:t>
            </a: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24106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8741" y="693738"/>
            <a:ext cx="9826386" cy="5543550"/>
          </a:xfrm>
        </p:spPr>
        <p:txBody>
          <a:bodyPr/>
          <a:lstStyle/>
          <a:p>
            <a:pPr eaLnBrk="1" hangingPunct="1"/>
            <a:r>
              <a:rPr lang="cs-CZ" altLang="cs-CZ" sz="2200" i="1" dirty="0"/>
              <a:t>„</a:t>
            </a:r>
            <a:r>
              <a:rPr lang="cs-CZ" altLang="cs-CZ" sz="2200" i="1" dirty="0" err="1"/>
              <a:t>progresso</a:t>
            </a:r>
            <a:r>
              <a:rPr lang="cs-CZ" altLang="cs-CZ" sz="2200" i="1" dirty="0"/>
              <a:t> </a:t>
            </a:r>
            <a:r>
              <a:rPr lang="cs-CZ" altLang="cs-CZ" sz="2200" i="1" dirty="0" err="1"/>
              <a:t>della</a:t>
            </a:r>
            <a:r>
              <a:rPr lang="cs-CZ" altLang="cs-CZ" sz="2200" i="1" dirty="0"/>
              <a:t> sua </a:t>
            </a:r>
            <a:r>
              <a:rPr lang="cs-CZ" altLang="cs-CZ" sz="2200" i="1" dirty="0" err="1"/>
              <a:t>rinascitá</a:t>
            </a:r>
            <a:r>
              <a:rPr lang="cs-CZ" altLang="cs-CZ" sz="2200" i="1" dirty="0"/>
              <a:t>“</a:t>
            </a:r>
            <a:r>
              <a:rPr lang="cs-CZ" altLang="cs-CZ" sz="2200" dirty="0"/>
              <a:t>, tedy </a:t>
            </a:r>
            <a:r>
              <a:rPr lang="cs-CZ" altLang="cs-CZ" sz="2200" i="1" dirty="0"/>
              <a:t>„pokrok znovuvzkříšení“ </a:t>
            </a:r>
            <a:r>
              <a:rPr lang="cs-CZ" altLang="cs-CZ" sz="2200" dirty="0"/>
              <a:t>se děje i nadále, uvádí </a:t>
            </a:r>
            <a:r>
              <a:rPr lang="cs-CZ" altLang="cs-CZ" sz="2200" b="1" i="1" dirty="0"/>
              <a:t>Giorgio </a:t>
            </a:r>
            <a:r>
              <a:rPr lang="cs-CZ" altLang="cs-CZ" sz="2200" b="1" i="1" dirty="0" err="1"/>
              <a:t>Vasari</a:t>
            </a:r>
            <a:r>
              <a:rPr lang="cs-CZ" altLang="cs-CZ" sz="2200" dirty="0"/>
              <a:t> ve svých životopisech umělců z poloviny 16. st.</a:t>
            </a:r>
          </a:p>
          <a:p>
            <a:pPr eaLnBrk="1" hangingPunct="1">
              <a:buFontTx/>
              <a:buNone/>
            </a:pPr>
            <a:endParaRPr lang="cs-CZ" altLang="cs-CZ" sz="2200" dirty="0"/>
          </a:p>
          <a:p>
            <a:pPr eaLnBrk="1" hangingPunct="1"/>
            <a:r>
              <a:rPr lang="cs-CZ" altLang="cs-CZ" sz="2200" dirty="0" err="1"/>
              <a:t>Vasari</a:t>
            </a:r>
            <a:r>
              <a:rPr lang="cs-CZ" altLang="cs-CZ" sz="2200" dirty="0"/>
              <a:t> tu předkládá vlastní koncepci dějin, stylových období, která dělí po staletích a označuje je jako </a:t>
            </a:r>
            <a:r>
              <a:rPr lang="cs-CZ" altLang="cs-CZ" sz="2200" b="1" i="1" dirty="0"/>
              <a:t>dětství, jinošství a dospělost</a:t>
            </a:r>
          </a:p>
          <a:p>
            <a:pPr eaLnBrk="1" hangingPunct="1"/>
            <a:endParaRPr lang="cs-CZ" altLang="cs-CZ" sz="2200" b="1" i="1" dirty="0"/>
          </a:p>
          <a:p>
            <a:pPr eaLnBrk="1" hangingPunct="1"/>
            <a:r>
              <a:rPr lang="cs-CZ" altLang="cs-CZ" sz="2200" b="1" i="1" dirty="0"/>
              <a:t>dětství </a:t>
            </a:r>
            <a:r>
              <a:rPr lang="cs-CZ" altLang="cs-CZ" sz="2200" dirty="0"/>
              <a:t>= </a:t>
            </a:r>
            <a:r>
              <a:rPr lang="cs-CZ" altLang="cs-CZ" sz="2200" b="1" i="1" dirty="0" err="1"/>
              <a:t>Giotto</a:t>
            </a:r>
            <a:r>
              <a:rPr lang="cs-CZ" altLang="cs-CZ" sz="2200" dirty="0"/>
              <a:t> a umění kolem něho, tedy </a:t>
            </a:r>
            <a:r>
              <a:rPr lang="cs-CZ" altLang="cs-CZ" sz="2200" b="1" i="1" dirty="0"/>
              <a:t>14. st.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b="1" i="1" dirty="0"/>
              <a:t>jinošství</a:t>
            </a:r>
            <a:r>
              <a:rPr lang="cs-CZ" altLang="cs-CZ" sz="2200" dirty="0"/>
              <a:t> = </a:t>
            </a:r>
            <a:r>
              <a:rPr lang="cs-CZ" altLang="cs-CZ" sz="2200" b="1" i="1" dirty="0"/>
              <a:t>15. st.</a:t>
            </a:r>
            <a:r>
              <a:rPr lang="cs-CZ" altLang="cs-CZ" sz="2200" dirty="0"/>
              <a:t> a umění reprezentované </a:t>
            </a:r>
            <a:r>
              <a:rPr lang="cs-CZ" altLang="cs-CZ" sz="2200" b="1" i="1" dirty="0" err="1"/>
              <a:t>Masacciem</a:t>
            </a:r>
            <a:r>
              <a:rPr lang="cs-CZ" altLang="cs-CZ" sz="2200" dirty="0"/>
              <a:t>, </a:t>
            </a:r>
            <a:r>
              <a:rPr lang="cs-CZ" altLang="cs-CZ" sz="2200" b="1" i="1" dirty="0" err="1"/>
              <a:t>Donatellem</a:t>
            </a:r>
            <a:r>
              <a:rPr lang="cs-CZ" altLang="cs-CZ" sz="2200" dirty="0"/>
              <a:t> a </a:t>
            </a:r>
            <a:r>
              <a:rPr lang="cs-CZ" altLang="cs-CZ" sz="2200" b="1" i="1" dirty="0" err="1"/>
              <a:t>Brunelleschim</a:t>
            </a:r>
            <a:endParaRPr lang="cs-CZ" altLang="cs-CZ" sz="2200" b="1" i="1" dirty="0"/>
          </a:p>
          <a:p>
            <a:pPr eaLnBrk="1" hangingPunct="1"/>
            <a:endParaRPr lang="cs-CZ" altLang="cs-CZ" sz="2200" b="1" i="1" dirty="0"/>
          </a:p>
          <a:p>
            <a:pPr eaLnBrk="1" hangingPunct="1"/>
            <a:r>
              <a:rPr lang="cs-CZ" altLang="cs-CZ" sz="2200" b="1" i="1" dirty="0"/>
              <a:t>dospělostí </a:t>
            </a:r>
            <a:r>
              <a:rPr lang="cs-CZ" altLang="cs-CZ" sz="2200" dirty="0"/>
              <a:t>= </a:t>
            </a:r>
            <a:r>
              <a:rPr lang="cs-CZ" altLang="cs-CZ" sz="2200" b="1" i="1" dirty="0"/>
              <a:t>16. st.</a:t>
            </a:r>
            <a:r>
              <a:rPr lang="cs-CZ" altLang="cs-CZ" sz="2200" dirty="0"/>
              <a:t>, </a:t>
            </a:r>
            <a:r>
              <a:rPr lang="cs-CZ" altLang="cs-CZ" sz="2200" i="1" dirty="0" err="1"/>
              <a:t>maniera</a:t>
            </a:r>
            <a:r>
              <a:rPr lang="cs-CZ" altLang="cs-CZ" sz="2200" i="1" dirty="0"/>
              <a:t> moderna</a:t>
            </a:r>
            <a:r>
              <a:rPr lang="cs-CZ" altLang="cs-CZ" sz="2200" dirty="0"/>
              <a:t>, představovaná </a:t>
            </a:r>
            <a:r>
              <a:rPr lang="cs-CZ" altLang="cs-CZ" sz="2200" b="1" i="1" dirty="0"/>
              <a:t>Leonardem</a:t>
            </a:r>
            <a:r>
              <a:rPr lang="cs-CZ" altLang="cs-CZ" sz="2200" dirty="0"/>
              <a:t> a </a:t>
            </a:r>
            <a:r>
              <a:rPr lang="cs-CZ" altLang="cs-CZ" sz="2200" b="1" i="1" dirty="0" err="1"/>
              <a:t>Michelangelem</a:t>
            </a: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10455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5" y="2139043"/>
            <a:ext cx="3056277" cy="305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5" y="3175907"/>
            <a:ext cx="3897085" cy="292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61925"/>
            <a:ext cx="35052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0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40279" y="404813"/>
            <a:ext cx="9270521" cy="5721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/>
              <a:t>koncem 18. st. je pojem </a:t>
            </a:r>
            <a:r>
              <a:rPr lang="cs-CZ" altLang="cs-CZ" sz="2200" i="1"/>
              <a:t>„rinascitá“</a:t>
            </a:r>
            <a:r>
              <a:rPr lang="cs-CZ" altLang="cs-CZ" sz="2200"/>
              <a:t> přeložen v rámci nově vznikajících dějin umění do francouzštiny jako </a:t>
            </a:r>
            <a:r>
              <a:rPr lang="cs-CZ" altLang="cs-CZ" sz="2200" i="1"/>
              <a:t>„renaissance“</a:t>
            </a:r>
            <a:endParaRPr lang="cs-CZ" altLang="cs-CZ" sz="22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/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/>
              <a:t>do konce 18. st. se renesance dělila na 15. a 16. st. </a:t>
            </a:r>
            <a:endParaRPr lang="cs-CZ" altLang="cs-CZ" sz="2200" i="1"/>
          </a:p>
          <a:p>
            <a:pPr eaLnBrk="1" hangingPunct="1">
              <a:lnSpc>
                <a:spcPct val="80000"/>
              </a:lnSpc>
            </a:pPr>
            <a:endParaRPr lang="cs-CZ" altLang="cs-CZ" sz="2200" i="1"/>
          </a:p>
          <a:p>
            <a:pPr eaLnBrk="1" hangingPunct="1">
              <a:lnSpc>
                <a:spcPct val="80000"/>
              </a:lnSpc>
            </a:pPr>
            <a:r>
              <a:rPr lang="cs-CZ" altLang="cs-CZ" sz="2200" b="1" i="1"/>
              <a:t>Seroux d´Agincourt</a:t>
            </a:r>
            <a:r>
              <a:rPr lang="cs-CZ" altLang="cs-CZ" sz="2200"/>
              <a:t>  se koncem 18. st. pokusil o vytvoření epoch – řecká epocha, gotická, </a:t>
            </a:r>
            <a:r>
              <a:rPr lang="cs-CZ" altLang="cs-CZ" sz="2200" i="1"/>
              <a:t>rinascitá </a:t>
            </a:r>
            <a:r>
              <a:rPr lang="cs-CZ" altLang="cs-CZ" sz="2200"/>
              <a:t>– tento pojem přeložil do francouzštiny jako  </a:t>
            </a:r>
            <a:r>
              <a:rPr lang="cs-CZ" altLang="cs-CZ" sz="2200" i="1"/>
              <a:t>renaissance</a:t>
            </a:r>
            <a:r>
              <a:rPr lang="cs-CZ" altLang="cs-CZ" sz="2200"/>
              <a:t>, ovšem s novým významem, s významem </a:t>
            </a:r>
            <a:r>
              <a:rPr lang="cs-CZ" altLang="cs-CZ" sz="2200" i="1"/>
              <a:t>znovuzrození</a:t>
            </a:r>
            <a:endParaRPr lang="cs-CZ" altLang="cs-CZ" sz="2200"/>
          </a:p>
          <a:p>
            <a:pPr eaLnBrk="1" hangingPunct="1">
              <a:lnSpc>
                <a:spcPct val="80000"/>
              </a:lnSpc>
            </a:pPr>
            <a:endParaRPr lang="cs-CZ" altLang="cs-CZ" sz="2200"/>
          </a:p>
          <a:p>
            <a:pPr eaLnBrk="1" hangingPunct="1">
              <a:lnSpc>
                <a:spcPct val="80000"/>
              </a:lnSpc>
            </a:pPr>
            <a:r>
              <a:rPr lang="cs-CZ" altLang="cs-CZ" sz="2200"/>
              <a:t>období pak dělil na 15. st. – označované pojmem </a:t>
            </a:r>
            <a:r>
              <a:rPr lang="cs-CZ" altLang="cs-CZ" sz="2200" i="1"/>
              <a:t>renaissance</a:t>
            </a:r>
            <a:r>
              <a:rPr lang="cs-CZ" altLang="cs-CZ" sz="2200"/>
              <a:t> a na st.16., které pojmenovává </a:t>
            </a:r>
            <a:r>
              <a:rPr lang="cs-CZ" altLang="cs-CZ" sz="2200" i="1"/>
              <a:t>renouvellement</a:t>
            </a:r>
            <a:r>
              <a:rPr lang="cs-CZ" altLang="cs-CZ" sz="2200"/>
              <a:t> = </a:t>
            </a:r>
            <a:r>
              <a:rPr lang="cs-CZ" altLang="cs-CZ" sz="2200" i="1"/>
              <a:t>znovuobnovení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i="1"/>
          </a:p>
          <a:p>
            <a:pPr eaLnBrk="1" hangingPunct="1">
              <a:lnSpc>
                <a:spcPct val="80000"/>
              </a:lnSpc>
            </a:pPr>
            <a:r>
              <a:rPr lang="cs-CZ" altLang="cs-CZ" sz="2200" b="1" i="1"/>
              <a:t>Jacob Burckhardt</a:t>
            </a:r>
            <a:r>
              <a:rPr lang="cs-CZ" altLang="cs-CZ" sz="2200" i="1"/>
              <a:t> </a:t>
            </a:r>
            <a:r>
              <a:rPr lang="cs-CZ" altLang="cs-CZ" sz="2200"/>
              <a:t>pak chápal </a:t>
            </a:r>
            <a:r>
              <a:rPr lang="cs-CZ" altLang="cs-CZ" sz="2200" i="1"/>
              <a:t>„renesanční kulturu“</a:t>
            </a:r>
            <a:r>
              <a:rPr lang="cs-CZ" altLang="cs-CZ" sz="2200"/>
              <a:t> jako široký proud v umění, obnovení antického ideálu, viděl v ní znovuzrození celé Evropy (renesanční kulturu při tom vztahoval k 15. a 16. st.)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i="1"/>
          </a:p>
        </p:txBody>
      </p:sp>
    </p:spTree>
    <p:extLst>
      <p:ext uri="{BB962C8B-B14F-4D97-AF65-F5344CB8AC3E}">
        <p14:creationId xmlns:p14="http://schemas.microsoft.com/office/powerpoint/2010/main" val="33061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9894" y="115889"/>
            <a:ext cx="9330906" cy="66690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200" b="1" dirty="0"/>
              <a:t>v 2. pol. 19. st. bylo pod pojem renesance zahrnováno umění 15. a 16. st.</a:t>
            </a:r>
            <a:r>
              <a:rPr lang="cs-CZ" altLang="cs-CZ" sz="2200" dirty="0"/>
              <a:t>, </a:t>
            </a:r>
            <a:r>
              <a:rPr lang="cs-CZ" altLang="cs-CZ" sz="2200" b="1" dirty="0"/>
              <a:t>v současnosti</a:t>
            </a:r>
            <a:r>
              <a:rPr lang="cs-CZ" altLang="cs-CZ" sz="2200" dirty="0"/>
              <a:t> pod pojmem </a:t>
            </a:r>
            <a:r>
              <a:rPr lang="cs-CZ" altLang="cs-CZ" sz="2200" b="1" dirty="0"/>
              <a:t>renesance rozumíme umění 15. a 16. st. dohromady</a:t>
            </a:r>
            <a:r>
              <a:rPr lang="cs-CZ" altLang="cs-CZ" sz="2200" dirty="0"/>
              <a:t> (před tím bylo chápáno zvlášť – </a:t>
            </a:r>
            <a:r>
              <a:rPr lang="cs-CZ" altLang="cs-CZ" sz="2200" i="1" dirty="0" err="1"/>
              <a:t>renaissance</a:t>
            </a:r>
            <a:r>
              <a:rPr lang="cs-CZ" altLang="cs-CZ" sz="2200" dirty="0"/>
              <a:t> x </a:t>
            </a:r>
            <a:r>
              <a:rPr lang="cs-CZ" altLang="cs-CZ" sz="2200" i="1" dirty="0" err="1"/>
              <a:t>renouvellement</a:t>
            </a:r>
            <a:r>
              <a:rPr lang="cs-CZ" altLang="cs-CZ" sz="22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dnes pro umění 16. st. používáme označení </a:t>
            </a:r>
            <a:r>
              <a:rPr lang="cs-CZ" altLang="cs-CZ" sz="2200" i="1" dirty="0"/>
              <a:t>manýrismus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i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/>
              <a:t>mezník představuje rok 1500</a:t>
            </a:r>
            <a:r>
              <a:rPr lang="cs-CZ" altLang="cs-CZ" sz="2200" dirty="0"/>
              <a:t> – z historického hlediska rozeznáváme umění před a po roce 1500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b="1" dirty="0"/>
              <a:t>kolem roku 1500 a po něm – vzniká pojem </a:t>
            </a:r>
            <a:r>
              <a:rPr lang="cs-CZ" altLang="cs-CZ" sz="2200" b="1" i="1" dirty="0"/>
              <a:t>uměleckého díla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před rokem 1500 bylo umění chápáno jako </a:t>
            </a:r>
            <a:r>
              <a:rPr lang="cs-CZ" altLang="cs-CZ" sz="2200" dirty="0" smtClean="0"/>
              <a:t>kultovní </a:t>
            </a:r>
            <a:r>
              <a:rPr lang="cs-CZ" altLang="cs-CZ" sz="2200" dirty="0"/>
              <a:t>předmět – </a:t>
            </a:r>
            <a:r>
              <a:rPr lang="cs-CZ" altLang="cs-CZ" sz="2200" b="1" i="1" dirty="0"/>
              <a:t>kultovní</a:t>
            </a:r>
            <a:r>
              <a:rPr lang="cs-CZ" altLang="cs-CZ" sz="2200" b="1" dirty="0"/>
              <a:t> obraz</a:t>
            </a:r>
            <a:r>
              <a:rPr lang="cs-CZ" altLang="cs-CZ" sz="2200" dirty="0"/>
              <a:t>, </a:t>
            </a:r>
            <a:r>
              <a:rPr lang="cs-CZ" altLang="cs-CZ" sz="2200" b="1" i="1" dirty="0"/>
              <a:t>kultovní</a:t>
            </a:r>
            <a:r>
              <a:rPr lang="cs-CZ" altLang="cs-CZ" sz="2200" b="1" dirty="0"/>
              <a:t> stavba</a:t>
            </a:r>
            <a:r>
              <a:rPr lang="cs-CZ" altLang="cs-CZ" sz="2200" dirty="0"/>
              <a:t> (chrám)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/>
              <a:t>kolem roku 1500 se také </a:t>
            </a:r>
            <a:r>
              <a:rPr lang="cs-CZ" altLang="cs-CZ" sz="2200" b="1" dirty="0"/>
              <a:t>mění problematika kolem pojmu </a:t>
            </a:r>
            <a:r>
              <a:rPr lang="cs-CZ" altLang="cs-CZ" sz="2200" b="1" i="1" dirty="0"/>
              <a:t>mimesis</a:t>
            </a:r>
            <a:r>
              <a:rPr lang="cs-CZ" altLang="cs-CZ" sz="2200" i="1" dirty="0"/>
              <a:t> </a:t>
            </a:r>
            <a:r>
              <a:rPr lang="cs-CZ" altLang="cs-CZ" sz="2200" dirty="0"/>
              <a:t>– </a:t>
            </a:r>
            <a:r>
              <a:rPr lang="cs-CZ" altLang="cs-CZ" sz="2200" b="1" dirty="0"/>
              <a:t>věrné nápodoby přírody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200" i="1" dirty="0" err="1"/>
              <a:t>rinascitá</a:t>
            </a:r>
            <a:r>
              <a:rPr lang="cs-CZ" altLang="cs-CZ" sz="2200" dirty="0"/>
              <a:t> – pokračuje k stále větší </a:t>
            </a:r>
            <a:r>
              <a:rPr lang="cs-CZ" altLang="cs-CZ" sz="2200" b="1" dirty="0"/>
              <a:t>věrnosti zobrazení</a:t>
            </a:r>
            <a:r>
              <a:rPr lang="cs-CZ" altLang="cs-CZ" sz="2200" dirty="0"/>
              <a:t>, jak uvádí </a:t>
            </a:r>
            <a:r>
              <a:rPr lang="cs-CZ" altLang="cs-CZ" sz="2200" dirty="0" err="1"/>
              <a:t>Vasari</a:t>
            </a: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1567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8521" y="404813"/>
            <a:ext cx="9322279" cy="61198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do roku 1500 nebyla věrnost zobrazení pojímána jako </a:t>
            </a:r>
            <a:r>
              <a:rPr lang="cs-CZ" altLang="cs-CZ" sz="1800" b="1" i="1" dirty="0"/>
              <a:t>zrcadlení</a:t>
            </a:r>
            <a:r>
              <a:rPr lang="cs-CZ" altLang="cs-CZ" sz="1800" b="1" dirty="0"/>
              <a:t>, byla chápána </a:t>
            </a:r>
            <a:r>
              <a:rPr lang="cs-CZ" altLang="cs-CZ" sz="1800" b="1" i="1" dirty="0"/>
              <a:t>symbolicky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i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po roce 1500 </a:t>
            </a:r>
            <a:r>
              <a:rPr lang="cs-CZ" altLang="cs-CZ" sz="1800" b="1" dirty="0"/>
              <a:t>se situace mění</a:t>
            </a:r>
            <a:r>
              <a:rPr lang="cs-CZ" altLang="cs-CZ" sz="1800" dirty="0"/>
              <a:t> – </a:t>
            </a:r>
            <a:r>
              <a:rPr lang="cs-CZ" altLang="cs-CZ" sz="1800" i="1" dirty="0"/>
              <a:t>mimesis</a:t>
            </a:r>
            <a:r>
              <a:rPr lang="cs-CZ" altLang="cs-CZ" sz="1800" dirty="0"/>
              <a:t> je chápána jako </a:t>
            </a:r>
            <a:r>
              <a:rPr lang="cs-CZ" altLang="cs-CZ" sz="1800" b="1" dirty="0"/>
              <a:t>vytváření nové přírody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vznikají při tom </a:t>
            </a:r>
            <a:r>
              <a:rPr lang="cs-CZ" altLang="cs-CZ" sz="1800" b="1" u="sng" dirty="0"/>
              <a:t>dva proudy: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1. proud </a:t>
            </a:r>
            <a:r>
              <a:rPr lang="cs-CZ" altLang="cs-CZ" sz="1800" dirty="0"/>
              <a:t>představuje </a:t>
            </a:r>
            <a:r>
              <a:rPr lang="cs-CZ" altLang="cs-CZ" sz="1800" b="1" dirty="0"/>
              <a:t>nizozemské umění</a:t>
            </a:r>
            <a:r>
              <a:rPr lang="cs-CZ" altLang="cs-CZ" sz="1800" dirty="0"/>
              <a:t>, které je </a:t>
            </a:r>
            <a:r>
              <a:rPr lang="cs-CZ" altLang="cs-CZ" sz="1800" i="1" u="sng" dirty="0"/>
              <a:t>znázorňující </a:t>
            </a:r>
            <a:r>
              <a:rPr lang="cs-CZ" altLang="cs-CZ" sz="1800" dirty="0"/>
              <a:t>– obraz je tu </a:t>
            </a:r>
            <a:r>
              <a:rPr lang="cs-CZ" altLang="cs-CZ" sz="1800" b="1" dirty="0"/>
              <a:t>skutečným obrazem světa</a:t>
            </a: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/>
              <a:t>(v současnosti reprezentuje tento způsob zobrazení fotografie; otázka: </a:t>
            </a:r>
            <a:r>
              <a:rPr lang="cs-CZ" altLang="cs-CZ" sz="1800" i="1" dirty="0"/>
              <a:t>co v tomto kontextu znamenají digitální zobrazovací techniky, 3D zobrazení???)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2. proud</a:t>
            </a:r>
            <a:r>
              <a:rPr lang="cs-CZ" altLang="cs-CZ" sz="1800" dirty="0"/>
              <a:t> představuje </a:t>
            </a:r>
            <a:r>
              <a:rPr lang="cs-CZ" altLang="cs-CZ" sz="1800" b="1" dirty="0"/>
              <a:t>umění italské</a:t>
            </a:r>
            <a:r>
              <a:rPr lang="cs-CZ" altLang="cs-CZ" sz="1800" dirty="0"/>
              <a:t> – </a:t>
            </a:r>
            <a:r>
              <a:rPr lang="cs-CZ" altLang="cs-CZ" sz="1800" i="1" u="sng" dirty="0"/>
              <a:t>vyprávějící </a:t>
            </a:r>
            <a:r>
              <a:rPr lang="cs-CZ" altLang="cs-CZ" sz="1800" dirty="0"/>
              <a:t>– vzniká tu </a:t>
            </a:r>
            <a:r>
              <a:rPr lang="cs-CZ" altLang="cs-CZ" sz="1800" b="1" dirty="0"/>
              <a:t>nová, jiná skutečnost</a:t>
            </a:r>
            <a:r>
              <a:rPr lang="cs-CZ" altLang="cs-CZ" sz="1800" dirty="0"/>
              <a:t>; toto umění lze popsat vzhledem k obsahu; formální i obsahové znaky tohoto umění pak směřují dále do současnosti – </a:t>
            </a:r>
            <a:r>
              <a:rPr lang="cs-CZ" altLang="cs-CZ" sz="1800" b="1" dirty="0"/>
              <a:t>obraz nemusí ani nic představovat</a:t>
            </a:r>
            <a:r>
              <a:rPr lang="cs-CZ" altLang="cs-CZ" sz="1800" dirty="0"/>
              <a:t> (jako je tomu u abstrakce), ale </a:t>
            </a:r>
            <a:r>
              <a:rPr lang="cs-CZ" altLang="cs-CZ" sz="1800" b="1" dirty="0"/>
              <a:t>vyjadřovat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koncepce </a:t>
            </a:r>
            <a:r>
              <a:rPr lang="cs-CZ" altLang="cs-CZ" sz="2000" b="1" i="1" dirty="0"/>
              <a:t>mimesis</a:t>
            </a:r>
            <a:r>
              <a:rPr lang="cs-CZ" altLang="cs-CZ" sz="2000" b="1" dirty="0"/>
              <a:t> se po roce 1500 mění</a:t>
            </a:r>
            <a:r>
              <a:rPr lang="cs-CZ" altLang="cs-CZ" sz="2000" dirty="0"/>
              <a:t> – historici umění vycházeli při zkoumání této otázky z italského umění jako z určitého modu, způsobu práce; </a:t>
            </a:r>
            <a:r>
              <a:rPr lang="cs-CZ" altLang="cs-CZ" sz="2000" b="1" dirty="0"/>
              <a:t>výchozí bylo tedy italské </a:t>
            </a:r>
            <a:r>
              <a:rPr lang="cs-CZ" altLang="cs-CZ" sz="2000" b="1" i="1" dirty="0"/>
              <a:t>vyprávějící</a:t>
            </a:r>
            <a:r>
              <a:rPr lang="cs-CZ" altLang="cs-CZ" sz="2000" b="1" dirty="0"/>
              <a:t> umění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Pozn.: </a:t>
            </a:r>
            <a:r>
              <a:rPr lang="cs-CZ" altLang="cs-CZ" sz="1800" dirty="0" err="1"/>
              <a:t>Zeuxis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Parhasios</a:t>
            </a:r>
            <a:r>
              <a:rPr lang="cs-CZ" altLang="cs-CZ" sz="1800" dirty="0"/>
              <a:t>, legendy o vzniku malířství, </a:t>
            </a:r>
            <a:r>
              <a:rPr lang="cs-CZ" altLang="cs-CZ" sz="1800" dirty="0" err="1"/>
              <a:t>Plinova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Historia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Naturalis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61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Jacob von Sandrart_Zeuxis a Parhasias_16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4450"/>
            <a:ext cx="8531225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171700" y="6456364"/>
            <a:ext cx="83883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Jacob von Sandrart, 1683, Zeuxis a Parhasios, mědiryt, 36,3 x 24,4 cm, ilustrace spisu Joachima Sandrarta Academia Nobilissime Artis Pictoriae, Norimberk, 1683, Statens Museum for Kunst, Kodaň</a:t>
            </a:r>
          </a:p>
        </p:txBody>
      </p:sp>
    </p:spTree>
    <p:extLst>
      <p:ext uri="{BB962C8B-B14F-4D97-AF65-F5344CB8AC3E}">
        <p14:creationId xmlns:p14="http://schemas.microsoft.com/office/powerpoint/2010/main" val="38548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aravaggio_Kosik s ovoc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44" y="508958"/>
            <a:ext cx="7494356" cy="573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0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Bacchino-malato-1593-Caravaggio-by-Catherine-La-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0"/>
            <a:ext cx="531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0" y="5976939"/>
            <a:ext cx="183515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100" b="1"/>
              <a:t>Caravaggio, </a:t>
            </a:r>
            <a:r>
              <a:rPr lang="cs-CZ" altLang="cs-CZ" sz="1100" b="1"/>
              <a:t>asi </a:t>
            </a:r>
            <a:r>
              <a:rPr lang="it-IT" altLang="cs-CZ" sz="1100" b="1"/>
              <a:t>1593</a:t>
            </a:r>
            <a:r>
              <a:rPr lang="cs-CZ" altLang="cs-CZ" sz="1100" b="1"/>
              <a:t>, </a:t>
            </a:r>
            <a:r>
              <a:rPr lang="cs-CZ" altLang="cs-CZ" sz="1100" b="1" i="1"/>
              <a:t>Nemocný Bakchus</a:t>
            </a:r>
            <a:r>
              <a:rPr lang="cs-CZ" altLang="cs-CZ" sz="1100" b="1"/>
              <a:t>, olej na plátně, </a:t>
            </a:r>
            <a:r>
              <a:rPr lang="it-IT" altLang="cs-CZ" sz="1100" b="1"/>
              <a:t>67 x 53 cm Galleria Borghese</a:t>
            </a:r>
            <a:r>
              <a:rPr lang="cs-CZ" altLang="cs-CZ" sz="1100" b="1"/>
              <a:t>, Řím</a:t>
            </a:r>
          </a:p>
        </p:txBody>
      </p:sp>
    </p:spTree>
    <p:extLst>
      <p:ext uri="{BB962C8B-B14F-4D97-AF65-F5344CB8AC3E}">
        <p14:creationId xmlns:p14="http://schemas.microsoft.com/office/powerpoint/2010/main" val="17129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boticelli_pomluva apell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888"/>
            <a:ext cx="91440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1558925" y="6381750"/>
            <a:ext cx="69992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cs-CZ" sz="1100" b="1"/>
              <a:t>Sandro Botticelli, 149</a:t>
            </a:r>
            <a:r>
              <a:rPr lang="cs-CZ" altLang="cs-CZ" sz="1100" b="1"/>
              <a:t>5</a:t>
            </a:r>
            <a:r>
              <a:rPr lang="it-IT" altLang="cs-CZ" sz="1100" b="1"/>
              <a:t>, </a:t>
            </a:r>
            <a:r>
              <a:rPr lang="cs-CZ" altLang="cs-CZ" sz="1100" b="1" i="1"/>
              <a:t>Pomluva Apellova</a:t>
            </a:r>
            <a:r>
              <a:rPr lang="cs-CZ" altLang="cs-CZ" sz="1100" b="1"/>
              <a:t>, </a:t>
            </a:r>
            <a:r>
              <a:rPr lang="it-IT" altLang="cs-CZ" sz="1100" b="1"/>
              <a:t>tempera na dřevě, 62 × 91 cm, </a:t>
            </a:r>
            <a:r>
              <a:rPr lang="cs-CZ" altLang="cs-CZ" sz="1100" b="1"/>
              <a:t>Gelleria degli </a:t>
            </a:r>
            <a:r>
              <a:rPr lang="it-IT" altLang="cs-CZ" sz="1100" b="1"/>
              <a:t>Uffizi, Florencie</a:t>
            </a:r>
            <a:endParaRPr lang="cs-CZ" altLang="cs-CZ" sz="1100" b="1"/>
          </a:p>
        </p:txBody>
      </p:sp>
    </p:spTree>
    <p:extLst>
      <p:ext uri="{BB962C8B-B14F-4D97-AF65-F5344CB8AC3E}">
        <p14:creationId xmlns:p14="http://schemas.microsoft.com/office/powerpoint/2010/main" val="42833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hiberti_baptiste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32" y="508959"/>
            <a:ext cx="8120332" cy="60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024564" y="5876926"/>
            <a:ext cx="4319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b="1"/>
          </a:p>
        </p:txBody>
      </p:sp>
      <p:pic>
        <p:nvPicPr>
          <p:cNvPr id="69635" name="Picture 3" descr="Ghiberti_dv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0"/>
            <a:ext cx="422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703389" y="5735638"/>
            <a:ext cx="20161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Loenzo Ghiberti, </a:t>
            </a:r>
            <a:r>
              <a:rPr lang="en-US" altLang="cs-CZ" sz="1100" b="1"/>
              <a:t>1425</a:t>
            </a:r>
            <a:r>
              <a:rPr lang="cs-CZ" altLang="cs-CZ" sz="1100" b="1"/>
              <a:t>–14</a:t>
            </a:r>
            <a:r>
              <a:rPr lang="en-US" altLang="cs-CZ" sz="1100" b="1"/>
              <a:t>52</a:t>
            </a:r>
            <a:r>
              <a:rPr lang="cs-CZ" altLang="cs-CZ" sz="1100" b="1"/>
              <a:t>,  východní dveře florentského baptisteria, zlacený bronz</a:t>
            </a:r>
            <a:r>
              <a:rPr lang="en-US" altLang="cs-CZ" sz="1100" b="1"/>
              <a:t>, 599 x 462 cm</a:t>
            </a:r>
            <a:r>
              <a:rPr lang="cs-CZ" altLang="cs-CZ" sz="1100" b="1"/>
              <a:t>, Baptisterium, </a:t>
            </a:r>
            <a:r>
              <a:rPr lang="en-US" altLang="cs-CZ" sz="1100" b="1"/>
              <a:t>Florenc</a:t>
            </a:r>
            <a:r>
              <a:rPr lang="cs-CZ" altLang="cs-CZ" sz="1100" b="1"/>
              <a:t>i</a:t>
            </a:r>
            <a:r>
              <a:rPr lang="en-US" altLang="cs-CZ" sz="1100" b="1"/>
              <a:t>e</a:t>
            </a:r>
            <a:endParaRPr lang="cs-CZ" altLang="cs-CZ" sz="1100" b="1"/>
          </a:p>
        </p:txBody>
      </p:sp>
    </p:spTree>
    <p:extLst>
      <p:ext uri="{BB962C8B-B14F-4D97-AF65-F5344CB8AC3E}">
        <p14:creationId xmlns:p14="http://schemas.microsoft.com/office/powerpoint/2010/main" val="26704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ndrea-Pisano-jizni dvere_batiste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0"/>
            <a:ext cx="448786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703389" y="5880100"/>
            <a:ext cx="20161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/>
              <a:t>Loenzo Ghiberti, 1403–1424, severní dveře florentského baptisteria, zlacený bronz</a:t>
            </a:r>
            <a:r>
              <a:rPr lang="en-US" altLang="cs-CZ" sz="1100" b="1"/>
              <a:t>, </a:t>
            </a:r>
            <a:r>
              <a:rPr lang="cs-CZ" altLang="cs-CZ" sz="1100" b="1"/>
              <a:t>457 x 251 cm, Baptisterium, </a:t>
            </a:r>
            <a:r>
              <a:rPr lang="en-US" altLang="cs-CZ" sz="1100" b="1"/>
              <a:t>Florenc</a:t>
            </a:r>
            <a:r>
              <a:rPr lang="cs-CZ" altLang="cs-CZ" sz="1100" b="1"/>
              <a:t>i</a:t>
            </a:r>
            <a:r>
              <a:rPr lang="en-US" altLang="cs-CZ" sz="1100" b="1"/>
              <a:t>e</a:t>
            </a:r>
            <a:r>
              <a:rPr lang="cs-CZ" altLang="cs-CZ" sz="11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42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Mistr Antony (Antonín </a:t>
            </a:r>
            <a:r>
              <a:rPr lang="cs-CZ" dirty="0" err="1" smtClean="0"/>
              <a:t>Pilgram</a:t>
            </a:r>
            <a:r>
              <a:rPr lang="cs-CZ" dirty="0" smtClean="0"/>
              <a:t> 1460-1516)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60" y="1736957"/>
            <a:ext cx="2947069" cy="3513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608" y="1752900"/>
            <a:ext cx="2303392" cy="3462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06" y="1736957"/>
            <a:ext cx="3738341" cy="46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isano_jizni_dvere_batisterium_cel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0"/>
            <a:ext cx="461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6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Ghiberti_baptisterium_krest krist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4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andrea-pisano_jizdi dvere_detail_krest_krist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9" y="0"/>
            <a:ext cx="5399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1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jan van eyck_arnolf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0"/>
            <a:ext cx="5010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631951" y="5300664"/>
            <a:ext cx="18002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Jan van Eyck, 1434, </a:t>
            </a:r>
            <a:r>
              <a:rPr lang="cs-CZ" altLang="cs-CZ" sz="1200" b="1" i="1"/>
              <a:t>Portrét Giovanniho (?) Arnolfiniho a jeho manželky</a:t>
            </a:r>
            <a:r>
              <a:rPr lang="cs-CZ" altLang="cs-CZ" sz="1200" b="1"/>
              <a:t>, olej na dubovém dřevě,</a:t>
            </a:r>
            <a:br>
              <a:rPr lang="cs-CZ" altLang="cs-CZ" sz="1200" b="1"/>
            </a:br>
            <a:r>
              <a:rPr lang="cs-CZ" altLang="cs-CZ" sz="1200" b="1"/>
              <a:t>82,2 × 60 cm, National Gallery, Londýn</a:t>
            </a:r>
          </a:p>
        </p:txBody>
      </p:sp>
    </p:spTree>
    <p:extLst>
      <p:ext uri="{BB962C8B-B14F-4D97-AF65-F5344CB8AC3E}">
        <p14:creationId xmlns:p14="http://schemas.microsoft.com/office/powerpoint/2010/main" val="19521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Arnolfini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1" y="0"/>
            <a:ext cx="662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8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rnolfini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6"/>
            <a:ext cx="91440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5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Arnolfini_zrcad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"/>
            <a:ext cx="8243887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6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Arnolfini_detail p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0"/>
            <a:ext cx="561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6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Arnolfini_Jan van Eyck byl z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8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Typické znaky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Antropocentrismus</a:t>
            </a:r>
          </a:p>
          <a:p>
            <a:r>
              <a:rPr lang="cs-CZ" dirty="0" smtClean="0"/>
              <a:t>Individualismus</a:t>
            </a:r>
          </a:p>
          <a:p>
            <a:r>
              <a:rPr lang="cs-CZ" dirty="0" smtClean="0"/>
              <a:t>Humanismus</a:t>
            </a:r>
          </a:p>
          <a:p>
            <a:r>
              <a:rPr lang="cs-CZ" dirty="0" smtClean="0"/>
              <a:t>Vědeckost</a:t>
            </a:r>
          </a:p>
          <a:p>
            <a:r>
              <a:rPr lang="cs-CZ" dirty="0" smtClean="0"/>
              <a:t>Nacionalizace umění</a:t>
            </a:r>
          </a:p>
          <a:p>
            <a:r>
              <a:rPr lang="cs-CZ" dirty="0" smtClean="0"/>
              <a:t>Sběratelství (počátky archeologie, památkové péče)</a:t>
            </a:r>
          </a:p>
          <a:p>
            <a:r>
              <a:rPr lang="cs-CZ" dirty="0" smtClean="0"/>
              <a:t>Mecenášství</a:t>
            </a:r>
          </a:p>
          <a:p>
            <a:r>
              <a:rPr lang="cs-CZ" dirty="0" smtClean="0"/>
              <a:t>Sekularizace 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7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Jakuba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310" y="1392892"/>
            <a:ext cx="6827952" cy="48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Náměty a technika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Každodenní život</a:t>
            </a:r>
          </a:p>
          <a:p>
            <a:r>
              <a:rPr lang="cs-CZ" dirty="0" smtClean="0"/>
              <a:t>Náboženství – křesťanství</a:t>
            </a:r>
          </a:p>
          <a:p>
            <a:r>
              <a:rPr lang="cs-CZ" dirty="0" smtClean="0"/>
              <a:t>Portrét, krajina, zátiší</a:t>
            </a:r>
          </a:p>
          <a:p>
            <a:r>
              <a:rPr lang="cs-CZ" dirty="0" smtClean="0"/>
              <a:t>Antické umění</a:t>
            </a:r>
          </a:p>
          <a:p>
            <a:endParaRPr lang="cs-CZ" dirty="0"/>
          </a:p>
          <a:p>
            <a:r>
              <a:rPr lang="cs-CZ" dirty="0" smtClean="0"/>
              <a:t>Perspektiva</a:t>
            </a:r>
          </a:p>
          <a:p>
            <a:r>
              <a:rPr lang="cs-CZ" dirty="0" smtClean="0"/>
              <a:t>Kresba</a:t>
            </a:r>
          </a:p>
          <a:p>
            <a:r>
              <a:rPr lang="cs-CZ" dirty="0" smtClean="0"/>
              <a:t>Sfumato, </a:t>
            </a:r>
            <a:r>
              <a:rPr lang="cs-CZ" dirty="0" err="1" smtClean="0"/>
              <a:t>sgrafito,chiarascuro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97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Florencie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Republika 1494-1512  - vyhnání Medici, </a:t>
            </a:r>
            <a:r>
              <a:rPr lang="cs-CZ" dirty="0" err="1" smtClean="0"/>
              <a:t>Savonarola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David od </a:t>
            </a:r>
            <a:r>
              <a:rPr lang="cs-CZ" dirty="0" err="1" smtClean="0"/>
              <a:t>Michelangela</a:t>
            </a:r>
            <a:r>
              <a:rPr lang="cs-CZ" dirty="0" smtClean="0"/>
              <a:t>  1501-1504 (zakázka republiky)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</a:t>
            </a:r>
            <a:r>
              <a:rPr lang="cs-CZ">
                <a:hlinkClick r:id="rId2"/>
              </a:rPr>
              <a:t>://</a:t>
            </a:r>
            <a:r>
              <a:rPr lang="cs-CZ" smtClean="0">
                <a:hlinkClick r:id="rId2"/>
              </a:rPr>
              <a:t>www.youtube.com/watch?v=c3Y7UpGPZXg&amp;t=73s</a:t>
            </a:r>
            <a:endParaRPr lang="cs-CZ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899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Milán</a:t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Leonardo da Vinci </a:t>
            </a:r>
          </a:p>
          <a:p>
            <a:r>
              <a:rPr lang="cs-CZ" dirty="0" smtClean="0"/>
              <a:t>Slavnosti </a:t>
            </a:r>
            <a:r>
              <a:rPr lang="cs-CZ" dirty="0" err="1" smtClean="0"/>
              <a:t>Ludovico</a:t>
            </a:r>
            <a:r>
              <a:rPr lang="cs-CZ" dirty="0" smtClean="0"/>
              <a:t> </a:t>
            </a:r>
            <a:r>
              <a:rPr lang="cs-CZ" dirty="0" err="1" smtClean="0"/>
              <a:t>Il</a:t>
            </a:r>
            <a:r>
              <a:rPr lang="cs-CZ" dirty="0" smtClean="0"/>
              <a:t> Moro</a:t>
            </a:r>
          </a:p>
          <a:p>
            <a:endParaRPr lang="cs-CZ" dirty="0"/>
          </a:p>
          <a:p>
            <a:r>
              <a:rPr lang="cs-CZ" dirty="0" smtClean="0"/>
              <a:t>Ukázka ze slavnosti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92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Itálie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u="sng" dirty="0" smtClean="0"/>
              <a:t>Raná renesance 1420-1500 quattrocento </a:t>
            </a:r>
            <a:r>
              <a:rPr lang="cs-CZ" dirty="0" smtClean="0"/>
              <a:t>– Filippo </a:t>
            </a:r>
            <a:r>
              <a:rPr lang="cs-CZ" dirty="0" err="1" smtClean="0"/>
              <a:t>Brunelleschi</a:t>
            </a:r>
            <a:r>
              <a:rPr lang="cs-CZ" dirty="0" smtClean="0"/>
              <a:t>, Leone </a:t>
            </a:r>
            <a:r>
              <a:rPr lang="cs-CZ" dirty="0" err="1" smtClean="0"/>
              <a:t>Battista</a:t>
            </a:r>
            <a:r>
              <a:rPr lang="cs-CZ" dirty="0" smtClean="0"/>
              <a:t> Alberti, </a:t>
            </a:r>
            <a:r>
              <a:rPr lang="cs-CZ" dirty="0" err="1" smtClean="0"/>
              <a:t>Michelozzo</a:t>
            </a:r>
            <a:r>
              <a:rPr lang="cs-CZ" dirty="0" smtClean="0"/>
              <a:t> </a:t>
            </a:r>
            <a:r>
              <a:rPr lang="cs-CZ" dirty="0" err="1" smtClean="0"/>
              <a:t>Michelozzi</a:t>
            </a:r>
            <a:r>
              <a:rPr lang="cs-CZ" dirty="0" smtClean="0"/>
              <a:t>, Luciano da </a:t>
            </a:r>
            <a:r>
              <a:rPr lang="cs-CZ" dirty="0" err="1" smtClean="0"/>
              <a:t>Laurena</a:t>
            </a:r>
            <a:r>
              <a:rPr lang="cs-CZ" dirty="0" smtClean="0"/>
              <a:t>. </a:t>
            </a:r>
            <a:r>
              <a:rPr lang="cs-CZ" dirty="0" err="1" smtClean="0"/>
              <a:t>Donatello</a:t>
            </a:r>
            <a:r>
              <a:rPr lang="cs-CZ" dirty="0" smtClean="0"/>
              <a:t>, Andrea </a:t>
            </a:r>
            <a:r>
              <a:rPr lang="cs-CZ" dirty="0" err="1" smtClean="0"/>
              <a:t>del</a:t>
            </a:r>
            <a:r>
              <a:rPr lang="cs-CZ" dirty="0" smtClean="0"/>
              <a:t> </a:t>
            </a:r>
            <a:r>
              <a:rPr lang="cs-CZ" dirty="0" err="1" smtClean="0"/>
              <a:t>Verrocchio</a:t>
            </a:r>
            <a:r>
              <a:rPr lang="cs-CZ" dirty="0" smtClean="0"/>
              <a:t>. Centrum Florencie</a:t>
            </a:r>
          </a:p>
          <a:p>
            <a:r>
              <a:rPr lang="cs-CZ" u="sng" dirty="0" smtClean="0"/>
              <a:t>Vrcholná renesance 1500-1550</a:t>
            </a:r>
            <a:r>
              <a:rPr lang="cs-CZ" dirty="0" smtClean="0"/>
              <a:t> – </a:t>
            </a:r>
            <a:r>
              <a:rPr lang="cs-CZ" dirty="0" err="1" smtClean="0"/>
              <a:t>Donato</a:t>
            </a:r>
            <a:r>
              <a:rPr lang="cs-CZ" dirty="0" smtClean="0"/>
              <a:t> Angela </a:t>
            </a:r>
            <a:r>
              <a:rPr lang="cs-CZ" dirty="0" err="1" smtClean="0"/>
              <a:t>Bramanta</a:t>
            </a:r>
            <a:r>
              <a:rPr lang="cs-CZ" dirty="0" smtClean="0"/>
              <a:t>  v r.1499 do Říma, kde  začal stavět chrám sv. Petra. Další architekti </a:t>
            </a:r>
            <a:r>
              <a:rPr lang="cs-CZ" dirty="0" err="1" smtClean="0"/>
              <a:t>Raffael</a:t>
            </a:r>
            <a:r>
              <a:rPr lang="cs-CZ" dirty="0" smtClean="0"/>
              <a:t> </a:t>
            </a:r>
            <a:r>
              <a:rPr lang="cs-CZ" dirty="0" err="1" smtClean="0"/>
              <a:t>Santi</a:t>
            </a:r>
            <a:r>
              <a:rPr lang="cs-CZ" dirty="0" smtClean="0"/>
              <a:t>, </a:t>
            </a:r>
            <a:r>
              <a:rPr lang="cs-CZ" dirty="0" err="1" smtClean="0"/>
              <a:t>Guilio</a:t>
            </a:r>
            <a:r>
              <a:rPr lang="cs-CZ" dirty="0" smtClean="0"/>
              <a:t> Romano, </a:t>
            </a:r>
            <a:r>
              <a:rPr lang="cs-CZ" dirty="0" err="1" smtClean="0"/>
              <a:t>Jacopo</a:t>
            </a:r>
            <a:r>
              <a:rPr lang="cs-CZ" dirty="0" smtClean="0"/>
              <a:t> </a:t>
            </a:r>
            <a:r>
              <a:rPr lang="cs-CZ" dirty="0" err="1" smtClean="0"/>
              <a:t>Sansovino</a:t>
            </a:r>
            <a:r>
              <a:rPr lang="cs-CZ" dirty="0" smtClean="0"/>
              <a:t>, první etapa tvorby </a:t>
            </a:r>
            <a:r>
              <a:rPr lang="cs-CZ" dirty="0" err="1" smtClean="0"/>
              <a:t>Michelangela</a:t>
            </a:r>
            <a:r>
              <a:rPr lang="cs-CZ" dirty="0" smtClean="0"/>
              <a:t> </a:t>
            </a:r>
            <a:r>
              <a:rPr lang="cs-CZ" dirty="0" err="1" smtClean="0"/>
              <a:t>Buonarotti</a:t>
            </a:r>
            <a:r>
              <a:rPr lang="cs-CZ" dirty="0" smtClean="0"/>
              <a:t>. Leonardo da Vinci, Rafael, Giovanni </a:t>
            </a:r>
            <a:r>
              <a:rPr lang="cs-CZ" dirty="0" err="1" smtClean="0"/>
              <a:t>Bellini</a:t>
            </a:r>
            <a:r>
              <a:rPr lang="cs-CZ" dirty="0" smtClean="0"/>
              <a:t>, </a:t>
            </a:r>
            <a:r>
              <a:rPr lang="cs-CZ" dirty="0" err="1" smtClean="0"/>
              <a:t>Giorgione</a:t>
            </a:r>
            <a:r>
              <a:rPr lang="cs-CZ" dirty="0" smtClean="0"/>
              <a:t>. Hlavní středisko Řím, Florencie, Benátky</a:t>
            </a:r>
          </a:p>
          <a:p>
            <a:r>
              <a:rPr lang="cs-CZ" u="sng" dirty="0" smtClean="0"/>
              <a:t>Pozdní renesance a manýrismus 1550-1580/1600</a:t>
            </a:r>
            <a:r>
              <a:rPr lang="cs-CZ" dirty="0" smtClean="0"/>
              <a:t>, období vrcholné a pozdní renesance (16.století) – cinquecento. V pozdní renesanci tvoří dále </a:t>
            </a:r>
            <a:r>
              <a:rPr lang="cs-CZ" dirty="0" err="1" smtClean="0"/>
              <a:t>Michelangelo</a:t>
            </a:r>
            <a:r>
              <a:rPr lang="cs-CZ" dirty="0" smtClean="0"/>
              <a:t>, Andrea </a:t>
            </a:r>
            <a:r>
              <a:rPr lang="cs-CZ" dirty="0" err="1" smtClean="0"/>
              <a:t>Palladio</a:t>
            </a:r>
            <a:r>
              <a:rPr lang="cs-CZ" dirty="0" smtClean="0"/>
              <a:t>, Giacomo </a:t>
            </a:r>
            <a:r>
              <a:rPr lang="cs-CZ" dirty="0" err="1" smtClean="0"/>
              <a:t>Barozzi</a:t>
            </a:r>
            <a:r>
              <a:rPr lang="cs-CZ" dirty="0" smtClean="0"/>
              <a:t> da </a:t>
            </a:r>
            <a:r>
              <a:rPr lang="cs-CZ" dirty="0" err="1" smtClean="0"/>
              <a:t>Vignola</a:t>
            </a:r>
            <a:r>
              <a:rPr lang="cs-CZ" dirty="0" smtClean="0"/>
              <a:t>, </a:t>
            </a:r>
            <a:r>
              <a:rPr lang="cs-CZ" dirty="0" err="1" smtClean="0"/>
              <a:t>Tizian</a:t>
            </a:r>
            <a:r>
              <a:rPr lang="cs-CZ" dirty="0" smtClean="0"/>
              <a:t>, </a:t>
            </a:r>
            <a:r>
              <a:rPr lang="cs-CZ" dirty="0" err="1" smtClean="0"/>
              <a:t>Correggio,Tintoretto,Veronese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20786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5763" y="654051"/>
            <a:ext cx="6343650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3200" b="1" dirty="0">
                <a:latin typeface="Arial"/>
                <a:cs typeface="Arial"/>
              </a:rPr>
              <a:t>Umění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rene</a:t>
            </a:r>
            <a:r>
              <a:rPr sz="3200" b="1" spc="-15" dirty="0">
                <a:latin typeface="Arial"/>
                <a:cs typeface="Arial"/>
              </a:rPr>
              <a:t>s</a:t>
            </a:r>
            <a:r>
              <a:rPr sz="3200" b="1" dirty="0">
                <a:latin typeface="Arial"/>
                <a:cs typeface="Arial"/>
              </a:rPr>
              <a:t>ance</a:t>
            </a:r>
            <a:r>
              <a:rPr sz="3200" b="1" spc="-6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–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obe</a:t>
            </a:r>
            <a:r>
              <a:rPr sz="3200" b="1" spc="-10" dirty="0">
                <a:latin typeface="Arial"/>
                <a:cs typeface="Arial"/>
              </a:rPr>
              <a:t>c</a:t>
            </a:r>
            <a:r>
              <a:rPr sz="3200" b="1" dirty="0">
                <a:latin typeface="Arial"/>
                <a:cs typeface="Arial"/>
              </a:rPr>
              <a:t>ný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úvod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8688" y="1609726"/>
            <a:ext cx="8907014" cy="4334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po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roce</a:t>
            </a:r>
            <a:r>
              <a:rPr lang="en-US" altLang="en-US" sz="2400" dirty="0">
                <a:latin typeface="Arial" panose="020B0604020202020204" pitchFamily="34" charset="0"/>
              </a:rPr>
              <a:t> 1500 se </a:t>
            </a:r>
            <a:r>
              <a:rPr lang="en-US" altLang="en-US" sz="2400" dirty="0" err="1">
                <a:latin typeface="Arial" panose="020B0604020202020204" pitchFamily="34" charset="0"/>
              </a:rPr>
              <a:t>umění</a:t>
            </a:r>
            <a:r>
              <a:rPr lang="en-US" altLang="en-US" sz="2400" dirty="0">
                <a:latin typeface="Arial" panose="020B0604020202020204" pitchFamily="34" charset="0"/>
              </a:rPr>
              <a:t> co do </a:t>
            </a:r>
            <a:r>
              <a:rPr lang="en-US" altLang="en-US" sz="2400" i="1" dirty="0">
                <a:latin typeface="Arial" panose="020B0604020202020204" pitchFamily="34" charset="0"/>
              </a:rPr>
              <a:t>mimesis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rozštěpuje</a:t>
            </a:r>
            <a:r>
              <a:rPr lang="en-US" altLang="en-US" sz="2400" dirty="0">
                <a:latin typeface="Arial" panose="020B0604020202020204" pitchFamily="34" charset="0"/>
              </a:rPr>
              <a:t> do </a:t>
            </a:r>
            <a:r>
              <a:rPr lang="en-US" altLang="en-US" sz="2400" i="1" dirty="0" err="1">
                <a:latin typeface="Arial" panose="020B0604020202020204" pitchFamily="34" charset="0"/>
              </a:rPr>
              <a:t>několika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stylů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–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Raffael</a:t>
            </a:r>
            <a:r>
              <a:rPr lang="en-US" altLang="en-US" sz="2400" b="1" i="1" dirty="0">
                <a:latin typeface="Arial" panose="020B0604020202020204" pitchFamily="34" charset="0"/>
              </a:rPr>
              <a:t>,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latin typeface="Arial" panose="020B0604020202020204" pitchFamily="34" charset="0"/>
              </a:rPr>
              <a:t>Correggio,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Tizian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vrcholné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renesanci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88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jinak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je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</a:rPr>
              <a:t>mimesis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pojímána</a:t>
            </a:r>
            <a:r>
              <a:rPr lang="en-US" altLang="en-US" sz="2400" dirty="0">
                <a:latin typeface="Arial" panose="020B0604020202020204" pitchFamily="34" charset="0"/>
              </a:rPr>
              <a:t> v 16.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st.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– v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manýrismu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(v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16. </a:t>
            </a:r>
            <a:r>
              <a:rPr lang="en-US" altLang="en-US" sz="2400" dirty="0" err="1">
                <a:latin typeface="Arial" panose="020B0604020202020204" pitchFamily="34" charset="0"/>
              </a:rPr>
              <a:t>st.</a:t>
            </a:r>
            <a:r>
              <a:rPr lang="en-US" altLang="en-US" sz="2400" dirty="0">
                <a:latin typeface="Arial" panose="020B0604020202020204" pitchFamily="34" charset="0"/>
              </a:rPr>
              <a:t> se </a:t>
            </a:r>
            <a:r>
              <a:rPr lang="en-US" altLang="en-US" sz="2400" dirty="0" err="1">
                <a:latin typeface="Arial" panose="020B0604020202020204" pitchFamily="34" charset="0"/>
              </a:rPr>
              <a:t>objevuje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nový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styl</a:t>
            </a:r>
            <a:r>
              <a:rPr lang="en-US" altLang="en-US" sz="2400" dirty="0">
                <a:latin typeface="Arial" panose="020B0604020202020204" pitchFamily="34" charset="0"/>
              </a:rPr>
              <a:t> –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manýrismus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který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„</a:t>
            </a:r>
            <a:r>
              <a:rPr lang="en-US" altLang="en-US" sz="2400" dirty="0" err="1">
                <a:latin typeface="Arial" panose="020B0604020202020204" pitchFamily="34" charset="0"/>
              </a:rPr>
              <a:t>rozkládá</a:t>
            </a:r>
            <a:r>
              <a:rPr lang="en-US" altLang="en-US" sz="2400" dirty="0">
                <a:latin typeface="Arial" panose="020B0604020202020204" pitchFamily="34" charset="0"/>
              </a:rPr>
              <a:t>“ </a:t>
            </a:r>
            <a:r>
              <a:rPr lang="en-US" altLang="en-US" sz="2400" dirty="0" err="1">
                <a:latin typeface="Arial" panose="020B0604020202020204" pitchFamily="34" charset="0"/>
              </a:rPr>
              <a:t>renesanci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ts val="50"/>
              </a:spcBef>
            </a:pPr>
            <a:endParaRPr lang="en-US" alt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latin typeface="Arial" panose="020B0604020202020204" pitchFamily="34" charset="0"/>
              </a:rPr>
              <a:t>koncem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Arial" panose="020B0604020202020204" pitchFamily="34" charset="0"/>
              </a:rPr>
              <a:t>16.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st.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pak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vzniká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nový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pokus</a:t>
            </a:r>
            <a:r>
              <a:rPr lang="en-US" altLang="en-US" sz="2400" b="1" dirty="0">
                <a:latin typeface="Arial" panose="020B0604020202020204" pitchFamily="34" charset="0"/>
              </a:rPr>
              <a:t> o </a:t>
            </a:r>
            <a:r>
              <a:rPr lang="en-US" altLang="en-US" sz="2400" b="1" dirty="0" err="1">
                <a:latin typeface="Arial" panose="020B0604020202020204" pitchFamily="34" charset="0"/>
              </a:rPr>
              <a:t>reformu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malířství</a:t>
            </a:r>
            <a:r>
              <a:rPr lang="en-US" altLang="en-US" sz="2400" b="1" dirty="0">
                <a:latin typeface="Arial" panose="020B0604020202020204" pitchFamily="34" charset="0"/>
              </a:rPr>
              <a:t> a </a:t>
            </a:r>
            <a:r>
              <a:rPr lang="en-US" altLang="en-US" sz="2400" b="1" dirty="0" err="1">
                <a:latin typeface="Arial" panose="020B0604020202020204" pitchFamily="34" charset="0"/>
              </a:rPr>
              <a:t>architektury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ts val="25"/>
              </a:spcBef>
              <a:buFont typeface="Arial" panose="020B0604020202020204" pitchFamily="34" charset="0"/>
              <a:buChar char="•"/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latin typeface="Arial" panose="020B0604020202020204" pitchFamily="34" charset="0"/>
              </a:rPr>
              <a:t>soudobé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teorie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při</a:t>
            </a:r>
            <a:r>
              <a:rPr lang="en-US" altLang="en-US" sz="2400" dirty="0">
                <a:latin typeface="Arial" panose="020B0604020202020204" pitchFamily="34" charset="0"/>
              </a:rPr>
              <a:t> tom </a:t>
            </a:r>
            <a:r>
              <a:rPr lang="en-US" altLang="en-US" sz="2400" dirty="0" err="1">
                <a:latin typeface="Arial" panose="020B0604020202020204" pitchFamily="34" charset="0"/>
              </a:rPr>
              <a:t>říkají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že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manýrismus</a:t>
            </a:r>
            <a:r>
              <a:rPr lang="en-US" altLang="en-US" sz="2400" b="1" dirty="0">
                <a:latin typeface="Arial" panose="020B0604020202020204" pitchFamily="34" charset="0"/>
              </a:rPr>
              <a:t> je </a:t>
            </a:r>
            <a:r>
              <a:rPr lang="en-US" altLang="en-US" sz="2400" b="1" dirty="0" err="1">
                <a:latin typeface="Arial" panose="020B0604020202020204" pitchFamily="34" charset="0"/>
              </a:rPr>
              <a:t>znovu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třeba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vystřídat</a:t>
            </a:r>
            <a:r>
              <a:rPr lang="en-US" altLang="en-US" sz="2400" b="1" dirty="0">
                <a:latin typeface="Arial" panose="020B0604020202020204" pitchFamily="34" charset="0"/>
              </a:rPr>
              <a:t> „</a:t>
            </a:r>
            <a:r>
              <a:rPr lang="en-US" altLang="en-US" sz="2400" b="1" dirty="0" err="1">
                <a:latin typeface="Arial" panose="020B0604020202020204" pitchFamily="34" charset="0"/>
              </a:rPr>
              <a:t>vysokým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uměním</a:t>
            </a:r>
            <a:r>
              <a:rPr lang="en-US" altLang="en-US" sz="2400" b="1" dirty="0">
                <a:latin typeface="Arial" panose="020B0604020202020204" pitchFamily="34" charset="0"/>
              </a:rPr>
              <a:t>“ </a:t>
            </a:r>
            <a:r>
              <a:rPr lang="en-US" altLang="en-US" sz="2400" dirty="0">
                <a:latin typeface="Arial" panose="020B0604020202020204" pitchFamily="34" charset="0"/>
              </a:rPr>
              <a:t>– v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malbě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vznikají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tzv</a:t>
            </a:r>
            <a:r>
              <a:rPr lang="en-US" altLang="en-US" sz="2400" b="1" i="1" dirty="0">
                <a:latin typeface="Arial" panose="020B0604020202020204" pitchFamily="34" charset="0"/>
              </a:rPr>
              <a:t>.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protobarokní</a:t>
            </a:r>
            <a:r>
              <a:rPr lang="en-US" altLang="en-US" sz="2400" b="1" i="1" dirty="0">
                <a:latin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školy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4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/>
          <p:cNvSpPr>
            <a:spLocks noChangeArrowheads="1"/>
          </p:cNvSpPr>
          <p:nvPr/>
        </p:nvSpPr>
        <p:spPr bwMode="auto">
          <a:xfrm>
            <a:off x="3432175" y="0"/>
            <a:ext cx="502285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711325" y="4881564"/>
            <a:ext cx="1436688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Raffael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Santi,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Sixtinská Madona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kol.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1512–1513,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olej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na plátně,</a:t>
            </a:r>
          </a:p>
          <a:p>
            <a:r>
              <a:rPr lang="en-US" altLang="en-US" sz="1200">
                <a:latin typeface="Arial" panose="020B0604020202020204" pitchFamily="34" charset="0"/>
              </a:rPr>
              <a:t>265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× 196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cm</a:t>
            </a:r>
          </a:p>
          <a:p>
            <a:r>
              <a:rPr lang="en-US" altLang="en-US" sz="1200">
                <a:latin typeface="Arial" panose="020B0604020202020204" pitchFamily="34" charset="0"/>
              </a:rPr>
              <a:t>Gemäldegalerie Dresden, původní umístění: hlavní oltář kostela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San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Sisto</a:t>
            </a:r>
          </a:p>
          <a:p>
            <a:r>
              <a:rPr lang="en-US" altLang="en-US" sz="1200">
                <a:latin typeface="Arial" panose="020B0604020202020204" pitchFamily="34" charset="0"/>
              </a:rPr>
              <a:t>v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Piacenze</a:t>
            </a:r>
          </a:p>
        </p:txBody>
      </p:sp>
    </p:spTree>
    <p:extLst>
      <p:ext uri="{BB962C8B-B14F-4D97-AF65-F5344CB8AC3E}">
        <p14:creationId xmlns:p14="http://schemas.microsoft.com/office/powerpoint/2010/main" val="12415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2"/>
          <p:cNvSpPr>
            <a:spLocks noChangeArrowheads="1"/>
          </p:cNvSpPr>
          <p:nvPr/>
        </p:nvSpPr>
        <p:spPr bwMode="auto">
          <a:xfrm>
            <a:off x="3503614" y="0"/>
            <a:ext cx="4694237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746250" y="5483225"/>
            <a:ext cx="1500188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Antonio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Correggio,</a:t>
            </a:r>
          </a:p>
          <a:p>
            <a:r>
              <a:rPr lang="en-US" altLang="en-US" sz="1200" b="1" i="1">
                <a:latin typeface="Arial" panose="020B0604020202020204" pitchFamily="34" charset="0"/>
              </a:rPr>
              <a:t>Madona</a:t>
            </a:r>
            <a:r>
              <a:rPr lang="en-US" alt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se</a:t>
            </a:r>
            <a:endParaRPr lang="en-US" altLang="en-US" sz="1200">
              <a:latin typeface="Arial" panose="020B0604020202020204" pitchFamily="34" charset="0"/>
            </a:endParaRPr>
          </a:p>
          <a:p>
            <a:r>
              <a:rPr lang="en-US" altLang="en-US" sz="1200" b="1" i="1">
                <a:latin typeface="Arial" panose="020B0604020202020204" pitchFamily="34" charset="0"/>
              </a:rPr>
              <a:t>sv. Jeronýmem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1522,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olej na dřevě, Galleria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Nazionale,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Parma</a:t>
            </a:r>
          </a:p>
        </p:txBody>
      </p:sp>
    </p:spTree>
    <p:extLst>
      <p:ext uri="{BB962C8B-B14F-4D97-AF65-F5344CB8AC3E}">
        <p14:creationId xmlns:p14="http://schemas.microsoft.com/office/powerpoint/2010/main" val="13456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2"/>
          <p:cNvSpPr>
            <a:spLocks noChangeArrowheads="1"/>
          </p:cNvSpPr>
          <p:nvPr/>
        </p:nvSpPr>
        <p:spPr bwMode="auto">
          <a:xfrm>
            <a:off x="3627439" y="0"/>
            <a:ext cx="4916487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746251" y="5305425"/>
            <a:ext cx="1452563" cy="12926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Tiziano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Vecellio,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Madona</a:t>
            </a:r>
            <a:r>
              <a:rPr lang="en-US" alt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rodiny</a:t>
            </a:r>
            <a:r>
              <a:rPr lang="en-US" alt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Pesaro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1519–1526,</a:t>
            </a:r>
          </a:p>
          <a:p>
            <a:r>
              <a:rPr lang="en-US" altLang="en-US" sz="1200">
                <a:latin typeface="Arial" panose="020B0604020202020204" pitchFamily="34" charset="0"/>
              </a:rPr>
              <a:t>olej na plátně, 488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× 269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cm,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Basilica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Santa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Maria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Gloriosa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dei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Frari,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Benátky</a:t>
            </a:r>
          </a:p>
        </p:txBody>
      </p:sp>
    </p:spTree>
    <p:extLst>
      <p:ext uri="{BB962C8B-B14F-4D97-AF65-F5344CB8AC3E}">
        <p14:creationId xmlns:p14="http://schemas.microsoft.com/office/powerpoint/2010/main" val="26446373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/>
          <p:cNvSpPr>
            <a:spLocks noChangeArrowheads="1"/>
          </p:cNvSpPr>
          <p:nvPr/>
        </p:nvSpPr>
        <p:spPr bwMode="auto">
          <a:xfrm>
            <a:off x="3878263" y="0"/>
            <a:ext cx="423386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962150" y="5578475"/>
            <a:ext cx="1498600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Parmigianino,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Madonna s dlouhým krkem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1534–1540,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Galleria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degli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Uffizi,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Florencie</a:t>
            </a:r>
          </a:p>
        </p:txBody>
      </p:sp>
    </p:spTree>
    <p:extLst>
      <p:ext uri="{BB962C8B-B14F-4D97-AF65-F5344CB8AC3E}">
        <p14:creationId xmlns:p14="http://schemas.microsoft.com/office/powerpoint/2010/main" val="3791781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212" y="414339"/>
            <a:ext cx="9540128" cy="5383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vznikají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u="sng" dirty="0">
                <a:latin typeface="Arial" panose="020B0604020202020204" pitchFamily="34" charset="0"/>
              </a:rPr>
              <a:t> </a:t>
            </a:r>
            <a:r>
              <a:rPr lang="en-US" altLang="en-US" sz="2400" b="1" u="sng" dirty="0" err="1">
                <a:latin typeface="Arial" panose="020B0604020202020204" pitchFamily="34" charset="0"/>
              </a:rPr>
              <a:t>tři</a:t>
            </a:r>
            <a:r>
              <a:rPr lang="en-US" altLang="en-US" sz="2400" b="1" u="sng" dirty="0">
                <a:latin typeface="Arial" panose="020B0604020202020204" pitchFamily="34" charset="0"/>
              </a:rPr>
              <a:t> </a:t>
            </a:r>
            <a:r>
              <a:rPr lang="en-US" altLang="en-US" sz="2400" b="1" u="sng" dirty="0" err="1">
                <a:latin typeface="Arial" panose="020B0604020202020204" pitchFamily="34" charset="0"/>
              </a:rPr>
              <a:t>školy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– </a:t>
            </a:r>
            <a:r>
              <a:rPr lang="en-US" altLang="en-US" sz="2400" dirty="0" err="1">
                <a:latin typeface="Arial" panose="020B0604020202020204" pitchFamily="34" charset="0"/>
              </a:rPr>
              <a:t>na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jedné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straně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stojí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i="1" dirty="0">
                <a:latin typeface="Arial" panose="020B0604020202020204" pitchFamily="34" charset="0"/>
              </a:rPr>
              <a:t>Caravaggio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– </a:t>
            </a:r>
            <a:r>
              <a:rPr lang="en-US" altLang="en-US" sz="2400" b="1" dirty="0" err="1">
                <a:latin typeface="Arial" panose="020B0604020202020204" pitchFamily="34" charset="0"/>
              </a:rPr>
              <a:t>zástupce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školy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skutečnosti</a:t>
            </a:r>
            <a:r>
              <a:rPr lang="en-US" altLang="en-US" sz="2400" dirty="0">
                <a:latin typeface="Arial" panose="020B0604020202020204" pitchFamily="34" charset="0"/>
              </a:rPr>
              <a:t>; </a:t>
            </a:r>
            <a:r>
              <a:rPr lang="en-US" altLang="en-US" sz="2400" dirty="0" err="1">
                <a:latin typeface="Arial" panose="020B0604020202020204" pitchFamily="34" charset="0"/>
              </a:rPr>
              <a:t>doboví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teoretikové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nazvali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tento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přístup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scestným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ts val="25"/>
              </a:spcBef>
              <a:buFont typeface="Arial" panose="020B0604020202020204" pitchFamily="34" charset="0"/>
              <a:buChar char="•"/>
            </a:pP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další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</a:rPr>
              <a:t>druhá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škola</a:t>
            </a:r>
            <a:r>
              <a:rPr lang="en-US" altLang="en-US" sz="2400" dirty="0">
                <a:latin typeface="Arial" panose="020B0604020202020204" pitchFamily="34" charset="0"/>
              </a:rPr>
              <a:t>, je </a:t>
            </a:r>
            <a:r>
              <a:rPr lang="en-US" altLang="en-US" sz="2400" dirty="0" err="1">
                <a:latin typeface="Arial" panose="020B0604020202020204" pitchFamily="34" charset="0"/>
              </a:rPr>
              <a:t>reprezentována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Raffaelem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nebo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Correggiem</a:t>
            </a:r>
            <a:r>
              <a:rPr lang="en-US" altLang="en-US" sz="2400" dirty="0">
                <a:latin typeface="Arial" panose="020B0604020202020204" pitchFamily="34" charset="0"/>
              </a:rPr>
              <a:t>;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vyznačuje</a:t>
            </a:r>
            <a:r>
              <a:rPr lang="en-US" altLang="en-US" sz="2400" dirty="0">
                <a:latin typeface="Arial" panose="020B0604020202020204" pitchFamily="34" charset="0"/>
              </a:rPr>
              <a:t> se </a:t>
            </a:r>
            <a:r>
              <a:rPr lang="en-US" altLang="en-US" sz="2400" dirty="0" err="1">
                <a:latin typeface="Arial" panose="020B0604020202020204" pitchFamily="34" charset="0"/>
              </a:rPr>
              <a:t>tím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že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stačí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vybrat</a:t>
            </a:r>
            <a:r>
              <a:rPr lang="en-US" altLang="en-US" sz="2400" dirty="0">
                <a:latin typeface="Arial" panose="020B0604020202020204" pitchFamily="34" charset="0"/>
              </a:rPr>
              <a:t> „to </a:t>
            </a:r>
            <a:r>
              <a:rPr lang="en-US" altLang="en-US" sz="2400" dirty="0" err="1">
                <a:latin typeface="Arial" panose="020B0604020202020204" pitchFamily="34" charset="0"/>
              </a:rPr>
              <a:t>nejhezčí</a:t>
            </a:r>
            <a:r>
              <a:rPr lang="en-US" altLang="en-US" sz="2400" dirty="0">
                <a:latin typeface="Arial" panose="020B0604020202020204" pitchFamily="34" charset="0"/>
              </a:rPr>
              <a:t>“ z </a:t>
            </a:r>
            <a:r>
              <a:rPr lang="en-US" altLang="en-US" sz="2400" dirty="0" err="1">
                <a:latin typeface="Arial" panose="020B0604020202020204" pitchFamily="34" charset="0"/>
              </a:rPr>
              <a:t>dosavadního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umění</a:t>
            </a:r>
            <a:r>
              <a:rPr lang="en-US" altLang="en-US" sz="2400" dirty="0">
                <a:latin typeface="Arial" panose="020B0604020202020204" pitchFamily="34" charset="0"/>
              </a:rPr>
              <a:t> a </a:t>
            </a:r>
            <a:r>
              <a:rPr lang="en-US" altLang="en-US" sz="2400" b="1" dirty="0" err="1">
                <a:latin typeface="Arial" panose="020B0604020202020204" pitchFamily="34" charset="0"/>
              </a:rPr>
              <a:t>eklekticky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Arial" panose="020B0604020202020204" pitchFamily="34" charset="0"/>
              </a:rPr>
              <a:t>to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spojit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– </a:t>
            </a:r>
            <a:r>
              <a:rPr lang="en-US" altLang="en-US" sz="2400" dirty="0" err="1">
                <a:latin typeface="Arial" panose="020B0604020202020204" pitchFamily="34" charset="0"/>
              </a:rPr>
              <a:t>tímto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pak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vzniká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nový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styl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nové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umění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ts val="50"/>
              </a:spcBef>
              <a:buFont typeface="Arial" panose="020B0604020202020204" pitchFamily="34" charset="0"/>
              <a:buChar char="•"/>
            </a:pPr>
            <a:endParaRPr lang="en-US" alt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existuje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ještě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třetí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protobarokní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škola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– </a:t>
            </a:r>
            <a:r>
              <a:rPr lang="en-US" altLang="en-US" sz="2400" b="1" i="1" dirty="0" err="1">
                <a:latin typeface="Arial" panose="020B0604020202020204" pitchFamily="34" charset="0"/>
              </a:rPr>
              <a:t>novobenátská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která</a:t>
            </a:r>
            <a:r>
              <a:rPr lang="en-US" altLang="en-US" sz="2400" dirty="0">
                <a:latin typeface="Arial" panose="020B0604020202020204" pitchFamily="34" charset="0"/>
              </a:rPr>
              <a:t> je </a:t>
            </a:r>
            <a:r>
              <a:rPr lang="en-US" altLang="en-US" sz="2400" dirty="0" err="1">
                <a:latin typeface="Arial" panose="020B0604020202020204" pitchFamily="34" charset="0"/>
              </a:rPr>
              <a:t>zaměřena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barevnou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skladbu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</a:rPr>
              <a:t>obrazu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ts val="25"/>
              </a:spcBef>
              <a:buFont typeface="Arial" panose="020B0604020202020204" pitchFamily="34" charset="0"/>
              <a:buChar char="•"/>
            </a:pP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všechny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tři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uvedené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proudy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lze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již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označit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jako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r>
              <a:rPr lang="en-US" altLang="en-US" sz="2400" b="1" i="1" dirty="0" err="1">
                <a:latin typeface="Arial" panose="020B0604020202020204" pitchFamily="34" charset="0"/>
              </a:rPr>
              <a:t>protobarokní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>
              <a:spcBef>
                <a:spcPts val="50"/>
              </a:spcBef>
            </a:pPr>
            <a:endParaRPr lang="en-US" alt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v </a:t>
            </a:r>
            <a:r>
              <a:rPr lang="en-US" altLang="en-US" sz="2400" dirty="0" err="1">
                <a:latin typeface="Arial" panose="020B0604020202020204" pitchFamily="34" charset="0"/>
              </a:rPr>
              <a:t>architektuře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reprezentuje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protobarokní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umění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b="1" i="1" dirty="0">
                <a:latin typeface="Arial" panose="020B0604020202020204" pitchFamily="34" charset="0"/>
              </a:rPr>
              <a:t>Andrea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latin typeface="Arial" panose="020B0604020202020204" pitchFamily="34" charset="0"/>
              </a:rPr>
              <a:t>Palladio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5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Síťová klenba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246" y="2062598"/>
            <a:ext cx="9821507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/>
          <p:cNvSpPr>
            <a:spLocks noChangeArrowheads="1"/>
          </p:cNvSpPr>
          <p:nvPr/>
        </p:nvSpPr>
        <p:spPr bwMode="auto">
          <a:xfrm>
            <a:off x="2855914" y="0"/>
            <a:ext cx="6707187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566864" y="5500688"/>
            <a:ext cx="1158875" cy="12926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Carravaggio,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Chlapec</a:t>
            </a:r>
            <a:r>
              <a:rPr lang="en-US" alt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s</a:t>
            </a:r>
            <a:r>
              <a:rPr lang="en-US" alt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košíkem ovoce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olej na plátně,</a:t>
            </a:r>
          </a:p>
          <a:p>
            <a:r>
              <a:rPr lang="en-US" altLang="en-US" sz="1200">
                <a:latin typeface="Arial" panose="020B0604020202020204" pitchFamily="34" charset="0"/>
              </a:rPr>
              <a:t>70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× 67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cm,</a:t>
            </a:r>
          </a:p>
          <a:p>
            <a:r>
              <a:rPr lang="en-US" altLang="en-US" sz="1200" i="1">
                <a:latin typeface="Arial" panose="020B0604020202020204" pitchFamily="34" charset="0"/>
              </a:rPr>
              <a:t>Galleria</a:t>
            </a:r>
            <a:r>
              <a:rPr lang="en-US" altLang="en-US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>
                <a:latin typeface="Arial" panose="020B0604020202020204" pitchFamily="34" charset="0"/>
              </a:rPr>
              <a:t>Borghese</a:t>
            </a:r>
            <a:r>
              <a:rPr lang="en-US" altLang="en-US" sz="1200">
                <a:latin typeface="Arial" panose="020B0604020202020204" pitchFamily="34" charset="0"/>
              </a:rPr>
              <a:t>, Řím</a:t>
            </a:r>
          </a:p>
        </p:txBody>
      </p:sp>
    </p:spTree>
    <p:extLst>
      <p:ext uri="{BB962C8B-B14F-4D97-AF65-F5344CB8AC3E}">
        <p14:creationId xmlns:p14="http://schemas.microsoft.com/office/powerpoint/2010/main" val="8812581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/>
          <p:cNvSpPr>
            <a:spLocks noChangeArrowheads="1"/>
          </p:cNvSpPr>
          <p:nvPr/>
        </p:nvSpPr>
        <p:spPr bwMode="auto">
          <a:xfrm>
            <a:off x="4008439" y="0"/>
            <a:ext cx="4230687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782764" y="5722938"/>
            <a:ext cx="1749425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Giovanni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Bellini,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Sacra</a:t>
            </a:r>
            <a:r>
              <a:rPr lang="en-US" alt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Conversazione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olej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na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plátně, transfer z dřevěné desky,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1505,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kostel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San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Zaccaria, Benátky</a:t>
            </a:r>
          </a:p>
        </p:txBody>
      </p:sp>
    </p:spTree>
    <p:extLst>
      <p:ext uri="{BB962C8B-B14F-4D97-AF65-F5344CB8AC3E}">
        <p14:creationId xmlns:p14="http://schemas.microsoft.com/office/powerpoint/2010/main" val="9504846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/>
          <p:cNvSpPr>
            <a:spLocks noChangeArrowheads="1"/>
          </p:cNvSpPr>
          <p:nvPr/>
        </p:nvSpPr>
        <p:spPr bwMode="auto">
          <a:xfrm>
            <a:off x="4097338" y="0"/>
            <a:ext cx="372745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782763" y="5722938"/>
            <a:ext cx="1801812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Tiziano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Vecellio,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>
                <a:latin typeface="Arial" panose="020B0604020202020204" pitchFamily="34" charset="0"/>
              </a:rPr>
              <a:t>Assunta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1516–1518, olej na dřevě, 690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x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360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cm,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Basilica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di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Santa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Maria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Gloriosa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dei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</a:rPr>
              <a:t>Frari, Benátky</a:t>
            </a:r>
          </a:p>
        </p:txBody>
      </p:sp>
    </p:spTree>
    <p:extLst>
      <p:ext uri="{BB962C8B-B14F-4D97-AF65-F5344CB8AC3E}">
        <p14:creationId xmlns:p14="http://schemas.microsoft.com/office/powerpoint/2010/main" val="17815576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/>
          <p:cNvSpPr>
            <a:spLocks noChangeArrowheads="1"/>
          </p:cNvSpPr>
          <p:nvPr/>
        </p:nvSpPr>
        <p:spPr bwMode="auto">
          <a:xfrm>
            <a:off x="1524000" y="577850"/>
            <a:ext cx="9144000" cy="60912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854201" y="331788"/>
            <a:ext cx="6022975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200" spc="-10" dirty="0">
                <a:latin typeface="Arial"/>
                <a:cs typeface="Arial"/>
              </a:rPr>
              <a:t>Andrea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ll</a:t>
            </a:r>
            <a:r>
              <a:rPr sz="1200" dirty="0">
                <a:latin typeface="Arial"/>
                <a:cs typeface="Arial"/>
              </a:rPr>
              <a:t>ad</a:t>
            </a:r>
            <a:r>
              <a:rPr sz="1200" spc="-5" dirty="0">
                <a:latin typeface="Arial"/>
                <a:cs typeface="Arial"/>
              </a:rPr>
              <a:t>io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Arial"/>
                <a:cs typeface="Arial"/>
              </a:rPr>
              <a:t>V</a:t>
            </a:r>
            <a:r>
              <a:rPr sz="1200" spc="-5" dirty="0">
                <a:latin typeface="Arial"/>
                <a:cs typeface="Arial"/>
              </a:rPr>
              <a:t>inc</a:t>
            </a:r>
            <a:r>
              <a:rPr sz="1200" spc="5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n</a:t>
            </a:r>
            <a:r>
              <a:rPr sz="1200" spc="-15" dirty="0">
                <a:latin typeface="Arial"/>
                <a:cs typeface="Arial"/>
              </a:rPr>
              <a:t>z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dirty="0">
                <a:latin typeface="Arial"/>
                <a:cs typeface="Arial"/>
              </a:rPr>
              <a:t>ca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15" dirty="0">
                <a:latin typeface="Arial"/>
                <a:cs typeface="Arial"/>
              </a:rPr>
              <a:t>zz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b="1" i="1" spc="-55" dirty="0">
                <a:latin typeface="Arial"/>
                <a:cs typeface="Arial"/>
              </a:rPr>
              <a:t>V</a:t>
            </a:r>
            <a:r>
              <a:rPr sz="1200" b="1" i="1" spc="-5" dirty="0">
                <a:latin typeface="Arial"/>
                <a:cs typeface="Arial"/>
              </a:rPr>
              <a:t>illa</a:t>
            </a:r>
            <a:r>
              <a:rPr sz="1200" b="1" i="1" spc="-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Alm</a:t>
            </a:r>
            <a:r>
              <a:rPr sz="1200" b="1" i="1" spc="5" dirty="0">
                <a:latin typeface="Arial"/>
                <a:cs typeface="Arial"/>
              </a:rPr>
              <a:t>e</a:t>
            </a:r>
            <a:r>
              <a:rPr sz="1200" b="1" i="1" spc="-5" dirty="0">
                <a:latin typeface="Arial"/>
                <a:cs typeface="Arial"/>
              </a:rPr>
              <a:t>ri</a:t>
            </a:r>
            <a:r>
              <a:rPr sz="1200" b="1" i="1" spc="5" dirty="0">
                <a:latin typeface="Arial"/>
                <a:cs typeface="Arial"/>
              </a:rPr>
              <a:t>c</a:t>
            </a:r>
            <a:r>
              <a:rPr sz="1200" b="1" i="1" spc="-10" dirty="0">
                <a:latin typeface="Arial"/>
                <a:cs typeface="Arial"/>
              </a:rPr>
              <a:t>o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Capr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b="1" i="1" spc="1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Arial"/>
                <a:cs typeface="Arial"/>
              </a:rPr>
              <a:t>(</a:t>
            </a:r>
            <a:r>
              <a:rPr sz="1200" b="1" i="1" spc="-50" dirty="0">
                <a:latin typeface="Arial"/>
                <a:cs typeface="Arial"/>
              </a:rPr>
              <a:t>V</a:t>
            </a:r>
            <a:r>
              <a:rPr sz="1200" b="1" i="1" spc="-5" dirty="0">
                <a:latin typeface="Arial"/>
                <a:cs typeface="Arial"/>
              </a:rPr>
              <a:t>illa</a:t>
            </a:r>
            <a:r>
              <a:rPr sz="1200" b="1" i="1" spc="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Rot</a:t>
            </a:r>
            <a:r>
              <a:rPr sz="1200" b="1" i="1" spc="-10" dirty="0">
                <a:latin typeface="Arial"/>
                <a:cs typeface="Arial"/>
              </a:rPr>
              <a:t>ond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),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Arial"/>
                <a:cs typeface="Arial"/>
              </a:rPr>
              <a:t>156</a:t>
            </a:r>
            <a:r>
              <a:rPr sz="1200" spc="5" dirty="0">
                <a:latin typeface="Arial"/>
                <a:cs typeface="Arial"/>
              </a:rPr>
              <a:t>7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10" dirty="0">
                <a:latin typeface="Arial"/>
                <a:cs typeface="Arial"/>
              </a:rPr>
              <a:t>15</a:t>
            </a:r>
            <a:r>
              <a:rPr sz="1200" dirty="0">
                <a:latin typeface="Arial"/>
                <a:cs typeface="Arial"/>
              </a:rPr>
              <a:t>92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0933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/>
          <p:cNvSpPr>
            <a:spLocks noChangeArrowheads="1"/>
          </p:cNvSpPr>
          <p:nvPr/>
        </p:nvSpPr>
        <p:spPr bwMode="auto">
          <a:xfrm>
            <a:off x="1524000" y="404813"/>
            <a:ext cx="9144000" cy="61658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9431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/>
          <p:cNvSpPr>
            <a:spLocks noChangeArrowheads="1"/>
          </p:cNvSpPr>
          <p:nvPr/>
        </p:nvSpPr>
        <p:spPr bwMode="auto">
          <a:xfrm>
            <a:off x="1524000" y="1"/>
            <a:ext cx="9144000" cy="68564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0994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 noChangeArrowheads="1"/>
          </p:cNvSpPr>
          <p:nvPr/>
        </p:nvSpPr>
        <p:spPr bwMode="auto">
          <a:xfrm>
            <a:off x="2566988" y="2"/>
            <a:ext cx="6024921" cy="590909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8886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ject 2"/>
          <p:cNvSpPr>
            <a:spLocks noChangeArrowheads="1"/>
          </p:cNvSpPr>
          <p:nvPr/>
        </p:nvSpPr>
        <p:spPr bwMode="auto">
          <a:xfrm>
            <a:off x="3216275" y="0"/>
            <a:ext cx="6032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object 3"/>
          <p:cNvSpPr txBox="1"/>
          <p:nvPr/>
        </p:nvSpPr>
        <p:spPr>
          <a:xfrm>
            <a:off x="1547814" y="6511925"/>
            <a:ext cx="1654175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1200" b="1" spc="-10" dirty="0">
                <a:latin typeface="Arial"/>
                <a:cs typeface="Arial"/>
              </a:rPr>
              <a:t>Pantheon,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6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1</a:t>
            </a:r>
            <a:r>
              <a:rPr sz="1200" b="1" spc="5" dirty="0">
                <a:latin typeface="Arial"/>
                <a:cs typeface="Arial"/>
              </a:rPr>
              <a:t>8</a:t>
            </a:r>
            <a:r>
              <a:rPr sz="1200" b="1" dirty="0">
                <a:latin typeface="Arial"/>
                <a:cs typeface="Arial"/>
              </a:rPr>
              <a:t>–1</a:t>
            </a:r>
            <a:r>
              <a:rPr sz="1200" b="1" spc="-10" dirty="0">
                <a:latin typeface="Arial"/>
                <a:cs typeface="Arial"/>
              </a:rPr>
              <a:t>2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Arial"/>
                <a:cs typeface="Arial"/>
              </a:rPr>
              <a:t>n.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-5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8971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2"/>
          <p:cNvSpPr>
            <a:spLocks noChangeArrowheads="1"/>
          </p:cNvSpPr>
          <p:nvPr/>
        </p:nvSpPr>
        <p:spPr bwMode="auto">
          <a:xfrm>
            <a:off x="3935413" y="0"/>
            <a:ext cx="455136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0244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/>
          <p:cNvSpPr>
            <a:spLocks noChangeArrowheads="1"/>
          </p:cNvSpPr>
          <p:nvPr/>
        </p:nvSpPr>
        <p:spPr bwMode="auto">
          <a:xfrm>
            <a:off x="3719513" y="0"/>
            <a:ext cx="457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016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1919</Words>
  <Application>Microsoft Office PowerPoint</Application>
  <PresentationFormat>Widescreen</PresentationFormat>
  <Paragraphs>250</Paragraphs>
  <Slides>115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0" baseType="lpstr">
      <vt:lpstr>Arial</vt:lpstr>
      <vt:lpstr>Calibri</vt:lpstr>
      <vt:lpstr>Calibri Light</vt:lpstr>
      <vt:lpstr>Times New Roman</vt:lpstr>
      <vt:lpstr>Office Theme</vt:lpstr>
      <vt:lpstr>Umění gotiky v Brně Počátky renesance </vt:lpstr>
      <vt:lpstr>Stará radnice Brno</vt:lpstr>
      <vt:lpstr>http://www.spilberk.cz/spilberk/historie-hradu/historie-hradu/</vt:lpstr>
      <vt:lpstr>14.Století – město Evropské úrovně</vt:lpstr>
      <vt:lpstr>Hrob Elišky Rejčky, ϯ1335</vt:lpstr>
      <vt:lpstr>PowerPoint Presentation</vt:lpstr>
      <vt:lpstr>Mistr Antony (Antonín Pilgram 1460-1516)</vt:lpstr>
      <vt:lpstr>Kostel sv. Jakuba</vt:lpstr>
      <vt:lpstr>Síťová klenba</vt:lpstr>
      <vt:lpstr>Umění renesance</vt:lpstr>
      <vt:lpstr>Trecento a umění renesance</vt:lpstr>
      <vt:lpstr>PowerPoint Presentation</vt:lpstr>
      <vt:lpstr>PowerPoint Presentation</vt:lpstr>
      <vt:lpstr>PowerPoint Presentation</vt:lpstr>
      <vt:lpstr>Periodizace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Basilica di San Francesco, Assisi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Typické znaky</vt:lpstr>
      <vt:lpstr>Náměty a technika</vt:lpstr>
      <vt:lpstr>Florencie</vt:lpstr>
      <vt:lpstr>Milán </vt:lpstr>
      <vt:lpstr>Itálie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Klanění tří králů</vt:lpstr>
      <vt:lpstr>Jaro</vt:lpstr>
      <vt:lpstr>Zrození Venuše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gotiky v Brně Počátky renesance</dc:title>
  <dc:creator>Jan JS. Suran</dc:creator>
  <cp:lastModifiedBy>Jan JS. Suran</cp:lastModifiedBy>
  <cp:revision>34</cp:revision>
  <dcterms:created xsi:type="dcterms:W3CDTF">2018-12-02T12:30:21Z</dcterms:created>
  <dcterms:modified xsi:type="dcterms:W3CDTF">2019-03-02T14:35:36Z</dcterms:modified>
</cp:coreProperties>
</file>