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85" r:id="rId9"/>
    <p:sldId id="262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82" r:id="rId25"/>
    <p:sldId id="278" r:id="rId26"/>
    <p:sldId id="279" r:id="rId27"/>
    <p:sldId id="280" r:id="rId28"/>
    <p:sldId id="283" r:id="rId29"/>
    <p:sldId id="265" r:id="rId30"/>
    <p:sldId id="281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66EC0-00CF-421D-9D81-5D0AEB8F1FDE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FA57-B7D3-4EF7-A755-4621BAB4B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05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FA57-B7D3-4EF7-A755-4621BAB4BCA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7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Přímá spojnice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6C8CF09-DC03-4E79-9F1B-DFA3A0B6F8F3}" type="datetimeFigureOut">
              <a:rPr lang="cs-CZ" smtClean="0"/>
              <a:t>13.01.2019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EED17E5-2139-4799-8482-9003A65DB8A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laude_Monet_-_Rouen_Cathedral,_Facade_(Sunset).JPG" TargetMode="External"/><Relationship Id="rId13" Type="http://schemas.openxmlformats.org/officeDocument/2006/relationships/hyperlink" Target="http://commons.wikimedia.org/wiki/File:Renoir_Mlles_Cahen_d_Anvers.jpg" TargetMode="External"/><Relationship Id="rId18" Type="http://schemas.openxmlformats.org/officeDocument/2006/relationships/hyperlink" Target="http://commons.wikimedia.org/wiki/File:Edgar_Germain_Hilaire_Degas_079.jpg?uselang=cs" TargetMode="External"/><Relationship Id="rId3" Type="http://schemas.openxmlformats.org/officeDocument/2006/relationships/hyperlink" Target="http://commons.wikimedia.org/wiki/File:Monet_-_Sonnenaufgang_bei_Etretat.jpg" TargetMode="External"/><Relationship Id="rId21" Type="http://schemas.openxmlformats.org/officeDocument/2006/relationships/hyperlink" Target="http://commons.wikimedia.org/wiki/File:Camille_Pissarro_029.jpg?uselang=cs" TargetMode="External"/><Relationship Id="rId7" Type="http://schemas.openxmlformats.org/officeDocument/2006/relationships/hyperlink" Target="http://commons.wikimedia.org/wiki/File:Edouard_Manet_038.jpg" TargetMode="External"/><Relationship Id="rId12" Type="http://schemas.openxmlformats.org/officeDocument/2006/relationships/hyperlink" Target="http://commons.wikimedia.org/wiki/File:Auguste_Renoir_-_La_Balan&#231;oire.jpg" TargetMode="External"/><Relationship Id="rId17" Type="http://schemas.openxmlformats.org/officeDocument/2006/relationships/hyperlink" Target="http://commons.wikimedia.org/wiki/File:Glyptoteket_Degas1.jpg?uselang=cs" TargetMode="External"/><Relationship Id="rId2" Type="http://schemas.openxmlformats.org/officeDocument/2006/relationships/hyperlink" Target="http://commons.wikimedia.org/wiki/File:Claude_Monet,_Impression,_soleil_levant,_1872.jpg" TargetMode="External"/><Relationship Id="rId16" Type="http://schemas.openxmlformats.org/officeDocument/2006/relationships/hyperlink" Target="http://commons.wikimedia.org/wiki/File:Edgar_Germain_Hilaire_Degas_076.jpg?uselang=cs" TargetMode="External"/><Relationship Id="rId20" Type="http://schemas.openxmlformats.org/officeDocument/2006/relationships/hyperlink" Target="http://commons.wikimedia.org/wiki/File:Alfred_Sisley_04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Edouard_Manet_024.jpg" TargetMode="External"/><Relationship Id="rId11" Type="http://schemas.openxmlformats.org/officeDocument/2006/relationships/hyperlink" Target="http://commons.wikimedia.org/wiki/File:Pierre-Auguste_Renoir,_La_loge_(The_Theater_Box).jpg" TargetMode="External"/><Relationship Id="rId5" Type="http://schemas.openxmlformats.org/officeDocument/2006/relationships/hyperlink" Target="http://commons.wikimedia.org/wiki/File:Turner-rain-steam-and-speed.jpg" TargetMode="External"/><Relationship Id="rId15" Type="http://schemas.openxmlformats.org/officeDocument/2006/relationships/hyperlink" Target="http://commons.wikimedia.org/wiki/File:Edgar_Germain_Hilaire_Degas_018.jpg?uselang=cs" TargetMode="External"/><Relationship Id="rId10" Type="http://schemas.openxmlformats.org/officeDocument/2006/relationships/hyperlink" Target="http://commons.wikimedia.org/wiki/File:Pierre-Auguste_Renoir,_Le_Moulin_de_la_Galette.jpg" TargetMode="External"/><Relationship Id="rId19" Type="http://schemas.openxmlformats.org/officeDocument/2006/relationships/hyperlink" Target="http://commons.wikimedia.org/wiki/File:Degas_-_Rennpferde.jpg?uselang=cs" TargetMode="External"/><Relationship Id="rId4" Type="http://schemas.openxmlformats.org/officeDocument/2006/relationships/hyperlink" Target="http://commons.wikimedia.org/wiki/File:Jean-Baptiste-Camille_Corot_010.jpg" TargetMode="External"/><Relationship Id="rId9" Type="http://schemas.openxmlformats.org/officeDocument/2006/relationships/hyperlink" Target="http://commons.wikimedia.org/wiki/File:Claude_Monet_011.jpg" TargetMode="External"/><Relationship Id="rId14" Type="http://schemas.openxmlformats.org/officeDocument/2006/relationships/hyperlink" Target="http://commons.wikimedia.org/wiki/File:Renoir_-_Menina_com_as_Espigas_-_Flores.jpg" TargetMode="External"/><Relationship Id="rId22" Type="http://schemas.openxmlformats.org/officeDocument/2006/relationships/hyperlink" Target="http://commons.wikimedia.org/wiki/File:Camille_Pissarro_009.jpg?uselang=c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SelbstPortrait_VG2.jpg" TargetMode="External"/><Relationship Id="rId3" Type="http://schemas.openxmlformats.org/officeDocument/2006/relationships/hyperlink" Target="http://commons.wikimedia.org/wiki/File:Photolautrec.jpg" TargetMode="External"/><Relationship Id="rId7" Type="http://schemas.openxmlformats.org/officeDocument/2006/relationships/hyperlink" Target="http://commons.wikimedia.org/wiki/File:Paul_C%C3%A9zanne_114.jpg" TargetMode="External"/><Relationship Id="rId2" Type="http://schemas.openxmlformats.org/officeDocument/2006/relationships/hyperlink" Target="http://commons.wikimedia.org/wiki/File:Berthe_Morisot_-_Sommertag_-_1879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aul_C&#233;zanne_112.jpg" TargetMode="External"/><Relationship Id="rId5" Type="http://schemas.openxmlformats.org/officeDocument/2006/relationships/hyperlink" Target="http://commons.wikimedia.org/wiki/File:Henri_de_Toulouse-Lautrec_005.jpg" TargetMode="External"/><Relationship Id="rId10" Type="http://schemas.openxmlformats.org/officeDocument/2006/relationships/hyperlink" Target="http://commons.wikimedia.org/wiki/File:Edouard_Manet_-_At_the_Caf&#233;_-_Walters_37893.jpg" TargetMode="External"/><Relationship Id="rId4" Type="http://schemas.openxmlformats.org/officeDocument/2006/relationships/hyperlink" Target="http://commons.wikimedia.org/wiki/File:Henri_de_Toulouse-Lautrec_060.jpg" TargetMode="External"/><Relationship Id="rId9" Type="http://schemas.openxmlformats.org/officeDocument/2006/relationships/hyperlink" Target="http://commons.wikimedia.org/wiki/File:Vincent_van_Gogh_(1853-1890)_-_Wheat_Field_with_Crows_(1890)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e výtvarném umění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306896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Křižovatky umění - přelom 19. a 20. století </a:t>
            </a:r>
            <a:endParaRPr lang="cs-CZ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r>
              <a:rPr lang="cs-CZ" b="1" dirty="0" smtClean="0"/>
              <a:t>Impresionismus</a:t>
            </a:r>
            <a:r>
              <a:rPr lang="cs-CZ" dirty="0" smtClean="0"/>
              <a:t> </a:t>
            </a:r>
            <a:r>
              <a:rPr lang="cs-CZ" b="1" dirty="0" smtClean="0"/>
              <a:t>ve výtvarném umění</a:t>
            </a:r>
            <a:endParaRPr lang="cs-CZ" dirty="0" smtClean="0"/>
          </a:p>
          <a:p>
            <a:r>
              <a:rPr lang="cs-CZ" b="1" dirty="0" smtClean="0"/>
              <a:t> </a:t>
            </a:r>
            <a:endParaRPr lang="cs-CZ" dirty="0" smtClean="0"/>
          </a:p>
          <a:p>
            <a:r>
              <a:rPr lang="cs-CZ" b="1" dirty="0" smtClean="0"/>
              <a:t>Předmět: </a:t>
            </a:r>
            <a:r>
              <a:rPr lang="cs-CZ" dirty="0" smtClean="0"/>
              <a:t>Umění a kultura </a:t>
            </a:r>
          </a:p>
          <a:p>
            <a:r>
              <a:rPr lang="cs-CZ" b="1" dirty="0" smtClean="0"/>
              <a:t>Ročník: </a:t>
            </a:r>
            <a:r>
              <a:rPr lang="cs-CZ" dirty="0" smtClean="0"/>
              <a:t>3. </a:t>
            </a:r>
          </a:p>
          <a:p>
            <a:r>
              <a:rPr lang="cs-CZ" b="1" dirty="0" smtClean="0"/>
              <a:t>Anotace: </a:t>
            </a:r>
            <a:r>
              <a:rPr lang="cs-CZ" dirty="0"/>
              <a:t>Prezentace s výkladem a obrazovým materiálem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Klíčová slova</a:t>
            </a:r>
            <a:r>
              <a:rPr lang="cs-CZ" dirty="0" smtClean="0"/>
              <a:t>: impresionismus, inspirační zdroje, dojem, okamžik, barevné skvrny, C. Monet, A. </a:t>
            </a:r>
            <a:r>
              <a:rPr lang="cs-CZ" dirty="0" err="1" smtClean="0"/>
              <a:t>Renoir</a:t>
            </a:r>
            <a:r>
              <a:rPr lang="cs-CZ" dirty="0" smtClean="0"/>
              <a:t>, E. </a:t>
            </a:r>
            <a:r>
              <a:rPr lang="cs-CZ" dirty="0" err="1" smtClean="0"/>
              <a:t>Degas</a:t>
            </a:r>
            <a:r>
              <a:rPr lang="cs-CZ" dirty="0" smtClean="0"/>
              <a:t>, C. </a:t>
            </a:r>
            <a:r>
              <a:rPr lang="cs-CZ" dirty="0" err="1" smtClean="0"/>
              <a:t>Pissarro</a:t>
            </a:r>
            <a:r>
              <a:rPr lang="cs-CZ" dirty="0" smtClean="0"/>
              <a:t>, A. </a:t>
            </a:r>
            <a:r>
              <a:rPr lang="cs-CZ" dirty="0" err="1" smtClean="0"/>
              <a:t>Sisley</a:t>
            </a:r>
            <a:endParaRPr lang="cs-CZ" dirty="0" smtClean="0"/>
          </a:p>
          <a:p>
            <a:r>
              <a:rPr lang="cs-CZ" b="1" dirty="0" smtClean="0"/>
              <a:t>Autor: </a:t>
            </a:r>
            <a:r>
              <a:rPr lang="cs-CZ" dirty="0" smtClean="0"/>
              <a:t>Mgr. Ivana Spurná</a:t>
            </a:r>
          </a:p>
          <a:p>
            <a:r>
              <a:rPr lang="cs-CZ" b="1" dirty="0" smtClean="0"/>
              <a:t>Datum: </a:t>
            </a:r>
            <a:r>
              <a:rPr lang="cs-CZ" dirty="0" smtClean="0"/>
              <a:t>27. 1. 2013 </a:t>
            </a:r>
          </a:p>
          <a:p>
            <a:r>
              <a:rPr lang="cs-CZ" b="1" dirty="0" smtClean="0"/>
              <a:t>Škola: </a:t>
            </a:r>
            <a:r>
              <a:rPr lang="cs-CZ" dirty="0" smtClean="0"/>
              <a:t>Gymnázium Jana Opletala Litovel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Auguste </a:t>
            </a:r>
            <a:r>
              <a:rPr lang="cs-CZ" dirty="0" err="1">
                <a:effectLst/>
              </a:rPr>
              <a:t>Renoir</a:t>
            </a:r>
            <a:r>
              <a:rPr lang="cs-CZ" dirty="0">
                <a:effectLst/>
              </a:rPr>
              <a:t> 1841-1919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1556792"/>
            <a:ext cx="6271592" cy="4668972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372200" y="1556793"/>
            <a:ext cx="2771800" cy="469160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Malíř</a:t>
            </a:r>
          </a:p>
          <a:p>
            <a:r>
              <a:rPr lang="cs-CZ" sz="2000" dirty="0" smtClean="0"/>
              <a:t>Figurální motivy</a:t>
            </a:r>
          </a:p>
          <a:p>
            <a:r>
              <a:rPr lang="cs-CZ" sz="2000" dirty="0" smtClean="0"/>
              <a:t>Rodinné portréty</a:t>
            </a:r>
          </a:p>
          <a:p>
            <a:r>
              <a:rPr lang="cs-CZ" sz="2000" dirty="0"/>
              <a:t>Ž</a:t>
            </a:r>
            <a:r>
              <a:rPr lang="cs-CZ" sz="2000" dirty="0" smtClean="0"/>
              <a:t>enské akty</a:t>
            </a:r>
          </a:p>
          <a:p>
            <a:r>
              <a:rPr lang="cs-CZ" sz="2000" dirty="0"/>
              <a:t>Z</a:t>
            </a:r>
            <a:r>
              <a:rPr lang="cs-CZ" sz="2000" dirty="0" smtClean="0"/>
              <a:t>átiší</a:t>
            </a:r>
          </a:p>
          <a:p>
            <a:r>
              <a:rPr lang="cs-CZ" sz="2000" dirty="0" smtClean="0"/>
              <a:t>Výjevy                  z měšťanského života, tančírny, kavárny</a:t>
            </a:r>
          </a:p>
          <a:p>
            <a:r>
              <a:rPr lang="cs-CZ" sz="2000" dirty="0" smtClean="0"/>
              <a:t>Zájem o prostředí</a:t>
            </a:r>
          </a:p>
          <a:p>
            <a:r>
              <a:rPr lang="cs-CZ" sz="2000" dirty="0" smtClean="0"/>
              <a:t>Zachycení světla</a:t>
            </a:r>
          </a:p>
          <a:p>
            <a:r>
              <a:rPr lang="cs-CZ" sz="2000" dirty="0" smtClean="0"/>
              <a:t>Černá barva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26221" y="6242447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Moulin</a:t>
            </a:r>
            <a:r>
              <a:rPr lang="cs-CZ" dirty="0" smtClean="0"/>
              <a:t> de la </a:t>
            </a:r>
            <a:r>
              <a:rPr lang="cs-CZ" dirty="0" err="1" smtClean="0"/>
              <a:t>Galette</a:t>
            </a:r>
            <a:r>
              <a:rPr lang="cs-CZ" dirty="0" smtClean="0"/>
              <a:t>, 1879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580112" y="624244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</a:rPr>
              <a:t>Auguste </a:t>
            </a:r>
            <a:r>
              <a:rPr lang="cs-CZ" dirty="0" err="1" smtClean="0">
                <a:effectLst/>
              </a:rPr>
              <a:t>Renoir</a:t>
            </a:r>
            <a:r>
              <a:rPr lang="cs-CZ" dirty="0" smtClean="0">
                <a:effectLst/>
              </a:rPr>
              <a:t> 1841-1919</a:t>
            </a:r>
            <a:endParaRPr lang="cs-CZ" dirty="0">
              <a:effectLst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" y="1582743"/>
            <a:ext cx="3600400" cy="4500500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72" y="1531204"/>
            <a:ext cx="3544282" cy="4554030"/>
          </a:xfrm>
        </p:spPr>
      </p:pic>
      <p:sp>
        <p:nvSpPr>
          <p:cNvPr id="8" name="Obdélník 7"/>
          <p:cNvSpPr/>
          <p:nvPr/>
        </p:nvSpPr>
        <p:spPr>
          <a:xfrm>
            <a:off x="611560" y="6381328"/>
            <a:ext cx="24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Divadelní  lóže, 1874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4860032" y="6381328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Houpačka, 1876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23922" y="6073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Obr. 10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73777" y="6085234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399032"/>
          </a:xfrm>
        </p:spPr>
        <p:txBody>
          <a:bodyPr/>
          <a:lstStyle/>
          <a:p>
            <a:r>
              <a:rPr lang="cs-CZ" dirty="0">
                <a:effectLst/>
              </a:rPr>
              <a:t>Auguste </a:t>
            </a:r>
            <a:r>
              <a:rPr lang="cs-CZ" dirty="0" err="1">
                <a:effectLst/>
              </a:rPr>
              <a:t>Renoir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93" y="1443063"/>
            <a:ext cx="3784312" cy="4525962"/>
          </a:xfrm>
        </p:spPr>
      </p:pic>
      <p:pic>
        <p:nvPicPr>
          <p:cNvPr id="11" name="Zástupný symbol pro obsah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46929"/>
            <a:ext cx="2823068" cy="4525962"/>
          </a:xfrm>
        </p:spPr>
      </p:pic>
      <p:sp>
        <p:nvSpPr>
          <p:cNvPr id="12" name="Obdélník 11"/>
          <p:cNvSpPr/>
          <p:nvPr/>
        </p:nvSpPr>
        <p:spPr>
          <a:xfrm>
            <a:off x="395536" y="6371927"/>
            <a:ext cx="322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Děvčátko s květinami, 1888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5076056" y="6371927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Růžová a modrá, 1881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325305" y="589093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12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092280" y="592197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Edgar </a:t>
            </a:r>
            <a:r>
              <a:rPr lang="cs-CZ" dirty="0" err="1" smtClean="0"/>
              <a:t>Degas</a:t>
            </a:r>
            <a:r>
              <a:rPr lang="cs-CZ" dirty="0" smtClean="0"/>
              <a:t> </a:t>
            </a:r>
            <a:r>
              <a:rPr lang="cs-CZ" dirty="0"/>
              <a:t>1834-1917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96095"/>
            <a:ext cx="3240360" cy="4636859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91" y="1473828"/>
            <a:ext cx="4482357" cy="4639421"/>
          </a:xfrm>
        </p:spPr>
      </p:pic>
      <p:sp>
        <p:nvSpPr>
          <p:cNvPr id="7" name="Obdélník 6"/>
          <p:cNvSpPr/>
          <p:nvPr/>
        </p:nvSpPr>
        <p:spPr>
          <a:xfrm>
            <a:off x="251520" y="6309320"/>
            <a:ext cx="2645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Primabalerína,1876-77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139952" y="6309320"/>
            <a:ext cx="258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modrém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87824" y="61156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14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92360" y="6115619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Edgar </a:t>
            </a:r>
            <a:r>
              <a:rPr lang="cs-CZ" dirty="0" err="1" smtClean="0"/>
              <a:t>Degas</a:t>
            </a:r>
            <a:r>
              <a:rPr lang="cs-CZ" dirty="0" smtClean="0"/>
              <a:t> 1834-1917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457455" cy="4525962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6"/>
            <a:ext cx="5390880" cy="4536504"/>
          </a:xfrm>
        </p:spPr>
      </p:pic>
      <p:sp>
        <p:nvSpPr>
          <p:cNvPr id="10" name="Obdélník 9"/>
          <p:cNvSpPr/>
          <p:nvPr/>
        </p:nvSpPr>
        <p:spPr>
          <a:xfrm>
            <a:off x="611560" y="6237312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Tanečnice, 1881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3491880" y="6240079"/>
            <a:ext cx="4717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Tanečnice v růžovém mezi kulisami, 1884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339751" y="593230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16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028384" y="5929535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5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Edgar </a:t>
            </a:r>
            <a:r>
              <a:rPr lang="cs-CZ" dirty="0" err="1"/>
              <a:t>Degas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528"/>
            <a:ext cx="4661206" cy="4824536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719529" y="1484784"/>
            <a:ext cx="4038600" cy="4525963"/>
          </a:xfrm>
        </p:spPr>
        <p:txBody>
          <a:bodyPr/>
          <a:lstStyle/>
          <a:p>
            <a:r>
              <a:rPr lang="cs-CZ" dirty="0" smtClean="0"/>
              <a:t>Malíř, sochař</a:t>
            </a:r>
          </a:p>
          <a:p>
            <a:r>
              <a:rPr lang="cs-CZ" dirty="0" smtClean="0"/>
              <a:t>Užití kresby – zachycení pohybu</a:t>
            </a:r>
          </a:p>
          <a:p>
            <a:r>
              <a:rPr lang="cs-CZ" dirty="0" smtClean="0"/>
              <a:t>Pohyb nachází          v prostředí divadla, baletu a dostihů</a:t>
            </a:r>
          </a:p>
          <a:p>
            <a:r>
              <a:rPr lang="cs-CZ" dirty="0" smtClean="0"/>
              <a:t>Technika olejomalby</a:t>
            </a:r>
          </a:p>
          <a:p>
            <a:r>
              <a:rPr lang="cs-CZ" dirty="0" smtClean="0"/>
              <a:t>Technika pastelu (bravurní kresby)</a:t>
            </a: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021538" y="637024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Závodní koně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79512" y="637024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Alfred </a:t>
            </a:r>
            <a:r>
              <a:rPr lang="cs-CZ" dirty="0" err="1" smtClean="0"/>
              <a:t>Sisley</a:t>
            </a:r>
            <a:r>
              <a:rPr lang="cs-CZ" dirty="0" smtClean="0"/>
              <a:t> 1839-1899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1"/>
            <a:ext cx="5580112" cy="4190321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615608" y="2276872"/>
            <a:ext cx="3528392" cy="1634555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Malba v plenéru</a:t>
            </a:r>
          </a:p>
          <a:p>
            <a:r>
              <a:rPr lang="cs-CZ" dirty="0" smtClean="0"/>
              <a:t>Krajinomalba</a:t>
            </a:r>
          </a:p>
          <a:p>
            <a:r>
              <a:rPr lang="cs-CZ" dirty="0" smtClean="0"/>
              <a:t>Technika olejomalby</a:t>
            </a:r>
          </a:p>
          <a:p>
            <a:r>
              <a:rPr lang="cs-CZ" dirty="0" smtClean="0"/>
              <a:t>Vliv </a:t>
            </a:r>
            <a:r>
              <a:rPr lang="cs-CZ" dirty="0" err="1" smtClean="0"/>
              <a:t>Barbizonské</a:t>
            </a:r>
            <a:r>
              <a:rPr lang="cs-CZ" dirty="0" smtClean="0"/>
              <a:t> školy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23528" y="6237312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Ovocný sad na jaře, 1881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788024" y="611420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19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399032"/>
          </a:xfrm>
        </p:spPr>
        <p:txBody>
          <a:bodyPr/>
          <a:lstStyle/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r>
              <a:rPr lang="cs-CZ" dirty="0" smtClean="0"/>
              <a:t> 1839-1903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2776"/>
            <a:ext cx="6012161" cy="4769978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5940152" y="1412776"/>
            <a:ext cx="3203848" cy="4525963"/>
          </a:xfrm>
        </p:spPr>
        <p:txBody>
          <a:bodyPr/>
          <a:lstStyle/>
          <a:p>
            <a:r>
              <a:rPr lang="cs-CZ" sz="2000" dirty="0" smtClean="0"/>
              <a:t>Vliv </a:t>
            </a:r>
            <a:r>
              <a:rPr lang="cs-CZ" sz="2000" dirty="0" err="1" smtClean="0"/>
              <a:t>Barbizonské</a:t>
            </a:r>
            <a:r>
              <a:rPr lang="cs-CZ" sz="2000" dirty="0" smtClean="0"/>
              <a:t> školy, angl. krajinářů</a:t>
            </a:r>
          </a:p>
          <a:p>
            <a:r>
              <a:rPr lang="cs-CZ" sz="2000" dirty="0" smtClean="0"/>
              <a:t>Krajinomalba</a:t>
            </a:r>
          </a:p>
          <a:p>
            <a:r>
              <a:rPr lang="cs-CZ" sz="2000" dirty="0" smtClean="0"/>
              <a:t>Venkovská tematika</a:t>
            </a:r>
          </a:p>
          <a:p>
            <a:r>
              <a:rPr lang="cs-CZ" sz="2000" dirty="0" smtClean="0"/>
              <a:t>Pastózní nanášení barev</a:t>
            </a:r>
          </a:p>
          <a:p>
            <a:r>
              <a:rPr lang="cs-CZ" sz="2000" dirty="0" smtClean="0"/>
              <a:t>Nový proud: pointilismus (místo skvrn tečky, body)</a:t>
            </a:r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9805" y="6447897"/>
            <a:ext cx="563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Zeleninová zahrada a kvetoucí stromy, jaro, 1877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61787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20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Camille </a:t>
            </a:r>
            <a:r>
              <a:rPr lang="cs-CZ" dirty="0" err="1"/>
              <a:t>Pissarro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5760640" cy="4767987"/>
          </a:xfrm>
        </p:spPr>
      </p:pic>
      <p:sp>
        <p:nvSpPr>
          <p:cNvPr id="5" name="Obdélník 4"/>
          <p:cNvSpPr/>
          <p:nvPr/>
        </p:nvSpPr>
        <p:spPr>
          <a:xfrm>
            <a:off x="1039028" y="6309320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Bulvár </a:t>
            </a:r>
            <a:r>
              <a:rPr lang="cs-CZ" dirty="0" err="1" smtClean="0"/>
              <a:t>Montmartre</a:t>
            </a:r>
            <a:r>
              <a:rPr lang="cs-CZ" dirty="0" smtClean="0"/>
              <a:t> v noci, 1898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940152" y="630932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21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Berthe</a:t>
            </a:r>
            <a:r>
              <a:rPr lang="cs-CZ" dirty="0" smtClean="0"/>
              <a:t> </a:t>
            </a:r>
            <a:r>
              <a:rPr lang="cs-CZ" dirty="0" err="1" smtClean="0"/>
              <a:t>Morisotová</a:t>
            </a:r>
            <a:r>
              <a:rPr lang="cs-CZ" dirty="0" smtClean="0"/>
              <a:t> 1841-1895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480720" cy="3985643"/>
          </a:xfrm>
        </p:spPr>
      </p:pic>
      <p:sp>
        <p:nvSpPr>
          <p:cNvPr id="7" name="Obdélník 6"/>
          <p:cNvSpPr/>
          <p:nvPr/>
        </p:nvSpPr>
        <p:spPr>
          <a:xfrm>
            <a:off x="1403648" y="5825009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Letní den, 1879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7114839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7128792" cy="5483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bdélník 2"/>
          <p:cNvSpPr/>
          <p:nvPr/>
        </p:nvSpPr>
        <p:spPr>
          <a:xfrm>
            <a:off x="7452320" y="6252151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28832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Henri</a:t>
            </a:r>
            <a:r>
              <a:rPr lang="cs-CZ" dirty="0" smtClean="0"/>
              <a:t> de Toulouse-</a:t>
            </a:r>
            <a:r>
              <a:rPr lang="cs-CZ" dirty="0" err="1" smtClean="0"/>
              <a:t>Lautrec</a:t>
            </a:r>
            <a:r>
              <a:rPr lang="cs-CZ" dirty="0" smtClean="0"/>
              <a:t> 1864-1901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894001" cy="5077196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ezi proudy, velmi těžko se zařazuje</a:t>
            </a:r>
          </a:p>
          <a:p>
            <a:r>
              <a:rPr lang="cs-CZ" dirty="0" smtClean="0"/>
              <a:t>Tematika kabaretů, kaváren</a:t>
            </a:r>
          </a:p>
          <a:p>
            <a:r>
              <a:rPr lang="cs-CZ" dirty="0" smtClean="0"/>
              <a:t>Vynikající kreslíř, technika pastelu</a:t>
            </a:r>
          </a:p>
          <a:p>
            <a:r>
              <a:rPr lang="cs-CZ" dirty="0" smtClean="0"/>
              <a:t>Grafika, litografie, plakáty</a:t>
            </a:r>
          </a:p>
          <a:p>
            <a:r>
              <a:rPr lang="cs-CZ" dirty="0" smtClean="0"/>
              <a:t>Sklon ke karikatuře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63888" y="6391200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23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Henri</a:t>
            </a:r>
            <a:r>
              <a:rPr lang="cs-CZ" dirty="0"/>
              <a:t> de Toulouse-</a:t>
            </a:r>
            <a:r>
              <a:rPr lang="cs-CZ" dirty="0" err="1"/>
              <a:t>Lautrec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7" y="1515071"/>
            <a:ext cx="2245301" cy="452596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508721"/>
            <a:ext cx="5901000" cy="4536504"/>
          </a:xfrm>
        </p:spPr>
      </p:pic>
      <p:sp>
        <p:nvSpPr>
          <p:cNvPr id="7" name="Obdélník 6"/>
          <p:cNvSpPr/>
          <p:nvPr/>
        </p:nvSpPr>
        <p:spPr>
          <a:xfrm>
            <a:off x="539552" y="6350550"/>
            <a:ext cx="2323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Yvette</a:t>
            </a:r>
            <a:r>
              <a:rPr lang="cs-CZ" sz="1400" dirty="0" smtClean="0"/>
              <a:t> </a:t>
            </a:r>
            <a:r>
              <a:rPr lang="cs-CZ" sz="1400" dirty="0" err="1" smtClean="0"/>
              <a:t>Guilbertová</a:t>
            </a:r>
            <a:r>
              <a:rPr lang="cs-CZ" sz="1400" dirty="0" smtClean="0"/>
              <a:t>, 1894</a:t>
            </a:r>
            <a:endParaRPr lang="cs-CZ" sz="1400" dirty="0"/>
          </a:p>
        </p:txBody>
      </p:sp>
      <p:sp>
        <p:nvSpPr>
          <p:cNvPr id="8" name="Obdélník 7"/>
          <p:cNvSpPr/>
          <p:nvPr/>
        </p:nvSpPr>
        <p:spPr>
          <a:xfrm>
            <a:off x="3179852" y="6381328"/>
            <a:ext cx="50738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/>
              <a:t>Valentin </a:t>
            </a:r>
            <a:r>
              <a:rPr lang="cs-CZ" sz="1400" dirty="0" err="1" smtClean="0"/>
              <a:t>le</a:t>
            </a:r>
            <a:r>
              <a:rPr lang="cs-CZ" sz="1400" dirty="0" smtClean="0"/>
              <a:t> </a:t>
            </a:r>
            <a:r>
              <a:rPr lang="cs-CZ" sz="1400" dirty="0" err="1" smtClean="0"/>
              <a:t>Désossé</a:t>
            </a:r>
            <a:r>
              <a:rPr lang="cs-CZ" sz="1400" dirty="0" smtClean="0"/>
              <a:t> rozestavuje nové tanečnice, 1889-90</a:t>
            </a:r>
            <a:endParaRPr lang="cs-CZ" sz="1400" dirty="0"/>
          </a:p>
        </p:txBody>
      </p:sp>
      <p:sp>
        <p:nvSpPr>
          <p:cNvPr id="3" name="Obdélník 2"/>
          <p:cNvSpPr/>
          <p:nvPr/>
        </p:nvSpPr>
        <p:spPr>
          <a:xfrm>
            <a:off x="2047977" y="603850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24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100392" y="603850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25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impresionismu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7416824" cy="4525963"/>
          </a:xfrm>
        </p:spPr>
        <p:txBody>
          <a:bodyPr/>
          <a:lstStyle/>
          <a:p>
            <a:r>
              <a:rPr lang="cs-CZ" sz="2400" dirty="0" smtClean="0"/>
              <a:t>Současník impresionistů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účastňoval se výstav, ale nikdy k nim nepatřil</a:t>
            </a:r>
          </a:p>
          <a:p>
            <a:r>
              <a:rPr lang="cs-CZ" sz="2400" dirty="0" smtClean="0"/>
              <a:t>V rané tvorbě se inspiruje impresionismem</a:t>
            </a:r>
          </a:p>
          <a:p>
            <a:r>
              <a:rPr lang="cs-CZ" sz="2400" dirty="0" smtClean="0"/>
              <a:t>Možnosti barvy, zachycení jedinečného okamžiku</a:t>
            </a:r>
          </a:p>
          <a:p>
            <a:r>
              <a:rPr lang="cs-CZ" sz="2400" dirty="0" smtClean="0"/>
              <a:t>Krajiny – série pohledů na horu </a:t>
            </a:r>
            <a:r>
              <a:rPr lang="cs-CZ" sz="2400" dirty="0" err="1" smtClean="0"/>
              <a:t>Sainte</a:t>
            </a:r>
            <a:r>
              <a:rPr lang="cs-CZ" sz="2400" dirty="0" smtClean="0"/>
              <a:t> </a:t>
            </a:r>
            <a:r>
              <a:rPr lang="cs-CZ" sz="2400" dirty="0" err="1" smtClean="0"/>
              <a:t>Victoire</a:t>
            </a:r>
            <a:r>
              <a:rPr lang="cs-CZ" sz="2400" dirty="0" smtClean="0"/>
              <a:t> v Provence</a:t>
            </a:r>
          </a:p>
          <a:p>
            <a:r>
              <a:rPr lang="cs-CZ" sz="2400" dirty="0" smtClean="0"/>
              <a:t>Představitel postimpresionismu</a:t>
            </a:r>
          </a:p>
          <a:p>
            <a:r>
              <a:rPr lang="cs-CZ" sz="2400" dirty="0" smtClean="0"/>
              <a:t>Označován jako </a:t>
            </a:r>
            <a:r>
              <a:rPr lang="cs-CZ" sz="2400" i="1" dirty="0" smtClean="0"/>
              <a:t>otec moderního malířství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395536" y="1412776"/>
            <a:ext cx="8291264" cy="770459"/>
          </a:xfrm>
        </p:spPr>
        <p:txBody>
          <a:bodyPr/>
          <a:lstStyle/>
          <a:p>
            <a:pPr marL="64008" indent="0">
              <a:buNone/>
            </a:pPr>
            <a:r>
              <a:rPr lang="cs-CZ" dirty="0">
                <a:solidFill>
                  <a:srgbClr val="92D050"/>
                </a:solidFill>
              </a:rPr>
              <a:t>Paul </a:t>
            </a:r>
            <a:r>
              <a:rPr lang="cs-CZ" dirty="0" err="1">
                <a:solidFill>
                  <a:srgbClr val="92D050"/>
                </a:solidFill>
              </a:rPr>
              <a:t>Cézanne</a:t>
            </a:r>
            <a:endParaRPr lang="cs-CZ" dirty="0">
              <a:solidFill>
                <a:srgbClr val="92D0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35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Paul </a:t>
            </a:r>
            <a:r>
              <a:rPr lang="cs-CZ" dirty="0" err="1" smtClean="0"/>
              <a:t>Cézanne</a:t>
            </a:r>
            <a:r>
              <a:rPr lang="cs-CZ" dirty="0" smtClean="0"/>
              <a:t> 1839-1906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03" y="1412776"/>
            <a:ext cx="6192688" cy="4945895"/>
          </a:xfrm>
        </p:spPr>
      </p:pic>
      <p:sp>
        <p:nvSpPr>
          <p:cNvPr id="7" name="Obdélník 6"/>
          <p:cNvSpPr/>
          <p:nvPr/>
        </p:nvSpPr>
        <p:spPr>
          <a:xfrm>
            <a:off x="1115616" y="6388892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1897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456993" y="6367927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8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Paul </a:t>
            </a:r>
            <a:r>
              <a:rPr lang="cs-CZ" dirty="0" err="1"/>
              <a:t>Cézanne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8" y="1412776"/>
            <a:ext cx="6160195" cy="4948776"/>
          </a:xfrm>
        </p:spPr>
      </p:pic>
      <p:sp>
        <p:nvSpPr>
          <p:cNvPr id="6" name="Obdélník 5"/>
          <p:cNvSpPr/>
          <p:nvPr/>
        </p:nvSpPr>
        <p:spPr>
          <a:xfrm>
            <a:off x="1114306" y="6361551"/>
            <a:ext cx="3163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Sainte</a:t>
            </a:r>
            <a:r>
              <a:rPr lang="cs-CZ" dirty="0" smtClean="0"/>
              <a:t> - </a:t>
            </a:r>
            <a:r>
              <a:rPr lang="cs-CZ" dirty="0" err="1" smtClean="0"/>
              <a:t>Victoire</a:t>
            </a:r>
            <a:r>
              <a:rPr lang="cs-CZ" dirty="0" smtClean="0"/>
              <a:t>, 1887-1890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516216" y="6361551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27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Vincent van </a:t>
            </a:r>
            <a:r>
              <a:rPr lang="cs-CZ" dirty="0" err="1" smtClean="0"/>
              <a:t>Gogh</a:t>
            </a:r>
            <a:r>
              <a:rPr lang="cs-CZ" dirty="0" smtClean="0"/>
              <a:t> 1853-1890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87224"/>
            <a:ext cx="4248472" cy="5270776"/>
          </a:xfrm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316288" cy="4525963"/>
          </a:xfrm>
        </p:spPr>
        <p:txBody>
          <a:bodyPr/>
          <a:lstStyle/>
          <a:p>
            <a:r>
              <a:rPr lang="cs-CZ" sz="2400" dirty="0" smtClean="0"/>
              <a:t>Postimpresionismus</a:t>
            </a:r>
          </a:p>
          <a:p>
            <a:r>
              <a:rPr lang="cs-CZ" sz="2400" dirty="0" smtClean="0"/>
              <a:t>Ale v jeho tvorbě najdeme prvky impresionismu</a:t>
            </a:r>
          </a:p>
          <a:p>
            <a:r>
              <a:rPr lang="cs-CZ" sz="2400" dirty="0" smtClean="0"/>
              <a:t>Navazuje na impresionisty v technice práce s barvou</a:t>
            </a:r>
          </a:p>
          <a:p>
            <a:r>
              <a:rPr lang="cs-CZ" sz="2400" dirty="0" smtClean="0"/>
              <a:t>Tématika krajiny, zátiší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572000" y="5589240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Autoportrét, 1889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572000" y="6550223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399032"/>
          </a:xfrm>
        </p:spPr>
        <p:txBody>
          <a:bodyPr/>
          <a:lstStyle/>
          <a:p>
            <a:pPr algn="ctr"/>
            <a:r>
              <a:rPr lang="cs-CZ" dirty="0"/>
              <a:t>Vincent van </a:t>
            </a:r>
            <a:r>
              <a:rPr lang="cs-CZ" dirty="0" err="1"/>
              <a:t>Gogh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480720" cy="3029737"/>
          </a:xfrm>
        </p:spPr>
      </p:pic>
      <p:sp>
        <p:nvSpPr>
          <p:cNvPr id="8" name="Obdélník 7"/>
          <p:cNvSpPr/>
          <p:nvPr/>
        </p:nvSpPr>
        <p:spPr>
          <a:xfrm>
            <a:off x="1259632" y="5825009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Pole s havrany, 1890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6948264" y="5517232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29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9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Edouard</a:t>
            </a:r>
            <a:r>
              <a:rPr lang="cs-CZ" dirty="0" smtClean="0"/>
              <a:t> Manet 1832-1883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2977"/>
            <a:ext cx="3888432" cy="4771392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Jeden z inspiračních zdrojů pro impresionisty</a:t>
            </a:r>
          </a:p>
          <a:p>
            <a:r>
              <a:rPr lang="cs-CZ" sz="2400" dirty="0"/>
              <a:t>Uznávaná </a:t>
            </a:r>
            <a:r>
              <a:rPr lang="cs-CZ" sz="2400" dirty="0" smtClean="0"/>
              <a:t>autorita</a:t>
            </a:r>
          </a:p>
          <a:p>
            <a:r>
              <a:rPr lang="cs-CZ" sz="2400" dirty="0" smtClean="0"/>
              <a:t>Společně s nimi vystavoval, ale nikdy nepřijal metodu impresionistů</a:t>
            </a:r>
          </a:p>
          <a:p>
            <a:r>
              <a:rPr lang="cs-CZ" sz="2400" dirty="0" smtClean="0"/>
              <a:t>Užívání černé barvy</a:t>
            </a:r>
          </a:p>
          <a:p>
            <a:r>
              <a:rPr lang="cs-CZ" sz="2400" dirty="0" smtClean="0"/>
              <a:t>Kresba</a:t>
            </a:r>
          </a:p>
          <a:p>
            <a:r>
              <a:rPr lang="cs-CZ" sz="2400" dirty="0"/>
              <a:t>D</a:t>
            </a:r>
            <a:r>
              <a:rPr lang="cs-CZ" sz="2400" dirty="0" smtClean="0"/>
              <a:t>ůraz na objem – užití valérové malby</a:t>
            </a: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729470" y="6399035"/>
            <a:ext cx="1970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V kavárně, 1879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851920" y="6245146"/>
            <a:ext cx="814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30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</a:t>
            </a:r>
            <a:r>
              <a:rPr lang="cs-CZ" sz="1200" i="1" dirty="0" smtClean="0"/>
              <a:t>3</a:t>
            </a:r>
            <a:r>
              <a:rPr lang="cs-CZ" sz="1200" dirty="0" smtClean="0"/>
              <a:t>. </a:t>
            </a:r>
            <a:r>
              <a:rPr lang="cs-CZ" sz="1200" dirty="0"/>
              <a:t>1. vyd. Praha: IDEA SERVIS, </a:t>
            </a:r>
            <a:r>
              <a:rPr lang="cs-CZ" sz="1200" dirty="0" smtClean="0"/>
              <a:t>2000, 220 </a:t>
            </a:r>
            <a:r>
              <a:rPr lang="cs-CZ" sz="1200" dirty="0"/>
              <a:t>s. ISBN </a:t>
            </a:r>
            <a:r>
              <a:rPr lang="cs-CZ" sz="1200" dirty="0" smtClean="0"/>
              <a:t>80-85970-31-7.</a:t>
            </a: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BERNHARD</a:t>
            </a:r>
            <a:r>
              <a:rPr lang="cs-CZ" sz="1200" dirty="0"/>
              <a:t>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 smtClean="0"/>
          </a:p>
          <a:p>
            <a:pPr indent="-341313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Periodikum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2.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 smtClean="0"/>
              <a:t>Největší </a:t>
            </a:r>
            <a:r>
              <a:rPr lang="cs-CZ" sz="1200" dirty="0"/>
              <a:t>malíři: život, inspirace a dílo. č. </a:t>
            </a:r>
            <a:r>
              <a:rPr lang="cs-CZ" sz="1200" dirty="0" smtClean="0"/>
              <a:t>4.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6. </a:t>
            </a:r>
            <a:r>
              <a:rPr lang="cs-CZ" sz="1200" dirty="0"/>
              <a:t>ISSN 1212-8872</a:t>
            </a:r>
            <a:r>
              <a:rPr lang="cs-CZ" sz="1200" dirty="0" smtClean="0"/>
              <a:t>.</a:t>
            </a: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200" dirty="0"/>
              <a:t>Největší malíři: život, inspirace a dílo. č. </a:t>
            </a:r>
            <a:r>
              <a:rPr lang="cs-CZ" sz="1200" dirty="0" smtClean="0"/>
              <a:t>8. </a:t>
            </a:r>
            <a:r>
              <a:rPr lang="cs-CZ" sz="1200" dirty="0"/>
              <a:t>ISSN 1212-8872.</a:t>
            </a:r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indent="-341313">
              <a:buClrTx/>
              <a:buFont typeface="Wingdings" pitchFamily="2" charset="2"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200" dirty="0"/>
          </a:p>
          <a:p>
            <a:pPr marL="64008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0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Obrazový materiál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26008"/>
          </a:xfrm>
        </p:spPr>
        <p:txBody>
          <a:bodyPr>
            <a:normAutofit lnSpcReduction="10000"/>
          </a:bodyPr>
          <a:lstStyle/>
          <a:p>
            <a:pPr marL="64008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2013-01-23]. </a:t>
            </a:r>
            <a:r>
              <a:rPr lang="pl-PL" sz="1200" dirty="0"/>
              <a:t>Dostupný pod licencí  Creative Commons na WWW</a:t>
            </a:r>
            <a:r>
              <a:rPr lang="pl-PL" sz="1200" dirty="0" smtClean="0"/>
              <a:t>:</a:t>
            </a:r>
            <a:endParaRPr lang="cs-CZ" sz="1200" u="sng" dirty="0" smtClean="0">
              <a:hlinkClick r:id="rId2"/>
            </a:endParaRPr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"/>
              </a:rPr>
              <a:t>http</a:t>
            </a:r>
            <a:r>
              <a:rPr lang="cs-CZ" sz="1200" u="sng" dirty="0">
                <a:hlinkClick r:id="rId2"/>
              </a:rPr>
              <a:t>://commons.wikimedia.org/wiki/File:Claude_Monet,_Impression,_soleil_levant,_</a:t>
            </a:r>
            <a:r>
              <a:rPr lang="cs-CZ" sz="1200" u="sng" dirty="0" smtClean="0">
                <a:hlinkClick r:id="rId2"/>
              </a:rPr>
              <a:t>1872.jpg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3"/>
              </a:rPr>
              <a:t>http://commons.wikimedia.org/wiki/File:Monet_-_</a:t>
            </a:r>
            <a:r>
              <a:rPr lang="cs-CZ" sz="1200" u="sng" dirty="0" smtClean="0">
                <a:hlinkClick r:id="rId3"/>
              </a:rPr>
              <a:t>Sonnenaufgang_bei_Etretat.jpg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4"/>
              </a:rPr>
              <a:t>http</a:t>
            </a:r>
            <a:r>
              <a:rPr lang="cs-CZ" sz="1200" u="sng" dirty="0">
                <a:hlinkClick r:id="rId4"/>
              </a:rPr>
              <a:t>://commons.wikimedia.org/wiki/File:Jean-Baptiste-Camille_Corot_010.jpg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5"/>
              </a:rPr>
              <a:t>http://</a:t>
            </a:r>
            <a:r>
              <a:rPr lang="cs-CZ" sz="1200" u="sng" dirty="0" smtClean="0">
                <a:hlinkClick r:id="rId5"/>
              </a:rPr>
              <a:t>commons.wikimedia.org/wiki/File:Turner-rain-steam-and-speed.jpg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6"/>
              </a:rPr>
              <a:t>http://commons.wikimedia.org/wiki/File:Edouard_Manet_024.jpg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7"/>
              </a:rPr>
              <a:t>http://</a:t>
            </a:r>
            <a:r>
              <a:rPr lang="cs-CZ" sz="1200" u="sng" dirty="0" smtClean="0">
                <a:hlinkClick r:id="rId7"/>
              </a:rPr>
              <a:t>commons.wikimedia.org/wiki/File:Edouard_Manet_038.jpg</a:t>
            </a:r>
            <a:endParaRPr lang="cs-CZ" sz="1200" dirty="0"/>
          </a:p>
          <a:p>
            <a:r>
              <a:rPr lang="cs-CZ" sz="1200" u="sng" dirty="0">
                <a:hlinkClick r:id="rId8"/>
              </a:rPr>
              <a:t>http://commons.wikimedia.org/wiki/File:Claude_Monet_-_Rouen_Cathedral,_Facade_%28Sunset%29.JPG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commons.wikimedia.org/wiki/File:Claude_Monet_011.jpg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0"/>
              </a:rPr>
              <a:t>http://commons.wikimedia.org/wiki/File:Pierre-Auguste_Renoir,_Le_Moulin_de_la_Galette.jpg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1"/>
              </a:rPr>
              <a:t>http://commons.wikimedia.org/wiki/File:Pierre-Auguste_Renoir,_La_loge_%28The_Theater_Box%29.jpg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2"/>
              </a:rPr>
              <a:t>http://commons.wikimedia.org/wiki/File:Auguste_Renoir_-_La_Balan%C3%A7oire.jpg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3"/>
              </a:rPr>
              <a:t>http://commons.wikimedia.org/wiki/File:Renoir_Mlles_Cahen_d_Anvers.jpg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4"/>
              </a:rPr>
              <a:t>http://commons.wikimedia.org/wiki/File:Renoir_-_Menina_com_as_Espigas_-_</a:t>
            </a:r>
            <a:r>
              <a:rPr lang="cs-CZ" sz="1200" u="sng" dirty="0" smtClean="0">
                <a:hlinkClick r:id="rId14"/>
              </a:rPr>
              <a:t>Flores.jpg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5"/>
              </a:rPr>
              <a:t>http://commons.wikimedia.org/wiki/File:Edgar_Germain_Hilaire_Degas_018.jpg?uselang=cs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6"/>
              </a:rPr>
              <a:t>http://commons.wikimedia.org/wiki/File:Edgar_Germain_Hilaire_Degas_076.jpg?uselang=cs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17"/>
              </a:rPr>
              <a:t>http://</a:t>
            </a:r>
            <a:r>
              <a:rPr lang="cs-CZ" sz="1200" u="sng" dirty="0" smtClean="0">
                <a:hlinkClick r:id="rId17"/>
              </a:rPr>
              <a:t>commons.wikimedia.org/wiki/File:Glyptoteket_Degas1.jpg?uselang=cs</a:t>
            </a:r>
            <a:endParaRPr lang="cs-CZ" sz="1200" u="sng" dirty="0" smtClean="0">
              <a:hlinkClick r:id="rId18"/>
            </a:endParaRPr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18"/>
              </a:rPr>
              <a:t>http</a:t>
            </a:r>
            <a:r>
              <a:rPr lang="cs-CZ" sz="1200" u="sng" dirty="0">
                <a:hlinkClick r:id="rId18"/>
              </a:rPr>
              <a:t>://commons.wikimedia.org/wiki/File:Edgar_Germain_Hilaire_Degas_079.jpg?uselang=cs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19"/>
              </a:rPr>
              <a:t>http</a:t>
            </a:r>
            <a:r>
              <a:rPr lang="cs-CZ" sz="1200" u="sng" dirty="0">
                <a:hlinkClick r:id="rId19"/>
              </a:rPr>
              <a:t>://commons.wikimedia.org/wiki/File:Degas_-_Rennpferde.jpg?uselang=cs</a:t>
            </a:r>
            <a:endParaRPr lang="cs-CZ" sz="1200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0"/>
              </a:rPr>
              <a:t>http</a:t>
            </a:r>
            <a:r>
              <a:rPr lang="cs-CZ" sz="1200" u="sng" dirty="0">
                <a:hlinkClick r:id="rId20"/>
              </a:rPr>
              <a:t>://</a:t>
            </a:r>
            <a:r>
              <a:rPr lang="cs-CZ" sz="1200" u="sng" dirty="0" smtClean="0">
                <a:hlinkClick r:id="rId20"/>
              </a:rPr>
              <a:t>commons.wikimedia.org/wiki/File:Alfred_Sisley_047.jpg</a:t>
            </a:r>
            <a:endParaRPr lang="cs-CZ" sz="1200" u="sng" dirty="0" smtClean="0"/>
          </a:p>
          <a:p>
            <a:pPr>
              <a:buFont typeface="+mj-lt"/>
              <a:buAutoNum type="arabicPeriod"/>
            </a:pPr>
            <a:r>
              <a:rPr lang="cs-CZ" sz="1200" u="sng" dirty="0">
                <a:hlinkClick r:id="rId21"/>
              </a:rPr>
              <a:t>http://commons.wikimedia.org/wiki/File:Camille_Pissarro_029.jpg?uselang=cs</a:t>
            </a:r>
            <a:endParaRPr lang="cs-CZ" sz="1200" u="sng" dirty="0"/>
          </a:p>
          <a:p>
            <a:pPr>
              <a:buFont typeface="+mj-lt"/>
              <a:buAutoNum type="arabicPeriod"/>
            </a:pPr>
            <a:r>
              <a:rPr lang="cs-CZ" sz="1200" u="sng" dirty="0" smtClean="0">
                <a:hlinkClick r:id="rId22"/>
              </a:rPr>
              <a:t>http</a:t>
            </a:r>
            <a:r>
              <a:rPr lang="cs-CZ" sz="1200" u="sng" dirty="0">
                <a:hlinkClick r:id="rId22"/>
              </a:rPr>
              <a:t>://commons.wikimedia.org/wiki/File:Camille_Pissarro_009.jpg?uselang=cs</a:t>
            </a: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587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Impresionismus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45888"/>
          </a:xfrm>
        </p:spPr>
        <p:txBody>
          <a:bodyPr/>
          <a:lstStyle/>
          <a:p>
            <a:r>
              <a:rPr lang="cs-CZ" b="1" dirty="0" smtClean="0"/>
              <a:t>1870-1886</a:t>
            </a:r>
            <a:endParaRPr lang="cs-CZ" b="1" dirty="0"/>
          </a:p>
          <a:p>
            <a:r>
              <a:rPr lang="cs-CZ" b="1" dirty="0"/>
              <a:t>Francie – Paříž</a:t>
            </a:r>
          </a:p>
          <a:p>
            <a:r>
              <a:rPr lang="cs-CZ" b="1" dirty="0"/>
              <a:t>8 výstav </a:t>
            </a:r>
            <a:r>
              <a:rPr lang="cs-CZ" b="1" dirty="0" smtClean="0"/>
              <a:t>1874-1886</a:t>
            </a:r>
            <a:endParaRPr lang="cs-CZ" b="1" dirty="0"/>
          </a:p>
          <a:p>
            <a:r>
              <a:rPr lang="cs-CZ" b="1" dirty="0" smtClean="0"/>
              <a:t>Název podle obrazu </a:t>
            </a:r>
          </a:p>
          <a:p>
            <a:pPr marL="64008" indent="0">
              <a:buNone/>
            </a:pPr>
            <a:r>
              <a:rPr lang="cs-CZ" sz="2800" b="1" dirty="0" smtClean="0"/>
              <a:t>Claude Monet – Dojem, východ slunce, 1872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19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2"/>
              </a:rPr>
              <a:t>http://commons.wikimedia.org/wiki/File:Berthe_Morisot_-_Sommertag_-_1879.jpeg</a:t>
            </a:r>
            <a:endParaRPr lang="cs-CZ" sz="1200" u="sng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3"/>
              </a:rPr>
              <a:t>http://commons.wikimedia.org/wiki/File:Photolautrec.jpg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4"/>
              </a:rPr>
              <a:t>http://commons.wikimedia.org/wiki/File:Henri_de_Toulouse-Lautrec_060.jpg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5"/>
              </a:rPr>
              <a:t>http://commons.wikimedia.org/wiki/File:Henri_de_Toulouse-Lautrec_005.jpg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6"/>
              </a:rPr>
              <a:t>http://commons.wikimedia.org/wiki/File:Paul_C%C3%A9zanne_112.jpg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7"/>
              </a:rPr>
              <a:t>http://commons.wikimedia.org/wiki/File:Paul_C%C3%A9zanne_114.jpg</a:t>
            </a:r>
            <a:endParaRPr lang="cs-CZ" sz="1200" u="sng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8"/>
              </a:rPr>
              <a:t>http://commons.wikimedia.org/wiki/File:SelbstPortrait_VG2.jpg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9"/>
              </a:rPr>
              <a:t>http://commons.wikimedia.org/wiki/File:Vincent_van_Gogh_%281853-1890%29_-_Wheat_Field_with_Crows_%281890%29.jpg</a:t>
            </a:r>
            <a:endParaRPr lang="cs-CZ" sz="1200" dirty="0"/>
          </a:p>
          <a:p>
            <a:pPr>
              <a:buFont typeface="+mj-lt"/>
              <a:buAutoNum type="arabicPeriod" startAt="22"/>
            </a:pPr>
            <a:r>
              <a:rPr lang="cs-CZ" sz="1200" u="sng" dirty="0">
                <a:hlinkClick r:id="rId10"/>
              </a:rPr>
              <a:t>http://commons.wikimedia.org/wiki/File:Edouard_Manet_-_At_the_Caf%C3%A9_-_Walters_37893.jpg</a:t>
            </a:r>
            <a:endParaRPr lang="cs-CZ" sz="1200" dirty="0"/>
          </a:p>
          <a:p>
            <a:pPr marL="64008" indent="0">
              <a:buNone/>
            </a:pPr>
            <a:endParaRPr lang="cs-CZ" sz="1200" u="sng" dirty="0" smtClean="0"/>
          </a:p>
          <a:p>
            <a:pPr marL="64008" indent="0">
              <a:buNone/>
            </a:pP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6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2172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5890"/>
            <a:ext cx="7200800" cy="553907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827584" y="6021288"/>
            <a:ext cx="7334250" cy="685800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</a:t>
            </a:r>
            <a:br>
              <a:rPr lang="cs-CZ" dirty="0"/>
            </a:br>
            <a:r>
              <a:rPr lang="cs-CZ" dirty="0"/>
              <a:t>Dojem, východ slunce, 1872</a:t>
            </a:r>
          </a:p>
        </p:txBody>
      </p:sp>
      <p:sp>
        <p:nvSpPr>
          <p:cNvPr id="3" name="Obdélník 2"/>
          <p:cNvSpPr/>
          <p:nvPr/>
        </p:nvSpPr>
        <p:spPr>
          <a:xfrm>
            <a:off x="7385132" y="5929535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1</a:t>
            </a:r>
          </a:p>
        </p:txBody>
      </p:sp>
    </p:spTree>
    <p:extLst>
      <p:ext uri="{BB962C8B-B14F-4D97-AF65-F5344CB8AC3E}">
        <p14:creationId xmlns:p14="http://schemas.microsoft.com/office/powerpoint/2010/main" val="30438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znaky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052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Arial" charset="0"/>
              </a:rPr>
              <a:t>malba v plenéru</a:t>
            </a:r>
          </a:p>
          <a:p>
            <a:r>
              <a:rPr lang="cs-CZ" dirty="0">
                <a:latin typeface="Arial" charset="0"/>
              </a:rPr>
              <a:t>užití čistých barevných skvrn </a:t>
            </a:r>
          </a:p>
          <a:p>
            <a:r>
              <a:rPr lang="cs-CZ" dirty="0">
                <a:latin typeface="Arial" charset="0"/>
              </a:rPr>
              <a:t>výsledný obraz na divákově </a:t>
            </a:r>
            <a:r>
              <a:rPr lang="cs-CZ" dirty="0" smtClean="0">
                <a:latin typeface="Arial" charset="0"/>
              </a:rPr>
              <a:t>sítnici </a:t>
            </a:r>
          </a:p>
          <a:p>
            <a:pPr marL="64008" indent="0">
              <a:buNone/>
            </a:pP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  (fyziologie vidění)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v</a:t>
            </a:r>
            <a:r>
              <a:rPr lang="cs-CZ" dirty="0" smtClean="0">
                <a:latin typeface="Arial" charset="0"/>
              </a:rPr>
              <a:t>yužití poznatků moderní fyziky, optiky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zachycení </a:t>
            </a:r>
            <a:r>
              <a:rPr lang="cs-CZ" dirty="0" smtClean="0">
                <a:latin typeface="Arial" charset="0"/>
              </a:rPr>
              <a:t>prchavého dojmu</a:t>
            </a:r>
            <a:r>
              <a:rPr lang="cs-CZ" dirty="0">
                <a:latin typeface="Arial" charset="0"/>
              </a:rPr>
              <a:t>, okamžiku</a:t>
            </a:r>
          </a:p>
          <a:p>
            <a:r>
              <a:rPr lang="cs-CZ" dirty="0">
                <a:latin typeface="Arial" charset="0"/>
              </a:rPr>
              <a:t>p</a:t>
            </a:r>
            <a:r>
              <a:rPr lang="cs-CZ" dirty="0" smtClean="0">
                <a:latin typeface="Arial" charset="0"/>
              </a:rPr>
              <a:t>ocit chvění vzduchu, světla </a:t>
            </a:r>
            <a:r>
              <a:rPr lang="cs-CZ" dirty="0">
                <a:latin typeface="Arial" charset="0"/>
              </a:rPr>
              <a:t>a </a:t>
            </a:r>
            <a:r>
              <a:rPr lang="cs-CZ" dirty="0" smtClean="0">
                <a:latin typeface="Arial" charset="0"/>
              </a:rPr>
              <a:t>barev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popření místního barevného </a:t>
            </a:r>
            <a:r>
              <a:rPr lang="cs-CZ" dirty="0" smtClean="0">
                <a:latin typeface="Arial" charset="0"/>
              </a:rPr>
              <a:t>tónu </a:t>
            </a:r>
          </a:p>
          <a:p>
            <a:r>
              <a:rPr lang="cs-CZ" dirty="0">
                <a:latin typeface="Arial" charset="0"/>
              </a:rPr>
              <a:t>o</a:t>
            </a:r>
            <a:r>
              <a:rPr lang="cs-CZ" dirty="0" smtClean="0">
                <a:latin typeface="Arial" charset="0"/>
              </a:rPr>
              <a:t>dmítání černé </a:t>
            </a:r>
            <a:r>
              <a:rPr lang="cs-CZ" dirty="0">
                <a:latin typeface="Arial" charset="0"/>
              </a:rPr>
              <a:t>barvy, šedých </a:t>
            </a:r>
            <a:r>
              <a:rPr lang="cs-CZ" dirty="0" smtClean="0">
                <a:latin typeface="Arial" charset="0"/>
              </a:rPr>
              <a:t>valérů</a:t>
            </a:r>
          </a:p>
          <a:p>
            <a:r>
              <a:rPr lang="cs-CZ" dirty="0" smtClean="0">
                <a:latin typeface="Arial" charset="0"/>
              </a:rPr>
              <a:t>odmítání obrysové </a:t>
            </a:r>
            <a:r>
              <a:rPr lang="cs-CZ" dirty="0">
                <a:latin typeface="Arial" charset="0"/>
              </a:rPr>
              <a:t>kresby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3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683568" y="65188"/>
            <a:ext cx="8229600" cy="139903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42" y="173926"/>
            <a:ext cx="8054819" cy="6010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ástupný symbol pro text 11"/>
          <p:cNvSpPr>
            <a:spLocks noGrp="1"/>
          </p:cNvSpPr>
          <p:nvPr>
            <p:ph type="body" sz="half" idx="4294967295"/>
          </p:nvPr>
        </p:nvSpPr>
        <p:spPr>
          <a:xfrm>
            <a:off x="395536" y="6309320"/>
            <a:ext cx="7334250" cy="432048"/>
          </a:xfrm>
        </p:spPr>
        <p:txBody>
          <a:bodyPr>
            <a:normAutofit fontScale="77500" lnSpcReduction="20000"/>
          </a:bodyPr>
          <a:lstStyle/>
          <a:p>
            <a:pPr marL="64008" indent="0">
              <a:buNone/>
            </a:pPr>
            <a:r>
              <a:rPr lang="cs-CZ" dirty="0"/>
              <a:t>Claude Monet, </a:t>
            </a:r>
            <a:r>
              <a:rPr lang="cs-CZ" dirty="0" smtClean="0"/>
              <a:t>Západ </a:t>
            </a:r>
            <a:r>
              <a:rPr lang="cs-CZ" dirty="0"/>
              <a:t>slunce u </a:t>
            </a:r>
            <a:r>
              <a:rPr lang="cs-CZ" dirty="0" err="1"/>
              <a:t>Etretatu</a:t>
            </a:r>
            <a:r>
              <a:rPr lang="cs-CZ" dirty="0"/>
              <a:t>, 1883</a:t>
            </a:r>
          </a:p>
        </p:txBody>
      </p:sp>
      <p:sp>
        <p:nvSpPr>
          <p:cNvPr id="5" name="Obdélník 4"/>
          <p:cNvSpPr/>
          <p:nvPr/>
        </p:nvSpPr>
        <p:spPr>
          <a:xfrm>
            <a:off x="692663" y="47667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malba v plenéru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364845" y="3573016"/>
            <a:ext cx="3342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cs-CZ" b="1" dirty="0" smtClean="0">
                <a:solidFill>
                  <a:srgbClr val="C00000"/>
                </a:solidFill>
              </a:rPr>
              <a:t>zachycení dojmu, okamžiku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572000" y="973422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vibrace světla a tmy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5364845" y="1700808"/>
            <a:ext cx="314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užití čistých barev spektra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705121" y="4828340"/>
            <a:ext cx="700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popření 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místního barevného tónu, černé barvy, šedých valérů a obrysové kresby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4178" y="4189730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Výrazné tahy štětcem, skvrny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013693" y="6174787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2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779096" cy="1399032"/>
          </a:xfrm>
        </p:spPr>
        <p:txBody>
          <a:bodyPr/>
          <a:lstStyle/>
          <a:p>
            <a:r>
              <a:rPr lang="cs-CZ" dirty="0" smtClean="0"/>
              <a:t>Předchůdci impresionistů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91" y="3601364"/>
            <a:ext cx="2751791" cy="1888416"/>
          </a:xfrm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67544" y="5694784"/>
            <a:ext cx="8352928" cy="11632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 smtClean="0">
                <a:latin typeface="Arial" charset="0"/>
              </a:rPr>
              <a:t>Barbizonská</a:t>
            </a:r>
            <a:r>
              <a:rPr lang="cs-CZ" dirty="0" smtClean="0">
                <a:latin typeface="Arial" charset="0"/>
              </a:rPr>
              <a:t> škola – fr</a:t>
            </a:r>
            <a:r>
              <a:rPr lang="cs-CZ" dirty="0">
                <a:latin typeface="Arial" charset="0"/>
              </a:rPr>
              <a:t>. k</a:t>
            </a:r>
            <a:r>
              <a:rPr lang="cs-CZ" dirty="0" smtClean="0">
                <a:latin typeface="Arial" charset="0"/>
              </a:rPr>
              <a:t>rajináři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(C. </a:t>
            </a:r>
            <a:r>
              <a:rPr lang="cs-CZ" dirty="0" err="1" smtClean="0">
                <a:solidFill>
                  <a:srgbClr val="92D050"/>
                </a:solidFill>
                <a:latin typeface="Arial" charset="0"/>
              </a:rPr>
              <a:t>Corot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)</a:t>
            </a:r>
            <a:endParaRPr lang="cs-CZ" dirty="0">
              <a:solidFill>
                <a:srgbClr val="92D050"/>
              </a:solidFill>
              <a:latin typeface="Arial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charset="0"/>
              </a:rPr>
              <a:t>Angličtí krajináři –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W</a:t>
            </a:r>
            <a:r>
              <a:rPr lang="cs-CZ" dirty="0">
                <a:solidFill>
                  <a:srgbClr val="92D050"/>
                </a:solidFill>
                <a:latin typeface="Arial" charset="0"/>
              </a:rPr>
              <a:t>. 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Turner – Déšť, pára a rychlost 1844, </a:t>
            </a:r>
            <a:r>
              <a:rPr lang="cs-CZ" dirty="0">
                <a:latin typeface="Arial" charset="0"/>
              </a:rPr>
              <a:t>J. </a:t>
            </a:r>
            <a:r>
              <a:rPr lang="cs-CZ" dirty="0" err="1" smtClean="0">
                <a:latin typeface="Arial" charset="0"/>
              </a:rPr>
              <a:t>Constable</a:t>
            </a:r>
            <a:endParaRPr lang="cs-CZ" dirty="0">
              <a:latin typeface="Arial" charset="0"/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rgbClr val="92D050"/>
                </a:solidFill>
                <a:latin typeface="Arial" charset="0"/>
              </a:rPr>
              <a:t>Edouard</a:t>
            </a:r>
            <a:r>
              <a:rPr lang="cs-CZ" dirty="0" smtClean="0">
                <a:solidFill>
                  <a:srgbClr val="92D050"/>
                </a:solidFill>
                <a:latin typeface="Arial" charset="0"/>
              </a:rPr>
              <a:t> Manet – Snídaně v trávě 1863, Olympia 1863</a:t>
            </a:r>
            <a:endParaRPr lang="cs-CZ" dirty="0">
              <a:solidFill>
                <a:srgbClr val="92D050"/>
              </a:solidFill>
              <a:latin typeface="Arial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2" y="1319473"/>
            <a:ext cx="2492989" cy="20597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18" y="1319473"/>
            <a:ext cx="2742038" cy="205652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22" y="3573015"/>
            <a:ext cx="2492989" cy="194511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7863363" y="188640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3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36790" y="178806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4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323884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5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650859" y="48658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smtClean="0">
                <a:solidFill>
                  <a:srgbClr val="92D050"/>
                </a:solidFill>
              </a:rPr>
              <a:t>6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9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Francouzští impresionisté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Claude Monet</a:t>
            </a:r>
          </a:p>
          <a:p>
            <a:r>
              <a:rPr lang="cs-CZ" dirty="0" smtClean="0"/>
              <a:t>Auguste </a:t>
            </a:r>
            <a:r>
              <a:rPr lang="cs-CZ" dirty="0" err="1" smtClean="0"/>
              <a:t>Renoir</a:t>
            </a:r>
            <a:endParaRPr lang="cs-CZ" dirty="0" smtClean="0"/>
          </a:p>
          <a:p>
            <a:r>
              <a:rPr lang="cs-CZ" dirty="0" smtClean="0"/>
              <a:t>Edgar </a:t>
            </a:r>
            <a:r>
              <a:rPr lang="cs-CZ" dirty="0" err="1" smtClean="0"/>
              <a:t>Degas</a:t>
            </a:r>
            <a:endParaRPr lang="cs-CZ" dirty="0" smtClean="0"/>
          </a:p>
          <a:p>
            <a:r>
              <a:rPr lang="cs-CZ" dirty="0" smtClean="0"/>
              <a:t>Alfred </a:t>
            </a:r>
            <a:r>
              <a:rPr lang="cs-CZ" dirty="0" err="1" smtClean="0"/>
              <a:t>Sisley</a:t>
            </a:r>
            <a:endParaRPr lang="cs-CZ" dirty="0" smtClean="0"/>
          </a:p>
          <a:p>
            <a:r>
              <a:rPr lang="cs-CZ" dirty="0" smtClean="0"/>
              <a:t>Camille </a:t>
            </a:r>
            <a:r>
              <a:rPr lang="cs-CZ" dirty="0" err="1" smtClean="0"/>
              <a:t>Pissarro</a:t>
            </a:r>
            <a:endParaRPr lang="cs-CZ" dirty="0" smtClean="0"/>
          </a:p>
          <a:p>
            <a:r>
              <a:rPr lang="cs-CZ" dirty="0" err="1" smtClean="0"/>
              <a:t>Berthe</a:t>
            </a:r>
            <a:r>
              <a:rPr lang="cs-CZ" dirty="0" smtClean="0"/>
              <a:t> </a:t>
            </a:r>
            <a:r>
              <a:rPr lang="cs-CZ" dirty="0" err="1" smtClean="0"/>
              <a:t>Morisotová</a:t>
            </a:r>
            <a:endParaRPr lang="cs-CZ" dirty="0" smtClean="0"/>
          </a:p>
          <a:p>
            <a:r>
              <a:rPr lang="cs-CZ" dirty="0" err="1" smtClean="0"/>
              <a:t>Henri</a:t>
            </a:r>
            <a:r>
              <a:rPr lang="cs-CZ" dirty="0" smtClean="0"/>
              <a:t> de Toulouse- </a:t>
            </a:r>
            <a:r>
              <a:rPr lang="cs-CZ" dirty="0" err="1" smtClean="0"/>
              <a:t>Lautrec</a:t>
            </a:r>
            <a:endParaRPr lang="cs-CZ" dirty="0" smtClean="0"/>
          </a:p>
          <a:p>
            <a:r>
              <a:rPr lang="cs-CZ" dirty="0" err="1" smtClean="0"/>
              <a:t>Edouard</a:t>
            </a:r>
            <a:r>
              <a:rPr lang="cs-CZ" dirty="0" smtClean="0"/>
              <a:t> </a:t>
            </a:r>
            <a:r>
              <a:rPr lang="cs-CZ" dirty="0"/>
              <a:t>M</a:t>
            </a:r>
            <a:r>
              <a:rPr lang="cs-CZ" dirty="0" smtClean="0"/>
              <a:t>anet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3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25121"/>
            <a:ext cx="8229600" cy="1399032"/>
          </a:xfrm>
        </p:spPr>
        <p:txBody>
          <a:bodyPr/>
          <a:lstStyle/>
          <a:p>
            <a:r>
              <a:rPr lang="cs-CZ" dirty="0" smtClean="0"/>
              <a:t>Claude Monet  1840-1926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4941"/>
            <a:ext cx="3013457" cy="4703934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472" y="1104945"/>
            <a:ext cx="3903240" cy="4803058"/>
          </a:xfrm>
        </p:spPr>
      </p:pic>
      <p:sp>
        <p:nvSpPr>
          <p:cNvPr id="10" name="Obdélník 9"/>
          <p:cNvSpPr/>
          <p:nvPr/>
        </p:nvSpPr>
        <p:spPr>
          <a:xfrm>
            <a:off x="327511" y="627215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 smtClean="0"/>
              <a:t>Rouenská</a:t>
            </a:r>
            <a:r>
              <a:rPr lang="cs-CZ" dirty="0" smtClean="0"/>
              <a:t> katedrála, portál, 1894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4860032" y="6268207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Dáma se slunečníkem, 1886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59832" y="5898874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7</a:t>
            </a:r>
            <a:endParaRPr lang="cs-CZ" sz="1400" dirty="0">
              <a:solidFill>
                <a:srgbClr val="92D05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61195" y="5898873"/>
            <a:ext cx="7152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>
                <a:solidFill>
                  <a:srgbClr val="92D050"/>
                </a:solidFill>
              </a:rPr>
              <a:t>Obr. </a:t>
            </a:r>
            <a:r>
              <a:rPr lang="cs-CZ" sz="1400" dirty="0" smtClean="0">
                <a:solidFill>
                  <a:srgbClr val="92D050"/>
                </a:solidFill>
              </a:rPr>
              <a:t>8</a:t>
            </a:r>
            <a:endParaRPr lang="cs-CZ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879</Words>
  <Application>Microsoft Office PowerPoint</Application>
  <PresentationFormat>On-screen Show (4:3)</PresentationFormat>
  <Paragraphs>220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Verdana</vt:lpstr>
      <vt:lpstr>Wingdings</vt:lpstr>
      <vt:lpstr>Wingdings 2</vt:lpstr>
      <vt:lpstr>Talent</vt:lpstr>
      <vt:lpstr>Impresionismus</vt:lpstr>
      <vt:lpstr>PowerPoint Presentation</vt:lpstr>
      <vt:lpstr>Impresionismus</vt:lpstr>
      <vt:lpstr>    </vt:lpstr>
      <vt:lpstr>Hlavní znaky</vt:lpstr>
      <vt:lpstr>PowerPoint Presentation</vt:lpstr>
      <vt:lpstr>Předchůdci impresionistů</vt:lpstr>
      <vt:lpstr>Francouzští impresionisté</vt:lpstr>
      <vt:lpstr>Claude Monet  1840-1926</vt:lpstr>
      <vt:lpstr>Auguste Renoir 1841-1919</vt:lpstr>
      <vt:lpstr>Auguste Renoir 1841-1919</vt:lpstr>
      <vt:lpstr>Auguste Renoir</vt:lpstr>
      <vt:lpstr>Edgar Degas 1834-1917</vt:lpstr>
      <vt:lpstr>Edgar Degas 1834-1917</vt:lpstr>
      <vt:lpstr>Edgar Degas</vt:lpstr>
      <vt:lpstr>Alfred Sisley 1839-1899</vt:lpstr>
      <vt:lpstr>Camille Pissarro 1839-1903</vt:lpstr>
      <vt:lpstr>Camille Pissarro</vt:lpstr>
      <vt:lpstr>Berthe Morisotová 1841-1895</vt:lpstr>
      <vt:lpstr>Henri de Toulouse-Lautrec 1864-1901</vt:lpstr>
      <vt:lpstr>Henri de Toulouse-Lautrec</vt:lpstr>
      <vt:lpstr>Prvky impresionismu</vt:lpstr>
      <vt:lpstr>Paul Cézanne 1839-1906</vt:lpstr>
      <vt:lpstr>Paul Cézanne</vt:lpstr>
      <vt:lpstr>Vincent van Gogh 1853-1890</vt:lpstr>
      <vt:lpstr>Vincent van Gogh</vt:lpstr>
      <vt:lpstr>Edouard Manet 1832-1883</vt:lpstr>
      <vt:lpstr>Citace</vt:lpstr>
      <vt:lpstr>Obrazový materiál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Impresionismus</dc:title>
  <dc:creator>Ivana Spurná</dc:creator>
  <cp:lastModifiedBy>Jan JS. Suran</cp:lastModifiedBy>
  <cp:revision>37</cp:revision>
  <dcterms:created xsi:type="dcterms:W3CDTF">2013-01-26T15:58:45Z</dcterms:created>
  <dcterms:modified xsi:type="dcterms:W3CDTF">2019-01-13T18:04:58Z</dcterms:modified>
</cp:coreProperties>
</file>