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58" r:id="rId5"/>
    <p:sldId id="259" r:id="rId6"/>
    <p:sldId id="279" r:id="rId7"/>
    <p:sldId id="260" r:id="rId8"/>
    <p:sldId id="261" r:id="rId9"/>
    <p:sldId id="262" r:id="rId10"/>
    <p:sldId id="281" r:id="rId11"/>
    <p:sldId id="265" r:id="rId12"/>
    <p:sldId id="263"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070EAE-DF0F-4A86-9FC5-A2F8CAA1A900}"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414597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070EAE-DF0F-4A86-9FC5-A2F8CAA1A900}"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73642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070EAE-DF0F-4A86-9FC5-A2F8CAA1A900}"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1655085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070EAE-DF0F-4A86-9FC5-A2F8CAA1A900}"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243485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070EAE-DF0F-4A86-9FC5-A2F8CAA1A900}"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269830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070EAE-DF0F-4A86-9FC5-A2F8CAA1A900}"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217996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070EAE-DF0F-4A86-9FC5-A2F8CAA1A900}" type="datetimeFigureOut">
              <a:rPr lang="en-US" smtClean="0"/>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2685156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070EAE-DF0F-4A86-9FC5-A2F8CAA1A900}" type="datetimeFigureOut">
              <a:rPr lang="en-US" smtClean="0"/>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2447769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70EAE-DF0F-4A86-9FC5-A2F8CAA1A900}" type="datetimeFigureOut">
              <a:rPr lang="en-US" smtClean="0"/>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3968634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070EAE-DF0F-4A86-9FC5-A2F8CAA1A900}"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426182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070EAE-DF0F-4A86-9FC5-A2F8CAA1A900}"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9F93D-2325-4D2A-8E06-227356FACE28}" type="slidenum">
              <a:rPr lang="en-US" smtClean="0"/>
              <a:t>‹#›</a:t>
            </a:fld>
            <a:endParaRPr lang="en-US"/>
          </a:p>
        </p:txBody>
      </p:sp>
    </p:spTree>
    <p:extLst>
      <p:ext uri="{BB962C8B-B14F-4D97-AF65-F5344CB8AC3E}">
        <p14:creationId xmlns:p14="http://schemas.microsoft.com/office/powerpoint/2010/main" val="2617490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70EAE-DF0F-4A86-9FC5-A2F8CAA1A900}" type="datetimeFigureOut">
              <a:rPr lang="en-US" smtClean="0"/>
              <a:t>9/13/2020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9F93D-2325-4D2A-8E06-227356FACE28}" type="slidenum">
              <a:rPr lang="en-US" smtClean="0"/>
              <a:t>‹#›</a:t>
            </a:fld>
            <a:endParaRPr lang="en-US"/>
          </a:p>
        </p:txBody>
      </p:sp>
    </p:spTree>
    <p:extLst>
      <p:ext uri="{BB962C8B-B14F-4D97-AF65-F5344CB8AC3E}">
        <p14:creationId xmlns:p14="http://schemas.microsoft.com/office/powerpoint/2010/main" val="2314729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khanovaskola.cz/video/13/108/1425-sir-john-everett-millais-kristus-v-dome-svych-rodicu-1849-5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khanovaskola.cz/video/13/108/1424-sir-john-everett-millais-ofelie-1851-5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artmuseum.cz/smery_list.php?smer_id=126"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khanovaskola.cz/video/13/108/2379-millet-l-angelus-asi-1857-185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khanovaskola.cz/video/13/108/1436-courbet-maliruv-atelier-1854-55"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artmuseum.cz/smery_list.php?smer_id=103"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b="1" dirty="0" err="1" smtClean="0"/>
              <a:t>Realismus</a:t>
            </a:r>
            <a:endParaRPr lang="en-US" sz="9600" b="1" dirty="0"/>
          </a:p>
        </p:txBody>
      </p:sp>
      <p:sp>
        <p:nvSpPr>
          <p:cNvPr id="3" name="Subtitle 2"/>
          <p:cNvSpPr>
            <a:spLocks noGrp="1"/>
          </p:cNvSpPr>
          <p:nvPr>
            <p:ph type="subTitle" idx="1"/>
          </p:nvPr>
        </p:nvSpPr>
        <p:spPr/>
        <p:txBody>
          <a:bodyPr/>
          <a:lstStyle/>
          <a:p>
            <a:r>
              <a:rPr lang="cs-CZ" dirty="0" smtClean="0"/>
              <a:t>Renata </a:t>
            </a:r>
            <a:r>
              <a:rPr lang="cs-CZ" dirty="0" err="1" smtClean="0"/>
              <a:t>Šuráňová</a:t>
            </a:r>
            <a:endParaRPr lang="en-US" dirty="0"/>
          </a:p>
        </p:txBody>
      </p:sp>
    </p:spTree>
    <p:extLst>
      <p:ext uri="{BB962C8B-B14F-4D97-AF65-F5344CB8AC3E}">
        <p14:creationId xmlns:p14="http://schemas.microsoft.com/office/powerpoint/2010/main" val="1009492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889026"/>
          </a:xfrm>
        </p:spPr>
        <p:txBody>
          <a:bodyPr>
            <a:normAutofit/>
          </a:bodyPr>
          <a:lstStyle/>
          <a:p>
            <a:r>
              <a:rPr lang="en-US" sz="2400" dirty="0" err="1"/>
              <a:t>Svoje</a:t>
            </a:r>
            <a:r>
              <a:rPr lang="en-US" sz="2400" dirty="0"/>
              <a:t> </a:t>
            </a:r>
            <a:r>
              <a:rPr lang="en-US" sz="2400" dirty="0" err="1"/>
              <a:t>myšlenky</a:t>
            </a:r>
            <a:r>
              <a:rPr lang="en-US" sz="2400" dirty="0"/>
              <a:t> a </a:t>
            </a:r>
            <a:r>
              <a:rPr lang="en-US" sz="2400" dirty="0" err="1"/>
              <a:t>debaty</a:t>
            </a:r>
            <a:r>
              <a:rPr lang="en-US" sz="2400" dirty="0"/>
              <a:t> </a:t>
            </a:r>
            <a:r>
              <a:rPr lang="en-US" sz="2400" dirty="0" err="1"/>
              <a:t>Prerafaelité</a:t>
            </a:r>
            <a:r>
              <a:rPr lang="en-US" sz="2400" dirty="0"/>
              <a:t> </a:t>
            </a:r>
            <a:r>
              <a:rPr lang="en-US" sz="2400" dirty="0" err="1"/>
              <a:t>publikovali</a:t>
            </a:r>
            <a:r>
              <a:rPr lang="en-US" sz="2400" dirty="0"/>
              <a:t> v </a:t>
            </a:r>
            <a:r>
              <a:rPr lang="en-US" sz="2400" dirty="0" err="1"/>
              <a:t>časopise</a:t>
            </a:r>
            <a:r>
              <a:rPr lang="en-US" sz="2400" dirty="0"/>
              <a:t> The Germ (</a:t>
            </a:r>
            <a:r>
              <a:rPr lang="en-US" sz="2400" dirty="0" err="1"/>
              <a:t>zárodek</a:t>
            </a:r>
            <a:r>
              <a:rPr lang="en-US" sz="2400" dirty="0"/>
              <a:t>, </a:t>
            </a:r>
            <a:r>
              <a:rPr lang="en-US" sz="2400" dirty="0" err="1"/>
              <a:t>semínko</a:t>
            </a:r>
            <a:r>
              <a:rPr lang="en-US" sz="2400" dirty="0"/>
              <a:t>), </a:t>
            </a:r>
            <a:r>
              <a:rPr lang="en-US" sz="2400" dirty="0" err="1"/>
              <a:t>který</a:t>
            </a:r>
            <a:r>
              <a:rPr lang="en-US" sz="2400" dirty="0"/>
              <a:t> </a:t>
            </a:r>
            <a:r>
              <a:rPr lang="en-US" sz="2400" dirty="0" err="1"/>
              <a:t>vycházel</a:t>
            </a:r>
            <a:r>
              <a:rPr lang="en-US" sz="2400" dirty="0"/>
              <a:t> </a:t>
            </a:r>
            <a:r>
              <a:rPr lang="en-US" sz="2400" dirty="0" err="1"/>
              <a:t>jen</a:t>
            </a:r>
            <a:r>
              <a:rPr lang="en-US" sz="2400" dirty="0"/>
              <a:t> </a:t>
            </a:r>
            <a:r>
              <a:rPr lang="en-US" sz="2400" dirty="0" err="1"/>
              <a:t>krátce</a:t>
            </a:r>
            <a:r>
              <a:rPr lang="en-US" sz="2400" dirty="0"/>
              <a:t> od </a:t>
            </a:r>
            <a:r>
              <a:rPr lang="en-US" sz="2400" dirty="0" err="1"/>
              <a:t>ledna</a:t>
            </a:r>
            <a:r>
              <a:rPr lang="en-US" sz="2400" dirty="0"/>
              <a:t> do </a:t>
            </a:r>
            <a:r>
              <a:rPr lang="en-US" sz="2400" dirty="0" err="1"/>
              <a:t>dubna</a:t>
            </a:r>
            <a:r>
              <a:rPr lang="en-US" sz="2400" dirty="0"/>
              <a:t> 1850. </a:t>
            </a:r>
            <a:r>
              <a:rPr lang="en-US" sz="2400" dirty="0" err="1"/>
              <a:t>Vedli</a:t>
            </a:r>
            <a:r>
              <a:rPr lang="en-US" sz="2400" dirty="0"/>
              <a:t> </a:t>
            </a:r>
            <a:r>
              <a:rPr lang="en-US" sz="2400" dirty="0" err="1"/>
              <a:t>také</a:t>
            </a:r>
            <a:r>
              <a:rPr lang="en-US" sz="2400" dirty="0"/>
              <a:t> </a:t>
            </a:r>
            <a:r>
              <a:rPr lang="en-US" sz="2400" dirty="0" err="1"/>
              <a:t>zápisy</a:t>
            </a:r>
            <a:r>
              <a:rPr lang="en-US" sz="2400" dirty="0"/>
              <a:t> </a:t>
            </a:r>
            <a:r>
              <a:rPr lang="en-US" sz="2400" dirty="0" err="1"/>
              <a:t>ze</a:t>
            </a:r>
            <a:r>
              <a:rPr lang="en-US" sz="2400" dirty="0"/>
              <a:t> </a:t>
            </a:r>
            <a:r>
              <a:rPr lang="en-US" sz="2400" dirty="0" err="1"/>
              <a:t>svých</a:t>
            </a:r>
            <a:r>
              <a:rPr lang="en-US" sz="2400" dirty="0"/>
              <a:t> </a:t>
            </a:r>
            <a:r>
              <a:rPr lang="en-US" sz="2400" dirty="0" err="1"/>
              <a:t>setkání</a:t>
            </a:r>
            <a:r>
              <a:rPr lang="en-US" sz="2400" dirty="0"/>
              <a:t>, </a:t>
            </a:r>
            <a:r>
              <a:rPr lang="en-US" sz="2400" dirty="0" err="1"/>
              <a:t>které</a:t>
            </a:r>
            <a:r>
              <a:rPr lang="en-US" sz="2400" dirty="0"/>
              <a:t> </a:t>
            </a:r>
            <a:r>
              <a:rPr lang="en-US" sz="2400" dirty="0" err="1"/>
              <a:t>zapisovali</a:t>
            </a:r>
            <a:r>
              <a:rPr lang="en-US" sz="2400" dirty="0"/>
              <a:t> do </a:t>
            </a:r>
            <a:r>
              <a:rPr lang="en-US" sz="2400" dirty="0" err="1"/>
              <a:t>svého</a:t>
            </a:r>
            <a:r>
              <a:rPr lang="en-US" sz="2400" dirty="0"/>
              <a:t> </a:t>
            </a:r>
            <a:r>
              <a:rPr lang="en-US" sz="2400" dirty="0" err="1"/>
              <a:t>Prerafaelitského</a:t>
            </a:r>
            <a:r>
              <a:rPr lang="en-US" sz="2400" dirty="0"/>
              <a:t> </a:t>
            </a:r>
            <a:r>
              <a:rPr lang="en-US" sz="2400" dirty="0" err="1"/>
              <a:t>deníku</a:t>
            </a:r>
            <a:r>
              <a:rPr lang="en-US" sz="2400" dirty="0"/>
              <a:t>. </a:t>
            </a:r>
            <a:r>
              <a:rPr lang="cs-CZ" sz="2400" dirty="0" smtClean="0"/>
              <a:t/>
            </a:r>
            <a:br>
              <a:rPr lang="cs-CZ" sz="2400" dirty="0" smtClean="0"/>
            </a:br>
            <a:r>
              <a:rPr lang="en-US" sz="1800" u="sng" dirty="0" err="1" smtClean="0"/>
              <a:t>Své</a:t>
            </a:r>
            <a:r>
              <a:rPr lang="en-US" sz="1800" u="sng" dirty="0" smtClean="0"/>
              <a:t> </a:t>
            </a:r>
            <a:r>
              <a:rPr lang="en-US" sz="1800" u="sng" dirty="0" err="1"/>
              <a:t>doktríny</a:t>
            </a:r>
            <a:r>
              <a:rPr lang="en-US" sz="1800" u="sng" dirty="0"/>
              <a:t> </a:t>
            </a:r>
            <a:r>
              <a:rPr lang="en-US" sz="1800" u="sng" dirty="0" err="1"/>
              <a:t>vyhlásili</a:t>
            </a:r>
            <a:r>
              <a:rPr lang="en-US" sz="1800" u="sng" dirty="0"/>
              <a:t> </a:t>
            </a:r>
            <a:r>
              <a:rPr lang="en-US" sz="1800" u="sng" dirty="0" err="1"/>
              <a:t>ve</a:t>
            </a:r>
            <a:r>
              <a:rPr lang="en-US" sz="1800" u="sng" dirty="0"/>
              <a:t> </a:t>
            </a:r>
            <a:r>
              <a:rPr lang="en-US" sz="1800" u="sng" dirty="0" err="1"/>
              <a:t>čtyřech</a:t>
            </a:r>
            <a:r>
              <a:rPr lang="en-US" sz="1800" u="sng" dirty="0"/>
              <a:t> </a:t>
            </a:r>
            <a:r>
              <a:rPr lang="en-US" sz="1800" u="sng" dirty="0" err="1"/>
              <a:t>bodech</a:t>
            </a:r>
            <a:r>
              <a:rPr lang="en-US" sz="1800" dirty="0"/>
              <a:t>:</a:t>
            </a:r>
            <a:br>
              <a:rPr lang="en-US" sz="1800" dirty="0"/>
            </a:br>
            <a:r>
              <a:rPr lang="en-US" sz="1800" dirty="0"/>
              <a:t>1. </a:t>
            </a:r>
            <a:r>
              <a:rPr lang="en-US" sz="1800" dirty="0" err="1"/>
              <a:t>Mít</a:t>
            </a:r>
            <a:r>
              <a:rPr lang="en-US" sz="1800" dirty="0"/>
              <a:t> k </a:t>
            </a:r>
            <a:r>
              <a:rPr lang="en-US" sz="1800" dirty="0" err="1"/>
              <a:t>vyjádření</a:t>
            </a:r>
            <a:r>
              <a:rPr lang="en-US" sz="1800" dirty="0"/>
              <a:t> </a:t>
            </a:r>
            <a:r>
              <a:rPr lang="en-US" sz="1800" dirty="0" err="1"/>
              <a:t>opravdové</a:t>
            </a:r>
            <a:r>
              <a:rPr lang="en-US" sz="1800" dirty="0"/>
              <a:t> </a:t>
            </a:r>
            <a:r>
              <a:rPr lang="en-US" sz="1800" dirty="0" err="1"/>
              <a:t>myšlenky</a:t>
            </a:r>
            <a:r>
              <a:rPr lang="en-US" sz="1800" dirty="0"/>
              <a:t/>
            </a:r>
            <a:br>
              <a:rPr lang="en-US" sz="1800" dirty="0"/>
            </a:br>
            <a:r>
              <a:rPr lang="en-US" sz="1800" dirty="0"/>
              <a:t>2. </a:t>
            </a:r>
            <a:r>
              <a:rPr lang="en-US" sz="1800" dirty="0" err="1"/>
              <a:t>Studovat</a:t>
            </a:r>
            <a:r>
              <a:rPr lang="en-US" sz="1800" dirty="0"/>
              <a:t> </a:t>
            </a:r>
            <a:r>
              <a:rPr lang="en-US" sz="1800" dirty="0" err="1"/>
              <a:t>přírodu</a:t>
            </a:r>
            <a:r>
              <a:rPr lang="en-US" sz="1800" dirty="0"/>
              <a:t> </a:t>
            </a:r>
            <a:r>
              <a:rPr lang="en-US" sz="1800" dirty="0" err="1"/>
              <a:t>pozorně</a:t>
            </a:r>
            <a:r>
              <a:rPr lang="en-US" sz="1800" dirty="0"/>
              <a:t> a </a:t>
            </a:r>
            <a:r>
              <a:rPr lang="en-US" sz="1800" dirty="0" err="1"/>
              <a:t>vědět</a:t>
            </a:r>
            <a:r>
              <a:rPr lang="en-US" sz="1800" dirty="0"/>
              <a:t> </a:t>
            </a:r>
            <a:r>
              <a:rPr lang="en-US" sz="1800" dirty="0" err="1"/>
              <a:t>tak</a:t>
            </a:r>
            <a:r>
              <a:rPr lang="en-US" sz="1800" dirty="0"/>
              <a:t>, </a:t>
            </a:r>
            <a:r>
              <a:rPr lang="en-US" sz="1800" dirty="0" err="1"/>
              <a:t>jak</a:t>
            </a:r>
            <a:r>
              <a:rPr lang="en-US" sz="1800" dirty="0"/>
              <a:t> </a:t>
            </a:r>
            <a:r>
              <a:rPr lang="en-US" sz="1800" dirty="0" err="1"/>
              <a:t>ony</a:t>
            </a:r>
            <a:r>
              <a:rPr lang="en-US" sz="1800" dirty="0"/>
              <a:t> </a:t>
            </a:r>
            <a:r>
              <a:rPr lang="en-US" sz="1800" dirty="0" err="1"/>
              <a:t>myšlenky</a:t>
            </a:r>
            <a:r>
              <a:rPr lang="en-US" sz="1800" dirty="0"/>
              <a:t> </a:t>
            </a:r>
            <a:r>
              <a:rPr lang="en-US" sz="1800" dirty="0" err="1"/>
              <a:t>vyjádřit</a:t>
            </a:r>
            <a:r>
              <a:rPr lang="en-US" sz="1800" dirty="0"/>
              <a:t/>
            </a:r>
            <a:br>
              <a:rPr lang="en-US" sz="1800" dirty="0"/>
            </a:br>
            <a:r>
              <a:rPr lang="en-US" sz="1800" dirty="0"/>
              <a:t>3. </a:t>
            </a:r>
            <a:r>
              <a:rPr lang="en-US" sz="1800" dirty="0" err="1"/>
              <a:t>Sympatizovat</a:t>
            </a:r>
            <a:r>
              <a:rPr lang="en-US" sz="1800" dirty="0"/>
              <a:t> s </a:t>
            </a:r>
            <a:r>
              <a:rPr lang="en-US" sz="1800" dirty="0" err="1"/>
              <a:t>tím</a:t>
            </a:r>
            <a:r>
              <a:rPr lang="en-US" sz="1800" dirty="0"/>
              <a:t>, co je </a:t>
            </a:r>
            <a:r>
              <a:rPr lang="en-US" sz="1800" dirty="0" err="1"/>
              <a:t>přímé</a:t>
            </a:r>
            <a:r>
              <a:rPr lang="en-US" sz="1800" dirty="0"/>
              <a:t> a </a:t>
            </a:r>
            <a:r>
              <a:rPr lang="en-US" sz="1800" dirty="0" err="1"/>
              <a:t>vážné</a:t>
            </a:r>
            <a:r>
              <a:rPr lang="en-US" sz="1800" dirty="0"/>
              <a:t> a </a:t>
            </a:r>
            <a:r>
              <a:rPr lang="en-US" sz="1800" dirty="0" err="1"/>
              <a:t>procítěné</a:t>
            </a:r>
            <a:r>
              <a:rPr lang="en-US" sz="1800" dirty="0"/>
              <a:t> v </a:t>
            </a:r>
            <a:r>
              <a:rPr lang="en-US" sz="1800" dirty="0" err="1"/>
              <a:t>předchozím</a:t>
            </a:r>
            <a:r>
              <a:rPr lang="en-US" sz="1800" dirty="0"/>
              <a:t> </a:t>
            </a:r>
            <a:r>
              <a:rPr lang="en-US" sz="1800" dirty="0" err="1"/>
              <a:t>umění</a:t>
            </a:r>
            <a:r>
              <a:rPr lang="en-US" sz="1800" dirty="0"/>
              <a:t> </a:t>
            </a:r>
            <a:r>
              <a:rPr lang="en-US" sz="1800" dirty="0" err="1"/>
              <a:t>kromě</a:t>
            </a:r>
            <a:r>
              <a:rPr lang="en-US" sz="1800" dirty="0"/>
              <a:t> </a:t>
            </a:r>
            <a:r>
              <a:rPr lang="en-US" sz="1800" dirty="0" err="1"/>
              <a:t>toho</a:t>
            </a:r>
            <a:r>
              <a:rPr lang="en-US" sz="1800" dirty="0"/>
              <a:t>, co je </a:t>
            </a:r>
            <a:r>
              <a:rPr lang="en-US" sz="1800" dirty="0" err="1"/>
              <a:t>konvenční</a:t>
            </a:r>
            <a:r>
              <a:rPr lang="en-US" sz="1800" dirty="0"/>
              <a:t> a </a:t>
            </a:r>
            <a:r>
              <a:rPr lang="en-US" sz="1800" dirty="0" err="1"/>
              <a:t>sebeparodické</a:t>
            </a:r>
            <a:r>
              <a:rPr lang="en-US" sz="1800" dirty="0"/>
              <a:t> a </a:t>
            </a:r>
            <a:r>
              <a:rPr lang="en-US" sz="1800" dirty="0" err="1"/>
              <a:t>naučené</a:t>
            </a:r>
            <a:r>
              <a:rPr lang="en-US" sz="1800" dirty="0"/>
              <a:t> </a:t>
            </a:r>
            <a:r>
              <a:rPr lang="en-US" sz="1800" dirty="0" err="1"/>
              <a:t>mechanicky</a:t>
            </a:r>
            <a:r>
              <a:rPr lang="en-US" sz="1800" dirty="0"/>
              <a:t/>
            </a:r>
            <a:br>
              <a:rPr lang="en-US" sz="1800" dirty="0"/>
            </a:br>
            <a:r>
              <a:rPr lang="en-US" sz="1800" dirty="0"/>
              <a:t>4. A </a:t>
            </a:r>
            <a:r>
              <a:rPr lang="en-US" sz="1800" dirty="0" err="1"/>
              <a:t>nejvíce</a:t>
            </a:r>
            <a:r>
              <a:rPr lang="en-US" sz="1800" dirty="0"/>
              <a:t>, a co je </a:t>
            </a:r>
            <a:r>
              <a:rPr lang="en-US" sz="1800" dirty="0" err="1"/>
              <a:t>nepostradatelné</a:t>
            </a:r>
            <a:r>
              <a:rPr lang="en-US" sz="1800" dirty="0"/>
              <a:t>, </a:t>
            </a:r>
            <a:r>
              <a:rPr lang="en-US" sz="1800" dirty="0" err="1"/>
              <a:t>pečlivě</a:t>
            </a:r>
            <a:r>
              <a:rPr lang="en-US" sz="1800" dirty="0"/>
              <a:t> </a:t>
            </a:r>
            <a:r>
              <a:rPr lang="en-US" sz="1800" dirty="0" err="1"/>
              <a:t>vytvářet</a:t>
            </a:r>
            <a:r>
              <a:rPr lang="en-US" sz="1800" dirty="0"/>
              <a:t> </a:t>
            </a:r>
            <a:r>
              <a:rPr lang="en-US" sz="1800" dirty="0" err="1"/>
              <a:t>dobré</a:t>
            </a:r>
            <a:r>
              <a:rPr lang="en-US" sz="1800" dirty="0"/>
              <a:t> </a:t>
            </a:r>
            <a:r>
              <a:rPr lang="en-US" sz="1800" dirty="0" err="1"/>
              <a:t>obrazy</a:t>
            </a:r>
            <a:r>
              <a:rPr lang="en-US" sz="1800" dirty="0"/>
              <a:t> a </a:t>
            </a:r>
            <a:r>
              <a:rPr lang="en-US" sz="1800" dirty="0" err="1"/>
              <a:t>sochy</a:t>
            </a:r>
            <a:r>
              <a:rPr lang="en-US" sz="1800" dirty="0"/>
              <a:t>.</a:t>
            </a:r>
            <a:br>
              <a:rPr lang="en-US" sz="1800" dirty="0"/>
            </a:br>
            <a:r>
              <a:rPr lang="en-US" sz="1800" dirty="0" err="1"/>
              <a:t>Tyto</a:t>
            </a:r>
            <a:r>
              <a:rPr lang="en-US" sz="1800" dirty="0"/>
              <a:t> </a:t>
            </a:r>
            <a:r>
              <a:rPr lang="en-US" sz="1800" dirty="0" err="1"/>
              <a:t>jejich</a:t>
            </a:r>
            <a:r>
              <a:rPr lang="en-US" sz="1800" dirty="0"/>
              <a:t> </a:t>
            </a:r>
            <a:r>
              <a:rPr lang="en-US" sz="1800" dirty="0" err="1"/>
              <a:t>nauky</a:t>
            </a:r>
            <a:r>
              <a:rPr lang="en-US" sz="1800" dirty="0"/>
              <a:t> </a:t>
            </a:r>
            <a:r>
              <a:rPr lang="en-US" sz="1800" dirty="0" err="1"/>
              <a:t>nebyly</a:t>
            </a:r>
            <a:r>
              <a:rPr lang="en-US" sz="1800" dirty="0"/>
              <a:t> </a:t>
            </a:r>
            <a:r>
              <a:rPr lang="en-US" sz="1800" dirty="0" err="1"/>
              <a:t>nijak</a:t>
            </a:r>
            <a:r>
              <a:rPr lang="en-US" sz="1800" dirty="0"/>
              <a:t> </a:t>
            </a:r>
            <a:r>
              <a:rPr lang="en-US" sz="1800" dirty="0" err="1"/>
              <a:t>pevné</a:t>
            </a:r>
            <a:r>
              <a:rPr lang="en-US" sz="1800" dirty="0"/>
              <a:t>, </a:t>
            </a:r>
            <a:r>
              <a:rPr lang="en-US" sz="1800" dirty="0" err="1"/>
              <a:t>bratrstvo</a:t>
            </a:r>
            <a:r>
              <a:rPr lang="en-US" sz="1800" dirty="0"/>
              <a:t> </a:t>
            </a:r>
            <a:r>
              <a:rPr lang="en-US" sz="1800" dirty="0" err="1"/>
              <a:t>totiž</a:t>
            </a:r>
            <a:r>
              <a:rPr lang="en-US" sz="1800" dirty="0"/>
              <a:t> </a:t>
            </a:r>
            <a:r>
              <a:rPr lang="en-US" sz="1800" dirty="0" err="1"/>
              <a:t>kladlo</a:t>
            </a:r>
            <a:r>
              <a:rPr lang="en-US" sz="1800" dirty="0"/>
              <a:t> </a:t>
            </a:r>
            <a:r>
              <a:rPr lang="en-US" sz="1800" dirty="0" err="1"/>
              <a:t>důraz</a:t>
            </a:r>
            <a:r>
              <a:rPr lang="en-US" sz="1800" dirty="0"/>
              <a:t> </a:t>
            </a:r>
            <a:r>
              <a:rPr lang="en-US" sz="1800" dirty="0" err="1"/>
              <a:t>na</a:t>
            </a:r>
            <a:r>
              <a:rPr lang="en-US" sz="1800" dirty="0"/>
              <a:t> </a:t>
            </a:r>
            <a:r>
              <a:rPr lang="en-US" sz="1800" dirty="0" err="1"/>
              <a:t>osobní</a:t>
            </a:r>
            <a:r>
              <a:rPr lang="en-US" sz="1800" dirty="0"/>
              <a:t> </a:t>
            </a:r>
            <a:r>
              <a:rPr lang="en-US" sz="1800" dirty="0" err="1"/>
              <a:t>svobodu</a:t>
            </a:r>
            <a:r>
              <a:rPr lang="en-US" sz="1800" dirty="0"/>
              <a:t> </a:t>
            </a:r>
            <a:r>
              <a:rPr lang="en-US" sz="1800" dirty="0" err="1"/>
              <a:t>projevu</a:t>
            </a:r>
            <a:r>
              <a:rPr lang="en-US" sz="1800" dirty="0"/>
              <a:t> a </a:t>
            </a:r>
            <a:r>
              <a:rPr lang="en-US" sz="1800" dirty="0" err="1"/>
              <a:t>zodpovědnost</a:t>
            </a:r>
            <a:r>
              <a:rPr lang="en-US" sz="1800" dirty="0"/>
              <a:t> </a:t>
            </a:r>
            <a:r>
              <a:rPr lang="en-US" sz="1800" dirty="0" err="1"/>
              <a:t>umělců</a:t>
            </a:r>
            <a:r>
              <a:rPr lang="en-US" sz="1800" dirty="0"/>
              <a:t> </a:t>
            </a:r>
            <a:r>
              <a:rPr lang="en-US" sz="1800" dirty="0" err="1"/>
              <a:t>za</a:t>
            </a:r>
            <a:r>
              <a:rPr lang="en-US" sz="1800" dirty="0"/>
              <a:t> </a:t>
            </a:r>
            <a:r>
              <a:rPr lang="en-US" sz="1800" dirty="0" err="1"/>
              <a:t>jejich</a:t>
            </a:r>
            <a:r>
              <a:rPr lang="en-US" sz="1800" dirty="0"/>
              <a:t> </a:t>
            </a:r>
            <a:r>
              <a:rPr lang="en-US" sz="1800" dirty="0" err="1"/>
              <a:t>metody</a:t>
            </a:r>
            <a:r>
              <a:rPr lang="en-US" sz="1800" dirty="0"/>
              <a:t> a </a:t>
            </a:r>
            <a:r>
              <a:rPr lang="en-US" sz="1800" dirty="0" err="1"/>
              <a:t>zobrazování</a:t>
            </a:r>
            <a:r>
              <a:rPr lang="en-US" sz="1800" dirty="0"/>
              <a:t> – </a:t>
            </a:r>
            <a:r>
              <a:rPr lang="en-US" sz="1800" dirty="0" err="1"/>
              <a:t>svoboda</a:t>
            </a:r>
            <a:r>
              <a:rPr lang="en-US" sz="1800" dirty="0"/>
              <a:t> a </a:t>
            </a:r>
            <a:r>
              <a:rPr lang="en-US" sz="1800" dirty="0" err="1"/>
              <a:t>zodpovědnost</a:t>
            </a:r>
            <a:r>
              <a:rPr lang="en-US" sz="1800" dirty="0"/>
              <a:t> pro </a:t>
            </a:r>
            <a:r>
              <a:rPr lang="en-US" sz="1800" dirty="0" err="1"/>
              <a:t>ně</a:t>
            </a:r>
            <a:r>
              <a:rPr lang="en-US" sz="1800" dirty="0"/>
              <a:t> </a:t>
            </a:r>
            <a:r>
              <a:rPr lang="en-US" sz="1800" dirty="0" err="1"/>
              <a:t>byly</a:t>
            </a:r>
            <a:r>
              <a:rPr lang="en-US" sz="1800" dirty="0"/>
              <a:t> </a:t>
            </a:r>
            <a:r>
              <a:rPr lang="en-US" sz="1800" dirty="0" err="1"/>
              <a:t>neoddělitelné</a:t>
            </a:r>
            <a:r>
              <a:rPr lang="en-US" sz="1800" dirty="0"/>
              <a:t>.</a:t>
            </a:r>
            <a:br>
              <a:rPr lang="en-US" sz="1800" dirty="0"/>
            </a:br>
            <a:r>
              <a:rPr lang="en-US" sz="2400" dirty="0"/>
              <a:t/>
            </a:r>
            <a:br>
              <a:rPr lang="en-US" sz="2400" dirty="0"/>
            </a:br>
            <a:r>
              <a:rPr lang="en-US" sz="2400" dirty="0" err="1"/>
              <a:t>Prerafaelité</a:t>
            </a:r>
            <a:r>
              <a:rPr lang="en-US" sz="2400" dirty="0"/>
              <a:t> </a:t>
            </a:r>
            <a:r>
              <a:rPr lang="en-US" sz="2400" dirty="0" err="1"/>
              <a:t>malovali</a:t>
            </a:r>
            <a:r>
              <a:rPr lang="en-US" sz="2400" dirty="0"/>
              <a:t> </a:t>
            </a:r>
            <a:r>
              <a:rPr lang="en-US" sz="2400" dirty="0" err="1"/>
              <a:t>obrazy</a:t>
            </a:r>
            <a:r>
              <a:rPr lang="en-US" sz="2400" dirty="0"/>
              <a:t> s </a:t>
            </a:r>
            <a:r>
              <a:rPr lang="en-US" sz="2400" dirty="0" err="1"/>
              <a:t>tématy</a:t>
            </a:r>
            <a:r>
              <a:rPr lang="en-US" sz="2400" dirty="0"/>
              <a:t> </a:t>
            </a:r>
            <a:r>
              <a:rPr lang="en-US" sz="2400" dirty="0" err="1"/>
              <a:t>středověkých</a:t>
            </a:r>
            <a:r>
              <a:rPr lang="en-US" sz="2400" dirty="0"/>
              <a:t> </a:t>
            </a:r>
            <a:r>
              <a:rPr lang="en-US" sz="2400" dirty="0" err="1"/>
              <a:t>pověstí</a:t>
            </a:r>
            <a:r>
              <a:rPr lang="en-US" sz="2400" dirty="0"/>
              <a:t>, </a:t>
            </a:r>
            <a:r>
              <a:rPr lang="en-US" sz="2400" dirty="0" err="1"/>
              <a:t>biblických</a:t>
            </a:r>
            <a:r>
              <a:rPr lang="en-US" sz="2400" dirty="0"/>
              <a:t> </a:t>
            </a:r>
            <a:r>
              <a:rPr lang="en-US" sz="2400" dirty="0" err="1"/>
              <a:t>příběhů</a:t>
            </a:r>
            <a:r>
              <a:rPr lang="en-US" sz="2400" dirty="0"/>
              <a:t> a </a:t>
            </a:r>
            <a:r>
              <a:rPr lang="en-US" sz="2400" dirty="0" err="1"/>
              <a:t>mytologie</a:t>
            </a:r>
            <a:r>
              <a:rPr lang="en-US" sz="2400" dirty="0"/>
              <a:t>, pro </a:t>
            </a:r>
            <a:r>
              <a:rPr lang="en-US" sz="2400" dirty="0" err="1"/>
              <a:t>jejich</a:t>
            </a:r>
            <a:r>
              <a:rPr lang="en-US" sz="2400" dirty="0"/>
              <a:t> </a:t>
            </a:r>
            <a:r>
              <a:rPr lang="en-US" sz="2400" dirty="0" err="1"/>
              <a:t>plátna</a:t>
            </a:r>
            <a:r>
              <a:rPr lang="en-US" sz="2400" dirty="0"/>
              <a:t> </a:t>
            </a:r>
            <a:r>
              <a:rPr lang="en-US" sz="2400" dirty="0" err="1"/>
              <a:t>byly</a:t>
            </a:r>
            <a:r>
              <a:rPr lang="en-US" sz="2400" dirty="0"/>
              <a:t> </a:t>
            </a:r>
            <a:r>
              <a:rPr lang="en-US" sz="2400" dirty="0" err="1"/>
              <a:t>typické</a:t>
            </a:r>
            <a:r>
              <a:rPr lang="en-US" sz="2400" dirty="0"/>
              <a:t> </a:t>
            </a:r>
            <a:r>
              <a:rPr lang="en-US" sz="2400" dirty="0" err="1"/>
              <a:t>zářivé</a:t>
            </a:r>
            <a:r>
              <a:rPr lang="en-US" sz="2400" dirty="0"/>
              <a:t> </a:t>
            </a:r>
            <a:r>
              <a:rPr lang="en-US" sz="2400" dirty="0" err="1"/>
              <a:t>barvy</a:t>
            </a:r>
            <a:r>
              <a:rPr lang="en-US" sz="2400" dirty="0"/>
              <a:t> a </a:t>
            </a:r>
            <a:r>
              <a:rPr lang="en-US" sz="2400" dirty="0" err="1"/>
              <a:t>mistrně</a:t>
            </a:r>
            <a:r>
              <a:rPr lang="en-US" sz="2400" dirty="0"/>
              <a:t> </a:t>
            </a:r>
            <a:r>
              <a:rPr lang="en-US" sz="2400" dirty="0" err="1"/>
              <a:t>zachycené</a:t>
            </a:r>
            <a:r>
              <a:rPr lang="en-US" sz="2400" dirty="0"/>
              <a:t> </a:t>
            </a:r>
            <a:r>
              <a:rPr lang="en-US" sz="2400" dirty="0" err="1"/>
              <a:t>detaily</a:t>
            </a:r>
            <a:r>
              <a:rPr lang="en-US" sz="2400" dirty="0"/>
              <a:t>. </a:t>
            </a:r>
            <a:r>
              <a:rPr lang="en-US" sz="2400" dirty="0" err="1"/>
              <a:t>Byly</a:t>
            </a:r>
            <a:r>
              <a:rPr lang="en-US" sz="2400" dirty="0"/>
              <a:t> </a:t>
            </a:r>
            <a:r>
              <a:rPr lang="en-US" sz="2400" dirty="0" err="1"/>
              <a:t>obdivovateli</a:t>
            </a:r>
            <a:r>
              <a:rPr lang="en-US" sz="2400" dirty="0"/>
              <a:t> </a:t>
            </a:r>
            <a:r>
              <a:rPr lang="en-US" sz="2400" dirty="0" err="1"/>
              <a:t>středověké</a:t>
            </a:r>
            <a:r>
              <a:rPr lang="en-US" sz="2400" dirty="0"/>
              <a:t> </a:t>
            </a:r>
            <a:r>
              <a:rPr lang="en-US" sz="2400" dirty="0" err="1"/>
              <a:t>kultury</a:t>
            </a:r>
            <a:r>
              <a:rPr lang="en-US" sz="2400" dirty="0"/>
              <a:t>, </a:t>
            </a:r>
            <a:r>
              <a:rPr lang="en-US" sz="2400" dirty="0" err="1"/>
              <a:t>která</a:t>
            </a:r>
            <a:r>
              <a:rPr lang="en-US" sz="2400" dirty="0"/>
              <a:t> </a:t>
            </a:r>
            <a:r>
              <a:rPr lang="en-US" sz="2400" dirty="0" err="1"/>
              <a:t>podle</a:t>
            </a:r>
            <a:r>
              <a:rPr lang="en-US" sz="2400" dirty="0"/>
              <a:t> </a:t>
            </a:r>
            <a:r>
              <a:rPr lang="en-US" sz="2400" dirty="0" err="1"/>
              <a:t>nich</a:t>
            </a:r>
            <a:r>
              <a:rPr lang="en-US" sz="2400" dirty="0"/>
              <a:t> </a:t>
            </a:r>
            <a:r>
              <a:rPr lang="en-US" sz="2400" dirty="0" err="1"/>
              <a:t>měla</a:t>
            </a:r>
            <a:r>
              <a:rPr lang="en-US" sz="2400" dirty="0"/>
              <a:t> </a:t>
            </a:r>
            <a:r>
              <a:rPr lang="en-US" sz="2400" dirty="0" err="1"/>
              <a:t>duchovní</a:t>
            </a:r>
            <a:r>
              <a:rPr lang="en-US" sz="2400" dirty="0"/>
              <a:t> a </a:t>
            </a:r>
            <a:r>
              <a:rPr lang="en-US" sz="2400" dirty="0" err="1"/>
              <a:t>tvořivou</a:t>
            </a:r>
            <a:r>
              <a:rPr lang="en-US" sz="2400" dirty="0"/>
              <a:t> </a:t>
            </a:r>
            <a:r>
              <a:rPr lang="en-US" sz="2400" dirty="0" err="1"/>
              <a:t>jednotu</a:t>
            </a:r>
            <a:r>
              <a:rPr lang="en-US" sz="2400" dirty="0"/>
              <a:t>, </a:t>
            </a:r>
            <a:r>
              <a:rPr lang="en-US" sz="2400" dirty="0" err="1"/>
              <a:t>která</a:t>
            </a:r>
            <a:r>
              <a:rPr lang="en-US" sz="2400" dirty="0"/>
              <a:t> se </a:t>
            </a:r>
            <a:r>
              <a:rPr lang="en-US" sz="2400" dirty="0" err="1"/>
              <a:t>však</a:t>
            </a:r>
            <a:r>
              <a:rPr lang="en-US" sz="2400" dirty="0"/>
              <a:t> v </a:t>
            </a:r>
            <a:r>
              <a:rPr lang="en-US" sz="2400" dirty="0" err="1"/>
              <a:t>průběhu</a:t>
            </a:r>
            <a:r>
              <a:rPr lang="en-US" sz="2400" dirty="0"/>
              <a:t> let </a:t>
            </a:r>
            <a:r>
              <a:rPr lang="en-US" sz="2400" dirty="0" err="1"/>
              <a:t>vytratila</a:t>
            </a:r>
            <a:r>
              <a:rPr lang="en-US" sz="2400" dirty="0"/>
              <a:t>.</a:t>
            </a:r>
          </a:p>
        </p:txBody>
      </p:sp>
    </p:spTree>
    <p:extLst>
      <p:ext uri="{BB962C8B-B14F-4D97-AF65-F5344CB8AC3E}">
        <p14:creationId xmlns:p14="http://schemas.microsoft.com/office/powerpoint/2010/main" val="3206234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https://khanovaskola.cz/video/13/108/1425-sir-john-everett-millais-kristus-v-dome-svych-rodicu-1849-50</a:t>
            </a:r>
            <a:r>
              <a:rPr lang="cs-CZ" dirty="0" smtClean="0"/>
              <a:t> </a:t>
            </a:r>
            <a:endParaRPr lang="en-US" dirty="0"/>
          </a:p>
        </p:txBody>
      </p:sp>
      <p:pic>
        <p:nvPicPr>
          <p:cNvPr id="4" name="Content Placeholder 3"/>
          <p:cNvPicPr>
            <a:picLocks noGrp="1" noChangeAspect="1"/>
          </p:cNvPicPr>
          <p:nvPr>
            <p:ph idx="1"/>
          </p:nvPr>
        </p:nvPicPr>
        <p:blipFill>
          <a:blip r:embed="rId3"/>
          <a:stretch>
            <a:fillRect/>
          </a:stretch>
        </p:blipFill>
        <p:spPr>
          <a:xfrm>
            <a:off x="2762250" y="1977231"/>
            <a:ext cx="6667500" cy="4048125"/>
          </a:xfrm>
          <a:prstGeom prst="rect">
            <a:avLst/>
          </a:prstGeom>
        </p:spPr>
      </p:pic>
    </p:spTree>
    <p:extLst>
      <p:ext uri="{BB962C8B-B14F-4D97-AF65-F5344CB8AC3E}">
        <p14:creationId xmlns:p14="http://schemas.microsoft.com/office/powerpoint/2010/main" val="4006734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hlinkClick r:id="rId2"/>
              </a:rPr>
              <a:t>https://khanovaskola.cz/video/13/108/1424-sir-john-everett-millais-ofelie-1851-52</a:t>
            </a:r>
            <a:r>
              <a:rPr lang="cs-CZ" dirty="0" smtClean="0"/>
              <a:t/>
            </a:r>
            <a:br>
              <a:rPr lang="cs-CZ" dirty="0" smtClean="0"/>
            </a:br>
            <a:endParaRPr lang="en-US" dirty="0"/>
          </a:p>
        </p:txBody>
      </p:sp>
      <p:pic>
        <p:nvPicPr>
          <p:cNvPr id="4" name="Content Placeholder 3"/>
          <p:cNvPicPr>
            <a:picLocks noGrp="1" noChangeAspect="1"/>
          </p:cNvPicPr>
          <p:nvPr>
            <p:ph idx="1"/>
          </p:nvPr>
        </p:nvPicPr>
        <p:blipFill>
          <a:blip r:embed="rId3"/>
          <a:stretch>
            <a:fillRect/>
          </a:stretch>
        </p:blipFill>
        <p:spPr>
          <a:xfrm>
            <a:off x="2895016" y="1825625"/>
            <a:ext cx="6401968" cy="4351338"/>
          </a:xfrm>
          <a:prstGeom prst="rect">
            <a:avLst/>
          </a:prstGeom>
        </p:spPr>
      </p:pic>
    </p:spTree>
    <p:extLst>
      <p:ext uri="{BB962C8B-B14F-4D97-AF65-F5344CB8AC3E}">
        <p14:creationId xmlns:p14="http://schemas.microsoft.com/office/powerpoint/2010/main" val="3968388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45554" y="1825625"/>
            <a:ext cx="2900892" cy="4351338"/>
          </a:xfrm>
          <a:prstGeom prst="rect">
            <a:avLst/>
          </a:prstGeom>
        </p:spPr>
      </p:pic>
    </p:spTree>
    <p:extLst>
      <p:ext uri="{BB962C8B-B14F-4D97-AF65-F5344CB8AC3E}">
        <p14:creationId xmlns:p14="http://schemas.microsoft.com/office/powerpoint/2010/main" val="3770132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Dětství Panny Marie, </a:t>
            </a:r>
            <a:r>
              <a:rPr lang="cs-CZ" dirty="0" err="1" smtClean="0"/>
              <a:t>Dantis</a:t>
            </a:r>
            <a:r>
              <a:rPr lang="cs-CZ" dirty="0" smtClean="0"/>
              <a:t> Amor</a:t>
            </a:r>
            <a:endParaRPr lang="en-US" dirty="0"/>
          </a:p>
        </p:txBody>
      </p:sp>
      <p:pic>
        <p:nvPicPr>
          <p:cNvPr id="4" name="Content Placeholder 3"/>
          <p:cNvPicPr>
            <a:picLocks noGrp="1" noChangeAspect="1"/>
          </p:cNvPicPr>
          <p:nvPr>
            <p:ph idx="1"/>
          </p:nvPr>
        </p:nvPicPr>
        <p:blipFill>
          <a:blip r:embed="rId2"/>
          <a:stretch>
            <a:fillRect/>
          </a:stretch>
        </p:blipFill>
        <p:spPr>
          <a:xfrm>
            <a:off x="838200" y="1834252"/>
            <a:ext cx="3419519" cy="4351338"/>
          </a:xfrm>
          <a:prstGeom prst="rect">
            <a:avLst/>
          </a:prstGeom>
        </p:spPr>
      </p:pic>
      <p:pic>
        <p:nvPicPr>
          <p:cNvPr id="5" name="Picture 4"/>
          <p:cNvPicPr>
            <a:picLocks noChangeAspect="1"/>
          </p:cNvPicPr>
          <p:nvPr/>
        </p:nvPicPr>
        <p:blipFill>
          <a:blip r:embed="rId3"/>
          <a:stretch>
            <a:fillRect/>
          </a:stretch>
        </p:blipFill>
        <p:spPr>
          <a:xfrm>
            <a:off x="5299494" y="1903053"/>
            <a:ext cx="4452905" cy="4213735"/>
          </a:xfrm>
          <a:prstGeom prst="rect">
            <a:avLst/>
          </a:prstGeom>
        </p:spPr>
      </p:pic>
    </p:spTree>
    <p:extLst>
      <p:ext uri="{BB962C8B-B14F-4D97-AF65-F5344CB8AC3E}">
        <p14:creationId xmlns:p14="http://schemas.microsoft.com/office/powerpoint/2010/main" val="4129009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smtClean="0"/>
              <a:t>Persefone</a:t>
            </a:r>
            <a:r>
              <a:rPr lang="cs-CZ" dirty="0" smtClean="0"/>
              <a:t>, Lady </a:t>
            </a:r>
            <a:r>
              <a:rPr lang="cs-CZ" dirty="0" err="1" smtClean="0"/>
              <a:t>Lilith</a:t>
            </a:r>
            <a:endParaRPr lang="en-US" dirty="0"/>
          </a:p>
        </p:txBody>
      </p:sp>
      <p:pic>
        <p:nvPicPr>
          <p:cNvPr id="4" name="Content Placeholder 3"/>
          <p:cNvPicPr>
            <a:picLocks noGrp="1" noChangeAspect="1"/>
          </p:cNvPicPr>
          <p:nvPr>
            <p:ph idx="1"/>
          </p:nvPr>
        </p:nvPicPr>
        <p:blipFill>
          <a:blip r:embed="rId2"/>
          <a:stretch>
            <a:fillRect/>
          </a:stretch>
        </p:blipFill>
        <p:spPr>
          <a:xfrm>
            <a:off x="1943687" y="1955021"/>
            <a:ext cx="1834814" cy="4351338"/>
          </a:xfrm>
          <a:prstGeom prst="rect">
            <a:avLst/>
          </a:prstGeom>
        </p:spPr>
      </p:pic>
      <p:pic>
        <p:nvPicPr>
          <p:cNvPr id="5" name="Picture 4"/>
          <p:cNvPicPr>
            <a:picLocks noChangeAspect="1"/>
          </p:cNvPicPr>
          <p:nvPr/>
        </p:nvPicPr>
        <p:blipFill>
          <a:blip r:embed="rId3"/>
          <a:stretch>
            <a:fillRect/>
          </a:stretch>
        </p:blipFill>
        <p:spPr>
          <a:xfrm>
            <a:off x="5704804" y="912812"/>
            <a:ext cx="4862555" cy="5634486"/>
          </a:xfrm>
          <a:prstGeom prst="rect">
            <a:avLst/>
          </a:prstGeom>
        </p:spPr>
      </p:pic>
    </p:spTree>
    <p:extLst>
      <p:ext uri="{BB962C8B-B14F-4D97-AF65-F5344CB8AC3E}">
        <p14:creationId xmlns:p14="http://schemas.microsoft.com/office/powerpoint/2010/main" val="368490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PEREDVIŽNÍCI</a:t>
            </a:r>
            <a:endParaRPr lang="en-US" dirty="0"/>
          </a:p>
        </p:txBody>
      </p:sp>
      <p:sp>
        <p:nvSpPr>
          <p:cNvPr id="3" name="Content Placeholder 2"/>
          <p:cNvSpPr>
            <a:spLocks noGrp="1"/>
          </p:cNvSpPr>
          <p:nvPr>
            <p:ph idx="1"/>
          </p:nvPr>
        </p:nvSpPr>
        <p:spPr/>
        <p:txBody>
          <a:bodyPr/>
          <a:lstStyle/>
          <a:p>
            <a:r>
              <a:rPr lang="cs-CZ" dirty="0" smtClean="0"/>
              <a:t>Založeno roku 1870 v Rusku – boj proti </a:t>
            </a:r>
            <a:r>
              <a:rPr lang="cs-CZ" dirty="0" smtClean="0"/>
              <a:t>klasicismu, který panoval na Petrohradské akademii /v Rusku byla dvě centra-Petrohrad a Moskva/</a:t>
            </a:r>
          </a:p>
          <a:p>
            <a:r>
              <a:rPr lang="cs-CZ" dirty="0" smtClean="0"/>
              <a:t>Popularizovali realismus a lidové umění</a:t>
            </a:r>
          </a:p>
          <a:p>
            <a:r>
              <a:rPr lang="cs-CZ" dirty="0" smtClean="0"/>
              <a:t>Podobizna a krajinomalba – snaha zachytit pocity a nálady</a:t>
            </a:r>
          </a:p>
          <a:p>
            <a:r>
              <a:rPr lang="cs-CZ" dirty="0" smtClean="0"/>
              <a:t>Historická malba</a:t>
            </a:r>
            <a:endParaRPr lang="cs-CZ" dirty="0" smtClean="0"/>
          </a:p>
          <a:p>
            <a:r>
              <a:rPr lang="cs-CZ" dirty="0" smtClean="0"/>
              <a:t>Realismus v Rusku – na začátku 20.století se z realismu stala rutina a skupina se stala bašto zaostalosti</a:t>
            </a:r>
          </a:p>
          <a:p>
            <a:r>
              <a:rPr lang="cs-CZ" sz="3600" dirty="0" smtClean="0"/>
              <a:t>Ilja </a:t>
            </a:r>
            <a:r>
              <a:rPr lang="cs-CZ" sz="3600" dirty="0" err="1" smtClean="0"/>
              <a:t>Jefimovič</a:t>
            </a:r>
            <a:r>
              <a:rPr lang="cs-CZ" sz="3600" dirty="0" smtClean="0"/>
              <a:t> </a:t>
            </a:r>
            <a:r>
              <a:rPr lang="cs-CZ" sz="3600" dirty="0" err="1" smtClean="0"/>
              <a:t>Repin</a:t>
            </a:r>
            <a:r>
              <a:rPr lang="cs-CZ" sz="3600" dirty="0" smtClean="0"/>
              <a:t> </a:t>
            </a:r>
            <a:r>
              <a:rPr lang="cs-CZ" dirty="0" smtClean="0"/>
              <a:t>– </a:t>
            </a:r>
            <a:r>
              <a:rPr lang="cs-CZ" dirty="0" err="1" smtClean="0"/>
              <a:t>Burlaci</a:t>
            </a:r>
            <a:r>
              <a:rPr lang="cs-CZ" dirty="0" smtClean="0"/>
              <a:t> na Volze, Ivan Hrozný a jeho syn Ivan, Záporožci píší dopis tureckému </a:t>
            </a:r>
            <a:r>
              <a:rPr lang="cs-CZ" dirty="0" err="1" smtClean="0"/>
              <a:t>suntánovu</a:t>
            </a:r>
            <a:endParaRPr lang="en-US" dirty="0"/>
          </a:p>
        </p:txBody>
      </p:sp>
    </p:spTree>
    <p:extLst>
      <p:ext uri="{BB962C8B-B14F-4D97-AF65-F5344CB8AC3E}">
        <p14:creationId xmlns:p14="http://schemas.microsoft.com/office/powerpoint/2010/main" val="1482527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1851" y="1825625"/>
            <a:ext cx="9408298" cy="4351338"/>
          </a:xfrm>
          <a:prstGeom prst="rect">
            <a:avLst/>
          </a:prstGeom>
        </p:spPr>
      </p:pic>
    </p:spTree>
    <p:extLst>
      <p:ext uri="{BB962C8B-B14F-4D97-AF65-F5344CB8AC3E}">
        <p14:creationId xmlns:p14="http://schemas.microsoft.com/office/powerpoint/2010/main" val="861111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26095" y="465826"/>
            <a:ext cx="7271007" cy="5711137"/>
          </a:xfrm>
          <a:prstGeom prst="rect">
            <a:avLst/>
          </a:prstGeom>
        </p:spPr>
      </p:pic>
    </p:spTree>
    <p:extLst>
      <p:ext uri="{BB962C8B-B14F-4D97-AF65-F5344CB8AC3E}">
        <p14:creationId xmlns:p14="http://schemas.microsoft.com/office/powerpoint/2010/main" val="3753615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7490" y="966158"/>
            <a:ext cx="8810162" cy="5210805"/>
          </a:xfrm>
          <a:prstGeom prst="rect">
            <a:avLst/>
          </a:prstGeom>
        </p:spPr>
      </p:pic>
    </p:spTree>
    <p:extLst>
      <p:ext uri="{BB962C8B-B14F-4D97-AF65-F5344CB8AC3E}">
        <p14:creationId xmlns:p14="http://schemas.microsoft.com/office/powerpoint/2010/main" val="2214319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 – </a:t>
            </a:r>
            <a:r>
              <a:rPr lang="cs-CZ" dirty="0" smtClean="0"/>
              <a:t>věcná, </a:t>
            </a:r>
            <a:r>
              <a:rPr lang="cs-CZ" dirty="0" smtClean="0"/>
              <a:t>skutečný, druhá pol.19.stol.</a:t>
            </a:r>
            <a:endParaRPr lang="en-US" dirty="0"/>
          </a:p>
        </p:txBody>
      </p:sp>
      <p:sp>
        <p:nvSpPr>
          <p:cNvPr id="3" name="Content Placeholder 2"/>
          <p:cNvSpPr>
            <a:spLocks noGrp="1"/>
          </p:cNvSpPr>
          <p:nvPr>
            <p:ph idx="1"/>
          </p:nvPr>
        </p:nvSpPr>
        <p:spPr/>
        <p:txBody>
          <a:bodyPr>
            <a:normAutofit lnSpcReduction="10000"/>
          </a:bodyPr>
          <a:lstStyle/>
          <a:p>
            <a:r>
              <a:rPr lang="cs-CZ" dirty="0" smtClean="0"/>
              <a:t>Věrné skutečnosti</a:t>
            </a:r>
          </a:p>
          <a:p>
            <a:r>
              <a:rPr lang="cs-CZ" dirty="0" smtClean="0"/>
              <a:t>Nezatížené klasicismem</a:t>
            </a:r>
          </a:p>
          <a:p>
            <a:r>
              <a:rPr lang="cs-CZ" dirty="0" smtClean="0"/>
              <a:t>Neusiluje o malebnost, ale usiluje o pravdu</a:t>
            </a:r>
          </a:p>
          <a:p>
            <a:r>
              <a:rPr lang="cs-CZ" dirty="0" smtClean="0"/>
              <a:t>Žádné působivé barvy žádné </a:t>
            </a:r>
            <a:r>
              <a:rPr lang="cs-CZ" dirty="0" smtClean="0"/>
              <a:t>přikrášlování</a:t>
            </a:r>
            <a:endParaRPr lang="cs-CZ" dirty="0" smtClean="0"/>
          </a:p>
          <a:p>
            <a:r>
              <a:rPr lang="cs-CZ" dirty="0" smtClean="0"/>
              <a:t>Žádné půvabné pózy</a:t>
            </a:r>
          </a:p>
          <a:p>
            <a:r>
              <a:rPr lang="cs-CZ" dirty="0" smtClean="0"/>
              <a:t>Nejen život bohatých a vysoce postavených</a:t>
            </a:r>
          </a:p>
          <a:p>
            <a:r>
              <a:rPr lang="cs-CZ" dirty="0" smtClean="0"/>
              <a:t>Realismus je prezentován jako směr po romantismu a časově pokrývá druhou polovinu 19.století</a:t>
            </a:r>
          </a:p>
          <a:p>
            <a:r>
              <a:rPr lang="cs-CZ" dirty="0" smtClean="0"/>
              <a:t>Realistické tendence se objevují napříč styly</a:t>
            </a:r>
            <a:endParaRPr lang="en-US" dirty="0"/>
          </a:p>
        </p:txBody>
      </p:sp>
    </p:spTree>
    <p:extLst>
      <p:ext uri="{BB962C8B-B14F-4D97-AF65-F5344CB8AC3E}">
        <p14:creationId xmlns:p14="http://schemas.microsoft.com/office/powerpoint/2010/main" val="3270462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err="1" smtClean="0"/>
              <a:t>Barbizonská</a:t>
            </a:r>
            <a:r>
              <a:rPr lang="cs-CZ" dirty="0" smtClean="0"/>
              <a:t> </a:t>
            </a:r>
            <a:r>
              <a:rPr lang="cs-CZ" dirty="0"/>
              <a:t>škola</a:t>
            </a:r>
            <a:br>
              <a:rPr lang="cs-CZ" dirty="0"/>
            </a:br>
            <a:r>
              <a:rPr lang="cs-CZ" sz="1100" dirty="0">
                <a:hlinkClick r:id="rId2"/>
              </a:rPr>
              <a:t>http://</a:t>
            </a:r>
            <a:r>
              <a:rPr lang="cs-CZ" sz="1100" dirty="0" smtClean="0">
                <a:hlinkClick r:id="rId2"/>
              </a:rPr>
              <a:t>www.artmuseum.cz/smery_list.php?smer_id=126</a:t>
            </a:r>
            <a:r>
              <a:rPr lang="cs-CZ" dirty="0" smtClean="0"/>
              <a:t/>
            </a:r>
            <a:br>
              <a:rPr lang="cs-CZ" dirty="0" smtClean="0"/>
            </a:br>
            <a:endParaRPr lang="en-US" dirty="0"/>
          </a:p>
        </p:txBody>
      </p:sp>
      <p:sp>
        <p:nvSpPr>
          <p:cNvPr id="3" name="Content Placeholder 2"/>
          <p:cNvSpPr>
            <a:spLocks noGrp="1"/>
          </p:cNvSpPr>
          <p:nvPr>
            <p:ph idx="1"/>
          </p:nvPr>
        </p:nvSpPr>
        <p:spPr/>
        <p:txBody>
          <a:bodyPr/>
          <a:lstStyle/>
          <a:p>
            <a:r>
              <a:rPr lang="cs-CZ" dirty="0" smtClean="0"/>
              <a:t>Svým realistickým vztahem  k přírodě ovlivnili impresionismus</a:t>
            </a:r>
          </a:p>
          <a:p>
            <a:r>
              <a:rPr lang="cs-CZ" dirty="0" smtClean="0"/>
              <a:t>Především krajinomalba, okolí vesnice </a:t>
            </a:r>
            <a:r>
              <a:rPr lang="cs-CZ" dirty="0" err="1" smtClean="0"/>
              <a:t>Barbizon</a:t>
            </a:r>
            <a:endParaRPr lang="cs-CZ" dirty="0" smtClean="0"/>
          </a:p>
          <a:p>
            <a:r>
              <a:rPr lang="cs-CZ" dirty="0" smtClean="0"/>
              <a:t>Venkované, těžká práce, nesnadný život, soužití venkovanů s přírodou</a:t>
            </a:r>
          </a:p>
          <a:p>
            <a:r>
              <a:rPr lang="cs-CZ" dirty="0" smtClean="0"/>
              <a:t>Intenzívně vnímali zachycení světla měnící se během dne a ročního období</a:t>
            </a:r>
            <a:endParaRPr lang="cs-CZ" dirty="0" smtClean="0"/>
          </a:p>
          <a:p>
            <a:r>
              <a:rPr lang="cs-CZ" dirty="0" smtClean="0"/>
              <a:t>Založil ji </a:t>
            </a:r>
            <a:r>
              <a:rPr lang="cs-CZ" u="sng" dirty="0" err="1" smtClean="0"/>
              <a:t>Théodor</a:t>
            </a:r>
            <a:r>
              <a:rPr lang="cs-CZ" u="sng" dirty="0" smtClean="0"/>
              <a:t> Rousseau </a:t>
            </a:r>
            <a:r>
              <a:rPr lang="cs-CZ" dirty="0" smtClean="0"/>
              <a:t>a byl ovlivněn anglickými a holandskými malíři, především Johnem </a:t>
            </a:r>
            <a:r>
              <a:rPr lang="cs-CZ" dirty="0" err="1" smtClean="0"/>
              <a:t>Constablem</a:t>
            </a:r>
            <a:endParaRPr lang="cs-CZ" dirty="0" smtClean="0"/>
          </a:p>
          <a:p>
            <a:r>
              <a:rPr lang="cs-CZ" dirty="0" smtClean="0"/>
              <a:t>plenér</a:t>
            </a:r>
            <a:endParaRPr lang="en-US" dirty="0"/>
          </a:p>
        </p:txBody>
      </p:sp>
    </p:spTree>
    <p:extLst>
      <p:ext uri="{BB962C8B-B14F-4D97-AF65-F5344CB8AC3E}">
        <p14:creationId xmlns:p14="http://schemas.microsoft.com/office/powerpoint/2010/main" val="23422879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R</a:t>
            </a:r>
            <a:r>
              <a:rPr lang="cs-CZ" dirty="0" smtClean="0"/>
              <a:t>ybář</a:t>
            </a:r>
            <a:endParaRPr lang="en-US" dirty="0"/>
          </a:p>
        </p:txBody>
      </p:sp>
      <p:pic>
        <p:nvPicPr>
          <p:cNvPr id="4" name="Content Placeholder 3"/>
          <p:cNvPicPr>
            <a:picLocks noGrp="1" noChangeAspect="1"/>
          </p:cNvPicPr>
          <p:nvPr>
            <p:ph idx="1"/>
          </p:nvPr>
        </p:nvPicPr>
        <p:blipFill>
          <a:blip r:embed="rId2"/>
          <a:stretch>
            <a:fillRect/>
          </a:stretch>
        </p:blipFill>
        <p:spPr>
          <a:xfrm>
            <a:off x="2909666" y="1825625"/>
            <a:ext cx="6372668" cy="4351338"/>
          </a:xfrm>
          <a:prstGeom prst="rect">
            <a:avLst/>
          </a:prstGeom>
        </p:spPr>
      </p:pic>
    </p:spTree>
    <p:extLst>
      <p:ext uri="{BB962C8B-B14F-4D97-AF65-F5344CB8AC3E}">
        <p14:creationId xmlns:p14="http://schemas.microsoft.com/office/powerpoint/2010/main" val="639478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smtClean="0"/>
              <a:t>Barbizonská</a:t>
            </a:r>
            <a:r>
              <a:rPr lang="cs-CZ" dirty="0" smtClean="0"/>
              <a:t> krajina</a:t>
            </a:r>
            <a:endParaRPr lang="en-US" dirty="0"/>
          </a:p>
        </p:txBody>
      </p:sp>
      <p:pic>
        <p:nvPicPr>
          <p:cNvPr id="4" name="Content Placeholder 3"/>
          <p:cNvPicPr>
            <a:picLocks noGrp="1" noChangeAspect="1"/>
          </p:cNvPicPr>
          <p:nvPr>
            <p:ph idx="1"/>
          </p:nvPr>
        </p:nvPicPr>
        <p:blipFill>
          <a:blip r:embed="rId2"/>
          <a:stretch>
            <a:fillRect/>
          </a:stretch>
        </p:blipFill>
        <p:spPr>
          <a:xfrm>
            <a:off x="3142812" y="1825625"/>
            <a:ext cx="5906376" cy="4351338"/>
          </a:xfrm>
          <a:prstGeom prst="rect">
            <a:avLst/>
          </a:prstGeom>
        </p:spPr>
      </p:pic>
    </p:spTree>
    <p:extLst>
      <p:ext uri="{BB962C8B-B14F-4D97-AF65-F5344CB8AC3E}">
        <p14:creationId xmlns:p14="http://schemas.microsoft.com/office/powerpoint/2010/main" val="1614867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Camille </a:t>
            </a:r>
            <a:r>
              <a:rPr lang="cs-CZ" dirty="0" err="1" smtClean="0"/>
              <a:t>Corot</a:t>
            </a:r>
            <a:r>
              <a:rPr lang="cs-CZ" dirty="0" smtClean="0"/>
              <a:t> – </a:t>
            </a:r>
            <a:r>
              <a:rPr lang="cs-CZ" dirty="0" err="1" smtClean="0"/>
              <a:t>Nymfové</a:t>
            </a:r>
            <a:r>
              <a:rPr lang="cs-CZ" dirty="0" smtClean="0"/>
              <a:t> a fauni</a:t>
            </a:r>
            <a:endParaRPr lang="en-US" dirty="0"/>
          </a:p>
        </p:txBody>
      </p:sp>
      <p:pic>
        <p:nvPicPr>
          <p:cNvPr id="4" name="Content Placeholder 3"/>
          <p:cNvPicPr>
            <a:picLocks noGrp="1" noChangeAspect="1"/>
          </p:cNvPicPr>
          <p:nvPr>
            <p:ph idx="1"/>
          </p:nvPr>
        </p:nvPicPr>
        <p:blipFill>
          <a:blip r:embed="rId2"/>
          <a:stretch>
            <a:fillRect/>
          </a:stretch>
        </p:blipFill>
        <p:spPr>
          <a:xfrm>
            <a:off x="2820212" y="1825625"/>
            <a:ext cx="6551575" cy="4351338"/>
          </a:xfrm>
          <a:prstGeom prst="rect">
            <a:avLst/>
          </a:prstGeom>
        </p:spPr>
      </p:pic>
    </p:spTree>
    <p:extLst>
      <p:ext uri="{BB962C8B-B14F-4D97-AF65-F5344CB8AC3E}">
        <p14:creationId xmlns:p14="http://schemas.microsoft.com/office/powerpoint/2010/main" val="2182706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Ville </a:t>
            </a:r>
            <a:r>
              <a:rPr lang="en-US" dirty="0" err="1"/>
              <a:t>d’Avray</a:t>
            </a:r>
            <a:endParaRPr lang="en-US" dirty="0"/>
          </a:p>
        </p:txBody>
      </p:sp>
      <p:pic>
        <p:nvPicPr>
          <p:cNvPr id="4" name="Content Placeholder 3"/>
          <p:cNvPicPr>
            <a:picLocks noGrp="1" noChangeAspect="1"/>
          </p:cNvPicPr>
          <p:nvPr>
            <p:ph idx="1"/>
          </p:nvPr>
        </p:nvPicPr>
        <p:blipFill>
          <a:blip r:embed="rId2"/>
          <a:stretch>
            <a:fillRect/>
          </a:stretch>
        </p:blipFill>
        <p:spPr>
          <a:xfrm>
            <a:off x="3201139" y="1825625"/>
            <a:ext cx="5789722" cy="4351338"/>
          </a:xfrm>
          <a:prstGeom prst="rect">
            <a:avLst/>
          </a:prstGeom>
        </p:spPr>
      </p:pic>
    </p:spTree>
    <p:extLst>
      <p:ext uri="{BB962C8B-B14F-4D97-AF65-F5344CB8AC3E}">
        <p14:creationId xmlns:p14="http://schemas.microsoft.com/office/powerpoint/2010/main" val="232887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Jean-Francois </a:t>
            </a:r>
            <a:r>
              <a:rPr lang="cs-CZ" dirty="0" err="1" smtClean="0"/>
              <a:t>Millet</a:t>
            </a:r>
            <a:r>
              <a:rPr lang="cs-CZ" dirty="0" smtClean="0"/>
              <a:t> –Sběračky klasů</a:t>
            </a:r>
            <a:endParaRPr lang="en-US" dirty="0"/>
          </a:p>
        </p:txBody>
      </p:sp>
      <p:pic>
        <p:nvPicPr>
          <p:cNvPr id="4" name="Content Placeholder 3"/>
          <p:cNvPicPr>
            <a:picLocks noGrp="1" noChangeAspect="1"/>
          </p:cNvPicPr>
          <p:nvPr>
            <p:ph idx="1"/>
          </p:nvPr>
        </p:nvPicPr>
        <p:blipFill>
          <a:blip r:embed="rId2"/>
          <a:stretch>
            <a:fillRect/>
          </a:stretch>
        </p:blipFill>
        <p:spPr>
          <a:xfrm>
            <a:off x="3376414" y="1825625"/>
            <a:ext cx="5439172" cy="4351338"/>
          </a:xfrm>
          <a:prstGeom prst="rect">
            <a:avLst/>
          </a:prstGeom>
        </p:spPr>
      </p:pic>
    </p:spTree>
    <p:extLst>
      <p:ext uri="{BB962C8B-B14F-4D97-AF65-F5344CB8AC3E}">
        <p14:creationId xmlns:p14="http://schemas.microsoft.com/office/powerpoint/2010/main" val="305738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t>Anděl Páně </a:t>
            </a:r>
            <a:r>
              <a:rPr lang="cs-CZ" dirty="0" smtClean="0">
                <a:hlinkClick r:id="rId2"/>
              </a:rPr>
              <a:t>https://khanovaskola.cz/video/13/108/2379-millet-l-angelus-asi-1857-1859</a:t>
            </a:r>
            <a:r>
              <a:rPr lang="cs-CZ" dirty="0" smtClean="0"/>
              <a:t> </a:t>
            </a:r>
            <a:endParaRPr lang="en-US" dirty="0"/>
          </a:p>
        </p:txBody>
      </p:sp>
      <p:pic>
        <p:nvPicPr>
          <p:cNvPr id="4" name="Content Placeholder 3"/>
          <p:cNvPicPr>
            <a:picLocks noGrp="1" noChangeAspect="1"/>
          </p:cNvPicPr>
          <p:nvPr>
            <p:ph idx="1"/>
          </p:nvPr>
        </p:nvPicPr>
        <p:blipFill>
          <a:blip r:embed="rId3"/>
          <a:stretch>
            <a:fillRect/>
          </a:stretch>
        </p:blipFill>
        <p:spPr>
          <a:xfrm>
            <a:off x="3478039" y="1825625"/>
            <a:ext cx="5235922" cy="4351338"/>
          </a:xfrm>
          <a:prstGeom prst="rect">
            <a:avLst/>
          </a:prstGeom>
        </p:spPr>
      </p:pic>
    </p:spTree>
    <p:extLst>
      <p:ext uri="{BB962C8B-B14F-4D97-AF65-F5344CB8AC3E}">
        <p14:creationId xmlns:p14="http://schemas.microsoft.com/office/powerpoint/2010/main" val="117882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430" y="434136"/>
            <a:ext cx="10515600" cy="1731094"/>
          </a:xfrm>
        </p:spPr>
        <p:txBody>
          <a:bodyPr>
            <a:normAutofit/>
          </a:bodyPr>
          <a:lstStyle/>
          <a:p>
            <a:r>
              <a:rPr lang="cs-CZ" sz="2800" dirty="0" smtClean="0"/>
              <a:t>předvoj realismu: obraz Prám Medusy od </a:t>
            </a:r>
            <a:r>
              <a:rPr lang="cs-CZ" sz="2800" dirty="0" err="1" smtClean="0"/>
              <a:t>Théodora</a:t>
            </a:r>
            <a:r>
              <a:rPr lang="cs-CZ" sz="2800" dirty="0" smtClean="0"/>
              <a:t> </a:t>
            </a:r>
            <a:r>
              <a:rPr lang="cs-CZ" sz="2800" dirty="0" err="1" smtClean="0"/>
              <a:t>Gericaulta</a:t>
            </a:r>
            <a:r>
              <a:rPr lang="cs-CZ" sz="2800" dirty="0" smtClean="0"/>
              <a:t> </a:t>
            </a:r>
            <a:r>
              <a:rPr lang="cs-CZ" sz="2000" dirty="0"/>
              <a:t/>
            </a:r>
            <a:br>
              <a:rPr lang="cs-CZ" sz="2000" dirty="0"/>
            </a:br>
            <a:r>
              <a:rPr lang="cs-CZ" sz="2000" dirty="0" smtClean="0"/>
              <a:t>tragická událost z roku 1816, kdy přežilo pouze 15 námořníků-14dní plavba, kanibalismus, šílenství</a:t>
            </a:r>
            <a:br>
              <a:rPr lang="cs-CZ" sz="2000" dirty="0" smtClean="0"/>
            </a:br>
            <a:r>
              <a:rPr lang="cs-CZ" sz="3200" dirty="0" smtClean="0"/>
              <a:t>Salon 1819 - skandál</a:t>
            </a:r>
            <a:endParaRPr lang="en-US" sz="3200" dirty="0"/>
          </a:p>
        </p:txBody>
      </p:sp>
      <p:pic>
        <p:nvPicPr>
          <p:cNvPr id="3" name="Picture 2"/>
          <p:cNvPicPr>
            <a:picLocks noChangeAspect="1"/>
          </p:cNvPicPr>
          <p:nvPr/>
        </p:nvPicPr>
        <p:blipFill>
          <a:blip r:embed="rId2"/>
          <a:stretch>
            <a:fillRect/>
          </a:stretch>
        </p:blipFill>
        <p:spPr>
          <a:xfrm>
            <a:off x="2011931" y="2898565"/>
            <a:ext cx="4286250" cy="2924175"/>
          </a:xfrm>
          <a:prstGeom prst="rect">
            <a:avLst/>
          </a:prstGeom>
        </p:spPr>
      </p:pic>
    </p:spTree>
    <p:extLst>
      <p:ext uri="{BB962C8B-B14F-4D97-AF65-F5344CB8AC3E}">
        <p14:creationId xmlns:p14="http://schemas.microsoft.com/office/powerpoint/2010/main" val="2807436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Gustave </a:t>
            </a:r>
            <a:r>
              <a:rPr lang="cs-CZ" dirty="0" err="1" smtClean="0"/>
              <a:t>Coubert</a:t>
            </a:r>
            <a:endParaRPr lang="en-US" dirty="0"/>
          </a:p>
        </p:txBody>
      </p:sp>
      <p:sp>
        <p:nvSpPr>
          <p:cNvPr id="3" name="Content Placeholder 2"/>
          <p:cNvSpPr>
            <a:spLocks noGrp="1"/>
          </p:cNvSpPr>
          <p:nvPr>
            <p:ph idx="1"/>
          </p:nvPr>
        </p:nvSpPr>
        <p:spPr/>
        <p:txBody>
          <a:bodyPr/>
          <a:lstStyle/>
          <a:p>
            <a:r>
              <a:rPr lang="cs-CZ" dirty="0" smtClean="0"/>
              <a:t>Roku 1855 pojmenoval výstavu La </a:t>
            </a:r>
            <a:r>
              <a:rPr lang="cs-CZ" dirty="0" err="1" smtClean="0"/>
              <a:t>Réalisme</a:t>
            </a:r>
            <a:r>
              <a:rPr lang="cs-CZ" dirty="0" smtClean="0"/>
              <a:t>, která proběhla v pařížské chatrči. Tento název se stal názvem pro nový </a:t>
            </a:r>
            <a:r>
              <a:rPr lang="cs-CZ" dirty="0" smtClean="0"/>
              <a:t>směr</a:t>
            </a:r>
          </a:p>
          <a:p>
            <a:r>
              <a:rPr lang="cs-CZ" dirty="0" smtClean="0"/>
              <a:t>Vyvolávaly odpor a pohoršení</a:t>
            </a:r>
          </a:p>
          <a:p>
            <a:r>
              <a:rPr lang="cs-CZ" dirty="0" smtClean="0"/>
              <a:t>Snaha o pravdivost přírody, uctívání přírody a venkovského života</a:t>
            </a:r>
            <a:endParaRPr lang="cs-CZ" dirty="0" smtClean="0"/>
          </a:p>
          <a:p>
            <a:pPr marL="0" indent="0">
              <a:buNone/>
            </a:pPr>
            <a:r>
              <a:rPr lang="cs-CZ" u="sng" dirty="0" smtClean="0"/>
              <a:t>Dílo:</a:t>
            </a:r>
          </a:p>
          <a:p>
            <a:r>
              <a:rPr lang="cs-CZ" dirty="0" smtClean="0"/>
              <a:t>Ženy </a:t>
            </a:r>
            <a:r>
              <a:rPr lang="cs-CZ" dirty="0" err="1" smtClean="0"/>
              <a:t>prosívající</a:t>
            </a:r>
            <a:r>
              <a:rPr lang="cs-CZ" dirty="0" smtClean="0"/>
              <a:t> obilí</a:t>
            </a:r>
          </a:p>
          <a:p>
            <a:r>
              <a:rPr lang="cs-CZ" dirty="0" smtClean="0"/>
              <a:t>Dobrý den, pane  </a:t>
            </a:r>
            <a:r>
              <a:rPr lang="cs-CZ" dirty="0" err="1" smtClean="0"/>
              <a:t>Couberte</a:t>
            </a:r>
            <a:endParaRPr lang="cs-CZ" dirty="0" smtClean="0"/>
          </a:p>
          <a:p>
            <a:r>
              <a:rPr lang="cs-CZ" dirty="0" smtClean="0"/>
              <a:t>Pohřeb v </a:t>
            </a:r>
            <a:r>
              <a:rPr lang="cs-CZ" dirty="0" err="1" smtClean="0"/>
              <a:t>Ornans</a:t>
            </a:r>
            <a:endParaRPr lang="en-US" dirty="0"/>
          </a:p>
        </p:txBody>
      </p:sp>
    </p:spTree>
    <p:extLst>
      <p:ext uri="{BB962C8B-B14F-4D97-AF65-F5344CB8AC3E}">
        <p14:creationId xmlns:p14="http://schemas.microsoft.com/office/powerpoint/2010/main" val="1955671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34428" y="1385678"/>
            <a:ext cx="9323144" cy="4351338"/>
          </a:xfrm>
          <a:prstGeom prst="rect">
            <a:avLst/>
          </a:prstGeom>
        </p:spPr>
      </p:pic>
    </p:spTree>
    <p:extLst>
      <p:ext uri="{BB962C8B-B14F-4D97-AF65-F5344CB8AC3E}">
        <p14:creationId xmlns:p14="http://schemas.microsoft.com/office/powerpoint/2010/main" val="1325380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https://khanovaskola.cz/video/13/108/1436-courbet-maliruv-atelier-1854-55</a:t>
            </a:r>
            <a:r>
              <a:rPr lang="cs-CZ" dirty="0"/>
              <a:t> </a:t>
            </a:r>
            <a:endParaRPr lang="en-US" dirty="0"/>
          </a:p>
        </p:txBody>
      </p:sp>
      <p:pic>
        <p:nvPicPr>
          <p:cNvPr id="4" name="Content Placeholder 3"/>
          <p:cNvPicPr>
            <a:picLocks noGrp="1" noChangeAspect="1"/>
          </p:cNvPicPr>
          <p:nvPr>
            <p:ph idx="1"/>
          </p:nvPr>
        </p:nvPicPr>
        <p:blipFill>
          <a:blip r:embed="rId3"/>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22511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42124" y="759125"/>
            <a:ext cx="6857683" cy="5417838"/>
          </a:xfrm>
          <a:prstGeom prst="rect">
            <a:avLst/>
          </a:prstGeom>
        </p:spPr>
      </p:pic>
    </p:spTree>
    <p:extLst>
      <p:ext uri="{BB962C8B-B14F-4D97-AF65-F5344CB8AC3E}">
        <p14:creationId xmlns:p14="http://schemas.microsoft.com/office/powerpoint/2010/main" val="333593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9185" y="497934"/>
            <a:ext cx="5865962" cy="5631324"/>
          </a:xfrm>
          <a:prstGeom prst="rect">
            <a:avLst/>
          </a:prstGeom>
        </p:spPr>
      </p:pic>
    </p:spTree>
    <p:extLst>
      <p:ext uri="{BB962C8B-B14F-4D97-AF65-F5344CB8AC3E}">
        <p14:creationId xmlns:p14="http://schemas.microsoft.com/office/powerpoint/2010/main" val="3474892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t>Prerafaelité </a:t>
            </a:r>
            <a:r>
              <a:rPr lang="cs-CZ" sz="1100" dirty="0">
                <a:hlinkClick r:id="rId2"/>
              </a:rPr>
              <a:t>http://</a:t>
            </a:r>
            <a:r>
              <a:rPr lang="cs-CZ" sz="1100" dirty="0" smtClean="0">
                <a:hlinkClick r:id="rId2"/>
              </a:rPr>
              <a:t>www.artmuseum.cz/smery_list.php?smer_id=103</a:t>
            </a:r>
            <a:r>
              <a:rPr lang="cs-CZ" sz="1100" dirty="0" smtClean="0"/>
              <a:t/>
            </a:r>
            <a:br>
              <a:rPr lang="cs-CZ" sz="1100" dirty="0" smtClean="0"/>
            </a:br>
            <a:endParaRPr lang="en-US" sz="1100" dirty="0"/>
          </a:p>
        </p:txBody>
      </p:sp>
      <p:sp>
        <p:nvSpPr>
          <p:cNvPr id="3" name="Content Placeholder 2"/>
          <p:cNvSpPr>
            <a:spLocks noGrp="1"/>
          </p:cNvSpPr>
          <p:nvPr>
            <p:ph idx="1"/>
          </p:nvPr>
        </p:nvSpPr>
        <p:spPr/>
        <p:txBody>
          <a:bodyPr>
            <a:normAutofit fontScale="92500" lnSpcReduction="20000"/>
          </a:bodyPr>
          <a:lstStyle/>
          <a:p>
            <a:r>
              <a:rPr lang="cs-CZ" dirty="0" smtClean="0"/>
              <a:t>Hnutí v Anglii zaležené 1848 jako protest proti uhlazené, nepravdivé a triviální akademické malbě viktoriánské Anglie. Umělci se vraceli k čistotě, přirozenosti předrenesančních malířů. Setkali se s posměchem, neuznávali je. Umělci se podepisovali jako P.R.B – zkratka  </a:t>
            </a:r>
            <a:r>
              <a:rPr lang="cs-CZ" dirty="0" err="1" smtClean="0"/>
              <a:t>Pre-Raphaelite</a:t>
            </a:r>
            <a:r>
              <a:rPr lang="cs-CZ" dirty="0" smtClean="0"/>
              <a:t> </a:t>
            </a:r>
            <a:r>
              <a:rPr lang="cs-CZ" dirty="0" err="1" smtClean="0"/>
              <a:t>Brotherhood</a:t>
            </a:r>
            <a:r>
              <a:rPr lang="cs-CZ" dirty="0" smtClean="0"/>
              <a:t>.</a:t>
            </a:r>
          </a:p>
          <a:p>
            <a:r>
              <a:rPr lang="cs-CZ" dirty="0" smtClean="0"/>
              <a:t>Proto viktoriánské zkostnatělé společnosti, podle Prerafaelitů jediné a čisté umění pocházelo z 15.století a začal tak tvořit Rafael</a:t>
            </a:r>
          </a:p>
          <a:p>
            <a:r>
              <a:rPr lang="cs-CZ" dirty="0" smtClean="0"/>
              <a:t>Kritizovali oficiální malbu</a:t>
            </a:r>
          </a:p>
          <a:p>
            <a:endParaRPr lang="cs-CZ" dirty="0" smtClean="0"/>
          </a:p>
          <a:p>
            <a:r>
              <a:rPr lang="cs-CZ" sz="3200" dirty="0" smtClean="0"/>
              <a:t>John </a:t>
            </a:r>
            <a:r>
              <a:rPr lang="cs-CZ" sz="3200" dirty="0" err="1" smtClean="0"/>
              <a:t>Everett</a:t>
            </a:r>
            <a:r>
              <a:rPr lang="cs-CZ" sz="3200" dirty="0" smtClean="0"/>
              <a:t> </a:t>
            </a:r>
            <a:r>
              <a:rPr lang="cs-CZ" sz="3200" dirty="0" err="1" smtClean="0"/>
              <a:t>Millais</a:t>
            </a:r>
            <a:r>
              <a:rPr lang="cs-CZ" sz="3200" dirty="0" smtClean="0"/>
              <a:t> </a:t>
            </a:r>
            <a:r>
              <a:rPr lang="cs-CZ" dirty="0" smtClean="0"/>
              <a:t>– </a:t>
            </a:r>
            <a:r>
              <a:rPr lang="cs-CZ" dirty="0" err="1" smtClean="0"/>
              <a:t>Kistus</a:t>
            </a:r>
            <a:r>
              <a:rPr lang="cs-CZ" dirty="0" smtClean="0"/>
              <a:t> v domě svých rodičů, Ofélie, Slepá dívka</a:t>
            </a:r>
          </a:p>
          <a:p>
            <a:r>
              <a:rPr lang="cs-CZ" sz="3200" dirty="0" smtClean="0"/>
              <a:t>Dante Gabriel </a:t>
            </a:r>
            <a:r>
              <a:rPr lang="cs-CZ" sz="3200" dirty="0" err="1" smtClean="0"/>
              <a:t>Rosetti</a:t>
            </a:r>
            <a:r>
              <a:rPr lang="cs-CZ" sz="3200" dirty="0" smtClean="0"/>
              <a:t> </a:t>
            </a:r>
            <a:r>
              <a:rPr lang="cs-CZ" dirty="0" smtClean="0"/>
              <a:t>–dětství Panny Marie, </a:t>
            </a:r>
            <a:r>
              <a:rPr lang="cs-CZ" dirty="0" err="1" smtClean="0"/>
              <a:t>Dantis</a:t>
            </a:r>
            <a:r>
              <a:rPr lang="cs-CZ" dirty="0" smtClean="0"/>
              <a:t> Amor, </a:t>
            </a:r>
            <a:r>
              <a:rPr lang="cs-CZ" dirty="0" err="1" smtClean="0"/>
              <a:t>Persefone</a:t>
            </a:r>
            <a:r>
              <a:rPr lang="cs-CZ" dirty="0" smtClean="0"/>
              <a:t>, Lady </a:t>
            </a:r>
            <a:r>
              <a:rPr lang="cs-CZ" dirty="0" err="1" smtClean="0"/>
              <a:t>Lilith</a:t>
            </a:r>
            <a:endParaRPr lang="en-US" dirty="0"/>
          </a:p>
        </p:txBody>
      </p:sp>
    </p:spTree>
    <p:extLst>
      <p:ext uri="{BB962C8B-B14F-4D97-AF65-F5344CB8AC3E}">
        <p14:creationId xmlns:p14="http://schemas.microsoft.com/office/powerpoint/2010/main" val="3975969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429</Words>
  <Application>Microsoft Office PowerPoint</Application>
  <PresentationFormat>Widescreen</PresentationFormat>
  <Paragraphs>53</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Realismus</vt:lpstr>
      <vt:lpstr>Realis – věcná, skutečný, druhá pol.19.stol.</vt:lpstr>
      <vt:lpstr>předvoj realismu: obraz Prám Medusy od Théodora Gericaulta  tragická událost z roku 1816, kdy přežilo pouze 15 námořníků-14dní plavba, kanibalismus, šílenství Salon 1819 - skandál</vt:lpstr>
      <vt:lpstr>Gustave Coubert</vt:lpstr>
      <vt:lpstr>PowerPoint Presentation</vt:lpstr>
      <vt:lpstr>https://khanovaskola.cz/video/13/108/1436-courbet-maliruv-atelier-1854-55 </vt:lpstr>
      <vt:lpstr>PowerPoint Presentation</vt:lpstr>
      <vt:lpstr>PowerPoint Presentation</vt:lpstr>
      <vt:lpstr>Prerafaelité http://www.artmuseum.cz/smery_list.php?smer_id=103 </vt:lpstr>
      <vt:lpstr>Svoje myšlenky a debaty Prerafaelité publikovali v časopise The Germ (zárodek, semínko), který vycházel jen krátce od ledna do dubna 1850. Vedli také zápisy ze svých setkání, které zapisovali do svého Prerafaelitského deníku.  Své doktríny vyhlásili ve čtyřech bodech: 1. Mít k vyjádření opravdové myšlenky 2. Studovat přírodu pozorně a vědět tak, jak ony myšlenky vyjádřit 3. Sympatizovat s tím, co je přímé a vážné a procítěné v předchozím umění kromě toho, co je konvenční a sebeparodické a naučené mechanicky 4. A nejvíce, a co je nepostradatelné, pečlivě vytvářet dobré obrazy a sochy. Tyto jejich nauky nebyly nijak pevné, bratrstvo totiž kladlo důraz na osobní svobodu projevu a zodpovědnost umělců za jejich metody a zobrazování – svoboda a zodpovědnost pro ně byly neoddělitelné.  Prerafaelité malovali obrazy s tématy středověkých pověstí, biblických příběhů a mytologie, pro jejich plátna byly typické zářivé barvy a mistrně zachycené detaily. Byly obdivovateli středověké kultury, která podle nich měla duchovní a tvořivou jednotu, která se však v průběhu let vytratila.</vt:lpstr>
      <vt:lpstr>https://khanovaskola.cz/video/13/108/1425-sir-john-everett-millais-kristus-v-dome-svych-rodicu-1849-50 </vt:lpstr>
      <vt:lpstr>https://khanovaskola.cz/video/13/108/1424-sir-john-everett-millais-ofelie-1851-52 </vt:lpstr>
      <vt:lpstr>PowerPoint Presentation</vt:lpstr>
      <vt:lpstr>Dětství Panny Marie, Dantis Amor</vt:lpstr>
      <vt:lpstr>Persefone, Lady Lilith</vt:lpstr>
      <vt:lpstr>PEREDVIŽNÍCI</vt:lpstr>
      <vt:lpstr>PowerPoint Presentation</vt:lpstr>
      <vt:lpstr>PowerPoint Presentation</vt:lpstr>
      <vt:lpstr>PowerPoint Presentation</vt:lpstr>
      <vt:lpstr>Barbizonská škola http://www.artmuseum.cz/smery_list.php?smer_id=126 </vt:lpstr>
      <vt:lpstr>Rybář</vt:lpstr>
      <vt:lpstr>Barbizonská krajina</vt:lpstr>
      <vt:lpstr>Camille Corot – Nymfové a fauni</vt:lpstr>
      <vt:lpstr>Ville d’Avray</vt:lpstr>
      <vt:lpstr>Jean-Francois Millet –Sběračky klasů</vt:lpstr>
      <vt:lpstr>Anděl Páně https://khanovaskola.cz/video/13/108/2379-millet-l-angelus-asi-1857-1859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Realismus</dc:title>
  <dc:creator>Jan JS. Suran</dc:creator>
  <cp:lastModifiedBy>Jan JS. Suran</cp:lastModifiedBy>
  <cp:revision>21</cp:revision>
  <dcterms:created xsi:type="dcterms:W3CDTF">2018-12-16T17:54:39Z</dcterms:created>
  <dcterms:modified xsi:type="dcterms:W3CDTF">2020-09-13T17:04:48Z</dcterms:modified>
</cp:coreProperties>
</file>