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9918700" cy="68199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yzfPCfFOPtWxQQWTx0URGiPee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18302" y="0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0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0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12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2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3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14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4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15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5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16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17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7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18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505" name="Google Shape;505;p18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19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550" name="Google Shape;550;p19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20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563" name="Google Shape;563;p20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p21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586" name="Google Shape;586;p21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Google Shape;611;p22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612" name="Google Shape;612;p22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23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626" name="Google Shape;626;p23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p24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658" name="Google Shape;658;p24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1" name="Google Shape;691;p25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5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26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6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8" name="Google Shape;738;p27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p28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73" name="Google Shape;773;p28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p29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91" name="Google Shape;891;p29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0" name="Google Shape;900;p30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1" name="Google Shape;901;p30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6" name="Google Shape;916;p31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17" name="Google Shape;917;p31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p32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30" name="Google Shape;930;p32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6" name="Google Shape;976;p33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77" name="Google Shape;977;p33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34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1" name="Google Shape;1011;p34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" name="Google Shape;1049;p35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1050" name="Google Shape;1050;p35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4" name="Google Shape;1094;p36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1095" name="Google Shape;1095;p36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9" name="Google Shape;1119;p37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1120" name="Google Shape;1120;p37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2" name="Google Shape;1132;p38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1133" name="Google Shape;1133;p38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39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11175"/>
            <a:ext cx="3411538" cy="2557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9:notes"/>
          <p:cNvSpPr txBox="1">
            <a:spLocks noGrp="1"/>
          </p:cNvSpPr>
          <p:nvPr>
            <p:ph type="body" idx="1"/>
          </p:nvPr>
        </p:nvSpPr>
        <p:spPr>
          <a:xfrm>
            <a:off x="991870" y="3239453"/>
            <a:ext cx="7934960" cy="306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9:notes"/>
          <p:cNvSpPr txBox="1">
            <a:spLocks noGrp="1"/>
          </p:cNvSpPr>
          <p:nvPr>
            <p:ph type="sldNum" idx="12"/>
          </p:nvPr>
        </p:nvSpPr>
        <p:spPr>
          <a:xfrm>
            <a:off x="5618302" y="6477722"/>
            <a:ext cx="4298103" cy="3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gif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http://www.popsci.com/sites/popsci.com/files/import/2014/dna-163466_1280.jpg"/>
          <p:cNvPicPr preferRelativeResize="0"/>
          <p:nvPr/>
        </p:nvPicPr>
        <p:blipFill rotWithShape="1">
          <a:blip r:embed="rId3">
            <a:alphaModFix/>
          </a:blip>
          <a:srcRect l="6209" r="18750"/>
          <a:stretch/>
        </p:blipFill>
        <p:spPr>
          <a:xfrm>
            <a:off x="0" y="1628"/>
            <a:ext cx="9144000" cy="68563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60000"/>
            </a:schemeClr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755576" y="2348880"/>
            <a:ext cx="7772400" cy="259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cs-CZ" sz="6600" b="1">
                <a:solidFill>
                  <a:schemeClr val="lt1"/>
                </a:solidFill>
              </a:rPr>
              <a:t>Molekulární biologie </a:t>
            </a:r>
            <a:br>
              <a:rPr lang="cs-CZ" sz="6600" b="1">
                <a:solidFill>
                  <a:schemeClr val="lt1"/>
                </a:solidFill>
              </a:rPr>
            </a:br>
            <a:r>
              <a:rPr lang="cs-CZ" sz="6600" b="1">
                <a:solidFill>
                  <a:schemeClr val="lt1"/>
                </a:solidFill>
              </a:rPr>
              <a:t>pro informatiky</a:t>
            </a:r>
            <a:br>
              <a:rPr lang="cs-CZ" sz="6600" b="1">
                <a:solidFill>
                  <a:schemeClr val="lt1"/>
                </a:solidFill>
              </a:rPr>
            </a:br>
            <a:r>
              <a:rPr lang="cs-CZ" sz="3200" b="1">
                <a:solidFill>
                  <a:schemeClr val="lt1"/>
                </a:solidFill>
              </a:rPr>
              <a:t>(VV072)</a:t>
            </a:r>
            <a:endParaRPr sz="3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0" descr="http://www.muskingum.edu/%7Eericlaw/pd_courses/geol101/minerals/minImages/minImages-Images/11.jpg"/>
          <p:cNvPicPr preferRelativeResize="0"/>
          <p:nvPr/>
        </p:nvPicPr>
        <p:blipFill rotWithShape="1">
          <a:blip r:embed="rId3">
            <a:alphaModFix/>
          </a:blip>
          <a:srcRect t="11867" b="15517"/>
          <a:stretch/>
        </p:blipFill>
        <p:spPr>
          <a:xfrm>
            <a:off x="4828153" y="902492"/>
            <a:ext cx="3344247" cy="182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0"/>
          <p:cNvPicPr preferRelativeResize="0"/>
          <p:nvPr/>
        </p:nvPicPr>
        <p:blipFill rotWithShape="1">
          <a:blip r:embed="rId4">
            <a:alphaModFix/>
          </a:blip>
          <a:srcRect t="2343" r="51625" b="35641"/>
          <a:stretch/>
        </p:blipFill>
        <p:spPr>
          <a:xfrm>
            <a:off x="4920597" y="4051004"/>
            <a:ext cx="2459715" cy="240233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0"/>
          <p:cNvSpPr txBox="1"/>
          <p:nvPr/>
        </p:nvSpPr>
        <p:spPr>
          <a:xfrm>
            <a:off x="0" y="0"/>
            <a:ext cx="9108504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Objasnění struktury DNA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7" name="Google Shape;247;p10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8" name="Google Shape;248;p10"/>
          <p:cNvSpPr/>
          <p:nvPr/>
        </p:nvSpPr>
        <p:spPr>
          <a:xfrm>
            <a:off x="252000" y="881226"/>
            <a:ext cx="7128312" cy="506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1952 - R. Franklin, 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rentgenová difrakční analýza DNA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1953 - J. D. Watson, F. Crick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trojrozměrný model struktury DNA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1962 - Nobelova cena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spolu s M. Wilkins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DNA je double helix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Báze vrstveny kolmo k ose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Vzdálenost mezi bázemi (0,34 nm)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Průměr šroubovice (2 nm)     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Počet bazí na 1 otočku (10 bp)</a:t>
            </a:r>
            <a:endParaRPr/>
          </a:p>
        </p:txBody>
      </p:sp>
      <p:pic>
        <p:nvPicPr>
          <p:cNvPr id="249" name="Google Shape;249;p10" descr="http://www.rejectedprincesses.com/wp-content/uploads/2015/12/rosalind.jpg"/>
          <p:cNvPicPr preferRelativeResize="0"/>
          <p:nvPr/>
        </p:nvPicPr>
        <p:blipFill rotWithShape="1">
          <a:blip r:embed="rId5">
            <a:alphaModFix/>
          </a:blip>
          <a:srcRect l="52725"/>
          <a:stretch/>
        </p:blipFill>
        <p:spPr>
          <a:xfrm>
            <a:off x="1150335" y="1291609"/>
            <a:ext cx="102113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0" descr="https://s-media-cache-ak0.pinimg.com/originals/c6/63/c8/c663c8fe3565ed0c7c21d0ae7d73406a.jpg"/>
          <p:cNvPicPr preferRelativeResize="0"/>
          <p:nvPr/>
        </p:nvPicPr>
        <p:blipFill rotWithShape="1">
          <a:blip r:embed="rId6">
            <a:alphaModFix/>
          </a:blip>
          <a:srcRect l="42158"/>
          <a:stretch/>
        </p:blipFill>
        <p:spPr>
          <a:xfrm>
            <a:off x="2734511" y="1291609"/>
            <a:ext cx="1405441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" descr="http://www.nature.com/scitable/content/ne0000/ne0000/ne0000/ne0000/104944953/73_1_2.jpg"/>
          <p:cNvPicPr preferRelativeResize="0"/>
          <p:nvPr/>
        </p:nvPicPr>
        <p:blipFill rotWithShape="1">
          <a:blip r:embed="rId7">
            <a:alphaModFix/>
          </a:blip>
          <a:srcRect l="22163" r="44313"/>
          <a:stretch/>
        </p:blipFill>
        <p:spPr>
          <a:xfrm>
            <a:off x="7580135" y="3140968"/>
            <a:ext cx="1484287" cy="35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/>
          <p:nvPr/>
        </p:nvSpPr>
        <p:spPr>
          <a:xfrm>
            <a:off x="-65988" y="6626897"/>
            <a:ext cx="31318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© 2013 Nature Education   http://www.muskingum.edu</a:t>
            </a:r>
            <a:endParaRPr sz="10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 txBox="1"/>
          <p:nvPr/>
        </p:nvSpPr>
        <p:spPr>
          <a:xfrm>
            <a:off x="467544" y="0"/>
            <a:ext cx="82296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Fraenkel-Conrat, Singer - RNA jako nositelka genetické informace (1956)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9" name="Google Shape;259;p11"/>
          <p:cNvCxnSpPr/>
          <p:nvPr/>
        </p:nvCxnSpPr>
        <p:spPr>
          <a:xfrm>
            <a:off x="0" y="1103478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0" name="Google Shape;260;p11"/>
          <p:cNvSpPr/>
          <p:nvPr/>
        </p:nvSpPr>
        <p:spPr>
          <a:xfrm>
            <a:off x="326142" y="1340768"/>
            <a:ext cx="55304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TMV 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virus tabákové mozaiky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- molekula RNA obklopena kapsidem ze spirálovitě 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uspořádaných molekul proteinu	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11" descr="http://web2.mendelu.cz/af_291_projekty2/vseo/files/8/38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7587" y="1231885"/>
            <a:ext cx="1793103" cy="169305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1"/>
          <p:cNvSpPr/>
          <p:nvPr/>
        </p:nvSpPr>
        <p:spPr>
          <a:xfrm>
            <a:off x="5792809" y="3833469"/>
            <a:ext cx="3131840" cy="185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Virové potomstvo je shodné 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typem, z kterého byla získána RNA, nevykazuje znaky typu, 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 kterého byl získán protein.</a:t>
            </a:r>
            <a:endParaRPr/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RNA nese genetickou </a:t>
            </a:r>
            <a:b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 u TMV.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1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http://anisam2.yolasite.com/resources/26aug10lecture3.pdf   http://web2.mendelu.cz/af_291_projekty2/vseo/files/8/384.jpg</a:t>
            </a:r>
            <a:endParaRPr sz="10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4" name="Google Shape;264;p11"/>
          <p:cNvGrpSpPr/>
          <p:nvPr/>
        </p:nvGrpSpPr>
        <p:grpSpPr>
          <a:xfrm>
            <a:off x="201777" y="2636912"/>
            <a:ext cx="5356360" cy="3601691"/>
            <a:chOff x="137979" y="2590272"/>
            <a:chExt cx="5356360" cy="3601691"/>
          </a:xfrm>
        </p:grpSpPr>
        <p:grpSp>
          <p:nvGrpSpPr>
            <p:cNvPr id="265" name="Google Shape;265;p11"/>
            <p:cNvGrpSpPr/>
            <p:nvPr/>
          </p:nvGrpSpPr>
          <p:grpSpPr>
            <a:xfrm>
              <a:off x="137979" y="2590272"/>
              <a:ext cx="5356360" cy="3601691"/>
              <a:chOff x="243060" y="2773177"/>
              <a:chExt cx="5356360" cy="3601691"/>
            </a:xfrm>
          </p:grpSpPr>
          <p:pic>
            <p:nvPicPr>
              <p:cNvPr id="266" name="Google Shape;266;p1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3060" y="2773177"/>
                <a:ext cx="5356360" cy="360169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7" name="Google Shape;267;p11"/>
              <p:cNvSpPr/>
              <p:nvPr/>
            </p:nvSpPr>
            <p:spPr>
              <a:xfrm>
                <a:off x="611560" y="4178340"/>
                <a:ext cx="360040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604245" y="5941965"/>
                <a:ext cx="360040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626987" y="4190825"/>
                <a:ext cx="360040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1619672" y="5954450"/>
                <a:ext cx="360040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4625005" y="4190004"/>
                <a:ext cx="435648" cy="19168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4617690" y="5953629"/>
                <a:ext cx="435648" cy="19168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1069713" y="3330385"/>
                <a:ext cx="504000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1"/>
              <p:cNvSpPr/>
              <p:nvPr/>
            </p:nvSpPr>
            <p:spPr>
              <a:xfrm>
                <a:off x="1471303" y="3393567"/>
                <a:ext cx="152400" cy="7200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1"/>
              <p:cNvSpPr/>
              <p:nvPr/>
            </p:nvSpPr>
            <p:spPr>
              <a:xfrm>
                <a:off x="1061183" y="5055924"/>
                <a:ext cx="504000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1470088" y="5119106"/>
                <a:ext cx="152400" cy="7200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1691680" y="2852936"/>
                <a:ext cx="432048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1700171" y="4567577"/>
                <a:ext cx="432048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2771800" y="2880114"/>
                <a:ext cx="432048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2627784" y="4538317"/>
                <a:ext cx="432048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2339542" y="3019768"/>
                <a:ext cx="504266" cy="148584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3107039" y="3302253"/>
                <a:ext cx="576000" cy="18458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3089091" y="5084761"/>
                <a:ext cx="576000" cy="18458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2923098" y="4733465"/>
                <a:ext cx="432048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1"/>
            <p:cNvSpPr txBox="1"/>
            <p:nvPr/>
          </p:nvSpPr>
          <p:spPr>
            <a:xfrm>
              <a:off x="471136" y="4004306"/>
              <a:ext cx="42351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 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1"/>
            <p:cNvSpPr txBox="1"/>
            <p:nvPr/>
          </p:nvSpPr>
          <p:spPr>
            <a:xfrm>
              <a:off x="467427" y="5723346"/>
              <a:ext cx="41870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 B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1"/>
            <p:cNvSpPr txBox="1"/>
            <p:nvPr/>
          </p:nvSpPr>
          <p:spPr>
            <a:xfrm>
              <a:off x="919548" y="4221668"/>
              <a:ext cx="636713" cy="21544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Degradace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1"/>
            <p:cNvSpPr txBox="1"/>
            <p:nvPr/>
          </p:nvSpPr>
          <p:spPr>
            <a:xfrm>
              <a:off x="1518832" y="2661495"/>
              <a:ext cx="582211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Protein 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1"/>
            <p:cNvSpPr txBox="1"/>
            <p:nvPr/>
          </p:nvSpPr>
          <p:spPr>
            <a:xfrm>
              <a:off x="1460700" y="3972206"/>
              <a:ext cx="45717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RNA 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1"/>
            <p:cNvSpPr txBox="1"/>
            <p:nvPr/>
          </p:nvSpPr>
          <p:spPr>
            <a:xfrm>
              <a:off x="1533788" y="4386550"/>
              <a:ext cx="57740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Protein B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1"/>
            <p:cNvSpPr txBox="1"/>
            <p:nvPr/>
          </p:nvSpPr>
          <p:spPr>
            <a:xfrm>
              <a:off x="1475742" y="5723346"/>
              <a:ext cx="45236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RNA B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1"/>
            <p:cNvSpPr txBox="1"/>
            <p:nvPr/>
          </p:nvSpPr>
          <p:spPr>
            <a:xfrm>
              <a:off x="2158965" y="2860251"/>
              <a:ext cx="57740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Protein B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1"/>
            <p:cNvSpPr txBox="1"/>
            <p:nvPr/>
          </p:nvSpPr>
          <p:spPr>
            <a:xfrm>
              <a:off x="2738727" y="4550279"/>
              <a:ext cx="582211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Protein 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1"/>
            <p:cNvSpPr txBox="1"/>
            <p:nvPr/>
          </p:nvSpPr>
          <p:spPr>
            <a:xfrm>
              <a:off x="2691734" y="2682579"/>
              <a:ext cx="45717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RNA 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1"/>
            <p:cNvSpPr txBox="1"/>
            <p:nvPr/>
          </p:nvSpPr>
          <p:spPr>
            <a:xfrm>
              <a:off x="2500023" y="4362727"/>
              <a:ext cx="45236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RNA B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1"/>
            <p:cNvSpPr txBox="1"/>
            <p:nvPr/>
          </p:nvSpPr>
          <p:spPr>
            <a:xfrm>
              <a:off x="3112512" y="4160874"/>
              <a:ext cx="880369" cy="33855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Infekce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tabákových listů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1"/>
            <p:cNvSpPr txBox="1"/>
            <p:nvPr/>
          </p:nvSpPr>
          <p:spPr>
            <a:xfrm>
              <a:off x="4421897" y="5683736"/>
              <a:ext cx="64633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Potomstvo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typu B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1"/>
            <p:cNvSpPr txBox="1"/>
            <p:nvPr/>
          </p:nvSpPr>
          <p:spPr>
            <a:xfrm>
              <a:off x="4414582" y="3982659"/>
              <a:ext cx="64633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Potomstvo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typu 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"/>
          <p:cNvSpPr txBox="1"/>
          <p:nvPr/>
        </p:nvSpPr>
        <p:spPr>
          <a:xfrm>
            <a:off x="467544" y="0"/>
            <a:ext cx="82296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Meselson, Stahl - Semikonzervativní </a:t>
            </a:r>
            <a:b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replikace DNA (1958)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5" name="Google Shape;305;p12"/>
          <p:cNvCxnSpPr/>
          <p:nvPr/>
        </p:nvCxnSpPr>
        <p:spPr>
          <a:xfrm>
            <a:off x="0" y="1103478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6" name="Google Shape;306;p12" descr="http://www.zo.utexas.edu/faculty/sjasper/images/16.8.gif"/>
          <p:cNvPicPr preferRelativeResize="0"/>
          <p:nvPr/>
        </p:nvPicPr>
        <p:blipFill rotWithShape="1">
          <a:blip r:embed="rId3">
            <a:alphaModFix/>
          </a:blip>
          <a:srcRect l="13761" r="1225" b="31686"/>
          <a:stretch/>
        </p:blipFill>
        <p:spPr>
          <a:xfrm rot="-5400000" flipH="1">
            <a:off x="-755918" y="2972495"/>
            <a:ext cx="4248475" cy="186509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2"/>
          <p:cNvSpPr txBox="1"/>
          <p:nvPr/>
        </p:nvSpPr>
        <p:spPr>
          <a:xfrm>
            <a:off x="529537" y="6162881"/>
            <a:ext cx="4571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baseline="30000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cs-CZ" sz="1600" b="1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sz="1600" b="1">
              <a:solidFill>
                <a:srgbClr val="00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2"/>
          <p:cNvSpPr txBox="1"/>
          <p:nvPr/>
        </p:nvSpPr>
        <p:spPr>
          <a:xfrm>
            <a:off x="1198970" y="1442252"/>
            <a:ext cx="3834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F1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2"/>
          <p:cNvSpPr txBox="1"/>
          <p:nvPr/>
        </p:nvSpPr>
        <p:spPr>
          <a:xfrm>
            <a:off x="1871013" y="1442252"/>
            <a:ext cx="3834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F2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2"/>
          <p:cNvSpPr txBox="1"/>
          <p:nvPr/>
        </p:nvSpPr>
        <p:spPr>
          <a:xfrm>
            <a:off x="1457719" y="6162881"/>
            <a:ext cx="4571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baseline="30000">
                <a:solidFill>
                  <a:srgbClr val="00C4F2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cs-CZ" sz="1600" b="1">
                <a:solidFill>
                  <a:srgbClr val="00C4F2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sz="1600" b="1">
              <a:solidFill>
                <a:srgbClr val="00C4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2"/>
          <p:cNvSpPr txBox="1"/>
          <p:nvPr/>
        </p:nvSpPr>
        <p:spPr>
          <a:xfrm>
            <a:off x="626892" y="1431619"/>
            <a:ext cx="29367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cxnSp>
        <p:nvCxnSpPr>
          <p:cNvPr id="312" name="Google Shape;312;p12"/>
          <p:cNvCxnSpPr/>
          <p:nvPr/>
        </p:nvCxnSpPr>
        <p:spPr>
          <a:xfrm>
            <a:off x="487005" y="6165304"/>
            <a:ext cx="540000" cy="0"/>
          </a:xfrm>
          <a:prstGeom prst="straightConnector1">
            <a:avLst/>
          </a:prstGeom>
          <a:noFill/>
          <a:ln w="19050" cap="flat" cmpd="sng">
            <a:solidFill>
              <a:srgbClr val="0033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3" name="Google Shape;313;p12"/>
          <p:cNvCxnSpPr/>
          <p:nvPr/>
        </p:nvCxnSpPr>
        <p:spPr>
          <a:xfrm>
            <a:off x="1075632" y="6165304"/>
            <a:ext cx="1221351" cy="0"/>
          </a:xfrm>
          <a:prstGeom prst="straightConnector1">
            <a:avLst/>
          </a:prstGeom>
          <a:noFill/>
          <a:ln w="19050" cap="flat" cmpd="sng">
            <a:solidFill>
              <a:srgbClr val="89E0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4" name="Google Shape;314;p12"/>
          <p:cNvSpPr txBox="1"/>
          <p:nvPr/>
        </p:nvSpPr>
        <p:spPr>
          <a:xfrm rot="-5400000">
            <a:off x="-260047" y="2311437"/>
            <a:ext cx="11984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Konzervativní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2"/>
          <p:cNvSpPr txBox="1"/>
          <p:nvPr/>
        </p:nvSpPr>
        <p:spPr>
          <a:xfrm rot="-5400000">
            <a:off x="-436087" y="3768323"/>
            <a:ext cx="15505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Semikonzervativní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2"/>
          <p:cNvSpPr txBox="1"/>
          <p:nvPr/>
        </p:nvSpPr>
        <p:spPr>
          <a:xfrm rot="-5400000">
            <a:off x="-157524" y="5187677"/>
            <a:ext cx="10086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Disperzivní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7" name="Google Shape;317;p12"/>
          <p:cNvGrpSpPr/>
          <p:nvPr/>
        </p:nvGrpSpPr>
        <p:grpSpPr>
          <a:xfrm>
            <a:off x="3108798" y="1510850"/>
            <a:ext cx="5475079" cy="4222406"/>
            <a:chOff x="3489409" y="1400074"/>
            <a:chExt cx="5475079" cy="4222406"/>
          </a:xfrm>
        </p:grpSpPr>
        <p:pic>
          <p:nvPicPr>
            <p:cNvPr id="318" name="Google Shape;318;p12" descr="http://classes.midlandstech.edu/carterp/Courses/bio101/chap13/f13-08_meselson_and_sta_c.jpg"/>
            <p:cNvPicPr preferRelativeResize="0"/>
            <p:nvPr/>
          </p:nvPicPr>
          <p:blipFill rotWithShape="1">
            <a:blip r:embed="rId4">
              <a:alphaModFix/>
            </a:blip>
            <a:srcRect l="2759" t="53719" b="3413"/>
            <a:stretch/>
          </p:blipFill>
          <p:spPr>
            <a:xfrm>
              <a:off x="3563889" y="3676547"/>
              <a:ext cx="5400000" cy="1945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12" descr="http://classes.midlandstech.edu/carterp/Courses/bio101/chap13/f13-08_meselson_and_sta_c.jpg"/>
            <p:cNvPicPr preferRelativeResize="0"/>
            <p:nvPr/>
          </p:nvPicPr>
          <p:blipFill rotWithShape="1">
            <a:blip r:embed="rId4">
              <a:alphaModFix/>
            </a:blip>
            <a:srcRect l="3147" t="4376" r="1915" b="51730"/>
            <a:stretch/>
          </p:blipFill>
          <p:spPr>
            <a:xfrm>
              <a:off x="3563889" y="1400074"/>
              <a:ext cx="5400000" cy="2040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p12"/>
            <p:cNvSpPr txBox="1"/>
            <p:nvPr/>
          </p:nvSpPr>
          <p:spPr>
            <a:xfrm>
              <a:off x="5749707" y="3225511"/>
              <a:ext cx="1080120" cy="215444"/>
            </a:xfrm>
            <a:prstGeom prst="rect">
              <a:avLst/>
            </a:prstGeom>
            <a:solidFill>
              <a:srgbClr val="FFFCE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centrifugace 2-3 dny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3618894" y="2353704"/>
              <a:ext cx="288032" cy="499232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3771294" y="2506104"/>
              <a:ext cx="288032" cy="499232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7418066" y="1879167"/>
              <a:ext cx="411796" cy="1126169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8380048" y="1827817"/>
              <a:ext cx="411796" cy="1185393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4189332" y="4437087"/>
              <a:ext cx="213024" cy="834481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3563888" y="4589487"/>
              <a:ext cx="149891" cy="834481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4935290" y="4546357"/>
              <a:ext cx="324000" cy="834481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2"/>
            <p:cNvSpPr/>
            <p:nvPr/>
          </p:nvSpPr>
          <p:spPr>
            <a:xfrm>
              <a:off x="5727527" y="4524237"/>
              <a:ext cx="209922" cy="689654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2"/>
            <p:cNvSpPr/>
            <p:nvPr/>
          </p:nvSpPr>
          <p:spPr>
            <a:xfrm>
              <a:off x="7513853" y="4230475"/>
              <a:ext cx="216000" cy="864000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2"/>
            <p:cNvSpPr/>
            <p:nvPr/>
          </p:nvSpPr>
          <p:spPr>
            <a:xfrm>
              <a:off x="6660786" y="4240198"/>
              <a:ext cx="338082" cy="834481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2"/>
            <p:cNvSpPr/>
            <p:nvPr/>
          </p:nvSpPr>
          <p:spPr>
            <a:xfrm rot="5400000">
              <a:off x="4111262" y="5051761"/>
              <a:ext cx="213024" cy="834481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2"/>
            <p:cNvSpPr/>
            <p:nvPr/>
          </p:nvSpPr>
          <p:spPr>
            <a:xfrm rot="5400000">
              <a:off x="5576947" y="4852475"/>
              <a:ext cx="108000" cy="1265882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2"/>
            <p:cNvSpPr/>
            <p:nvPr/>
          </p:nvSpPr>
          <p:spPr>
            <a:xfrm rot="5400000">
              <a:off x="7580594" y="4853895"/>
              <a:ext cx="108000" cy="1265882"/>
            </a:xfrm>
            <a:prstGeom prst="rect">
              <a:avLst/>
            </a:prstGeom>
            <a:solidFill>
              <a:srgbClr val="FFFCE5"/>
            </a:solidFill>
            <a:ln w="25400" cap="flat" cmpd="sng">
              <a:solidFill>
                <a:srgbClr val="FFFC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2"/>
            <p:cNvSpPr txBox="1"/>
            <p:nvPr/>
          </p:nvSpPr>
          <p:spPr>
            <a:xfrm>
              <a:off x="4137851" y="5263559"/>
              <a:ext cx="29367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/>
            </a:p>
          </p:txBody>
        </p:sp>
        <p:sp>
          <p:nvSpPr>
            <p:cNvPr id="335" name="Google Shape;335;p12"/>
            <p:cNvSpPr txBox="1"/>
            <p:nvPr/>
          </p:nvSpPr>
          <p:spPr>
            <a:xfrm>
              <a:off x="5649224" y="5280194"/>
              <a:ext cx="38343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F1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2"/>
            <p:cNvSpPr txBox="1"/>
            <p:nvPr/>
          </p:nvSpPr>
          <p:spPr>
            <a:xfrm>
              <a:off x="7397814" y="5280194"/>
              <a:ext cx="38343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F2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2"/>
            <p:cNvSpPr txBox="1"/>
            <p:nvPr/>
          </p:nvSpPr>
          <p:spPr>
            <a:xfrm>
              <a:off x="3526383" y="2294124"/>
              <a:ext cx="5855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DNA v roztoku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CsCl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2"/>
            <p:cNvSpPr txBox="1"/>
            <p:nvPr/>
          </p:nvSpPr>
          <p:spPr>
            <a:xfrm>
              <a:off x="7596865" y="2772640"/>
              <a:ext cx="34525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2"/>
            <p:cNvSpPr txBox="1"/>
            <p:nvPr/>
          </p:nvSpPr>
          <p:spPr>
            <a:xfrm>
              <a:off x="7597091" y="1934084"/>
              <a:ext cx="34525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2"/>
            <p:cNvSpPr txBox="1"/>
            <p:nvPr/>
          </p:nvSpPr>
          <p:spPr>
            <a:xfrm>
              <a:off x="7375837" y="2348977"/>
              <a:ext cx="58653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 - </a:t>
              </a:r>
              <a:r>
                <a:rPr lang="cs-CZ" sz="8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2"/>
            <p:cNvSpPr txBox="1"/>
            <p:nvPr/>
          </p:nvSpPr>
          <p:spPr>
            <a:xfrm>
              <a:off x="8299413" y="1932222"/>
              <a:ext cx="66507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lehká DNA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2"/>
            <p:cNvSpPr txBox="1"/>
            <p:nvPr/>
          </p:nvSpPr>
          <p:spPr>
            <a:xfrm>
              <a:off x="8298814" y="2788344"/>
              <a:ext cx="66507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těžká DNA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2"/>
            <p:cNvSpPr txBox="1"/>
            <p:nvPr/>
          </p:nvSpPr>
          <p:spPr>
            <a:xfrm>
              <a:off x="8282161" y="2294124"/>
              <a:ext cx="59306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hybridní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DNA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2"/>
            <p:cNvSpPr txBox="1"/>
            <p:nvPr/>
          </p:nvSpPr>
          <p:spPr>
            <a:xfrm>
              <a:off x="3489409" y="4966864"/>
              <a:ext cx="34525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2"/>
            <p:cNvSpPr txBox="1"/>
            <p:nvPr/>
          </p:nvSpPr>
          <p:spPr>
            <a:xfrm>
              <a:off x="4104322" y="4901354"/>
              <a:ext cx="6650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těžká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DNA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2"/>
            <p:cNvSpPr txBox="1"/>
            <p:nvPr/>
          </p:nvSpPr>
          <p:spPr>
            <a:xfrm>
              <a:off x="4804819" y="4631116"/>
              <a:ext cx="58653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 - </a:t>
              </a:r>
              <a:r>
                <a:rPr lang="cs-CZ" sz="8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2"/>
            <p:cNvSpPr txBox="1"/>
            <p:nvPr/>
          </p:nvSpPr>
          <p:spPr>
            <a:xfrm>
              <a:off x="5528356" y="4559011"/>
              <a:ext cx="59306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hybridní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DNA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2"/>
            <p:cNvSpPr txBox="1"/>
            <p:nvPr/>
          </p:nvSpPr>
          <p:spPr>
            <a:xfrm>
              <a:off x="6763636" y="4239638"/>
              <a:ext cx="34525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2"/>
            <p:cNvSpPr txBox="1"/>
            <p:nvPr/>
          </p:nvSpPr>
          <p:spPr>
            <a:xfrm>
              <a:off x="6542382" y="4654531"/>
              <a:ext cx="58653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 - </a:t>
              </a:r>
              <a:r>
                <a:rPr lang="cs-CZ" sz="8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2"/>
            <p:cNvSpPr txBox="1"/>
            <p:nvPr/>
          </p:nvSpPr>
          <p:spPr>
            <a:xfrm>
              <a:off x="7374686" y="4182822"/>
              <a:ext cx="48111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lehká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DNA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2"/>
            <p:cNvSpPr txBox="1"/>
            <p:nvPr/>
          </p:nvSpPr>
          <p:spPr>
            <a:xfrm>
              <a:off x="7336568" y="4573800"/>
              <a:ext cx="59306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hybridní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DNA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12"/>
          <p:cNvSpPr txBox="1"/>
          <p:nvPr/>
        </p:nvSpPr>
        <p:spPr>
          <a:xfrm>
            <a:off x="3478504" y="6093296"/>
            <a:ext cx="48386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Potvrzen semikonzervativní způsob replikace DNA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12" descr="http://classes.midlandstech.edu/carterp/Courses/bio101/chap13/f13-08_meselson_and_sta_c.jpg"/>
          <p:cNvPicPr preferRelativeResize="0"/>
          <p:nvPr/>
        </p:nvPicPr>
        <p:blipFill rotWithShape="1">
          <a:blip r:embed="rId4">
            <a:alphaModFix/>
          </a:blip>
          <a:srcRect l="22620" r="49999" b="97561"/>
          <a:stretch/>
        </p:blipFill>
        <p:spPr>
          <a:xfrm>
            <a:off x="7784678" y="6760784"/>
            <a:ext cx="1335258" cy="9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2" descr="http://www.zo.utexas.edu/faculty/sjasper/images/16.8.gif"/>
          <p:cNvPicPr preferRelativeResize="0"/>
          <p:nvPr/>
        </p:nvPicPr>
        <p:blipFill rotWithShape="1">
          <a:blip r:embed="rId3">
            <a:alphaModFix/>
          </a:blip>
          <a:srcRect t="96300" r="57770"/>
          <a:stretch/>
        </p:blipFill>
        <p:spPr>
          <a:xfrm>
            <a:off x="17562" y="6741723"/>
            <a:ext cx="1806001" cy="8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Struktura nukleových kyselin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1" name="Google Shape;361;p13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2" name="Google Shape;362;p13"/>
          <p:cNvSpPr/>
          <p:nvPr/>
        </p:nvSpPr>
        <p:spPr>
          <a:xfrm>
            <a:off x="396496" y="980728"/>
            <a:ext cx="8640000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Primární	struktura	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struktura nukleotidů a jejich vzájemné spojení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pořadí, sekvence nukleotidů v řetězci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Sekundární struktura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stabilní trojrozměrná konfigurace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vzájemná poloha nukleotidů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- šroubovice dvou řetězců (Watson, Crick)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RNA - šroubovice dvou úseků téhož řetězce (vlásenka)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Terciární struktura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nadšroubovicové vinutí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Kvartérní struktura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uspořádání DNA do chromozomů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struktura nukleozomu, chromatinu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13" descr="File:Difference DNA RNA-EN BW.svg"/>
          <p:cNvPicPr preferRelativeResize="0"/>
          <p:nvPr/>
        </p:nvPicPr>
        <p:blipFill rotWithShape="1">
          <a:blip r:embed="rId3">
            <a:alphaModFix/>
          </a:blip>
          <a:srcRect l="53960" r="21935" b="11378"/>
          <a:stretch/>
        </p:blipFill>
        <p:spPr>
          <a:xfrm rot="-5400000">
            <a:off x="7320042" y="2295388"/>
            <a:ext cx="742990" cy="218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3" descr="File:Dna strand3 c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7320" y="842972"/>
            <a:ext cx="1696968" cy="200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3" descr="https://encrypted-tbn1.gstatic.com/images?q=tbn:ANd9GcQhBu1y8nG24e5ykaJyN39jQ38SAN1vdKA9mD_rvwqQau5hkE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3060" y="3950318"/>
            <a:ext cx="1197656" cy="493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13"/>
          <p:cNvGrpSpPr/>
          <p:nvPr/>
        </p:nvGrpSpPr>
        <p:grpSpPr>
          <a:xfrm>
            <a:off x="4608448" y="5563362"/>
            <a:ext cx="3996000" cy="961982"/>
            <a:chOff x="439426" y="5041819"/>
            <a:chExt cx="6009818" cy="1446763"/>
          </a:xfrm>
        </p:grpSpPr>
        <p:pic>
          <p:nvPicPr>
            <p:cNvPr id="367" name="Google Shape;367;p13" descr="http://www.namrata.co/wp-content/uploads/2013/03/Tertiary-structure-of-DNA.png"/>
            <p:cNvPicPr preferRelativeResize="0"/>
            <p:nvPr/>
          </p:nvPicPr>
          <p:blipFill rotWithShape="1">
            <a:blip r:embed="rId6">
              <a:alphaModFix/>
            </a:blip>
            <a:srcRect t="8942" b="46452"/>
            <a:stretch/>
          </p:blipFill>
          <p:spPr>
            <a:xfrm rot="10800000">
              <a:off x="467544" y="5095034"/>
              <a:ext cx="5981700" cy="1393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p13"/>
            <p:cNvSpPr/>
            <p:nvPr/>
          </p:nvSpPr>
          <p:spPr>
            <a:xfrm>
              <a:off x="3779912" y="6093295"/>
              <a:ext cx="432048" cy="39528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439426" y="5085184"/>
              <a:ext cx="109202" cy="35858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414281" y="5058292"/>
              <a:ext cx="109202" cy="35858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2195736" y="5041819"/>
              <a:ext cx="109202" cy="12568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2915816" y="5080565"/>
              <a:ext cx="109202" cy="39444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3725311" y="5071812"/>
              <a:ext cx="109202" cy="35858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405783" y="5071079"/>
              <a:ext cx="109202" cy="35858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5148064" y="5087652"/>
              <a:ext cx="109202" cy="20241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6190990" y="5079127"/>
              <a:ext cx="109202" cy="20241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13"/>
          <p:cNvSpPr/>
          <p:nvPr/>
        </p:nvSpPr>
        <p:spPr>
          <a:xfrm>
            <a:off x="8442" y="6626897"/>
            <a:ext cx="920998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Dna_strand3.png   RNA-comparedto-DNA thymineAndUracilCorrected.png   http://www.namrata.co/dna-structure-and-functions-a-quick-revision/tertiary-structure-of-dna/  </a:t>
            </a:r>
            <a:endParaRPr sz="10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8" name="Google Shape;378;p13"/>
          <p:cNvGrpSpPr/>
          <p:nvPr/>
        </p:nvGrpSpPr>
        <p:grpSpPr>
          <a:xfrm>
            <a:off x="7325555" y="4771231"/>
            <a:ext cx="1153392" cy="614207"/>
            <a:chOff x="7325555" y="4771231"/>
            <a:chExt cx="1153392" cy="614207"/>
          </a:xfrm>
        </p:grpSpPr>
        <p:pic>
          <p:nvPicPr>
            <p:cNvPr id="379" name="Google Shape;379;p13" descr="https://classconnection.s3.amazonaws.com/100/flashcards/444100/jpg/circul221305332843796.jpg"/>
            <p:cNvPicPr preferRelativeResize="0"/>
            <p:nvPr/>
          </p:nvPicPr>
          <p:blipFill rotWithShape="1">
            <a:blip r:embed="rId7">
              <a:alphaModFix/>
            </a:blip>
            <a:srcRect l="78678" r="5282" b="23117"/>
            <a:stretch/>
          </p:blipFill>
          <p:spPr>
            <a:xfrm rot="-5400000">
              <a:off x="7668888" y="4427897"/>
              <a:ext cx="466725" cy="11533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13"/>
            <p:cNvSpPr/>
            <p:nvPr/>
          </p:nvSpPr>
          <p:spPr>
            <a:xfrm>
              <a:off x="7701062" y="5181745"/>
              <a:ext cx="120351" cy="19014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8052049" y="5195292"/>
              <a:ext cx="120351" cy="19014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4"/>
          <p:cNvSpPr/>
          <p:nvPr/>
        </p:nvSpPr>
        <p:spPr>
          <a:xfrm>
            <a:off x="271057" y="4097303"/>
            <a:ext cx="8640960" cy="2520280"/>
          </a:xfrm>
          <a:prstGeom prst="rect">
            <a:avLst/>
          </a:prstGeom>
          <a:solidFill>
            <a:srgbClr val="F7F9F1"/>
          </a:solidFill>
          <a:ln w="25400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4"/>
          <p:cNvSpPr/>
          <p:nvPr/>
        </p:nvSpPr>
        <p:spPr>
          <a:xfrm>
            <a:off x="270362" y="2060848"/>
            <a:ext cx="4468295" cy="1512168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4"/>
          <p:cNvSpPr/>
          <p:nvPr/>
        </p:nvSpPr>
        <p:spPr>
          <a:xfrm>
            <a:off x="5651517" y="2071481"/>
            <a:ext cx="2446643" cy="1245041"/>
          </a:xfrm>
          <a:prstGeom prst="rect">
            <a:avLst/>
          </a:prstGeom>
          <a:solidFill>
            <a:srgbClr val="FDE9D8"/>
          </a:solidFill>
          <a:ln w="254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4"/>
          <p:cNvSpPr txBox="1"/>
          <p:nvPr/>
        </p:nvSpPr>
        <p:spPr>
          <a:xfrm>
            <a:off x="0" y="0"/>
            <a:ext cx="9108504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Primární struktura nukleových kyselin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1" name="Google Shape;391;p14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2" name="Google Shape;392;p14"/>
          <p:cNvSpPr/>
          <p:nvPr/>
        </p:nvSpPr>
        <p:spPr>
          <a:xfrm>
            <a:off x="252000" y="993893"/>
            <a:ext cx="864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Nukleové kyseliny jsou polymery, jejichž primární struktura představuje vlákno nukleotidů navzájem spojených fosfodiesterovou vazbou. Každý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nukleotid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skládá z: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4"/>
          <p:cNvSpPr/>
          <p:nvPr/>
        </p:nvSpPr>
        <p:spPr>
          <a:xfrm>
            <a:off x="279053" y="2150055"/>
            <a:ext cx="9356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Pentóza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14" descr="ribose"/>
          <p:cNvPicPr preferRelativeResize="0"/>
          <p:nvPr/>
        </p:nvPicPr>
        <p:blipFill rotWithShape="1">
          <a:blip r:embed="rId3">
            <a:alphaModFix/>
          </a:blip>
          <a:srcRect b="13714"/>
          <a:stretch/>
        </p:blipFill>
        <p:spPr>
          <a:xfrm>
            <a:off x="1547664" y="2156924"/>
            <a:ext cx="1287141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4" descr="deoxyribose"/>
          <p:cNvPicPr preferRelativeResize="0"/>
          <p:nvPr/>
        </p:nvPicPr>
        <p:blipFill rotWithShape="1">
          <a:blip r:embed="rId4">
            <a:alphaModFix/>
          </a:blip>
          <a:srcRect b="13714"/>
          <a:stretch/>
        </p:blipFill>
        <p:spPr>
          <a:xfrm>
            <a:off x="3319833" y="2156924"/>
            <a:ext cx="1252165" cy="10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4"/>
          <p:cNvSpPr/>
          <p:nvPr/>
        </p:nvSpPr>
        <p:spPr>
          <a:xfrm>
            <a:off x="1749446" y="3182779"/>
            <a:ext cx="8835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Ribóza (RNA)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4"/>
          <p:cNvSpPr/>
          <p:nvPr/>
        </p:nvSpPr>
        <p:spPr>
          <a:xfrm>
            <a:off x="3347033" y="3164924"/>
            <a:ext cx="119776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Deoxyribóza (DNA)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4"/>
          <p:cNvSpPr/>
          <p:nvPr/>
        </p:nvSpPr>
        <p:spPr>
          <a:xfrm>
            <a:off x="2329117" y="2949012"/>
            <a:ext cx="255594" cy="215912"/>
          </a:xfrm>
          <a:prstGeom prst="rect">
            <a:avLst/>
          </a:prstGeom>
          <a:solidFill>
            <a:srgbClr val="F2DADA">
              <a:alpha val="21960"/>
            </a:srgbClr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4"/>
          <p:cNvSpPr/>
          <p:nvPr/>
        </p:nvSpPr>
        <p:spPr>
          <a:xfrm>
            <a:off x="4055425" y="2938379"/>
            <a:ext cx="255594" cy="215912"/>
          </a:xfrm>
          <a:prstGeom prst="rect">
            <a:avLst/>
          </a:prstGeom>
          <a:solidFill>
            <a:srgbClr val="F2DADA">
              <a:alpha val="21960"/>
            </a:srgbClr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4"/>
          <p:cNvSpPr/>
          <p:nvPr/>
        </p:nvSpPr>
        <p:spPr>
          <a:xfrm>
            <a:off x="5704682" y="2150055"/>
            <a:ext cx="8192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Fosfát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14" descr="http://koofers-static.s3.amazonaws.com/flashcard_images/7032b19729d46f7bebfe8ff647d3c4f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1097" y="2168150"/>
            <a:ext cx="897329" cy="10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4"/>
          <p:cNvSpPr/>
          <p:nvPr/>
        </p:nvSpPr>
        <p:spPr>
          <a:xfrm>
            <a:off x="279053" y="4149080"/>
            <a:ext cx="86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Dusíkatá báze   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(A, G, C, T)   RNA (A, G, C, U)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14" descr="File:Cytosine 3H.sv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4686116"/>
            <a:ext cx="91232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4" descr="https://upload.wikimedia.org/wikipedia/commons/thumb/1/15/Thymin.svg/180px-Thymin.sv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29891" y="4721970"/>
            <a:ext cx="1262337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4" descr="https://upload.wikimedia.org/wikipedia/commons/thumb/9/9e/Uracil_chemical_structure.png/220px-Uracil_chemical_structur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40301" y="4686116"/>
            <a:ext cx="808163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4" descr="File:Guanin.sv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4241" y="4721946"/>
            <a:ext cx="1449663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4" descr="https://upload.wikimedia.org/wikipedia/commons/thumb/f/ff/Adenin.svg/2000px-Adenin.sv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77119" y="4721946"/>
            <a:ext cx="1000328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4"/>
          <p:cNvSpPr/>
          <p:nvPr/>
        </p:nvSpPr>
        <p:spPr>
          <a:xfrm>
            <a:off x="4738657" y="5824425"/>
            <a:ext cx="57900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Cytosin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4"/>
          <p:cNvSpPr/>
          <p:nvPr/>
        </p:nvSpPr>
        <p:spPr>
          <a:xfrm>
            <a:off x="6423495" y="5843032"/>
            <a:ext cx="51488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Tymin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4"/>
          <p:cNvSpPr/>
          <p:nvPr/>
        </p:nvSpPr>
        <p:spPr>
          <a:xfrm>
            <a:off x="8098160" y="5843032"/>
            <a:ext cx="49244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Uracil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4"/>
          <p:cNvSpPr/>
          <p:nvPr/>
        </p:nvSpPr>
        <p:spPr>
          <a:xfrm>
            <a:off x="1095180" y="5824426"/>
            <a:ext cx="56778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Guanin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4"/>
          <p:cNvSpPr/>
          <p:nvPr/>
        </p:nvSpPr>
        <p:spPr>
          <a:xfrm>
            <a:off x="2994994" y="5824426"/>
            <a:ext cx="5645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Adenin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3" name="Google Shape;413;p14"/>
          <p:cNvCxnSpPr/>
          <p:nvPr/>
        </p:nvCxnSpPr>
        <p:spPr>
          <a:xfrm>
            <a:off x="654241" y="6190737"/>
            <a:ext cx="3123206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4" name="Google Shape;414;p14"/>
          <p:cNvSpPr/>
          <p:nvPr/>
        </p:nvSpPr>
        <p:spPr>
          <a:xfrm>
            <a:off x="1860052" y="6202801"/>
            <a:ext cx="66236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Purinové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5" name="Google Shape;415;p14"/>
          <p:cNvCxnSpPr/>
          <p:nvPr/>
        </p:nvCxnSpPr>
        <p:spPr>
          <a:xfrm>
            <a:off x="4572000" y="6190737"/>
            <a:ext cx="4176464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6" name="Google Shape;416;p14"/>
          <p:cNvSpPr/>
          <p:nvPr/>
        </p:nvSpPr>
        <p:spPr>
          <a:xfrm>
            <a:off x="6214438" y="6216407"/>
            <a:ext cx="8915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Pyrimidinové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5"/>
          <p:cNvSpPr txBox="1"/>
          <p:nvPr/>
        </p:nvSpPr>
        <p:spPr>
          <a:xfrm>
            <a:off x="0" y="0"/>
            <a:ext cx="9108504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Primární struktura nukleových kyselin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3" name="Google Shape;423;p15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4" name="Google Shape;424;p15"/>
          <p:cNvSpPr/>
          <p:nvPr/>
        </p:nvSpPr>
        <p:spPr>
          <a:xfrm>
            <a:off x="252000" y="993893"/>
            <a:ext cx="8640000" cy="157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Ribonukleotidy v RNA		Deoxyribonukleotidy v DNA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Nukleosid = cukr + báze		Nukleotid = nukleosid + fosfát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Volné nukleotidy ve formě trifosfátů 	Nukleotidy zabudované v NK ve formě monofosfátů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Polarita řetězce: 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5´ konec - fosfátová skupina na 5´ uhlíku pentózy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    3´ konec - OH skupina na 3´ uhlíku pentózy</a:t>
            </a:r>
            <a:endParaRPr/>
          </a:p>
        </p:txBody>
      </p:sp>
      <p:sp>
        <p:nvSpPr>
          <p:cNvPr id="425" name="Google Shape;425;p15"/>
          <p:cNvSpPr/>
          <p:nvPr/>
        </p:nvSpPr>
        <p:spPr>
          <a:xfrm>
            <a:off x="251520" y="6145779"/>
            <a:ext cx="86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6" name="Google Shape;426;p15"/>
          <p:cNvGrpSpPr/>
          <p:nvPr/>
        </p:nvGrpSpPr>
        <p:grpSpPr>
          <a:xfrm>
            <a:off x="5292080" y="2619247"/>
            <a:ext cx="3312368" cy="4209469"/>
            <a:chOff x="5508104" y="2619247"/>
            <a:chExt cx="3312368" cy="4209469"/>
          </a:xfrm>
        </p:grpSpPr>
        <p:pic>
          <p:nvPicPr>
            <p:cNvPr id="427" name="Google Shape;427;p15" descr="http://2012books.lardbucket.org/books/introduction-to-chemistry-general-organic-and-biological/section_22/e2b43ffba76272244bf277c11ec8b9a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08104" y="2619247"/>
              <a:ext cx="3312368" cy="42094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15"/>
            <p:cNvSpPr/>
            <p:nvPr/>
          </p:nvSpPr>
          <p:spPr>
            <a:xfrm rot="-1232237">
              <a:off x="6247063" y="3809187"/>
              <a:ext cx="178965" cy="230595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5"/>
            <p:cNvSpPr txBox="1"/>
            <p:nvPr/>
          </p:nvSpPr>
          <p:spPr>
            <a:xfrm rot="4153677">
              <a:off x="5798485" y="4802035"/>
              <a:ext cx="101662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Polarita řetězce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5694661" y="2894434"/>
              <a:ext cx="633508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5´ konec</a:t>
              </a:r>
              <a:endParaRPr sz="1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7740352" y="6515111"/>
              <a:ext cx="633508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3´ konec</a:t>
              </a:r>
              <a:endParaRPr sz="1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5"/>
            <p:cNvSpPr txBox="1"/>
            <p:nvPr/>
          </p:nvSpPr>
          <p:spPr>
            <a:xfrm>
              <a:off x="7400966" y="3398803"/>
              <a:ext cx="567784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3399"/>
                  </a:solidFill>
                  <a:latin typeface="Calibri"/>
                  <a:ea typeface="Calibri"/>
                  <a:cs typeface="Calibri"/>
                  <a:sym typeface="Calibri"/>
                </a:rPr>
                <a:t>Guanin</a:t>
              </a:r>
              <a:endParaRPr sz="1000" b="1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5"/>
            <p:cNvSpPr txBox="1"/>
            <p:nvPr/>
          </p:nvSpPr>
          <p:spPr>
            <a:xfrm>
              <a:off x="7441604" y="4035200"/>
              <a:ext cx="615502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3399"/>
                  </a:solidFill>
                  <a:latin typeface="Calibri"/>
                  <a:ea typeface="Calibri"/>
                  <a:cs typeface="Calibri"/>
                  <a:sym typeface="Calibri"/>
                </a:rPr>
                <a:t>Tymin</a:t>
              </a:r>
              <a:endParaRPr sz="1000" b="1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7894307" y="5152518"/>
              <a:ext cx="534361" cy="14330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5"/>
            <p:cNvSpPr txBox="1"/>
            <p:nvPr/>
          </p:nvSpPr>
          <p:spPr>
            <a:xfrm>
              <a:off x="7945350" y="5069310"/>
              <a:ext cx="564578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3399"/>
                  </a:solidFill>
                  <a:latin typeface="Calibri"/>
                  <a:ea typeface="Calibri"/>
                  <a:cs typeface="Calibri"/>
                  <a:sym typeface="Calibri"/>
                </a:rPr>
                <a:t>Adenin</a:t>
              </a:r>
              <a:endParaRPr sz="1000" b="1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5"/>
            <p:cNvSpPr txBox="1"/>
            <p:nvPr/>
          </p:nvSpPr>
          <p:spPr>
            <a:xfrm>
              <a:off x="7967817" y="5868200"/>
              <a:ext cx="579005" cy="22383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3399"/>
                  </a:solidFill>
                  <a:latin typeface="Calibri"/>
                  <a:ea typeface="Calibri"/>
                  <a:cs typeface="Calibri"/>
                  <a:sym typeface="Calibri"/>
                </a:rPr>
                <a:t>Cytosin</a:t>
              </a:r>
              <a:endParaRPr sz="1000" b="1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15"/>
          <p:cNvGrpSpPr/>
          <p:nvPr/>
        </p:nvGrpSpPr>
        <p:grpSpPr>
          <a:xfrm>
            <a:off x="786360" y="3041269"/>
            <a:ext cx="3533898" cy="2619979"/>
            <a:chOff x="786360" y="2889377"/>
            <a:chExt cx="3533898" cy="2619979"/>
          </a:xfrm>
        </p:grpSpPr>
        <p:grpSp>
          <p:nvGrpSpPr>
            <p:cNvPr id="438" name="Google Shape;438;p15"/>
            <p:cNvGrpSpPr/>
            <p:nvPr/>
          </p:nvGrpSpPr>
          <p:grpSpPr>
            <a:xfrm>
              <a:off x="786360" y="3140655"/>
              <a:ext cx="3533898" cy="2368701"/>
              <a:chOff x="683568" y="2274189"/>
              <a:chExt cx="3533898" cy="2368701"/>
            </a:xfrm>
          </p:grpSpPr>
          <p:pic>
            <p:nvPicPr>
              <p:cNvPr id="439" name="Google Shape;439;p15" descr="https://upload.wikimedia.org/wikipedia/commons/7/7e/CTP_chemical_structure.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83568" y="2274189"/>
                <a:ext cx="2319559" cy="12988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0" name="Google Shape;440;p15"/>
              <p:cNvSpPr/>
              <p:nvPr/>
            </p:nvSpPr>
            <p:spPr>
              <a:xfrm>
                <a:off x="1962460" y="3682697"/>
                <a:ext cx="1223412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Nucleosid (cytidin)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1" name="Google Shape;441;p15"/>
              <p:cNvPicPr preferRelativeResize="0"/>
              <p:nvPr/>
            </p:nvPicPr>
            <p:blipFill rotWithShape="1">
              <a:blip r:embed="rId5">
                <a:alphaModFix/>
              </a:blip>
              <a:srcRect l="58993" t="71051" b="23980"/>
              <a:stretch/>
            </p:blipFill>
            <p:spPr>
              <a:xfrm>
                <a:off x="1979712" y="3592228"/>
                <a:ext cx="1151457" cy="1277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2" name="Google Shape;442;p15"/>
              <p:cNvPicPr preferRelativeResize="0"/>
              <p:nvPr/>
            </p:nvPicPr>
            <p:blipFill rotWithShape="1">
              <a:blip r:embed="rId5">
                <a:alphaModFix/>
              </a:blip>
              <a:srcRect l="33003" t="81393" r="-662" b="14038"/>
              <a:stretch/>
            </p:blipFill>
            <p:spPr>
              <a:xfrm>
                <a:off x="1481656" y="4005064"/>
                <a:ext cx="1656000" cy="1023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3" name="Google Shape;443;p15"/>
              <p:cNvSpPr/>
              <p:nvPr/>
            </p:nvSpPr>
            <p:spPr>
              <a:xfrm>
                <a:off x="1527234" y="4049770"/>
                <a:ext cx="1564852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Cytidin monofosfát (CMP)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4" name="Google Shape;444;p15"/>
              <p:cNvPicPr preferRelativeResize="0"/>
              <p:nvPr/>
            </p:nvPicPr>
            <p:blipFill rotWithShape="1">
              <a:blip r:embed="rId5">
                <a:alphaModFix/>
              </a:blip>
              <a:srcRect l="1938" t="90854" r="1937" b="4539"/>
              <a:stretch/>
            </p:blipFill>
            <p:spPr>
              <a:xfrm>
                <a:off x="693948" y="4343827"/>
                <a:ext cx="2352632" cy="1032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5" name="Google Shape;445;p15"/>
              <p:cNvSpPr/>
              <p:nvPr/>
            </p:nvSpPr>
            <p:spPr>
              <a:xfrm>
                <a:off x="1403648" y="4439294"/>
                <a:ext cx="792088" cy="6181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1136741" y="4396669"/>
                <a:ext cx="1327608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Cytidin trifosfát (CTP)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7" name="Google Shape;447;p15"/>
              <p:cNvCxnSpPr/>
              <p:nvPr/>
            </p:nvCxnSpPr>
            <p:spPr>
              <a:xfrm rot="10800000">
                <a:off x="2603984" y="3087197"/>
                <a:ext cx="887896" cy="98482"/>
              </a:xfrm>
              <a:prstGeom prst="straightConnector1">
                <a:avLst/>
              </a:prstGeom>
              <a:noFill/>
              <a:ln w="12700" cap="flat" cmpd="sng">
                <a:solidFill>
                  <a:srgbClr val="4F6128"/>
                </a:solidFill>
                <a:prstDash val="dot"/>
                <a:round/>
                <a:headEnd type="none" w="sm" len="sm"/>
                <a:tailEnd type="stealth" w="med" len="med"/>
              </a:ln>
            </p:spPr>
          </p:cxnSp>
          <p:sp>
            <p:nvSpPr>
              <p:cNvPr id="448" name="Google Shape;448;p15"/>
              <p:cNvSpPr/>
              <p:nvPr/>
            </p:nvSpPr>
            <p:spPr>
              <a:xfrm>
                <a:off x="3143133" y="3170785"/>
                <a:ext cx="107433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rgbClr val="4F612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β-N- glykosidová</a:t>
                </a:r>
                <a:endParaRPr sz="1000" b="1">
                  <a:solidFill>
                    <a:srgbClr val="4F612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rgbClr val="4F612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vazba</a:t>
                </a:r>
                <a:endParaRPr sz="1000" b="1">
                  <a:solidFill>
                    <a:srgbClr val="4F612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9" name="Google Shape;449;p15"/>
            <p:cNvSpPr/>
            <p:nvPr/>
          </p:nvSpPr>
          <p:spPr>
            <a:xfrm>
              <a:off x="1428208" y="2889377"/>
              <a:ext cx="10358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4F6128"/>
                  </a:solidFill>
                  <a:latin typeface="Calibri"/>
                  <a:ea typeface="Calibri"/>
                  <a:cs typeface="Calibri"/>
                  <a:sym typeface="Calibri"/>
                </a:rPr>
                <a:t>Fosfodiesterová</a:t>
              </a:r>
              <a:endParaRPr sz="10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4F6128"/>
                  </a:solidFill>
                  <a:latin typeface="Calibri"/>
                  <a:ea typeface="Calibri"/>
                  <a:cs typeface="Calibri"/>
                  <a:sym typeface="Calibri"/>
                </a:rPr>
                <a:t> vazba</a:t>
              </a:r>
              <a:endParaRPr sz="10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0" name="Google Shape;450;p15"/>
            <p:cNvCxnSpPr/>
            <p:nvPr/>
          </p:nvCxnSpPr>
          <p:spPr>
            <a:xfrm>
              <a:off x="2082504" y="3317146"/>
              <a:ext cx="115660" cy="365703"/>
            </a:xfrm>
            <a:prstGeom prst="straightConnector1">
              <a:avLst/>
            </a:prstGeom>
            <a:noFill/>
            <a:ln w="12700" cap="flat" cmpd="sng">
              <a:solidFill>
                <a:srgbClr val="4F6128"/>
              </a:solidFill>
              <a:prstDash val="dot"/>
              <a:round/>
              <a:headEnd type="none" w="sm" len="sm"/>
              <a:tailEnd type="stealth" w="med" len="med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6"/>
          <p:cNvSpPr txBox="1"/>
          <p:nvPr/>
        </p:nvSpPr>
        <p:spPr>
          <a:xfrm>
            <a:off x="0" y="0"/>
            <a:ext cx="9108504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Sekundární struktura DNA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7" name="Google Shape;457;p16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8" name="Google Shape;458;p16"/>
          <p:cNvSpPr/>
          <p:nvPr/>
        </p:nvSpPr>
        <p:spPr>
          <a:xfrm>
            <a:off x="252000" y="993893"/>
            <a:ext cx="5040080" cy="580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Sekundární struktura DNA představuje trojrozměrnou konfiguraci - základní šroubovicovou strukturu, pro kterou platí: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Both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dvoušroubovice s cukr-fosfátovou kostrou vně šroubovice a bázemi poskládanými uvnitř molekuly </a:t>
            </a:r>
            <a:endParaRPr/>
          </a:p>
          <a:p>
            <a:pPr marL="342900" marR="0" lvl="0" indent="-3429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Both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antiparalelní polynukleotidové řetězce s opačnou polaritou</a:t>
            </a:r>
            <a:endParaRPr/>
          </a:p>
          <a:p>
            <a:pPr marL="342900" marR="0" lvl="0" indent="-3429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Both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komplementarita řetězců, párování bází (A-T, G-C), Chargaffovo pravidlo </a:t>
            </a:r>
            <a:endParaRPr/>
          </a:p>
          <a:p>
            <a:pPr marL="342900" marR="0" lvl="0" indent="-3429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Both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průměr dvoušroubovice 2 nm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Both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vzdálenost mezi páry bazí 0,34 nm, na jednu otočku dvoušroubovice připadá 10 bp, což zabírá vzdálenost 3,4 nm</a:t>
            </a:r>
            <a:endParaRPr/>
          </a:p>
          <a:p>
            <a:pPr marL="342900" marR="0" lvl="0" indent="-3429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Both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přítomnost většího a menšího žlábku</a:t>
            </a:r>
            <a:endParaRPr/>
          </a:p>
          <a:p>
            <a:pPr marL="342900" marR="0" lvl="0" indent="-3429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Both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pravotočivé dvoušroubovicové vinutí </a:t>
            </a:r>
            <a:endParaRPr/>
          </a:p>
          <a:p>
            <a:pPr marL="342900" marR="0" lvl="0" indent="-3429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Both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řetězce jsou vzájemně drženy pohromadě dvěma typy molekulárních interakcí - vodíkové vazby, vrstvení bází</a:t>
            </a:r>
            <a:endParaRPr/>
          </a:p>
          <a:p>
            <a:pPr marL="342900" marR="0" lvl="0" indent="-241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251520" y="6145779"/>
            <a:ext cx="86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0" name="Google Shape;460;p16"/>
          <p:cNvGrpSpPr/>
          <p:nvPr/>
        </p:nvGrpSpPr>
        <p:grpSpPr>
          <a:xfrm>
            <a:off x="5598570" y="909488"/>
            <a:ext cx="3221902" cy="5687864"/>
            <a:chOff x="5866724" y="807369"/>
            <a:chExt cx="3221902" cy="5687864"/>
          </a:xfrm>
        </p:grpSpPr>
        <p:pic>
          <p:nvPicPr>
            <p:cNvPr id="461" name="Google Shape;461;p16" descr="The structure of double-stranded DNA is shown in two ways. On the left is a simplified illustration of DNA, in which the sugar-phosphate backbone of each strand is represented as a grey ribbon coiled into a double helical shape, and base pairs resemble rungs on a ladder. On the right, DNA is depicted with a space-filling model in which the individual atoms (Phosphorus, Carbon, Hydrogen, Nitrogen, and Oxygen) are represented as different colored spheres."/>
            <p:cNvPicPr preferRelativeResize="0"/>
            <p:nvPr/>
          </p:nvPicPr>
          <p:blipFill rotWithShape="1">
            <a:blip r:embed="rId3">
              <a:alphaModFix/>
            </a:blip>
            <a:srcRect l="21186" r="46860"/>
            <a:stretch/>
          </p:blipFill>
          <p:spPr>
            <a:xfrm>
              <a:off x="6771996" y="959830"/>
              <a:ext cx="2231993" cy="5534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16"/>
            <p:cNvSpPr/>
            <p:nvPr/>
          </p:nvSpPr>
          <p:spPr>
            <a:xfrm>
              <a:off x="5866724" y="1242902"/>
              <a:ext cx="101168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Cukr-fosfátová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kostra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6077086" y="3196085"/>
              <a:ext cx="101168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Větší žlábek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(1,2 nm)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 rot="10800000">
              <a:off x="6946113" y="2778625"/>
              <a:ext cx="146167" cy="1250966"/>
            </a:xfrm>
            <a:prstGeom prst="rightBrace">
              <a:avLst>
                <a:gd name="adj1" fmla="val 11094"/>
                <a:gd name="adj2" fmla="val 50000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 rot="10800000">
              <a:off x="6946111" y="4081111"/>
              <a:ext cx="146168" cy="673849"/>
            </a:xfrm>
            <a:prstGeom prst="rightBrace">
              <a:avLst>
                <a:gd name="adj1" fmla="val 11094"/>
                <a:gd name="adj2" fmla="val 50000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6084168" y="4221088"/>
              <a:ext cx="101168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Menší žlábek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(0,6 nm)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67" name="Google Shape;467;p16"/>
            <p:cNvCxnSpPr/>
            <p:nvPr/>
          </p:nvCxnSpPr>
          <p:spPr>
            <a:xfrm>
              <a:off x="7596336" y="993893"/>
              <a:ext cx="144016" cy="4883379"/>
            </a:xfrm>
            <a:prstGeom prst="straightConnector1">
              <a:avLst/>
            </a:prstGeom>
            <a:noFill/>
            <a:ln w="12700" cap="flat" cmpd="sng">
              <a:solidFill>
                <a:srgbClr val="595959"/>
              </a:solidFill>
              <a:prstDash val="lgDash"/>
              <a:round/>
              <a:headEnd type="none" w="sm" len="sm"/>
              <a:tailEnd type="none" w="sm" len="sm"/>
            </a:ln>
          </p:spPr>
        </p:cxnSp>
        <p:sp>
          <p:nvSpPr>
            <p:cNvPr id="468" name="Google Shape;468;p16"/>
            <p:cNvSpPr/>
            <p:nvPr/>
          </p:nvSpPr>
          <p:spPr>
            <a:xfrm>
              <a:off x="8440554" y="2790625"/>
              <a:ext cx="648072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0,34 nm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8440554" y="4289446"/>
              <a:ext cx="648072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3,4 nm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7344308" y="6249012"/>
              <a:ext cx="648072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 nm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7788248" y="944515"/>
              <a:ext cx="262179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7305715" y="1071660"/>
              <a:ext cx="262179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6888106" y="5826808"/>
              <a:ext cx="262179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7889520" y="5819161"/>
              <a:ext cx="262179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7959093" y="5856625"/>
              <a:ext cx="294578" cy="2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5´</a:t>
              </a:r>
              <a:endParaRPr sz="1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7177669" y="1067753"/>
              <a:ext cx="294578" cy="2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5´</a:t>
              </a:r>
              <a:endParaRPr sz="1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7805814" y="1013834"/>
              <a:ext cx="294578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3´</a:t>
              </a:r>
              <a:endParaRPr sz="1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7013726" y="5863479"/>
              <a:ext cx="294578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3´</a:t>
              </a:r>
              <a:endParaRPr sz="1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6986958" y="807369"/>
              <a:ext cx="163771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Osa dvoušroubovice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0" name="Google Shape;480;p16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http://www.nature.com/scitable/topicpage/discovery-of-dna-structure-and-function-watson-397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7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Sekundární struktura DNA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7" name="Google Shape;487;p17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8" name="Google Shape;488;p17"/>
          <p:cNvSpPr/>
          <p:nvPr/>
        </p:nvSpPr>
        <p:spPr>
          <a:xfrm>
            <a:off x="251520" y="6145779"/>
            <a:ext cx="86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17"/>
          <p:cNvSpPr/>
          <p:nvPr/>
        </p:nvSpPr>
        <p:spPr>
          <a:xfrm>
            <a:off x="251520" y="993893"/>
            <a:ext cx="8640000" cy="545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Párování bází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spojení dvou bází opačných řetězců prostřednictvím vodíkových vazeb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umožňuje separaci řetězců DNA během různých procesů, šíření genetické informace</a:t>
            </a:r>
            <a:endParaRPr/>
          </a:p>
          <a:p>
            <a:pPr marL="285750" marR="0" lvl="0" indent="-28575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Watson-Crickovo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specifita A-T, G-C (A-U v RNA)</a:t>
            </a:r>
            <a:endParaRPr/>
          </a:p>
          <a:p>
            <a:pPr marL="137160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Chargaffova pravidla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DNA je stejný počet adeninových a tyminových zbytků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DNA je stejný počet guaninových a cytosinových zbytků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poměr purinů a pyrimidinů se rovná jedna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= T      G = C       A + G = C + T      (A+G)/(C+T) = 1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grpSp>
        <p:nvGrpSpPr>
          <p:cNvPr id="490" name="Google Shape;490;p17"/>
          <p:cNvGrpSpPr/>
          <p:nvPr/>
        </p:nvGrpSpPr>
        <p:grpSpPr>
          <a:xfrm>
            <a:off x="5200194" y="2747372"/>
            <a:ext cx="2736304" cy="1958141"/>
            <a:chOff x="1403648" y="3025218"/>
            <a:chExt cx="2736304" cy="1958141"/>
          </a:xfrm>
        </p:grpSpPr>
        <p:pic>
          <p:nvPicPr>
            <p:cNvPr id="491" name="Google Shape;491;p17" descr="http://upload.wikimedia.org/wikipedia/commons/d/d3/GC_DNA_base_pair.png"/>
            <p:cNvPicPr preferRelativeResize="0"/>
            <p:nvPr/>
          </p:nvPicPr>
          <p:blipFill rotWithShape="1">
            <a:blip r:embed="rId3">
              <a:alphaModFix/>
            </a:blip>
            <a:srcRect b="15044"/>
            <a:stretch/>
          </p:blipFill>
          <p:spPr>
            <a:xfrm>
              <a:off x="1403648" y="3025218"/>
              <a:ext cx="2607059" cy="1835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p17"/>
            <p:cNvSpPr/>
            <p:nvPr/>
          </p:nvSpPr>
          <p:spPr>
            <a:xfrm>
              <a:off x="1973933" y="3284984"/>
              <a:ext cx="365819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97CC"/>
                  </a:solidFill>
                  <a:latin typeface="Calibri"/>
                  <a:ea typeface="Calibri"/>
                  <a:cs typeface="Calibri"/>
                  <a:sym typeface="Calibri"/>
                </a:rPr>
                <a:t>3x</a:t>
              </a:r>
              <a:endParaRPr sz="1000" b="1">
                <a:solidFill>
                  <a:srgbClr val="0097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3059832" y="4394130"/>
              <a:ext cx="1080120" cy="37399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3080725" y="4171629"/>
              <a:ext cx="579006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Cytosin</a:t>
              </a:r>
              <a:endParaRPr sz="1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1771968" y="4737138"/>
              <a:ext cx="56778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Guanin</a:t>
              </a:r>
              <a:endParaRPr sz="1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p17"/>
          <p:cNvGrpSpPr/>
          <p:nvPr/>
        </p:nvGrpSpPr>
        <p:grpSpPr>
          <a:xfrm>
            <a:off x="1619672" y="2722462"/>
            <a:ext cx="2520280" cy="1817749"/>
            <a:chOff x="5076056" y="3019539"/>
            <a:chExt cx="2520280" cy="1817749"/>
          </a:xfrm>
        </p:grpSpPr>
        <p:pic>
          <p:nvPicPr>
            <p:cNvPr id="497" name="Google Shape;497;p17" descr="http://education-portal.com/cimages/multimages/16/AT_DNA_base_pair.png"/>
            <p:cNvPicPr preferRelativeResize="0"/>
            <p:nvPr/>
          </p:nvPicPr>
          <p:blipFill rotWithShape="1">
            <a:blip r:embed="rId4">
              <a:alphaModFix/>
            </a:blip>
            <a:srcRect b="15067"/>
            <a:stretch/>
          </p:blipFill>
          <p:spPr>
            <a:xfrm>
              <a:off x="5076056" y="3019539"/>
              <a:ext cx="2426617" cy="1681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" name="Google Shape;498;p17"/>
            <p:cNvSpPr/>
            <p:nvPr/>
          </p:nvSpPr>
          <p:spPr>
            <a:xfrm>
              <a:off x="5902831" y="3082039"/>
              <a:ext cx="365819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97CC"/>
                  </a:solidFill>
                  <a:latin typeface="Calibri"/>
                  <a:ea typeface="Calibri"/>
                  <a:cs typeface="Calibri"/>
                  <a:sym typeface="Calibri"/>
                </a:rPr>
                <a:t>2x</a:t>
              </a:r>
              <a:endParaRPr sz="1000" b="1">
                <a:solidFill>
                  <a:srgbClr val="0097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6516216" y="4207132"/>
              <a:ext cx="1080120" cy="37399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7046986" y="4147909"/>
              <a:ext cx="51488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Tymin</a:t>
              </a:r>
              <a:endParaRPr sz="1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5620542" y="4591067"/>
              <a:ext cx="564578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Adenin</a:t>
              </a:r>
              <a:endParaRPr sz="1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8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Transferová RNA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8" name="Google Shape;508;p18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9" name="Google Shape;509;p18"/>
          <p:cNvSpPr/>
          <p:nvPr/>
        </p:nvSpPr>
        <p:spPr>
          <a:xfrm>
            <a:off x="278703" y="4581128"/>
            <a:ext cx="1917033" cy="1169551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ψ           pseudouridin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            inozin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cs-CZ" sz="10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        N</a:t>
            </a:r>
            <a:r>
              <a:rPr lang="cs-CZ" sz="10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-izopentenyladenozin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           ribotymidin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cs-CZ" sz="10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       4-thiouridin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cs-CZ" sz="10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      1-methylguanozin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DHU      dihydrouridin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8"/>
          <p:cNvSpPr/>
          <p:nvPr/>
        </p:nvSpPr>
        <p:spPr>
          <a:xfrm>
            <a:off x="251520" y="993893"/>
            <a:ext cx="8640000" cy="275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Primární struktura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74 - 95 nuleotidů, 5´-CCA-3´ sekvence na 3´ konci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neobvyklé báze - vznik posttranskripční modifikací, nenáhodné rozdělení v sekvenci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       - vliv na párování bazí, přesnost vazby aminokyselin a syntézy proteinů</a:t>
            </a:r>
            <a:endParaRPr/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Sekundární struktura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tvar jetelového listu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čtyři ramena, variabilní smyčka</a:t>
            </a:r>
            <a:endParaRPr/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Terciální struktura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vodíkové vazby mezi nukleotidy různých ramen a jejich smyček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1" name="Google Shape;511;p18"/>
          <p:cNvGrpSpPr/>
          <p:nvPr/>
        </p:nvGrpSpPr>
        <p:grpSpPr>
          <a:xfrm>
            <a:off x="5580112" y="2979735"/>
            <a:ext cx="3377839" cy="3561026"/>
            <a:chOff x="5580112" y="2979735"/>
            <a:chExt cx="3377839" cy="3561026"/>
          </a:xfrm>
        </p:grpSpPr>
        <p:pic>
          <p:nvPicPr>
            <p:cNvPr id="512" name="Google Shape;512;p18" descr="https://upload.wikimedia.org/wikipedia/commons/thumb/a/ae/The_tRNA_cloverleaf_general.svg/2000px-The_tRNA_cloverleaf_general.svg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40152" y="2979735"/>
              <a:ext cx="2807352" cy="3473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18"/>
            <p:cNvSpPr/>
            <p:nvPr/>
          </p:nvSpPr>
          <p:spPr>
            <a:xfrm>
              <a:off x="6372200" y="3934103"/>
              <a:ext cx="720080" cy="14296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6374635" y="3815471"/>
              <a:ext cx="9361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7800A2"/>
                  </a:solidFill>
                  <a:latin typeface="Calibri"/>
                  <a:ea typeface="Calibri"/>
                  <a:cs typeface="Calibri"/>
                  <a:sym typeface="Calibri"/>
                </a:rPr>
                <a:t>Akceptorové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7800A2"/>
                  </a:solidFill>
                  <a:latin typeface="Calibri"/>
                  <a:ea typeface="Calibri"/>
                  <a:cs typeface="Calibri"/>
                  <a:sym typeface="Calibri"/>
                </a:rPr>
                <a:t>rameno</a:t>
              </a:r>
              <a:endParaRPr sz="1000" b="1">
                <a:solidFill>
                  <a:srgbClr val="7800A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7998987" y="4215581"/>
              <a:ext cx="533453" cy="14952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7792132" y="4047255"/>
              <a:ext cx="116581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8000"/>
                  </a:solidFill>
                  <a:latin typeface="Calibri"/>
                  <a:ea typeface="Calibri"/>
                  <a:cs typeface="Calibri"/>
                  <a:sym typeface="Calibri"/>
                </a:rPr>
                <a:t>Pseudouridinové</a:t>
              </a:r>
              <a:endParaRPr sz="10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8000"/>
                  </a:solidFill>
                  <a:latin typeface="Calibri"/>
                  <a:ea typeface="Calibri"/>
                  <a:cs typeface="Calibri"/>
                  <a:sym typeface="Calibri"/>
                </a:rPr>
                <a:t>rameno</a:t>
              </a:r>
              <a:endParaRPr sz="10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8172400" y="5445224"/>
              <a:ext cx="504056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8046417" y="5350569"/>
              <a:ext cx="8925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E36C09"/>
                  </a:solidFill>
                  <a:latin typeface="Calibri"/>
                  <a:ea typeface="Calibri"/>
                  <a:cs typeface="Calibri"/>
                  <a:sym typeface="Calibri"/>
                </a:rPr>
                <a:t>Variabilní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E36C09"/>
                  </a:solidFill>
                  <a:latin typeface="Calibri"/>
                  <a:ea typeface="Calibri"/>
                  <a:cs typeface="Calibri"/>
                  <a:sym typeface="Calibri"/>
                </a:rPr>
                <a:t>smyčka</a:t>
              </a:r>
              <a:endParaRPr sz="1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7198893" y="6318295"/>
              <a:ext cx="518879" cy="18473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7016674" y="6294540"/>
              <a:ext cx="84356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Antikodon</a:t>
              </a: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6339977" y="5724910"/>
              <a:ext cx="708921" cy="12959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6109115" y="5589651"/>
              <a:ext cx="116581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87E2"/>
                  </a:solidFill>
                  <a:latin typeface="Calibri"/>
                  <a:ea typeface="Calibri"/>
                  <a:cs typeface="Calibri"/>
                  <a:sym typeface="Calibri"/>
                </a:rPr>
                <a:t>Antikodonové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87E2"/>
                  </a:solidFill>
                  <a:latin typeface="Calibri"/>
                  <a:ea typeface="Calibri"/>
                  <a:cs typeface="Calibri"/>
                  <a:sym typeface="Calibri"/>
                </a:rPr>
                <a:t>rameno</a:t>
              </a:r>
              <a:endParaRPr sz="1000" b="1">
                <a:solidFill>
                  <a:srgbClr val="0087E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6084020" y="4360991"/>
              <a:ext cx="304454" cy="9048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580112" y="4211667"/>
              <a:ext cx="116581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800000"/>
                  </a:solidFill>
                  <a:latin typeface="Calibri"/>
                  <a:ea typeface="Calibri"/>
                  <a:cs typeface="Calibri"/>
                  <a:sym typeface="Calibri"/>
                </a:rPr>
                <a:t>Dihydrouridinové</a:t>
              </a:r>
              <a:endParaRPr sz="1000" b="1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800000"/>
                  </a:solidFill>
                  <a:latin typeface="Calibri"/>
                  <a:ea typeface="Calibri"/>
                  <a:cs typeface="Calibri"/>
                  <a:sym typeface="Calibri"/>
                </a:rPr>
                <a:t>rameno</a:t>
              </a:r>
              <a:endParaRPr sz="1000" b="1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18"/>
          <p:cNvGrpSpPr/>
          <p:nvPr/>
        </p:nvGrpSpPr>
        <p:grpSpPr>
          <a:xfrm>
            <a:off x="2457703" y="3743987"/>
            <a:ext cx="2986507" cy="2550553"/>
            <a:chOff x="2457703" y="3743987"/>
            <a:chExt cx="2986507" cy="2550553"/>
          </a:xfrm>
        </p:grpSpPr>
        <p:pic>
          <p:nvPicPr>
            <p:cNvPr id="526" name="Google Shape;526;p18" descr="https://www.mun.ca/biology/scarr/IG1_06_12.jpg"/>
            <p:cNvPicPr preferRelativeResize="0"/>
            <p:nvPr/>
          </p:nvPicPr>
          <p:blipFill rotWithShape="1">
            <a:blip r:embed="rId4">
              <a:alphaModFix/>
            </a:blip>
            <a:srcRect b="4187"/>
            <a:stretch/>
          </p:blipFill>
          <p:spPr>
            <a:xfrm>
              <a:off x="2987824" y="3934103"/>
              <a:ext cx="2378786" cy="2360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7" name="Google Shape;527;p18"/>
            <p:cNvSpPr/>
            <p:nvPr/>
          </p:nvSpPr>
          <p:spPr>
            <a:xfrm>
              <a:off x="4591878" y="4706596"/>
              <a:ext cx="794610" cy="8061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4508106" y="4538937"/>
              <a:ext cx="9361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Akceptorové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rameno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4025753" y="5999700"/>
              <a:ext cx="576064" cy="10353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3921822" y="5950005"/>
              <a:ext cx="84356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Antikodon</a:t>
              </a:r>
              <a:endParaRPr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2987824" y="3944042"/>
              <a:ext cx="576064" cy="14296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2712824" y="3743987"/>
              <a:ext cx="1165819" cy="40011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Pseudouridin.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rameno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2976161" y="5119670"/>
              <a:ext cx="475253" cy="10051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2922227" y="5075245"/>
              <a:ext cx="475253" cy="10051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2457703" y="5035175"/>
              <a:ext cx="116581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Dihydrouridin.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rameno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6" name="Google Shape;536;p18"/>
          <p:cNvGrpSpPr/>
          <p:nvPr/>
        </p:nvGrpSpPr>
        <p:grpSpPr>
          <a:xfrm>
            <a:off x="6036462" y="4611777"/>
            <a:ext cx="2567986" cy="738792"/>
            <a:chOff x="6036462" y="4611777"/>
            <a:chExt cx="2567986" cy="738792"/>
          </a:xfrm>
        </p:grpSpPr>
        <p:cxnSp>
          <p:nvCxnSpPr>
            <p:cNvPr id="537" name="Google Shape;537;p18"/>
            <p:cNvCxnSpPr/>
            <p:nvPr/>
          </p:nvCxnSpPr>
          <p:spPr>
            <a:xfrm>
              <a:off x="6060167" y="4826968"/>
              <a:ext cx="2432516" cy="208207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38" name="Google Shape;538;p18"/>
            <p:cNvCxnSpPr/>
            <p:nvPr/>
          </p:nvCxnSpPr>
          <p:spPr>
            <a:xfrm rot="10800000" flipH="1">
              <a:off x="6036462" y="4931071"/>
              <a:ext cx="2567986" cy="56248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39" name="Google Shape;539;p18"/>
            <p:cNvCxnSpPr/>
            <p:nvPr/>
          </p:nvCxnSpPr>
          <p:spPr>
            <a:xfrm>
              <a:off x="6716338" y="5076650"/>
              <a:ext cx="1456062" cy="273919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40" name="Google Shape;540;p18"/>
            <p:cNvCxnSpPr/>
            <p:nvPr/>
          </p:nvCxnSpPr>
          <p:spPr>
            <a:xfrm>
              <a:off x="7092280" y="4801177"/>
              <a:ext cx="656456" cy="419011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41" name="Google Shape;541;p18"/>
            <p:cNvCxnSpPr/>
            <p:nvPr/>
          </p:nvCxnSpPr>
          <p:spPr>
            <a:xfrm>
              <a:off x="7276500" y="5117437"/>
              <a:ext cx="321402" cy="51582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42" name="Google Shape;542;p18"/>
            <p:cNvCxnSpPr/>
            <p:nvPr/>
          </p:nvCxnSpPr>
          <p:spPr>
            <a:xfrm rot="10800000" flipH="1">
              <a:off x="6588224" y="4611777"/>
              <a:ext cx="722515" cy="104758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43" name="Google Shape;543;p18"/>
            <p:cNvCxnSpPr/>
            <p:nvPr/>
          </p:nvCxnSpPr>
          <p:spPr>
            <a:xfrm rot="10800000" flipH="1">
              <a:off x="6849519" y="4801177"/>
              <a:ext cx="425415" cy="12823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44" name="Google Shape;544;p18"/>
            <p:cNvCxnSpPr/>
            <p:nvPr/>
          </p:nvCxnSpPr>
          <p:spPr>
            <a:xfrm>
              <a:off x="6324075" y="4648254"/>
              <a:ext cx="1424661" cy="386921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45" name="Google Shape;545;p18"/>
            <p:cNvCxnSpPr/>
            <p:nvPr/>
          </p:nvCxnSpPr>
          <p:spPr>
            <a:xfrm flipH="1">
              <a:off x="8375041" y="4613878"/>
              <a:ext cx="226972" cy="373441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546" name="Google Shape;546;p18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https://commons.wikimedia.org/wiki/File:The_tRNA_cloverleaf_general.svg    mamit-trna.u-strasbg.fr</a:t>
            </a:r>
            <a:endParaRPr sz="10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9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Speciální struktury v DNA a RNA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3" name="Google Shape;553;p19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4" name="Google Shape;554;p19"/>
          <p:cNvSpPr/>
          <p:nvPr/>
        </p:nvSpPr>
        <p:spPr>
          <a:xfrm>
            <a:off x="251520" y="6145779"/>
            <a:ext cx="86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9"/>
          <p:cNvSpPr/>
          <p:nvPr/>
        </p:nvSpPr>
        <p:spPr>
          <a:xfrm>
            <a:off x="251520" y="993893"/>
            <a:ext cx="8640000" cy="479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Nukleotidové sekvence 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jedinečné - v molekule se vyskytují pouze jedenkrát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repetitivní - v molekule se mnohonásobně opakují</a:t>
            </a:r>
            <a:endParaRPr/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Repetice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jednotka repetice - opakovaná sekvence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délka repetice - počet nukleotidů, které ji tvoří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četnost repetice - počet jednotek dané repetice v haploidním genomu (molekule)</a:t>
            </a:r>
            <a:endParaRPr/>
          </a:p>
          <a:p>
            <a:pPr marL="285750" marR="0" lvl="0" indent="-18415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Přímá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sekvence opakovaná ve stejném směru na témže řetězci DNA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Tandemová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přímá repetice, u které se jednotka opakuje bezprostředně za sebou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Obrácená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sekvence opakovaná na stejném nukleotidovém řetězci ve své komplementární podobě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	    jako </a:t>
            </a: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palindrom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označují přilehlé obrácené repetice</a:t>
            </a:r>
            <a:endParaRPr/>
          </a:p>
        </p:txBody>
      </p:sp>
      <p:sp>
        <p:nvSpPr>
          <p:cNvPr id="556" name="Google Shape;556;p19"/>
          <p:cNvSpPr txBox="1"/>
          <p:nvPr/>
        </p:nvSpPr>
        <p:spPr>
          <a:xfrm>
            <a:off x="1953687" y="3646545"/>
            <a:ext cx="2133918" cy="30777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5´…..ATGC……….ATGC…..3´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9"/>
          <p:cNvSpPr txBox="1"/>
          <p:nvPr/>
        </p:nvSpPr>
        <p:spPr>
          <a:xfrm>
            <a:off x="1779152" y="4647388"/>
            <a:ext cx="2720360" cy="307777"/>
          </a:xfrm>
          <a:prstGeom prst="rect">
            <a:avLst/>
          </a:prstGeom>
          <a:noFill/>
          <a:ln w="9525" cap="flat" cmpd="sng">
            <a:solidFill>
              <a:srgbClr val="9696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5´…..GATA</a:t>
            </a:r>
            <a:r>
              <a:rPr lang="cs-CZ" sz="1400" b="1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GATA</a:t>
            </a:r>
            <a:r>
              <a:rPr lang="cs-CZ" sz="1400" b="1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GATA</a:t>
            </a:r>
            <a:r>
              <a:rPr lang="cs-CZ" sz="1400" b="1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GATA…..3´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9"/>
          <p:cNvSpPr txBox="1"/>
          <p:nvPr/>
        </p:nvSpPr>
        <p:spPr>
          <a:xfrm>
            <a:off x="1953687" y="5820782"/>
            <a:ext cx="2134430" cy="307777"/>
          </a:xfrm>
          <a:prstGeom prst="rect">
            <a:avLst/>
          </a:prstGeom>
          <a:noFill/>
          <a:ln w="9525" cap="flat" cmpd="sng">
            <a:solidFill>
              <a:srgbClr val="9696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5´…..ATGC……….GCAT…..3´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9"/>
          <p:cNvSpPr txBox="1"/>
          <p:nvPr/>
        </p:nvSpPr>
        <p:spPr>
          <a:xfrm>
            <a:off x="4562739" y="5820782"/>
            <a:ext cx="1781642" cy="307777"/>
          </a:xfrm>
          <a:prstGeom prst="rect">
            <a:avLst/>
          </a:prstGeom>
          <a:noFill/>
          <a:ln w="9525" cap="flat" cmpd="sng">
            <a:solidFill>
              <a:srgbClr val="9696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5´…..ATGC</a:t>
            </a:r>
            <a:r>
              <a:rPr lang="cs-CZ" sz="1400" b="1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GCAT…..3´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/>
              <a:t>Molekulární biologie pro informatiky</a:t>
            </a:r>
            <a:endParaRPr sz="3200"/>
          </a:p>
        </p:txBody>
      </p:sp>
      <p:cxnSp>
        <p:nvCxnSpPr>
          <p:cNvPr id="97" name="Google Shape;97;p2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" name="Google Shape;98;p2"/>
          <p:cNvSpPr/>
          <p:nvPr/>
        </p:nvSpPr>
        <p:spPr>
          <a:xfrm>
            <a:off x="251520" y="836712"/>
            <a:ext cx="8640000" cy="303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4000"/>
              </a:lnSpc>
            </a:pPr>
            <a:r>
              <a:rPr lang="cs-CZ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</a:t>
            </a:r>
            <a:r>
              <a:rPr lang="cs-CZ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ři: 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cs-CZ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Mgr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Lenka Tesařová, Ph.D.</a:t>
            </a:r>
            <a:endParaRPr dirty="0"/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	Mgr. Pavel </a:t>
            </a:r>
            <a:r>
              <a:rPr lang="cs-CZ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Šimara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Ph.D.</a:t>
            </a:r>
            <a:endParaRPr dirty="0"/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Doporučená literatura:</a:t>
            </a:r>
            <a:endParaRPr dirty="0"/>
          </a:p>
          <a:p>
            <a:pPr marL="0" marR="0" lvl="0" indent="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Rosypal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kol.: 	</a:t>
            </a: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Úvod do molekulární biologie. 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Brno, 2006 (4. vydání) </a:t>
            </a:r>
            <a:endParaRPr dirty="0"/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Snustad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kol.: 	</a:t>
            </a: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Genetika. 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Brno, 2017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Alberts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kol.: 	</a:t>
            </a: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Základy buněčné biologie : úvod do molekulární biologie buňky.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        		(</a:t>
            </a:r>
            <a:r>
              <a:rPr lang="cs-CZ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Molecular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biology </a:t>
            </a:r>
            <a:r>
              <a:rPr lang="cs-CZ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cell)</a:t>
            </a:r>
            <a:endParaRPr dirty="0"/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Šmarda a kol.:	</a:t>
            </a: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Metody molekulární biologie. 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Brno, 2010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0" y="4149080"/>
            <a:ext cx="9144000" cy="2736304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 descr="http://www.vurv.cz/knihovna/documents/3030/cov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4345166"/>
            <a:ext cx="1657499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 descr="https://www.dumknihy.cz/data/images/products/large/bc/978809029062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0032" y="4348181"/>
            <a:ext cx="175032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http://www.martinus.cz/data/tovar/_l/87/l8784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0272" y="4348181"/>
            <a:ext cx="165718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48571" y="4345166"/>
            <a:ext cx="1921739" cy="23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0"/>
          <p:cNvSpPr/>
          <p:nvPr/>
        </p:nvSpPr>
        <p:spPr>
          <a:xfrm>
            <a:off x="251520" y="993893"/>
            <a:ext cx="8640000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Obrácená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spárováním na ssDNA mohou tvořit </a:t>
            </a: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vlásenku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vlásenku se smyčkou	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	    spárováním na dsDNA mohou tvořit </a:t>
            </a: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křížovou strukturu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křížovou strukturu se smyčkou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Dlouhá koncová repetice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LTR sekvence, dlouhá přímá repetice na obou koncích téhož DNA řetězce 		             konce LTR sekvence jsou navzájem ve vztahu obrácených repeticí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Rozptýlená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jednotlivé kopie se vyskytují na různých místech haploidního genomu                           </a:t>
            </a:r>
            <a:endParaRPr/>
          </a:p>
        </p:txBody>
      </p:sp>
      <p:sp>
        <p:nvSpPr>
          <p:cNvPr id="566" name="Google Shape;566;p20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Speciální struktury v DNA a RNA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7" name="Google Shape;567;p20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8" name="Google Shape;568;p20"/>
          <p:cNvSpPr/>
          <p:nvPr/>
        </p:nvSpPr>
        <p:spPr>
          <a:xfrm>
            <a:off x="251520" y="6145779"/>
            <a:ext cx="86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9" name="Google Shape;569;p20"/>
          <p:cNvGrpSpPr/>
          <p:nvPr/>
        </p:nvGrpSpPr>
        <p:grpSpPr>
          <a:xfrm>
            <a:off x="2987824" y="4839684"/>
            <a:ext cx="4320480" cy="648072"/>
            <a:chOff x="2987824" y="4274046"/>
            <a:chExt cx="4320480" cy="648072"/>
          </a:xfrm>
        </p:grpSpPr>
        <p:grpSp>
          <p:nvGrpSpPr>
            <p:cNvPr id="570" name="Google Shape;570;p20"/>
            <p:cNvGrpSpPr/>
            <p:nvPr/>
          </p:nvGrpSpPr>
          <p:grpSpPr>
            <a:xfrm>
              <a:off x="3073553" y="4337024"/>
              <a:ext cx="4162743" cy="532136"/>
              <a:chOff x="2771800" y="4322861"/>
              <a:chExt cx="4162743" cy="532136"/>
            </a:xfrm>
          </p:grpSpPr>
          <p:sp>
            <p:nvSpPr>
              <p:cNvPr id="571" name="Google Shape;571;p20"/>
              <p:cNvSpPr txBox="1"/>
              <p:nvPr/>
            </p:nvSpPr>
            <p:spPr>
              <a:xfrm>
                <a:off x="2771800" y="4322861"/>
                <a:ext cx="416274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4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5´-ATGC……GCAT……………………………..ATGC……GCAT-3´</a:t>
                </a:r>
                <a:endParaRPr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72" name="Google Shape;572;p20"/>
              <p:cNvCxnSpPr/>
              <p:nvPr/>
            </p:nvCxnSpPr>
            <p:spPr>
              <a:xfrm>
                <a:off x="3050307" y="4576936"/>
                <a:ext cx="108012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73" name="Google Shape;573;p20"/>
              <p:cNvSpPr txBox="1"/>
              <p:nvPr/>
            </p:nvSpPr>
            <p:spPr>
              <a:xfrm>
                <a:off x="3362833" y="4538836"/>
                <a:ext cx="43601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400" b="1">
                    <a:solidFill>
                      <a:srgbClr val="7F7F7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LTR</a:t>
                </a:r>
                <a:endParaRPr sz="14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74" name="Google Shape;574;p20"/>
              <p:cNvCxnSpPr/>
              <p:nvPr/>
            </p:nvCxnSpPr>
            <p:spPr>
              <a:xfrm>
                <a:off x="5589637" y="4585320"/>
                <a:ext cx="108012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75" name="Google Shape;575;p20"/>
              <p:cNvSpPr txBox="1"/>
              <p:nvPr/>
            </p:nvSpPr>
            <p:spPr>
              <a:xfrm>
                <a:off x="5902163" y="4547220"/>
                <a:ext cx="43601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400" b="1">
                    <a:solidFill>
                      <a:srgbClr val="7F7F7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LTR</a:t>
                </a:r>
                <a:endParaRPr sz="14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6" name="Google Shape;576;p20"/>
            <p:cNvSpPr/>
            <p:nvPr/>
          </p:nvSpPr>
          <p:spPr>
            <a:xfrm>
              <a:off x="2987824" y="4274046"/>
              <a:ext cx="4320480" cy="648072"/>
            </a:xfrm>
            <a:prstGeom prst="rect">
              <a:avLst/>
            </a:prstGeom>
            <a:noFill/>
            <a:ln w="12700" cap="flat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7" name="Google Shape;577;p20" descr="http://www.siumed.edu/%7Ebbartholomew/images/Lehninger/img036.gif"/>
          <p:cNvPicPr preferRelativeResize="0"/>
          <p:nvPr/>
        </p:nvPicPr>
        <p:blipFill rotWithShape="1">
          <a:blip r:embed="rId3">
            <a:alphaModFix/>
          </a:blip>
          <a:srcRect l="7679" t="8243" r="6473" b="24876"/>
          <a:stretch/>
        </p:blipFill>
        <p:spPr>
          <a:xfrm>
            <a:off x="1043608" y="1809536"/>
            <a:ext cx="2773858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0" descr="http://www.siumed.edu/%7Ebbartholomew/images/Lehninger/img037.gif"/>
          <p:cNvPicPr preferRelativeResize="0"/>
          <p:nvPr/>
        </p:nvPicPr>
        <p:blipFill rotWithShape="1">
          <a:blip r:embed="rId4">
            <a:alphaModFix/>
          </a:blip>
          <a:srcRect l="22131" t="8250" r="21936" b="17510"/>
          <a:stretch/>
        </p:blipFill>
        <p:spPr>
          <a:xfrm>
            <a:off x="3995936" y="1832406"/>
            <a:ext cx="1628115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0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http://www.siumed.edu/~bbartholomew/course_material/nucleic_acids.html         https://en.wikipedia.org/wiki/Ribonuclease_P#/media/File:RF00010.jpg</a:t>
            </a:r>
            <a:endParaRPr sz="10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0"/>
          <p:cNvSpPr/>
          <p:nvPr/>
        </p:nvSpPr>
        <p:spPr>
          <a:xfrm>
            <a:off x="6203916" y="1651645"/>
            <a:ext cx="218008" cy="1215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p20" descr="RF000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3916" y="1793687"/>
            <a:ext cx="1685781" cy="1685781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0"/>
          <p:cNvSpPr txBox="1"/>
          <p:nvPr/>
        </p:nvSpPr>
        <p:spPr>
          <a:xfrm>
            <a:off x="6971510" y="2904783"/>
            <a:ext cx="99578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Bakteriální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Ribonukleáza P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1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Terciální struktura DNA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9" name="Google Shape;589;p21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0" name="Google Shape;590;p21"/>
          <p:cNvSpPr/>
          <p:nvPr/>
        </p:nvSpPr>
        <p:spPr>
          <a:xfrm>
            <a:off x="251520" y="6145779"/>
            <a:ext cx="86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21"/>
          <p:cNvSpPr/>
          <p:nvPr/>
        </p:nvSpPr>
        <p:spPr>
          <a:xfrm>
            <a:off x="1676321" y="908720"/>
            <a:ext cx="16869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Escherichia coli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2" name="Google Shape;592;p21" descr="http://www.4longlife.com/human-cell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6096" y="1566050"/>
            <a:ext cx="2321893" cy="180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" name="Google Shape;593;p21"/>
          <p:cNvGrpSpPr/>
          <p:nvPr/>
        </p:nvGrpSpPr>
        <p:grpSpPr>
          <a:xfrm>
            <a:off x="1168104" y="1566050"/>
            <a:ext cx="3043856" cy="1800000"/>
            <a:chOff x="827583" y="2110541"/>
            <a:chExt cx="6823644" cy="4035235"/>
          </a:xfrm>
        </p:grpSpPr>
        <p:grpSp>
          <p:nvGrpSpPr>
            <p:cNvPr id="594" name="Google Shape;594;p21"/>
            <p:cNvGrpSpPr/>
            <p:nvPr/>
          </p:nvGrpSpPr>
          <p:grpSpPr>
            <a:xfrm>
              <a:off x="827583" y="2110541"/>
              <a:ext cx="6823644" cy="4035235"/>
              <a:chOff x="827583" y="2110541"/>
              <a:chExt cx="6823644" cy="4035235"/>
            </a:xfrm>
          </p:grpSpPr>
          <p:pic>
            <p:nvPicPr>
              <p:cNvPr id="595" name="Google Shape;595;p21" descr="prokaryote"/>
              <p:cNvPicPr preferRelativeResize="0"/>
              <p:nvPr/>
            </p:nvPicPr>
            <p:blipFill rotWithShape="1">
              <a:blip r:embed="rId4">
                <a:alphaModFix/>
              </a:blip>
              <a:srcRect t="13651"/>
              <a:stretch/>
            </p:blipFill>
            <p:spPr>
              <a:xfrm>
                <a:off x="971599" y="2110541"/>
                <a:ext cx="6679628" cy="40352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96" name="Google Shape;596;p21"/>
              <p:cNvSpPr/>
              <p:nvPr/>
            </p:nvSpPr>
            <p:spPr>
              <a:xfrm>
                <a:off x="2370707" y="5733256"/>
                <a:ext cx="947340" cy="288032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21"/>
              <p:cNvSpPr/>
              <p:nvPr/>
            </p:nvSpPr>
            <p:spPr>
              <a:xfrm>
                <a:off x="2771800" y="5373216"/>
                <a:ext cx="2160240" cy="288032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21"/>
              <p:cNvSpPr/>
              <p:nvPr/>
            </p:nvSpPr>
            <p:spPr>
              <a:xfrm>
                <a:off x="4139952" y="4839343"/>
                <a:ext cx="1224136" cy="288032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21"/>
              <p:cNvSpPr/>
              <p:nvPr/>
            </p:nvSpPr>
            <p:spPr>
              <a:xfrm>
                <a:off x="4509046" y="4350368"/>
                <a:ext cx="927050" cy="288032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21"/>
              <p:cNvSpPr/>
              <p:nvPr/>
            </p:nvSpPr>
            <p:spPr>
              <a:xfrm>
                <a:off x="3394302" y="2110543"/>
                <a:ext cx="927050" cy="288032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21"/>
              <p:cNvSpPr/>
              <p:nvPr/>
            </p:nvSpPr>
            <p:spPr>
              <a:xfrm>
                <a:off x="1691680" y="2297560"/>
                <a:ext cx="1512168" cy="43123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21"/>
              <p:cNvSpPr/>
              <p:nvPr/>
            </p:nvSpPr>
            <p:spPr>
              <a:xfrm>
                <a:off x="1115616" y="2798370"/>
                <a:ext cx="1245152" cy="215619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21"/>
              <p:cNvSpPr/>
              <p:nvPr/>
            </p:nvSpPr>
            <p:spPr>
              <a:xfrm>
                <a:off x="827583" y="3114020"/>
                <a:ext cx="1064833" cy="280319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4" name="Google Shape;604;p21"/>
            <p:cNvSpPr/>
            <p:nvPr/>
          </p:nvSpPr>
          <p:spPr>
            <a:xfrm>
              <a:off x="5412899" y="3114020"/>
              <a:ext cx="1190666" cy="28803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5" name="Google Shape;605;p21"/>
          <p:cNvSpPr/>
          <p:nvPr/>
        </p:nvSpPr>
        <p:spPr>
          <a:xfrm>
            <a:off x="5753543" y="908720"/>
            <a:ext cx="16869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Lidská buňka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21"/>
          <p:cNvSpPr/>
          <p:nvPr/>
        </p:nvSpPr>
        <p:spPr>
          <a:xfrm>
            <a:off x="1276719" y="3582159"/>
            <a:ext cx="24809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- 4,7 miliónů bp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- délka 1,6 mm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velikost buňky 3 µm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21"/>
          <p:cNvSpPr/>
          <p:nvPr/>
        </p:nvSpPr>
        <p:spPr>
          <a:xfrm>
            <a:off x="5356576" y="3582159"/>
            <a:ext cx="24809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- 6 miliard bp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- délka 1,8 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velikost jádra 6 µm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21"/>
          <p:cNvSpPr/>
          <p:nvPr/>
        </p:nvSpPr>
        <p:spPr>
          <a:xfrm>
            <a:off x="251520" y="5157192"/>
            <a:ext cx="8640000" cy="130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Chromozomální DNA existuje ve formě dlouhých molekul, které se musí vejít do mnohem menších buněk.</a:t>
            </a:r>
            <a:endParaRPr/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Terciární struktura DNA 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organizace DNA vyššího řádu, která umožňuje umístit ji do omezeného prostoru buňky.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2"/>
          <p:cNvSpPr/>
          <p:nvPr/>
        </p:nvSpPr>
        <p:spPr>
          <a:xfrm>
            <a:off x="251520" y="993893"/>
            <a:ext cx="8640000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Nadšroubovice (superhelix)</a:t>
            </a:r>
            <a:endParaRPr/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Vzniká, když je do dvoušroubovice DNA zavedeno další vinutí</a:t>
            </a:r>
            <a:endParaRPr/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relaxovaná DNA - dvoušroubovice bez nadšroubovicového vinutí, stav s nejnižší energií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záporná nadšroubovice - vznik odvíjením řetězců, pravotočivá nadšroubovice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kladná nadšroubovice - vznik svinováním řetězců, levotočivá nadšoubovice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Předpoklad pevných konců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kružnicová dsDNA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lineární dsDNA připevněná k substrátu</a:t>
            </a:r>
            <a:endParaRPr/>
          </a:p>
        </p:txBody>
      </p:sp>
      <p:sp>
        <p:nvSpPr>
          <p:cNvPr id="615" name="Google Shape;615;p22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Terciální struktura DNA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6" name="Google Shape;616;p22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17" name="Google Shape;61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3814611"/>
            <a:ext cx="1353909" cy="21606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8" name="Google Shape;618;p22"/>
          <p:cNvGrpSpPr/>
          <p:nvPr/>
        </p:nvGrpSpPr>
        <p:grpSpPr>
          <a:xfrm>
            <a:off x="2267744" y="4030635"/>
            <a:ext cx="2831230" cy="1590800"/>
            <a:chOff x="2195737" y="4721606"/>
            <a:chExt cx="2831230" cy="1590800"/>
          </a:xfrm>
        </p:grpSpPr>
        <p:pic>
          <p:nvPicPr>
            <p:cNvPr id="619" name="Google Shape;619;p22"/>
            <p:cNvPicPr preferRelativeResize="0"/>
            <p:nvPr/>
          </p:nvPicPr>
          <p:blipFill rotWithShape="1">
            <a:blip r:embed="rId4">
              <a:alphaModFix/>
            </a:blip>
            <a:srcRect r="58655"/>
            <a:stretch/>
          </p:blipFill>
          <p:spPr>
            <a:xfrm>
              <a:off x="2195737" y="4721607"/>
              <a:ext cx="2058212" cy="1590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0" name="Google Shape;620;p22"/>
            <p:cNvPicPr preferRelativeResize="0"/>
            <p:nvPr/>
          </p:nvPicPr>
          <p:blipFill rotWithShape="1">
            <a:blip r:embed="rId4">
              <a:alphaModFix/>
            </a:blip>
            <a:srcRect l="83879" r="348"/>
            <a:stretch/>
          </p:blipFill>
          <p:spPr>
            <a:xfrm>
              <a:off x="4241777" y="4721606"/>
              <a:ext cx="785190" cy="15907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1" name="Google Shape;621;p22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	               Maria Barbi et al. Interface Focus 2012;2:546-554                                     Rosypal, Úvod do molekulární biologie.</a:t>
            </a:r>
            <a:endParaRPr sz="10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2" name="Google Shape;622;p22"/>
          <p:cNvPicPr preferRelativeResize="0"/>
          <p:nvPr/>
        </p:nvPicPr>
        <p:blipFill rotWithShape="1">
          <a:blip r:embed="rId5">
            <a:alphaModFix/>
          </a:blip>
          <a:srcRect l="23137" t="9407" r="41754" b="78342"/>
          <a:stretch/>
        </p:blipFill>
        <p:spPr>
          <a:xfrm>
            <a:off x="5652120" y="4039033"/>
            <a:ext cx="3046593" cy="1503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3"/>
          <p:cNvSpPr/>
          <p:nvPr/>
        </p:nvSpPr>
        <p:spPr>
          <a:xfrm>
            <a:off x="251520" y="993893"/>
            <a:ext cx="86400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Topoizomerázy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Přidávají či odstraňují závity v dsDNA dočasným zlomem řetězců, obtočením konců kolem sebe a následným spojením zlomených konců.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 I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jednořetězcové zlomy, přemísťují řetězec přes zlom v druhém řetězci v rámci dvoušroubovice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 II 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dvouřetězcové zlomy, přemísťují dsDNA přes zlomy obou řetězců v dsDNA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23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Terciální struktura DNA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0" name="Google Shape;630;p23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1" name="Google Shape;631;p23"/>
          <p:cNvSpPr/>
          <p:nvPr/>
        </p:nvSpPr>
        <p:spPr>
          <a:xfrm>
            <a:off x="263894" y="5499284"/>
            <a:ext cx="864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Většina DNA v buňce ve formě </a:t>
            </a: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záporné nadšroubovice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snazší separace řetězců během replikace a transkripce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sbalení do menšího prostoru v buňce</a:t>
            </a:r>
            <a:endParaRPr/>
          </a:p>
        </p:txBody>
      </p:sp>
      <p:grpSp>
        <p:nvGrpSpPr>
          <p:cNvPr id="632" name="Google Shape;632;p23"/>
          <p:cNvGrpSpPr/>
          <p:nvPr/>
        </p:nvGrpSpPr>
        <p:grpSpPr>
          <a:xfrm>
            <a:off x="346042" y="3272356"/>
            <a:ext cx="5234070" cy="2041756"/>
            <a:chOff x="8315" y="3679632"/>
            <a:chExt cx="5234070" cy="2041756"/>
          </a:xfrm>
        </p:grpSpPr>
        <p:pic>
          <p:nvPicPr>
            <p:cNvPr id="633" name="Google Shape;633;p23" descr="http://helicase.pbworks.com/w/page/17605720/f/ch12f14.gif"/>
            <p:cNvPicPr preferRelativeResize="0"/>
            <p:nvPr/>
          </p:nvPicPr>
          <p:blipFill rotWithShape="1">
            <a:blip r:embed="rId3">
              <a:alphaModFix/>
            </a:blip>
            <a:srcRect l="19127" r="13791" b="66265"/>
            <a:stretch/>
          </p:blipFill>
          <p:spPr>
            <a:xfrm>
              <a:off x="281246" y="3679633"/>
              <a:ext cx="4651513" cy="1568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4" name="Google Shape;634;p23"/>
            <p:cNvSpPr/>
            <p:nvPr/>
          </p:nvSpPr>
          <p:spPr>
            <a:xfrm>
              <a:off x="251520" y="3679632"/>
              <a:ext cx="720080" cy="39744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827584" y="4261324"/>
              <a:ext cx="936104" cy="43718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2555776" y="4209168"/>
              <a:ext cx="792088" cy="48090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3891676" y="4291267"/>
              <a:ext cx="628194" cy="4239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1691680" y="5494882"/>
              <a:ext cx="792088" cy="22650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277889" y="5157192"/>
              <a:ext cx="157403" cy="18097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267950" y="4246731"/>
              <a:ext cx="157403" cy="14956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271398" y="3776908"/>
              <a:ext cx="57606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dsDNA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8315" y="4198402"/>
              <a:ext cx="57606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Topo I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75252" y="5209322"/>
              <a:ext cx="97210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počet závitů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839552" y="4271263"/>
              <a:ext cx="94360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ss zlom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vazba k Topo I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2227988" y="4284155"/>
              <a:ext cx="14675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provlečení řetězce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oprava zlomu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3495034" y="4287858"/>
              <a:ext cx="14675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uvolnění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Topo I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4270277" y="5211757"/>
              <a:ext cx="97210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počet závitů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n-1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648;p23"/>
          <p:cNvGrpSpPr/>
          <p:nvPr/>
        </p:nvGrpSpPr>
        <p:grpSpPr>
          <a:xfrm>
            <a:off x="5940152" y="3669796"/>
            <a:ext cx="2909888" cy="1500188"/>
            <a:chOff x="5724128" y="4077072"/>
            <a:chExt cx="2909888" cy="1500188"/>
          </a:xfrm>
        </p:grpSpPr>
        <p:pic>
          <p:nvPicPr>
            <p:cNvPr id="649" name="Google Shape;649;p23" descr="https://classconnection.s3.amazonaws.com/100/flashcards/444100/jpg/circul221305332843796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24128" y="4077072"/>
              <a:ext cx="2909888" cy="15001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0" name="Google Shape;650;p23"/>
            <p:cNvSpPr/>
            <p:nvPr/>
          </p:nvSpPr>
          <p:spPr>
            <a:xfrm>
              <a:off x="5868144" y="5224911"/>
              <a:ext cx="792088" cy="22650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6656142" y="5229685"/>
              <a:ext cx="792088" cy="22650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7563917" y="5238559"/>
              <a:ext cx="792088" cy="22650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445301" y="5157192"/>
              <a:ext cx="146754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Topo II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p23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http://helicase.pbworks.com/w/page/17605720/Tyler-Huff                         https://www.studyblue.com/notes/note/n/the-structure-of-dna-and-rna-lecture-1/deck/13577968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24" descr="https://online.science.psu.edu/sites/default/files/biol011/Fig-5-2-Eukaryotic-Organiza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139" y="1268760"/>
            <a:ext cx="8554381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24"/>
          <p:cNvSpPr/>
          <p:nvPr/>
        </p:nvSpPr>
        <p:spPr>
          <a:xfrm rot="-1444429">
            <a:off x="5802744" y="2699239"/>
            <a:ext cx="347498" cy="15192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24"/>
          <p:cNvSpPr/>
          <p:nvPr/>
        </p:nvSpPr>
        <p:spPr>
          <a:xfrm rot="-1476471">
            <a:off x="5698015" y="2641806"/>
            <a:ext cx="56317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nm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24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Kvartérní struktura DNA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4" name="Google Shape;664;p24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5" name="Google Shape;665;p24"/>
          <p:cNvSpPr/>
          <p:nvPr/>
        </p:nvSpPr>
        <p:spPr>
          <a:xfrm>
            <a:off x="251520" y="6145779"/>
            <a:ext cx="86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24"/>
          <p:cNvSpPr/>
          <p:nvPr/>
        </p:nvSpPr>
        <p:spPr>
          <a:xfrm>
            <a:off x="251520" y="5949280"/>
            <a:ext cx="86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Viz přednáška č. 2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24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©The McGraw-Hill Companies, Inc.</a:t>
            </a:r>
            <a:endParaRPr/>
          </a:p>
        </p:txBody>
      </p:sp>
      <p:sp>
        <p:nvSpPr>
          <p:cNvPr id="668" name="Google Shape;668;p24"/>
          <p:cNvSpPr/>
          <p:nvPr/>
        </p:nvSpPr>
        <p:spPr>
          <a:xfrm>
            <a:off x="6444208" y="4941168"/>
            <a:ext cx="2088232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24"/>
          <p:cNvSpPr/>
          <p:nvPr/>
        </p:nvSpPr>
        <p:spPr>
          <a:xfrm>
            <a:off x="7488324" y="3645024"/>
            <a:ext cx="756084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24"/>
          <p:cNvSpPr/>
          <p:nvPr/>
        </p:nvSpPr>
        <p:spPr>
          <a:xfrm>
            <a:off x="6156176" y="3861048"/>
            <a:ext cx="1008112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24"/>
          <p:cNvSpPr/>
          <p:nvPr/>
        </p:nvSpPr>
        <p:spPr>
          <a:xfrm>
            <a:off x="5508104" y="3699351"/>
            <a:ext cx="425860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24"/>
          <p:cNvSpPr/>
          <p:nvPr/>
        </p:nvSpPr>
        <p:spPr>
          <a:xfrm>
            <a:off x="5373332" y="3976815"/>
            <a:ext cx="566820" cy="31628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24"/>
          <p:cNvSpPr/>
          <p:nvPr/>
        </p:nvSpPr>
        <p:spPr>
          <a:xfrm>
            <a:off x="4860032" y="2361254"/>
            <a:ext cx="513300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24"/>
          <p:cNvSpPr/>
          <p:nvPr/>
        </p:nvSpPr>
        <p:spPr>
          <a:xfrm>
            <a:off x="6884640" y="1556792"/>
            <a:ext cx="1287759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24"/>
          <p:cNvSpPr/>
          <p:nvPr/>
        </p:nvSpPr>
        <p:spPr>
          <a:xfrm>
            <a:off x="3131840" y="1468016"/>
            <a:ext cx="1260140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24"/>
          <p:cNvSpPr/>
          <p:nvPr/>
        </p:nvSpPr>
        <p:spPr>
          <a:xfrm>
            <a:off x="1763688" y="4437112"/>
            <a:ext cx="2232248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24"/>
          <p:cNvSpPr/>
          <p:nvPr/>
        </p:nvSpPr>
        <p:spPr>
          <a:xfrm>
            <a:off x="541987" y="2352938"/>
            <a:ext cx="1440160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24"/>
          <p:cNvSpPr/>
          <p:nvPr/>
        </p:nvSpPr>
        <p:spPr>
          <a:xfrm>
            <a:off x="480730" y="4867910"/>
            <a:ext cx="1066934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24"/>
          <p:cNvSpPr/>
          <p:nvPr/>
        </p:nvSpPr>
        <p:spPr>
          <a:xfrm>
            <a:off x="457115" y="4862750"/>
            <a:ext cx="97210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Chromosom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24"/>
          <p:cNvSpPr/>
          <p:nvPr/>
        </p:nvSpPr>
        <p:spPr>
          <a:xfrm>
            <a:off x="909531" y="2288144"/>
            <a:ext cx="122170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Proteinové lešení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24"/>
          <p:cNvSpPr/>
          <p:nvPr/>
        </p:nvSpPr>
        <p:spPr>
          <a:xfrm>
            <a:off x="3367742" y="1444648"/>
            <a:ext cx="122170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Protein z lešení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4"/>
          <p:cNvSpPr/>
          <p:nvPr/>
        </p:nvSpPr>
        <p:spPr>
          <a:xfrm>
            <a:off x="6762057" y="1500878"/>
            <a:ext cx="122170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Smyčka chromatinu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4"/>
          <p:cNvSpPr/>
          <p:nvPr/>
        </p:nvSpPr>
        <p:spPr>
          <a:xfrm>
            <a:off x="4376624" y="2405789"/>
            <a:ext cx="122170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Solenoid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4"/>
          <p:cNvSpPr/>
          <p:nvPr/>
        </p:nvSpPr>
        <p:spPr>
          <a:xfrm>
            <a:off x="5060488" y="3654435"/>
            <a:ext cx="122170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4"/>
          <p:cNvSpPr/>
          <p:nvPr/>
        </p:nvSpPr>
        <p:spPr>
          <a:xfrm>
            <a:off x="4966826" y="3889824"/>
            <a:ext cx="122170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Histony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24"/>
          <p:cNvSpPr/>
          <p:nvPr/>
        </p:nvSpPr>
        <p:spPr>
          <a:xfrm>
            <a:off x="5878083" y="3860668"/>
            <a:ext cx="122170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Nukleozom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24"/>
          <p:cNvSpPr/>
          <p:nvPr/>
        </p:nvSpPr>
        <p:spPr>
          <a:xfrm>
            <a:off x="7313376" y="3676896"/>
            <a:ext cx="122170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24"/>
          <p:cNvSpPr/>
          <p:nvPr/>
        </p:nvSpPr>
        <p:spPr>
          <a:xfrm>
            <a:off x="6879570" y="4921290"/>
            <a:ext cx="157200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Dvoušroubovice DNA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5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Primární struktura proteinů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5" name="Google Shape;695;p25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6" name="Google Shape;696;p25"/>
          <p:cNvSpPr/>
          <p:nvPr/>
        </p:nvSpPr>
        <p:spPr>
          <a:xfrm>
            <a:off x="251520" y="993893"/>
            <a:ext cx="8640000" cy="275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Pořadí standartních aminokyselin v polypeptidovém řetězci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Aminokyseliny (AK)</a:t>
            </a:r>
            <a:endParaRPr/>
          </a:p>
          <a:p>
            <a:pPr marL="1905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uhlík α, na který se váže vodík</a:t>
            </a:r>
            <a:endParaRPr/>
          </a:p>
          <a:p>
            <a:pPr marL="19050" marR="0" lvl="0" indent="-190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	       karboxylová skupina</a:t>
            </a:r>
            <a:endParaRPr/>
          </a:p>
          <a:p>
            <a:pPr marL="19050" marR="0" lvl="0" indent="-190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</a:t>
            </a:r>
            <a:r>
              <a:rPr lang="cs-CZ" sz="16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aminoskupina</a:t>
            </a:r>
            <a:endParaRPr/>
          </a:p>
          <a:p>
            <a:pPr marL="19050" marR="0" lvl="0" indent="-190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</a:t>
            </a:r>
            <a:r>
              <a:rPr lang="cs-CZ" sz="1600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rPr>
              <a:t>postranní řetězec</a:t>
            </a:r>
            <a:endParaRPr/>
          </a:p>
          <a:p>
            <a:pPr marL="228600" marR="0" lvl="0" indent="-127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 s nepolárním zbytkem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hydrofobní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glycin (Gly, G), alanin (Ala, A), valin (Val, V), leucin (Leu, L), izoleucin (Ile, I),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fenylalanin (Phe, F), tryptofan (Trp, W), metionin (Met, M), prolin (Pro, P)</a:t>
            </a:r>
            <a:endParaRPr/>
          </a:p>
        </p:txBody>
      </p:sp>
      <p:pic>
        <p:nvPicPr>
          <p:cNvPr id="697" name="Google Shape;697;p25" descr="http://web2.mendelu.cz/af_291_projekty2/vseo/files/58/538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6159" y="1667837"/>
            <a:ext cx="1677115" cy="680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8" name="Google Shape;698;p25"/>
          <p:cNvGrpSpPr/>
          <p:nvPr/>
        </p:nvGrpSpPr>
        <p:grpSpPr>
          <a:xfrm>
            <a:off x="800480" y="3894956"/>
            <a:ext cx="7299912" cy="1167780"/>
            <a:chOff x="656464" y="4221088"/>
            <a:chExt cx="7299912" cy="1167780"/>
          </a:xfrm>
        </p:grpSpPr>
        <p:pic>
          <p:nvPicPr>
            <p:cNvPr id="699" name="Google Shape;699;p25" descr="https://upload.wikimedia.org/wikipedia/commons/5/54/Tablica_aminokiselina.jpg"/>
            <p:cNvPicPr preferRelativeResize="0"/>
            <p:nvPr/>
          </p:nvPicPr>
          <p:blipFill rotWithShape="1">
            <a:blip r:embed="rId4">
              <a:alphaModFix/>
            </a:blip>
            <a:srcRect r="81735" b="78658"/>
            <a:stretch/>
          </p:blipFill>
          <p:spPr>
            <a:xfrm>
              <a:off x="656464" y="4229819"/>
              <a:ext cx="1079670" cy="10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25" descr="https://upload.wikimedia.org/wikipedia/commons/5/54/Tablica_aminokiselina.jpg"/>
            <p:cNvPicPr preferRelativeResize="0"/>
            <p:nvPr/>
          </p:nvPicPr>
          <p:blipFill rotWithShape="1">
            <a:blip r:embed="rId4">
              <a:alphaModFix/>
            </a:blip>
            <a:srcRect l="21058" r="60573" b="78658"/>
            <a:stretch/>
          </p:blipFill>
          <p:spPr>
            <a:xfrm>
              <a:off x="2195736" y="4221088"/>
              <a:ext cx="1085849" cy="10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25" descr="https://upload.wikimedia.org/wikipedia/commons/5/54/Tablica_aminokiselina.jpg"/>
            <p:cNvPicPr preferRelativeResize="0"/>
            <p:nvPr/>
          </p:nvPicPr>
          <p:blipFill rotWithShape="1">
            <a:blip r:embed="rId4">
              <a:alphaModFix/>
            </a:blip>
            <a:srcRect l="40380" r="40297" b="75901"/>
            <a:stretch/>
          </p:blipFill>
          <p:spPr>
            <a:xfrm>
              <a:off x="3779912" y="4240138"/>
              <a:ext cx="1142231" cy="1139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25" descr="https://upload.wikimedia.org/wikipedia/commons/5/54/Tablica_aminokiselina.jpg"/>
            <p:cNvPicPr preferRelativeResize="0"/>
            <p:nvPr/>
          </p:nvPicPr>
          <p:blipFill rotWithShape="1">
            <a:blip r:embed="rId4">
              <a:alphaModFix/>
            </a:blip>
            <a:srcRect l="60750" r="20718" b="75700"/>
            <a:stretch/>
          </p:blipFill>
          <p:spPr>
            <a:xfrm>
              <a:off x="5348833" y="4240138"/>
              <a:ext cx="1095375" cy="1148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25" descr="https://upload.wikimedia.org/wikipedia/commons/5/54/Tablica_aminokiselina.jpg"/>
            <p:cNvPicPr preferRelativeResize="0"/>
            <p:nvPr/>
          </p:nvPicPr>
          <p:blipFill rotWithShape="1">
            <a:blip r:embed="rId4">
              <a:alphaModFix/>
            </a:blip>
            <a:srcRect l="80762" r="1674" b="75700"/>
            <a:stretch/>
          </p:blipFill>
          <p:spPr>
            <a:xfrm>
              <a:off x="6918151" y="4235946"/>
              <a:ext cx="1038225" cy="11487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4" name="Google Shape;704;p25"/>
          <p:cNvGrpSpPr/>
          <p:nvPr/>
        </p:nvGrpSpPr>
        <p:grpSpPr>
          <a:xfrm>
            <a:off x="1396865" y="5119092"/>
            <a:ext cx="6127463" cy="1204718"/>
            <a:chOff x="395536" y="5594226"/>
            <a:chExt cx="6127463" cy="1204718"/>
          </a:xfrm>
        </p:grpSpPr>
        <p:grpSp>
          <p:nvGrpSpPr>
            <p:cNvPr id="705" name="Google Shape;705;p25"/>
            <p:cNvGrpSpPr/>
            <p:nvPr/>
          </p:nvGrpSpPr>
          <p:grpSpPr>
            <a:xfrm>
              <a:off x="395536" y="5594226"/>
              <a:ext cx="6127463" cy="1178049"/>
              <a:chOff x="395536" y="5594226"/>
              <a:chExt cx="6127463" cy="1178049"/>
            </a:xfrm>
          </p:grpSpPr>
          <p:pic>
            <p:nvPicPr>
              <p:cNvPr id="706" name="Google Shape;706;p25" descr="https://upload.wikimedia.org/wikipedia/commons/5/54/Tablica_aminokiselina.jpg"/>
              <p:cNvPicPr preferRelativeResize="0"/>
              <p:nvPr/>
            </p:nvPicPr>
            <p:blipFill rotWithShape="1">
              <a:blip r:embed="rId4">
                <a:alphaModFix/>
              </a:blip>
              <a:srcRect l="20500" t="25203" r="62421" b="50038"/>
              <a:stretch/>
            </p:blipFill>
            <p:spPr>
              <a:xfrm>
                <a:off x="395536" y="5603751"/>
                <a:ext cx="1008000" cy="11685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7" name="Google Shape;707;p25" descr="https://upload.wikimedia.org/wikipedia/commons/5/54/Tablica_aminokiselina.jpg"/>
              <p:cNvPicPr preferRelativeResize="0"/>
              <p:nvPr/>
            </p:nvPicPr>
            <p:blipFill rotWithShape="1">
              <a:blip r:embed="rId4">
                <a:alphaModFix/>
              </a:blip>
              <a:srcRect l="20500" t="75570" r="62421" b="-329"/>
              <a:stretch/>
            </p:blipFill>
            <p:spPr>
              <a:xfrm>
                <a:off x="2051720" y="5594226"/>
                <a:ext cx="1008000" cy="11685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8" name="Google Shape;708;p25" descr="https://upload.wikimedia.org/wikipedia/commons/5/54/Tablica_aminokiselina.jpg"/>
              <p:cNvPicPr preferRelativeResize="0"/>
              <p:nvPr/>
            </p:nvPicPr>
            <p:blipFill rotWithShape="1">
              <a:blip r:embed="rId4">
                <a:alphaModFix/>
              </a:blip>
              <a:srcRect l="-99" t="25241" r="81683" b="50000"/>
              <a:stretch/>
            </p:blipFill>
            <p:spPr>
              <a:xfrm>
                <a:off x="3707904" y="5603751"/>
                <a:ext cx="1086903" cy="11685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9" name="Google Shape;709;p25" descr="https://upload.wikimedia.org/wikipedia/commons/5/54/Tablica_aminokiselina.jpg"/>
              <p:cNvPicPr preferRelativeResize="0"/>
              <p:nvPr/>
            </p:nvPicPr>
            <p:blipFill rotWithShape="1">
              <a:blip r:embed="rId4">
                <a:alphaModFix/>
              </a:blip>
              <a:srcRect l="40792" t="25241" r="40792" b="50000"/>
              <a:stretch/>
            </p:blipFill>
            <p:spPr>
              <a:xfrm>
                <a:off x="5436096" y="5603751"/>
                <a:ext cx="1086903" cy="11685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10" name="Google Shape;710;p25"/>
            <p:cNvSpPr/>
            <p:nvPr/>
          </p:nvSpPr>
          <p:spPr>
            <a:xfrm>
              <a:off x="395536" y="6753225"/>
              <a:ext cx="6127463" cy="4571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6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Primární struktura proteinů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7" name="Google Shape;717;p26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8" name="Google Shape;718;p26"/>
          <p:cNvSpPr/>
          <p:nvPr/>
        </p:nvSpPr>
        <p:spPr>
          <a:xfrm>
            <a:off x="251520" y="993893"/>
            <a:ext cx="8640000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AK s polárním zbytkem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hydrofilní, vodíkové vazby s molekulami vody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tyrozin (Tyr, Y), asparagin (Asn, N), glutamin (Gln, Q), serin (Ser, S), treonin (Thr, T), cystein (Cys, C)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AK s kyselým zbytkem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karboxylová skupina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kyselina asparagová (Asp, D), kyselina glutamová (Glu, 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9" name="Google Shape;719;p26"/>
          <p:cNvGrpSpPr/>
          <p:nvPr/>
        </p:nvGrpSpPr>
        <p:grpSpPr>
          <a:xfrm>
            <a:off x="500336" y="1763494"/>
            <a:ext cx="8392144" cy="1305466"/>
            <a:chOff x="284312" y="1576045"/>
            <a:chExt cx="8392144" cy="1305466"/>
          </a:xfrm>
        </p:grpSpPr>
        <p:pic>
          <p:nvPicPr>
            <p:cNvPr id="720" name="Google Shape;720;p26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60587" t="50000" r="21148" b="25112"/>
            <a:stretch/>
          </p:blipFill>
          <p:spPr>
            <a:xfrm>
              <a:off x="395536" y="1609750"/>
              <a:ext cx="1079670" cy="117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1" name="Google Shape;721;p26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80568" t="50000" r="1167" b="25112"/>
            <a:stretch/>
          </p:blipFill>
          <p:spPr>
            <a:xfrm>
              <a:off x="1691680" y="1583854"/>
              <a:ext cx="1079670" cy="117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Google Shape;722;p26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t="75113" r="81735"/>
            <a:stretch/>
          </p:blipFill>
          <p:spPr>
            <a:xfrm>
              <a:off x="3057961" y="1619275"/>
              <a:ext cx="1079670" cy="117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3" name="Google Shape;723;p26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438" t="50000" r="79838" b="25112"/>
            <a:stretch/>
          </p:blipFill>
          <p:spPr>
            <a:xfrm>
              <a:off x="4456162" y="1628799"/>
              <a:ext cx="1165870" cy="117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4" name="Google Shape;724;p26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19775" t="50000" r="60502" b="25112"/>
            <a:stretch/>
          </p:blipFill>
          <p:spPr>
            <a:xfrm>
              <a:off x="5930627" y="1619274"/>
              <a:ext cx="1165870" cy="117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26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40138" t="49394" r="40138" b="25719"/>
            <a:stretch/>
          </p:blipFill>
          <p:spPr>
            <a:xfrm>
              <a:off x="7366570" y="1580045"/>
              <a:ext cx="1165870" cy="1176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6" name="Google Shape;726;p26"/>
            <p:cNvSpPr/>
            <p:nvPr/>
          </p:nvSpPr>
          <p:spPr>
            <a:xfrm>
              <a:off x="395536" y="2785131"/>
              <a:ext cx="6971034" cy="9638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26"/>
            <p:cNvSpPr/>
            <p:nvPr/>
          </p:nvSpPr>
          <p:spPr>
            <a:xfrm>
              <a:off x="1475206" y="2732461"/>
              <a:ext cx="1503784" cy="4819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284312" y="1576045"/>
              <a:ext cx="8392144" cy="4819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5612507" y="1609750"/>
              <a:ext cx="45719" cy="117090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5903958" y="1624608"/>
              <a:ext cx="45719" cy="117090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7334593" y="1628800"/>
              <a:ext cx="45719" cy="117090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2" name="Google Shape;732;p26"/>
          <p:cNvGrpSpPr/>
          <p:nvPr/>
        </p:nvGrpSpPr>
        <p:grpSpPr>
          <a:xfrm>
            <a:off x="3096568" y="4797152"/>
            <a:ext cx="2514174" cy="1229469"/>
            <a:chOff x="5965308" y="3380234"/>
            <a:chExt cx="2514174" cy="1229469"/>
          </a:xfrm>
        </p:grpSpPr>
        <p:pic>
          <p:nvPicPr>
            <p:cNvPr id="733" name="Google Shape;733;p26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60542" t="25113" r="20965" b="50000"/>
            <a:stretch/>
          </p:blipFill>
          <p:spPr>
            <a:xfrm>
              <a:off x="5975215" y="3380234"/>
              <a:ext cx="1093146" cy="117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Google Shape;734;p26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80439" t="25113" r="1467" b="50000"/>
            <a:stretch/>
          </p:blipFill>
          <p:spPr>
            <a:xfrm>
              <a:off x="7398829" y="3395092"/>
              <a:ext cx="1069478" cy="1176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5" name="Google Shape;735;p26"/>
            <p:cNvSpPr/>
            <p:nvPr/>
          </p:nvSpPr>
          <p:spPr>
            <a:xfrm>
              <a:off x="5965308" y="4537695"/>
              <a:ext cx="2514174" cy="7200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7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Primární struktura proteinů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2" name="Google Shape;742;p27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3" name="Google Shape;743;p27"/>
          <p:cNvSpPr/>
          <p:nvPr/>
        </p:nvSpPr>
        <p:spPr>
          <a:xfrm>
            <a:off x="251520" y="946268"/>
            <a:ext cx="8640000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AK se zásaditým zbytkem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kladný náboj postranního řetězce                              </a:t>
            </a: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selenocystein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histidin (His, H), arginin (Arg, R), lyzin (Lys, K)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Vznik primární struktury proteinů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tvorba </a:t>
            </a: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peptidové vazby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mezi -NH</a:t>
            </a:r>
            <a:r>
              <a:rPr lang="cs-CZ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skupinou na uhlíku α jedné aminokyseliny a -COOH skupinou </a:t>
            </a:r>
            <a:b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uhlíku α jiné aminokyseliny s vyloučením vody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4" name="Google Shape;744;p27"/>
          <p:cNvGrpSpPr/>
          <p:nvPr/>
        </p:nvGrpSpPr>
        <p:grpSpPr>
          <a:xfrm>
            <a:off x="683568" y="1653183"/>
            <a:ext cx="4189799" cy="1197525"/>
            <a:chOff x="2038385" y="1691283"/>
            <a:chExt cx="4189799" cy="1197525"/>
          </a:xfrm>
        </p:grpSpPr>
        <p:pic>
          <p:nvPicPr>
            <p:cNvPr id="745" name="Google Shape;745;p27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79556" t="75113" r="1950"/>
            <a:stretch/>
          </p:blipFill>
          <p:spPr>
            <a:xfrm>
              <a:off x="2051720" y="1696616"/>
              <a:ext cx="1093146" cy="117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6" name="Google Shape;746;p27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59256" t="75113" r="22251"/>
            <a:stretch/>
          </p:blipFill>
          <p:spPr>
            <a:xfrm>
              <a:off x="3635896" y="1691283"/>
              <a:ext cx="1093146" cy="117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27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40753" t="75113" r="40752"/>
            <a:stretch/>
          </p:blipFill>
          <p:spPr>
            <a:xfrm>
              <a:off x="5135038" y="1699667"/>
              <a:ext cx="1093146" cy="1176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8" name="Google Shape;748;p27"/>
            <p:cNvSpPr/>
            <p:nvPr/>
          </p:nvSpPr>
          <p:spPr>
            <a:xfrm>
              <a:off x="2038385" y="1700808"/>
              <a:ext cx="45719" cy="11880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3649265" y="1691283"/>
              <a:ext cx="45719" cy="11521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0" name="Google Shape;750;p27"/>
          <p:cNvGrpSpPr/>
          <p:nvPr/>
        </p:nvGrpSpPr>
        <p:grpSpPr>
          <a:xfrm>
            <a:off x="7020272" y="1628800"/>
            <a:ext cx="1174363" cy="1176511"/>
            <a:chOff x="4995555" y="2564904"/>
            <a:chExt cx="1174363" cy="1176511"/>
          </a:xfrm>
        </p:grpSpPr>
        <p:pic>
          <p:nvPicPr>
            <p:cNvPr id="751" name="Google Shape;751;p27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40138" t="49394" r="40138" b="25719"/>
            <a:stretch/>
          </p:blipFill>
          <p:spPr>
            <a:xfrm>
              <a:off x="5004048" y="2564904"/>
              <a:ext cx="1165870" cy="1176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2" name="Google Shape;752;p27"/>
            <p:cNvSpPr/>
            <p:nvPr/>
          </p:nvSpPr>
          <p:spPr>
            <a:xfrm>
              <a:off x="5436096" y="3548438"/>
              <a:ext cx="150887" cy="9658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27"/>
            <p:cNvSpPr txBox="1"/>
            <p:nvPr/>
          </p:nvSpPr>
          <p:spPr>
            <a:xfrm>
              <a:off x="5349230" y="3479206"/>
              <a:ext cx="360000" cy="2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rgbClr val="CC9900"/>
                  </a:solidFill>
                  <a:latin typeface="Calibri"/>
                  <a:ea typeface="Calibri"/>
                  <a:cs typeface="Calibri"/>
                  <a:sym typeface="Calibri"/>
                </a:rPr>
                <a:t>SeH</a:t>
              </a:r>
              <a:endParaRPr sz="800" b="1">
                <a:solidFill>
                  <a:srgbClr val="CC99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5076056" y="2703353"/>
              <a:ext cx="216024" cy="9584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27"/>
            <p:cNvSpPr txBox="1"/>
            <p:nvPr/>
          </p:nvSpPr>
          <p:spPr>
            <a:xfrm>
              <a:off x="5001905" y="2615463"/>
              <a:ext cx="377026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SeC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5004048" y="2564904"/>
              <a:ext cx="1165870" cy="4571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4995555" y="2564904"/>
              <a:ext cx="45719" cy="117651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8" name="Google Shape;758;p27" descr="Výsledek obrázku pro oligopeptid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9" name="Google Shape;759;p27"/>
          <p:cNvGrpSpPr/>
          <p:nvPr/>
        </p:nvGrpSpPr>
        <p:grpSpPr>
          <a:xfrm>
            <a:off x="1021128" y="4669110"/>
            <a:ext cx="2519902" cy="1811930"/>
            <a:chOff x="1021128" y="4440510"/>
            <a:chExt cx="2519902" cy="1811930"/>
          </a:xfrm>
        </p:grpSpPr>
        <p:pic>
          <p:nvPicPr>
            <p:cNvPr id="760" name="Google Shape;760;p27" descr="https://figures.boundless.com/18570/large/figure-03-04-03.jp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1128" y="4440510"/>
              <a:ext cx="2519902" cy="18119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1" name="Google Shape;761;p27"/>
            <p:cNvSpPr txBox="1"/>
            <p:nvPr/>
          </p:nvSpPr>
          <p:spPr>
            <a:xfrm>
              <a:off x="1696443" y="5982551"/>
              <a:ext cx="1059906" cy="246221"/>
            </a:xfrm>
            <a:prstGeom prst="rect">
              <a:avLst/>
            </a:prstGeom>
            <a:solidFill>
              <a:srgbClr val="FDE9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Peptidová vazba</a:t>
              </a:r>
              <a:endParaRPr sz="1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27"/>
            <p:cNvSpPr txBox="1"/>
            <p:nvPr/>
          </p:nvSpPr>
          <p:spPr>
            <a:xfrm>
              <a:off x="2848571" y="5909557"/>
              <a:ext cx="487634" cy="246221"/>
            </a:xfrm>
            <a:prstGeom prst="rect">
              <a:avLst/>
            </a:prstGeom>
            <a:solidFill>
              <a:srgbClr val="FDE9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+ H</a:t>
              </a:r>
              <a:r>
                <a:rPr lang="cs-CZ" sz="1000" b="1" baseline="-25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cs-CZ" sz="10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endParaRPr sz="1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3" name="Google Shape;763;p27"/>
          <p:cNvGrpSpPr/>
          <p:nvPr/>
        </p:nvGrpSpPr>
        <p:grpSpPr>
          <a:xfrm>
            <a:off x="4524375" y="4788013"/>
            <a:ext cx="3792041" cy="1605891"/>
            <a:chOff x="4524375" y="4559413"/>
            <a:chExt cx="3792041" cy="1605891"/>
          </a:xfrm>
        </p:grpSpPr>
        <p:pic>
          <p:nvPicPr>
            <p:cNvPr id="764" name="Google Shape;764;p27" descr="http://chemwiki.ucdavis.edu/@api/deki/files/57791/oligopeptide.png?revision=1"/>
            <p:cNvPicPr preferRelativeResize="0"/>
            <p:nvPr/>
          </p:nvPicPr>
          <p:blipFill rotWithShape="1">
            <a:blip r:embed="rId5">
              <a:alphaModFix/>
            </a:blip>
            <a:srcRect b="39895"/>
            <a:stretch/>
          </p:blipFill>
          <p:spPr>
            <a:xfrm>
              <a:off x="4788024" y="4559413"/>
              <a:ext cx="3456384" cy="817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5" name="Google Shape;765;p27"/>
            <p:cNvSpPr txBox="1"/>
            <p:nvPr/>
          </p:nvSpPr>
          <p:spPr>
            <a:xfrm>
              <a:off x="5998909" y="5826750"/>
              <a:ext cx="113383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Ala-Val-Cys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27"/>
            <p:cNvSpPr txBox="1"/>
            <p:nvPr/>
          </p:nvSpPr>
          <p:spPr>
            <a:xfrm>
              <a:off x="4524375" y="5433439"/>
              <a:ext cx="62388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N-konec</a:t>
              </a:r>
              <a:endParaRPr sz="1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27"/>
            <p:cNvSpPr txBox="1"/>
            <p:nvPr/>
          </p:nvSpPr>
          <p:spPr>
            <a:xfrm>
              <a:off x="7710160" y="5433438"/>
              <a:ext cx="606256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E36C09"/>
                  </a:solidFill>
                  <a:latin typeface="Calibri"/>
                  <a:ea typeface="Calibri"/>
                  <a:cs typeface="Calibri"/>
                  <a:sym typeface="Calibri"/>
                </a:rPr>
                <a:t>C-konec</a:t>
              </a:r>
              <a:endParaRPr sz="1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68" name="Google Shape;768;p27"/>
            <p:cNvCxnSpPr>
              <a:endCxn id="766" idx="0"/>
            </p:cNvCxnSpPr>
            <p:nvPr/>
          </p:nvCxnSpPr>
          <p:spPr>
            <a:xfrm flipH="1">
              <a:off x="4836320" y="5073439"/>
              <a:ext cx="167700" cy="360000"/>
            </a:xfrm>
            <a:prstGeom prst="straightConnector1">
              <a:avLst/>
            </a:prstGeom>
            <a:noFill/>
            <a:ln w="12700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69" name="Google Shape;769;p27"/>
            <p:cNvCxnSpPr>
              <a:endCxn id="767" idx="0"/>
            </p:cNvCxnSpPr>
            <p:nvPr/>
          </p:nvCxnSpPr>
          <p:spPr>
            <a:xfrm>
              <a:off x="7733988" y="5073438"/>
              <a:ext cx="279300" cy="360000"/>
            </a:xfrm>
            <a:prstGeom prst="straightConnector1">
              <a:avLst/>
            </a:prstGeom>
            <a:noFill/>
            <a:ln w="12700" cap="flat" cmpd="sng">
              <a:solidFill>
                <a:srgbClr val="E36C0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8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Primární struktura proteinů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6" name="Google Shape;776;p28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7" name="Google Shape;777;p28"/>
          <p:cNvSpPr/>
          <p:nvPr/>
        </p:nvSpPr>
        <p:spPr>
          <a:xfrm>
            <a:off x="251520" y="993893"/>
            <a:ext cx="8640000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Chemické modifikace standardních AK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fosforylace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připojení fosfátu k -OH skupině Ser, Tyr, Thr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- fosfoproteiny, negativní náboj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acetylace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připojení acetylové skupiny k -NH</a:t>
            </a:r>
            <a:r>
              <a:rPr lang="cs-CZ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skupině Lys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metylace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připojení metylové skupiny k Lys, His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glykozylace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připojení oligosacharidu nebo polysacharidu, glykoproteiny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-  N-glykozidová vazba sacharidu k -NH</a:t>
            </a:r>
            <a:r>
              <a:rPr lang="cs-CZ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skupině Asn, Gln, Trp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- O-glykozidová vazba sacharidu k -OH skupině Ser, Thr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hydroxylace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připojení hydroxylové skupiny k Pro, Lys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8" name="Google Shape;778;p28"/>
          <p:cNvGrpSpPr/>
          <p:nvPr/>
        </p:nvGrpSpPr>
        <p:grpSpPr>
          <a:xfrm>
            <a:off x="7380312" y="1004355"/>
            <a:ext cx="1313921" cy="2136613"/>
            <a:chOff x="4890778" y="3405099"/>
            <a:chExt cx="1313921" cy="2136613"/>
          </a:xfrm>
        </p:grpSpPr>
        <p:pic>
          <p:nvPicPr>
            <p:cNvPr id="779" name="Google Shape;779;p28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43656" t="75113" r="43681"/>
            <a:stretch/>
          </p:blipFill>
          <p:spPr>
            <a:xfrm>
              <a:off x="5135854" y="3405099"/>
              <a:ext cx="1068845" cy="168008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80" name="Google Shape;780;p28"/>
            <p:cNvCxnSpPr/>
            <p:nvPr/>
          </p:nvCxnSpPr>
          <p:spPr>
            <a:xfrm>
              <a:off x="5559386" y="5046615"/>
              <a:ext cx="0" cy="144000"/>
            </a:xfrm>
            <a:prstGeom prst="straightConnector1">
              <a:avLst/>
            </a:prstGeom>
            <a:noFill/>
            <a:ln w="127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81" name="Google Shape;781;p28"/>
            <p:cNvSpPr txBox="1"/>
            <p:nvPr/>
          </p:nvSpPr>
          <p:spPr>
            <a:xfrm>
              <a:off x="5446541" y="5129081"/>
              <a:ext cx="23916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 sz="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82" name="Google Shape;782;p28"/>
            <p:cNvCxnSpPr/>
            <p:nvPr/>
          </p:nvCxnSpPr>
          <p:spPr>
            <a:xfrm>
              <a:off x="5673720" y="5170741"/>
              <a:ext cx="0" cy="144000"/>
            </a:xfrm>
            <a:prstGeom prst="straightConnector1">
              <a:avLst/>
            </a:prstGeom>
            <a:noFill/>
            <a:ln w="127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83" name="Google Shape;783;p28"/>
            <p:cNvSpPr txBox="1"/>
            <p:nvPr/>
          </p:nvSpPr>
          <p:spPr>
            <a:xfrm>
              <a:off x="5672354" y="5137025"/>
              <a:ext cx="35458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CH3</a:t>
              </a:r>
              <a:endParaRPr sz="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84" name="Google Shape;784;p28"/>
            <p:cNvCxnSpPr/>
            <p:nvPr/>
          </p:nvCxnSpPr>
          <p:spPr>
            <a:xfrm>
              <a:off x="5452479" y="5154992"/>
              <a:ext cx="0" cy="144000"/>
            </a:xfrm>
            <a:prstGeom prst="straightConnector1">
              <a:avLst/>
            </a:prstGeom>
            <a:noFill/>
            <a:ln w="127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85" name="Google Shape;785;p28"/>
            <p:cNvCxnSpPr/>
            <p:nvPr/>
          </p:nvCxnSpPr>
          <p:spPr>
            <a:xfrm>
              <a:off x="5452479" y="5178685"/>
              <a:ext cx="0" cy="144000"/>
            </a:xfrm>
            <a:prstGeom prst="straightConnector1">
              <a:avLst/>
            </a:prstGeom>
            <a:noFill/>
            <a:ln w="127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86" name="Google Shape;786;p28"/>
            <p:cNvSpPr txBox="1"/>
            <p:nvPr/>
          </p:nvSpPr>
          <p:spPr>
            <a:xfrm>
              <a:off x="5210030" y="5136071"/>
              <a:ext cx="25359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endParaRPr sz="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5656224" y="5004325"/>
              <a:ext cx="45719" cy="4571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4890778" y="3536176"/>
              <a:ext cx="319252" cy="1440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8"/>
            <p:cNvSpPr txBox="1"/>
            <p:nvPr/>
          </p:nvSpPr>
          <p:spPr>
            <a:xfrm>
              <a:off x="5223265" y="5295491"/>
              <a:ext cx="747320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acetyllyzin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0" name="Google Shape;790;p28"/>
          <p:cNvGrpSpPr/>
          <p:nvPr/>
        </p:nvGrpSpPr>
        <p:grpSpPr>
          <a:xfrm>
            <a:off x="2639198" y="4250920"/>
            <a:ext cx="930313" cy="1362854"/>
            <a:chOff x="2873828" y="3873141"/>
            <a:chExt cx="930313" cy="1362854"/>
          </a:xfrm>
        </p:grpSpPr>
        <p:grpSp>
          <p:nvGrpSpPr>
            <p:cNvPr id="791" name="Google Shape;791;p28"/>
            <p:cNvGrpSpPr/>
            <p:nvPr/>
          </p:nvGrpSpPr>
          <p:grpSpPr>
            <a:xfrm>
              <a:off x="2873828" y="3873141"/>
              <a:ext cx="930313" cy="1205815"/>
              <a:chOff x="2873828" y="3873141"/>
              <a:chExt cx="930313" cy="1205815"/>
            </a:xfrm>
          </p:grpSpPr>
          <p:pic>
            <p:nvPicPr>
              <p:cNvPr id="792" name="Google Shape;792;p28" descr="https://upload.wikimedia.org/wikipedia/commons/5/54/Tablica_aminokiselina.jpg"/>
              <p:cNvPicPr preferRelativeResize="0"/>
              <p:nvPr/>
            </p:nvPicPr>
            <p:blipFill rotWithShape="1">
              <a:blip r:embed="rId3">
                <a:alphaModFix/>
              </a:blip>
              <a:srcRect l="82500" t="75113" r="1950"/>
              <a:stretch/>
            </p:blipFill>
            <p:spPr>
              <a:xfrm>
                <a:off x="2873828" y="3873141"/>
                <a:ext cx="919109" cy="11765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93" name="Google Shape;793;p28"/>
              <p:cNvSpPr/>
              <p:nvPr/>
            </p:nvSpPr>
            <p:spPr>
              <a:xfrm>
                <a:off x="3378306" y="4941168"/>
                <a:ext cx="72008" cy="7200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94" name="Google Shape;794;p28"/>
              <p:cNvCxnSpPr/>
              <p:nvPr/>
            </p:nvCxnSpPr>
            <p:spPr>
              <a:xfrm>
                <a:off x="3450923" y="4897228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95" name="Google Shape;795;p28"/>
              <p:cNvSpPr txBox="1"/>
              <p:nvPr/>
            </p:nvSpPr>
            <p:spPr>
              <a:xfrm>
                <a:off x="3449557" y="4863512"/>
                <a:ext cx="35458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CH3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28"/>
              <p:cNvSpPr/>
              <p:nvPr/>
            </p:nvSpPr>
            <p:spPr>
              <a:xfrm>
                <a:off x="2873828" y="3933056"/>
                <a:ext cx="113996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7" name="Google Shape;797;p28"/>
            <p:cNvSpPr txBox="1"/>
            <p:nvPr/>
          </p:nvSpPr>
          <p:spPr>
            <a:xfrm>
              <a:off x="2898197" y="4983995"/>
              <a:ext cx="900000" cy="25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metylhistidin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8" name="Google Shape;798;p28"/>
          <p:cNvGrpSpPr/>
          <p:nvPr/>
        </p:nvGrpSpPr>
        <p:grpSpPr>
          <a:xfrm>
            <a:off x="6012160" y="980728"/>
            <a:ext cx="1180642" cy="1328017"/>
            <a:chOff x="3779912" y="4613017"/>
            <a:chExt cx="1180642" cy="1328017"/>
          </a:xfrm>
        </p:grpSpPr>
        <p:pic>
          <p:nvPicPr>
            <p:cNvPr id="799" name="Google Shape;799;p28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40792" t="25241" r="40792" b="50968"/>
            <a:stretch/>
          </p:blipFill>
          <p:spPr>
            <a:xfrm>
              <a:off x="3779912" y="4613017"/>
              <a:ext cx="1086903" cy="1122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0" name="Google Shape;800;p28"/>
            <p:cNvSpPr/>
            <p:nvPr/>
          </p:nvSpPr>
          <p:spPr>
            <a:xfrm>
              <a:off x="4537129" y="5588198"/>
              <a:ext cx="72008" cy="7200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1" name="Google Shape;801;p28"/>
            <p:cNvGrpSpPr/>
            <p:nvPr/>
          </p:nvGrpSpPr>
          <p:grpSpPr>
            <a:xfrm>
              <a:off x="4525870" y="5510542"/>
              <a:ext cx="388350" cy="215444"/>
              <a:chOff x="4537746" y="5510542"/>
              <a:chExt cx="388350" cy="215444"/>
            </a:xfrm>
          </p:grpSpPr>
          <p:cxnSp>
            <p:nvCxnSpPr>
              <p:cNvPr id="802" name="Google Shape;802;p28"/>
              <p:cNvCxnSpPr/>
              <p:nvPr/>
            </p:nvCxnSpPr>
            <p:spPr>
              <a:xfrm>
                <a:off x="4609746" y="5544258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03" name="Google Shape;803;p28"/>
              <p:cNvSpPr txBox="1"/>
              <p:nvPr/>
            </p:nvSpPr>
            <p:spPr>
              <a:xfrm>
                <a:off x="4608380" y="5510542"/>
                <a:ext cx="31771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OH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4" name="Google Shape;804;p28"/>
            <p:cNvSpPr/>
            <p:nvPr/>
          </p:nvSpPr>
          <p:spPr>
            <a:xfrm>
              <a:off x="3779912" y="4641319"/>
              <a:ext cx="216024" cy="15583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28"/>
            <p:cNvSpPr txBox="1"/>
            <p:nvPr/>
          </p:nvSpPr>
          <p:spPr>
            <a:xfrm>
              <a:off x="3841039" y="5694813"/>
              <a:ext cx="111951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4-hydroxyprolin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6" name="Google Shape;806;p28"/>
          <p:cNvGrpSpPr/>
          <p:nvPr/>
        </p:nvGrpSpPr>
        <p:grpSpPr>
          <a:xfrm>
            <a:off x="892365" y="4031816"/>
            <a:ext cx="1119440" cy="1787157"/>
            <a:chOff x="7730886" y="807944"/>
            <a:chExt cx="1119440" cy="1787157"/>
          </a:xfrm>
        </p:grpSpPr>
        <p:grpSp>
          <p:nvGrpSpPr>
            <p:cNvPr id="807" name="Google Shape;807;p28"/>
            <p:cNvGrpSpPr/>
            <p:nvPr/>
          </p:nvGrpSpPr>
          <p:grpSpPr>
            <a:xfrm>
              <a:off x="7730886" y="807944"/>
              <a:ext cx="1119440" cy="1787157"/>
              <a:chOff x="7730886" y="807944"/>
              <a:chExt cx="1119440" cy="1787157"/>
            </a:xfrm>
          </p:grpSpPr>
          <p:grpSp>
            <p:nvGrpSpPr>
              <p:cNvPr id="808" name="Google Shape;808;p28"/>
              <p:cNvGrpSpPr/>
              <p:nvPr/>
            </p:nvGrpSpPr>
            <p:grpSpPr>
              <a:xfrm>
                <a:off x="7730886" y="807944"/>
                <a:ext cx="1119440" cy="1588010"/>
                <a:chOff x="4568841" y="4049486"/>
                <a:chExt cx="1119440" cy="1588010"/>
              </a:xfrm>
            </p:grpSpPr>
            <p:pic>
              <p:nvPicPr>
                <p:cNvPr id="809" name="Google Shape;809;p28" descr="https://upload.wikimedia.org/wikipedia/commons/5/54/Tablica_aminokiselina.jp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441" t="50940" r="80621" b="26144"/>
                <a:stretch/>
              </p:blipFill>
              <p:spPr>
                <a:xfrm>
                  <a:off x="4568841" y="4049486"/>
                  <a:ext cx="1119440" cy="10833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10" name="Google Shape;810;p28"/>
                <p:cNvSpPr/>
                <p:nvPr/>
              </p:nvSpPr>
              <p:spPr>
                <a:xfrm>
                  <a:off x="5058242" y="4941168"/>
                  <a:ext cx="144016" cy="191641"/>
                </a:xfrm>
                <a:prstGeom prst="rect">
                  <a:avLst/>
                </a:prstGeom>
                <a:solidFill>
                  <a:schemeClr val="lt1"/>
                </a:solidFill>
                <a:ln w="25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811" name="Google Shape;811;p28"/>
                <p:cNvCxnSpPr/>
                <p:nvPr/>
              </p:nvCxnSpPr>
              <p:spPr>
                <a:xfrm>
                  <a:off x="5009986" y="5097060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12" name="Google Shape;812;p28"/>
                <p:cNvSpPr txBox="1"/>
                <p:nvPr/>
              </p:nvSpPr>
              <p:spPr>
                <a:xfrm>
                  <a:off x="4897141" y="5179526"/>
                  <a:ext cx="23756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813" name="Google Shape;813;p28"/>
                <p:cNvCxnSpPr/>
                <p:nvPr/>
              </p:nvCxnSpPr>
              <p:spPr>
                <a:xfrm>
                  <a:off x="5009986" y="5336852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14" name="Google Shape;814;p28"/>
                <p:cNvSpPr txBox="1"/>
                <p:nvPr/>
              </p:nvSpPr>
              <p:spPr>
                <a:xfrm>
                  <a:off x="4883784" y="5422052"/>
                  <a:ext cx="31771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OH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815" name="Google Shape;815;p28"/>
                <p:cNvCxnSpPr/>
                <p:nvPr/>
              </p:nvCxnSpPr>
              <p:spPr>
                <a:xfrm>
                  <a:off x="5124320" y="5221186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16" name="Google Shape;816;p28"/>
                <p:cNvSpPr txBox="1"/>
                <p:nvPr/>
              </p:nvSpPr>
              <p:spPr>
                <a:xfrm>
                  <a:off x="5122954" y="5187470"/>
                  <a:ext cx="28565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O-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817" name="Google Shape;817;p28"/>
                <p:cNvCxnSpPr/>
                <p:nvPr/>
              </p:nvCxnSpPr>
              <p:spPr>
                <a:xfrm>
                  <a:off x="4903079" y="5205437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18" name="Google Shape;818;p28"/>
                <p:cNvCxnSpPr/>
                <p:nvPr/>
              </p:nvCxnSpPr>
              <p:spPr>
                <a:xfrm>
                  <a:off x="4903079" y="5229130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19" name="Google Shape;819;p28"/>
                <p:cNvSpPr txBox="1"/>
                <p:nvPr/>
              </p:nvSpPr>
              <p:spPr>
                <a:xfrm>
                  <a:off x="4660630" y="5186516"/>
                  <a:ext cx="25359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O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20" name="Google Shape;820;p28"/>
              <p:cNvSpPr txBox="1"/>
              <p:nvPr/>
            </p:nvSpPr>
            <p:spPr>
              <a:xfrm>
                <a:off x="7961196" y="2348880"/>
                <a:ext cx="715260" cy="24622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fosfoserin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1" name="Google Shape;821;p28"/>
            <p:cNvSpPr/>
            <p:nvPr/>
          </p:nvSpPr>
          <p:spPr>
            <a:xfrm>
              <a:off x="7737225" y="807944"/>
              <a:ext cx="255899" cy="18594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2" name="Google Shape;822;p28"/>
          <p:cNvGrpSpPr/>
          <p:nvPr/>
        </p:nvGrpSpPr>
        <p:grpSpPr>
          <a:xfrm>
            <a:off x="4299536" y="3924381"/>
            <a:ext cx="2059929" cy="1794153"/>
            <a:chOff x="4945688" y="4344198"/>
            <a:chExt cx="2059929" cy="1794153"/>
          </a:xfrm>
        </p:grpSpPr>
        <p:grpSp>
          <p:nvGrpSpPr>
            <p:cNvPr id="823" name="Google Shape;823;p28"/>
            <p:cNvGrpSpPr/>
            <p:nvPr/>
          </p:nvGrpSpPr>
          <p:grpSpPr>
            <a:xfrm>
              <a:off x="4945688" y="4381561"/>
              <a:ext cx="2059929" cy="1756790"/>
              <a:chOff x="4945688" y="4381561"/>
              <a:chExt cx="2059929" cy="1756790"/>
            </a:xfrm>
          </p:grpSpPr>
          <p:sp>
            <p:nvSpPr>
              <p:cNvPr id="824" name="Google Shape;824;p28"/>
              <p:cNvSpPr/>
              <p:nvPr/>
            </p:nvSpPr>
            <p:spPr>
              <a:xfrm>
                <a:off x="5148064" y="5167226"/>
                <a:ext cx="792088" cy="494022"/>
              </a:xfrm>
              <a:prstGeom prst="flowChartPreparation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6861601" y="4545499"/>
                <a:ext cx="144016" cy="191641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6238249" y="4547414"/>
                <a:ext cx="113996" cy="14401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27" name="Google Shape;827;p28" descr="https://upload.wikimedia.org/wikipedia/commons/5/54/Tablica_aminokiselina.jpg"/>
              <p:cNvPicPr preferRelativeResize="0"/>
              <p:nvPr/>
            </p:nvPicPr>
            <p:blipFill rotWithShape="1">
              <a:blip r:embed="rId3">
                <a:alphaModFix/>
              </a:blip>
              <a:srcRect l="441" t="50940" r="80621" b="31957"/>
              <a:stretch/>
            </p:blipFill>
            <p:spPr>
              <a:xfrm>
                <a:off x="5811025" y="4381561"/>
                <a:ext cx="1119440" cy="8085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28" name="Google Shape;828;p28"/>
              <p:cNvSpPr txBox="1"/>
              <p:nvPr/>
            </p:nvSpPr>
            <p:spPr>
              <a:xfrm>
                <a:off x="5189008" y="5386864"/>
                <a:ext cx="31771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OH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28"/>
              <p:cNvSpPr txBox="1"/>
              <p:nvPr/>
            </p:nvSpPr>
            <p:spPr>
              <a:xfrm>
                <a:off x="5952244" y="5170674"/>
                <a:ext cx="25359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C99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</a:t>
                </a:r>
                <a:endParaRPr sz="800" b="1">
                  <a:solidFill>
                    <a:srgbClr val="CC99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6224023" y="5153729"/>
                <a:ext cx="45719" cy="10659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31" name="Google Shape;831;p28"/>
              <p:cNvCxnSpPr/>
              <p:nvPr/>
            </p:nvCxnSpPr>
            <p:spPr>
              <a:xfrm>
                <a:off x="6178544" y="5127890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C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32" name="Google Shape;832;p28"/>
              <p:cNvCxnSpPr/>
              <p:nvPr/>
            </p:nvCxnSpPr>
            <p:spPr>
              <a:xfrm>
                <a:off x="5304363" y="5661248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33" name="Google Shape;833;p28"/>
              <p:cNvCxnSpPr/>
              <p:nvPr/>
            </p:nvCxnSpPr>
            <p:spPr>
              <a:xfrm>
                <a:off x="5304363" y="5554320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34" name="Google Shape;834;p28"/>
              <p:cNvSpPr txBox="1"/>
              <p:nvPr/>
            </p:nvSpPr>
            <p:spPr>
              <a:xfrm>
                <a:off x="5195832" y="5747484"/>
                <a:ext cx="24878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28"/>
              <p:cNvSpPr txBox="1"/>
              <p:nvPr/>
            </p:nvSpPr>
            <p:spPr>
              <a:xfrm>
                <a:off x="5593760" y="5386864"/>
                <a:ext cx="31771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36" name="Google Shape;836;p28"/>
              <p:cNvCxnSpPr/>
              <p:nvPr/>
            </p:nvCxnSpPr>
            <p:spPr>
              <a:xfrm>
                <a:off x="5789327" y="5654424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37" name="Google Shape;837;p28"/>
              <p:cNvCxnSpPr/>
              <p:nvPr/>
            </p:nvCxnSpPr>
            <p:spPr>
              <a:xfrm>
                <a:off x="5789327" y="5547496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38" name="Google Shape;838;p28"/>
              <p:cNvSpPr txBox="1"/>
              <p:nvPr/>
            </p:nvSpPr>
            <p:spPr>
              <a:xfrm>
                <a:off x="5680796" y="5740660"/>
                <a:ext cx="24878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9" name="Google Shape;839;p28"/>
              <p:cNvGrpSpPr/>
              <p:nvPr/>
            </p:nvGrpSpPr>
            <p:grpSpPr>
              <a:xfrm>
                <a:off x="4945688" y="5136720"/>
                <a:ext cx="317716" cy="569240"/>
                <a:chOff x="4791102" y="5157192"/>
                <a:chExt cx="317716" cy="569240"/>
              </a:xfrm>
            </p:grpSpPr>
            <p:sp>
              <p:nvSpPr>
                <p:cNvPr id="840" name="Google Shape;840;p28"/>
                <p:cNvSpPr txBox="1"/>
                <p:nvPr/>
              </p:nvSpPr>
              <p:spPr>
                <a:xfrm>
                  <a:off x="4849440" y="5157192"/>
                  <a:ext cx="24878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841" name="Google Shape;841;p28"/>
                <p:cNvCxnSpPr/>
                <p:nvPr/>
              </p:nvCxnSpPr>
              <p:spPr>
                <a:xfrm>
                  <a:off x="4983591" y="5424752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42" name="Google Shape;842;p28"/>
                <p:cNvCxnSpPr/>
                <p:nvPr/>
              </p:nvCxnSpPr>
              <p:spPr>
                <a:xfrm>
                  <a:off x="4983591" y="5317824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43" name="Google Shape;843;p28"/>
                <p:cNvSpPr txBox="1"/>
                <p:nvPr/>
              </p:nvSpPr>
              <p:spPr>
                <a:xfrm>
                  <a:off x="4791102" y="5510988"/>
                  <a:ext cx="31771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HO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4" name="Google Shape;844;p28"/>
              <p:cNvGrpSpPr/>
              <p:nvPr/>
            </p:nvGrpSpPr>
            <p:grpSpPr>
              <a:xfrm>
                <a:off x="5174339" y="4869406"/>
                <a:ext cx="471604" cy="569240"/>
                <a:chOff x="5814400" y="5539264"/>
                <a:chExt cx="471604" cy="569240"/>
              </a:xfrm>
            </p:grpSpPr>
            <p:sp>
              <p:nvSpPr>
                <p:cNvPr id="845" name="Google Shape;845;p28"/>
                <p:cNvSpPr txBox="1"/>
                <p:nvPr/>
              </p:nvSpPr>
              <p:spPr>
                <a:xfrm>
                  <a:off x="5814400" y="5539264"/>
                  <a:ext cx="471604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</a:t>
                  </a:r>
                  <a:r>
                    <a:rPr lang="cs-CZ" sz="800" b="1" baseline="-2500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OH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846" name="Google Shape;846;p28"/>
                <p:cNvCxnSpPr/>
                <p:nvPr/>
              </p:nvCxnSpPr>
              <p:spPr>
                <a:xfrm>
                  <a:off x="5941727" y="5806824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47" name="Google Shape;847;p28"/>
                <p:cNvCxnSpPr/>
                <p:nvPr/>
              </p:nvCxnSpPr>
              <p:spPr>
                <a:xfrm>
                  <a:off x="5941727" y="5699896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48" name="Google Shape;848;p28"/>
                <p:cNvSpPr txBox="1"/>
                <p:nvPr/>
              </p:nvSpPr>
              <p:spPr>
                <a:xfrm>
                  <a:off x="5833196" y="5893060"/>
                  <a:ext cx="24878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49" name="Google Shape;849;p28"/>
              <p:cNvSpPr txBox="1"/>
              <p:nvPr/>
            </p:nvSpPr>
            <p:spPr>
              <a:xfrm>
                <a:off x="5648697" y="5052680"/>
                <a:ext cx="25359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28"/>
              <p:cNvSpPr txBox="1"/>
              <p:nvPr/>
            </p:nvSpPr>
            <p:spPr>
              <a:xfrm>
                <a:off x="5751294" y="5119149"/>
                <a:ext cx="184731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51" name="Google Shape;851;p28"/>
              <p:cNvCxnSpPr/>
              <p:nvPr/>
            </p:nvCxnSpPr>
            <p:spPr>
              <a:xfrm>
                <a:off x="5940037" y="5407181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52" name="Google Shape;852;p28"/>
              <p:cNvSpPr txBox="1"/>
              <p:nvPr/>
            </p:nvSpPr>
            <p:spPr>
              <a:xfrm>
                <a:off x="5831506" y="5493417"/>
                <a:ext cx="24878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53" name="Google Shape;853;p28"/>
              <p:cNvCxnSpPr/>
              <p:nvPr/>
            </p:nvCxnSpPr>
            <p:spPr>
              <a:xfrm>
                <a:off x="5991136" y="5286590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54" name="Google Shape;854;p28"/>
              <p:cNvSpPr txBox="1"/>
              <p:nvPr/>
            </p:nvSpPr>
            <p:spPr>
              <a:xfrm>
                <a:off x="5505978" y="5892130"/>
                <a:ext cx="894797" cy="24622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manozylserin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5" name="Google Shape;855;p28"/>
            <p:cNvSpPr/>
            <p:nvPr/>
          </p:nvSpPr>
          <p:spPr>
            <a:xfrm>
              <a:off x="5752618" y="4344198"/>
              <a:ext cx="327674" cy="20130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6" name="Google Shape;856;p28"/>
          <p:cNvGrpSpPr/>
          <p:nvPr/>
        </p:nvGrpSpPr>
        <p:grpSpPr>
          <a:xfrm>
            <a:off x="6732240" y="3645024"/>
            <a:ext cx="1762331" cy="1849002"/>
            <a:chOff x="1513413" y="4042637"/>
            <a:chExt cx="1762331" cy="1849002"/>
          </a:xfrm>
        </p:grpSpPr>
        <p:pic>
          <p:nvPicPr>
            <p:cNvPr id="857" name="Google Shape;857;p28" descr="https://upload.wikimedia.org/wikipedia/commons/5/54/Tablica_aminokiselina.jpg"/>
            <p:cNvPicPr preferRelativeResize="0"/>
            <p:nvPr/>
          </p:nvPicPr>
          <p:blipFill rotWithShape="1">
            <a:blip r:embed="rId3">
              <a:alphaModFix/>
            </a:blip>
            <a:srcRect l="20500" t="75570" r="62421" b="-329"/>
            <a:stretch/>
          </p:blipFill>
          <p:spPr>
            <a:xfrm>
              <a:off x="2267744" y="4042637"/>
              <a:ext cx="1008000" cy="1168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8" name="Google Shape;858;p28"/>
            <p:cNvSpPr/>
            <p:nvPr/>
          </p:nvSpPr>
          <p:spPr>
            <a:xfrm>
              <a:off x="2520487" y="4977046"/>
              <a:ext cx="72008" cy="10365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59" name="Google Shape;859;p28"/>
            <p:cNvGrpSpPr/>
            <p:nvPr/>
          </p:nvGrpSpPr>
          <p:grpSpPr>
            <a:xfrm>
              <a:off x="1513413" y="4622694"/>
              <a:ext cx="1579983" cy="1268945"/>
              <a:chOff x="1411857" y="4680811"/>
              <a:chExt cx="1579983" cy="1268945"/>
            </a:xfrm>
          </p:grpSpPr>
          <p:sp>
            <p:nvSpPr>
              <p:cNvPr id="860" name="Google Shape;860;p28"/>
              <p:cNvSpPr/>
              <p:nvPr/>
            </p:nvSpPr>
            <p:spPr>
              <a:xfrm>
                <a:off x="1614233" y="4978631"/>
                <a:ext cx="792088" cy="494022"/>
              </a:xfrm>
              <a:prstGeom prst="flowChartPreparation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28"/>
              <p:cNvSpPr/>
              <p:nvPr/>
            </p:nvSpPr>
            <p:spPr>
              <a:xfrm>
                <a:off x="1915913" y="4696130"/>
                <a:ext cx="144016" cy="191641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28"/>
              <p:cNvSpPr txBox="1"/>
              <p:nvPr/>
            </p:nvSpPr>
            <p:spPr>
              <a:xfrm>
                <a:off x="1655177" y="5198269"/>
                <a:ext cx="31771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OH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63" name="Google Shape;863;p28"/>
              <p:cNvCxnSpPr/>
              <p:nvPr/>
            </p:nvCxnSpPr>
            <p:spPr>
              <a:xfrm>
                <a:off x="1770532" y="5472653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4" name="Google Shape;864;p28"/>
              <p:cNvCxnSpPr/>
              <p:nvPr/>
            </p:nvCxnSpPr>
            <p:spPr>
              <a:xfrm>
                <a:off x="1770532" y="5365725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65" name="Google Shape;865;p28"/>
              <p:cNvSpPr txBox="1"/>
              <p:nvPr/>
            </p:nvSpPr>
            <p:spPr>
              <a:xfrm>
                <a:off x="1662001" y="5558889"/>
                <a:ext cx="24878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6" name="Google Shape;866;p28"/>
              <p:cNvSpPr txBox="1"/>
              <p:nvPr/>
            </p:nvSpPr>
            <p:spPr>
              <a:xfrm>
                <a:off x="2059929" y="5198269"/>
                <a:ext cx="31771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67" name="Google Shape;867;p28"/>
              <p:cNvCxnSpPr/>
              <p:nvPr/>
            </p:nvCxnSpPr>
            <p:spPr>
              <a:xfrm>
                <a:off x="2255496" y="5465829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8" name="Google Shape;868;p28"/>
              <p:cNvCxnSpPr/>
              <p:nvPr/>
            </p:nvCxnSpPr>
            <p:spPr>
              <a:xfrm>
                <a:off x="2255496" y="5358901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69" name="Google Shape;869;p28"/>
              <p:cNvSpPr txBox="1"/>
              <p:nvPr/>
            </p:nvSpPr>
            <p:spPr>
              <a:xfrm>
                <a:off x="2146965" y="5552065"/>
                <a:ext cx="24878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70" name="Google Shape;870;p28"/>
              <p:cNvGrpSpPr/>
              <p:nvPr/>
            </p:nvGrpSpPr>
            <p:grpSpPr>
              <a:xfrm>
                <a:off x="1411857" y="4948125"/>
                <a:ext cx="317716" cy="569240"/>
                <a:chOff x="4791102" y="5157192"/>
                <a:chExt cx="317716" cy="569240"/>
              </a:xfrm>
            </p:grpSpPr>
            <p:sp>
              <p:nvSpPr>
                <p:cNvPr id="871" name="Google Shape;871;p28"/>
                <p:cNvSpPr txBox="1"/>
                <p:nvPr/>
              </p:nvSpPr>
              <p:spPr>
                <a:xfrm>
                  <a:off x="4849440" y="5157192"/>
                  <a:ext cx="24878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872" name="Google Shape;872;p28"/>
                <p:cNvCxnSpPr/>
                <p:nvPr/>
              </p:nvCxnSpPr>
              <p:spPr>
                <a:xfrm>
                  <a:off x="4983591" y="5424752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73" name="Google Shape;873;p28"/>
                <p:cNvCxnSpPr/>
                <p:nvPr/>
              </p:nvCxnSpPr>
              <p:spPr>
                <a:xfrm>
                  <a:off x="4983591" y="5317824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74" name="Google Shape;874;p28"/>
                <p:cNvSpPr txBox="1"/>
                <p:nvPr/>
              </p:nvSpPr>
              <p:spPr>
                <a:xfrm>
                  <a:off x="4791102" y="5510988"/>
                  <a:ext cx="31771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HO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75" name="Google Shape;875;p28"/>
              <p:cNvGrpSpPr/>
              <p:nvPr/>
            </p:nvGrpSpPr>
            <p:grpSpPr>
              <a:xfrm>
                <a:off x="1640508" y="4680811"/>
                <a:ext cx="471604" cy="569240"/>
                <a:chOff x="5814400" y="5539264"/>
                <a:chExt cx="471604" cy="569240"/>
              </a:xfrm>
            </p:grpSpPr>
            <p:sp>
              <p:nvSpPr>
                <p:cNvPr id="876" name="Google Shape;876;p28"/>
                <p:cNvSpPr txBox="1"/>
                <p:nvPr/>
              </p:nvSpPr>
              <p:spPr>
                <a:xfrm>
                  <a:off x="5814400" y="5539264"/>
                  <a:ext cx="471604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</a:t>
                  </a:r>
                  <a:r>
                    <a:rPr lang="cs-CZ" sz="800" b="1" baseline="-2500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OH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877" name="Google Shape;877;p28"/>
                <p:cNvCxnSpPr/>
                <p:nvPr/>
              </p:nvCxnSpPr>
              <p:spPr>
                <a:xfrm>
                  <a:off x="5941727" y="5806824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78" name="Google Shape;878;p28"/>
                <p:cNvCxnSpPr/>
                <p:nvPr/>
              </p:nvCxnSpPr>
              <p:spPr>
                <a:xfrm>
                  <a:off x="5941727" y="5699896"/>
                  <a:ext cx="0" cy="144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79" name="Google Shape;879;p28"/>
                <p:cNvSpPr txBox="1"/>
                <p:nvPr/>
              </p:nvSpPr>
              <p:spPr>
                <a:xfrm>
                  <a:off x="5833196" y="5893060"/>
                  <a:ext cx="24878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cs-CZ" sz="8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</a:t>
                  </a:r>
                  <a:endParaRPr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0" name="Google Shape;880;p28"/>
              <p:cNvSpPr txBox="1"/>
              <p:nvPr/>
            </p:nvSpPr>
            <p:spPr>
              <a:xfrm>
                <a:off x="2114866" y="4864085"/>
                <a:ext cx="25359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28"/>
              <p:cNvSpPr txBox="1"/>
              <p:nvPr/>
            </p:nvSpPr>
            <p:spPr>
              <a:xfrm>
                <a:off x="2217463" y="4930554"/>
                <a:ext cx="184731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82" name="Google Shape;882;p28"/>
              <p:cNvCxnSpPr/>
              <p:nvPr/>
            </p:nvCxnSpPr>
            <p:spPr>
              <a:xfrm>
                <a:off x="2406206" y="5218586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83" name="Google Shape;883;p28"/>
              <p:cNvSpPr txBox="1"/>
              <p:nvPr/>
            </p:nvSpPr>
            <p:spPr>
              <a:xfrm>
                <a:off x="2297675" y="5304822"/>
                <a:ext cx="24878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800"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</a:t>
                </a:r>
                <a:endParaRPr sz="8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84" name="Google Shape;884;p28"/>
              <p:cNvCxnSpPr/>
              <p:nvPr/>
            </p:nvCxnSpPr>
            <p:spPr>
              <a:xfrm>
                <a:off x="2457305" y="5097995"/>
                <a:ext cx="0" cy="144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85" name="Google Shape;885;p28"/>
              <p:cNvSpPr txBox="1"/>
              <p:nvPr/>
            </p:nvSpPr>
            <p:spPr>
              <a:xfrm>
                <a:off x="1853387" y="5703535"/>
                <a:ext cx="1138453" cy="24622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manozyltryptofan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6" name="Google Shape;886;p28"/>
            <p:cNvSpPr/>
            <p:nvPr/>
          </p:nvSpPr>
          <p:spPr>
            <a:xfrm>
              <a:off x="2319019" y="4114473"/>
              <a:ext cx="188930" cy="10661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7" name="Google Shape;887;p28"/>
          <p:cNvSpPr/>
          <p:nvPr/>
        </p:nvSpPr>
        <p:spPr>
          <a:xfrm>
            <a:off x="251520" y="6095251"/>
            <a:ext cx="8640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Primární struktura proteinů obsahuje veškerou informaci pro tvorbu vyšších struktur polypeptidu </a:t>
            </a:r>
            <a:b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vyjádření jeho biologické funkce.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29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Sekundární struktura proteinů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4" name="Google Shape;894;p29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5" name="Google Shape;895;p29"/>
          <p:cNvSpPr/>
          <p:nvPr/>
        </p:nvSpPr>
        <p:spPr>
          <a:xfrm>
            <a:off x="251520" y="993893"/>
            <a:ext cx="3600400" cy="558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Nekovalentní vazby proteinů</a:t>
            </a:r>
            <a:endParaRPr/>
          </a:p>
          <a:p>
            <a:pPr marL="285750" marR="0" lvl="0" indent="-2857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tvoří se mezi atomy či skupinami atomů v rámci jednoho polypeptidového řetězce či mezi řetězci</a:t>
            </a:r>
            <a:endParaRPr/>
          </a:p>
          <a:p>
            <a:pPr marL="285750" marR="0" lvl="0" indent="-18415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Disulfidová vazba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tvoří se mezi</a:t>
            </a: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-SH skupinami cysteinu uvnitř jedné molekuly proteinu</a:t>
            </a:r>
            <a:endParaRPr/>
          </a:p>
          <a:p>
            <a:pPr marL="285750" marR="0" lvl="0" indent="-18415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Tyto interakce spolu s rozložením polárních a nepolárních AK v polypeptidovém řetězci ovlivňují celkový tvar a konformaci proteinu. Proces tvorby sekundární a terciální struktury proteinu se nazývá </a:t>
            </a: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sbalování proteinu</a:t>
            </a: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ke kterému dochází během syntézy proteinu na ribozomu. 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6" name="Google Shape;896;p29" descr="http://2012books.lardbucket.org/books/introduction-to-chemistry-general-organic-and-biological/section_21/4bcc36743f97d8194661279d48f87367.jpg"/>
          <p:cNvPicPr preferRelativeResize="0"/>
          <p:nvPr/>
        </p:nvPicPr>
        <p:blipFill rotWithShape="1">
          <a:blip r:embed="rId3">
            <a:alphaModFix/>
          </a:blip>
          <a:srcRect l="5666" t="4814" r="3004" b="4235"/>
          <a:stretch/>
        </p:blipFill>
        <p:spPr>
          <a:xfrm>
            <a:off x="4252442" y="1156644"/>
            <a:ext cx="4741523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29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http://2012books.lardbucket.org/books/introduction-to-chemistry-general-organic-and-biological/s21-amino-acids-proteins-and-enzym.html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/>
              <a:t>Molekulární biologie pro informatiky</a:t>
            </a:r>
            <a:endParaRPr sz="3200"/>
          </a:p>
        </p:txBody>
      </p:sp>
      <p:sp>
        <p:nvSpPr>
          <p:cNvPr id="110" name="Google Shape;110;p3"/>
          <p:cNvSpPr/>
          <p:nvPr/>
        </p:nvSpPr>
        <p:spPr>
          <a:xfrm>
            <a:off x="683568" y="1207385"/>
            <a:ext cx="8136904" cy="486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Historie molekulární biologie. Nukleové kyseliny a proteiny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Struktura genomu a genetická informace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Replikace genomu, reparace a rekombinace DNA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Transkripce genomu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Translace genomu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Regulace genové exprese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Molekulární mechanismy signalizace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Molekulární struktura eukaryotické buňky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Regulace buněčného cyklu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Programovaná buněčná smrt a molekulární podstata získané imunity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 Molekulární podstata nádorových onemocnění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 Metody molekulární biologie a základy genového inženýrství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" name="Google Shape;111;p3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30"/>
          <p:cNvSpPr/>
          <p:nvPr/>
        </p:nvSpPr>
        <p:spPr>
          <a:xfrm>
            <a:off x="251520" y="993893"/>
            <a:ext cx="5328592" cy="502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α-šroubovice (α-helix)</a:t>
            </a:r>
            <a:endParaRPr/>
          </a:p>
          <a:p>
            <a:pPr marL="285750" marR="0" lvl="3" indent="-2857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stočený polypeptidový řetězec stabilizovaný vodíkovými vazbami mezi -CO a -NH skupinami dvou peptidových vazeb</a:t>
            </a:r>
            <a:endParaRPr/>
          </a:p>
          <a:p>
            <a:pPr marL="285750" marR="0" lvl="3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jeden závit - 0,54 nm; 2 vodíkové vazby; 3,6 AK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průměr - 1 nm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délka kolem 10 AK</a:t>
            </a:r>
            <a:endParaRPr/>
          </a:p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β-skládaný list</a:t>
            </a:r>
            <a:endParaRPr/>
          </a:p>
          <a:p>
            <a:pPr marL="285750" marR="0" lvl="3" indent="-2857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úseky o 5-10 AK položeny vedle sebe a spojeny vodíkovými vazbami mezi -CO a -NH skupinami dvou peptidových vazeb odlišných úseků </a:t>
            </a:r>
            <a:endParaRPr/>
          </a:p>
          <a:p>
            <a:pPr marL="285750" marR="0" lvl="3" indent="-28575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úseky mohou být orientovány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0" algn="just" rtl="0">
              <a:spcBef>
                <a:spcPts val="40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- paralelně: směr od C-konce k N-konci poskládaných      </a:t>
            </a:r>
            <a:endParaRPr/>
          </a:p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úseků je stejný</a:t>
            </a:r>
            <a:endParaRPr/>
          </a:p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- antiparalelně: směr od C-konce k N-konci úseků je  </a:t>
            </a:r>
            <a:endParaRPr/>
          </a:p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opačný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30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Sekundární struktura proteinů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5" name="Google Shape;905;p30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06" name="Google Shape;906;p30"/>
          <p:cNvGrpSpPr/>
          <p:nvPr/>
        </p:nvGrpSpPr>
        <p:grpSpPr>
          <a:xfrm>
            <a:off x="6084168" y="906345"/>
            <a:ext cx="2715144" cy="3098719"/>
            <a:chOff x="6084168" y="946067"/>
            <a:chExt cx="2715144" cy="3098719"/>
          </a:xfrm>
        </p:grpSpPr>
        <p:pic>
          <p:nvPicPr>
            <p:cNvPr id="907" name="Google Shape;907;p30" descr="secondary structure"/>
            <p:cNvPicPr preferRelativeResize="0"/>
            <p:nvPr/>
          </p:nvPicPr>
          <p:blipFill rotWithShape="1">
            <a:blip r:embed="rId3">
              <a:alphaModFix/>
            </a:blip>
            <a:srcRect t="11464" b="6260"/>
            <a:stretch/>
          </p:blipFill>
          <p:spPr>
            <a:xfrm>
              <a:off x="6084168" y="946067"/>
              <a:ext cx="2715144" cy="27610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8" name="Google Shape;908;p30"/>
            <p:cNvSpPr txBox="1"/>
            <p:nvPr/>
          </p:nvSpPr>
          <p:spPr>
            <a:xfrm>
              <a:off x="6139903" y="3789040"/>
              <a:ext cx="880369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α-šroubovice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30"/>
            <p:cNvSpPr txBox="1"/>
            <p:nvPr/>
          </p:nvSpPr>
          <p:spPr>
            <a:xfrm>
              <a:off x="7653547" y="3798565"/>
              <a:ext cx="950901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β-skládaný list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0" name="Google Shape;910;p30"/>
          <p:cNvGrpSpPr/>
          <p:nvPr/>
        </p:nvGrpSpPr>
        <p:grpSpPr>
          <a:xfrm>
            <a:off x="5796136" y="4356298"/>
            <a:ext cx="3172570" cy="2246387"/>
            <a:chOff x="5935960" y="4221088"/>
            <a:chExt cx="3172570" cy="2246387"/>
          </a:xfrm>
        </p:grpSpPr>
        <p:pic>
          <p:nvPicPr>
            <p:cNvPr id="911" name="Google Shape;911;p30" descr="https://d2gne97vdumgn3.cloudfront.net/api/file/QlR41skMTW2LicQSTzTr"/>
            <p:cNvPicPr preferRelativeResize="0"/>
            <p:nvPr/>
          </p:nvPicPr>
          <p:blipFill rotWithShape="1">
            <a:blip r:embed="rId4">
              <a:alphaModFix/>
            </a:blip>
            <a:srcRect l="6999" r="3827" b="7477"/>
            <a:stretch/>
          </p:blipFill>
          <p:spPr>
            <a:xfrm>
              <a:off x="5936808" y="4221088"/>
              <a:ext cx="3171722" cy="2246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2" name="Google Shape;912;p30"/>
            <p:cNvSpPr/>
            <p:nvPr/>
          </p:nvSpPr>
          <p:spPr>
            <a:xfrm>
              <a:off x="5935960" y="5716170"/>
              <a:ext cx="576064" cy="8713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3" name="Google Shape;913;p30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http://www.abcte.org/files/previews/biology/s3_p2.html    http://socratic.org/questions/what-is-the-loop-domain-regions-of-proteins</a:t>
            </a:r>
            <a:endParaRPr sz="10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31"/>
          <p:cNvSpPr/>
          <p:nvPr/>
        </p:nvSpPr>
        <p:spPr>
          <a:xfrm>
            <a:off x="251520" y="993893"/>
            <a:ext cx="6168329" cy="2454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3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prostorové trojrozměrné uspořádání polypeptidového řetězce</a:t>
            </a:r>
            <a:endParaRPr/>
          </a:p>
          <a:p>
            <a:pPr marL="285750" marR="0" lvl="3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vliv nekovalentních vazeb mezi  AK a disulfidických můstků</a:t>
            </a:r>
            <a:endParaRPr/>
          </a:p>
          <a:p>
            <a:pPr marL="285750" marR="0" lvl="3" indent="-184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podle ní se proteiny dělí na</a:t>
            </a:r>
            <a:endParaRPr/>
          </a:p>
          <a:p>
            <a:pPr marL="0" marR="0" lvl="3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- 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globulární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střídání úseků α-šroubovic a β-skládaných listů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kompaktní klubko kulovitého tvaru</a:t>
            </a:r>
            <a:endParaRPr/>
          </a:p>
          <a:p>
            <a:pPr marL="0" marR="0" lvl="3" indent="0" algn="just" rtl="0">
              <a:spcBef>
                <a:spcPts val="8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- 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fibrilární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převažují úseky α-šroubovic nebo β-skládaných listů</a:t>
            </a:r>
            <a:endParaRPr/>
          </a:p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vláknitý tvar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31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Terciální struktura proteinů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1" name="Google Shape;921;p31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22" name="Google Shape;922;p31" descr="http://ambermd.org/tutorials/advanced/tutorial9/lysozym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870" y="3723059"/>
            <a:ext cx="297202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31" descr="http://previews.123rf.com/images/molekuul/molekuul1309/molekuul130900046/22802648-Keratin-intermediate-filament-chemical-structure-Keratin-is-one-of-the-main-components-of-human-skin-Stock-Photo.jpg"/>
          <p:cNvPicPr preferRelativeResize="0"/>
          <p:nvPr/>
        </p:nvPicPr>
        <p:blipFill rotWithShape="1">
          <a:blip r:embed="rId4">
            <a:alphaModFix/>
          </a:blip>
          <a:srcRect t="11500" b="7098"/>
          <a:stretch/>
        </p:blipFill>
        <p:spPr>
          <a:xfrm>
            <a:off x="4331399" y="4179059"/>
            <a:ext cx="41769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31"/>
          <p:cNvSpPr txBox="1"/>
          <p:nvPr/>
        </p:nvSpPr>
        <p:spPr>
          <a:xfrm>
            <a:off x="1831526" y="5703059"/>
            <a:ext cx="63671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Lysozym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31"/>
          <p:cNvSpPr txBox="1"/>
          <p:nvPr/>
        </p:nvSpPr>
        <p:spPr>
          <a:xfrm>
            <a:off x="6133552" y="5703059"/>
            <a:ext cx="5725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Keratin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31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http://www.studiumbiochemie.cz/prirodni_latky_bilkoviny.html         D. E. Metzler: Biochemistry.     http://ambermd.org/tutorials/advanced/tutorial9/       </a:t>
            </a:r>
            <a:endParaRPr sz="100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2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Kvartérní struktura proteinů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3" name="Google Shape;933;p32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4" name="Google Shape;934;p32"/>
          <p:cNvSpPr/>
          <p:nvPr/>
        </p:nvSpPr>
        <p:spPr>
          <a:xfrm>
            <a:off x="251519" y="993893"/>
            <a:ext cx="864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uspořádání jednotlivých polypeptidových řetězců v molekule proteinu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týká se oligomerních proteinů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podjednotky (monomery) složeny v dimery, trimery, tetramery,…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5" name="Google Shape;935;p32" descr="ProteinStructure.jpg"/>
          <p:cNvPicPr preferRelativeResize="0"/>
          <p:nvPr/>
        </p:nvPicPr>
        <p:blipFill rotWithShape="1">
          <a:blip r:embed="rId3">
            <a:alphaModFix/>
          </a:blip>
          <a:srcRect l="12320" t="4191" r="8607" b="86580"/>
          <a:stretch/>
        </p:blipFill>
        <p:spPr>
          <a:xfrm>
            <a:off x="338386" y="2716039"/>
            <a:ext cx="2562226" cy="43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32" descr="ProteinStructure.jpg"/>
          <p:cNvPicPr preferRelativeResize="0"/>
          <p:nvPr/>
        </p:nvPicPr>
        <p:blipFill rotWithShape="1">
          <a:blip r:embed="rId3">
            <a:alphaModFix/>
          </a:blip>
          <a:srcRect l="-108" t="17468" r="-423" b="32683"/>
          <a:stretch/>
        </p:blipFill>
        <p:spPr>
          <a:xfrm>
            <a:off x="3816871" y="2062161"/>
            <a:ext cx="2325445" cy="168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32" descr="ProteinStructure.jpg"/>
          <p:cNvPicPr preferRelativeResize="0"/>
          <p:nvPr/>
        </p:nvPicPr>
        <p:blipFill rotWithShape="1">
          <a:blip r:embed="rId3">
            <a:alphaModFix/>
          </a:blip>
          <a:srcRect l="7722" t="73627" r="63173" b="5734"/>
          <a:stretch/>
        </p:blipFill>
        <p:spPr>
          <a:xfrm>
            <a:off x="7164288" y="2124516"/>
            <a:ext cx="1481771" cy="153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32" descr="ProteinStructure.jpg"/>
          <p:cNvPicPr preferRelativeResize="0"/>
          <p:nvPr/>
        </p:nvPicPr>
        <p:blipFill rotWithShape="1">
          <a:blip r:embed="rId3">
            <a:alphaModFix/>
          </a:blip>
          <a:srcRect l="56909" t="74059" r="866" b="432"/>
          <a:stretch/>
        </p:blipFill>
        <p:spPr>
          <a:xfrm>
            <a:off x="6355933" y="4549366"/>
            <a:ext cx="2072247" cy="18319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9" name="Google Shape;939;p32"/>
          <p:cNvCxnSpPr/>
          <p:nvPr/>
        </p:nvCxnSpPr>
        <p:spPr>
          <a:xfrm>
            <a:off x="6336256" y="2910679"/>
            <a:ext cx="540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940" name="Google Shape;940;p32"/>
          <p:cNvCxnSpPr/>
          <p:nvPr/>
        </p:nvCxnSpPr>
        <p:spPr>
          <a:xfrm>
            <a:off x="3078882" y="2914278"/>
            <a:ext cx="540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941" name="Google Shape;941;p32"/>
          <p:cNvCxnSpPr/>
          <p:nvPr/>
        </p:nvCxnSpPr>
        <p:spPr>
          <a:xfrm flipH="1">
            <a:off x="7452320" y="3749496"/>
            <a:ext cx="360040" cy="54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942" name="Google Shape;942;p32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http://kriyasbeautyspa.blogspot.cz/2014/12/hair-structure.html   http://sphweb.bumc.bu.edu/otlt/MPHodules/PH/PH709_BasicCellBiology/PH709_BasicCellBiology26.html    </a:t>
            </a:r>
            <a:endParaRPr sz="100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32"/>
          <p:cNvSpPr/>
          <p:nvPr/>
        </p:nvSpPr>
        <p:spPr>
          <a:xfrm>
            <a:off x="343834" y="2721845"/>
            <a:ext cx="67186" cy="8129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32"/>
          <p:cNvSpPr/>
          <p:nvPr/>
        </p:nvSpPr>
        <p:spPr>
          <a:xfrm>
            <a:off x="2654088" y="2657721"/>
            <a:ext cx="231952" cy="21085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32"/>
          <p:cNvSpPr/>
          <p:nvPr/>
        </p:nvSpPr>
        <p:spPr>
          <a:xfrm>
            <a:off x="4788384" y="2767347"/>
            <a:ext cx="231952" cy="12956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32"/>
          <p:cNvSpPr/>
          <p:nvPr/>
        </p:nvSpPr>
        <p:spPr>
          <a:xfrm>
            <a:off x="3816870" y="2767347"/>
            <a:ext cx="827137" cy="20351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32"/>
          <p:cNvSpPr/>
          <p:nvPr/>
        </p:nvSpPr>
        <p:spPr>
          <a:xfrm>
            <a:off x="3851920" y="2970860"/>
            <a:ext cx="231952" cy="21085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2"/>
          <p:cNvSpPr/>
          <p:nvPr/>
        </p:nvSpPr>
        <p:spPr>
          <a:xfrm rot="-2425704">
            <a:off x="4461071" y="2681482"/>
            <a:ext cx="231952" cy="21085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32"/>
          <p:cNvSpPr/>
          <p:nvPr/>
        </p:nvSpPr>
        <p:spPr>
          <a:xfrm>
            <a:off x="7740352" y="2124516"/>
            <a:ext cx="72008" cy="4571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32"/>
          <p:cNvSpPr/>
          <p:nvPr/>
        </p:nvSpPr>
        <p:spPr>
          <a:xfrm>
            <a:off x="7320048" y="2226865"/>
            <a:ext cx="420304" cy="12201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32"/>
          <p:cNvSpPr txBox="1"/>
          <p:nvPr/>
        </p:nvSpPr>
        <p:spPr>
          <a:xfrm>
            <a:off x="7421103" y="2127224"/>
            <a:ext cx="43152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32"/>
          <p:cNvSpPr txBox="1"/>
          <p:nvPr/>
        </p:nvSpPr>
        <p:spPr>
          <a:xfrm>
            <a:off x="6016687" y="5567029"/>
            <a:ext cx="43152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32"/>
          <p:cNvSpPr txBox="1"/>
          <p:nvPr/>
        </p:nvSpPr>
        <p:spPr>
          <a:xfrm>
            <a:off x="6339693" y="4118883"/>
            <a:ext cx="83388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Hemoglobin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32"/>
          <p:cNvSpPr/>
          <p:nvPr/>
        </p:nvSpPr>
        <p:spPr>
          <a:xfrm>
            <a:off x="1189154" y="3885406"/>
            <a:ext cx="648072" cy="216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5" name="Google Shape;955;p32"/>
          <p:cNvGrpSpPr/>
          <p:nvPr/>
        </p:nvGrpSpPr>
        <p:grpSpPr>
          <a:xfrm>
            <a:off x="453289" y="4284653"/>
            <a:ext cx="4282095" cy="2181446"/>
            <a:chOff x="721953" y="4365104"/>
            <a:chExt cx="4282095" cy="2181446"/>
          </a:xfrm>
        </p:grpSpPr>
        <p:pic>
          <p:nvPicPr>
            <p:cNvPr id="956" name="Google Shape;956;p32" descr="http://1.bp.blogspot.com/-u_hKXx8EJSA/VH8Hq79MVQI/AAAAAAAAADQ/sVz9rSyoBbY/s1600/Keratin%2Bstructur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1953" y="4365104"/>
              <a:ext cx="4282095" cy="2181446"/>
            </a:xfrm>
            <a:prstGeom prst="rect">
              <a:avLst/>
            </a:prstGeom>
            <a:noFill/>
            <a:ln w="9525" cap="flat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57" name="Google Shape;957;p32"/>
            <p:cNvSpPr/>
            <p:nvPr/>
          </p:nvSpPr>
          <p:spPr>
            <a:xfrm>
              <a:off x="755576" y="4509120"/>
              <a:ext cx="648072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32"/>
            <p:cNvSpPr txBox="1"/>
            <p:nvPr/>
          </p:nvSpPr>
          <p:spPr>
            <a:xfrm>
              <a:off x="958697" y="4417077"/>
              <a:ext cx="67839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Disulfidická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vazba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32"/>
            <p:cNvSpPr/>
            <p:nvPr/>
          </p:nvSpPr>
          <p:spPr>
            <a:xfrm>
              <a:off x="1740865" y="5411927"/>
              <a:ext cx="648072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32"/>
            <p:cNvSpPr txBox="1"/>
            <p:nvPr/>
          </p:nvSpPr>
          <p:spPr>
            <a:xfrm>
              <a:off x="1734581" y="5334443"/>
              <a:ext cx="577875" cy="2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Nekovaletní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interakce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32"/>
            <p:cNvSpPr/>
            <p:nvPr/>
          </p:nvSpPr>
          <p:spPr>
            <a:xfrm>
              <a:off x="1610173" y="4414058"/>
              <a:ext cx="648072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32"/>
            <p:cNvSpPr txBox="1"/>
            <p:nvPr/>
          </p:nvSpPr>
          <p:spPr>
            <a:xfrm>
              <a:off x="1752528" y="4496052"/>
              <a:ext cx="49564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Keratin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32"/>
            <p:cNvSpPr/>
            <p:nvPr/>
          </p:nvSpPr>
          <p:spPr>
            <a:xfrm>
              <a:off x="2427646" y="5047296"/>
              <a:ext cx="488170" cy="10801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32"/>
            <p:cNvSpPr txBox="1"/>
            <p:nvPr/>
          </p:nvSpPr>
          <p:spPr>
            <a:xfrm>
              <a:off x="2359636" y="4979636"/>
              <a:ext cx="67197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Protofibrila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32"/>
            <p:cNvSpPr/>
            <p:nvPr/>
          </p:nvSpPr>
          <p:spPr>
            <a:xfrm>
              <a:off x="2373258" y="5280736"/>
              <a:ext cx="583502" cy="9464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32"/>
            <p:cNvSpPr txBox="1"/>
            <p:nvPr/>
          </p:nvSpPr>
          <p:spPr>
            <a:xfrm>
              <a:off x="2441527" y="5211784"/>
              <a:ext cx="69281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Mikrofibrila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32"/>
            <p:cNvSpPr/>
            <p:nvPr/>
          </p:nvSpPr>
          <p:spPr>
            <a:xfrm>
              <a:off x="2914260" y="5413580"/>
              <a:ext cx="519260" cy="4711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32"/>
            <p:cNvSpPr txBox="1"/>
            <p:nvPr/>
          </p:nvSpPr>
          <p:spPr>
            <a:xfrm>
              <a:off x="2755998" y="5346500"/>
              <a:ext cx="71846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Makrofibrila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32"/>
            <p:cNvSpPr/>
            <p:nvPr/>
          </p:nvSpPr>
          <p:spPr>
            <a:xfrm>
              <a:off x="3210767" y="5561944"/>
              <a:ext cx="503651" cy="4571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32"/>
            <p:cNvSpPr txBox="1"/>
            <p:nvPr/>
          </p:nvSpPr>
          <p:spPr>
            <a:xfrm>
              <a:off x="3376436" y="5466276"/>
              <a:ext cx="38343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Kůra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32"/>
            <p:cNvSpPr/>
            <p:nvPr/>
          </p:nvSpPr>
          <p:spPr>
            <a:xfrm>
              <a:off x="4680012" y="4755631"/>
              <a:ext cx="299581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32"/>
            <p:cNvSpPr txBox="1"/>
            <p:nvPr/>
          </p:nvSpPr>
          <p:spPr>
            <a:xfrm>
              <a:off x="4466721" y="4694080"/>
              <a:ext cx="53732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Kutikula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32"/>
            <p:cNvSpPr/>
            <p:nvPr/>
          </p:nvSpPr>
          <p:spPr>
            <a:xfrm>
              <a:off x="4596239" y="5190732"/>
              <a:ext cx="360041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33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Degradace proteinů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0" name="Google Shape;980;p33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1" name="Google Shape;981;p33"/>
          <p:cNvSpPr/>
          <p:nvPr/>
        </p:nvSpPr>
        <p:spPr>
          <a:xfrm>
            <a:off x="251519" y="930095"/>
            <a:ext cx="864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33"/>
          <p:cNvSpPr/>
          <p:nvPr/>
        </p:nvSpPr>
        <p:spPr>
          <a:xfrm>
            <a:off x="251519" y="930095"/>
            <a:ext cx="8640000" cy="186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Proteazom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odstraňuje nežádoucí proteiny - nedokončená či poškozená proteinová struktura, špatně sbalený polypeptidový řetězec, nadbytečný protein měnící svoji koncentraci vlivem stavu buňky</a:t>
            </a:r>
            <a:endParaRPr/>
          </a:p>
          <a:p>
            <a:pPr marL="285750" marR="0" lvl="3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proteiny určené k degradaci jsou označeny ubikvitinem (Ub) pomocí ubikvitin ligáz (E1-E3)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centrální část 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(20S proteazom) - pór ze čtyř kruhů (α a β monomery), uvnitř umístěny proteázy	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regulační část 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rozpoznání polyubikvitinovaných proteinů, které směřuje do centrálního póru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83" name="Google Shape;983;p33"/>
          <p:cNvGrpSpPr/>
          <p:nvPr/>
        </p:nvGrpSpPr>
        <p:grpSpPr>
          <a:xfrm>
            <a:off x="2913034" y="3048635"/>
            <a:ext cx="3171134" cy="3162016"/>
            <a:chOff x="248738" y="3428999"/>
            <a:chExt cx="3171134" cy="3162016"/>
          </a:xfrm>
        </p:grpSpPr>
        <p:pic>
          <p:nvPicPr>
            <p:cNvPr id="984" name="Google Shape;984;p33" descr="http://www.hindawi.com/journals/scientifica/2013/637629.fig.003.jpg"/>
            <p:cNvPicPr preferRelativeResize="0"/>
            <p:nvPr/>
          </p:nvPicPr>
          <p:blipFill rotWithShape="1">
            <a:blip r:embed="rId3">
              <a:alphaModFix/>
            </a:blip>
            <a:srcRect l="35926" r="46356" b="42193"/>
            <a:stretch/>
          </p:blipFill>
          <p:spPr>
            <a:xfrm>
              <a:off x="1350065" y="3428999"/>
              <a:ext cx="1043385" cy="29048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5" name="Google Shape;985;p33"/>
            <p:cNvSpPr txBox="1"/>
            <p:nvPr/>
          </p:nvSpPr>
          <p:spPr>
            <a:xfrm>
              <a:off x="1379477" y="6344794"/>
              <a:ext cx="98456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26S proteazom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3"/>
            <p:cNvSpPr txBox="1"/>
            <p:nvPr/>
          </p:nvSpPr>
          <p:spPr>
            <a:xfrm>
              <a:off x="2262379" y="4725144"/>
              <a:ext cx="114486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BCB800"/>
                  </a:solidFill>
                  <a:latin typeface="Calibri"/>
                  <a:ea typeface="Calibri"/>
                  <a:cs typeface="Calibri"/>
                  <a:sym typeface="Calibri"/>
                </a:rPr>
                <a:t>7x podjednotka β </a:t>
              </a:r>
              <a:endParaRPr sz="1000" b="1">
                <a:solidFill>
                  <a:srgbClr val="BCB8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33"/>
            <p:cNvSpPr txBox="1"/>
            <p:nvPr/>
          </p:nvSpPr>
          <p:spPr>
            <a:xfrm>
              <a:off x="2258322" y="5139378"/>
              <a:ext cx="114967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BC00"/>
                  </a:solidFill>
                  <a:latin typeface="Calibri"/>
                  <a:ea typeface="Calibri"/>
                  <a:cs typeface="Calibri"/>
                  <a:sym typeface="Calibri"/>
                </a:rPr>
                <a:t>7x podjednotka α </a:t>
              </a:r>
              <a:endParaRPr sz="1000" b="1">
                <a:solidFill>
                  <a:srgbClr val="00BC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33"/>
            <p:cNvSpPr txBox="1"/>
            <p:nvPr/>
          </p:nvSpPr>
          <p:spPr>
            <a:xfrm>
              <a:off x="2263131" y="4934363"/>
              <a:ext cx="114486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BCB800"/>
                  </a:solidFill>
                  <a:latin typeface="Calibri"/>
                  <a:ea typeface="Calibri"/>
                  <a:cs typeface="Calibri"/>
                  <a:sym typeface="Calibri"/>
                </a:rPr>
                <a:t>7x podjednotka β </a:t>
              </a:r>
              <a:endParaRPr sz="1000" b="1">
                <a:solidFill>
                  <a:srgbClr val="BCB8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33"/>
            <p:cNvSpPr txBox="1"/>
            <p:nvPr/>
          </p:nvSpPr>
          <p:spPr>
            <a:xfrm>
              <a:off x="2270198" y="4527179"/>
              <a:ext cx="114967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rgbClr val="00BC00"/>
                  </a:solidFill>
                  <a:latin typeface="Calibri"/>
                  <a:ea typeface="Calibri"/>
                  <a:cs typeface="Calibri"/>
                  <a:sym typeface="Calibri"/>
                </a:rPr>
                <a:t>7x podjednotka α </a:t>
              </a:r>
              <a:endParaRPr sz="1000" b="1">
                <a:solidFill>
                  <a:srgbClr val="00BC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1326454" y="4556869"/>
              <a:ext cx="144016" cy="7920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1325702" y="5366614"/>
              <a:ext cx="144016" cy="87069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326454" y="3668776"/>
              <a:ext cx="144016" cy="87069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33"/>
            <p:cNvSpPr txBox="1"/>
            <p:nvPr/>
          </p:nvSpPr>
          <p:spPr>
            <a:xfrm>
              <a:off x="251520" y="4818418"/>
              <a:ext cx="108876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20S proteazmom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33"/>
            <p:cNvSpPr txBox="1"/>
            <p:nvPr/>
          </p:nvSpPr>
          <p:spPr>
            <a:xfrm>
              <a:off x="251520" y="5678650"/>
              <a:ext cx="113364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19S regulační část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33"/>
            <p:cNvSpPr txBox="1"/>
            <p:nvPr/>
          </p:nvSpPr>
          <p:spPr>
            <a:xfrm>
              <a:off x="248738" y="3985500"/>
              <a:ext cx="113364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19S regulační část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6" name="Google Shape;996;p33"/>
          <p:cNvGrpSpPr/>
          <p:nvPr/>
        </p:nvGrpSpPr>
        <p:grpSpPr>
          <a:xfrm>
            <a:off x="513834" y="3436039"/>
            <a:ext cx="1969934" cy="2143509"/>
            <a:chOff x="251519" y="4021795"/>
            <a:chExt cx="1736403" cy="1889401"/>
          </a:xfrm>
        </p:grpSpPr>
        <p:pic>
          <p:nvPicPr>
            <p:cNvPr id="997" name="Google Shape;997;p33" descr="http://genetics.med.harvard.edu/elledge/wp-content/uploads/2012/06/thumb_0351.jpg"/>
            <p:cNvPicPr preferRelativeResize="0"/>
            <p:nvPr/>
          </p:nvPicPr>
          <p:blipFill rotWithShape="1">
            <a:blip r:embed="rId4">
              <a:alphaModFix/>
            </a:blip>
            <a:srcRect l="2984" t="13166" r="44399" b="9966"/>
            <a:stretch/>
          </p:blipFill>
          <p:spPr>
            <a:xfrm>
              <a:off x="251519" y="4021795"/>
              <a:ext cx="1704975" cy="18664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8" name="Google Shape;998;p33"/>
            <p:cNvSpPr/>
            <p:nvPr/>
          </p:nvSpPr>
          <p:spPr>
            <a:xfrm>
              <a:off x="1699890" y="5731196"/>
              <a:ext cx="288032" cy="180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9" name="Google Shape;999;p33"/>
          <p:cNvGrpSpPr/>
          <p:nvPr/>
        </p:nvGrpSpPr>
        <p:grpSpPr>
          <a:xfrm>
            <a:off x="6508006" y="3313146"/>
            <a:ext cx="2024434" cy="2842466"/>
            <a:chOff x="6219974" y="3610870"/>
            <a:chExt cx="2024434" cy="2842466"/>
          </a:xfrm>
        </p:grpSpPr>
        <p:pic>
          <p:nvPicPr>
            <p:cNvPr id="1000" name="Google Shape;1000;p33" descr="Figure 1."/>
            <p:cNvPicPr preferRelativeResize="0"/>
            <p:nvPr/>
          </p:nvPicPr>
          <p:blipFill rotWithShape="1">
            <a:blip r:embed="rId5">
              <a:alphaModFix/>
            </a:blip>
            <a:srcRect r="34459"/>
            <a:stretch/>
          </p:blipFill>
          <p:spPr>
            <a:xfrm>
              <a:off x="6449169" y="3610870"/>
              <a:ext cx="1795239" cy="28424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1" name="Google Shape;1001;p33"/>
            <p:cNvSpPr/>
            <p:nvPr/>
          </p:nvSpPr>
          <p:spPr>
            <a:xfrm>
              <a:off x="6449169" y="4567649"/>
              <a:ext cx="549991" cy="18493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6428301" y="5560963"/>
              <a:ext cx="549991" cy="18493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6358866" y="5283974"/>
              <a:ext cx="549991" cy="18493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33"/>
            <p:cNvSpPr txBox="1"/>
            <p:nvPr/>
          </p:nvSpPr>
          <p:spPr>
            <a:xfrm>
              <a:off x="6345530" y="4423273"/>
              <a:ext cx="85311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Uzavíratelný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pór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33"/>
            <p:cNvSpPr txBox="1"/>
            <p:nvPr/>
          </p:nvSpPr>
          <p:spPr>
            <a:xfrm>
              <a:off x="6271340" y="5094784"/>
              <a:ext cx="8851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Aktivní místa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proteáz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33"/>
            <p:cNvSpPr txBox="1"/>
            <p:nvPr/>
          </p:nvSpPr>
          <p:spPr>
            <a:xfrm>
              <a:off x="6219974" y="5527865"/>
              <a:ext cx="85311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Uzavíratelný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pór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7" name="Google Shape;1007;p33"/>
          <p:cNvSpPr/>
          <p:nvPr/>
        </p:nvSpPr>
        <p:spPr>
          <a:xfrm>
            <a:off x="8443" y="6607264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http://elledgelab.med.harvard.edu; http://www.hindawi.com/journals/scientifica/2013/637629; http://cshperspectives.cshlp.org/content/2/9/a000703/F1.expansion.html   </a:t>
            </a:r>
            <a:endParaRPr sz="100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34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Biologické funkce proteinů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4" name="Google Shape;1014;p34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5" name="Google Shape;1015;p34"/>
          <p:cNvSpPr/>
          <p:nvPr/>
        </p:nvSpPr>
        <p:spPr>
          <a:xfrm>
            <a:off x="251519" y="930095"/>
            <a:ext cx="864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Google Shape;1016;p34"/>
          <p:cNvSpPr/>
          <p:nvPr/>
        </p:nvSpPr>
        <p:spPr>
          <a:xfrm>
            <a:off x="251519" y="930095"/>
            <a:ext cx="8640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Enzymy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388" marR="0" lvl="3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substrátem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rozumí látka, která se vlivem enzymu mění</a:t>
            </a:r>
            <a:endParaRPr/>
          </a:p>
          <a:p>
            <a:pPr marL="179388" marR="0" lvl="3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aktivní místo 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oblasti zodpovědné za vazbu substrátu a katalýzu chemické reakce</a:t>
            </a:r>
            <a:endParaRPr/>
          </a:p>
          <a:p>
            <a:pPr marL="179388" marR="0" lvl="3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alosterické enzymy mají navíc 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alosterické místo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do kterého se váže alosterický efektor. Ten svoji vazbou vyvolá změnu konformace aktivního místa a tím i změnu aktivity enzymu (inhibice/aktivace)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7" name="Google Shape;1017;p34"/>
          <p:cNvGrpSpPr/>
          <p:nvPr/>
        </p:nvGrpSpPr>
        <p:grpSpPr>
          <a:xfrm>
            <a:off x="243916" y="2579842"/>
            <a:ext cx="3967013" cy="1780860"/>
            <a:chOff x="243916" y="3068960"/>
            <a:chExt cx="3967013" cy="1780860"/>
          </a:xfrm>
        </p:grpSpPr>
        <p:pic>
          <p:nvPicPr>
            <p:cNvPr id="1018" name="Google Shape;1018;p34" descr="http://academic.pgcc.edu/%7Ekroberts/Lecture/Chapter%205/05-11_AllostericControl_L.jpg"/>
            <p:cNvPicPr preferRelativeResize="0"/>
            <p:nvPr/>
          </p:nvPicPr>
          <p:blipFill rotWithShape="1">
            <a:blip r:embed="rId3">
              <a:alphaModFix/>
            </a:blip>
            <a:srcRect t="50000" b="13537"/>
            <a:stretch/>
          </p:blipFill>
          <p:spPr>
            <a:xfrm>
              <a:off x="250929" y="3068960"/>
              <a:ext cx="3960000" cy="1168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9" name="Google Shape;1019;p34"/>
            <p:cNvSpPr txBox="1"/>
            <p:nvPr/>
          </p:nvSpPr>
          <p:spPr>
            <a:xfrm>
              <a:off x="766469" y="4204912"/>
              <a:ext cx="777777" cy="341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Alosterické</a:t>
              </a:r>
              <a:endParaRPr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místo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34"/>
            <p:cNvSpPr txBox="1"/>
            <p:nvPr/>
          </p:nvSpPr>
          <p:spPr>
            <a:xfrm>
              <a:off x="2181518" y="4191612"/>
              <a:ext cx="774571" cy="341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Alosterický</a:t>
              </a:r>
              <a:endParaRPr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aktivátor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359721" y="3136068"/>
              <a:ext cx="683887" cy="32730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34"/>
            <p:cNvSpPr txBox="1"/>
            <p:nvPr/>
          </p:nvSpPr>
          <p:spPr>
            <a:xfrm>
              <a:off x="243916" y="3194133"/>
              <a:ext cx="93877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Zkřivené aktivní</a:t>
              </a:r>
              <a:endParaRPr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místo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2262828" y="3236665"/>
              <a:ext cx="612879" cy="10558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34"/>
            <p:cNvSpPr txBox="1"/>
            <p:nvPr/>
          </p:nvSpPr>
          <p:spPr>
            <a:xfrm>
              <a:off x="2195736" y="3173191"/>
              <a:ext cx="631904" cy="218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Substrát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2635368" y="3378099"/>
              <a:ext cx="619222" cy="13989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34"/>
            <p:cNvSpPr txBox="1"/>
            <p:nvPr/>
          </p:nvSpPr>
          <p:spPr>
            <a:xfrm>
              <a:off x="2526272" y="3316883"/>
              <a:ext cx="91244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Aktivní místo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27" name="Google Shape;1027;p34"/>
            <p:cNvCxnSpPr/>
            <p:nvPr/>
          </p:nvCxnSpPr>
          <p:spPr>
            <a:xfrm>
              <a:off x="250929" y="4581128"/>
              <a:ext cx="39600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28" name="Google Shape;1028;p34"/>
            <p:cNvSpPr txBox="1"/>
            <p:nvPr/>
          </p:nvSpPr>
          <p:spPr>
            <a:xfrm>
              <a:off x="1396534" y="4585132"/>
              <a:ext cx="1668790" cy="264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Alosterická aktivace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34"/>
          <p:cNvGrpSpPr/>
          <p:nvPr/>
        </p:nvGrpSpPr>
        <p:grpSpPr>
          <a:xfrm>
            <a:off x="4572000" y="2410628"/>
            <a:ext cx="4256710" cy="1957908"/>
            <a:chOff x="4635770" y="2899746"/>
            <a:chExt cx="4256710" cy="1957908"/>
          </a:xfrm>
        </p:grpSpPr>
        <p:pic>
          <p:nvPicPr>
            <p:cNvPr id="1030" name="Google Shape;1030;p34" descr="http://academic.pgcc.edu/%7Ekroberts/Lecture/Chapter%205/05-11_AllostericControl_L.jpg"/>
            <p:cNvPicPr preferRelativeResize="0"/>
            <p:nvPr/>
          </p:nvPicPr>
          <p:blipFill rotWithShape="1">
            <a:blip r:embed="rId4">
              <a:alphaModFix/>
            </a:blip>
            <a:srcRect b="54523"/>
            <a:stretch/>
          </p:blipFill>
          <p:spPr>
            <a:xfrm>
              <a:off x="4929764" y="2899746"/>
              <a:ext cx="3960000" cy="1457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1" name="Google Shape;1031;p34"/>
            <p:cNvSpPr/>
            <p:nvPr/>
          </p:nvSpPr>
          <p:spPr>
            <a:xfrm>
              <a:off x="4932397" y="3173191"/>
              <a:ext cx="647715" cy="12653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34"/>
            <p:cNvSpPr txBox="1"/>
            <p:nvPr/>
          </p:nvSpPr>
          <p:spPr>
            <a:xfrm>
              <a:off x="4635770" y="3152022"/>
              <a:ext cx="91244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Aktivní místo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652120" y="3173191"/>
              <a:ext cx="504056" cy="14369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34"/>
            <p:cNvSpPr txBox="1"/>
            <p:nvPr/>
          </p:nvSpPr>
          <p:spPr>
            <a:xfrm>
              <a:off x="5659155" y="3157314"/>
              <a:ext cx="532518" cy="218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Enzym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5652120" y="4180979"/>
              <a:ext cx="720080" cy="1708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34"/>
            <p:cNvSpPr txBox="1"/>
            <p:nvPr/>
          </p:nvSpPr>
          <p:spPr>
            <a:xfrm>
              <a:off x="5665277" y="4143799"/>
              <a:ext cx="777777" cy="341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Alosterické</a:t>
              </a:r>
              <a:endParaRPr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místo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6642715" y="4204912"/>
              <a:ext cx="593581" cy="1575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34"/>
            <p:cNvSpPr txBox="1"/>
            <p:nvPr/>
          </p:nvSpPr>
          <p:spPr>
            <a:xfrm>
              <a:off x="6554999" y="4180979"/>
              <a:ext cx="774571" cy="341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Alosterický</a:t>
              </a:r>
              <a:endParaRPr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inhibitor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6942284" y="3173191"/>
              <a:ext cx="1158108" cy="14369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34"/>
            <p:cNvSpPr txBox="1"/>
            <p:nvPr/>
          </p:nvSpPr>
          <p:spPr>
            <a:xfrm>
              <a:off x="6816700" y="3142980"/>
              <a:ext cx="1475920" cy="218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Zkřivené aktivní místo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7689610" y="2926293"/>
              <a:ext cx="504056" cy="16393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34"/>
            <p:cNvSpPr txBox="1"/>
            <p:nvPr/>
          </p:nvSpPr>
          <p:spPr>
            <a:xfrm>
              <a:off x="7668218" y="2899890"/>
              <a:ext cx="631904" cy="218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Substrát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3" name="Google Shape;1043;p34"/>
            <p:cNvCxnSpPr/>
            <p:nvPr/>
          </p:nvCxnSpPr>
          <p:spPr>
            <a:xfrm>
              <a:off x="4932480" y="4584666"/>
              <a:ext cx="39600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44" name="Google Shape;1044;p34"/>
            <p:cNvSpPr txBox="1"/>
            <p:nvPr/>
          </p:nvSpPr>
          <p:spPr>
            <a:xfrm>
              <a:off x="6092352" y="4588670"/>
              <a:ext cx="1640257" cy="268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Alosterická inhibice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5" name="Google Shape;1045;p34"/>
          <p:cNvSpPr/>
          <p:nvPr/>
        </p:nvSpPr>
        <p:spPr>
          <a:xfrm>
            <a:off x="249097" y="4716934"/>
            <a:ext cx="8640000" cy="1672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Další funkce proteinů: struktura buňky, transport látek přes buněčné membrány, pohybové mechanismy buněčných struktur, regulace růstu a diferenciace buněk, přenos specifických signálů v rámci buněčné komunikace, receptory v membráně buňky, protilátky v imunitní obraně.</a:t>
            </a:r>
            <a:endParaRPr/>
          </a:p>
          <a:p>
            <a:pPr marL="0" marR="0" lvl="3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Základem funkce proteinů je 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schopnost rozpoznávání 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proces specifického spojení dvou biologických makromolekul nebo biologické makromolekuly s malou molekulou, které spočívá v nekovalentních interakcích (především vodíkových vazbách).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34"/>
          <p:cNvSpPr/>
          <p:nvPr/>
        </p:nvSpPr>
        <p:spPr>
          <a:xfrm>
            <a:off x="8443" y="6607264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http://academic.pgcc.edu/~kroberts/Lecture/Chapter%205/enzymes.html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5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Vazebné interakce proteiny-DNA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3" name="Google Shape;1053;p35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4" name="Google Shape;1054;p35"/>
          <p:cNvSpPr/>
          <p:nvPr/>
        </p:nvSpPr>
        <p:spPr>
          <a:xfrm>
            <a:off x="251519" y="930095"/>
            <a:ext cx="864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35"/>
          <p:cNvSpPr/>
          <p:nvPr/>
        </p:nvSpPr>
        <p:spPr>
          <a:xfrm>
            <a:off x="251519" y="930095"/>
            <a:ext cx="8640000" cy="285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Molekulární podstata rozpoznání DNA proteiny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nejčastěji se využívá 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vazba α-helixu s větším žlábkem na DNA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(přístupnější, více vazebných míst)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okolní oblasti napomáhají umístění α-helixu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žlábku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 korespondence specifických sekvencí proteinu a DNA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skupiny proteinů se společným 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motivem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(krátký úsek proteinu s typickou strukturou), pomocí kterého se váží na DNA</a:t>
            </a:r>
            <a:endParaRPr/>
          </a:p>
          <a:p>
            <a:pPr marL="285750" marR="0" lvl="3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Proteiny s motivem helix-otáčka-helix (HTH-jednotka)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dva α-helixy (7 a 9 AK) mezi kterými je jedna beta otáčka (4 AK)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H2 je rozpoznávací, H1 má upevňovací funkci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6" name="Google Shape;1056;p35"/>
          <p:cNvGrpSpPr/>
          <p:nvPr/>
        </p:nvGrpSpPr>
        <p:grpSpPr>
          <a:xfrm>
            <a:off x="6084168" y="3429000"/>
            <a:ext cx="2227170" cy="2952327"/>
            <a:chOff x="6084168" y="3429000"/>
            <a:chExt cx="2227170" cy="2952327"/>
          </a:xfrm>
        </p:grpSpPr>
        <p:pic>
          <p:nvPicPr>
            <p:cNvPr id="1057" name="Google Shape;1057;p35" descr="http://www.bio.miami.edu/%7Ecmallery/150/gene/sf14x14.jpg"/>
            <p:cNvPicPr preferRelativeResize="0"/>
            <p:nvPr/>
          </p:nvPicPr>
          <p:blipFill rotWithShape="1">
            <a:blip r:embed="rId3">
              <a:alphaModFix/>
            </a:blip>
            <a:srcRect l="69030" t="8478"/>
            <a:stretch/>
          </p:blipFill>
          <p:spPr>
            <a:xfrm>
              <a:off x="6084168" y="3429000"/>
              <a:ext cx="2227170" cy="29523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8" name="Google Shape;1058;p35"/>
            <p:cNvSpPr txBox="1"/>
            <p:nvPr/>
          </p:nvSpPr>
          <p:spPr>
            <a:xfrm>
              <a:off x="7881969" y="4782052"/>
              <a:ext cx="33054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H1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35"/>
            <p:cNvSpPr txBox="1"/>
            <p:nvPr/>
          </p:nvSpPr>
          <p:spPr>
            <a:xfrm>
              <a:off x="6300192" y="4782051"/>
              <a:ext cx="33054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H2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0" name="Google Shape;1060;p35"/>
          <p:cNvGrpSpPr/>
          <p:nvPr/>
        </p:nvGrpSpPr>
        <p:grpSpPr>
          <a:xfrm>
            <a:off x="1599284" y="3974475"/>
            <a:ext cx="2689867" cy="2184244"/>
            <a:chOff x="2201545" y="4363908"/>
            <a:chExt cx="2689867" cy="2184244"/>
          </a:xfrm>
        </p:grpSpPr>
        <p:pic>
          <p:nvPicPr>
            <p:cNvPr id="1061" name="Google Shape;1061;p35" descr="http://www.bio.miami.edu/%7Ecmallery/150/gene/sf14x14.jpg"/>
            <p:cNvPicPr preferRelativeResize="0"/>
            <p:nvPr/>
          </p:nvPicPr>
          <p:blipFill rotWithShape="1">
            <a:blip r:embed="rId3">
              <a:alphaModFix/>
            </a:blip>
            <a:srcRect l="-252" t="21544" r="66828" b="17478"/>
            <a:stretch/>
          </p:blipFill>
          <p:spPr>
            <a:xfrm>
              <a:off x="2307265" y="4581128"/>
              <a:ext cx="2403673" cy="1967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2" name="Google Shape;1062;p35"/>
            <p:cNvSpPr txBox="1"/>
            <p:nvPr/>
          </p:nvSpPr>
          <p:spPr>
            <a:xfrm>
              <a:off x="4406249" y="5318419"/>
              <a:ext cx="33054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H1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35"/>
            <p:cNvSpPr txBox="1"/>
            <p:nvPr/>
          </p:nvSpPr>
          <p:spPr>
            <a:xfrm>
              <a:off x="3603997" y="4919062"/>
              <a:ext cx="33054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H2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35"/>
            <p:cNvSpPr/>
            <p:nvPr/>
          </p:nvSpPr>
          <p:spPr>
            <a:xfrm rot="-1812973">
              <a:off x="2627784" y="5176017"/>
              <a:ext cx="792088" cy="10921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1731916">
              <a:off x="4063810" y="4538513"/>
              <a:ext cx="792088" cy="26699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35"/>
            <p:cNvSpPr txBox="1"/>
            <p:nvPr/>
          </p:nvSpPr>
          <p:spPr>
            <a:xfrm rot="1650588">
              <a:off x="4119483" y="4580077"/>
              <a:ext cx="64633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β-otáčka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7" name="Google Shape;1067;p35"/>
            <p:cNvGrpSpPr/>
            <p:nvPr/>
          </p:nvGrpSpPr>
          <p:grpSpPr>
            <a:xfrm>
              <a:off x="4670279" y="5280493"/>
              <a:ext cx="221133" cy="1083744"/>
              <a:chOff x="4670279" y="5280492"/>
              <a:chExt cx="221133" cy="1083745"/>
            </a:xfrm>
          </p:grpSpPr>
          <p:sp>
            <p:nvSpPr>
              <p:cNvPr id="1068" name="Google Shape;1068;p35"/>
              <p:cNvSpPr txBox="1"/>
              <p:nvPr/>
            </p:nvSpPr>
            <p:spPr>
              <a:xfrm rot="-5400000">
                <a:off x="4668407" y="6141232"/>
                <a:ext cx="224877" cy="221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1069;p35"/>
              <p:cNvSpPr txBox="1"/>
              <p:nvPr/>
            </p:nvSpPr>
            <p:spPr>
              <a:xfrm rot="-5400000">
                <a:off x="4668407" y="5996497"/>
                <a:ext cx="224877" cy="221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35"/>
              <p:cNvSpPr txBox="1"/>
              <p:nvPr/>
            </p:nvSpPr>
            <p:spPr>
              <a:xfrm rot="-5400000">
                <a:off x="4668407" y="5851760"/>
                <a:ext cx="224877" cy="221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35"/>
              <p:cNvSpPr txBox="1"/>
              <p:nvPr/>
            </p:nvSpPr>
            <p:spPr>
              <a:xfrm rot="-5400000">
                <a:off x="4668407" y="5716574"/>
                <a:ext cx="224877" cy="221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35"/>
              <p:cNvSpPr txBox="1"/>
              <p:nvPr/>
            </p:nvSpPr>
            <p:spPr>
              <a:xfrm rot="-5400000">
                <a:off x="4668407" y="5571838"/>
                <a:ext cx="224877" cy="221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35"/>
              <p:cNvSpPr txBox="1"/>
              <p:nvPr/>
            </p:nvSpPr>
            <p:spPr>
              <a:xfrm rot="-5400000">
                <a:off x="4668407" y="5427101"/>
                <a:ext cx="224877" cy="221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6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35"/>
              <p:cNvSpPr txBox="1"/>
              <p:nvPr/>
            </p:nvSpPr>
            <p:spPr>
              <a:xfrm rot="-5400000">
                <a:off x="4668407" y="5282364"/>
                <a:ext cx="224877" cy="221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7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5" name="Google Shape;1075;p35"/>
            <p:cNvGrpSpPr/>
            <p:nvPr/>
          </p:nvGrpSpPr>
          <p:grpSpPr>
            <a:xfrm rot="7020000">
              <a:off x="4218704" y="4556525"/>
              <a:ext cx="247124" cy="733771"/>
              <a:chOff x="5350642" y="4328382"/>
              <a:chExt cx="247124" cy="733771"/>
            </a:xfrm>
          </p:grpSpPr>
          <p:sp>
            <p:nvSpPr>
              <p:cNvPr id="1076" name="Google Shape;1076;p35"/>
              <p:cNvSpPr txBox="1"/>
              <p:nvPr/>
            </p:nvSpPr>
            <p:spPr>
              <a:xfrm rot="-5400000">
                <a:off x="5315696" y="4780986"/>
                <a:ext cx="316112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11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35"/>
              <p:cNvSpPr txBox="1"/>
              <p:nvPr/>
            </p:nvSpPr>
            <p:spPr>
              <a:xfrm rot="-5400000">
                <a:off x="5316598" y="4619940"/>
                <a:ext cx="316112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35"/>
              <p:cNvSpPr txBox="1"/>
              <p:nvPr/>
            </p:nvSpPr>
            <p:spPr>
              <a:xfrm rot="-5400000">
                <a:off x="5349460" y="4475203"/>
                <a:ext cx="250390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9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35"/>
              <p:cNvSpPr txBox="1"/>
              <p:nvPr/>
            </p:nvSpPr>
            <p:spPr>
              <a:xfrm rot="-5400000">
                <a:off x="5349459" y="4330466"/>
                <a:ext cx="250390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8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0" name="Google Shape;1080;p35"/>
            <p:cNvGrpSpPr/>
            <p:nvPr/>
          </p:nvGrpSpPr>
          <p:grpSpPr>
            <a:xfrm rot="3360000">
              <a:off x="3062731" y="4431597"/>
              <a:ext cx="180000" cy="1476000"/>
              <a:chOff x="4657734" y="5279642"/>
              <a:chExt cx="246224" cy="1085446"/>
            </a:xfrm>
          </p:grpSpPr>
          <p:sp>
            <p:nvSpPr>
              <p:cNvPr id="1081" name="Google Shape;1081;p35"/>
              <p:cNvSpPr txBox="1"/>
              <p:nvPr/>
            </p:nvSpPr>
            <p:spPr>
              <a:xfrm rot="-5400000">
                <a:off x="4667556" y="6128689"/>
                <a:ext cx="22657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18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35"/>
              <p:cNvSpPr txBox="1"/>
              <p:nvPr/>
            </p:nvSpPr>
            <p:spPr>
              <a:xfrm rot="-5400000">
                <a:off x="4667557" y="5983953"/>
                <a:ext cx="22657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17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35"/>
              <p:cNvSpPr txBox="1"/>
              <p:nvPr/>
            </p:nvSpPr>
            <p:spPr>
              <a:xfrm rot="-5400000">
                <a:off x="4667557" y="5839217"/>
                <a:ext cx="22657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16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084;p35"/>
              <p:cNvSpPr txBox="1"/>
              <p:nvPr/>
            </p:nvSpPr>
            <p:spPr>
              <a:xfrm rot="-5400000">
                <a:off x="4667557" y="5704030"/>
                <a:ext cx="22657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15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35"/>
              <p:cNvSpPr txBox="1"/>
              <p:nvPr/>
            </p:nvSpPr>
            <p:spPr>
              <a:xfrm rot="-5400000">
                <a:off x="4667557" y="5559294"/>
                <a:ext cx="22657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14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35"/>
              <p:cNvSpPr txBox="1"/>
              <p:nvPr/>
            </p:nvSpPr>
            <p:spPr>
              <a:xfrm rot="-5400000">
                <a:off x="4667556" y="5414558"/>
                <a:ext cx="22657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13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35"/>
              <p:cNvSpPr txBox="1"/>
              <p:nvPr/>
            </p:nvSpPr>
            <p:spPr>
              <a:xfrm rot="-5400000">
                <a:off x="4667559" y="5269820"/>
                <a:ext cx="22657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12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8" name="Google Shape;1088;p35"/>
            <p:cNvGrpSpPr/>
            <p:nvPr/>
          </p:nvGrpSpPr>
          <p:grpSpPr>
            <a:xfrm rot="3360000">
              <a:off x="2347933" y="5428876"/>
              <a:ext cx="216000" cy="468000"/>
              <a:chOff x="4657734" y="5279642"/>
              <a:chExt cx="246224" cy="371315"/>
            </a:xfrm>
          </p:grpSpPr>
          <p:sp>
            <p:nvSpPr>
              <p:cNvPr id="1089" name="Google Shape;1089;p35"/>
              <p:cNvSpPr txBox="1"/>
              <p:nvPr/>
            </p:nvSpPr>
            <p:spPr>
              <a:xfrm rot="-5400000">
                <a:off x="4667556" y="5414558"/>
                <a:ext cx="22657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35"/>
              <p:cNvSpPr txBox="1"/>
              <p:nvPr/>
            </p:nvSpPr>
            <p:spPr>
              <a:xfrm rot="-5400000">
                <a:off x="4667559" y="5269820"/>
                <a:ext cx="22657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0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19</a:t>
                </a:r>
                <a:endParaRPr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1" name="Google Shape;1091;p35"/>
          <p:cNvSpPr/>
          <p:nvPr/>
        </p:nvSpPr>
        <p:spPr>
          <a:xfrm>
            <a:off x="8443" y="6607264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http://carrot.mcb.uconn.edu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6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Vazebné interakce proteiny-DNA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98" name="Google Shape;1098;p36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9" name="Google Shape;1099;p36"/>
          <p:cNvSpPr/>
          <p:nvPr/>
        </p:nvSpPr>
        <p:spPr>
          <a:xfrm>
            <a:off x="251519" y="930095"/>
            <a:ext cx="864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251519" y="930095"/>
            <a:ext cx="432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Proteiny s motivem homeodomén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HTH-jednotka s upevňovací funkcí 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helix umístěný ve větším žlábku DNA</a:t>
            </a:r>
            <a:endParaRPr/>
          </a:p>
        </p:txBody>
      </p:sp>
      <p:pic>
        <p:nvPicPr>
          <p:cNvPr id="1101" name="Google Shape;1101;p36" descr="http://www.mun.ca/biology/desmid/brian/BIOL2060/BIOL2060-23/23_28.jpg"/>
          <p:cNvPicPr preferRelativeResize="0"/>
          <p:nvPr/>
        </p:nvPicPr>
        <p:blipFill rotWithShape="1">
          <a:blip r:embed="rId3">
            <a:alphaModFix/>
          </a:blip>
          <a:srcRect l="1180" t="28524" r="1638" b="11428"/>
          <a:stretch/>
        </p:blipFill>
        <p:spPr>
          <a:xfrm>
            <a:off x="5004048" y="930096"/>
            <a:ext cx="3257656" cy="1620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36"/>
          <p:cNvSpPr/>
          <p:nvPr/>
        </p:nvSpPr>
        <p:spPr>
          <a:xfrm>
            <a:off x="251520" y="2753633"/>
            <a:ext cx="8640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Proteiny s motivem zinkových prstů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3-9 tandemových repetic o 29-31 AK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sekvence držena ve tvaru smyčky 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iontem zinku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na který se váží 2x Cys a 2x His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každý prst obsahuje </a:t>
            </a: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antiparalelní β-skládaní list a α-helix</a:t>
            </a: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který se váže ve větším žlábku DNA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3" name="Google Shape;1103;p36" descr="http://www.genomebiology.com/content/figures/gb-2001-2-5-research0016-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406" y="4181673"/>
            <a:ext cx="2177418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36"/>
          <p:cNvSpPr txBox="1"/>
          <p:nvPr/>
        </p:nvSpPr>
        <p:spPr>
          <a:xfrm>
            <a:off x="4788024" y="1646216"/>
            <a:ext cx="869149" cy="5539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Transkripčně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aktivační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doména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36"/>
          <p:cNvSpPr txBox="1"/>
          <p:nvPr/>
        </p:nvSpPr>
        <p:spPr>
          <a:xfrm>
            <a:off x="7575367" y="1662920"/>
            <a:ext cx="1008609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Homeodoména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6" name="Google Shape;1106;p36"/>
          <p:cNvGrpSpPr/>
          <p:nvPr/>
        </p:nvGrpSpPr>
        <p:grpSpPr>
          <a:xfrm>
            <a:off x="3631479" y="4176910"/>
            <a:ext cx="1660601" cy="2169525"/>
            <a:chOff x="3313618" y="4139555"/>
            <a:chExt cx="1660601" cy="2169525"/>
          </a:xfrm>
        </p:grpSpPr>
        <p:pic>
          <p:nvPicPr>
            <p:cNvPr id="1107" name="Google Shape;1107;p36" descr="http://www.mun.ca/biology/scarr/IG1_09_RB01_02.jpg"/>
            <p:cNvPicPr preferRelativeResize="0"/>
            <p:nvPr/>
          </p:nvPicPr>
          <p:blipFill rotWithShape="1">
            <a:blip r:embed="rId5">
              <a:alphaModFix/>
            </a:blip>
            <a:srcRect t="8708" b="4503"/>
            <a:stretch/>
          </p:blipFill>
          <p:spPr>
            <a:xfrm>
              <a:off x="3313618" y="4149080"/>
              <a:ext cx="1660601" cy="21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8" name="Google Shape;1108;p36"/>
            <p:cNvSpPr/>
            <p:nvPr/>
          </p:nvSpPr>
          <p:spPr>
            <a:xfrm>
              <a:off x="4153443" y="4139555"/>
              <a:ext cx="644106" cy="1440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9" name="Google Shape;1109;p36"/>
          <p:cNvSpPr/>
          <p:nvPr/>
        </p:nvSpPr>
        <p:spPr>
          <a:xfrm>
            <a:off x="8443" y="6607264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http://slideplayer.cz/slide/2988178/       www.genomebiology.com        http://www.mun.ca/biology/scarr/IG1_09_RB2.html      secondhand-science.com  </a:t>
            </a:r>
            <a:endParaRPr sz="100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0" name="Google Shape;1110;p36"/>
          <p:cNvGrpSpPr/>
          <p:nvPr/>
        </p:nvGrpSpPr>
        <p:grpSpPr>
          <a:xfrm>
            <a:off x="5834236" y="4010655"/>
            <a:ext cx="2491705" cy="2245425"/>
            <a:chOff x="5834236" y="4116985"/>
            <a:chExt cx="2491705" cy="2245425"/>
          </a:xfrm>
        </p:grpSpPr>
        <p:pic>
          <p:nvPicPr>
            <p:cNvPr id="1111" name="Google Shape;1111;p36" descr="http://secondhand-science.com/images/posts/zinc-finger/1_zincfinger.jpg"/>
            <p:cNvPicPr preferRelativeResize="0"/>
            <p:nvPr/>
          </p:nvPicPr>
          <p:blipFill rotWithShape="1">
            <a:blip r:embed="rId6">
              <a:alphaModFix/>
            </a:blip>
            <a:srcRect r="26080"/>
            <a:stretch/>
          </p:blipFill>
          <p:spPr>
            <a:xfrm>
              <a:off x="5921405" y="4202410"/>
              <a:ext cx="2395011" cy="21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2" name="Google Shape;1112;p36"/>
            <p:cNvSpPr/>
            <p:nvPr/>
          </p:nvSpPr>
          <p:spPr>
            <a:xfrm>
              <a:off x="7948605" y="4116985"/>
              <a:ext cx="377336" cy="28940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36"/>
            <p:cNvSpPr/>
            <p:nvPr/>
          </p:nvSpPr>
          <p:spPr>
            <a:xfrm>
              <a:off x="5868144" y="4149080"/>
              <a:ext cx="377336" cy="28940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36"/>
            <p:cNvSpPr/>
            <p:nvPr/>
          </p:nvSpPr>
          <p:spPr>
            <a:xfrm>
              <a:off x="7641266" y="4920742"/>
              <a:ext cx="668476" cy="28940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36"/>
            <p:cNvSpPr txBox="1"/>
            <p:nvPr/>
          </p:nvSpPr>
          <p:spPr>
            <a:xfrm>
              <a:off x="7861469" y="4149080"/>
              <a:ext cx="31451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Zn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36"/>
            <p:cNvSpPr txBox="1"/>
            <p:nvPr/>
          </p:nvSpPr>
          <p:spPr>
            <a:xfrm>
              <a:off x="5834236" y="4259188"/>
              <a:ext cx="31451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Zn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37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Vazebné interakce proteiny-DNA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3" name="Google Shape;1123;p37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4" name="Google Shape;1124;p37"/>
          <p:cNvSpPr/>
          <p:nvPr/>
        </p:nvSpPr>
        <p:spPr>
          <a:xfrm>
            <a:off x="251519" y="930095"/>
            <a:ext cx="864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37"/>
          <p:cNvSpPr/>
          <p:nvPr/>
        </p:nvSpPr>
        <p:spPr>
          <a:xfrm>
            <a:off x="251519" y="930095"/>
            <a:ext cx="8640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cs-CZ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Proteiny s motivem leucinového zipu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dva α-helixy (30 AK) s pravidelným opakováním Leu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dva zásadité helixy vážící se na DNA</a:t>
            </a:r>
            <a:endParaRPr/>
          </a:p>
          <a:p>
            <a:pPr marL="2857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výskyt u transkripčních faktorů, kdy dimerizace umožňuje tvorbu homo a heterodimerů různých transkripčních faktorů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" name="Google Shape;1126;p37"/>
          <p:cNvPicPr preferRelativeResize="0"/>
          <p:nvPr/>
        </p:nvPicPr>
        <p:blipFill rotWithShape="1">
          <a:blip r:embed="rId3">
            <a:alphaModFix/>
          </a:blip>
          <a:srcRect l="16532" t="13918" r="49999" b="52822"/>
          <a:stretch/>
        </p:blipFill>
        <p:spPr>
          <a:xfrm rot="-5340000">
            <a:off x="735650" y="2658684"/>
            <a:ext cx="2153933" cy="302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37"/>
          <p:cNvPicPr preferRelativeResize="0"/>
          <p:nvPr/>
        </p:nvPicPr>
        <p:blipFill rotWithShape="1">
          <a:blip r:embed="rId4">
            <a:alphaModFix/>
          </a:blip>
          <a:srcRect l="59566" t="70962" r="616" b="-194"/>
          <a:stretch/>
        </p:blipFill>
        <p:spPr>
          <a:xfrm rot="-5400000">
            <a:off x="3684869" y="2851034"/>
            <a:ext cx="2545218" cy="264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37" descr="https://upload.wikimedia.org/wikipedia/commons/a/af/C-Myc-DNA_complex.png"/>
          <p:cNvPicPr preferRelativeResize="0"/>
          <p:nvPr/>
        </p:nvPicPr>
        <p:blipFill rotWithShape="1">
          <a:blip r:embed="rId5">
            <a:alphaModFix/>
          </a:blip>
          <a:srcRect r="8053"/>
          <a:stretch/>
        </p:blipFill>
        <p:spPr>
          <a:xfrm rot="5400000">
            <a:off x="6394541" y="3250313"/>
            <a:ext cx="2520000" cy="184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37"/>
          <p:cNvSpPr/>
          <p:nvPr/>
        </p:nvSpPr>
        <p:spPr>
          <a:xfrm>
            <a:off x="8443" y="6626897"/>
            <a:ext cx="91355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Rosypal, Úvod do molekulární biologie     https://en.wikipedia.org/wiki/Myc#/media/File:C-Myc-DNA_complex.png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38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Zvídavé otázky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6" name="Google Shape;1136;p38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7" name="Google Shape;1137;p38"/>
          <p:cNvSpPr/>
          <p:nvPr/>
        </p:nvSpPr>
        <p:spPr>
          <a:xfrm>
            <a:off x="251519" y="930095"/>
            <a:ext cx="864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38"/>
          <p:cNvSpPr/>
          <p:nvPr/>
        </p:nvSpPr>
        <p:spPr>
          <a:xfrm>
            <a:off x="251519" y="1052736"/>
            <a:ext cx="8640000" cy="525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Jaká je největší vzdálenost fosfodiesterové kostry DNA od osy dvoušroubovice?</a:t>
            </a:r>
            <a:endParaRPr/>
          </a:p>
          <a:p>
            <a:pPr marL="180975" marR="0" lvl="0" indent="-18097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Dopište k zadanému vláknu komplementární vlákno, aby se obnovila dvoušroubovice.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5´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A T T G A G T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3´</a:t>
            </a:r>
            <a:endParaRPr/>
          </a:p>
          <a:p>
            <a:pPr marL="180975" marR="0" lvl="0" indent="-18097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Procentuální zastoupení cytozinu v molekule dvoušroubovicové DNA je 40 %. Jaké je v této molekule procentuální zastoupení tyminu?  </a:t>
            </a:r>
            <a:endParaRPr/>
          </a:p>
          <a:p>
            <a:pPr marL="180975" marR="0" lvl="0" indent="-18097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Které z těchto vztahů platí pro procentuální zastoupení bází v dvoušroubovicové DNA:</a:t>
            </a:r>
            <a:endParaRPr/>
          </a:p>
          <a:p>
            <a:pPr marL="0" marR="0" lvl="1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(a) C + T = A + G		(b) C/A = T/G</a:t>
            </a:r>
            <a:endParaRPr/>
          </a:p>
          <a:p>
            <a:pPr marL="180975" marR="0" lvl="0" indent="-18097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 se liší nukleotid RNA od nukleotidu DNA? </a:t>
            </a:r>
            <a:endParaRPr/>
          </a:p>
          <a:p>
            <a:pPr marL="180975" marR="0" lvl="0" indent="-18097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Jaké purinové a pyrimidinové báze lze najít ve struktuře RNA, DNA?</a:t>
            </a:r>
            <a:endParaRPr/>
          </a:p>
          <a:p>
            <a:pPr marL="180975" marR="0" lvl="0" indent="-18097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Které DNA báze jsou schopné mezi sebou tvořit vodíkové vazby (dle základního Watson-Crickova párování bází)?</a:t>
            </a:r>
            <a:endParaRPr/>
          </a:p>
          <a:p>
            <a:pPr marL="180975" marR="0" lvl="0" indent="-18097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Uveďte libovolnou sekvenci jednovláknové DNA, která by mohla vytvořit vlivem párování bazí vlásenku se smyčkou.</a:t>
            </a:r>
            <a:endParaRPr/>
          </a:p>
          <a:p>
            <a:pPr marL="180975" marR="0" lvl="0" indent="-18097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Které aspekty ve struktuře dvoušroubovicové DNA přispívají k stabilitě její molekuly?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39" descr="http://img.medicalxpress.com/newman/gfx/news/hires/2013/geneticediti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691477"/>
            <a:ext cx="9153553" cy="2743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>
            <a:spLocks noGrp="1"/>
          </p:cNvSpPr>
          <p:nvPr>
            <p:ph type="ctrTitle"/>
          </p:nvPr>
        </p:nvSpPr>
        <p:spPr>
          <a:xfrm>
            <a:off x="685800" y="134076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Molekulární biologie pro informatiky - 1</a:t>
            </a:r>
            <a:endParaRPr b="1"/>
          </a:p>
        </p:txBody>
      </p:sp>
      <p:sp>
        <p:nvSpPr>
          <p:cNvPr id="118" name="Google Shape;118;p4"/>
          <p:cNvSpPr txBox="1"/>
          <p:nvPr/>
        </p:nvSpPr>
        <p:spPr>
          <a:xfrm>
            <a:off x="692995" y="33271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Historie molekulární biologie Nukleové kyseliny a proteiny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 txBox="1"/>
          <p:nvPr/>
        </p:nvSpPr>
        <p:spPr>
          <a:xfrm>
            <a:off x="467544" y="0"/>
            <a:ext cx="82296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Ústřední dogma molekulární biologie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" name="Google Shape;125;p5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8209" y="1556792"/>
            <a:ext cx="6328269" cy="429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/>
          <p:nvPr/>
        </p:nvSpPr>
        <p:spPr>
          <a:xfrm>
            <a:off x="683568" y="1116364"/>
            <a:ext cx="8208432" cy="551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1868	Johann Friedrich Meischer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Hrubé extrakty DNA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1919	Phoebus Aaron Theodor Levene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Tetranukleotidová hypotéza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1928 	Frederick Griffith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Transformační princip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1944 	Oswald Avery, Colin Munro MacLeod,  Maclyn McCarty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Transformační princip je DNA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1952	Alfred Hershey, Martha Cowles Chase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DNA je nositelkou genetické informace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1953 	James Dewey Watson, Francis Crick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Objasnění struktury DNA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1956	Heinz Fraenkel-Conrat, Bea Singer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RNA jako nositelka genetické informace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1958	Matthew Meselson, Franklin Stahl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Semikonzervativní replikace DNA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467544" y="0"/>
            <a:ext cx="82296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Historie objevů genetické informace</a:t>
            </a:r>
            <a:endParaRPr sz="3200" b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" name="Google Shape;134;p6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/>
        </p:nvSpPr>
        <p:spPr>
          <a:xfrm>
            <a:off x="0" y="0"/>
            <a:ext cx="9108504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Griffith - Transformační princip (1928)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" name="Google Shape;141;p7"/>
          <p:cNvCxnSpPr/>
          <p:nvPr/>
        </p:nvCxnSpPr>
        <p:spPr>
          <a:xfrm>
            <a:off x="0" y="692696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2" name="Google Shape;142;p7" descr="http://www.trunity.net/files/301301_301400/301352/icb-01.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7" y="3742475"/>
            <a:ext cx="4824535" cy="292688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/>
          <p:nvPr/>
        </p:nvSpPr>
        <p:spPr>
          <a:xfrm>
            <a:off x="468504" y="987850"/>
            <a:ext cx="86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Streptococcus pneumoniae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4" name="Google Shape;144;p7"/>
          <p:cNvGrpSpPr/>
          <p:nvPr/>
        </p:nvGrpSpPr>
        <p:grpSpPr>
          <a:xfrm>
            <a:off x="601696" y="1401055"/>
            <a:ext cx="2449436" cy="1811921"/>
            <a:chOff x="262343" y="1329047"/>
            <a:chExt cx="3426972" cy="2535034"/>
          </a:xfrm>
        </p:grpSpPr>
        <p:pic>
          <p:nvPicPr>
            <p:cNvPr id="145" name="Google Shape;145;p7"/>
            <p:cNvPicPr preferRelativeResize="0"/>
            <p:nvPr/>
          </p:nvPicPr>
          <p:blipFill rotWithShape="1">
            <a:blip r:embed="rId4">
              <a:alphaModFix/>
            </a:blip>
            <a:srcRect l="2611" t="21631" r="67801" b="41926"/>
            <a:stretch/>
          </p:blipFill>
          <p:spPr>
            <a:xfrm>
              <a:off x="2038281" y="1329047"/>
              <a:ext cx="1651034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7" descr="http://b.static.trunity.net/images/301349/406x144/scale/"/>
            <p:cNvPicPr preferRelativeResize="0"/>
            <p:nvPr/>
          </p:nvPicPr>
          <p:blipFill rotWithShape="1">
            <a:blip r:embed="rId5">
              <a:alphaModFix/>
            </a:blip>
            <a:srcRect l="52084" t="5455" r="2306" b="6173"/>
            <a:stretch/>
          </p:blipFill>
          <p:spPr>
            <a:xfrm>
              <a:off x="262344" y="1340768"/>
              <a:ext cx="1759437" cy="121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7" descr="http://b.static.trunity.net/images/301349/406x144/scale/"/>
            <p:cNvPicPr preferRelativeResize="0"/>
            <p:nvPr/>
          </p:nvPicPr>
          <p:blipFill rotWithShape="1">
            <a:blip r:embed="rId5">
              <a:alphaModFix/>
            </a:blip>
            <a:srcRect l="2461" t="6272" r="51930"/>
            <a:stretch/>
          </p:blipFill>
          <p:spPr>
            <a:xfrm>
              <a:off x="262343" y="2578508"/>
              <a:ext cx="1759438" cy="1285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7"/>
            <p:cNvPicPr preferRelativeResize="0"/>
            <p:nvPr/>
          </p:nvPicPr>
          <p:blipFill rotWithShape="1">
            <a:blip r:embed="rId4">
              <a:alphaModFix/>
            </a:blip>
            <a:srcRect l="2611" t="63685" r="67801" b="863"/>
            <a:stretch/>
          </p:blipFill>
          <p:spPr>
            <a:xfrm>
              <a:off x="2027649" y="2578070"/>
              <a:ext cx="1648689" cy="122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7"/>
          <p:cNvSpPr/>
          <p:nvPr/>
        </p:nvSpPr>
        <p:spPr>
          <a:xfrm>
            <a:off x="3204617" y="1511927"/>
            <a:ext cx="51845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S-kmen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smooth, kapsula dodávající hladký vzhled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patogenní (zápal plic u člověka, smrt u myši)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3204617" y="2430377"/>
            <a:ext cx="48965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R-kmen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rough, bez kapsuly, drsný vzhled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mutantní, nepatogenní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5220072" y="4737918"/>
            <a:ext cx="352839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Přenos genetického materiálu mezi dvěma kmeny bakterií procesem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transformace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5004048" y="6654311"/>
            <a:ext cx="429496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http://www.trunity.net/ICB-demo/view/article/52446f810cf264abcd85e912/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/>
          <p:nvPr/>
        </p:nvSpPr>
        <p:spPr>
          <a:xfrm>
            <a:off x="467544" y="15148"/>
            <a:ext cx="8229600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Avery, MacLeod,  McCarty - Transformační princip je DNA (1944)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" name="Google Shape;158;p8"/>
          <p:cNvCxnSpPr/>
          <p:nvPr/>
        </p:nvCxnSpPr>
        <p:spPr>
          <a:xfrm>
            <a:off x="0" y="1103478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" name="Google Shape;159;p8"/>
          <p:cNvSpPr/>
          <p:nvPr/>
        </p:nvSpPr>
        <p:spPr>
          <a:xfrm>
            <a:off x="4227252" y="4116284"/>
            <a:ext cx="439248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Pouze ošetření vzorku DNázou zabránilo transformaci -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transformační substancí je DNA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8" descr="http://www.cas.miamioh.edu/%7Ewilsonkg/gene07/chap10/bp10p03.jpg"/>
          <p:cNvPicPr preferRelativeResize="0"/>
          <p:nvPr/>
        </p:nvPicPr>
        <p:blipFill rotWithShape="1">
          <a:blip r:embed="rId3">
            <a:alphaModFix/>
          </a:blip>
          <a:srcRect l="23173" t="97051"/>
          <a:stretch/>
        </p:blipFill>
        <p:spPr>
          <a:xfrm>
            <a:off x="23714" y="6701446"/>
            <a:ext cx="2827887" cy="1458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8"/>
          <p:cNvGrpSpPr/>
          <p:nvPr/>
        </p:nvGrpSpPr>
        <p:grpSpPr>
          <a:xfrm>
            <a:off x="1070074" y="1277207"/>
            <a:ext cx="2656590" cy="5248137"/>
            <a:chOff x="3432174" y="1349215"/>
            <a:chExt cx="2656590" cy="5248137"/>
          </a:xfrm>
        </p:grpSpPr>
        <p:grpSp>
          <p:nvGrpSpPr>
            <p:cNvPr id="162" name="Google Shape;162;p8"/>
            <p:cNvGrpSpPr/>
            <p:nvPr/>
          </p:nvGrpSpPr>
          <p:grpSpPr>
            <a:xfrm>
              <a:off x="3923928" y="1349215"/>
              <a:ext cx="2126245" cy="4776911"/>
              <a:chOff x="683568" y="1412776"/>
              <a:chExt cx="2126245" cy="4776911"/>
            </a:xfrm>
          </p:grpSpPr>
          <p:pic>
            <p:nvPicPr>
              <p:cNvPr id="163" name="Google Shape;163;p8" descr="http://www.cas.miamioh.edu/%7Ewilsonkg/gene07/chap10/bp10p03.jpg"/>
              <p:cNvPicPr preferRelativeResize="0"/>
              <p:nvPr/>
            </p:nvPicPr>
            <p:blipFill rotWithShape="1">
              <a:blip r:embed="rId3">
                <a:alphaModFix/>
              </a:blip>
              <a:srcRect l="17694" t="6335" r="36666" b="18677"/>
              <a:stretch/>
            </p:blipFill>
            <p:spPr>
              <a:xfrm>
                <a:off x="755577" y="1484785"/>
                <a:ext cx="2054236" cy="45365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4" name="Google Shape;164;p8"/>
              <p:cNvSpPr/>
              <p:nvPr/>
            </p:nvSpPr>
            <p:spPr>
              <a:xfrm>
                <a:off x="755577" y="1412776"/>
                <a:ext cx="2054236" cy="12782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755577" y="1628800"/>
                <a:ext cx="662929" cy="36004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827584" y="2564904"/>
                <a:ext cx="557013" cy="36004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828774" y="5013175"/>
                <a:ext cx="1666570" cy="180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837109" y="6009687"/>
                <a:ext cx="1666570" cy="180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683568" y="5373216"/>
                <a:ext cx="127346" cy="237967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1172817" y="3530494"/>
                <a:ext cx="360000" cy="288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1728894" y="3521166"/>
                <a:ext cx="396000" cy="288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2292167" y="3510533"/>
                <a:ext cx="360000" cy="288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3" name="Google Shape;173;p8"/>
            <p:cNvSpPr txBox="1"/>
            <p:nvPr/>
          </p:nvSpPr>
          <p:spPr>
            <a:xfrm>
              <a:off x="3799758" y="1484784"/>
              <a:ext cx="7425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S-kmen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8"/>
            <p:cNvSpPr txBox="1"/>
            <p:nvPr/>
          </p:nvSpPr>
          <p:spPr>
            <a:xfrm>
              <a:off x="3432174" y="4359771"/>
              <a:ext cx="75854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R-kmen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8"/>
            <p:cNvSpPr txBox="1"/>
            <p:nvPr/>
          </p:nvSpPr>
          <p:spPr>
            <a:xfrm>
              <a:off x="3659073" y="3356992"/>
              <a:ext cx="650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RNáza</a:t>
              </a:r>
              <a:endParaRPr sz="1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8"/>
            <p:cNvSpPr txBox="1"/>
            <p:nvPr/>
          </p:nvSpPr>
          <p:spPr>
            <a:xfrm>
              <a:off x="5425506" y="3350922"/>
              <a:ext cx="6632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DNáza</a:t>
              </a:r>
              <a:endParaRPr sz="14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8"/>
            <p:cNvSpPr txBox="1"/>
            <p:nvPr/>
          </p:nvSpPr>
          <p:spPr>
            <a:xfrm>
              <a:off x="4410845" y="3350922"/>
              <a:ext cx="83522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Proteáza</a:t>
              </a:r>
              <a:endParaRPr/>
            </a:p>
          </p:txBody>
        </p:sp>
        <p:sp>
          <p:nvSpPr>
            <p:cNvPr id="178" name="Google Shape;178;p8"/>
            <p:cNvSpPr txBox="1"/>
            <p:nvPr/>
          </p:nvSpPr>
          <p:spPr>
            <a:xfrm>
              <a:off x="3791050" y="5896322"/>
              <a:ext cx="75854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R-kmen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S-kmen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8"/>
            <p:cNvSpPr txBox="1"/>
            <p:nvPr/>
          </p:nvSpPr>
          <p:spPr>
            <a:xfrm>
              <a:off x="4517045" y="6074132"/>
              <a:ext cx="75854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R-kmen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S-kmen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8"/>
            <p:cNvSpPr txBox="1"/>
            <p:nvPr/>
          </p:nvSpPr>
          <p:spPr>
            <a:xfrm>
              <a:off x="5316102" y="5896322"/>
              <a:ext cx="758541" cy="307777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R-kmen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8"/>
            <p:cNvSpPr txBox="1"/>
            <p:nvPr/>
          </p:nvSpPr>
          <p:spPr>
            <a:xfrm>
              <a:off x="3795015" y="2273340"/>
              <a:ext cx="74251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S-kmen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filtrát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2" name="Google Shape;182;p8" descr="http://image.slidesharecdn.com/historiadeldna2011-ok-120603025214-phpapp02/95/historia-del-adn-powerpoint-para-4-medo-biologa-plan-comn-8-728.jpg?cb=1423225548"/>
          <p:cNvPicPr preferRelativeResize="0"/>
          <p:nvPr/>
        </p:nvPicPr>
        <p:blipFill rotWithShape="1">
          <a:blip r:embed="rId4">
            <a:alphaModFix/>
          </a:blip>
          <a:srcRect l="7984" t="23398" r="66419" b="34749"/>
          <a:stretch/>
        </p:blipFill>
        <p:spPr>
          <a:xfrm>
            <a:off x="4499992" y="1841189"/>
            <a:ext cx="1174282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 descr="http://image.slidesharecdn.com/historiadeldna2011-ok-120603025214-phpapp02/95/historia-del-adn-powerpoint-para-4-medo-biologa-plan-comn-8-728.jpg?cb=1423225548"/>
          <p:cNvPicPr preferRelativeResize="0"/>
          <p:nvPr/>
        </p:nvPicPr>
        <p:blipFill rotWithShape="1">
          <a:blip r:embed="rId4">
            <a:alphaModFix/>
          </a:blip>
          <a:srcRect l="42104" t="23398" r="32422" b="34749"/>
          <a:stretch/>
        </p:blipFill>
        <p:spPr>
          <a:xfrm>
            <a:off x="7158827" y="1844984"/>
            <a:ext cx="1168631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 descr="http://image.slidesharecdn.com/historiadeldna2011-ok-120603025214-phpapp02/95/historia-del-adn-powerpoint-para-4-medo-biologa-plan-comn-8-728.jpg?cb=1423225548"/>
          <p:cNvPicPr preferRelativeResize="0"/>
          <p:nvPr/>
        </p:nvPicPr>
        <p:blipFill rotWithShape="1">
          <a:blip r:embed="rId4">
            <a:alphaModFix/>
          </a:blip>
          <a:srcRect l="69694" t="23398" r="2716" b="34749"/>
          <a:stretch/>
        </p:blipFill>
        <p:spPr>
          <a:xfrm>
            <a:off x="5790675" y="1844984"/>
            <a:ext cx="1265642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/>
          <p:nvPr/>
        </p:nvSpPr>
        <p:spPr>
          <a:xfrm>
            <a:off x="467544" y="0"/>
            <a:ext cx="82296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Hershey, Chase - DNA je nositelkou </a:t>
            </a:r>
            <a:b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genetické informace (1952)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>
            <a:off x="0" y="1103478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2" name="Google Shape;192;p9" descr="http://biology-forums.com/gallery/33_23_06_11_4_11_12.jpeg"/>
          <p:cNvPicPr preferRelativeResize="0"/>
          <p:nvPr/>
        </p:nvPicPr>
        <p:blipFill rotWithShape="1">
          <a:blip r:embed="rId3">
            <a:alphaModFix/>
          </a:blip>
          <a:srcRect l="66224" t="13959" r="2109" b="13574"/>
          <a:stretch/>
        </p:blipFill>
        <p:spPr>
          <a:xfrm>
            <a:off x="3131840" y="1472603"/>
            <a:ext cx="1171575" cy="144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9"/>
          <p:cNvGrpSpPr/>
          <p:nvPr/>
        </p:nvGrpSpPr>
        <p:grpSpPr>
          <a:xfrm>
            <a:off x="460724" y="1472603"/>
            <a:ext cx="2324032" cy="1461332"/>
            <a:chOff x="460724" y="1600199"/>
            <a:chExt cx="2324032" cy="1461332"/>
          </a:xfrm>
        </p:grpSpPr>
        <p:pic>
          <p:nvPicPr>
            <p:cNvPr id="194" name="Google Shape;194;p9" descr="https://upload.wikimedia.org/wikipedia/commons/thumb/5/56/Tevenphage.svg/1498px-Tevenphage.svg.png"/>
            <p:cNvPicPr preferRelativeResize="0"/>
            <p:nvPr/>
          </p:nvPicPr>
          <p:blipFill rotWithShape="1">
            <a:blip r:embed="rId4">
              <a:alphaModFix/>
            </a:blip>
            <a:srcRect r="4299" b="16487"/>
            <a:stretch/>
          </p:blipFill>
          <p:spPr>
            <a:xfrm>
              <a:off x="460724" y="1600199"/>
              <a:ext cx="2324032" cy="1447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9"/>
            <p:cNvSpPr/>
            <p:nvPr/>
          </p:nvSpPr>
          <p:spPr>
            <a:xfrm>
              <a:off x="1684365" y="1787446"/>
              <a:ext cx="216024" cy="1440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691680" y="2118226"/>
              <a:ext cx="216024" cy="1440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1691680" y="2420888"/>
              <a:ext cx="216024" cy="1440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1801340" y="2903113"/>
              <a:ext cx="316281" cy="15841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2284992" y="2930234"/>
              <a:ext cx="420970" cy="1309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Google Shape;200;p9"/>
          <p:cNvSpPr txBox="1"/>
          <p:nvPr/>
        </p:nvSpPr>
        <p:spPr>
          <a:xfrm>
            <a:off x="1605494" y="1543952"/>
            <a:ext cx="52610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Hlava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(kapsid)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1598907" y="1944388"/>
            <a:ext cx="42191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Krček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1598907" y="2292150"/>
            <a:ext cx="38664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Bičík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2290312" y="2716974"/>
            <a:ext cx="75373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Vlákna bičíku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4449250" y="1594125"/>
            <a:ext cx="4464496" cy="130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Kapsidy fágů zůstávají na povrchu, genetický materiál jde do bakterie.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Využití pokroku: mikrobiologie E. coli, izolace fágů, radioizotopy.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5" name="Google Shape;205;p9"/>
          <p:cNvGrpSpPr/>
          <p:nvPr/>
        </p:nvGrpSpPr>
        <p:grpSpPr>
          <a:xfrm>
            <a:off x="328423" y="3520312"/>
            <a:ext cx="5035665" cy="2990728"/>
            <a:chOff x="184407" y="3822648"/>
            <a:chExt cx="5035665" cy="2990728"/>
          </a:xfrm>
        </p:grpSpPr>
        <p:pic>
          <p:nvPicPr>
            <p:cNvPr id="206" name="Google Shape;206;p9" descr="http://image.slidesharecdn.com/16lecturedna-150106204625-conversion-gate01/95/ch-16-the-molecular-basis-of-inheritance-15-638.jpg?cb=1420577525"/>
            <p:cNvPicPr preferRelativeResize="0"/>
            <p:nvPr/>
          </p:nvPicPr>
          <p:blipFill rotWithShape="1">
            <a:blip r:embed="rId5">
              <a:alphaModFix/>
            </a:blip>
            <a:srcRect t="10242" b="10920"/>
            <a:stretch/>
          </p:blipFill>
          <p:spPr>
            <a:xfrm>
              <a:off x="184407" y="3832761"/>
              <a:ext cx="5035665" cy="29806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9"/>
            <p:cNvSpPr/>
            <p:nvPr/>
          </p:nvSpPr>
          <p:spPr>
            <a:xfrm>
              <a:off x="312895" y="4437112"/>
              <a:ext cx="648072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362446" y="4653136"/>
              <a:ext cx="442641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218612" y="5931871"/>
              <a:ext cx="712879" cy="42097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57737" y="4221088"/>
              <a:ext cx="648072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489636" y="3932895"/>
              <a:ext cx="648072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1826953" y="3822816"/>
              <a:ext cx="648072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1751584" y="4477576"/>
              <a:ext cx="416445" cy="2160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2267138" y="3822648"/>
              <a:ext cx="648072" cy="23762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3046776" y="4695668"/>
              <a:ext cx="431442" cy="17853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4303414" y="3939750"/>
              <a:ext cx="772641" cy="31701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1740958" y="5317969"/>
              <a:ext cx="574250" cy="19638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3054719" y="5040523"/>
              <a:ext cx="574250" cy="19638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3007271" y="6458604"/>
              <a:ext cx="574250" cy="19638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893358" y="5470369"/>
              <a:ext cx="274671" cy="19638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4037555" y="5317968"/>
              <a:ext cx="905117" cy="19638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4027698" y="6584285"/>
              <a:ext cx="275717" cy="20991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4336459" y="6566280"/>
              <a:ext cx="635081" cy="23457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9"/>
          <p:cNvSpPr txBox="1"/>
          <p:nvPr/>
        </p:nvSpPr>
        <p:spPr>
          <a:xfrm>
            <a:off x="327866" y="4176058"/>
            <a:ext cx="69281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Radioizotop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síry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1" baseline="30000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r>
              <a:rPr lang="cs-CZ" sz="1800" b="1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1800" b="1">
              <a:solidFill>
                <a:srgbClr val="CC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9"/>
          <p:cNvSpPr txBox="1"/>
          <p:nvPr/>
        </p:nvSpPr>
        <p:spPr>
          <a:xfrm>
            <a:off x="777268" y="3867849"/>
            <a:ext cx="54373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Bakterie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9"/>
          <p:cNvSpPr txBox="1"/>
          <p:nvPr/>
        </p:nvSpPr>
        <p:spPr>
          <a:xfrm>
            <a:off x="327865" y="5684359"/>
            <a:ext cx="69281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Radioizotop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fosforu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baseline="30000">
                <a:solidFill>
                  <a:srgbClr val="00C4F2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r>
              <a:rPr lang="cs-CZ" sz="1800" b="1">
                <a:solidFill>
                  <a:srgbClr val="00C4F2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800" b="1">
              <a:solidFill>
                <a:srgbClr val="00C4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9"/>
          <p:cNvSpPr txBox="1"/>
          <p:nvPr/>
        </p:nvSpPr>
        <p:spPr>
          <a:xfrm>
            <a:off x="1004099" y="3623758"/>
            <a:ext cx="33054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Fág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 txBox="1"/>
          <p:nvPr/>
        </p:nvSpPr>
        <p:spPr>
          <a:xfrm>
            <a:off x="1877419" y="3533210"/>
            <a:ext cx="71846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Radioaktivní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protein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9"/>
          <p:cNvSpPr txBox="1"/>
          <p:nvPr/>
        </p:nvSpPr>
        <p:spPr>
          <a:xfrm>
            <a:off x="1794210" y="4931419"/>
            <a:ext cx="71846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Radioaktivní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9"/>
          <p:cNvSpPr txBox="1"/>
          <p:nvPr/>
        </p:nvSpPr>
        <p:spPr>
          <a:xfrm>
            <a:off x="2626180" y="3466906"/>
            <a:ext cx="52450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Prázdný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kapsid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9"/>
          <p:cNvSpPr txBox="1"/>
          <p:nvPr/>
        </p:nvSpPr>
        <p:spPr>
          <a:xfrm>
            <a:off x="3102875" y="4662623"/>
            <a:ext cx="7232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Centrifugace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9"/>
          <p:cNvSpPr txBox="1"/>
          <p:nvPr/>
        </p:nvSpPr>
        <p:spPr>
          <a:xfrm>
            <a:off x="3102874" y="6085276"/>
            <a:ext cx="7232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Centrifugace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9"/>
          <p:cNvSpPr txBox="1"/>
          <p:nvPr/>
        </p:nvSpPr>
        <p:spPr>
          <a:xfrm>
            <a:off x="4062537" y="4984837"/>
            <a:ext cx="75533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Pelet bakterií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9"/>
          <p:cNvSpPr txBox="1"/>
          <p:nvPr/>
        </p:nvSpPr>
        <p:spPr>
          <a:xfrm>
            <a:off x="4067944" y="6307477"/>
            <a:ext cx="75533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Pelet bakterií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/>
          <p:cNvSpPr txBox="1"/>
          <p:nvPr/>
        </p:nvSpPr>
        <p:spPr>
          <a:xfrm>
            <a:off x="5114016" y="4047387"/>
            <a:ext cx="8146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Radioaktivita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suspenzi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(proteiny fága)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9"/>
          <p:cNvSpPr txBox="1"/>
          <p:nvPr/>
        </p:nvSpPr>
        <p:spPr>
          <a:xfrm>
            <a:off x="5143144" y="5523480"/>
            <a:ext cx="7505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Radioaktivita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peletu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(DNA fága)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6012160" y="4047387"/>
            <a:ext cx="2959600" cy="2513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Během infekce zůstávají proteiny fága vně bakteriální buňky, zatímco DNA fága vstupuje do buněk.</a:t>
            </a:r>
            <a:endParaRPr/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 přenos genetické informace (i u virů) je zodpovědná DNA.</a:t>
            </a:r>
            <a:endParaRPr/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-65988" y="6654311"/>
            <a:ext cx="92099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http://biology-forums.com/index.php?action=gallery;sa=view;id=392   http://www.slideshare.net/veneethmathew/16-lecture-dna   http://commons.wikimedia.org/wiki/Image:Tevenphage.png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9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2484</Words>
  <Application>Microsoft Office PowerPoint</Application>
  <PresentationFormat>Předvádění na obrazovce (4:3)</PresentationFormat>
  <Paragraphs>749</Paragraphs>
  <Slides>39</Slides>
  <Notes>39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Arial</vt:lpstr>
      <vt:lpstr>Calibri</vt:lpstr>
      <vt:lpstr>Motiv systému Office</vt:lpstr>
      <vt:lpstr>Molekulární biologie  pro informatiky (VV072)</vt:lpstr>
      <vt:lpstr>Molekulární biologie pro informatiky</vt:lpstr>
      <vt:lpstr>Molekulární biologie pro informatiky</vt:lpstr>
      <vt:lpstr>Molekulární biologie pro informatiky - 1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Molekulární biologie  pro informatiky (VV072)</dc:title>
  <dc:creator>Lenka Tesařová</dc:creator>
  <cp:lastModifiedBy>Slavuňa</cp:lastModifiedBy>
  <cp:revision>2</cp:revision>
  <dcterms:created xsi:type="dcterms:W3CDTF">2015-12-15T10:36:45Z</dcterms:created>
  <dcterms:modified xsi:type="dcterms:W3CDTF">2023-02-15T20:13:28Z</dcterms:modified>
</cp:coreProperties>
</file>