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44" r:id="rId3"/>
    <p:sldId id="312" r:id="rId4"/>
    <p:sldId id="313" r:id="rId5"/>
    <p:sldId id="257" r:id="rId6"/>
    <p:sldId id="314" r:id="rId7"/>
    <p:sldId id="316" r:id="rId8"/>
    <p:sldId id="337" r:id="rId9"/>
    <p:sldId id="315" r:id="rId10"/>
    <p:sldId id="317" r:id="rId11"/>
    <p:sldId id="318" r:id="rId12"/>
    <p:sldId id="319" r:id="rId13"/>
    <p:sldId id="324" r:id="rId14"/>
    <p:sldId id="320" r:id="rId15"/>
    <p:sldId id="321" r:id="rId16"/>
    <p:sldId id="322" r:id="rId17"/>
    <p:sldId id="323" r:id="rId18"/>
    <p:sldId id="261" r:id="rId19"/>
    <p:sldId id="272" r:id="rId20"/>
    <p:sldId id="273" r:id="rId21"/>
    <p:sldId id="274" r:id="rId22"/>
    <p:sldId id="338" r:id="rId23"/>
    <p:sldId id="325" r:id="rId24"/>
    <p:sldId id="279" r:id="rId25"/>
    <p:sldId id="326" r:id="rId26"/>
    <p:sldId id="330" r:id="rId27"/>
    <p:sldId id="335" r:id="rId28"/>
    <p:sldId id="336" r:id="rId29"/>
    <p:sldId id="327" r:id="rId30"/>
    <p:sldId id="328" r:id="rId31"/>
    <p:sldId id="329" r:id="rId32"/>
    <p:sldId id="331" r:id="rId33"/>
    <p:sldId id="332" r:id="rId34"/>
    <p:sldId id="333" r:id="rId35"/>
    <p:sldId id="334" r:id="rId36"/>
    <p:sldId id="339" r:id="rId37"/>
    <p:sldId id="340" r:id="rId38"/>
    <p:sldId id="341" r:id="rId39"/>
    <p:sldId id="342" r:id="rId40"/>
    <p:sldId id="343" r:id="rId41"/>
    <p:sldId id="306" r:id="rId42"/>
    <p:sldId id="299" r:id="rId43"/>
    <p:sldId id="300" r:id="rId44"/>
    <p:sldId id="310" r:id="rId4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iPIuVYkGqEQ0POZDF5gzB5Ciqpb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 Šimar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04" autoAdjust="0"/>
  </p:normalViewPr>
  <p:slideViewPr>
    <p:cSldViewPr snapToGrid="0">
      <p:cViewPr varScale="1">
        <p:scale>
          <a:sx n="82" d="100"/>
          <a:sy n="82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70" Type="http://customschemas.google.com/relationships/presentationmetadata" Target="meta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7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12T18:15:13.137" idx="3">
    <p:pos x="283" y="2196"/>
    <p:text>Může se intron též překládat do proteinu?
Výjimečně ano. Intron retention většinou u rostlin, méně u živočichů. 
a) Introny nebo jejich části mohou být výjimečně přepisovány do proteinů  - antigen na lidském melanomu (Lupetti 1998) nebo isoforma proteinu CEACAM6 (Kurio 2008).
b) Sestřihlá mRNA se zachovanými introny vycestuje z jádra, při translaci ale dojde kvůli intronu k předčasnému ukončení a transkript je degradován - regulační mechanismus - zabrání se translaci.
c) Introny mohou zůstat v UTR (untranslated region) kde regulují translaci, ale samy se nepřekládají (Remy 2014)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IAp5Gr4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5708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78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895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15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74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Transkripce:</a:t>
            </a:r>
            <a:r>
              <a:rPr lang="cs-CZ" baseline="0" dirty="0" smtClean="0"/>
              <a:t> přenos gen. </a:t>
            </a:r>
            <a:r>
              <a:rPr lang="cs-CZ" baseline="0" dirty="0" err="1" smtClean="0"/>
              <a:t>Info</a:t>
            </a:r>
            <a:r>
              <a:rPr lang="cs-CZ" baseline="0" dirty="0" smtClean="0"/>
              <a:t> z DNA do RNA, Translace: přenos z RNA do proteinu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97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72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68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19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11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5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34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60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6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43002" y="-1142997"/>
            <a:ext cx="68579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Google Shape;84;p1"/>
          <p:cNvSpPr txBox="1"/>
          <p:nvPr/>
        </p:nvSpPr>
        <p:spPr>
          <a:xfrm>
            <a:off x="2887834" y="229036"/>
            <a:ext cx="327089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Molekulární </a:t>
            </a:r>
            <a:r>
              <a:rPr lang="cs-CZ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biologie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6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6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6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6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cs-CZ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847104" y="3516086"/>
            <a:ext cx="58017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(přepis) genetické informace </a:t>
            </a:r>
            <a:r>
              <a:rPr lang="cs-CZ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DNA do RNA</a:t>
            </a:r>
            <a:endParaRPr b="1" dirty="0"/>
          </a:p>
        </p:txBody>
      </p:sp>
      <p:sp>
        <p:nvSpPr>
          <p:cNvPr id="87" name="Google Shape;87;p1"/>
          <p:cNvSpPr/>
          <p:nvPr/>
        </p:nvSpPr>
        <p:spPr>
          <a:xfrm>
            <a:off x="152401" y="5072936"/>
            <a:ext cx="8991599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b="1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b="1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b="1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b="1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b="1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b="1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b="1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Hlavní zdroje:</a:t>
            </a:r>
            <a:r>
              <a:rPr lang="cs-CZ" dirty="0">
                <a:ea typeface="Calibri"/>
              </a:rPr>
              <a:t> </a:t>
            </a:r>
            <a:r>
              <a:rPr lang="cs-CZ"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s-CZ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Rosypal</a:t>
            </a:r>
            <a:r>
              <a:rPr lang="cs-CZ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Úvod do molekulární biologie </a:t>
            </a:r>
            <a:r>
              <a:rPr lang="cs-CZ"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</a:t>
            </a:r>
            <a:r>
              <a:rPr lang="cs-CZ" dirty="0" smtClean="0">
                <a:ea typeface="Calibri"/>
              </a:rPr>
              <a:t>, </a:t>
            </a:r>
            <a:r>
              <a:rPr lang="cs-CZ"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Masarykova </a:t>
            </a:r>
            <a:r>
              <a:rPr lang="cs-CZ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Universita </a:t>
            </a:r>
            <a:r>
              <a:rPr lang="cs-CZ"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Brno</a:t>
            </a:r>
            <a:r>
              <a:rPr lang="cs-CZ" dirty="0" smtClean="0">
                <a:ea typeface="Calibri"/>
              </a:rPr>
              <a:t>, </a:t>
            </a:r>
            <a:r>
              <a:rPr lang="cs-CZ"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ISBN </a:t>
            </a:r>
            <a:r>
              <a:rPr lang="cs-CZ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80-902562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200" i="1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Snustad</a:t>
            </a:r>
            <a:r>
              <a:rPr lang="cs-CZ" sz="1200" i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D., </a:t>
            </a:r>
            <a:r>
              <a:rPr lang="cs-CZ" sz="1200" i="1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Simmons</a:t>
            </a:r>
            <a:r>
              <a:rPr lang="cs-CZ" sz="1200" i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M., GENETIKA,  Masarykova univerzita Brno ISBN 978-80-210-8613-5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9204"/>
            <a:ext cx="43434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8714" cy="1143000"/>
          </a:xfrm>
        </p:spPr>
        <p:txBody>
          <a:bodyPr/>
          <a:lstStyle/>
          <a:p>
            <a:r>
              <a:rPr lang="cs-CZ" b="1" dirty="0" smtClean="0"/>
              <a:t>1. Iniciace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85058" y="1719943"/>
            <a:ext cx="7881258" cy="4637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3 fáze iniciace: </a:t>
            </a:r>
          </a:p>
          <a:p>
            <a:pPr marL="628650" indent="-514350">
              <a:buNone/>
            </a:pPr>
            <a:r>
              <a:rPr lang="cs-CZ" sz="2400" dirty="0" smtClean="0"/>
              <a:t>1. </a:t>
            </a:r>
            <a:r>
              <a:rPr lang="cs-CZ" sz="2400" b="1" dirty="0" smtClean="0"/>
              <a:t>vazba holoenzymu RNA polymerázy </a:t>
            </a:r>
            <a:r>
              <a:rPr lang="cs-CZ" sz="2400" dirty="0" smtClean="0"/>
              <a:t>na </a:t>
            </a:r>
            <a:r>
              <a:rPr lang="cs-CZ" sz="2400" b="1" dirty="0" smtClean="0"/>
              <a:t>promotor</a:t>
            </a:r>
            <a:r>
              <a:rPr lang="cs-CZ" sz="2400" dirty="0" smtClean="0"/>
              <a:t> na DNA, </a:t>
            </a:r>
          </a:p>
          <a:p>
            <a:pPr marL="628650" indent="-514350">
              <a:buNone/>
            </a:pPr>
            <a:r>
              <a:rPr lang="cs-CZ" sz="2400" dirty="0" smtClean="0"/>
              <a:t>2. </a:t>
            </a:r>
            <a:r>
              <a:rPr lang="cs-CZ" sz="2400" b="1" dirty="0" smtClean="0"/>
              <a:t>lokální rozvinutí obou vláken DNA </a:t>
            </a:r>
            <a:r>
              <a:rPr lang="cs-CZ" sz="2400" dirty="0" smtClean="0"/>
              <a:t>pomocí RNA-polymerázy – vznik volného </a:t>
            </a:r>
            <a:r>
              <a:rPr lang="cs-CZ" sz="2400" dirty="0" err="1" smtClean="0"/>
              <a:t>templátového</a:t>
            </a:r>
            <a:r>
              <a:rPr lang="cs-CZ" sz="2400" dirty="0" smtClean="0"/>
              <a:t> vlákna DNA, </a:t>
            </a:r>
          </a:p>
          <a:p>
            <a:pPr marL="628650" indent="-514350">
              <a:buNone/>
            </a:pPr>
            <a:r>
              <a:rPr lang="cs-CZ" sz="2400" dirty="0" smtClean="0"/>
              <a:t>3. </a:t>
            </a:r>
            <a:r>
              <a:rPr lang="cs-CZ" sz="2400" b="1" dirty="0" smtClean="0"/>
              <a:t>tvorba </a:t>
            </a:r>
            <a:r>
              <a:rPr lang="cs-CZ" sz="2400" dirty="0" smtClean="0"/>
              <a:t>prvních osmi až devíti  </a:t>
            </a:r>
            <a:r>
              <a:rPr lang="cs-CZ" sz="2400" b="1" dirty="0" err="1" smtClean="0"/>
              <a:t>fosfodiesterových</a:t>
            </a:r>
            <a:r>
              <a:rPr lang="cs-CZ" sz="2400" b="1" dirty="0" smtClean="0"/>
              <a:t> vazeb</a:t>
            </a:r>
            <a:r>
              <a:rPr lang="cs-CZ" sz="2400" dirty="0" smtClean="0"/>
              <a:t>.</a:t>
            </a:r>
          </a:p>
          <a:p>
            <a:pPr marL="628650" indent="-514350"/>
            <a:endParaRPr lang="cs-CZ" sz="2400" dirty="0" smtClean="0"/>
          </a:p>
          <a:p>
            <a:pPr marL="628650" indent="-514350">
              <a:buNone/>
            </a:pPr>
            <a:r>
              <a:rPr lang="cs-CZ" sz="2400" dirty="0" smtClean="0"/>
              <a:t>Po 3. kroku iniciace se pak uvolní sigma faktor  a </a:t>
            </a:r>
          </a:p>
          <a:p>
            <a:pPr marL="628650" indent="-514350">
              <a:buNone/>
            </a:pPr>
            <a:r>
              <a:rPr lang="cs-CZ" sz="2400" dirty="0" smtClean="0"/>
              <a:t>RNA-polymeráza zahájí fázi </a:t>
            </a:r>
            <a:r>
              <a:rPr lang="cs-CZ" sz="2400" u="sng" dirty="0" smtClean="0"/>
              <a:t>elongace</a:t>
            </a:r>
            <a:r>
              <a:rPr lang="cs-CZ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72143" y="413657"/>
            <a:ext cx="8643257" cy="37664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Promotor </a:t>
            </a:r>
            <a:r>
              <a:rPr lang="cs-CZ" dirty="0" smtClean="0"/>
              <a:t>je specifická sekvence DNA, která je součástí </a:t>
            </a:r>
            <a:r>
              <a:rPr lang="cs-CZ" u="sng" dirty="0" smtClean="0"/>
              <a:t>transkripční jednotky</a:t>
            </a:r>
            <a:r>
              <a:rPr lang="cs-CZ" dirty="0" smtClean="0"/>
              <a:t>, nasedá na něj RNA-polymeráza.</a:t>
            </a:r>
          </a:p>
          <a:p>
            <a:r>
              <a:rPr lang="cs-CZ" dirty="0" smtClean="0"/>
              <a:t>Liší se určitými specifickými sekvencemi, co </a:t>
            </a:r>
            <a:r>
              <a:rPr lang="cs-CZ" b="1" dirty="0" smtClean="0">
                <a:solidFill>
                  <a:srgbClr val="FF0000"/>
                </a:solidFill>
              </a:rPr>
              <a:t>ovlivňuje míru afinity k RNA-polymeráze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Silný/slabý promotor </a:t>
            </a:r>
            <a:r>
              <a:rPr lang="cs-CZ" dirty="0" smtClean="0"/>
              <a:t>- vysoká/nízká frekvence iniciace transkripce.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- Silnější promotor se více blíží konvenční sekvenci v místech: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i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	a) kolem nukleotidu  -35:	5' TTGACAT 3'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	b) </a:t>
            </a:r>
            <a:r>
              <a:rPr lang="cs-CZ" dirty="0" err="1" smtClean="0"/>
              <a:t>Pribnowův</a:t>
            </a:r>
            <a:r>
              <a:rPr lang="cs-CZ" dirty="0" smtClean="0"/>
              <a:t> box* (-10): 	5' TATAAT 3'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  <p:grpSp>
        <p:nvGrpSpPr>
          <p:cNvPr id="6" name="Google Shape;133;p8"/>
          <p:cNvGrpSpPr/>
          <p:nvPr/>
        </p:nvGrpSpPr>
        <p:grpSpPr>
          <a:xfrm>
            <a:off x="2001356" y="3795971"/>
            <a:ext cx="5392108" cy="2669595"/>
            <a:chOff x="1916196" y="3135668"/>
            <a:chExt cx="5392108" cy="2669595"/>
          </a:xfrm>
        </p:grpSpPr>
        <p:grpSp>
          <p:nvGrpSpPr>
            <p:cNvPr id="7" name="Google Shape;134;p8"/>
            <p:cNvGrpSpPr/>
            <p:nvPr/>
          </p:nvGrpSpPr>
          <p:grpSpPr>
            <a:xfrm>
              <a:off x="1916196" y="3376952"/>
              <a:ext cx="5392108" cy="2428311"/>
              <a:chOff x="4388545" y="4560975"/>
              <a:chExt cx="4582005" cy="1991158"/>
            </a:xfrm>
          </p:grpSpPr>
          <p:pic>
            <p:nvPicPr>
              <p:cNvPr id="10" name="Google Shape;135;p8" descr="http://oxfordgenetics.com/images/bacterial-promoter.png"/>
              <p:cNvPicPr preferRelativeResize="0"/>
              <p:nvPr/>
            </p:nvPicPr>
            <p:blipFill rotWithShape="1">
              <a:blip r:embed="rId2">
                <a:alphaModFix/>
              </a:blip>
              <a:srcRect r="8057"/>
              <a:stretch/>
            </p:blipFill>
            <p:spPr>
              <a:xfrm>
                <a:off x="4388545" y="4560975"/>
                <a:ext cx="4582005" cy="19911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Google Shape;136;p8"/>
              <p:cNvSpPr/>
              <p:nvPr/>
            </p:nvSpPr>
            <p:spPr>
              <a:xfrm>
                <a:off x="5698490" y="5694166"/>
                <a:ext cx="27764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Google Shape;137;p8"/>
            <p:cNvSpPr/>
            <p:nvPr/>
          </p:nvSpPr>
          <p:spPr>
            <a:xfrm>
              <a:off x="5870566" y="3135668"/>
              <a:ext cx="10084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operátor</a:t>
              </a:r>
              <a:endParaRPr/>
            </a:p>
          </p:txBody>
        </p:sp>
        <p:cxnSp>
          <p:nvCxnSpPr>
            <p:cNvPr id="9" name="Google Shape;138;p8"/>
            <p:cNvCxnSpPr/>
            <p:nvPr/>
          </p:nvCxnSpPr>
          <p:spPr>
            <a:xfrm flipH="1">
              <a:off x="5438518" y="3376953"/>
              <a:ext cx="576064" cy="57606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37458"/>
            <a:ext cx="8229600" cy="5788706"/>
          </a:xfrm>
        </p:spPr>
        <p:txBody>
          <a:bodyPr/>
          <a:lstStyle/>
          <a:p>
            <a:r>
              <a:rPr lang="cs-CZ" b="1" dirty="0" smtClean="0"/>
              <a:t>Transkripční jednotka (operon) </a:t>
            </a:r>
            <a:r>
              <a:rPr lang="cs-CZ" dirty="0" smtClean="0"/>
              <a:t>je</a:t>
            </a:r>
            <a:r>
              <a:rPr lang="cs-CZ" b="1" dirty="0" smtClean="0"/>
              <a:t> </a:t>
            </a:r>
            <a:r>
              <a:rPr lang="cs-CZ" dirty="0" smtClean="0"/>
              <a:t>část DNA přepisována do RNA složena z promotoru, </a:t>
            </a:r>
            <a:r>
              <a:rPr lang="cs-CZ" dirty="0" err="1" smtClean="0"/>
              <a:t>operatoru</a:t>
            </a:r>
            <a:r>
              <a:rPr lang="cs-CZ" dirty="0" smtClean="0"/>
              <a:t> a genů. Je řízena promotorem a také regulační oblastí –</a:t>
            </a:r>
            <a:r>
              <a:rPr lang="cs-CZ" b="1" dirty="0" smtClean="0"/>
              <a:t> operátorem.</a:t>
            </a:r>
          </a:p>
          <a:p>
            <a:r>
              <a:rPr lang="cs-CZ" dirty="0" smtClean="0"/>
              <a:t>Na operátor se může vázat regulační protein </a:t>
            </a:r>
            <a:r>
              <a:rPr lang="cs-CZ" b="1" dirty="0" smtClean="0"/>
              <a:t>represor</a:t>
            </a:r>
            <a:r>
              <a:rPr lang="cs-CZ" dirty="0" smtClean="0"/>
              <a:t>, který zastavuje transkripci.</a:t>
            </a:r>
            <a:endParaRPr lang="cs-CZ" b="1" dirty="0" smtClean="0"/>
          </a:p>
        </p:txBody>
      </p:sp>
      <p:pic>
        <p:nvPicPr>
          <p:cNvPr id="5" name="Google Shape;127;p7" descr="https://diaryofanalevelstudent.files.wordpress.com/2013/02/lactose-absen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74371" y="4027917"/>
            <a:ext cx="5889172" cy="240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37458"/>
            <a:ext cx="8229600" cy="51489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3800" b="1" dirty="0" err="1" smtClean="0"/>
              <a:t>Shineova</a:t>
            </a:r>
            <a:r>
              <a:rPr lang="cs-CZ" sz="3800" b="1" dirty="0" smtClean="0"/>
              <a:t>-</a:t>
            </a:r>
            <a:r>
              <a:rPr lang="cs-CZ" sz="3800" b="1" dirty="0" err="1" smtClean="0"/>
              <a:t>Dalgarnova</a:t>
            </a:r>
            <a:r>
              <a:rPr lang="cs-CZ" sz="3800" b="1" dirty="0" smtClean="0"/>
              <a:t> sekvence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b="1" dirty="0" smtClean="0"/>
          </a:p>
          <a:p>
            <a:pPr marL="0" indent="0">
              <a:spcBef>
                <a:spcPts val="0"/>
              </a:spcBef>
            </a:pPr>
            <a:r>
              <a:rPr lang="cs-CZ" sz="3500" dirty="0" smtClean="0"/>
              <a:t> Je konzervativní sekvence v </a:t>
            </a:r>
            <a:r>
              <a:rPr lang="cs-CZ" sz="3500" u="sng" dirty="0" err="1" smtClean="0"/>
              <a:t>prokaryotických</a:t>
            </a:r>
            <a:r>
              <a:rPr lang="cs-CZ" sz="3500" u="sng" dirty="0" smtClean="0"/>
              <a:t> </a:t>
            </a:r>
            <a:r>
              <a:rPr lang="cs-CZ" sz="3500" u="sng" dirty="0" err="1" smtClean="0"/>
              <a:t>mRNA</a:t>
            </a:r>
            <a:r>
              <a:rPr lang="cs-CZ" sz="3500" u="sng" dirty="0" smtClean="0"/>
              <a:t>, </a:t>
            </a:r>
            <a:r>
              <a:rPr lang="cs-CZ" sz="3500" dirty="0" smtClean="0"/>
              <a:t>která je komplementární k sekvenci v blízkosti 5' konce 16S </a:t>
            </a:r>
            <a:r>
              <a:rPr lang="cs-CZ" sz="3500" dirty="0" err="1" smtClean="0"/>
              <a:t>rRNA</a:t>
            </a:r>
            <a:r>
              <a:rPr lang="cs-CZ" sz="3500" dirty="0" smtClean="0"/>
              <a:t>.</a:t>
            </a:r>
          </a:p>
          <a:p>
            <a:pPr marL="0" indent="0">
              <a:spcBef>
                <a:spcPts val="0"/>
              </a:spcBef>
            </a:pPr>
            <a:r>
              <a:rPr lang="cs-CZ" sz="3500" dirty="0" smtClean="0"/>
              <a:t> Nachází se mezi promotorem (popř. za operátorem) a prvním strukturním genem.</a:t>
            </a:r>
          </a:p>
          <a:p>
            <a:pPr marL="0" indent="0">
              <a:spcBef>
                <a:spcPts val="0"/>
              </a:spcBef>
            </a:pPr>
            <a:r>
              <a:rPr lang="cs-CZ" sz="3500" dirty="0" smtClean="0"/>
              <a:t> </a:t>
            </a:r>
            <a:r>
              <a:rPr lang="cs-CZ" sz="3500" b="1" dirty="0" smtClean="0"/>
              <a:t>Zajišťuje vazbu na ribozom a nepřekládá se.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err="1" smtClean="0"/>
              <a:t>Shineova</a:t>
            </a:r>
            <a:r>
              <a:rPr lang="cs-CZ" b="1" dirty="0" smtClean="0"/>
              <a:t>-</a:t>
            </a:r>
            <a:r>
              <a:rPr lang="cs-CZ" b="1" dirty="0" err="1" smtClean="0"/>
              <a:t>Dalgarnova</a:t>
            </a:r>
            <a:r>
              <a:rPr lang="cs-CZ" b="1" dirty="0" smtClean="0"/>
              <a:t> </a:t>
            </a:r>
            <a:r>
              <a:rPr lang="cs-CZ" dirty="0" smtClean="0"/>
              <a:t>sekvence:</a:t>
            </a:r>
            <a:r>
              <a:rPr lang="cs-CZ" b="1" dirty="0" smtClean="0"/>
              <a:t>	5' AGGA 3'</a:t>
            </a: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Sekvence na ribozomu:			3' UCCU 5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</a:pPr>
            <a:r>
              <a:rPr lang="cs-CZ" dirty="0" smtClean="0"/>
              <a:t> Pokud primární </a:t>
            </a:r>
            <a:r>
              <a:rPr lang="cs-CZ" dirty="0" err="1" smtClean="0"/>
              <a:t>transkript</a:t>
            </a:r>
            <a:r>
              <a:rPr lang="cs-CZ" dirty="0" smtClean="0"/>
              <a:t> neobsahuje S-D sekvenci, nemůže se vázat k ribozomu a působí jako funkční RNA.</a:t>
            </a:r>
          </a:p>
          <a:p>
            <a:endParaRPr lang="cs-CZ" dirty="0"/>
          </a:p>
        </p:txBody>
      </p:sp>
      <p:pic>
        <p:nvPicPr>
          <p:cNvPr id="4" name="Google Shape;204;p15" descr="http://faculty.samford.edu/~djohnso2/44962w/405/08/f8-08-0.jpg"/>
          <p:cNvPicPr preferRelativeResize="0"/>
          <p:nvPr/>
        </p:nvPicPr>
        <p:blipFill rotWithShape="1">
          <a:blip r:embed="rId2">
            <a:alphaModFix/>
          </a:blip>
          <a:srcRect t="11622" b="60420"/>
          <a:stretch/>
        </p:blipFill>
        <p:spPr>
          <a:xfrm>
            <a:off x="1880637" y="5542521"/>
            <a:ext cx="5391020" cy="113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64;p11"/>
          <p:cNvGrpSpPr/>
          <p:nvPr/>
        </p:nvGrpSpPr>
        <p:grpSpPr>
          <a:xfrm>
            <a:off x="6096180" y="204394"/>
            <a:ext cx="3047820" cy="2808312"/>
            <a:chOff x="5868144" y="2348880"/>
            <a:chExt cx="3047820" cy="2808312"/>
          </a:xfrm>
        </p:grpSpPr>
        <p:pic>
          <p:nvPicPr>
            <p:cNvPr id="8" name="Google Shape;165;p11" descr="http://i.imgur.com/H7wRD.png"/>
            <p:cNvPicPr preferRelativeResize="0"/>
            <p:nvPr/>
          </p:nvPicPr>
          <p:blipFill rotWithShape="1">
            <a:blip r:embed="rId2">
              <a:alphaModFix/>
            </a:blip>
            <a:srcRect l="10431" t="52364" r="55021" b="4585"/>
            <a:stretch/>
          </p:blipFill>
          <p:spPr>
            <a:xfrm>
              <a:off x="5868144" y="2348880"/>
              <a:ext cx="3024336" cy="2808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66;p11"/>
            <p:cNvSpPr/>
            <p:nvPr/>
          </p:nvSpPr>
          <p:spPr>
            <a:xfrm>
              <a:off x="8460432" y="2532935"/>
              <a:ext cx="455532" cy="9094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4009"/>
            <a:ext cx="5203371" cy="1143000"/>
          </a:xfrm>
        </p:spPr>
        <p:txBody>
          <a:bodyPr/>
          <a:lstStyle/>
          <a:p>
            <a:r>
              <a:rPr lang="cs-CZ" b="1" dirty="0" smtClean="0"/>
              <a:t>2. Elongace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199" y="1088571"/>
            <a:ext cx="8360229" cy="525779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Elongace (prodlužování) řetězce </a:t>
            </a:r>
          </a:p>
          <a:p>
            <a:pPr>
              <a:buNone/>
            </a:pPr>
            <a:r>
              <a:rPr lang="cs-CZ" dirty="0" smtClean="0"/>
              <a:t>RNA nastává </a:t>
            </a:r>
            <a:r>
              <a:rPr lang="cs-CZ" b="1" dirty="0" smtClean="0"/>
              <a:t>po uvolnění sigma faktoru </a:t>
            </a:r>
            <a:r>
              <a:rPr lang="cs-CZ" dirty="0" smtClean="0"/>
              <a:t>z</a:t>
            </a:r>
          </a:p>
          <a:p>
            <a:pPr>
              <a:buNone/>
            </a:pPr>
            <a:r>
              <a:rPr lang="cs-CZ" dirty="0" smtClean="0"/>
              <a:t>RNA-polymerázy v místě transkripční</a:t>
            </a:r>
          </a:p>
          <a:p>
            <a:pPr>
              <a:buNone/>
            </a:pPr>
            <a:r>
              <a:rPr lang="cs-CZ" dirty="0" smtClean="0"/>
              <a:t>bubliny.</a:t>
            </a:r>
          </a:p>
          <a:p>
            <a:r>
              <a:rPr lang="cs-CZ" dirty="0" smtClean="0"/>
              <a:t>RNA-polymeráza při svém </a:t>
            </a:r>
            <a:r>
              <a:rPr lang="cs-CZ" b="1" dirty="0" smtClean="0"/>
              <a:t>pohybu v směre </a:t>
            </a:r>
          </a:p>
          <a:p>
            <a:pPr>
              <a:buNone/>
            </a:pPr>
            <a:r>
              <a:rPr lang="cs-CZ" b="1" dirty="0" smtClean="0"/>
              <a:t>5' → 3' </a:t>
            </a:r>
            <a:r>
              <a:rPr lang="cs-CZ" dirty="0" smtClean="0"/>
              <a:t>po DNA průběžně rozvíjí DNA a po </a:t>
            </a:r>
          </a:p>
          <a:p>
            <a:pPr>
              <a:buNone/>
            </a:pPr>
            <a:r>
              <a:rPr lang="cs-CZ" dirty="0" smtClean="0"/>
              <a:t>přepise obnovuje její vinutí.</a:t>
            </a:r>
          </a:p>
          <a:p>
            <a:r>
              <a:rPr lang="cs-CZ" dirty="0" smtClean="0"/>
              <a:t>Vznikající RNA řetězec je vytěsňován z </a:t>
            </a:r>
            <a:r>
              <a:rPr lang="cs-CZ" dirty="0" err="1" smtClean="0"/>
              <a:t>templátového</a:t>
            </a:r>
            <a:r>
              <a:rPr lang="cs-CZ" dirty="0" smtClean="0"/>
              <a:t> DNA vlákna.</a:t>
            </a:r>
          </a:p>
          <a:p>
            <a:r>
              <a:rPr lang="cs-CZ" dirty="0" smtClean="0"/>
              <a:t>Oblast přechodného párování bází mezi rostoucím řetězcem a </a:t>
            </a:r>
            <a:r>
              <a:rPr lang="cs-CZ" dirty="0" err="1" smtClean="0"/>
              <a:t>templátem</a:t>
            </a:r>
            <a:r>
              <a:rPr lang="cs-CZ" dirty="0" smtClean="0"/>
              <a:t> DNA je krátká , pouze tři páry bází.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65914" cy="1143000"/>
          </a:xfrm>
        </p:spPr>
        <p:txBody>
          <a:bodyPr/>
          <a:lstStyle/>
          <a:p>
            <a:r>
              <a:rPr lang="cs-CZ" b="1" dirty="0" smtClean="0"/>
              <a:t>3. Terminace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30086"/>
            <a:ext cx="8229600" cy="4896077"/>
          </a:xfrm>
        </p:spPr>
        <p:txBody>
          <a:bodyPr/>
          <a:lstStyle/>
          <a:p>
            <a:r>
              <a:rPr lang="cs-CZ" dirty="0" smtClean="0"/>
              <a:t>Nastává v okamžiku, kdy RNA-polymeráza zachytí </a:t>
            </a:r>
            <a:r>
              <a:rPr lang="cs-CZ" b="1" dirty="0" smtClean="0"/>
              <a:t>terminační signál → </a:t>
            </a:r>
            <a:r>
              <a:rPr lang="cs-CZ" dirty="0" smtClean="0"/>
              <a:t>rozpad transkripčního komplexu, uvolnění vzniklé RNA.</a:t>
            </a:r>
          </a:p>
          <a:p>
            <a:endParaRPr lang="cs-CZ" dirty="0" smtClean="0"/>
          </a:p>
          <a:p>
            <a:r>
              <a:rPr lang="cs-CZ" dirty="0" smtClean="0"/>
              <a:t>2 typy terminátorů transkripce: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A) ne</a:t>
            </a:r>
            <a:r>
              <a:rPr lang="pl-PL" b="1" dirty="0" smtClean="0"/>
              <a:t>závislé na rho-faktoru,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l-PL" b="1" dirty="0" smtClean="0"/>
              <a:t>B) závislé na rho-faktoru.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A) Terminátory nezávislé na </a:t>
            </a:r>
            <a:r>
              <a:rPr lang="cs-CZ" b="1" dirty="0" err="1" smtClean="0"/>
              <a:t>rho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73630"/>
            <a:ext cx="8229600" cy="3472541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Tento typ terminátoru obsahuje oblast bohatou na GC, za kterou následuje šest a více párů bází AT (oblast slabých vodíkových vazeb).</a:t>
            </a:r>
          </a:p>
          <a:p>
            <a:r>
              <a:rPr lang="cs-CZ" dirty="0" smtClean="0"/>
              <a:t>Oblasti bohaté na GC obsahují invertované repetice, které se po transkripci párují na základě komplementarity a vytvářejí </a:t>
            </a:r>
            <a:r>
              <a:rPr lang="cs-CZ" b="1" dirty="0" smtClean="0"/>
              <a:t>vlásenkové struktury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Vlásenky zpomalují pohyb RNA-polymerázy </a:t>
            </a:r>
            <a:r>
              <a:rPr lang="cs-CZ" dirty="0" smtClean="0"/>
              <a:t>po DNA – prodlužování je přerušeno. </a:t>
            </a:r>
          </a:p>
          <a:p>
            <a:endParaRPr lang="cs-CZ" dirty="0"/>
          </a:p>
        </p:txBody>
      </p:sp>
      <p:pic>
        <p:nvPicPr>
          <p:cNvPr id="4" name="Google Shape;188;p14" descr="Image result for nusa protein"/>
          <p:cNvPicPr preferRelativeResize="0"/>
          <p:nvPr/>
        </p:nvPicPr>
        <p:blipFill rotWithShape="1">
          <a:blip r:embed="rId2">
            <a:alphaModFix/>
          </a:blip>
          <a:srcRect l="63177" b="62365"/>
          <a:stretch/>
        </p:blipFill>
        <p:spPr>
          <a:xfrm>
            <a:off x="4876801" y="4248827"/>
            <a:ext cx="3421104" cy="245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B) Terminátory závislé na </a:t>
            </a:r>
            <a:r>
              <a:rPr lang="cs-CZ" b="1" dirty="0" err="1" smtClean="0"/>
              <a:t>rho</a:t>
            </a:r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28058"/>
            <a:ext cx="8229600" cy="4798106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Součástí je rovněž tvorba vlásenkové struktury</a:t>
            </a:r>
            <a:r>
              <a:rPr lang="cs-CZ" dirty="0" smtClean="0"/>
              <a:t>, která zastavuje RNA-polymerázu.</a:t>
            </a:r>
          </a:p>
          <a:p>
            <a:r>
              <a:rPr lang="cs-CZ" dirty="0" smtClean="0"/>
              <a:t>Terminátory závislé na </a:t>
            </a:r>
            <a:r>
              <a:rPr lang="cs-CZ" dirty="0" err="1" smtClean="0"/>
              <a:t>rho</a:t>
            </a:r>
            <a:r>
              <a:rPr lang="cs-CZ" dirty="0" smtClean="0"/>
              <a:t> navíc obsahují </a:t>
            </a:r>
            <a:r>
              <a:rPr lang="cs-CZ" b="1" dirty="0" smtClean="0"/>
              <a:t>sekvenci </a:t>
            </a:r>
            <a:r>
              <a:rPr lang="cs-CZ" b="1" i="1" dirty="0" err="1" smtClean="0"/>
              <a:t>rut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r</a:t>
            </a:r>
            <a:r>
              <a:rPr lang="cs-CZ" dirty="0" err="1" smtClean="0"/>
              <a:t>ho</a:t>
            </a:r>
            <a:r>
              <a:rPr lang="cs-CZ" dirty="0" smtClean="0"/>
              <a:t> </a:t>
            </a:r>
            <a:r>
              <a:rPr lang="cs-CZ" i="1" dirty="0" err="1" smtClean="0"/>
              <a:t>ut</a:t>
            </a:r>
            <a:r>
              <a:rPr lang="cs-CZ" dirty="0" err="1" smtClean="0"/>
              <a:t>ilisation</a:t>
            </a:r>
            <a:r>
              <a:rPr lang="cs-CZ" dirty="0" smtClean="0"/>
              <a:t>) </a:t>
            </a:r>
            <a:r>
              <a:rPr lang="cs-CZ" b="1" dirty="0" smtClean="0"/>
              <a:t>v blízkosti 3' konce </a:t>
            </a:r>
            <a:r>
              <a:rPr lang="cs-CZ" b="1" dirty="0" err="1" smtClean="0"/>
              <a:t>transkriptu</a:t>
            </a:r>
            <a:r>
              <a:rPr lang="cs-CZ" dirty="0" smtClean="0"/>
              <a:t>, zajišťující vazebné místo pro protein </a:t>
            </a:r>
            <a:r>
              <a:rPr lang="cs-CZ" dirty="0" err="1" smtClean="0"/>
              <a:t>rho</a:t>
            </a:r>
            <a:r>
              <a:rPr lang="cs-CZ" dirty="0" smtClean="0"/>
              <a:t>.</a:t>
            </a:r>
          </a:p>
          <a:p>
            <a:pPr marL="628650" indent="-514350">
              <a:buNone/>
            </a:pPr>
            <a:endParaRPr lang="cs-CZ" dirty="0" smtClean="0"/>
          </a:p>
          <a:p>
            <a:pPr marL="628650" indent="-514350"/>
            <a:r>
              <a:rPr lang="cs-CZ" dirty="0" err="1" smtClean="0"/>
              <a:t>Rho</a:t>
            </a:r>
            <a:r>
              <a:rPr lang="cs-CZ" dirty="0" smtClean="0"/>
              <a:t> se naváže na sekvenci </a:t>
            </a:r>
            <a:r>
              <a:rPr lang="cs-CZ" i="1" dirty="0" err="1" smtClean="0"/>
              <a:t>rut</a:t>
            </a:r>
            <a:r>
              <a:rPr lang="cs-CZ" dirty="0" smtClean="0"/>
              <a:t> a pohybuje se s RNA-polymerázou.</a:t>
            </a:r>
          </a:p>
          <a:p>
            <a:pPr marL="628650" indent="-514350"/>
            <a:r>
              <a:rPr lang="cs-CZ" dirty="0" smtClean="0"/>
              <a:t>Když RNA-polymeráza narazí na vlásenku, zastaví se a protein </a:t>
            </a:r>
            <a:r>
              <a:rPr lang="cs-CZ" dirty="0" err="1" smtClean="0"/>
              <a:t>rho</a:t>
            </a:r>
            <a:r>
              <a:rPr lang="cs-CZ" dirty="0" smtClean="0"/>
              <a:t> projede vlásenkou a svou </a:t>
            </a:r>
            <a:r>
              <a:rPr lang="cs-CZ" dirty="0" err="1" smtClean="0"/>
              <a:t>helikázovou</a:t>
            </a:r>
            <a:r>
              <a:rPr lang="cs-CZ" dirty="0" smtClean="0"/>
              <a:t> aktivitou uvolní párování mezi bázemi DNA a RNA (za spotřeby ATP) → uvolení </a:t>
            </a:r>
            <a:r>
              <a:rPr lang="cs-CZ" dirty="0" err="1" smtClean="0"/>
              <a:t>transkriptu</a:t>
            </a:r>
            <a:r>
              <a:rPr lang="cs-CZ" dirty="0" smtClean="0"/>
              <a:t>.</a:t>
            </a:r>
          </a:p>
          <a:p>
            <a:pPr marL="628650" indent="-514350">
              <a:buAutoNum type="arabi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 descr="http://i.imgur.com/H7wR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24" y="157092"/>
            <a:ext cx="8753872" cy="652331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/>
          <p:nvPr/>
        </p:nvSpPr>
        <p:spPr>
          <a:xfrm>
            <a:off x="59772" y="6493796"/>
            <a:ext cx="23585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amolecularmatter.tumblr.com</a:t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3275856" y="114243"/>
            <a:ext cx="11027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sigma faktor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/>
          <p:nvPr/>
        </p:nvSpPr>
        <p:spPr>
          <a:xfrm>
            <a:off x="153380" y="116632"/>
            <a:ext cx="8751134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cs-CZ" sz="4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Prokaryotická</a:t>
            </a:r>
            <a:r>
              <a:rPr lang="cs-CZ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1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posttranskripčně</a:t>
            </a:r>
            <a:r>
              <a:rPr lang="cs-CZ" sz="20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neupravuje 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slouží přímo pro tvorbu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polypeptidu.</a:t>
            </a:r>
          </a:p>
          <a:p>
            <a:pPr lvl="0"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prokaryot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jsou geny polycistronní (více genů na jednom 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transkriptu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ozpad 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během několika minut účinkem ribonukleázy (</a:t>
            </a:r>
            <a:r>
              <a:rPr lang="cs-CZ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RNázy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ve směru 5' → 3'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Translace</a:t>
            </a:r>
            <a:r>
              <a:rPr lang="cs-CZ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cs-CZ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 ribozomu probíhá </a:t>
            </a:r>
            <a:r>
              <a:rPr lang="cs-CZ" sz="20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současně s</a:t>
            </a:r>
            <a:r>
              <a:rPr lang="cs-CZ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její </a:t>
            </a:r>
            <a:r>
              <a:rPr lang="cs-CZ" sz="20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transkripcí</a:t>
            </a:r>
            <a:r>
              <a:rPr lang="cs-CZ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Polypeptidový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řetězec se začne syntetizovat ještě před ukončením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Rychlosti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40 nukleotidů za sekundu; 13 aminokyselin za sekundu; až 15 iniciací transkripce za minutu u jedné transkripční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jednotky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7" descr="http://gcat.davidson.edu/mediawiki-1.19.1/images/0/0e/Prokaryote.jpg"/>
          <p:cNvPicPr preferRelativeResize="0"/>
          <p:nvPr/>
        </p:nvPicPr>
        <p:blipFill rotWithShape="1">
          <a:blip r:embed="rId3">
            <a:alphaModFix/>
          </a:blip>
          <a:srcRect b="22422"/>
          <a:stretch/>
        </p:blipFill>
        <p:spPr>
          <a:xfrm>
            <a:off x="3429000" y="3311131"/>
            <a:ext cx="5715000" cy="3546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231683" y="3548851"/>
            <a:ext cx="3657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Polyribozom: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více ribozomů na jedné 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urychluje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translaci.</a:t>
            </a:r>
            <a:endParaRPr lang="cs-CZ" sz="2000" dirty="0" smtClean="0"/>
          </a:p>
          <a:p>
            <a:pPr lvl="0"/>
            <a:endParaRPr lang="cs-CZ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cs-CZ" sz="20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Spojení transkripce s translací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umožňuje efektivní syntézu proteinů (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15 molekul 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každá pokryta 30 ribozomy).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1. Transkripce (</a:t>
            </a:r>
            <a:r>
              <a:rPr lang="cs-CZ" dirty="0" err="1" smtClean="0"/>
              <a:t>prokaryotického</a:t>
            </a:r>
            <a:r>
              <a:rPr lang="cs-CZ" dirty="0" smtClean="0"/>
              <a:t>) bakteriálního genomu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2. Transkripce eukaryotického genomu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3. </a:t>
            </a:r>
            <a:r>
              <a:rPr lang="cs-CZ" dirty="0" err="1" smtClean="0"/>
              <a:t>Posttranskripční</a:t>
            </a:r>
            <a:r>
              <a:rPr lang="cs-CZ" dirty="0" smtClean="0"/>
              <a:t> úpravy RNA a mechanizmy sestřihu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8"/>
          <p:cNvPicPr preferRelativeResize="0"/>
          <p:nvPr/>
        </p:nvPicPr>
        <p:blipFill rotWithShape="1">
          <a:blip r:embed="rId3">
            <a:alphaModFix/>
          </a:blip>
          <a:srcRect l="60754" t="12531" r="6858" b="57810"/>
          <a:stretch/>
        </p:blipFill>
        <p:spPr>
          <a:xfrm>
            <a:off x="4469160" y="3534526"/>
            <a:ext cx="4248472" cy="273431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8"/>
          <p:cNvSpPr/>
          <p:nvPr/>
        </p:nvSpPr>
        <p:spPr>
          <a:xfrm>
            <a:off x="153380" y="0"/>
            <a:ext cx="873909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Prokaryotická</a:t>
            </a:r>
            <a:r>
              <a:rPr lang="cs-CZ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rRNA</a:t>
            </a:r>
            <a:endParaRPr lang="cs-CZ" sz="4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</a:pPr>
            <a:r>
              <a:rPr lang="cs-CZ" sz="20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Vytváří spolu se specifickými bílkovinami  buněčnou </a:t>
            </a:r>
            <a:r>
              <a:rPr lang="cs-CZ" sz="2000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struktúru</a:t>
            </a:r>
            <a:r>
              <a:rPr lang="cs-CZ" sz="20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 ribozom.</a:t>
            </a:r>
            <a:endParaRPr lang="cs-CZ" sz="2800" u="sng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u="sng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Geny 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rRNA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chromozomu v 5-9 </a:t>
            </a: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kopiích.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Každá 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transkripční jednotka má 2 promotory (P1, P2) a 2 terminátory (T1, T2</a:t>
            </a: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Mezi 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některými geny jsou vmezeřeny geny pro </a:t>
            </a:r>
            <a:r>
              <a:rPr lang="cs-CZ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tRNA</a:t>
            </a:r>
            <a:endParaRPr lang="cs-CZ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Nejprve 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přepis do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rRNA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sedimentační koeficient </a:t>
            </a: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30S 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jsou štěpeny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RNázou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III na sekvence 5S, 16S a </a:t>
            </a: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17255" y="6254404"/>
            <a:ext cx="866631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Jednotka S (Svedberg) - sedimentační koeficient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(veličina udává čas, za který proběhne sedimentace dané makromolekuly při její ultracentrifugaci)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/>
          <p:nvPr/>
        </p:nvSpPr>
        <p:spPr>
          <a:xfrm>
            <a:off x="153380" y="332656"/>
            <a:ext cx="8739099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cs-CZ" sz="4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Prokaryotická</a:t>
            </a:r>
            <a:r>
              <a:rPr lang="cs-CZ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tRNA</a:t>
            </a:r>
            <a:endParaRPr lang="cs-CZ" sz="4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0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Zajišťuje přenos aminokyselin pro začlenění do </a:t>
            </a:r>
            <a:r>
              <a:rPr lang="cs-CZ" sz="2000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polypeptidového</a:t>
            </a:r>
            <a:r>
              <a:rPr lang="cs-CZ" sz="20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řetězce při translaci.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jen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jeden promotor, poslední gen je strukturní (např. pro elongační faktor EF-Tu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strukturní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 umožňuje vazbu na ribozom, protože obsahuje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Shineovu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Dalgarnovu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sekvenci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9"/>
          <p:cNvPicPr preferRelativeResize="0"/>
          <p:nvPr/>
        </p:nvPicPr>
        <p:blipFill rotWithShape="1">
          <a:blip r:embed="rId3">
            <a:alphaModFix/>
          </a:blip>
          <a:srcRect l="60642" t="48569" r="8652" b="18217"/>
          <a:stretch/>
        </p:blipFill>
        <p:spPr>
          <a:xfrm>
            <a:off x="2400668" y="3233125"/>
            <a:ext cx="4392488" cy="333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Transkripce </a:t>
            </a:r>
            <a:r>
              <a:rPr lang="cs-CZ" b="1" dirty="0" err="1" smtClean="0"/>
              <a:t>eukaryot</a:t>
            </a:r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Transkripce </a:t>
            </a:r>
            <a:r>
              <a:rPr lang="cs-CZ" b="1" dirty="0" err="1" smtClean="0"/>
              <a:t>eukaryot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199" y="1273629"/>
            <a:ext cx="8338457" cy="523602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Složitější</a:t>
            </a:r>
            <a:r>
              <a:rPr lang="cs-CZ" dirty="0" smtClean="0"/>
              <a:t> – RNA se syntetizuje v jádře – vznik </a:t>
            </a:r>
            <a:r>
              <a:rPr lang="cs-CZ" u="sng" dirty="0" smtClean="0"/>
              <a:t>primárních </a:t>
            </a:r>
            <a:r>
              <a:rPr lang="cs-CZ" u="sng" dirty="0" err="1" smtClean="0"/>
              <a:t>transkriptů</a:t>
            </a:r>
            <a:r>
              <a:rPr lang="cs-CZ" u="sng" dirty="0" smtClean="0"/>
              <a:t> </a:t>
            </a:r>
            <a:r>
              <a:rPr lang="cs-CZ" dirty="0" smtClean="0"/>
              <a:t>→ </a:t>
            </a:r>
            <a:r>
              <a:rPr lang="cs-CZ" dirty="0" err="1" smtClean="0"/>
              <a:t>mRNA</a:t>
            </a:r>
            <a:r>
              <a:rPr lang="cs-CZ" dirty="0" smtClean="0"/>
              <a:t> se musí přenést k ribozomům do cytoplazmy.</a:t>
            </a:r>
          </a:p>
          <a:p>
            <a:pPr lvl="0"/>
            <a:r>
              <a:rPr lang="cs-CZ" dirty="0" smtClean="0"/>
              <a:t>Každá molekula eukaryotické</a:t>
            </a:r>
            <a:r>
              <a:rPr lang="cs-CZ" b="1" dirty="0" smtClean="0"/>
              <a:t> </a:t>
            </a:r>
            <a:r>
              <a:rPr lang="cs-CZ" b="1" dirty="0" err="1" smtClean="0"/>
              <a:t>mRNA</a:t>
            </a:r>
            <a:r>
              <a:rPr lang="cs-CZ" b="1" dirty="0" smtClean="0"/>
              <a:t> obsahuje oblast pouze 1 genu</a:t>
            </a:r>
            <a:r>
              <a:rPr lang="cs-CZ" dirty="0" smtClean="0"/>
              <a:t> (jsou </a:t>
            </a:r>
            <a:r>
              <a:rPr lang="cs-CZ" dirty="0" err="1" smtClean="0"/>
              <a:t>monogenní</a:t>
            </a:r>
            <a:r>
              <a:rPr lang="cs-CZ" dirty="0" smtClean="0"/>
              <a:t>) →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monocistronní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mRNA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i="1" dirty="0" smtClean="0"/>
              <a:t>(u </a:t>
            </a:r>
            <a:r>
              <a:rPr lang="cs-CZ" i="1" dirty="0" err="1" smtClean="0"/>
              <a:t>prokaryot</a:t>
            </a:r>
            <a:r>
              <a:rPr lang="cs-CZ" i="1" dirty="0" smtClean="0"/>
              <a:t> polycistronní).</a:t>
            </a:r>
            <a:endParaRPr lang="cs-CZ" dirty="0" smtClean="0"/>
          </a:p>
          <a:p>
            <a:r>
              <a:rPr lang="cs-CZ" dirty="0" smtClean="0"/>
              <a:t>5 různých RNA polymeráz.</a:t>
            </a:r>
          </a:p>
          <a:p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mRNA</a:t>
            </a:r>
            <a:r>
              <a:rPr lang="cs-CZ" dirty="0" smtClean="0"/>
              <a:t> podléhá </a:t>
            </a:r>
            <a:r>
              <a:rPr lang="cs-CZ" b="1" dirty="0" smtClean="0"/>
              <a:t>3 základním post-transkripčním modifikacím.</a:t>
            </a:r>
          </a:p>
          <a:p>
            <a:r>
              <a:rPr lang="cs-CZ" dirty="0" smtClean="0"/>
              <a:t>Soubor primárních </a:t>
            </a:r>
            <a:r>
              <a:rPr lang="cs-CZ" dirty="0" err="1" smtClean="0"/>
              <a:t>transkriptů</a:t>
            </a:r>
            <a:r>
              <a:rPr lang="cs-CZ" dirty="0" smtClean="0"/>
              <a:t> v jádře se nazývá </a:t>
            </a:r>
            <a:r>
              <a:rPr lang="cs-CZ" b="1" dirty="0" smtClean="0"/>
              <a:t>heterogenní jaderná RNA (</a:t>
            </a:r>
            <a:r>
              <a:rPr lang="cs-CZ" b="1" dirty="0" err="1" smtClean="0"/>
              <a:t>hnRNA</a:t>
            </a:r>
            <a:r>
              <a:rPr lang="cs-CZ" b="1" dirty="0" smtClean="0"/>
              <a:t>).</a:t>
            </a:r>
          </a:p>
          <a:p>
            <a:endParaRPr lang="cs-CZ" b="1" dirty="0" smtClean="0"/>
          </a:p>
          <a:p>
            <a:r>
              <a:rPr lang="cs-CZ" sz="2100" dirty="0" smtClean="0"/>
              <a:t>RNA-</a:t>
            </a:r>
            <a:r>
              <a:rPr lang="cs-CZ" sz="2100" dirty="0" err="1" smtClean="0"/>
              <a:t>transkripty</a:t>
            </a:r>
            <a:r>
              <a:rPr lang="cs-CZ" sz="2100" dirty="0" smtClean="0"/>
              <a:t> už během syntézy pokrývají RNA-vazebné proteiny, které jich chrání během úprav a transportu před ribonukleázami. </a:t>
            </a:r>
          </a:p>
          <a:p>
            <a:r>
              <a:rPr lang="cs-CZ" sz="2100" dirty="0" smtClean="0"/>
              <a:t>Poločas rozpadu eukaryotické RNA: cca 5 hodin, u </a:t>
            </a:r>
            <a:r>
              <a:rPr lang="cs-CZ" sz="2100" dirty="0" err="1" smtClean="0"/>
              <a:t>prokaryotické</a:t>
            </a:r>
            <a:r>
              <a:rPr lang="cs-CZ" sz="2100" dirty="0" smtClean="0"/>
              <a:t> RNA: cca 5 minut.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4" descr="http://image.slidesharecdn.com/replicationtranscriptiontranslation2012-140317172230-phpapp01/95/replication-transcription-translation2012-24-638.jpg?cb=1395077017"/>
          <p:cNvPicPr preferRelativeResize="0"/>
          <p:nvPr/>
        </p:nvPicPr>
        <p:blipFill rotWithShape="1">
          <a:blip r:embed="rId3">
            <a:alphaModFix/>
          </a:blip>
          <a:srcRect t="9471" b="10185"/>
          <a:stretch/>
        </p:blipFill>
        <p:spPr>
          <a:xfrm>
            <a:off x="539552" y="980728"/>
            <a:ext cx="7998069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karyotic pre-mRNA processing | RNA splicing (article) | Khan Acad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232" y="4114799"/>
            <a:ext cx="4876800" cy="27432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3 modifikace RNA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28058"/>
            <a:ext cx="8229600" cy="479810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1. K  </a:t>
            </a:r>
            <a:r>
              <a:rPr lang="cs-CZ" b="1" dirty="0" smtClean="0"/>
              <a:t>5'-koncům </a:t>
            </a:r>
            <a:r>
              <a:rPr lang="cs-CZ" dirty="0" smtClean="0"/>
              <a:t>primárních </a:t>
            </a:r>
            <a:r>
              <a:rPr lang="cs-CZ" dirty="0" err="1" smtClean="0"/>
              <a:t>transkriptů</a:t>
            </a:r>
            <a:r>
              <a:rPr lang="cs-CZ" dirty="0" smtClean="0"/>
              <a:t> se připojují </a:t>
            </a:r>
            <a:r>
              <a:rPr lang="cs-CZ" b="1" dirty="0" smtClean="0"/>
              <a:t>7-</a:t>
            </a:r>
            <a:r>
              <a:rPr lang="cs-CZ" b="1" dirty="0" err="1" smtClean="0"/>
              <a:t>metylguanozinové</a:t>
            </a:r>
            <a:r>
              <a:rPr lang="cs-CZ" b="1" dirty="0" smtClean="0"/>
              <a:t> čepičky.</a:t>
            </a:r>
          </a:p>
          <a:p>
            <a:pPr>
              <a:buNone/>
            </a:pPr>
            <a:r>
              <a:rPr lang="cs-CZ" dirty="0" smtClean="0"/>
              <a:t>2. Ke</a:t>
            </a:r>
            <a:r>
              <a:rPr lang="cs-CZ" b="1" dirty="0" smtClean="0"/>
              <a:t> 3'-koncům </a:t>
            </a:r>
            <a:r>
              <a:rPr lang="cs-CZ" dirty="0" smtClean="0"/>
              <a:t>se připojují úseky </a:t>
            </a:r>
            <a:r>
              <a:rPr lang="cs-CZ" b="1" dirty="0" err="1" smtClean="0"/>
              <a:t>poly</a:t>
            </a:r>
            <a:r>
              <a:rPr lang="cs-CZ" b="1" dirty="0" smtClean="0"/>
              <a:t>(A) – </a:t>
            </a:r>
            <a:r>
              <a:rPr lang="cs-CZ" dirty="0" err="1" smtClean="0"/>
              <a:t>polyadenilací</a:t>
            </a:r>
            <a:r>
              <a:rPr lang="cs-CZ" dirty="0" smtClean="0"/>
              <a:t> vznikají </a:t>
            </a:r>
            <a:r>
              <a:rPr lang="cs-CZ" b="1" dirty="0" err="1" smtClean="0"/>
              <a:t>polyadenozinové</a:t>
            </a:r>
            <a:r>
              <a:rPr lang="cs-CZ" b="1" dirty="0" smtClean="0"/>
              <a:t> ocásky</a:t>
            </a:r>
            <a:r>
              <a:rPr lang="cs-CZ" dirty="0" smtClean="0"/>
              <a:t> (20-200 nukleotidů).</a:t>
            </a:r>
          </a:p>
          <a:p>
            <a:pPr>
              <a:buNone/>
            </a:pPr>
            <a:r>
              <a:rPr lang="cs-CZ" dirty="0" smtClean="0"/>
              <a:t>3. Pokud jsou přítomny </a:t>
            </a:r>
            <a:r>
              <a:rPr lang="cs-CZ" b="1" dirty="0" smtClean="0"/>
              <a:t>introny</a:t>
            </a:r>
            <a:r>
              <a:rPr lang="cs-CZ" dirty="0" smtClean="0"/>
              <a:t>, probíhá jejich </a:t>
            </a:r>
            <a:r>
              <a:rPr lang="cs-CZ" b="1" dirty="0" err="1" smtClean="0"/>
              <a:t>vyštěpení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cs-CZ" b="1" dirty="0" smtClean="0"/>
              <a:t>Typy RNA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197430"/>
            <a:ext cx="8229600" cy="4928734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cs-CZ" b="1" u="sng" dirty="0" smtClean="0"/>
              <a:t>Kódující RNA</a:t>
            </a:r>
            <a:endParaRPr lang="cs-CZ" u="sng" dirty="0" smtClean="0"/>
          </a:p>
          <a:p>
            <a:pPr marL="0" indent="0">
              <a:spcBef>
                <a:spcPts val="0"/>
              </a:spcBef>
            </a:pPr>
            <a:r>
              <a:rPr lang="cs-CZ" dirty="0" smtClean="0"/>
              <a:t> Informace z DNA je přenesena pomocí </a:t>
            </a:r>
            <a:r>
              <a:rPr lang="cs-CZ" dirty="0" err="1" smtClean="0"/>
              <a:t>mRNA</a:t>
            </a:r>
            <a:r>
              <a:rPr lang="cs-CZ" dirty="0" smtClean="0"/>
              <a:t> do ribozomu, kde je přeložena do sekvence aminokyselin tvořících proteiny.</a:t>
            </a:r>
          </a:p>
          <a:p>
            <a:pPr marL="0" indent="0">
              <a:spcBef>
                <a:spcPts val="0"/>
              </a:spcBef>
            </a:pPr>
            <a:r>
              <a:rPr lang="cs-CZ" dirty="0" smtClean="0"/>
              <a:t> Tvoří asi jen 3% všech </a:t>
            </a:r>
            <a:r>
              <a:rPr lang="cs-CZ" dirty="0" err="1" smtClean="0"/>
              <a:t>transkriptů</a:t>
            </a:r>
            <a:r>
              <a:rPr lang="cs-CZ" dirty="0" smtClean="0"/>
              <a:t>.</a:t>
            </a:r>
          </a:p>
          <a:p>
            <a:pPr marL="0" indent="0">
              <a:spcBef>
                <a:spcPts val="0"/>
              </a:spcBef>
            </a:pPr>
            <a:r>
              <a:rPr lang="cs-CZ" b="1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Patří sem </a:t>
            </a:r>
            <a:r>
              <a:rPr lang="cs-CZ" b="1" dirty="0" err="1" smtClean="0">
                <a:solidFill>
                  <a:srgbClr val="FF0000"/>
                </a:solidFill>
              </a:rPr>
              <a:t>exony</a:t>
            </a:r>
            <a:r>
              <a:rPr lang="cs-CZ" b="1" dirty="0" smtClean="0">
                <a:solidFill>
                  <a:srgbClr val="FF0000"/>
                </a:solidFill>
              </a:rPr>
              <a:t> v </a:t>
            </a:r>
            <a:r>
              <a:rPr lang="cs-CZ" b="1" dirty="0" err="1" smtClean="0">
                <a:solidFill>
                  <a:srgbClr val="FF0000"/>
                </a:solidFill>
              </a:rPr>
              <a:t>pre</a:t>
            </a:r>
            <a:r>
              <a:rPr lang="cs-CZ" b="1" dirty="0" smtClean="0">
                <a:solidFill>
                  <a:srgbClr val="FF0000"/>
                </a:solidFill>
              </a:rPr>
              <a:t>-</a:t>
            </a:r>
            <a:r>
              <a:rPr lang="cs-CZ" b="1" dirty="0" err="1" smtClean="0">
                <a:solidFill>
                  <a:srgbClr val="FF0000"/>
                </a:solidFill>
              </a:rPr>
              <a:t>mRNA</a:t>
            </a:r>
            <a:r>
              <a:rPr lang="cs-CZ" dirty="0" smtClean="0"/>
              <a:t>: </a:t>
            </a:r>
            <a:r>
              <a:rPr lang="cs-CZ" dirty="0" err="1" smtClean="0"/>
              <a:t>prekurzorová</a:t>
            </a:r>
            <a:r>
              <a:rPr lang="cs-CZ" dirty="0" smtClean="0"/>
              <a:t> </a:t>
            </a:r>
            <a:r>
              <a:rPr lang="cs-CZ" dirty="0" err="1" smtClean="0"/>
              <a:t>mRNA</a:t>
            </a:r>
            <a:r>
              <a:rPr lang="cs-CZ" dirty="0" smtClean="0"/>
              <a:t> (též </a:t>
            </a:r>
            <a:r>
              <a:rPr lang="cs-CZ" dirty="0" err="1" smtClean="0"/>
              <a:t>hnRNA</a:t>
            </a:r>
            <a:r>
              <a:rPr lang="cs-CZ" dirty="0" smtClean="0"/>
              <a:t>).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cs-CZ" b="1" u="sng" dirty="0" smtClean="0"/>
              <a:t>Nekódující RNA</a:t>
            </a:r>
            <a:endParaRPr lang="cs-CZ" u="sng" dirty="0" smtClean="0"/>
          </a:p>
          <a:p>
            <a:pPr marL="0" indent="0">
              <a:spcBef>
                <a:spcPts val="0"/>
              </a:spcBef>
            </a:pPr>
            <a:r>
              <a:rPr lang="cs-CZ" b="1" dirty="0" smtClean="0"/>
              <a:t> </a:t>
            </a:r>
            <a:r>
              <a:rPr lang="cs-CZ" dirty="0" smtClean="0"/>
              <a:t>Cca 97% </a:t>
            </a:r>
            <a:r>
              <a:rPr lang="cs-CZ" dirty="0" err="1" smtClean="0"/>
              <a:t>transkriptů</a:t>
            </a:r>
            <a:r>
              <a:rPr lang="cs-CZ" dirty="0" smtClean="0"/>
              <a:t> – regulační funkce.</a:t>
            </a:r>
            <a:endParaRPr lang="cs-CZ" b="1" dirty="0" smtClean="0"/>
          </a:p>
          <a:p>
            <a:pPr marL="0" indent="0">
              <a:spcBef>
                <a:spcPts val="0"/>
              </a:spcBef>
            </a:pPr>
            <a:r>
              <a:rPr lang="cs-CZ" b="1" dirty="0" smtClean="0"/>
              <a:t> </a:t>
            </a:r>
            <a:r>
              <a:rPr lang="cs-CZ" dirty="0" smtClean="0"/>
              <a:t>Tvoří ji zejména </a:t>
            </a:r>
            <a:r>
              <a:rPr lang="cs-CZ" b="1" dirty="0" smtClean="0"/>
              <a:t>introny</a:t>
            </a:r>
            <a:r>
              <a:rPr lang="cs-CZ" dirty="0" smtClean="0"/>
              <a:t> vystřižené z </a:t>
            </a:r>
            <a:r>
              <a:rPr lang="cs-CZ" dirty="0" err="1" smtClean="0"/>
              <a:t>mRNA</a:t>
            </a:r>
            <a:r>
              <a:rPr lang="cs-CZ" dirty="0" smtClean="0"/>
              <a:t>, </a:t>
            </a:r>
            <a:r>
              <a:rPr lang="cs-CZ" dirty="0" err="1" smtClean="0"/>
              <a:t>rRNA</a:t>
            </a:r>
            <a:r>
              <a:rPr lang="cs-CZ" dirty="0" smtClean="0"/>
              <a:t>, </a:t>
            </a:r>
            <a:r>
              <a:rPr lang="cs-CZ" dirty="0" err="1" smtClean="0"/>
              <a:t>tRNA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FF0000"/>
                </a:solidFill>
              </a:rPr>
              <a:t>regulační RNA </a:t>
            </a:r>
            <a:r>
              <a:rPr lang="cs-CZ" dirty="0" smtClean="0"/>
              <a:t>(</a:t>
            </a:r>
            <a:r>
              <a:rPr lang="cs-CZ" dirty="0" err="1" smtClean="0"/>
              <a:t>snRNA</a:t>
            </a:r>
            <a:r>
              <a:rPr lang="cs-CZ" dirty="0" smtClean="0"/>
              <a:t>, </a:t>
            </a:r>
            <a:r>
              <a:rPr lang="cs-CZ" dirty="0" err="1" smtClean="0"/>
              <a:t>miRNA</a:t>
            </a:r>
            <a:r>
              <a:rPr lang="cs-CZ" dirty="0" smtClean="0"/>
              <a:t>, </a:t>
            </a:r>
            <a:r>
              <a:rPr lang="cs-CZ" dirty="0" err="1" smtClean="0"/>
              <a:t>siRNA</a:t>
            </a:r>
            <a:r>
              <a:rPr lang="cs-CZ" dirty="0" smtClean="0"/>
              <a:t> atd.).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Regulační RNA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360000" algn="just">
              <a:spcBef>
                <a:spcPts val="100"/>
              </a:spcBef>
              <a:buNone/>
            </a:pPr>
            <a:r>
              <a:rPr lang="cs-CZ" b="1" dirty="0" smtClean="0">
                <a:solidFill>
                  <a:srgbClr val="FF0000"/>
                </a:solidFill>
              </a:rPr>
              <a:t>Jsou to krátké molekuly RNA se sekvencí komplementární k určitým částem </a:t>
            </a:r>
            <a:r>
              <a:rPr lang="cs-CZ" b="1" dirty="0" err="1" smtClean="0">
                <a:solidFill>
                  <a:srgbClr val="FF0000"/>
                </a:solidFill>
              </a:rPr>
              <a:t>mRNA</a:t>
            </a:r>
            <a:r>
              <a:rPr lang="cs-CZ" b="1" dirty="0" smtClean="0">
                <a:solidFill>
                  <a:srgbClr val="FF0000"/>
                </a:solidFill>
              </a:rPr>
              <a:t> nebo DNA.</a:t>
            </a:r>
          </a:p>
          <a:p>
            <a:pPr marL="0" indent="0">
              <a:spcBef>
                <a:spcPts val="0"/>
              </a:spcBef>
            </a:pPr>
            <a:r>
              <a:rPr lang="cs-CZ" sz="2400" dirty="0" smtClean="0"/>
              <a:t> Mají schopnost inhibovat genovou expresi vazbou na </a:t>
            </a:r>
            <a:r>
              <a:rPr lang="cs-CZ" sz="2400" dirty="0" err="1" smtClean="0"/>
              <a:t>mRNA</a:t>
            </a:r>
            <a:r>
              <a:rPr lang="cs-CZ" sz="2400" dirty="0" smtClean="0"/>
              <a:t>.</a:t>
            </a:r>
          </a:p>
          <a:p>
            <a:pPr marL="0" indent="0">
              <a:spcBef>
                <a:spcPts val="0"/>
              </a:spcBef>
            </a:pPr>
            <a:r>
              <a:rPr lang="cs-CZ" sz="2400" dirty="0" smtClean="0"/>
              <a:t> Působí mechanismem </a:t>
            </a:r>
            <a:r>
              <a:rPr lang="cs-CZ" sz="2400" b="1" dirty="0" smtClean="0"/>
              <a:t>RNA interference </a:t>
            </a:r>
            <a:r>
              <a:rPr lang="cs-CZ" sz="2400" dirty="0" smtClean="0"/>
              <a:t>(</a:t>
            </a:r>
            <a:r>
              <a:rPr lang="cs-CZ" sz="2400" dirty="0" err="1" smtClean="0"/>
              <a:t>RNAi</a:t>
            </a:r>
            <a:r>
              <a:rPr lang="cs-CZ" sz="2400" dirty="0" smtClean="0"/>
              <a:t>) – </a:t>
            </a:r>
            <a:r>
              <a:rPr lang="cs-CZ" sz="1800" dirty="0" smtClean="0"/>
              <a:t>dvouvláknová RNA bráni expresi genu , který je alespoň částečně </a:t>
            </a:r>
            <a:r>
              <a:rPr lang="cs-CZ" sz="1800" dirty="0" err="1" smtClean="0"/>
              <a:t>homologní</a:t>
            </a:r>
            <a:r>
              <a:rPr lang="cs-CZ" sz="1800" dirty="0" smtClean="0"/>
              <a:t> s touto RNA.</a:t>
            </a:r>
            <a:endParaRPr lang="cs-CZ" sz="2400" dirty="0" smtClean="0"/>
          </a:p>
          <a:p>
            <a:pPr marL="0" indent="0">
              <a:spcBef>
                <a:spcPts val="0"/>
              </a:spcBef>
            </a:pPr>
            <a:r>
              <a:rPr lang="cs-CZ" sz="2400" dirty="0" smtClean="0"/>
              <a:t> Patří sem:</a:t>
            </a:r>
          </a:p>
          <a:p>
            <a:pPr marL="457200" lvl="1" indent="0">
              <a:spcBef>
                <a:spcPts val="0"/>
              </a:spcBef>
            </a:pPr>
            <a:r>
              <a:rPr lang="cs-CZ" sz="2000" dirty="0" smtClean="0"/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miRNA</a:t>
            </a:r>
            <a:r>
              <a:rPr lang="cs-CZ" sz="2000" dirty="0" smtClean="0"/>
              <a:t> (</a:t>
            </a:r>
            <a:r>
              <a:rPr lang="cs-CZ" sz="2000" dirty="0" err="1" smtClean="0"/>
              <a:t>microRNA</a:t>
            </a:r>
            <a:r>
              <a:rPr lang="cs-CZ" sz="2000" dirty="0" smtClean="0"/>
              <a:t>)		 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2000" i="1" dirty="0" smtClean="0"/>
              <a:t>				     regulace genové exprese</a:t>
            </a:r>
            <a:endParaRPr lang="cs-CZ" sz="2000" dirty="0" smtClean="0"/>
          </a:p>
          <a:p>
            <a:pPr marL="457200" lvl="1" indent="0">
              <a:spcBef>
                <a:spcPts val="0"/>
              </a:spcBef>
            </a:pPr>
            <a:r>
              <a:rPr lang="cs-CZ" sz="2000" dirty="0" smtClean="0"/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siRNA</a:t>
            </a:r>
            <a:r>
              <a:rPr lang="cs-CZ" sz="2000" dirty="0" smtClean="0"/>
              <a:t> (</a:t>
            </a:r>
            <a:r>
              <a:rPr lang="cs-CZ" sz="2000" dirty="0" err="1" smtClean="0"/>
              <a:t>small</a:t>
            </a:r>
            <a:r>
              <a:rPr lang="cs-CZ" sz="2000" dirty="0" smtClean="0"/>
              <a:t> inhibitory RNA)</a:t>
            </a:r>
          </a:p>
          <a:p>
            <a:pPr marL="360000">
              <a:spcBef>
                <a:spcPts val="100"/>
              </a:spcBef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Pravá zložená zátvorka 4"/>
          <p:cNvSpPr/>
          <p:nvPr/>
        </p:nvSpPr>
        <p:spPr>
          <a:xfrm>
            <a:off x="4180113" y="4180114"/>
            <a:ext cx="195944" cy="7511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Google Shape;362;p34"/>
          <p:cNvPicPr preferRelativeResize="0"/>
          <p:nvPr/>
        </p:nvPicPr>
        <p:blipFill rotWithShape="1">
          <a:blip r:embed="rId2">
            <a:alphaModFix/>
          </a:blip>
          <a:srcRect l="36858" t="26879" r="38049" b="37025"/>
          <a:stretch/>
        </p:blipFill>
        <p:spPr>
          <a:xfrm>
            <a:off x="5395055" y="4928573"/>
            <a:ext cx="2475317" cy="1929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6572"/>
            <a:ext cx="8229600" cy="5799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b="1" dirty="0" err="1" smtClean="0"/>
              <a:t>miRNA</a:t>
            </a:r>
            <a:endParaRPr lang="cs-CZ" b="1" dirty="0" smtClean="0"/>
          </a:p>
          <a:p>
            <a:r>
              <a:rPr lang="cs-CZ" dirty="0" smtClean="0"/>
              <a:t>Krátké interferující RNA, 21-22 nukleotidů, vzniká z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miRNA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Funkce</a:t>
            </a:r>
            <a:r>
              <a:rPr lang="cs-CZ" b="1" dirty="0" smtClean="0"/>
              <a:t>: RNA </a:t>
            </a:r>
            <a:r>
              <a:rPr lang="cs-CZ" b="1" dirty="0" err="1" smtClean="0"/>
              <a:t>silencing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post-transkripční regulace genové exprese.</a:t>
            </a:r>
          </a:p>
          <a:p>
            <a:pPr>
              <a:buNone/>
            </a:pPr>
            <a:endParaRPr lang="cs-CZ" sz="1800" b="1" dirty="0" smtClean="0"/>
          </a:p>
          <a:p>
            <a:pPr>
              <a:buFont typeface="Courier New" pitchFamily="49" charset="0"/>
              <a:buChar char="o"/>
            </a:pPr>
            <a:r>
              <a:rPr lang="cs-CZ" sz="1800" b="1" dirty="0" smtClean="0"/>
              <a:t> RNA </a:t>
            </a:r>
            <a:r>
              <a:rPr lang="cs-CZ" sz="1800" b="1" dirty="0" err="1" smtClean="0"/>
              <a:t>silencing</a:t>
            </a:r>
            <a:r>
              <a:rPr lang="cs-CZ" sz="1800" b="1" dirty="0" smtClean="0"/>
              <a:t>: </a:t>
            </a:r>
            <a:r>
              <a:rPr lang="cs-CZ" sz="1800" dirty="0" smtClean="0"/>
              <a:t>štěpení řetězce </a:t>
            </a:r>
            <a:r>
              <a:rPr lang="cs-CZ" sz="1800" dirty="0" err="1" smtClean="0"/>
              <a:t>mRNA</a:t>
            </a:r>
            <a:r>
              <a:rPr lang="cs-CZ" sz="1800" dirty="0" smtClean="0"/>
              <a:t> na dva kusy (endonukleázami), destabilizace </a:t>
            </a:r>
            <a:r>
              <a:rPr lang="cs-CZ" sz="1800" dirty="0" err="1" smtClean="0"/>
              <a:t>mRNA</a:t>
            </a:r>
            <a:r>
              <a:rPr lang="cs-CZ" sz="1800" dirty="0" smtClean="0"/>
              <a:t> </a:t>
            </a:r>
            <a:r>
              <a:rPr lang="cs-CZ" sz="1800" dirty="0" err="1" smtClean="0"/>
              <a:t>zkracením</a:t>
            </a:r>
            <a:r>
              <a:rPr lang="cs-CZ" sz="1800" dirty="0" smtClean="0"/>
              <a:t> </a:t>
            </a:r>
            <a:r>
              <a:rPr lang="cs-CZ" sz="1800" dirty="0" err="1" smtClean="0"/>
              <a:t>poly</a:t>
            </a:r>
            <a:r>
              <a:rPr lang="cs-CZ" sz="1800" dirty="0" smtClean="0"/>
              <a:t>(A) konce (dřívější degradace exonukleázami).</a:t>
            </a:r>
          </a:p>
          <a:p>
            <a:pPr>
              <a:buFont typeface="Courier New" pitchFamily="49" charset="0"/>
              <a:buChar char="o"/>
            </a:pPr>
            <a:r>
              <a:rPr lang="cs-CZ" sz="1800" b="1" dirty="0" smtClean="0"/>
              <a:t>Post-transkripční regulace genové exprese: </a:t>
            </a:r>
            <a:r>
              <a:rPr lang="cs-CZ" sz="1800" dirty="0" smtClean="0"/>
              <a:t>párování s komplementárními sekvencemi </a:t>
            </a:r>
            <a:r>
              <a:rPr lang="cs-CZ" sz="1800" dirty="0" err="1" smtClean="0"/>
              <a:t>mRNA</a:t>
            </a:r>
            <a:r>
              <a:rPr lang="cs-CZ" sz="1800" dirty="0" smtClean="0"/>
              <a:t> – snížení účinnosti translace do proteinu na ribozomu (fyzicky blokuje).</a:t>
            </a:r>
            <a:endParaRPr lang="cs-CZ" sz="1800" b="1" dirty="0" smtClean="0"/>
          </a:p>
          <a:p>
            <a:pPr algn="ctr">
              <a:buNone/>
            </a:pPr>
            <a:r>
              <a:rPr lang="cs-CZ" b="1" dirty="0" err="1" smtClean="0"/>
              <a:t>siRNA</a:t>
            </a:r>
            <a:endParaRPr lang="cs-CZ" b="1" dirty="0" smtClean="0"/>
          </a:p>
          <a:p>
            <a:r>
              <a:rPr lang="cs-CZ" dirty="0" smtClean="0"/>
              <a:t>Malá inhibiční RNA, 20-25 nukleotidů.</a:t>
            </a:r>
          </a:p>
          <a:p>
            <a:pPr lvl="0"/>
            <a:r>
              <a:rPr lang="cs-CZ" dirty="0" smtClean="0"/>
              <a:t>Funkce: </a:t>
            </a:r>
            <a:r>
              <a:rPr lang="cs-CZ" b="1" dirty="0" smtClean="0"/>
              <a:t>post-transkripční RNA </a:t>
            </a:r>
            <a:r>
              <a:rPr lang="cs-CZ" b="1" dirty="0" err="1" smtClean="0"/>
              <a:t>silencing</a:t>
            </a:r>
            <a:r>
              <a:rPr lang="cs-CZ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5 typů RNA-polymeráz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404258"/>
            <a:ext cx="8229600" cy="151311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Složitější, pro zahájení transkripce vyžadují pomoc proteinů: </a:t>
            </a:r>
            <a:r>
              <a:rPr lang="cs-CZ" b="1" dirty="0" smtClean="0"/>
              <a:t>transkripčních faktorů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Každá má svůj </a:t>
            </a:r>
            <a:r>
              <a:rPr lang="cs-CZ" b="1" dirty="0" smtClean="0"/>
              <a:t>specifický promotor </a:t>
            </a:r>
            <a:r>
              <a:rPr lang="cs-CZ" dirty="0" smtClean="0"/>
              <a:t>(bakterie: jeden typ RNA-polymerázy a jeden typ promotoru)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522515" y="2866573"/>
          <a:ext cx="8207829" cy="37011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5943"/>
                <a:gridCol w="2735943"/>
                <a:gridCol w="2735943"/>
              </a:tblGrid>
              <a:tr h="50219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Enzym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Umístnění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Produkty</a:t>
                      </a:r>
                      <a:endParaRPr lang="cs-CZ" sz="1800" dirty="0"/>
                    </a:p>
                  </a:txBody>
                  <a:tcPr anchor="ctr"/>
                </a:tc>
              </a:tr>
              <a:tr h="502194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RNA-</a:t>
                      </a:r>
                      <a:r>
                        <a:rPr lang="cs-CZ" sz="1800" b="1" baseline="0" dirty="0" smtClean="0"/>
                        <a:t>polymeráza I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Jadérko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rRNA</a:t>
                      </a:r>
                      <a:r>
                        <a:rPr lang="cs-CZ" sz="1800" dirty="0" smtClean="0"/>
                        <a:t>, kromě</a:t>
                      </a:r>
                      <a:r>
                        <a:rPr lang="cs-CZ" sz="1800" baseline="0" dirty="0" smtClean="0"/>
                        <a:t> 5S </a:t>
                      </a:r>
                      <a:r>
                        <a:rPr lang="cs-CZ" sz="1800" baseline="0" dirty="0" err="1" smtClean="0"/>
                        <a:t>rRNA</a:t>
                      </a:r>
                      <a:endParaRPr lang="cs-CZ" sz="1800" dirty="0"/>
                    </a:p>
                  </a:txBody>
                  <a:tcPr anchor="ctr"/>
                </a:tc>
              </a:tr>
              <a:tr h="502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RNA-</a:t>
                      </a:r>
                      <a:r>
                        <a:rPr lang="cs-CZ" sz="1800" b="1" baseline="0" dirty="0" smtClean="0">
                          <a:solidFill>
                            <a:srgbClr val="C00000"/>
                          </a:solidFill>
                        </a:rPr>
                        <a:t>polymeráza II</a:t>
                      </a:r>
                      <a:endParaRPr lang="cs-CZ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C00000"/>
                          </a:solidFill>
                        </a:rPr>
                        <a:t>Jádro</a:t>
                      </a:r>
                      <a:endParaRPr lang="cs-CZ" sz="1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C00000"/>
                          </a:solidFill>
                        </a:rPr>
                        <a:t>Jaderné </a:t>
                      </a:r>
                      <a:r>
                        <a:rPr lang="cs-CZ" sz="1800" dirty="0" err="1" smtClean="0">
                          <a:solidFill>
                            <a:srgbClr val="C00000"/>
                          </a:solidFill>
                        </a:rPr>
                        <a:t>pre</a:t>
                      </a:r>
                      <a:r>
                        <a:rPr lang="cs-CZ" sz="18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cs-CZ" sz="1800" dirty="0" err="1" smtClean="0">
                          <a:solidFill>
                            <a:srgbClr val="C00000"/>
                          </a:solidFill>
                        </a:rPr>
                        <a:t>mRNA</a:t>
                      </a:r>
                      <a:endParaRPr lang="cs-CZ" sz="1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502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RNA-</a:t>
                      </a:r>
                      <a:r>
                        <a:rPr lang="cs-CZ" sz="1800" b="1" baseline="0" dirty="0" smtClean="0"/>
                        <a:t>polymeráza III</a:t>
                      </a:r>
                      <a:endParaRPr lang="cs-CZ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Jádro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tRNA</a:t>
                      </a:r>
                      <a:r>
                        <a:rPr lang="cs-CZ" sz="1800" dirty="0" smtClean="0"/>
                        <a:t>, 5S </a:t>
                      </a:r>
                      <a:r>
                        <a:rPr lang="cs-CZ" sz="1800" dirty="0" err="1" smtClean="0"/>
                        <a:t>rRNA</a:t>
                      </a:r>
                      <a:r>
                        <a:rPr lang="cs-CZ" sz="1800" baseline="0" dirty="0" smtClean="0"/>
                        <a:t> a další </a:t>
                      </a:r>
                      <a:r>
                        <a:rPr lang="cs-CZ" sz="1800" baseline="0" dirty="0" err="1" smtClean="0"/>
                        <a:t>snRNA</a:t>
                      </a:r>
                      <a:endParaRPr lang="cs-CZ" sz="1800" dirty="0"/>
                    </a:p>
                  </a:txBody>
                  <a:tcPr anchor="ctr"/>
                </a:tc>
              </a:tr>
              <a:tr h="502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800" dirty="0" smtClean="0"/>
                        <a:t>RNA-</a:t>
                      </a:r>
                      <a:r>
                        <a:rPr lang="cs-CZ" sz="1800" baseline="0" dirty="0" smtClean="0"/>
                        <a:t>polymeráza IV</a:t>
                      </a:r>
                      <a:endParaRPr lang="cs-CZ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Jádro (rostlina)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Malé interferující</a:t>
                      </a:r>
                      <a:r>
                        <a:rPr lang="cs-CZ" sz="1800" baseline="0" dirty="0" smtClean="0"/>
                        <a:t> RNA (</a:t>
                      </a:r>
                      <a:r>
                        <a:rPr lang="cs-CZ" sz="1800" baseline="0" dirty="0" err="1" smtClean="0"/>
                        <a:t>siRNA</a:t>
                      </a:r>
                      <a:r>
                        <a:rPr lang="cs-CZ" sz="1800" baseline="0" dirty="0" smtClean="0"/>
                        <a:t>)</a:t>
                      </a:r>
                      <a:endParaRPr lang="cs-CZ" sz="1800" dirty="0"/>
                    </a:p>
                  </a:txBody>
                  <a:tcPr anchor="ctr"/>
                </a:tc>
              </a:tr>
              <a:tr h="502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800" dirty="0" smtClean="0"/>
                        <a:t>RNA-</a:t>
                      </a:r>
                      <a:r>
                        <a:rPr lang="cs-CZ" sz="1800" baseline="0" dirty="0" smtClean="0"/>
                        <a:t>polymeráza V</a:t>
                      </a:r>
                      <a:endParaRPr lang="cs-CZ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800" dirty="0" smtClean="0"/>
                        <a:t>Jádro (rostlina)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Některé </a:t>
                      </a:r>
                      <a:r>
                        <a:rPr lang="cs-CZ" sz="1800" dirty="0" err="1" smtClean="0"/>
                        <a:t>siRNA</a:t>
                      </a:r>
                      <a:r>
                        <a:rPr lang="cs-CZ" sz="1800" dirty="0" smtClean="0"/>
                        <a:t> + </a:t>
                      </a:r>
                      <a:r>
                        <a:rPr lang="cs-CZ" sz="1800" dirty="0" err="1" smtClean="0"/>
                        <a:t>nekodujíci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transkripty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siRNA</a:t>
                      </a:r>
                      <a:endParaRPr lang="cs-CZ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3;p2" descr="http://image.slidesharecdn.com/replicationtranscriptiontranslation2012-140317172230-phpapp01/95/replication-transcription-translation2012-24-638.jpg?cb=1395077017"/>
          <p:cNvPicPr preferRelativeResize="0"/>
          <p:nvPr/>
        </p:nvPicPr>
        <p:blipFill rotWithShape="1">
          <a:blip r:embed="rId3">
            <a:alphaModFix/>
          </a:blip>
          <a:srcRect l="2036" t="40006" r="50420" b="16524"/>
          <a:stretch/>
        </p:blipFill>
        <p:spPr>
          <a:xfrm>
            <a:off x="5341441" y="192832"/>
            <a:ext cx="3802559" cy="26102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93914" y="228600"/>
            <a:ext cx="8556172" cy="6629400"/>
          </a:xfrm>
        </p:spPr>
        <p:txBody>
          <a:bodyPr wrap="square"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Replikace vs. genová exprese</a:t>
            </a:r>
          </a:p>
          <a:p>
            <a:pPr>
              <a:lnSpc>
                <a:spcPct val="150000"/>
              </a:lnSpc>
              <a:buNone/>
            </a:pPr>
            <a:r>
              <a:rPr lang="cs-CZ" sz="1800" u="sng" dirty="0" smtClean="0"/>
              <a:t>Přenos genetické informace: 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/>
              <a:t>replikace</a:t>
            </a:r>
            <a:r>
              <a:rPr lang="cs-CZ" sz="1800" dirty="0" smtClean="0"/>
              <a:t> (přenos z DNA do DNA, z generaci na generaci), 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/>
              <a:t>z DNA do proteinu </a:t>
            </a:r>
            <a:r>
              <a:rPr lang="cs-CZ" sz="1800" dirty="0" smtClean="0"/>
              <a:t>(2 kroky</a:t>
            </a:r>
            <a:r>
              <a:rPr lang="cs-CZ" sz="1800" b="1" dirty="0" smtClean="0"/>
              <a:t>: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dirty="0" smtClean="0">
                <a:solidFill>
                  <a:srgbClr val="00B050"/>
                </a:solidFill>
              </a:rPr>
              <a:t>transkripce </a:t>
            </a:r>
            <a:r>
              <a:rPr lang="cs-CZ" sz="1800" b="1" dirty="0" smtClean="0"/>
              <a:t>a translace </a:t>
            </a:r>
            <a:r>
              <a:rPr lang="cs-CZ" sz="1800" dirty="0" smtClean="0"/>
              <a:t>– </a:t>
            </a:r>
          </a:p>
          <a:p>
            <a:pPr>
              <a:lnSpc>
                <a:spcPct val="150000"/>
              </a:lnSpc>
              <a:buNone/>
            </a:pPr>
            <a:r>
              <a:rPr lang="cs-CZ" sz="1800" dirty="0" smtClean="0"/>
              <a:t>exprese genetické informace/</a:t>
            </a:r>
            <a:r>
              <a:rPr lang="cs-CZ" sz="1800" b="1" dirty="0" smtClean="0"/>
              <a:t>genová exprese</a:t>
            </a:r>
            <a:r>
              <a:rPr lang="cs-CZ" sz="1800" dirty="0" smtClean="0"/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 smtClean="0"/>
              <a:t>Replikace vs. transkripce</a:t>
            </a:r>
          </a:p>
          <a:p>
            <a:pPr>
              <a:lnSpc>
                <a:spcPct val="150000"/>
              </a:lnSpc>
              <a:buNone/>
            </a:pPr>
            <a:r>
              <a:rPr lang="cs-CZ" sz="1800" b="1" dirty="0" smtClean="0"/>
              <a:t>Transkripce</a:t>
            </a:r>
            <a:r>
              <a:rPr lang="cs-CZ" sz="1800" dirty="0" smtClean="0"/>
              <a:t> (</a:t>
            </a:r>
            <a:r>
              <a:rPr lang="cs-CZ" sz="1800" u="sng" dirty="0" smtClean="0"/>
              <a:t>syntéza RNA</a:t>
            </a:r>
            <a:r>
              <a:rPr lang="cs-CZ" sz="1800" dirty="0" smtClean="0"/>
              <a:t>) katalyzována RNA polymerázou je v mnoha ohledech podobná </a:t>
            </a:r>
            <a:r>
              <a:rPr lang="cs-CZ" sz="1800" u="sng" dirty="0" smtClean="0"/>
              <a:t>syntéze DNA </a:t>
            </a:r>
            <a:r>
              <a:rPr lang="cs-CZ" sz="1800" dirty="0" smtClean="0"/>
              <a:t>(</a:t>
            </a:r>
            <a:r>
              <a:rPr lang="cs-CZ" sz="1800" b="1" dirty="0" smtClean="0"/>
              <a:t>replikaci</a:t>
            </a:r>
            <a:r>
              <a:rPr lang="cs-CZ" sz="1800" dirty="0" smtClean="0"/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cs-CZ" sz="1800" b="1" dirty="0" smtClean="0"/>
              <a:t>Hlavní rozdíly: </a:t>
            </a:r>
          </a:p>
          <a:p>
            <a:pPr>
              <a:lnSpc>
                <a:spcPct val="150000"/>
              </a:lnSpc>
              <a:buNone/>
            </a:pPr>
            <a:r>
              <a:rPr lang="cs-CZ" sz="1800" i="1" dirty="0" smtClean="0"/>
              <a:t>1. </a:t>
            </a:r>
            <a:r>
              <a:rPr lang="cs-CZ" sz="1800" i="1" dirty="0" err="1" smtClean="0"/>
              <a:t>Prekurzory</a:t>
            </a:r>
            <a:r>
              <a:rPr lang="cs-CZ" sz="1800" i="1" dirty="0" smtClean="0"/>
              <a:t> jsou </a:t>
            </a:r>
            <a:r>
              <a:rPr lang="cs-CZ" sz="1800" i="1" dirty="0" err="1" smtClean="0"/>
              <a:t>ribonukleozidtrifosfáty</a:t>
            </a:r>
            <a:r>
              <a:rPr lang="cs-CZ" sz="1800" i="1" dirty="0" smtClean="0"/>
              <a:t> místo </a:t>
            </a:r>
            <a:r>
              <a:rPr lang="cs-CZ" sz="1800" i="1" dirty="0" err="1" smtClean="0"/>
              <a:t>deoxyribonukleozidtrifosfátů</a:t>
            </a:r>
            <a:r>
              <a:rPr lang="cs-CZ" sz="1800" i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cs-CZ" sz="1800" i="1" dirty="0" smtClean="0"/>
              <a:t>2. RNA polymeráza místo DNA polymerázy.</a:t>
            </a:r>
          </a:p>
          <a:p>
            <a:pPr>
              <a:lnSpc>
                <a:spcPct val="150000"/>
              </a:lnSpc>
              <a:buNone/>
            </a:pPr>
            <a:r>
              <a:rPr lang="cs-CZ" sz="1800" i="1" dirty="0" smtClean="0"/>
              <a:t>3. Pouze 1 vlákno DNA (</a:t>
            </a:r>
            <a:r>
              <a:rPr lang="cs-CZ" sz="1800" i="1" dirty="0" err="1" smtClean="0"/>
              <a:t>transkript</a:t>
            </a:r>
            <a:r>
              <a:rPr lang="cs-CZ" sz="1800" i="1" dirty="0" smtClean="0"/>
              <a:t>) slouží jako </a:t>
            </a:r>
            <a:r>
              <a:rPr lang="cs-CZ" sz="1800" i="1" dirty="0" err="1" smtClean="0"/>
              <a:t>templát</a:t>
            </a:r>
            <a:r>
              <a:rPr lang="cs-CZ" sz="1800" i="1" dirty="0" smtClean="0"/>
              <a:t> (předloha) pro syntézu komplementárního vlákna RNA.</a:t>
            </a:r>
          </a:p>
          <a:p>
            <a:pPr>
              <a:lnSpc>
                <a:spcPct val="150000"/>
              </a:lnSpc>
              <a:buNone/>
            </a:pPr>
            <a:r>
              <a:rPr lang="cs-CZ" sz="1800" i="1" dirty="0" smtClean="0"/>
              <a:t>4. Transkripce začíná navázáním RNA-polymerázy na specifickou sekvenci  - promotor (replikace začíná nasednutím </a:t>
            </a:r>
            <a:r>
              <a:rPr lang="cs-CZ" sz="1800" i="1" dirty="0" err="1" smtClean="0"/>
              <a:t>primeru</a:t>
            </a:r>
            <a:r>
              <a:rPr lang="cs-CZ" sz="1800" i="1" dirty="0" smtClean="0"/>
              <a:t>).</a:t>
            </a:r>
            <a:endParaRPr lang="cs-CZ" sz="1800" b="1" dirty="0" smtClean="0"/>
          </a:p>
          <a:p>
            <a:pPr>
              <a:lnSpc>
                <a:spcPct val="150000"/>
              </a:lnSpc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791"/>
          </a:xfrm>
        </p:spPr>
        <p:txBody>
          <a:bodyPr/>
          <a:lstStyle/>
          <a:p>
            <a:r>
              <a:rPr lang="cs-CZ" b="1" dirty="0" smtClean="0"/>
              <a:t>1. Iniciace </a:t>
            </a:r>
            <a:r>
              <a:rPr lang="cs-CZ" sz="2400" dirty="0" smtClean="0"/>
              <a:t>(RNA-polymeráza II)</a:t>
            </a:r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15686" y="1099458"/>
            <a:ext cx="8371114" cy="50267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3600" b="1" dirty="0" smtClean="0"/>
              <a:t>Navázaní transkripčního faktoru (TF) na promotor DNA </a:t>
            </a:r>
            <a:r>
              <a:rPr lang="cs-CZ" sz="3600" dirty="0" smtClean="0"/>
              <a:t>→ vytvoření iniciačního komplexu pro navázaní RNA-</a:t>
            </a:r>
            <a:r>
              <a:rPr lang="cs-CZ" sz="3600" dirty="0" err="1" smtClean="0"/>
              <a:t>pol</a:t>
            </a:r>
            <a:r>
              <a:rPr lang="cs-CZ" sz="3600" dirty="0" smtClean="0"/>
              <a:t>. II.</a:t>
            </a:r>
          </a:p>
          <a:p>
            <a:pPr>
              <a:buNone/>
            </a:pPr>
            <a:endParaRPr lang="cs-CZ" sz="3600" dirty="0" smtClean="0"/>
          </a:p>
          <a:p>
            <a:pPr algn="ctr">
              <a:buNone/>
            </a:pPr>
            <a:r>
              <a:rPr lang="cs-CZ" sz="3600" b="1" dirty="0" smtClean="0"/>
              <a:t>Transkripční faktory</a:t>
            </a:r>
          </a:p>
          <a:p>
            <a:r>
              <a:rPr lang="cs-CZ" dirty="0" smtClean="0"/>
              <a:t>Vyžaduje </a:t>
            </a:r>
            <a:r>
              <a:rPr lang="cs-CZ" b="1" dirty="0" smtClean="0"/>
              <a:t>spoluúčast několika základních (bazálních) transkripčních faktorů (TF).</a:t>
            </a:r>
          </a:p>
          <a:p>
            <a:r>
              <a:rPr lang="cs-CZ" dirty="0" smtClean="0"/>
              <a:t>Účinnost iniciace ovlivňují další TF a regulační sekvence </a:t>
            </a:r>
            <a:r>
              <a:rPr lang="cs-CZ" b="1" dirty="0" smtClean="0"/>
              <a:t>zesilovače</a:t>
            </a:r>
            <a:r>
              <a:rPr lang="cs-CZ" dirty="0" smtClean="0"/>
              <a:t> (</a:t>
            </a:r>
            <a:r>
              <a:rPr lang="cs-CZ" dirty="0" err="1" smtClean="0"/>
              <a:t>enhancers</a:t>
            </a:r>
            <a:r>
              <a:rPr lang="cs-CZ" dirty="0" smtClean="0"/>
              <a:t>) a </a:t>
            </a:r>
            <a:r>
              <a:rPr lang="cs-CZ" b="1" dirty="0" smtClean="0"/>
              <a:t>tlumiče </a:t>
            </a:r>
            <a:r>
              <a:rPr lang="cs-CZ" dirty="0" smtClean="0"/>
              <a:t>(</a:t>
            </a:r>
            <a:r>
              <a:rPr lang="cs-CZ" dirty="0" err="1" smtClean="0"/>
              <a:t>silencers</a:t>
            </a:r>
            <a:r>
              <a:rPr lang="cs-CZ" dirty="0" smtClean="0"/>
              <a:t>).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Pro efektivní iniciaci musí základní TF interagovat s promotory ve správním pořadí.</a:t>
            </a:r>
          </a:p>
          <a:p>
            <a:r>
              <a:rPr lang="cs-CZ" dirty="0" smtClean="0"/>
              <a:t>Všechny základní TF se označují </a:t>
            </a:r>
            <a:r>
              <a:rPr lang="cs-CZ" b="1" dirty="0" smtClean="0"/>
              <a:t>TFIIX.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37457"/>
            <a:ext cx="8229600" cy="616131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cs-CZ" sz="5100" b="1" dirty="0" smtClean="0"/>
              <a:t>Promotory (RNA-</a:t>
            </a:r>
            <a:r>
              <a:rPr lang="cs-CZ" sz="5100" b="1" dirty="0" err="1" smtClean="0"/>
              <a:t>pol</a:t>
            </a:r>
            <a:r>
              <a:rPr lang="cs-CZ" sz="5100" b="1" dirty="0" smtClean="0"/>
              <a:t>. II)</a:t>
            </a:r>
          </a:p>
          <a:p>
            <a:pPr>
              <a:buNone/>
            </a:pPr>
            <a:r>
              <a:rPr lang="cs-CZ" u="sng" dirty="0" smtClean="0"/>
              <a:t>Konzervativní krátké sekvence na DNA </a:t>
            </a:r>
            <a:r>
              <a:rPr lang="cs-CZ" u="sng" dirty="0" err="1" smtClean="0"/>
              <a:t>rozpoznávany</a:t>
            </a:r>
            <a:r>
              <a:rPr lang="cs-CZ" u="sng" dirty="0" smtClean="0"/>
              <a:t> TF.</a:t>
            </a:r>
          </a:p>
          <a:p>
            <a:pPr>
              <a:buNone/>
            </a:pPr>
            <a:endParaRPr lang="cs-CZ" u="sng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1. TATA-box (též </a:t>
            </a:r>
            <a:r>
              <a:rPr lang="cs-CZ" b="1" dirty="0" err="1" smtClean="0"/>
              <a:t>Hognessův</a:t>
            </a:r>
            <a:r>
              <a:rPr lang="cs-CZ" b="1" dirty="0" smtClean="0"/>
              <a:t> box): T A T A </a:t>
            </a:r>
            <a:r>
              <a:rPr lang="cs-CZ" b="1" dirty="0" err="1" smtClean="0"/>
              <a:t>A</a:t>
            </a:r>
            <a:r>
              <a:rPr lang="cs-CZ" b="1" dirty="0" smtClean="0"/>
              <a:t> </a:t>
            </a:r>
            <a:r>
              <a:rPr lang="cs-CZ" b="1" dirty="0" err="1" smtClean="0"/>
              <a:t>A</a:t>
            </a:r>
            <a:r>
              <a:rPr lang="cs-CZ" b="1" dirty="0" smtClean="0"/>
              <a:t> </a:t>
            </a:r>
            <a:r>
              <a:rPr lang="cs-CZ" b="1" dirty="0" err="1" smtClean="0"/>
              <a:t>A</a:t>
            </a:r>
            <a:endParaRPr lang="cs-CZ" b="1" dirty="0" smtClean="0"/>
          </a:p>
          <a:p>
            <a:pPr marL="457200" lvl="1" indent="0">
              <a:spcBef>
                <a:spcPts val="0"/>
              </a:spcBef>
              <a:buFontTx/>
              <a:buChar char="-"/>
            </a:pPr>
            <a:r>
              <a:rPr lang="cs-CZ" dirty="0" smtClean="0"/>
              <a:t> </a:t>
            </a:r>
            <a:r>
              <a:rPr lang="cs-CZ" sz="3200" dirty="0" smtClean="0"/>
              <a:t>Nejblíže k místu začátku transkripce (</a:t>
            </a:r>
            <a:r>
              <a:rPr lang="cs-CZ" sz="3200" dirty="0" err="1" smtClean="0"/>
              <a:t>nuleotid</a:t>
            </a:r>
            <a:r>
              <a:rPr lang="cs-CZ" sz="3200" dirty="0" smtClean="0"/>
              <a:t> +1).</a:t>
            </a:r>
          </a:p>
          <a:p>
            <a:pPr marL="457200" lvl="1" indent="0">
              <a:spcBef>
                <a:spcPts val="0"/>
              </a:spcBef>
              <a:buFontTx/>
              <a:buChar char="-"/>
            </a:pPr>
            <a:r>
              <a:rPr lang="cs-CZ" sz="3200" dirty="0" smtClean="0"/>
              <a:t> Má důležitou úlohu při začátku transkripce: vazba TFIID - specificky rozeznáván RNA-polymerázou II.</a:t>
            </a:r>
          </a:p>
          <a:p>
            <a:pPr marL="457200" lvl="1" indent="0">
              <a:spcBef>
                <a:spcPts val="0"/>
              </a:spcBef>
              <a:buFontTx/>
              <a:buChar char="-"/>
            </a:pP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2. CAAT-box: G </a:t>
            </a:r>
            <a:r>
              <a:rPr lang="cs-CZ" b="1" dirty="0" err="1" smtClean="0"/>
              <a:t>G</a:t>
            </a:r>
            <a:r>
              <a:rPr lang="cs-CZ" b="1" dirty="0" smtClean="0"/>
              <a:t> C </a:t>
            </a:r>
            <a:r>
              <a:rPr lang="cs-CZ" b="1" dirty="0" err="1" smtClean="0"/>
              <a:t>C</a:t>
            </a:r>
            <a:r>
              <a:rPr lang="cs-CZ" b="1" dirty="0" smtClean="0"/>
              <a:t> A </a:t>
            </a:r>
            <a:r>
              <a:rPr lang="cs-CZ" b="1" dirty="0" err="1" smtClean="0"/>
              <a:t>A</a:t>
            </a:r>
            <a:r>
              <a:rPr lang="cs-CZ" b="1" dirty="0" smtClean="0"/>
              <a:t> T C T</a:t>
            </a: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 	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Nukleotidy -75 až -80.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	- Vazba TF </a:t>
            </a:r>
            <a:r>
              <a:rPr lang="cs-CZ" b="1" u="sng" dirty="0" smtClean="0"/>
              <a:t>CTF/NF1</a:t>
            </a:r>
            <a:r>
              <a:rPr lang="cs-CZ" dirty="0" smtClean="0"/>
              <a:t>, zvyšuje sílu promotoru (</a:t>
            </a:r>
            <a:r>
              <a:rPr lang="cs-CZ" dirty="0" err="1" smtClean="0"/>
              <a:t>enhancer</a:t>
            </a:r>
            <a:r>
              <a:rPr lang="cs-CZ" dirty="0" smtClean="0"/>
              <a:t>).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3. GC-box: G </a:t>
            </a:r>
            <a:r>
              <a:rPr lang="cs-CZ" b="1" dirty="0" err="1" smtClean="0"/>
              <a:t>G</a:t>
            </a:r>
            <a:r>
              <a:rPr lang="cs-CZ" b="1" dirty="0" smtClean="0"/>
              <a:t> </a:t>
            </a:r>
            <a:r>
              <a:rPr lang="cs-CZ" b="1" dirty="0" err="1" smtClean="0"/>
              <a:t>G</a:t>
            </a:r>
            <a:r>
              <a:rPr lang="cs-CZ" b="1" dirty="0" smtClean="0"/>
              <a:t> C G </a:t>
            </a:r>
            <a:r>
              <a:rPr lang="cs-CZ" b="1" dirty="0" err="1" smtClean="0"/>
              <a:t>G</a:t>
            </a:r>
            <a:endParaRPr lang="cs-CZ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	- nukleotid -90.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	- vazba TF </a:t>
            </a:r>
            <a:r>
              <a:rPr lang="cs-CZ" b="1" u="sng" dirty="0" smtClean="0"/>
              <a:t>SP1</a:t>
            </a:r>
            <a:r>
              <a:rPr lang="cs-CZ" dirty="0" smtClean="0"/>
              <a:t>, zvyšuje sílu promotoru (</a:t>
            </a:r>
            <a:r>
              <a:rPr lang="cs-CZ" dirty="0" err="1" smtClean="0"/>
              <a:t>enhancer</a:t>
            </a:r>
            <a:r>
              <a:rPr lang="cs-CZ" dirty="0" smtClean="0"/>
              <a:t>).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	- je </a:t>
            </a:r>
            <a:r>
              <a:rPr lang="cs-CZ" dirty="0" err="1" smtClean="0"/>
              <a:t>fosforylován</a:t>
            </a:r>
            <a:r>
              <a:rPr lang="cs-CZ" dirty="0" smtClean="0"/>
              <a:t> </a:t>
            </a:r>
            <a:r>
              <a:rPr lang="cs-CZ" dirty="0" err="1" smtClean="0"/>
              <a:t>proteinkinázou</a:t>
            </a:r>
            <a:r>
              <a:rPr lang="cs-CZ" dirty="0" smtClean="0"/>
              <a:t> vázanou na DNA - stimulace tvorby </a:t>
            </a:r>
            <a:r>
              <a:rPr lang="cs-CZ" dirty="0" err="1" smtClean="0"/>
              <a:t>přediniciačního</a:t>
            </a:r>
            <a:r>
              <a:rPr lang="cs-CZ" dirty="0" smtClean="0"/>
              <a:t> komplexu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	- umožňuje vazbu TFIID na TATA-box.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4. </a:t>
            </a:r>
            <a:r>
              <a:rPr lang="cs-CZ" b="1" dirty="0" err="1" smtClean="0"/>
              <a:t>Oktamer</a:t>
            </a:r>
            <a:r>
              <a:rPr lang="cs-CZ" b="1" dirty="0" smtClean="0"/>
              <a:t>: A T </a:t>
            </a:r>
            <a:r>
              <a:rPr lang="cs-CZ" b="1" dirty="0" err="1" smtClean="0"/>
              <a:t>T</a:t>
            </a:r>
            <a:r>
              <a:rPr lang="cs-CZ" b="1" dirty="0" smtClean="0"/>
              <a:t> </a:t>
            </a:r>
            <a:r>
              <a:rPr lang="cs-CZ" b="1" dirty="0" err="1" smtClean="0"/>
              <a:t>T</a:t>
            </a:r>
            <a:r>
              <a:rPr lang="cs-CZ" b="1" dirty="0" smtClean="0"/>
              <a:t> G C A T</a:t>
            </a: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	</a:t>
            </a:r>
            <a:r>
              <a:rPr lang="cs-CZ" dirty="0" smtClean="0"/>
              <a:t>- váže se na konstitutivní TF </a:t>
            </a:r>
            <a:r>
              <a:rPr lang="cs-CZ" b="1" u="sng" dirty="0" smtClean="0"/>
              <a:t>OCT-1</a:t>
            </a: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endParaRPr lang="cs-CZ" b="1" u="sng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5. Startovací nukleotid: Iniciátor (</a:t>
            </a:r>
            <a:r>
              <a:rPr lang="cs-CZ" b="1" dirty="0" err="1" smtClean="0"/>
              <a:t>Inr</a:t>
            </a:r>
            <a:r>
              <a:rPr lang="cs-CZ" b="1" dirty="0" smtClean="0"/>
              <a:t>-element)</a:t>
            </a: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	</a:t>
            </a:r>
            <a:r>
              <a:rPr lang="cs-CZ" dirty="0" smtClean="0"/>
              <a:t>- obvykle </a:t>
            </a:r>
            <a:r>
              <a:rPr lang="cs-CZ" b="1" dirty="0" smtClean="0"/>
              <a:t>A</a:t>
            </a:r>
            <a:r>
              <a:rPr lang="cs-CZ" dirty="0" smtClean="0"/>
              <a:t> uvnitř úseku 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pyrimidinovými </a:t>
            </a:r>
            <a:r>
              <a:rPr lang="cs-CZ" dirty="0" err="1" smtClean="0"/>
              <a:t>bazemi</a:t>
            </a:r>
            <a:r>
              <a:rPr lang="cs-CZ" dirty="0" smtClean="0"/>
              <a:t> (C nebo T)</a:t>
            </a:r>
            <a:endParaRPr lang="cs-CZ" b="1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Google Shape;332;p30"/>
          <p:cNvPicPr preferRelativeResize="0"/>
          <p:nvPr/>
        </p:nvPicPr>
        <p:blipFill rotWithShape="1">
          <a:blip r:embed="rId2">
            <a:alphaModFix/>
          </a:blip>
          <a:srcRect l="32664" t="29418" r="32547" b="41882"/>
          <a:stretch/>
        </p:blipFill>
        <p:spPr>
          <a:xfrm>
            <a:off x="4923456" y="4268310"/>
            <a:ext cx="4068144" cy="188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4857" cy="846591"/>
          </a:xfrm>
        </p:spPr>
        <p:txBody>
          <a:bodyPr/>
          <a:lstStyle/>
          <a:p>
            <a:r>
              <a:rPr lang="cs-CZ" b="1" dirty="0" smtClean="0"/>
              <a:t>1. Iniciace </a:t>
            </a:r>
            <a:r>
              <a:rPr lang="cs-CZ" sz="2000" b="1" dirty="0" smtClean="0"/>
              <a:t>(RNA-polymeráza II) 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6106886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1. Navázaní TFIID na promotor v místě TATA-boxu.</a:t>
            </a:r>
          </a:p>
          <a:p>
            <a:pPr>
              <a:buNone/>
            </a:pPr>
            <a:r>
              <a:rPr lang="cs-CZ" dirty="0" smtClean="0"/>
              <a:t>2. Postupné navazování dalších TF (TFIIA+B+D+F+E+H).</a:t>
            </a:r>
          </a:p>
          <a:p>
            <a:pPr>
              <a:buNone/>
            </a:pPr>
            <a:r>
              <a:rPr lang="cs-CZ" dirty="0" smtClean="0"/>
              <a:t>3. Vytvoření </a:t>
            </a:r>
            <a:r>
              <a:rPr lang="cs-CZ" b="1" dirty="0" smtClean="0"/>
              <a:t>iniciačního transkripčního komplexu</a:t>
            </a:r>
            <a:r>
              <a:rPr lang="cs-CZ" dirty="0" smtClean="0"/>
              <a:t>: začátek elongace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mRNA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Google Shape;341;p31" descr="http://www.mun.ca/biology/desmid/brian/BIOL2060/BIOL2060-21/21_1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60620" y="102636"/>
            <a:ext cx="2683380" cy="67553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39;p31"/>
          <p:cNvSpPr/>
          <p:nvPr/>
        </p:nvSpPr>
        <p:spPr>
          <a:xfrm>
            <a:off x="771980" y="5286198"/>
            <a:ext cx="4572000" cy="107721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Význam transkripčních faktorů: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"Umožňují rozeznat místa, kam se má navázat RNA-polymeráza II a aktivují ji."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791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2. Elongace a připojení čepičky na 5' konec RNA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164772"/>
            <a:ext cx="8229600" cy="4961392"/>
          </a:xfrm>
        </p:spPr>
        <p:txBody>
          <a:bodyPr/>
          <a:lstStyle/>
          <a:p>
            <a:r>
              <a:rPr lang="cs-CZ" b="1" dirty="0" smtClean="0"/>
              <a:t>RNA-polymeráza II </a:t>
            </a:r>
            <a:r>
              <a:rPr lang="cs-CZ" dirty="0" err="1" smtClean="0"/>
              <a:t>elonguje</a:t>
            </a:r>
            <a:r>
              <a:rPr lang="cs-CZ" dirty="0" smtClean="0"/>
              <a:t> řetězec RNA stejným mechanizmem jako u </a:t>
            </a:r>
            <a:r>
              <a:rPr lang="cs-CZ" dirty="0" err="1" smtClean="0"/>
              <a:t>prokaryot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 počátku elongace se modifikují </a:t>
            </a:r>
            <a:r>
              <a:rPr lang="cs-CZ" b="1" dirty="0" smtClean="0"/>
              <a:t>5' konce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mRNA</a:t>
            </a:r>
            <a:r>
              <a:rPr lang="cs-CZ" dirty="0" smtClean="0"/>
              <a:t> přidáním </a:t>
            </a:r>
            <a:r>
              <a:rPr lang="cs-CZ" b="1" dirty="0" smtClean="0"/>
              <a:t>7-</a:t>
            </a:r>
            <a:r>
              <a:rPr lang="cs-CZ" b="1" dirty="0" err="1" smtClean="0"/>
              <a:t>metylguanozinové</a:t>
            </a:r>
            <a:r>
              <a:rPr lang="cs-CZ" b="1" dirty="0" smtClean="0"/>
              <a:t> čepičky.</a:t>
            </a:r>
          </a:p>
          <a:p>
            <a:r>
              <a:rPr lang="cs-CZ" b="1" dirty="0" smtClean="0"/>
              <a:t>Funkce čepičky: </a:t>
            </a:r>
            <a:r>
              <a:rPr lang="cs-CZ" dirty="0" smtClean="0"/>
              <a:t>ochrana před degradací a iniciace translace.</a:t>
            </a:r>
            <a:endParaRPr lang="cs-CZ" dirty="0"/>
          </a:p>
        </p:txBody>
      </p:sp>
      <p:pic>
        <p:nvPicPr>
          <p:cNvPr id="111618" name="Picture 2" descr="File:Figure 15 03 02.png - Wikimedia 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5319" y="4295774"/>
            <a:ext cx="4068082" cy="2333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06;p41" descr="http://www.mun.ca/biology/desmid/brian/BIOL2060/BIOL2060-21/21_18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800" y="4572000"/>
            <a:ext cx="3352801" cy="2013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3. Terminace a přidání </a:t>
            </a:r>
            <a:r>
              <a:rPr lang="cs-CZ" b="1" dirty="0" err="1" smtClean="0"/>
              <a:t>poly</a:t>
            </a:r>
            <a:r>
              <a:rPr lang="cs-CZ" b="1" dirty="0" smtClean="0"/>
              <a:t>(A) na  </a:t>
            </a:r>
            <a:br>
              <a:rPr lang="cs-CZ" b="1" dirty="0" smtClean="0"/>
            </a:br>
            <a:r>
              <a:rPr lang="cs-CZ" b="1" dirty="0" smtClean="0"/>
              <a:t>3' konec RNA 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3' konec RNA vzniká endonukleázovým štěpením </a:t>
            </a:r>
            <a:r>
              <a:rPr lang="cs-CZ" dirty="0" smtClean="0"/>
              <a:t>primárního </a:t>
            </a:r>
            <a:r>
              <a:rPr lang="cs-CZ" dirty="0" err="1" smtClean="0"/>
              <a:t>transkriptu</a:t>
            </a:r>
            <a:r>
              <a:rPr lang="cs-CZ" dirty="0" smtClean="0"/>
              <a:t> (nikoli terminací transkripce):</a:t>
            </a:r>
          </a:p>
          <a:p>
            <a:pPr marL="1080000"/>
            <a:r>
              <a:rPr lang="cs-CZ" sz="1600" dirty="0" smtClean="0"/>
              <a:t>Po směru v místě vzdáleném 11-30 nukleotidů od </a:t>
            </a:r>
            <a:r>
              <a:rPr lang="cs-CZ" sz="1600" dirty="0" err="1" smtClean="0"/>
              <a:t>polyadenylačního</a:t>
            </a:r>
            <a:r>
              <a:rPr lang="cs-CZ" sz="1600" dirty="0" smtClean="0"/>
              <a:t> signálu (AAUAAA).</a:t>
            </a:r>
          </a:p>
          <a:p>
            <a:pPr marL="1080000"/>
            <a:r>
              <a:rPr lang="cs-CZ" sz="1600" dirty="0" smtClean="0"/>
              <a:t>Proti směru v místě bohaté na GC na konci transkripční jednotky.</a:t>
            </a:r>
          </a:p>
          <a:p>
            <a:r>
              <a:rPr lang="cs-CZ" dirty="0" smtClean="0"/>
              <a:t>Po vytvoření 3' konce RNA: </a:t>
            </a:r>
            <a:r>
              <a:rPr lang="cs-CZ" b="1" dirty="0" err="1" smtClean="0"/>
              <a:t>poly</a:t>
            </a:r>
            <a:r>
              <a:rPr lang="cs-CZ" b="1" dirty="0" smtClean="0"/>
              <a:t>(A)-polymeráza </a:t>
            </a:r>
            <a:r>
              <a:rPr lang="cs-CZ" dirty="0" smtClean="0"/>
              <a:t>přidává na 3' konec až 200 zbytků </a:t>
            </a:r>
            <a:r>
              <a:rPr lang="cs-CZ" dirty="0" err="1" smtClean="0"/>
              <a:t>adenozinmonofosfátu</a:t>
            </a:r>
            <a:r>
              <a:rPr lang="cs-CZ" dirty="0" smtClean="0"/>
              <a:t> → </a:t>
            </a:r>
            <a:r>
              <a:rPr lang="cs-CZ" b="1" u="sng" dirty="0" err="1" smtClean="0"/>
              <a:t>polyadenylace</a:t>
            </a:r>
            <a:r>
              <a:rPr lang="cs-CZ" b="1" u="sng" dirty="0" smtClean="0"/>
              <a:t>.</a:t>
            </a:r>
          </a:p>
          <a:p>
            <a:r>
              <a:rPr lang="cs-CZ" b="1" dirty="0" smtClean="0"/>
              <a:t>Funkce </a:t>
            </a:r>
            <a:r>
              <a:rPr lang="cs-CZ" b="1" dirty="0" err="1" smtClean="0"/>
              <a:t>poly</a:t>
            </a:r>
            <a:r>
              <a:rPr lang="cs-CZ" b="1" dirty="0" smtClean="0"/>
              <a:t>(A) konce: </a:t>
            </a:r>
          </a:p>
          <a:p>
            <a:pPr>
              <a:buNone/>
            </a:pPr>
            <a:r>
              <a:rPr lang="cs-CZ" dirty="0" smtClean="0"/>
              <a:t>ochrana před degradací, export </a:t>
            </a:r>
          </a:p>
          <a:p>
            <a:pPr>
              <a:buNone/>
            </a:pPr>
            <a:r>
              <a:rPr lang="cs-CZ" dirty="0" smtClean="0"/>
              <a:t>z jádra do cytoplazmy.</a:t>
            </a:r>
          </a:p>
          <a:p>
            <a:r>
              <a:rPr lang="cs-CZ" dirty="0" smtClean="0"/>
              <a:t>Vznik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mRNA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543" y="198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Post-transkripční úpravy RNA a mechanizmy sestřihu 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Post-transkripční úpravy RNA</a:t>
            </a:r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73630"/>
            <a:ext cx="8229600" cy="388619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Primární </a:t>
            </a:r>
            <a:r>
              <a:rPr lang="cs-CZ" dirty="0" err="1" smtClean="0"/>
              <a:t>transkripty</a:t>
            </a:r>
            <a:r>
              <a:rPr lang="cs-CZ" dirty="0" smtClean="0"/>
              <a:t> jsou dlouhé molekuly a musí být zkráceny, aby mohly být transportovány z jádra do cytoplasmy.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a) </a:t>
            </a:r>
            <a:r>
              <a:rPr lang="cs-CZ" b="1" dirty="0" smtClean="0"/>
              <a:t>modifikace, které neovlivňují primární strukturu:</a:t>
            </a: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- tvorba komplexů jaderné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mRNA</a:t>
            </a:r>
            <a:r>
              <a:rPr lang="cs-CZ" dirty="0" smtClean="0"/>
              <a:t> s proteiny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- úprava </a:t>
            </a:r>
            <a:r>
              <a:rPr lang="cs-CZ" b="1" dirty="0" smtClean="0">
                <a:solidFill>
                  <a:srgbClr val="FF0000"/>
                </a:solidFill>
              </a:rPr>
              <a:t>5'-konce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mRNA</a:t>
            </a:r>
            <a:r>
              <a:rPr lang="cs-CZ" dirty="0" smtClean="0"/>
              <a:t> tzv. </a:t>
            </a:r>
            <a:r>
              <a:rPr lang="cs-CZ" b="1" dirty="0" smtClean="0">
                <a:solidFill>
                  <a:srgbClr val="FF0000"/>
                </a:solidFill>
              </a:rPr>
              <a:t>čepičkou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 smtClean="0"/>
              <a:t>- </a:t>
            </a:r>
            <a:r>
              <a:rPr lang="cs-CZ" b="1" dirty="0" err="1">
                <a:solidFill>
                  <a:srgbClr val="FF0000"/>
                </a:solidFill>
              </a:rPr>
              <a:t>polyadenylace</a:t>
            </a:r>
            <a:r>
              <a:rPr lang="cs-CZ" b="1" dirty="0">
                <a:solidFill>
                  <a:srgbClr val="FF0000"/>
                </a:solidFill>
              </a:rPr>
              <a:t> 3'-konce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mRNA</a:t>
            </a:r>
            <a:endParaRPr lang="cs-CZ" dirty="0" smtClean="0"/>
          </a:p>
          <a:p>
            <a:pPr marL="0" lvl="0" indent="0"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b) </a:t>
            </a:r>
            <a:r>
              <a:rPr lang="cs-CZ" b="1" dirty="0" smtClean="0"/>
              <a:t>úprava primární struktury: </a:t>
            </a:r>
            <a:r>
              <a:rPr lang="cs-CZ" b="1" dirty="0" smtClean="0">
                <a:solidFill>
                  <a:srgbClr val="FF0000"/>
                </a:solidFill>
              </a:rPr>
              <a:t>sestřih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smtClean="0"/>
              <a:t>vystřižení </a:t>
            </a:r>
            <a:r>
              <a:rPr lang="cs-CZ" dirty="0"/>
              <a:t>intronů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/>
              <a:t>)</a:t>
            </a:r>
            <a:r>
              <a:rPr lang="cs-CZ" dirty="0" smtClean="0"/>
              <a:t>; editace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Google Shape;391;p39" descr="http://www.mun.ca/biology/desmid/brian/BIOL2060/BIOL2060-21/21_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5153" y="4719599"/>
            <a:ext cx="5913289" cy="21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0" y="5664407"/>
            <a:ext cx="5431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Intron (</a:t>
            </a:r>
            <a:r>
              <a:rPr lang="cs-CZ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intragenic</a:t>
            </a:r>
            <a:r>
              <a:rPr lang="cs-CZ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region): nekódující sekvence RNA uvnitř genu, která je vystřižena</a:t>
            </a:r>
            <a:endParaRPr lang="cs-CZ" dirty="0" smtClean="0"/>
          </a:p>
          <a:p>
            <a:pPr lvl="0"/>
            <a:r>
              <a:rPr lang="cs-CZ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</a:t>
            </a:r>
            <a:r>
              <a:rPr lang="cs-CZ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expressed</a:t>
            </a:r>
            <a:r>
              <a:rPr lang="cs-CZ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regions</a:t>
            </a:r>
            <a:r>
              <a:rPr lang="cs-CZ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kódující sekvence RNA, přeložená do proteinů</a:t>
            </a:r>
            <a:endParaRPr lang="cs-CZ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Sestřih RNA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51858"/>
            <a:ext cx="8229600" cy="48743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u="sng" dirty="0" smtClean="0"/>
              <a:t>3 mechanizmy sestřihu:</a:t>
            </a:r>
          </a:p>
          <a:p>
            <a:pPr>
              <a:buNone/>
            </a:pPr>
            <a:r>
              <a:rPr lang="cs-CZ" dirty="0" smtClean="0"/>
              <a:t>1. </a:t>
            </a:r>
            <a:r>
              <a:rPr lang="cs-CZ" b="1" dirty="0" smtClean="0"/>
              <a:t>Introny </a:t>
            </a:r>
            <a:r>
              <a:rPr lang="cs-CZ" b="1" dirty="0" err="1" smtClean="0"/>
              <a:t>pre</a:t>
            </a:r>
            <a:r>
              <a:rPr lang="cs-CZ" b="1" dirty="0" smtClean="0"/>
              <a:t>-</a:t>
            </a:r>
            <a:r>
              <a:rPr lang="cs-CZ" b="1" dirty="0" err="1" smtClean="0"/>
              <a:t>tRNA</a:t>
            </a:r>
            <a:r>
              <a:rPr lang="cs-CZ" b="1" dirty="0" smtClean="0"/>
              <a:t> </a:t>
            </a:r>
            <a:r>
              <a:rPr lang="cs-CZ" dirty="0" smtClean="0"/>
              <a:t>se vyštepují přesným endonukleázovým štěpením → </a:t>
            </a:r>
            <a:r>
              <a:rPr lang="cs-CZ" dirty="0" err="1" smtClean="0"/>
              <a:t>ligace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2. </a:t>
            </a:r>
            <a:r>
              <a:rPr lang="cs-CZ" b="1" dirty="0" smtClean="0"/>
              <a:t>Introny </a:t>
            </a:r>
            <a:r>
              <a:rPr lang="cs-CZ" b="1" dirty="0" err="1" smtClean="0"/>
              <a:t>pre</a:t>
            </a:r>
            <a:r>
              <a:rPr lang="cs-CZ" b="1" dirty="0" smtClean="0"/>
              <a:t>-</a:t>
            </a:r>
            <a:r>
              <a:rPr lang="cs-CZ" b="1" dirty="0" err="1" smtClean="0"/>
              <a:t>rRNA</a:t>
            </a:r>
            <a:r>
              <a:rPr lang="cs-CZ" b="1" dirty="0" smtClean="0"/>
              <a:t> </a:t>
            </a:r>
            <a:r>
              <a:rPr lang="cs-CZ" dirty="0" smtClean="0"/>
              <a:t>se vyštepují autokatalytickou reakcí samotní molekulou RNA.</a:t>
            </a:r>
          </a:p>
          <a:p>
            <a:pPr>
              <a:buNone/>
            </a:pPr>
            <a:r>
              <a:rPr lang="cs-CZ" dirty="0" smtClean="0"/>
              <a:t>3. </a:t>
            </a:r>
            <a:r>
              <a:rPr lang="cs-CZ" b="1" dirty="0" smtClean="0"/>
              <a:t>Introny </a:t>
            </a:r>
            <a:r>
              <a:rPr lang="cs-CZ" b="1" dirty="0" err="1" smtClean="0"/>
              <a:t>pre</a:t>
            </a:r>
            <a:r>
              <a:rPr lang="cs-CZ" b="1" dirty="0" smtClean="0"/>
              <a:t>-</a:t>
            </a:r>
            <a:r>
              <a:rPr lang="cs-CZ" b="1" dirty="0" err="1" smtClean="0"/>
              <a:t>mRNA</a:t>
            </a:r>
            <a:r>
              <a:rPr lang="cs-CZ" b="1" dirty="0" smtClean="0"/>
              <a:t> (</a:t>
            </a:r>
            <a:r>
              <a:rPr lang="cs-CZ" b="1" dirty="0" err="1" smtClean="0"/>
              <a:t>hnRNA</a:t>
            </a:r>
            <a:r>
              <a:rPr lang="cs-CZ" b="1" dirty="0" smtClean="0"/>
              <a:t>) </a:t>
            </a:r>
            <a:r>
              <a:rPr lang="cs-CZ" dirty="0" smtClean="0"/>
              <a:t>se odstraňují pomocí </a:t>
            </a:r>
            <a:r>
              <a:rPr lang="cs-CZ" dirty="0" err="1" smtClean="0"/>
              <a:t>spliceozomov</a:t>
            </a:r>
            <a:r>
              <a:rPr lang="cs-CZ" dirty="0" smtClean="0"/>
              <a:t> v jádře.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Sekvenční signály pro sestřihy se nacházejí na koncích intronů.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Sestřih </a:t>
            </a:r>
            <a:r>
              <a:rPr lang="cs-CZ" b="1" dirty="0" err="1" smtClean="0"/>
              <a:t>pre</a:t>
            </a:r>
            <a:r>
              <a:rPr lang="cs-CZ" b="1" dirty="0" smtClean="0"/>
              <a:t>-</a:t>
            </a:r>
            <a:r>
              <a:rPr lang="cs-CZ" b="1" dirty="0" err="1" smtClean="0"/>
              <a:t>tRNA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51858"/>
            <a:ext cx="8229600" cy="48743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2 fáze:</a:t>
            </a:r>
          </a:p>
          <a:p>
            <a:pPr>
              <a:buNone/>
            </a:pPr>
            <a:r>
              <a:rPr lang="cs-CZ" dirty="0" smtClean="0"/>
              <a:t>1. </a:t>
            </a:r>
            <a:r>
              <a:rPr lang="cs-CZ" dirty="0" err="1" smtClean="0"/>
              <a:t>Transkript</a:t>
            </a:r>
            <a:r>
              <a:rPr lang="cs-CZ" dirty="0" smtClean="0"/>
              <a:t> se sestřihne na konci intronu </a:t>
            </a:r>
            <a:r>
              <a:rPr lang="cs-CZ" dirty="0" err="1" smtClean="0"/>
              <a:t>sestřihovou</a:t>
            </a:r>
            <a:r>
              <a:rPr lang="cs-CZ" dirty="0" smtClean="0"/>
              <a:t> endonukleázou vázanou na jaderní membráně.</a:t>
            </a:r>
          </a:p>
          <a:p>
            <a:pPr>
              <a:buNone/>
            </a:pPr>
            <a:r>
              <a:rPr lang="cs-CZ" dirty="0" smtClean="0"/>
              <a:t>2. </a:t>
            </a:r>
            <a:r>
              <a:rPr lang="cs-CZ" dirty="0" err="1" smtClean="0"/>
              <a:t>Sestřihová</a:t>
            </a:r>
            <a:r>
              <a:rPr lang="cs-CZ" dirty="0" smtClean="0"/>
              <a:t> ligáza spojí dvě části </a:t>
            </a:r>
            <a:r>
              <a:rPr lang="cs-CZ" dirty="0" err="1" smtClean="0"/>
              <a:t>tRNA</a:t>
            </a:r>
            <a:r>
              <a:rPr lang="cs-CZ" dirty="0" smtClean="0"/>
              <a:t>, vzniká zralá forma </a:t>
            </a:r>
            <a:r>
              <a:rPr lang="cs-CZ" dirty="0" err="1" smtClean="0"/>
              <a:t>tRNA</a:t>
            </a:r>
            <a:r>
              <a:rPr lang="cs-CZ" dirty="0" smtClean="0"/>
              <a:t> bez intronu.</a:t>
            </a:r>
          </a:p>
          <a:p>
            <a:pPr>
              <a:buNone/>
            </a:pPr>
            <a:r>
              <a:rPr lang="cs-CZ" sz="2000" dirty="0" err="1" smtClean="0"/>
              <a:t>Specifita</a:t>
            </a:r>
            <a:r>
              <a:rPr lang="cs-CZ" sz="2000" dirty="0" smtClean="0"/>
              <a:t> reakcí je dána v trojrozměrné struktuře </a:t>
            </a:r>
            <a:r>
              <a:rPr lang="cs-CZ" sz="2000" dirty="0" err="1" smtClean="0"/>
              <a:t>pre</a:t>
            </a:r>
            <a:r>
              <a:rPr lang="cs-CZ" sz="2000" dirty="0" smtClean="0"/>
              <a:t>-</a:t>
            </a:r>
            <a:r>
              <a:rPr lang="cs-CZ" sz="2000" dirty="0" err="1" smtClean="0"/>
              <a:t>tRNA</a:t>
            </a:r>
            <a:r>
              <a:rPr lang="cs-CZ" sz="2000" dirty="0" smtClean="0"/>
              <a:t>, ne v sekvenci.</a:t>
            </a:r>
          </a:p>
          <a:p>
            <a:pPr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2800" b="1" dirty="0" smtClean="0"/>
              <a:t>Sestřih </a:t>
            </a:r>
            <a:r>
              <a:rPr lang="cs-CZ" sz="2800" b="1" dirty="0" err="1" smtClean="0"/>
              <a:t>pre</a:t>
            </a:r>
            <a:r>
              <a:rPr lang="cs-CZ" sz="2800" b="1" dirty="0" smtClean="0"/>
              <a:t>-</a:t>
            </a:r>
            <a:r>
              <a:rPr lang="cs-CZ" sz="2800" b="1" dirty="0" err="1" smtClean="0"/>
              <a:t>rRNA</a:t>
            </a:r>
            <a:endParaRPr lang="cs-CZ" sz="2800" dirty="0" smtClean="0"/>
          </a:p>
          <a:p>
            <a:pPr>
              <a:buNone/>
            </a:pPr>
            <a:r>
              <a:rPr lang="cs-CZ" sz="2000" dirty="0" smtClean="0"/>
              <a:t>Intron se vyštepuje bez účasti enzymu – </a:t>
            </a:r>
            <a:r>
              <a:rPr lang="cs-CZ" sz="2000" b="1" dirty="0" smtClean="0"/>
              <a:t>autokatalytický sestřih (</a:t>
            </a:r>
            <a:r>
              <a:rPr lang="cs-CZ" sz="2000" b="1" dirty="0" err="1" smtClean="0"/>
              <a:t>samosestřih</a:t>
            </a:r>
            <a:r>
              <a:rPr lang="cs-CZ" sz="2000" b="1" dirty="0" smtClean="0"/>
              <a:t>)</a:t>
            </a:r>
            <a:r>
              <a:rPr lang="cs-CZ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1;p47"/>
          <p:cNvGrpSpPr/>
          <p:nvPr/>
        </p:nvGrpSpPr>
        <p:grpSpPr>
          <a:xfrm>
            <a:off x="2130422" y="3633327"/>
            <a:ext cx="4871839" cy="3047750"/>
            <a:chOff x="2051720" y="3573016"/>
            <a:chExt cx="4871839" cy="3047750"/>
          </a:xfrm>
        </p:grpSpPr>
        <p:pic>
          <p:nvPicPr>
            <p:cNvPr id="5" name="Google Shape;452;p47"/>
            <p:cNvPicPr preferRelativeResize="0"/>
            <p:nvPr/>
          </p:nvPicPr>
          <p:blipFill rotWithShape="1">
            <a:blip r:embed="rId2">
              <a:alphaModFix/>
            </a:blip>
            <a:srcRect l="32875" t="38700" r="34250" b="24738"/>
            <a:stretch/>
          </p:blipFill>
          <p:spPr>
            <a:xfrm>
              <a:off x="2051720" y="3573016"/>
              <a:ext cx="4871839" cy="3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453;p47"/>
            <p:cNvSpPr/>
            <p:nvPr/>
          </p:nvSpPr>
          <p:spPr>
            <a:xfrm>
              <a:off x="2869686" y="4005064"/>
              <a:ext cx="360040" cy="288032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54;p47"/>
            <p:cNvSpPr/>
            <p:nvPr/>
          </p:nvSpPr>
          <p:spPr>
            <a:xfrm>
              <a:off x="5588738" y="3970560"/>
              <a:ext cx="360040" cy="288032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Sestřih </a:t>
            </a:r>
            <a:r>
              <a:rPr lang="cs-CZ" b="1" dirty="0" err="1" smtClean="0"/>
              <a:t>pre</a:t>
            </a:r>
            <a:r>
              <a:rPr lang="cs-CZ" b="1" dirty="0" smtClean="0"/>
              <a:t>-</a:t>
            </a:r>
            <a:r>
              <a:rPr lang="cs-CZ" b="1" dirty="0" err="1" smtClean="0"/>
              <a:t>mRNA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28058"/>
            <a:ext cx="8447314" cy="283028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Sestřih pomocí </a:t>
            </a:r>
            <a:r>
              <a:rPr lang="cs-CZ" b="1" dirty="0" smtClean="0"/>
              <a:t>komplexů RNA (</a:t>
            </a:r>
            <a:r>
              <a:rPr lang="cs-CZ" b="1" dirty="0" err="1" smtClean="0"/>
              <a:t>snRNA</a:t>
            </a:r>
            <a:r>
              <a:rPr lang="cs-CZ" b="1" dirty="0" smtClean="0"/>
              <a:t>) a proteinů </a:t>
            </a:r>
            <a:r>
              <a:rPr lang="cs-CZ" dirty="0" smtClean="0"/>
              <a:t>– částice </a:t>
            </a:r>
            <a:r>
              <a:rPr lang="cs-CZ" b="1" dirty="0" err="1" smtClean="0"/>
              <a:t>snRNP</a:t>
            </a:r>
            <a:r>
              <a:rPr lang="cs-CZ" dirty="0" smtClean="0"/>
              <a:t>, které tvoří </a:t>
            </a:r>
            <a:r>
              <a:rPr lang="cs-CZ" b="1" u="sng" dirty="0" err="1" smtClean="0"/>
              <a:t>spliceozomy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Primární struktura</a:t>
            </a:r>
            <a:r>
              <a:rPr lang="cs-CZ" b="1" dirty="0" smtClean="0"/>
              <a:t> intronu určuje místo sestřihu.</a:t>
            </a:r>
          </a:p>
          <a:p>
            <a:r>
              <a:rPr lang="cs-CZ" dirty="0" smtClean="0"/>
              <a:t>Vlastní sestřih probíhá pomocí chemické reakce: </a:t>
            </a:r>
            <a:r>
              <a:rPr lang="cs-CZ" b="1" dirty="0" err="1" smtClean="0"/>
              <a:t>transesterifikace</a:t>
            </a:r>
            <a:r>
              <a:rPr lang="cs-CZ" b="1" dirty="0" smtClean="0"/>
              <a:t> </a:t>
            </a:r>
            <a:r>
              <a:rPr lang="cs-CZ" sz="1300" dirty="0" smtClean="0"/>
              <a:t>(přeměna fosfátového esteru v jiný bez hydrolýzy za nepřítomnosti ATP nebo GTP).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Transkripce obecně</a:t>
            </a:r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61258" y="1197429"/>
            <a:ext cx="8599713" cy="536665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Transkripce je přenos genetické informace z DNA do RNA</a:t>
            </a:r>
            <a:r>
              <a:rPr lang="cs-CZ" dirty="0" smtClean="0">
                <a:solidFill>
                  <a:srgbClr val="FF0000"/>
                </a:solidFill>
              </a:rPr>
              <a:t>; </a:t>
            </a:r>
            <a:r>
              <a:rPr lang="cs-CZ" dirty="0" smtClean="0"/>
              <a:t>translace je přenos z RNA do proteinu.</a:t>
            </a:r>
          </a:p>
          <a:p>
            <a:pPr algn="just">
              <a:lnSpc>
                <a:spcPct val="150000"/>
              </a:lnSpc>
            </a:pPr>
            <a:r>
              <a:rPr lang="cs-CZ" b="1" u="sng" dirty="0" smtClean="0">
                <a:solidFill>
                  <a:srgbClr val="FF0000"/>
                </a:solidFill>
              </a:rPr>
              <a:t>Pouze 1 vlákno DNA </a:t>
            </a:r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transkript</a:t>
            </a:r>
            <a:r>
              <a:rPr lang="cs-CZ" b="1" dirty="0" smtClean="0">
                <a:solidFill>
                  <a:srgbClr val="FF0000"/>
                </a:solidFill>
              </a:rPr>
              <a:t>) </a:t>
            </a:r>
            <a:r>
              <a:rPr lang="cs-CZ" b="1" u="sng" dirty="0" smtClean="0">
                <a:solidFill>
                  <a:srgbClr val="FF0000"/>
                </a:solidFill>
              </a:rPr>
              <a:t>slouží jako </a:t>
            </a:r>
            <a:r>
              <a:rPr lang="cs-CZ" b="1" u="sng" dirty="0" err="1" smtClean="0">
                <a:solidFill>
                  <a:srgbClr val="FF0000"/>
                </a:solidFill>
              </a:rPr>
              <a:t>templát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(předloha) </a:t>
            </a:r>
            <a:r>
              <a:rPr lang="cs-CZ" dirty="0" smtClean="0"/>
              <a:t>pro syntézu komplementárního vlákna RNA pomocí enzymu </a:t>
            </a:r>
            <a:r>
              <a:rPr lang="cs-CZ" b="1" dirty="0" smtClean="0"/>
              <a:t>RNA-polymeráza.</a:t>
            </a: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RNA-polymeráza se váže na specifickou sekvenci (promotor </a:t>
            </a:r>
            <a:r>
              <a:rPr lang="cs-CZ" b="1" dirty="0" smtClean="0"/>
              <a:t>– počátek transkripce</a:t>
            </a:r>
            <a:r>
              <a:rPr lang="cs-CZ" dirty="0" smtClean="0"/>
              <a:t>) spolu s transkripčními faktory. Vzniká </a:t>
            </a:r>
            <a:r>
              <a:rPr lang="cs-CZ" b="1" dirty="0" smtClean="0"/>
              <a:t>transkripční bublina</a:t>
            </a:r>
            <a:r>
              <a:rPr lang="cs-CZ" dirty="0" smtClean="0"/>
              <a:t>: lokální rozvinutí DNA pomocí RNA-polymerázy.</a:t>
            </a: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Syntéza RNA probíhá v směre 5´→ 3´ </a:t>
            </a:r>
            <a:r>
              <a:rPr lang="cs-CZ" dirty="0" smtClean="0"/>
              <a:t>z promotoru připájením </a:t>
            </a:r>
            <a:r>
              <a:rPr lang="cs-CZ" dirty="0" err="1" smtClean="0"/>
              <a:t>ribonukleozidtrifosfátů</a:t>
            </a:r>
            <a:r>
              <a:rPr lang="cs-CZ" dirty="0" smtClean="0"/>
              <a:t> na základě komplementarity: pravidla o párování bází.</a:t>
            </a:r>
          </a:p>
          <a:p>
            <a:pPr algn="just">
              <a:lnSpc>
                <a:spcPct val="150000"/>
              </a:lnSpc>
            </a:pPr>
            <a:r>
              <a:rPr lang="cs-CZ" dirty="0" smtClean="0"/>
              <a:t>Pravidla o párovaní bází jsou stejné jako při replikaci až na jeden rozdíl: </a:t>
            </a:r>
            <a:r>
              <a:rPr lang="cs-CZ" u="sng" dirty="0" smtClean="0"/>
              <a:t>v RNA se adenin páruje s </a:t>
            </a:r>
            <a:r>
              <a:rPr lang="cs-CZ" b="1" u="sng" dirty="0" smtClean="0"/>
              <a:t>uracilem </a:t>
            </a:r>
            <a:r>
              <a:rPr lang="cs-CZ" u="sng" dirty="0" smtClean="0"/>
              <a:t>(v DNA se adenin páruje s tyminem).</a:t>
            </a:r>
          </a:p>
          <a:p>
            <a:pPr algn="just">
              <a:lnSpc>
                <a:spcPct val="150000"/>
              </a:lnSpc>
            </a:pPr>
            <a:r>
              <a:rPr lang="cs-CZ" dirty="0" smtClean="0"/>
              <a:t>Vzniklá molekula </a:t>
            </a:r>
            <a:r>
              <a:rPr lang="cs-CZ" b="1" dirty="0" smtClean="0"/>
              <a:t>RNA je komplementární k </a:t>
            </a:r>
            <a:r>
              <a:rPr lang="cs-CZ" b="1" dirty="0" err="1" smtClean="0"/>
              <a:t>templátové</a:t>
            </a:r>
            <a:r>
              <a:rPr lang="cs-CZ" b="1" dirty="0" smtClean="0"/>
              <a:t> DNA.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56514" cy="1143000"/>
          </a:xfrm>
        </p:spPr>
        <p:txBody>
          <a:bodyPr/>
          <a:lstStyle/>
          <a:p>
            <a:r>
              <a:rPr lang="cs-CZ" b="1" dirty="0" err="1" smtClean="0"/>
              <a:t>Spliceozom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17172"/>
            <a:ext cx="5627914" cy="4808992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Komplex proteinů a RNA, který </a:t>
            </a:r>
            <a:r>
              <a:rPr lang="cs-CZ" b="1" dirty="0" smtClean="0">
                <a:solidFill>
                  <a:srgbClr val="FF0000"/>
                </a:solidFill>
              </a:rPr>
              <a:t>katalyzuje sestřih intronů </a:t>
            </a:r>
            <a:r>
              <a:rPr lang="cs-CZ" dirty="0" smtClean="0">
                <a:solidFill>
                  <a:srgbClr val="FF0000"/>
                </a:solidFill>
              </a:rPr>
              <a:t>z </a:t>
            </a:r>
            <a:r>
              <a:rPr lang="cs-CZ" dirty="0" smtClean="0"/>
              <a:t>primárních </a:t>
            </a:r>
            <a:r>
              <a:rPr lang="cs-CZ" dirty="0" err="1" smtClean="0"/>
              <a:t>transkriptů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dirty="0" err="1" smtClean="0">
                <a:solidFill>
                  <a:srgbClr val="FF0000"/>
                </a:solidFill>
              </a:rPr>
              <a:t>pre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err="1" smtClean="0">
                <a:solidFill>
                  <a:srgbClr val="FF0000"/>
                </a:solidFill>
              </a:rPr>
              <a:t>mRNA</a:t>
            </a:r>
            <a:r>
              <a:rPr lang="cs-CZ" dirty="0" smtClean="0"/>
              <a:t>) jaderných genů </a:t>
            </a:r>
            <a:r>
              <a:rPr lang="cs-CZ" dirty="0" err="1" smtClean="0"/>
              <a:t>eukaryot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Google Shape;502;p50" descr="http://www.mun.ca/biology/desmid/brian/BIOL2060/BIOL2060-21/21_2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4560" y="230024"/>
            <a:ext cx="2798479" cy="662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1"/>
          <p:cNvSpPr/>
          <p:nvPr/>
        </p:nvSpPr>
        <p:spPr>
          <a:xfrm>
            <a:off x="225000" y="188640"/>
            <a:ext cx="55711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Spliceozom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51" descr="http://www.mun.ca/biology/desmid/brian/BIOL2060/BIOL2060-21/21_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908720"/>
            <a:ext cx="8884059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ĺžnik 3"/>
          <p:cNvSpPr/>
          <p:nvPr/>
        </p:nvSpPr>
        <p:spPr>
          <a:xfrm>
            <a:off x="1132114" y="5726668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6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cs-CZ" sz="1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výsledkem spojení </a:t>
            </a:r>
            <a:r>
              <a:rPr lang="cs-CZ" sz="16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exonů</a:t>
            </a:r>
            <a:r>
              <a:rPr lang="cs-CZ" sz="1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stejné molekule primárního </a:t>
            </a:r>
            <a:r>
              <a:rPr lang="cs-CZ" sz="16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transkriptu</a:t>
            </a:r>
            <a:r>
              <a:rPr lang="cs-CZ" sz="1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(výjimečně dvou různých molekul - bimolekulární sestřih)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4"/>
          <p:cNvPicPr preferRelativeResize="0"/>
          <p:nvPr/>
        </p:nvPicPr>
        <p:blipFill rotWithShape="1">
          <a:blip r:embed="rId3">
            <a:alphaModFix/>
          </a:blip>
          <a:srcRect l="19913" t="17763" r="52616" b="42867"/>
          <a:stretch/>
        </p:blipFill>
        <p:spPr>
          <a:xfrm>
            <a:off x="4005388" y="3157126"/>
            <a:ext cx="4485470" cy="3374302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4"/>
          <p:cNvSpPr/>
          <p:nvPr/>
        </p:nvSpPr>
        <p:spPr>
          <a:xfrm>
            <a:off x="225000" y="332656"/>
            <a:ext cx="8667479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Konstitutivní vs. alternativní sestřih (</a:t>
            </a:r>
            <a:r>
              <a:rPr lang="cs-CZ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splicing</a:t>
            </a:r>
            <a:r>
              <a:rPr lang="cs-CZ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Konstitutivní: 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sestřihu vždy stejná molekula </a:t>
            </a:r>
            <a:r>
              <a:rPr lang="cs-CZ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stejný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protein.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Alternativní: 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vzniká více druhů molekul </a:t>
            </a:r>
            <a:r>
              <a:rPr lang="cs-CZ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různé </a:t>
            </a:r>
            <a:r>
              <a:rPr lang="cs-CZ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izoformy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proteinů: </a:t>
            </a:r>
            <a:r>
              <a:rPr lang="cs-CZ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funkčně příbuzné proteiny, liší se v primární struktuře.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regulace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exprese,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regulace poměrů 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izoforem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28600" y="3614057"/>
            <a:ext cx="3363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Příklady</a:t>
            </a:r>
            <a:r>
              <a:rPr lang="cs-CZ" sz="1600" dirty="0" smtClean="0"/>
              <a:t> genů podléhající alternativnímu sestřihu: imunoglobulinový gen, T-buněčné receptory.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5"/>
          <p:cNvSpPr/>
          <p:nvPr/>
        </p:nvSpPr>
        <p:spPr>
          <a:xfrm>
            <a:off x="179512" y="116632"/>
            <a:ext cx="86674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Alternativní sestřih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45" descr="http://www.mun.ca/biology/desmid/brian/BIOL2060/BIOL2060-21/21_23.jpg"/>
          <p:cNvPicPr preferRelativeResize="0"/>
          <p:nvPr/>
        </p:nvPicPr>
        <p:blipFill rotWithShape="1">
          <a:blip r:embed="rId3">
            <a:alphaModFix/>
          </a:blip>
          <a:srcRect b="44573"/>
          <a:stretch/>
        </p:blipFill>
        <p:spPr>
          <a:xfrm>
            <a:off x="1252432" y="1105170"/>
            <a:ext cx="6703944" cy="3033312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5"/>
          <p:cNvSpPr/>
          <p:nvPr/>
        </p:nvSpPr>
        <p:spPr>
          <a:xfrm>
            <a:off x="1867848" y="1632988"/>
            <a:ext cx="187940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potenciální exon</a:t>
            </a:r>
            <a:endParaRPr sz="10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45" descr="http://www.mun.ca/biology/desmid/brian/BIOL2060/BIOL2060-21/21_23.jpg"/>
          <p:cNvPicPr preferRelativeResize="0"/>
          <p:nvPr/>
        </p:nvPicPr>
        <p:blipFill rotWithShape="1">
          <a:blip r:embed="rId3">
            <a:alphaModFix/>
          </a:blip>
          <a:srcRect t="74642"/>
          <a:stretch/>
        </p:blipFill>
        <p:spPr>
          <a:xfrm>
            <a:off x="1260596" y="4129506"/>
            <a:ext cx="6703944" cy="138772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5"/>
          <p:cNvSpPr/>
          <p:nvPr/>
        </p:nvSpPr>
        <p:spPr>
          <a:xfrm>
            <a:off x="1778548" y="4793906"/>
            <a:ext cx="187940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potenciální exony</a:t>
            </a:r>
            <a:endParaRPr sz="10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5"/>
          <p:cNvSpPr/>
          <p:nvPr/>
        </p:nvSpPr>
        <p:spPr>
          <a:xfrm>
            <a:off x="234442" y="404664"/>
            <a:ext cx="866747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</a:t>
            </a: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úpravy </a:t>
            </a:r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genoforu</a:t>
            </a: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mitochondrií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Nepodléhají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úpravě 5'-konce čepičkou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ačínají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vedoucím kodonem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ejdůležitější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úpravou je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polyadenylace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5"/>
          <p:cNvSpPr/>
          <p:nvPr/>
        </p:nvSpPr>
        <p:spPr>
          <a:xfrm>
            <a:off x="225001" y="1988840"/>
            <a:ext cx="8667479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Editace RNA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robíhá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mitochondriích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trypanzom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vyšších rostlin a v genu pro </a:t>
            </a:r>
            <a:endParaRPr lang="cs-CZ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apolipoprotein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savců.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ílena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inzerce, delece nebo substituce nukleotidu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cílem </a:t>
            </a:r>
            <a:endParaRPr lang="cs-CZ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pozměnit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výsledný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Kryptogen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strukturní gen s možností editace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roces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regulován tzv.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gRNA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RNA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16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8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algn="ctr"/>
            <a:r>
              <a:rPr lang="cs-CZ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– animace transkripce a translace: https://www.youtube.com/watch?v=4SlZ15yf-Qk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7170" name="Picture 2" descr="DNA Transcription Lesson for Kids: Definition &amp;amp;amp; Steps | Study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166" y="2144486"/>
            <a:ext cx="1906559" cy="305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http://www.mun.ca/biology/desmid/brian/BIOL2060/BIOL2060-21/21_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86" y="762000"/>
            <a:ext cx="8980713" cy="50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RNA </a:t>
            </a:r>
            <a:br>
              <a:rPr lang="cs-CZ" b="1" dirty="0" smtClean="0"/>
            </a:br>
            <a:r>
              <a:rPr lang="cs-CZ" sz="3100" dirty="0" smtClean="0"/>
              <a:t>(ribonukleová kyselina)</a:t>
            </a:r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83029" y="1404256"/>
            <a:ext cx="8632371" cy="292825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cs-CZ" sz="1600" b="1" dirty="0" smtClean="0"/>
              <a:t>5 hlavních typů RNA:  </a:t>
            </a:r>
            <a:r>
              <a:rPr lang="cs-CZ" sz="1600" b="1" dirty="0" err="1" smtClean="0">
                <a:solidFill>
                  <a:srgbClr val="00B050"/>
                </a:solidFill>
              </a:rPr>
              <a:t>mRNA</a:t>
            </a:r>
            <a:r>
              <a:rPr lang="cs-CZ" sz="1600" b="1" dirty="0" smtClean="0">
                <a:solidFill>
                  <a:srgbClr val="00B050"/>
                </a:solidFill>
              </a:rPr>
              <a:t> (</a:t>
            </a:r>
            <a:r>
              <a:rPr lang="cs-CZ" sz="1600" b="1" dirty="0" err="1" smtClean="0">
                <a:solidFill>
                  <a:srgbClr val="00B050"/>
                </a:solidFill>
              </a:rPr>
              <a:t>messengerová</a:t>
            </a:r>
            <a:r>
              <a:rPr lang="cs-CZ" sz="1600" b="1" dirty="0" smtClean="0">
                <a:solidFill>
                  <a:srgbClr val="00B050"/>
                </a:solidFill>
              </a:rPr>
              <a:t>; mediátorová), </a:t>
            </a:r>
            <a:r>
              <a:rPr lang="cs-CZ" sz="1600" b="1" dirty="0" err="1" smtClean="0">
                <a:solidFill>
                  <a:schemeClr val="accent2">
                    <a:lumMod val="75000"/>
                  </a:schemeClr>
                </a:solidFill>
              </a:rPr>
              <a:t>rRNA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 (ribozomová), </a:t>
            </a:r>
            <a:r>
              <a:rPr lang="cs-CZ" sz="1600" b="1" dirty="0" err="1" smtClean="0">
                <a:solidFill>
                  <a:schemeClr val="accent6">
                    <a:lumMod val="75000"/>
                  </a:schemeClr>
                </a:solidFill>
              </a:rPr>
              <a:t>tRNA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</a:rPr>
              <a:t> (transferová), </a:t>
            </a:r>
            <a:r>
              <a:rPr lang="cs-CZ" sz="1600" dirty="0" err="1" smtClean="0"/>
              <a:t>snRNA</a:t>
            </a:r>
            <a:r>
              <a:rPr lang="cs-CZ" sz="1600" dirty="0" smtClean="0"/>
              <a:t> (malá jaderná), </a:t>
            </a:r>
            <a:r>
              <a:rPr lang="cs-CZ" sz="1600" dirty="0" err="1" smtClean="0"/>
              <a:t>miRNA</a:t>
            </a:r>
            <a:r>
              <a:rPr lang="cs-CZ" sz="1600" dirty="0" smtClean="0"/>
              <a:t> (</a:t>
            </a:r>
            <a:r>
              <a:rPr lang="cs-CZ" sz="1600" dirty="0" err="1" smtClean="0"/>
              <a:t>mikroRNA</a:t>
            </a:r>
            <a:r>
              <a:rPr lang="cs-CZ" sz="1600" dirty="0" smtClean="0"/>
              <a:t>).</a:t>
            </a:r>
          </a:p>
          <a:p>
            <a:pPr>
              <a:lnSpc>
                <a:spcPct val="160000"/>
              </a:lnSpc>
            </a:pPr>
            <a:r>
              <a:rPr lang="cs-CZ" sz="1600" b="1" dirty="0" smtClean="0"/>
              <a:t>Jenom </a:t>
            </a:r>
            <a:r>
              <a:rPr lang="cs-CZ" sz="1600" b="1" dirty="0" err="1" smtClean="0"/>
              <a:t>mRNA</a:t>
            </a:r>
            <a:r>
              <a:rPr lang="cs-CZ" sz="1600" b="1" dirty="0" smtClean="0"/>
              <a:t> podléhá translaci do proteinů. </a:t>
            </a:r>
            <a:r>
              <a:rPr lang="cs-CZ" sz="1600" dirty="0" smtClean="0"/>
              <a:t>Ostatní typy RNA jsou již konečné funkční produkty.</a:t>
            </a:r>
          </a:p>
          <a:p>
            <a:pPr>
              <a:lnSpc>
                <a:spcPct val="160000"/>
              </a:lnSpc>
            </a:pPr>
            <a:r>
              <a:rPr lang="cs-CZ" sz="1600" dirty="0" smtClean="0"/>
              <a:t>Transkripcí </a:t>
            </a:r>
            <a:r>
              <a:rPr lang="cs-CZ" sz="1600" b="1" dirty="0" smtClean="0"/>
              <a:t>strukturních genů </a:t>
            </a:r>
            <a:r>
              <a:rPr lang="cs-CZ" sz="1600" dirty="0" smtClean="0"/>
              <a:t>vzniká </a:t>
            </a:r>
            <a:r>
              <a:rPr lang="cs-CZ" sz="1600" b="1" dirty="0" err="1" smtClean="0"/>
              <a:t>mRNA</a:t>
            </a:r>
            <a:r>
              <a:rPr lang="cs-CZ" sz="1600" b="1" dirty="0" smtClean="0"/>
              <a:t>.</a:t>
            </a:r>
            <a:endParaRPr lang="cs-CZ" sz="1600" dirty="0" smtClean="0"/>
          </a:p>
          <a:p>
            <a:pPr>
              <a:lnSpc>
                <a:spcPct val="160000"/>
              </a:lnSpc>
            </a:pPr>
            <a:r>
              <a:rPr lang="cs-CZ" sz="1600" b="1" dirty="0" smtClean="0"/>
              <a:t>Funkce </a:t>
            </a:r>
            <a:r>
              <a:rPr lang="cs-CZ" sz="1600" b="1" dirty="0" err="1" smtClean="0"/>
              <a:t>mRNA</a:t>
            </a:r>
            <a:r>
              <a:rPr lang="cs-CZ" sz="1600" dirty="0" smtClean="0"/>
              <a:t>: fungují jako spojky přenášející genetickou informaci z DNA do ribozomů, kde probíhá </a:t>
            </a:r>
            <a:r>
              <a:rPr lang="cs-CZ" sz="1600" dirty="0" err="1" smtClean="0"/>
              <a:t>proteosyntéza</a:t>
            </a:r>
            <a:r>
              <a:rPr lang="cs-CZ" sz="1600" dirty="0" smtClean="0"/>
              <a:t> (samotný vznik proteinů).</a:t>
            </a:r>
            <a:endParaRPr lang="cs-CZ" sz="1600" dirty="0"/>
          </a:p>
        </p:txBody>
      </p:sp>
      <p:pic>
        <p:nvPicPr>
          <p:cNvPr id="129026" name="Picture 2" descr="Differences between DNA and R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77" y="4396502"/>
            <a:ext cx="4688567" cy="2461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Transkripce</a:t>
            </a:r>
            <a:br>
              <a:rPr lang="cs-CZ" b="1" dirty="0" smtClean="0"/>
            </a:br>
            <a:r>
              <a:rPr lang="cs-CZ" b="1" dirty="0" err="1" smtClean="0"/>
              <a:t>prokaryot</a:t>
            </a:r>
            <a:r>
              <a:rPr lang="cs-CZ" b="1" dirty="0" smtClean="0"/>
              <a:t> versus </a:t>
            </a:r>
            <a:r>
              <a:rPr lang="cs-CZ" b="1" dirty="0" err="1" smtClean="0"/>
              <a:t>eukaryot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69086" cy="783771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Základní rysy transkripce jsou stejné, ale v mnoha detailech se liší.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22822"/>
              </p:ext>
            </p:extLst>
          </p:nvPr>
        </p:nvGraphicFramePr>
        <p:xfrm>
          <a:off x="718455" y="2329540"/>
          <a:ext cx="8033658" cy="43988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16829"/>
                <a:gridCol w="4016829"/>
              </a:tblGrid>
              <a:tr h="64252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Prokaryota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Eukaryota</a:t>
                      </a:r>
                      <a:endParaRPr lang="cs-CZ" sz="1800" dirty="0"/>
                    </a:p>
                  </a:txBody>
                  <a:tcPr anchor="ctr"/>
                </a:tc>
              </a:tr>
              <a:tr h="642523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 smtClean="0"/>
                        <a:t>Místo</a:t>
                      </a:r>
                      <a:r>
                        <a:rPr lang="cs-CZ" sz="1800" b="1" baseline="0" dirty="0" smtClean="0"/>
                        <a:t> transkripce</a:t>
                      </a:r>
                      <a:r>
                        <a:rPr lang="cs-CZ" sz="1800" baseline="0" dirty="0" smtClean="0"/>
                        <a:t>: v cytoplazmě.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 smtClean="0"/>
                        <a:t>Místo transkripce</a:t>
                      </a:r>
                      <a:r>
                        <a:rPr lang="cs-CZ" sz="1800" dirty="0" smtClean="0"/>
                        <a:t>: v jádru.</a:t>
                      </a:r>
                    </a:p>
                  </a:txBody>
                  <a:tcPr anchor="ctr"/>
                </a:tc>
              </a:tr>
              <a:tr h="642523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Simultánní</a:t>
                      </a:r>
                      <a:r>
                        <a:rPr lang="cs-CZ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800" baseline="0" dirty="0" smtClean="0">
                          <a:solidFill>
                            <a:srgbClr val="FF0000"/>
                          </a:solidFill>
                        </a:rPr>
                        <a:t>transkripce a translace.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Transkripce</a:t>
                      </a:r>
                      <a:r>
                        <a:rPr lang="cs-CZ" sz="1800" baseline="0" dirty="0" smtClean="0">
                          <a:solidFill>
                            <a:srgbClr val="FF0000"/>
                          </a:solidFill>
                        </a:rPr>
                        <a:t> a translace jsou </a:t>
                      </a:r>
                      <a:r>
                        <a:rPr lang="cs-CZ" sz="1800" b="1" baseline="0" dirty="0" smtClean="0">
                          <a:solidFill>
                            <a:srgbClr val="FF0000"/>
                          </a:solidFill>
                        </a:rPr>
                        <a:t>odděleny </a:t>
                      </a:r>
                      <a:r>
                        <a:rPr lang="cs-CZ" sz="1800" baseline="0" dirty="0" smtClean="0">
                          <a:solidFill>
                            <a:srgbClr val="FF0000"/>
                          </a:solidFill>
                        </a:rPr>
                        <a:t>časově i místně.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42523">
                <a:tc>
                  <a:txBody>
                    <a:bodyPr/>
                    <a:lstStyle/>
                    <a:p>
                      <a:pPr algn="l"/>
                      <a:r>
                        <a:rPr lang="cs-CZ" sz="1800" dirty="0" err="1" smtClean="0">
                          <a:solidFill>
                            <a:srgbClr val="FF0000"/>
                          </a:solidFill>
                        </a:rPr>
                        <a:t>mRNA</a:t>
                      </a: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 je</a:t>
                      </a:r>
                      <a:r>
                        <a:rPr lang="cs-CZ" sz="1800" baseline="0" dirty="0" smtClean="0">
                          <a:solidFill>
                            <a:srgbClr val="FF0000"/>
                          </a:solidFill>
                        </a:rPr>
                        <a:t> přímo přepisována z </a:t>
                      </a:r>
                      <a:r>
                        <a:rPr lang="cs-CZ" sz="1800" baseline="0" dirty="0" err="1" smtClean="0">
                          <a:solidFill>
                            <a:srgbClr val="FF0000"/>
                          </a:solidFill>
                        </a:rPr>
                        <a:t>templátu</a:t>
                      </a:r>
                      <a:r>
                        <a:rPr lang="cs-CZ" sz="1800" baseline="0" dirty="0" smtClean="0">
                          <a:solidFill>
                            <a:srgbClr val="FF0000"/>
                          </a:solidFill>
                        </a:rPr>
                        <a:t>  DNA </a:t>
                      </a:r>
                      <a:r>
                        <a:rPr lang="cs-CZ" sz="1800" b="1" baseline="0" dirty="0" smtClean="0">
                          <a:solidFill>
                            <a:srgbClr val="FF0000"/>
                          </a:solidFill>
                        </a:rPr>
                        <a:t>bez úprav.</a:t>
                      </a:r>
                      <a:endParaRPr lang="cs-CZ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Z </a:t>
                      </a:r>
                      <a:r>
                        <a:rPr lang="cs-CZ" sz="1800" dirty="0" err="1" smtClean="0">
                          <a:solidFill>
                            <a:srgbClr val="FF0000"/>
                          </a:solidFill>
                        </a:rPr>
                        <a:t>templátu</a:t>
                      </a:r>
                      <a:r>
                        <a:rPr lang="cs-CZ" sz="1800" baseline="0" dirty="0" smtClean="0">
                          <a:solidFill>
                            <a:srgbClr val="FF0000"/>
                          </a:solidFill>
                        </a:rPr>
                        <a:t> DNA jsou vytvořeny </a:t>
                      </a:r>
                      <a:r>
                        <a:rPr lang="cs-CZ" sz="1800" baseline="0" dirty="0" err="1" smtClean="0">
                          <a:solidFill>
                            <a:srgbClr val="FF0000"/>
                          </a:solidFill>
                        </a:rPr>
                        <a:t>pre</a:t>
                      </a:r>
                      <a:r>
                        <a:rPr lang="cs-CZ" sz="1800" baseline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cs-CZ" sz="1800" baseline="0" dirty="0" err="1" smtClean="0">
                          <a:solidFill>
                            <a:srgbClr val="FF0000"/>
                          </a:solidFill>
                        </a:rPr>
                        <a:t>mRNA</a:t>
                      </a:r>
                      <a:r>
                        <a:rPr lang="cs-CZ" sz="1800" baseline="0" dirty="0" smtClean="0">
                          <a:solidFill>
                            <a:srgbClr val="FF0000"/>
                          </a:solidFill>
                        </a:rPr>
                        <a:t>, které jsou </a:t>
                      </a:r>
                      <a:r>
                        <a:rPr lang="cs-CZ" sz="1800" b="1" baseline="0" dirty="0" smtClean="0">
                          <a:solidFill>
                            <a:srgbClr val="FF0000"/>
                          </a:solidFill>
                        </a:rPr>
                        <a:t>dále upravovány.</a:t>
                      </a:r>
                      <a:endParaRPr lang="cs-CZ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92098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/>
                        <a:t>RNA-polymeráza</a:t>
                      </a:r>
                      <a:r>
                        <a:rPr lang="cs-CZ" sz="1800" baseline="0" dirty="0" smtClean="0"/>
                        <a:t> se skládá z 5 </a:t>
                      </a:r>
                      <a:r>
                        <a:rPr lang="cs-CZ" sz="1800" baseline="0" dirty="0" err="1" smtClean="0"/>
                        <a:t>podjednotek</a:t>
                      </a:r>
                      <a:r>
                        <a:rPr lang="cs-CZ" sz="1800" baseline="0" dirty="0" smtClean="0"/>
                        <a:t>. </a:t>
                      </a:r>
                      <a:r>
                        <a:rPr lang="cs-CZ" sz="1800" b="1" baseline="0" dirty="0" smtClean="0"/>
                        <a:t>Jen jeden typ polymerázy.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/>
                        <a:t>RNA-polymeráza se skládá z 10-17 </a:t>
                      </a:r>
                      <a:r>
                        <a:rPr lang="cs-CZ" sz="1800" dirty="0" err="1" smtClean="0"/>
                        <a:t>podjednotek</a:t>
                      </a:r>
                      <a:r>
                        <a:rPr lang="cs-CZ" sz="1800" dirty="0" smtClean="0"/>
                        <a:t>. </a:t>
                      </a:r>
                      <a:r>
                        <a:rPr lang="cs-CZ" sz="1800" b="1" dirty="0" smtClean="0"/>
                        <a:t>5 typů</a:t>
                      </a:r>
                      <a:r>
                        <a:rPr lang="cs-CZ" sz="1800" b="1" baseline="0" dirty="0" smtClean="0"/>
                        <a:t> polymeráz.</a:t>
                      </a:r>
                      <a:endParaRPr lang="cs-CZ" sz="1800" b="1" dirty="0"/>
                    </a:p>
                  </a:txBody>
                  <a:tcPr anchor="ctr"/>
                </a:tc>
              </a:tr>
              <a:tr h="892098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/>
                        <a:t>RNA-polymeráza spolu</a:t>
                      </a:r>
                      <a:r>
                        <a:rPr lang="cs-CZ" sz="1800" baseline="0" dirty="0" smtClean="0"/>
                        <a:t> se sigma faktorem se přímo vážou na promotor.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800" dirty="0" smtClean="0"/>
                        <a:t>RNA-polymeráza rozpoznává</a:t>
                      </a:r>
                      <a:r>
                        <a:rPr lang="cs-CZ" sz="1800" baseline="0" dirty="0" smtClean="0"/>
                        <a:t> promotor pomocí transkripčních faktorů.</a:t>
                      </a:r>
                      <a:endParaRPr lang="cs-CZ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Transkripce </a:t>
            </a:r>
            <a:r>
              <a:rPr lang="cs-CZ" b="1" dirty="0" err="1" smtClean="0"/>
              <a:t>prokaryot</a:t>
            </a:r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Transkripce </a:t>
            </a:r>
            <a:r>
              <a:rPr lang="cs-CZ" b="1" dirty="0" err="1" smtClean="0"/>
              <a:t>prokaryot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4800" y="1230086"/>
            <a:ext cx="8523514" cy="318951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Část DNA přepisována do RNA se označuje jako </a:t>
            </a:r>
            <a:r>
              <a:rPr lang="cs-CZ" b="1" dirty="0" smtClean="0"/>
              <a:t>transkripční jednotka </a:t>
            </a:r>
            <a:r>
              <a:rPr lang="cs-CZ" dirty="0" smtClean="0"/>
              <a:t>– může zahrnovat až několik genů.</a:t>
            </a:r>
          </a:p>
          <a:p>
            <a:r>
              <a:rPr lang="cs-CZ" dirty="0" smtClean="0"/>
              <a:t>Vzniklá RNA je tzv. </a:t>
            </a:r>
            <a:r>
              <a:rPr lang="cs-CZ" b="1" dirty="0" smtClean="0"/>
              <a:t>primární </a:t>
            </a:r>
            <a:r>
              <a:rPr lang="cs-CZ" b="1" dirty="0" err="1" smtClean="0"/>
              <a:t>transkript</a:t>
            </a:r>
            <a:r>
              <a:rPr lang="cs-CZ" dirty="0" smtClean="0"/>
              <a:t>, který je často </a:t>
            </a:r>
            <a:r>
              <a:rPr lang="cs-CZ" b="1" dirty="0" smtClean="0">
                <a:solidFill>
                  <a:srgbClr val="FF0000"/>
                </a:solidFill>
              </a:rPr>
              <a:t>polygenní/polycistronní</a:t>
            </a:r>
            <a:r>
              <a:rPr lang="cs-CZ" dirty="0" smtClean="0"/>
              <a:t> (typické pro bakterie).</a:t>
            </a:r>
          </a:p>
          <a:p>
            <a:r>
              <a:rPr lang="cs-CZ" b="1" dirty="0" smtClean="0"/>
              <a:t>3 fáze transkripce</a:t>
            </a:r>
            <a:r>
              <a:rPr lang="cs-CZ" dirty="0" smtClean="0"/>
              <a:t>: (1.) </a:t>
            </a:r>
            <a:r>
              <a:rPr lang="cs-CZ" b="1" u="sng" dirty="0" smtClean="0"/>
              <a:t>iniciace</a:t>
            </a:r>
            <a:r>
              <a:rPr lang="cs-CZ" dirty="0" smtClean="0"/>
              <a:t> nového řetězce RNA, (2.) </a:t>
            </a:r>
            <a:r>
              <a:rPr lang="cs-CZ" b="1" u="sng" dirty="0" smtClean="0"/>
              <a:t>elongace</a:t>
            </a:r>
            <a:r>
              <a:rPr lang="cs-CZ" dirty="0" smtClean="0"/>
              <a:t> řetězce a (3.) </a:t>
            </a:r>
            <a:r>
              <a:rPr lang="cs-CZ" b="1" u="sng" dirty="0" smtClean="0"/>
              <a:t>terminace</a:t>
            </a:r>
            <a:r>
              <a:rPr lang="cs-CZ" dirty="0" smtClean="0"/>
              <a:t> transkripce uvolněním vzniklé RNA.</a:t>
            </a:r>
          </a:p>
          <a:p>
            <a:r>
              <a:rPr lang="cs-CZ" dirty="0" smtClean="0"/>
              <a:t>Kompletní RNA-polymeráza (</a:t>
            </a:r>
            <a:r>
              <a:rPr lang="cs-CZ" b="1" dirty="0" smtClean="0"/>
              <a:t>holoenzym</a:t>
            </a:r>
            <a:r>
              <a:rPr lang="cs-CZ" dirty="0" smtClean="0"/>
              <a:t>) – jeden typ s 5 </a:t>
            </a:r>
            <a:r>
              <a:rPr lang="cs-CZ" dirty="0" err="1" smtClean="0"/>
              <a:t>podjednotkami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34146" name="Picture 2" descr="What is Bacterial Transcription? Definition, Key Terms &amp;amp;amp; Steps - Biology  R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174" y="4416199"/>
            <a:ext cx="4851853" cy="2062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2417</Words>
  <Application>Microsoft Office PowerPoint</Application>
  <PresentationFormat>Předvádění na obrazovce (4:3)</PresentationFormat>
  <Paragraphs>340</Paragraphs>
  <Slides>44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Courier New</vt:lpstr>
      <vt:lpstr>Motiv sady Office</vt:lpstr>
      <vt:lpstr>Prezentace aplikace PowerPoint</vt:lpstr>
      <vt:lpstr>Osnova</vt:lpstr>
      <vt:lpstr>Prezentace aplikace PowerPoint</vt:lpstr>
      <vt:lpstr>Transkripce obecně</vt:lpstr>
      <vt:lpstr>Prezentace aplikace PowerPoint</vt:lpstr>
      <vt:lpstr>RNA  (ribonukleová kyselina)</vt:lpstr>
      <vt:lpstr>Transkripce prokaryot versus eukaryot</vt:lpstr>
      <vt:lpstr>Transkripce prokaryot</vt:lpstr>
      <vt:lpstr>Transkripce prokaryot</vt:lpstr>
      <vt:lpstr>1. Iniciace</vt:lpstr>
      <vt:lpstr>Prezentace aplikace PowerPoint</vt:lpstr>
      <vt:lpstr>Prezentace aplikace PowerPoint</vt:lpstr>
      <vt:lpstr>Prezentace aplikace PowerPoint</vt:lpstr>
      <vt:lpstr>2. Elongace</vt:lpstr>
      <vt:lpstr>3. Terminace</vt:lpstr>
      <vt:lpstr>A) Terminátory nezávislé na rho</vt:lpstr>
      <vt:lpstr>B) Terminátory závislé na rho</vt:lpstr>
      <vt:lpstr>Prezentace aplikace PowerPoint</vt:lpstr>
      <vt:lpstr>Prezentace aplikace PowerPoint</vt:lpstr>
      <vt:lpstr>Prezentace aplikace PowerPoint</vt:lpstr>
      <vt:lpstr>Prezentace aplikace PowerPoint</vt:lpstr>
      <vt:lpstr>Transkripce eukaryot</vt:lpstr>
      <vt:lpstr>Transkripce eukaryot</vt:lpstr>
      <vt:lpstr>Prezentace aplikace PowerPoint</vt:lpstr>
      <vt:lpstr>3 modifikace RNA</vt:lpstr>
      <vt:lpstr>Typy RNA</vt:lpstr>
      <vt:lpstr>Regulační RNA</vt:lpstr>
      <vt:lpstr>Prezentace aplikace PowerPoint</vt:lpstr>
      <vt:lpstr>5 typů RNA-polymeráz</vt:lpstr>
      <vt:lpstr>1. Iniciace (RNA-polymeráza II)</vt:lpstr>
      <vt:lpstr>Prezentace aplikace PowerPoint</vt:lpstr>
      <vt:lpstr>1. Iniciace (RNA-polymeráza II) </vt:lpstr>
      <vt:lpstr>2. Elongace a připojení čepičky na 5' konec RNA</vt:lpstr>
      <vt:lpstr>3. Terminace a přidání poly(A) na   3' konec RNA </vt:lpstr>
      <vt:lpstr>Post-transkripční úpravy RNA a mechanizmy sestřihu </vt:lpstr>
      <vt:lpstr>Post-transkripční úpravy RNA</vt:lpstr>
      <vt:lpstr>Sestřih RNA</vt:lpstr>
      <vt:lpstr>Sestřih pre-tRNA</vt:lpstr>
      <vt:lpstr>Sestřih pre-mRNA</vt:lpstr>
      <vt:lpstr>Spliceozom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Pavel Šimara</dc:creator>
  <cp:lastModifiedBy>tapuchova.ivana</cp:lastModifiedBy>
  <cp:revision>69</cp:revision>
  <dcterms:created xsi:type="dcterms:W3CDTF">2016-01-04T11:48:18Z</dcterms:created>
  <dcterms:modified xsi:type="dcterms:W3CDTF">2022-03-08T11:53:53Z</dcterms:modified>
</cp:coreProperties>
</file>