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95" r:id="rId7"/>
    <p:sldId id="297" r:id="rId8"/>
    <p:sldId id="262" r:id="rId9"/>
    <p:sldId id="298" r:id="rId10"/>
    <p:sldId id="261" r:id="rId11"/>
    <p:sldId id="277" r:id="rId12"/>
    <p:sldId id="263" r:id="rId13"/>
    <p:sldId id="296" r:id="rId14"/>
    <p:sldId id="265" r:id="rId15"/>
    <p:sldId id="299" r:id="rId16"/>
    <p:sldId id="264" r:id="rId17"/>
    <p:sldId id="300" r:id="rId18"/>
    <p:sldId id="266" r:id="rId19"/>
    <p:sldId id="267" r:id="rId20"/>
    <p:sldId id="268" r:id="rId21"/>
    <p:sldId id="270" r:id="rId22"/>
    <p:sldId id="338" r:id="rId23"/>
    <p:sldId id="269" r:id="rId24"/>
    <p:sldId id="281" r:id="rId25"/>
    <p:sldId id="282" r:id="rId26"/>
    <p:sldId id="271" r:id="rId27"/>
    <p:sldId id="272" r:id="rId28"/>
    <p:sldId id="273" r:id="rId29"/>
    <p:sldId id="337" r:id="rId30"/>
    <p:sldId id="311" r:id="rId31"/>
    <p:sldId id="312" r:id="rId32"/>
    <p:sldId id="313" r:id="rId33"/>
    <p:sldId id="314" r:id="rId34"/>
    <p:sldId id="315" r:id="rId35"/>
    <p:sldId id="316" r:id="rId36"/>
    <p:sldId id="317" r:id="rId37"/>
    <p:sldId id="318" r:id="rId38"/>
    <p:sldId id="319" r:id="rId39"/>
    <p:sldId id="328" r:id="rId40"/>
    <p:sldId id="329" r:id="rId41"/>
    <p:sldId id="330" r:id="rId42"/>
    <p:sldId id="333" r:id="rId43"/>
    <p:sldId id="331" r:id="rId44"/>
    <p:sldId id="332" r:id="rId45"/>
    <p:sldId id="320" r:id="rId46"/>
    <p:sldId id="334" r:id="rId47"/>
    <p:sldId id="335" r:id="rId48"/>
    <p:sldId id="336" r:id="rId49"/>
    <p:sldId id="321" r:id="rId50"/>
    <p:sldId id="322" r:id="rId51"/>
    <p:sldId id="323" r:id="rId52"/>
    <p:sldId id="325" r:id="rId53"/>
    <p:sldId id="326" r:id="rId54"/>
    <p:sldId id="327" r:id="rId5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vel Šimara" initials="PŠ"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40" autoAdjust="0"/>
    <p:restoredTop sz="94660"/>
  </p:normalViewPr>
  <p:slideViewPr>
    <p:cSldViewPr>
      <p:cViewPr varScale="1">
        <p:scale>
          <a:sx n="117" d="100"/>
          <a:sy n="117" d="100"/>
        </p:scale>
        <p:origin x="-194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03-20T10:41:49.014" idx="3">
    <p:pos x="4771" y="901"/>
    <p:text>ribothymidin (5-methyluridin) - je vlastně tymin s ribozou namisto deoxyribozy (k uracilu je pridany methyl)</p:text>
    <p:extLst>
      <p:ext uri="{C676402C-5697-4E1C-873F-D02D1690AC5C}">
        <p15:threadingInfo xmlns:p15="http://schemas.microsoft.com/office/powerpoint/2012/main" timeZoneBias="-60"/>
      </p:ext>
    </p:extLst>
  </p:cm>
  <p:cm authorId="0" dt="2016-03-20T10:45:30.796" idx="4">
    <p:pos x="4771" y="1037"/>
    <p:text>počítáme od ribozy č.1</p:text>
    <p:extLst>
      <p:ext uri="{C676402C-5697-4E1C-873F-D02D1690AC5C}">
        <p15:threadingInfo xmlns:p15="http://schemas.microsoft.com/office/powerpoint/2012/main" timeZoneBias="-60">
          <p15:parentCm authorId="0" idx="3"/>
        </p15:threadingInfo>
      </p:ext>
    </p:extLst>
  </p:cm>
  <p:cm authorId="0" dt="2017-03-20T12:45:24.809" idx="6">
    <p:pos x="4377" y="4047"/>
    <p:text>přidán penten (dvojvazba)</p:text>
  </p:cm>
  <p:cm authorId="0" dt="2017-03-20T12:48:21.446" idx="7">
    <p:pos x="5523" y="3292"/>
    <p:text>- in ... samotný
- zin ... s ribozou</p:text>
  </p:cm>
  <p:cm authorId="0" dt="2019-03-27T15:12:28.600" idx="11">
    <p:pos x="422" y="2612"/>
    <p:text>ramena a smyčka slouží k rozpoznání na aminoacyl syntetáze a k terciárnímu tvarování</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9-03-27T15:08:09.549" idx="8">
    <p:pos x="4418" y="1779"/>
    <p:text>ATP = dárce energie
PP = pyrophosphate = diphosphate</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9-03-27T15:30:26.126" idx="13">
    <p:pos x="2314" y="247"/>
    <p:text>Bakteriální mRNA je polygenní (polycistronní), proto se iniciace opakuje před každým novým genem
</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6-03-20T11:16:51.321" idx="5">
    <p:pos x="5194" y="1608"/>
    <p:text>Southern blotting - přenos DNA na membránu - Edwin Southern 1975 (dále Northern - RNA 1977 a Western - protein 1979)</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16-01-21T16:30:25.170" idx="1">
    <p:pos x="4114" y="236"/>
    <p:text>Glutathione peroxidase (GPx) (EC 1.11.1.9) is the general name of an enzyme family with peroxidase activity whose main biological role is to protect the organism from oxidative damage. The biochemical function of glutathione peroxidase is to reduce lipid hydroperoxides to their corresponding alcohols and to reduce free hydrogen peroxide to water.</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9-03-27T16:49:39.399" idx="14">
    <p:pos x="3630" y="2021"/>
    <p:text>Eukaryotická buňka je větší a taky potřebuje více vylučovat proteiny ven z buňky kvůli kooperaci s jinými buňkami v mnohobuňěčném organismu 
Transport zajišťuje ER (propojené cisterny a kanálky)</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7-03-20T15:30:44.251" idx="9">
    <p:pos x="3970" y="761"/>
    <p:text>protože je na konci řetězce (u methioninu je uprostřed)</p:tex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27.3.2019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27.3.2019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27.3.2019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27.3.2019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95EC1D4A-A796-47C3-A63E-CE236FB377E2}" type="datetimeFigureOut">
              <a:rPr lang="cs-CZ" smtClean="0"/>
              <a:t>27.3.2019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95EC1D4A-A796-47C3-A63E-CE236FB377E2}" type="datetimeFigureOut">
              <a:rPr lang="cs-CZ" smtClean="0"/>
              <a:t>27.3.2019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95EC1D4A-A796-47C3-A63E-CE236FB377E2}" type="datetimeFigureOut">
              <a:rPr lang="cs-CZ" smtClean="0"/>
              <a:t>27.3.2019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95EC1D4A-A796-47C3-A63E-CE236FB377E2}" type="datetimeFigureOut">
              <a:rPr lang="cs-CZ" smtClean="0"/>
              <a:t>27.3.2019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5EC1D4A-A796-47C3-A63E-CE236FB377E2}" type="datetimeFigureOut">
              <a:rPr lang="cs-CZ" smtClean="0"/>
              <a:t>27.3.2019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5EC1D4A-A796-47C3-A63E-CE236FB377E2}" type="datetimeFigureOut">
              <a:rPr lang="cs-CZ" smtClean="0"/>
              <a:t>27.3.2019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5EC1D4A-A796-47C3-A63E-CE236FB377E2}" type="datetimeFigureOut">
              <a:rPr lang="cs-CZ" smtClean="0"/>
              <a:t>27.3.2019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C1D4A-A796-47C3-A63E-CE236FB377E2}" type="datetimeFigureOut">
              <a:rPr lang="cs-CZ" smtClean="0"/>
              <a:t>27.3.2019</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7A5DF-1266-40EA-9282-1E66B9DE06C0}"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gif"/></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youtube.com/watch?v=Ikq9AcBcohA"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comments" Target="../comments/comment4.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comments" Target="../comments/comment5.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comments" Target="../comments/comment6.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4.gif"/><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comments" Target="../comments/commen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52.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9.jpeg"/><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959878" y="1520961"/>
            <a:ext cx="3270895" cy="1384995"/>
          </a:xfrm>
          <a:prstGeom prst="rect">
            <a:avLst/>
          </a:prstGeom>
          <a:noFill/>
        </p:spPr>
        <p:txBody>
          <a:bodyPr wrap="none" rtlCol="0">
            <a:spAutoFit/>
          </a:bodyPr>
          <a:lstStyle/>
          <a:p>
            <a:pPr algn="ctr"/>
            <a:r>
              <a:rPr lang="cs-CZ" sz="2800" b="1" dirty="0" smtClean="0"/>
              <a:t>Molekulární biologie</a:t>
            </a:r>
          </a:p>
          <a:p>
            <a:pPr algn="ctr"/>
            <a:endParaRPr lang="cs-CZ" sz="2800" b="1" dirty="0" smtClean="0"/>
          </a:p>
          <a:p>
            <a:pPr algn="ctr"/>
            <a:r>
              <a:rPr lang="cs-CZ" sz="2800" b="1" dirty="0"/>
              <a:t>5</a:t>
            </a:r>
            <a:r>
              <a:rPr lang="cs-CZ" sz="2800" b="1" dirty="0" smtClean="0"/>
              <a:t>. Translace genomu</a:t>
            </a:r>
            <a:endParaRPr lang="en-US" sz="2800" b="1" dirty="0"/>
          </a:p>
        </p:txBody>
      </p:sp>
      <p:sp>
        <p:nvSpPr>
          <p:cNvPr id="5" name="Obdélník 4"/>
          <p:cNvSpPr/>
          <p:nvPr/>
        </p:nvSpPr>
        <p:spPr>
          <a:xfrm>
            <a:off x="293302" y="4581128"/>
            <a:ext cx="4273828" cy="1477328"/>
          </a:xfrm>
          <a:prstGeom prst="rect">
            <a:avLst/>
          </a:prstGeom>
        </p:spPr>
        <p:txBody>
          <a:bodyPr wrap="square">
            <a:spAutoFit/>
          </a:bodyPr>
          <a:lstStyle/>
          <a:p>
            <a:r>
              <a:rPr lang="cs-CZ" b="1" dirty="0" smtClean="0"/>
              <a:t>Osnova</a:t>
            </a:r>
          </a:p>
          <a:p>
            <a:endParaRPr lang="cs-CZ" dirty="0"/>
          </a:p>
          <a:p>
            <a:r>
              <a:rPr lang="cs-CZ" dirty="0" smtClean="0"/>
              <a:t>Translace bakteriální </a:t>
            </a:r>
            <a:r>
              <a:rPr lang="cs-CZ" dirty="0" err="1" smtClean="0"/>
              <a:t>mRNA</a:t>
            </a:r>
            <a:endParaRPr lang="cs-CZ" dirty="0" smtClean="0"/>
          </a:p>
          <a:p>
            <a:r>
              <a:rPr lang="cs-CZ" dirty="0" smtClean="0"/>
              <a:t>Translace </a:t>
            </a:r>
            <a:r>
              <a:rPr lang="cs-CZ" dirty="0"/>
              <a:t>eukaryotické </a:t>
            </a:r>
            <a:r>
              <a:rPr lang="cs-CZ" dirty="0" err="1" smtClean="0"/>
              <a:t>mRNA</a:t>
            </a:r>
            <a:endParaRPr lang="cs-CZ" dirty="0" smtClean="0"/>
          </a:p>
          <a:p>
            <a:r>
              <a:rPr lang="cs-CZ" dirty="0" err="1" smtClean="0"/>
              <a:t>Posttranslační</a:t>
            </a:r>
            <a:r>
              <a:rPr lang="cs-CZ" dirty="0" smtClean="0"/>
              <a:t> </a:t>
            </a:r>
            <a:r>
              <a:rPr lang="cs-CZ" dirty="0"/>
              <a:t>procesy</a:t>
            </a:r>
            <a:endParaRPr lang="en-US" dirty="0"/>
          </a:p>
        </p:txBody>
      </p:sp>
      <p:sp>
        <p:nvSpPr>
          <p:cNvPr id="6" name="Obdélník 5"/>
          <p:cNvSpPr/>
          <p:nvPr/>
        </p:nvSpPr>
        <p:spPr>
          <a:xfrm>
            <a:off x="1495050" y="3356992"/>
            <a:ext cx="6200550" cy="369332"/>
          </a:xfrm>
          <a:prstGeom prst="rect">
            <a:avLst/>
          </a:prstGeom>
        </p:spPr>
        <p:txBody>
          <a:bodyPr wrap="square">
            <a:spAutoFit/>
          </a:bodyPr>
          <a:lstStyle/>
          <a:p>
            <a:pPr algn="ctr"/>
            <a:r>
              <a:rPr lang="cs-CZ" i="1" dirty="0" smtClean="0"/>
              <a:t>Translace </a:t>
            </a:r>
            <a:r>
              <a:rPr lang="cs-CZ" i="1" dirty="0"/>
              <a:t>(</a:t>
            </a:r>
            <a:r>
              <a:rPr lang="cs-CZ" i="1" dirty="0" smtClean="0"/>
              <a:t>překlad): tvorba proteinů na ribozomech podle </a:t>
            </a:r>
            <a:r>
              <a:rPr lang="cs-CZ" i="1" dirty="0" err="1" smtClean="0"/>
              <a:t>mRNA</a:t>
            </a:r>
            <a:endParaRPr lang="cs-CZ" i="1" dirty="0"/>
          </a:p>
        </p:txBody>
      </p:sp>
      <p:sp>
        <p:nvSpPr>
          <p:cNvPr id="8" name="Obdélník 7"/>
          <p:cNvSpPr/>
          <p:nvPr/>
        </p:nvSpPr>
        <p:spPr>
          <a:xfrm>
            <a:off x="3946946" y="4149080"/>
            <a:ext cx="5158841" cy="2677656"/>
          </a:xfrm>
          <a:prstGeom prst="rect">
            <a:avLst/>
          </a:prstGeom>
        </p:spPr>
        <p:txBody>
          <a:bodyPr wrap="square">
            <a:spAutoFit/>
          </a:bodyPr>
          <a:lstStyle/>
          <a:p>
            <a:pPr algn="r"/>
            <a:r>
              <a:rPr lang="cs-CZ" sz="1200" b="1" i="1" dirty="0" smtClean="0"/>
              <a:t>Hlavní zdroje:</a:t>
            </a:r>
          </a:p>
          <a:p>
            <a:pPr algn="r"/>
            <a:r>
              <a:rPr lang="cs-CZ" sz="1200" i="1" dirty="0" smtClean="0"/>
              <a:t>	S. </a:t>
            </a:r>
            <a:r>
              <a:rPr lang="cs-CZ" sz="1200" i="1" dirty="0" err="1" smtClean="0"/>
              <a:t>Rosypal</a:t>
            </a:r>
            <a:r>
              <a:rPr lang="cs-CZ" sz="1200" i="1" dirty="0" smtClean="0"/>
              <a:t>, Úvod do molekulární biologie 1-4</a:t>
            </a:r>
          </a:p>
          <a:p>
            <a:pPr algn="r"/>
            <a:r>
              <a:rPr lang="cs-CZ" sz="1200" i="1" dirty="0" smtClean="0"/>
              <a:t>Masarykova Universita Brno</a:t>
            </a:r>
          </a:p>
          <a:p>
            <a:pPr algn="r"/>
            <a:r>
              <a:rPr lang="cs-CZ" sz="1200" i="1" dirty="0" smtClean="0"/>
              <a:t>ISBN 80-902562</a:t>
            </a:r>
          </a:p>
          <a:p>
            <a:pPr algn="r"/>
            <a:r>
              <a:rPr lang="cs-CZ" sz="1200" i="1" dirty="0"/>
              <a:t>	</a:t>
            </a:r>
            <a:r>
              <a:rPr lang="cs-CZ" sz="1200" i="1" dirty="0" smtClean="0"/>
              <a:t>	</a:t>
            </a:r>
          </a:p>
          <a:p>
            <a:pPr algn="r"/>
            <a:r>
              <a:rPr lang="cs-CZ" sz="1200" i="1" dirty="0" smtClean="0"/>
              <a:t>B. </a:t>
            </a:r>
            <a:r>
              <a:rPr lang="cs-CZ" sz="1200" i="1" dirty="0" err="1" smtClean="0"/>
              <a:t>Staveley</a:t>
            </a:r>
            <a:r>
              <a:rPr lang="cs-CZ" sz="1200" i="1" dirty="0" smtClean="0"/>
              <a:t>, </a:t>
            </a:r>
            <a:r>
              <a:rPr lang="cs-CZ" sz="1200" i="1" dirty="0" err="1" smtClean="0"/>
              <a:t>Principles</a:t>
            </a:r>
            <a:r>
              <a:rPr lang="cs-CZ" sz="1200" i="1" dirty="0" smtClean="0"/>
              <a:t> </a:t>
            </a:r>
            <a:r>
              <a:rPr lang="cs-CZ" sz="1200" i="1" dirty="0" err="1" smtClean="0"/>
              <a:t>of</a:t>
            </a:r>
            <a:r>
              <a:rPr lang="cs-CZ" sz="1200" i="1" dirty="0" smtClean="0"/>
              <a:t> Cell Biology</a:t>
            </a:r>
          </a:p>
          <a:p>
            <a:pPr algn="r"/>
            <a:r>
              <a:rPr lang="cs-CZ" sz="1200" i="1" dirty="0" err="1"/>
              <a:t>Memorial</a:t>
            </a:r>
            <a:r>
              <a:rPr lang="cs-CZ" sz="1200" i="1" dirty="0"/>
              <a:t> University </a:t>
            </a:r>
            <a:r>
              <a:rPr lang="cs-CZ" sz="1200" i="1" dirty="0" err="1"/>
              <a:t>of</a:t>
            </a:r>
            <a:r>
              <a:rPr lang="cs-CZ" sz="1200" i="1" dirty="0"/>
              <a:t> Newfoundland</a:t>
            </a:r>
          </a:p>
          <a:p>
            <a:pPr algn="r"/>
            <a:r>
              <a:rPr lang="cs-CZ" sz="1200" i="1" dirty="0" smtClean="0"/>
              <a:t>http</a:t>
            </a:r>
            <a:r>
              <a:rPr lang="cs-CZ" sz="1200" i="1" dirty="0"/>
              <a:t>://</a:t>
            </a:r>
            <a:r>
              <a:rPr lang="cs-CZ" sz="1200" i="1" dirty="0" smtClean="0"/>
              <a:t>www.mun.ca/biology/desmid/brian/BIOL2060/CBhome.html</a:t>
            </a:r>
          </a:p>
          <a:p>
            <a:pPr algn="r"/>
            <a:r>
              <a:rPr lang="cs-CZ" sz="1200" i="1" dirty="0"/>
              <a:t>	</a:t>
            </a:r>
            <a:r>
              <a:rPr lang="cs-CZ" sz="1200" i="1" dirty="0" smtClean="0"/>
              <a:t>	</a:t>
            </a:r>
          </a:p>
          <a:p>
            <a:pPr algn="r"/>
            <a:r>
              <a:rPr lang="cs-CZ" sz="1200" i="1" dirty="0" smtClean="0"/>
              <a:t>M. Muller, </a:t>
            </a:r>
            <a:r>
              <a:rPr lang="en-US" sz="1200" i="1" dirty="0" smtClean="0"/>
              <a:t>Biology </a:t>
            </a:r>
            <a:r>
              <a:rPr lang="en-US" sz="1200" i="1" dirty="0"/>
              <a:t>of Cells and Organisms</a:t>
            </a:r>
            <a:endParaRPr lang="cs-CZ" sz="1200" i="1" dirty="0" smtClean="0"/>
          </a:p>
          <a:p>
            <a:pPr algn="r"/>
            <a:r>
              <a:rPr lang="cs-CZ" sz="1200" i="1" dirty="0" smtClean="0"/>
              <a:t>University </a:t>
            </a:r>
            <a:r>
              <a:rPr lang="cs-CZ" sz="1200" i="1" dirty="0" err="1" smtClean="0"/>
              <a:t>of</a:t>
            </a:r>
            <a:r>
              <a:rPr lang="cs-CZ" sz="1200" i="1" dirty="0" smtClean="0"/>
              <a:t> </a:t>
            </a:r>
            <a:r>
              <a:rPr lang="cs-CZ" sz="1200" i="1" dirty="0" err="1" smtClean="0"/>
              <a:t>Illinios</a:t>
            </a:r>
            <a:r>
              <a:rPr lang="cs-CZ" sz="1200" i="1" dirty="0" smtClean="0"/>
              <a:t>, Chicago</a:t>
            </a:r>
          </a:p>
          <a:p>
            <a:pPr algn="r"/>
            <a:r>
              <a:rPr lang="cs-CZ" sz="1200" i="1" dirty="0"/>
              <a:t>http://</a:t>
            </a:r>
            <a:r>
              <a:rPr lang="cs-CZ" sz="1200" i="1" dirty="0" smtClean="0"/>
              <a:t>www.uic.edu/classes/bios/bios100/summer2010/lecturesm10.htm</a:t>
            </a:r>
          </a:p>
          <a:p>
            <a:pPr algn="r"/>
            <a:endParaRPr lang="cs-CZ" sz="1200" i="1" dirty="0"/>
          </a:p>
          <a:p>
            <a:pPr algn="r"/>
            <a:r>
              <a:rPr lang="cs-CZ" sz="1200" i="1" dirty="0" err="1" smtClean="0"/>
              <a:t>Wikipedia</a:t>
            </a:r>
            <a:endParaRPr lang="cs-CZ" sz="1200" i="1" dirty="0"/>
          </a:p>
        </p:txBody>
      </p:sp>
    </p:spTree>
    <p:extLst>
      <p:ext uri="{BB962C8B-B14F-4D97-AF65-F5344CB8AC3E}">
        <p14:creationId xmlns:p14="http://schemas.microsoft.com/office/powerpoint/2010/main" val="23949342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4155" y="116632"/>
            <a:ext cx="8738325" cy="5262979"/>
          </a:xfrm>
          <a:prstGeom prst="rect">
            <a:avLst/>
          </a:prstGeom>
        </p:spPr>
        <p:txBody>
          <a:bodyPr wrap="square">
            <a:spAutoFit/>
          </a:bodyPr>
          <a:lstStyle/>
          <a:p>
            <a:r>
              <a:rPr lang="cs-CZ" sz="1600" b="1" dirty="0" smtClean="0"/>
              <a:t>Aminokyseliny</a:t>
            </a:r>
          </a:p>
          <a:p>
            <a:endParaRPr lang="cs-CZ" sz="1600" b="1" dirty="0" smtClean="0"/>
          </a:p>
          <a:p>
            <a:r>
              <a:rPr lang="cs-CZ" sz="1600" i="1" dirty="0" smtClean="0"/>
              <a:t>Kde se berou?</a:t>
            </a:r>
            <a:endParaRPr lang="cs-CZ" sz="1600" i="1" dirty="0"/>
          </a:p>
          <a:p>
            <a:endParaRPr lang="cs-CZ" sz="1600" dirty="0" smtClean="0"/>
          </a:p>
          <a:p>
            <a:r>
              <a:rPr lang="cs-CZ" sz="1600" dirty="0" smtClean="0"/>
              <a:t>Syntéza AA probíhá v biochemických drahách za katalýzy enzymy</a:t>
            </a:r>
          </a:p>
          <a:p>
            <a:endParaRPr lang="cs-CZ" sz="1600" dirty="0" smtClean="0"/>
          </a:p>
          <a:p>
            <a:r>
              <a:rPr lang="cs-CZ" sz="1600" dirty="0" smtClean="0"/>
              <a:t>Ne všechny organismy dokáží syntetizovat všechny AA </a:t>
            </a:r>
            <a:endParaRPr lang="cs-CZ" sz="1600" dirty="0"/>
          </a:p>
          <a:p>
            <a:endParaRPr lang="cs-CZ" sz="1600" dirty="0" smtClean="0"/>
          </a:p>
          <a:p>
            <a:r>
              <a:rPr lang="cs-CZ" sz="1600" dirty="0" smtClean="0"/>
              <a:t>Člověk nedokáže syntetizovat 9 z 21 AA (esenciální aminokyseliny)</a:t>
            </a:r>
          </a:p>
          <a:p>
            <a:endParaRPr lang="cs-CZ" sz="1600" dirty="0"/>
          </a:p>
          <a:p>
            <a:r>
              <a:rPr lang="cs-CZ" sz="1600" dirty="0" smtClean="0"/>
              <a:t>Esenciální AA přijímá člověk v potravě </a:t>
            </a:r>
          </a:p>
          <a:p>
            <a:endParaRPr lang="cs-CZ" sz="1600" dirty="0"/>
          </a:p>
          <a:p>
            <a:endParaRPr lang="cs-CZ" sz="1600" dirty="0" smtClean="0"/>
          </a:p>
          <a:p>
            <a:r>
              <a:rPr lang="cs-CZ" sz="1600" dirty="0" smtClean="0"/>
              <a:t>Základním kamenem pro aminokyseliny je </a:t>
            </a:r>
            <a:r>
              <a:rPr lang="cs-CZ" sz="1600" b="1" u="sng" dirty="0" smtClean="0"/>
              <a:t>dusík</a:t>
            </a:r>
            <a:r>
              <a:rPr lang="cs-CZ" sz="1600" dirty="0" smtClean="0"/>
              <a:t> (též pro nukleotidy)</a:t>
            </a:r>
            <a:endParaRPr lang="cs-CZ" sz="1600" dirty="0"/>
          </a:p>
          <a:p>
            <a:endParaRPr lang="cs-CZ" sz="1600" dirty="0" smtClean="0"/>
          </a:p>
          <a:p>
            <a:r>
              <a:rPr lang="cs-CZ" sz="1600" dirty="0" smtClean="0"/>
              <a:t>Hlavním problémem v přírodě je získat dusík v použitelné </a:t>
            </a:r>
            <a:r>
              <a:rPr lang="cs-CZ" sz="1600" dirty="0" smtClean="0"/>
              <a:t>formě; ve vzduchu 78%</a:t>
            </a:r>
            <a:endParaRPr lang="cs-CZ" sz="1600" dirty="0" smtClean="0"/>
          </a:p>
          <a:p>
            <a:endParaRPr lang="cs-CZ" sz="1600" dirty="0"/>
          </a:p>
          <a:p>
            <a:r>
              <a:rPr lang="cs-CZ" sz="1600" dirty="0" err="1"/>
              <a:t>Atmosferický</a:t>
            </a:r>
            <a:r>
              <a:rPr lang="cs-CZ" sz="1600" dirty="0"/>
              <a:t> dusík N</a:t>
            </a:r>
            <a:r>
              <a:rPr lang="cs-CZ" sz="1600" baseline="-25000" dirty="0"/>
              <a:t>2</a:t>
            </a:r>
            <a:r>
              <a:rPr lang="cs-CZ" sz="1600" dirty="0"/>
              <a:t> (</a:t>
            </a:r>
            <a:r>
              <a:rPr lang="en-US" sz="1600" dirty="0"/>
              <a:t>N≡N</a:t>
            </a:r>
            <a:r>
              <a:rPr lang="cs-CZ" sz="1600" dirty="0"/>
              <a:t>) je relativně inertní a netvoří snadno sloučeniny</a:t>
            </a:r>
          </a:p>
          <a:p>
            <a:endParaRPr lang="cs-CZ" sz="1600" dirty="0" smtClean="0"/>
          </a:p>
          <a:p>
            <a:r>
              <a:rPr lang="cs-CZ" sz="1600" b="1" dirty="0"/>
              <a:t>Řešení: </a:t>
            </a:r>
            <a:r>
              <a:rPr lang="cs-CZ" sz="1600" dirty="0"/>
              <a:t>mikroorganismy redukují </a:t>
            </a:r>
            <a:r>
              <a:rPr lang="cs-CZ" sz="1600" dirty="0" err="1"/>
              <a:t>atmosferický</a:t>
            </a:r>
            <a:r>
              <a:rPr lang="cs-CZ" sz="1600" dirty="0"/>
              <a:t> dusík </a:t>
            </a:r>
            <a:r>
              <a:rPr lang="en-US" sz="1600" dirty="0"/>
              <a:t>N≡N</a:t>
            </a:r>
            <a:r>
              <a:rPr lang="cs-CZ" sz="1600" dirty="0"/>
              <a:t> na </a:t>
            </a:r>
            <a:r>
              <a:rPr lang="cs-CZ" sz="1600" dirty="0" smtClean="0"/>
              <a:t>amoniak (čpavek, NH</a:t>
            </a:r>
            <a:r>
              <a:rPr lang="cs-CZ" sz="1600" baseline="-25000" dirty="0" smtClean="0"/>
              <a:t>3</a:t>
            </a:r>
            <a:r>
              <a:rPr lang="cs-CZ" sz="1600" dirty="0" smtClean="0"/>
              <a:t>) a ten </a:t>
            </a:r>
            <a:r>
              <a:rPr lang="cs-CZ" sz="1600" dirty="0"/>
              <a:t>pak používají </a:t>
            </a:r>
            <a:r>
              <a:rPr lang="cs-CZ" sz="1600" dirty="0" smtClean="0"/>
              <a:t>rostliny pro tvorbu aminokyselin</a:t>
            </a:r>
            <a:endParaRPr lang="cs-CZ" sz="1600"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784" t="22982" r="72705" b="33791"/>
          <a:stretch/>
        </p:blipFill>
        <p:spPr bwMode="auto">
          <a:xfrm>
            <a:off x="6732240" y="332656"/>
            <a:ext cx="1944216" cy="325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Obdélník 23"/>
          <p:cNvSpPr/>
          <p:nvPr/>
        </p:nvSpPr>
        <p:spPr>
          <a:xfrm>
            <a:off x="83391" y="6002704"/>
            <a:ext cx="8950695" cy="738664"/>
          </a:xfrm>
          <a:prstGeom prst="rect">
            <a:avLst/>
          </a:prstGeom>
        </p:spPr>
        <p:txBody>
          <a:bodyPr wrap="square">
            <a:spAutoFit/>
          </a:bodyPr>
          <a:lstStyle/>
          <a:p>
            <a:r>
              <a:rPr lang="cs-CZ" sz="1400" i="1" dirty="0" smtClean="0"/>
              <a:t>* za určitých patofyziologických podmínek může být syntéza těchto AA </a:t>
            </a:r>
            <a:r>
              <a:rPr lang="cs-CZ" sz="1400" i="1" dirty="0" smtClean="0"/>
              <a:t>omezena</a:t>
            </a:r>
          </a:p>
          <a:p>
            <a:r>
              <a:rPr lang="cs-CZ" sz="1400" i="1" dirty="0"/>
              <a:t>	</a:t>
            </a:r>
            <a:r>
              <a:rPr lang="cs-CZ" sz="1400" i="1" dirty="0" smtClean="0"/>
              <a:t>- Fenylketonurie: porucha přeměny fenylalaninu na tyrosin; genetická, mentální retardace</a:t>
            </a:r>
            <a:endParaRPr lang="cs-CZ" sz="1400" i="1" dirty="0" smtClean="0"/>
          </a:p>
          <a:p>
            <a:r>
              <a:rPr lang="cs-CZ" sz="1400" i="1" dirty="0" smtClean="0"/>
              <a:t>** </a:t>
            </a:r>
            <a:r>
              <a:rPr lang="cs-CZ" sz="1400" i="1" dirty="0" err="1" smtClean="0"/>
              <a:t>pyrrolyzin</a:t>
            </a:r>
            <a:r>
              <a:rPr lang="cs-CZ" sz="1400" i="1" dirty="0" smtClean="0"/>
              <a:t> není zahrnut v tabulce, jelikož se nevyskytuje u člověka (zdroj: </a:t>
            </a:r>
            <a:r>
              <a:rPr lang="cs-CZ" sz="1400" i="1" dirty="0" err="1" smtClean="0"/>
              <a:t>Wikipedia</a:t>
            </a:r>
            <a:r>
              <a:rPr lang="cs-CZ" sz="1400" i="1" dirty="0" smtClean="0"/>
              <a:t>)</a:t>
            </a:r>
            <a:endParaRPr lang="cs-CZ" sz="1400" i="1" dirty="0"/>
          </a:p>
        </p:txBody>
      </p:sp>
      <p:pic>
        <p:nvPicPr>
          <p:cNvPr id="1026"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31376" t="3045" r="28181" b="3722"/>
          <a:stretch/>
        </p:blipFill>
        <p:spPr bwMode="auto">
          <a:xfrm>
            <a:off x="7816333" y="5161591"/>
            <a:ext cx="1149623" cy="151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8163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4155" y="116632"/>
            <a:ext cx="8666317" cy="2800767"/>
          </a:xfrm>
          <a:prstGeom prst="rect">
            <a:avLst/>
          </a:prstGeom>
        </p:spPr>
        <p:txBody>
          <a:bodyPr wrap="square">
            <a:spAutoFit/>
          </a:bodyPr>
          <a:lstStyle/>
          <a:p>
            <a:r>
              <a:rPr lang="cs-CZ" sz="1600" b="1" dirty="0" smtClean="0"/>
              <a:t>Ribozom</a:t>
            </a:r>
          </a:p>
          <a:p>
            <a:r>
              <a:rPr lang="cs-CZ" sz="1600" i="1" dirty="0" err="1" smtClean="0"/>
              <a:t>Ribonukleoproteinová</a:t>
            </a:r>
            <a:r>
              <a:rPr lang="cs-CZ" sz="1600" i="1" dirty="0" smtClean="0"/>
              <a:t> </a:t>
            </a:r>
            <a:r>
              <a:rPr lang="cs-CZ" sz="1600" i="1" dirty="0" smtClean="0"/>
              <a:t>částice </a:t>
            </a:r>
            <a:r>
              <a:rPr lang="cs-CZ" sz="1600" i="1" dirty="0" smtClean="0"/>
              <a:t>(</a:t>
            </a:r>
            <a:r>
              <a:rPr lang="cs-CZ" sz="1600" i="1" dirty="0" err="1" smtClean="0"/>
              <a:t>rRNA</a:t>
            </a:r>
            <a:r>
              <a:rPr lang="cs-CZ" sz="1600" i="1" dirty="0" smtClean="0"/>
              <a:t> + proteiny)</a:t>
            </a:r>
            <a:endParaRPr lang="cs-CZ" sz="1600" i="1" dirty="0" smtClean="0"/>
          </a:p>
          <a:p>
            <a:endParaRPr lang="cs-CZ" sz="1600" b="1" dirty="0" smtClean="0"/>
          </a:p>
          <a:p>
            <a:r>
              <a:rPr lang="cs-CZ" sz="1600" b="1" dirty="0" smtClean="0"/>
              <a:t>Funkce: </a:t>
            </a:r>
            <a:r>
              <a:rPr lang="cs-CZ" sz="1600" dirty="0" smtClean="0"/>
              <a:t>Katalyzuje připojování aminokyselin podle </a:t>
            </a:r>
            <a:r>
              <a:rPr lang="cs-CZ" sz="1600" dirty="0" err="1" smtClean="0"/>
              <a:t>kodu</a:t>
            </a:r>
            <a:r>
              <a:rPr lang="cs-CZ" sz="1600" dirty="0" smtClean="0"/>
              <a:t> v </a:t>
            </a:r>
            <a:r>
              <a:rPr lang="cs-CZ" sz="1600" dirty="0" err="1" smtClean="0"/>
              <a:t>mRNA</a:t>
            </a:r>
            <a:endParaRPr lang="cs-CZ" sz="1600" dirty="0" smtClean="0"/>
          </a:p>
          <a:p>
            <a:endParaRPr lang="cs-CZ" sz="1600" dirty="0"/>
          </a:p>
          <a:p>
            <a:r>
              <a:rPr lang="cs-CZ" sz="1600" dirty="0" smtClean="0"/>
              <a:t>Poprvé popsán rumunským vědcem </a:t>
            </a:r>
            <a:r>
              <a:rPr lang="en-US" sz="1600" b="1" dirty="0" smtClean="0"/>
              <a:t>George</a:t>
            </a:r>
            <a:r>
              <a:rPr lang="cs-CZ" sz="1600" b="1" dirty="0" smtClean="0"/>
              <a:t>m</a:t>
            </a:r>
            <a:r>
              <a:rPr lang="en-US" sz="1600" b="1" dirty="0" smtClean="0"/>
              <a:t> Emil</a:t>
            </a:r>
            <a:r>
              <a:rPr lang="cs-CZ" sz="1600" b="1" dirty="0" err="1" smtClean="0"/>
              <a:t>em</a:t>
            </a:r>
            <a:r>
              <a:rPr lang="en-US" sz="1600" b="1" dirty="0" smtClean="0"/>
              <a:t> Palade</a:t>
            </a:r>
            <a:r>
              <a:rPr lang="cs-CZ" sz="1600" b="1" dirty="0" smtClean="0"/>
              <a:t>m </a:t>
            </a:r>
            <a:r>
              <a:rPr lang="cs-CZ" sz="1600" dirty="0" smtClean="0"/>
              <a:t>v 1950s</a:t>
            </a:r>
          </a:p>
          <a:p>
            <a:r>
              <a:rPr lang="cs-CZ" sz="1600" dirty="0"/>
              <a:t>	</a:t>
            </a:r>
            <a:r>
              <a:rPr lang="cs-CZ" sz="1600" dirty="0" smtClean="0"/>
              <a:t>- v elektronovém mikroskopu se jevily jako "husté částice" či "granula"</a:t>
            </a:r>
          </a:p>
          <a:p>
            <a:r>
              <a:rPr lang="cs-CZ" sz="1600" dirty="0"/>
              <a:t>	</a:t>
            </a:r>
            <a:r>
              <a:rPr lang="cs-CZ" sz="1600" dirty="0" smtClean="0"/>
              <a:t>- r. 1974 obdržel Nobelovu cenu</a:t>
            </a:r>
          </a:p>
          <a:p>
            <a:endParaRPr lang="cs-CZ" sz="1600" dirty="0"/>
          </a:p>
          <a:p>
            <a:r>
              <a:rPr lang="cs-CZ" sz="1600" dirty="0" smtClean="0"/>
              <a:t>Termín "ribozom" byl navrhnut na konferenci "Syntézy proteinů" r. 1958</a:t>
            </a:r>
            <a:endParaRPr lang="cs-CZ" sz="1600" dirty="0"/>
          </a:p>
          <a:p>
            <a:endParaRPr lang="en-US" sz="1600" dirty="0"/>
          </a:p>
        </p:txBody>
      </p:sp>
      <p:sp>
        <p:nvSpPr>
          <p:cNvPr id="2" name="AutoShape 4" descr="http://www.genesilico.pl/rnapathwaysdb/site_media/images/step_pictures/intron-containing_pre-trna_human.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http://www.genesilico.pl/rnapathwaysdb/site_media/images/step_pictures/intron-containing_pre-trna_huma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http://www.genesilico.pl/rnapathwaysdb/site_media/images/step_pictures/intron-containing_pre-trna_human.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662" t="50000" r="18913" b="15208"/>
          <a:stretch/>
        </p:blipFill>
        <p:spPr bwMode="auto">
          <a:xfrm>
            <a:off x="1835696" y="2924944"/>
            <a:ext cx="5701673"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aoblený obdélník 3"/>
          <p:cNvSpPr/>
          <p:nvPr/>
        </p:nvSpPr>
        <p:spPr>
          <a:xfrm>
            <a:off x="1835696" y="3789040"/>
            <a:ext cx="5701673" cy="9361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Zaoblený obdélník 7"/>
          <p:cNvSpPr/>
          <p:nvPr/>
        </p:nvSpPr>
        <p:spPr>
          <a:xfrm>
            <a:off x="5843652" y="4261908"/>
            <a:ext cx="896752" cy="2340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www.nobelprize.org/nobel_prizes/medicine/laureates/1974/pala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7369" y="908720"/>
            <a:ext cx="977772" cy="1370088"/>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59988" y="6489271"/>
            <a:ext cx="2702279" cy="307777"/>
          </a:xfrm>
          <a:prstGeom prst="rect">
            <a:avLst/>
          </a:prstGeom>
        </p:spPr>
        <p:txBody>
          <a:bodyPr wrap="square">
            <a:spAutoFit/>
          </a:bodyPr>
          <a:lstStyle/>
          <a:p>
            <a:r>
              <a:rPr lang="cs-CZ" sz="1400" i="1" dirty="0" smtClean="0"/>
              <a:t>Obr.: www.nobelprize.org</a:t>
            </a:r>
            <a:endParaRPr lang="cs-CZ" sz="1400" i="1" dirty="0"/>
          </a:p>
        </p:txBody>
      </p:sp>
    </p:spTree>
    <p:extLst>
      <p:ext uri="{BB962C8B-B14F-4D97-AF65-F5344CB8AC3E}">
        <p14:creationId xmlns:p14="http://schemas.microsoft.com/office/powerpoint/2010/main" val="14932643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05145"/>
            <a:ext cx="8666317" cy="1569660"/>
          </a:xfrm>
          <a:prstGeom prst="rect">
            <a:avLst/>
          </a:prstGeom>
        </p:spPr>
        <p:txBody>
          <a:bodyPr wrap="square">
            <a:spAutoFit/>
          </a:bodyPr>
          <a:lstStyle/>
          <a:p>
            <a:r>
              <a:rPr lang="cs-CZ" sz="1600" b="1" dirty="0" smtClean="0"/>
              <a:t>Prokaryotické ribozomy 70S</a:t>
            </a:r>
          </a:p>
          <a:p>
            <a:endParaRPr lang="cs-CZ" sz="1600" b="1" dirty="0"/>
          </a:p>
          <a:p>
            <a:r>
              <a:rPr lang="cs-CZ" sz="1600" dirty="0" smtClean="0"/>
              <a:t>- Sedimentační koeficient 70S</a:t>
            </a:r>
          </a:p>
          <a:p>
            <a:r>
              <a:rPr lang="cs-CZ" sz="1600" dirty="0"/>
              <a:t>	</a:t>
            </a:r>
            <a:r>
              <a:rPr lang="cs-CZ" sz="1600" dirty="0" smtClean="0"/>
              <a:t>- Podjednotky: 30S a 50S</a:t>
            </a:r>
          </a:p>
          <a:p>
            <a:endParaRPr lang="cs-CZ" sz="1600" b="1" dirty="0" smtClean="0"/>
          </a:p>
          <a:p>
            <a:endParaRPr lang="en-US" sz="1600" dirty="0"/>
          </a:p>
        </p:txBody>
      </p:sp>
      <p:sp>
        <p:nvSpPr>
          <p:cNvPr id="2" name="AutoShape 4" descr="http://www.genesilico.pl/rnapathwaysdb/site_media/images/step_pictures/intron-containing_pre-trna_human.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http://www.genesilico.pl/rnapathwaysdb/site_media/images/step_pictures/intron-containing_pre-trna_huma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http://www.genesilico.pl/rnapathwaysdb/site_media/images/step_pictures/intron-containing_pre-trna_human.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300" t="21657" r="55382" b="55582"/>
          <a:stretch/>
        </p:blipFill>
        <p:spPr bwMode="auto">
          <a:xfrm>
            <a:off x="2274857" y="1556792"/>
            <a:ext cx="4619642" cy="188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descr="G:\Vyuka\Vyuka 2016\30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857" y="4346348"/>
            <a:ext cx="1610025" cy="161002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G:\Vyuka\Vyuka 2016\50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4107245"/>
            <a:ext cx="2088232" cy="2088232"/>
          </a:xfrm>
          <a:prstGeom prst="rect">
            <a:avLst/>
          </a:prstGeom>
          <a:noFill/>
          <a:extLst>
            <a:ext uri="{909E8E84-426E-40DD-AFC4-6F175D3DCCD1}">
              <a14:hiddenFill xmlns:a14="http://schemas.microsoft.com/office/drawing/2010/main">
                <a:solidFill>
                  <a:srgbClr val="FFFFFF"/>
                </a:solidFill>
              </a14:hiddenFill>
            </a:ext>
          </a:extLst>
        </p:spPr>
      </p:pic>
      <p:sp>
        <p:nvSpPr>
          <p:cNvPr id="17" name="Obdélník 16"/>
          <p:cNvSpPr/>
          <p:nvPr/>
        </p:nvSpPr>
        <p:spPr>
          <a:xfrm>
            <a:off x="2987824" y="6172699"/>
            <a:ext cx="2999520" cy="307777"/>
          </a:xfrm>
          <a:prstGeom prst="rect">
            <a:avLst/>
          </a:prstGeom>
        </p:spPr>
        <p:txBody>
          <a:bodyPr wrap="square">
            <a:spAutoFit/>
          </a:bodyPr>
          <a:lstStyle/>
          <a:p>
            <a:pPr algn="ctr"/>
            <a:r>
              <a:rPr lang="cs-CZ" sz="1400" i="1" dirty="0" smtClean="0"/>
              <a:t>Proteiny - fialová; </a:t>
            </a:r>
            <a:r>
              <a:rPr lang="cs-CZ" sz="1400" i="1" dirty="0" err="1" smtClean="0"/>
              <a:t>rRNA</a:t>
            </a:r>
            <a:r>
              <a:rPr lang="cs-CZ" sz="1400" i="1" dirty="0" smtClean="0"/>
              <a:t> oranžová/žlutá</a:t>
            </a:r>
            <a:endParaRPr lang="cs-CZ" sz="1400" i="1" dirty="0"/>
          </a:p>
        </p:txBody>
      </p:sp>
      <p:sp>
        <p:nvSpPr>
          <p:cNvPr id="18" name="Obdélník 17"/>
          <p:cNvSpPr/>
          <p:nvPr/>
        </p:nvSpPr>
        <p:spPr>
          <a:xfrm>
            <a:off x="2195736" y="3683952"/>
            <a:ext cx="1656184" cy="338554"/>
          </a:xfrm>
          <a:prstGeom prst="rect">
            <a:avLst/>
          </a:prstGeom>
        </p:spPr>
        <p:txBody>
          <a:bodyPr wrap="square">
            <a:spAutoFit/>
          </a:bodyPr>
          <a:lstStyle/>
          <a:p>
            <a:pPr algn="ctr"/>
            <a:r>
              <a:rPr lang="cs-CZ" sz="1600" b="1" dirty="0" smtClean="0"/>
              <a:t>Podjednotka 30S</a:t>
            </a:r>
            <a:endParaRPr lang="cs-CZ" sz="1600" b="1" dirty="0"/>
          </a:p>
        </p:txBody>
      </p:sp>
      <p:sp>
        <p:nvSpPr>
          <p:cNvPr id="4" name="Obdélník 3"/>
          <p:cNvSpPr/>
          <p:nvPr/>
        </p:nvSpPr>
        <p:spPr>
          <a:xfrm>
            <a:off x="2274857" y="3291680"/>
            <a:ext cx="1433047"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délník 19"/>
          <p:cNvSpPr/>
          <p:nvPr/>
        </p:nvSpPr>
        <p:spPr>
          <a:xfrm>
            <a:off x="5076056" y="3682838"/>
            <a:ext cx="1656184" cy="338554"/>
          </a:xfrm>
          <a:prstGeom prst="rect">
            <a:avLst/>
          </a:prstGeom>
        </p:spPr>
        <p:txBody>
          <a:bodyPr wrap="square">
            <a:spAutoFit/>
          </a:bodyPr>
          <a:lstStyle/>
          <a:p>
            <a:pPr algn="ctr"/>
            <a:r>
              <a:rPr lang="cs-CZ" sz="1600" b="1" dirty="0" smtClean="0"/>
              <a:t>Podjednotka 50S</a:t>
            </a:r>
            <a:endParaRPr lang="cs-CZ" sz="1600" b="1" dirty="0"/>
          </a:p>
        </p:txBody>
      </p:sp>
      <p:sp>
        <p:nvSpPr>
          <p:cNvPr id="14" name="Obdélník 13"/>
          <p:cNvSpPr/>
          <p:nvPr/>
        </p:nvSpPr>
        <p:spPr>
          <a:xfrm>
            <a:off x="155575" y="6478987"/>
            <a:ext cx="2999520" cy="307777"/>
          </a:xfrm>
          <a:prstGeom prst="rect">
            <a:avLst/>
          </a:prstGeom>
        </p:spPr>
        <p:txBody>
          <a:bodyPr wrap="square">
            <a:spAutoFit/>
          </a:bodyPr>
          <a:lstStyle/>
          <a:p>
            <a:r>
              <a:rPr lang="cs-CZ" sz="1400" dirty="0" smtClean="0"/>
              <a:t>S - </a:t>
            </a:r>
            <a:r>
              <a:rPr lang="cs-CZ" sz="1400" dirty="0" err="1" smtClean="0"/>
              <a:t>Svedberg</a:t>
            </a:r>
            <a:r>
              <a:rPr lang="cs-CZ" sz="1400" dirty="0" smtClean="0"/>
              <a:t> - sedimentační koeficient</a:t>
            </a:r>
            <a:endParaRPr lang="cs-CZ" sz="1400" dirty="0"/>
          </a:p>
        </p:txBody>
      </p:sp>
    </p:spTree>
    <p:extLst>
      <p:ext uri="{BB962C8B-B14F-4D97-AF65-F5344CB8AC3E}">
        <p14:creationId xmlns:p14="http://schemas.microsoft.com/office/powerpoint/2010/main" val="31010750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4155" y="116632"/>
            <a:ext cx="8666317" cy="584775"/>
          </a:xfrm>
          <a:prstGeom prst="rect">
            <a:avLst/>
          </a:prstGeom>
        </p:spPr>
        <p:txBody>
          <a:bodyPr wrap="square">
            <a:spAutoFit/>
          </a:bodyPr>
          <a:lstStyle/>
          <a:p>
            <a:r>
              <a:rPr lang="cs-CZ" sz="1600" b="1" dirty="0" smtClean="0"/>
              <a:t>Ribozom</a:t>
            </a:r>
          </a:p>
          <a:p>
            <a:endParaRPr lang="cs-CZ" sz="1600" b="1" dirty="0" smtClean="0"/>
          </a:p>
        </p:txBody>
      </p:sp>
      <p:sp>
        <p:nvSpPr>
          <p:cNvPr id="2" name="AutoShape 4" descr="http://www.genesilico.pl/rnapathwaysdb/site_media/images/step_pictures/intron-containing_pre-trna_human.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http://www.genesilico.pl/rnapathwaysdb/site_media/images/step_pictures/intron-containing_pre-trna_huma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http://www.genesilico.pl/rnapathwaysdb/site_media/images/step_pictures/intron-containing_pre-trna_human.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www.mun.ca/biology/desmid/brian/BIOL2060/BIOL2060-22/22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37789"/>
            <a:ext cx="4757023" cy="6603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8373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un.ca/biology/desmid/brian/BIOL2060/BIOL2060-22/22_02.jpg"/>
          <p:cNvPicPr>
            <a:picLocks noChangeAspect="1" noChangeArrowheads="1"/>
          </p:cNvPicPr>
          <p:nvPr/>
        </p:nvPicPr>
        <p:blipFill rotWithShape="1">
          <a:blip r:embed="rId2">
            <a:extLst>
              <a:ext uri="{28A0092B-C50C-407E-A947-70E740481C1C}">
                <a14:useLocalDpi xmlns:a14="http://schemas.microsoft.com/office/drawing/2010/main" val="0"/>
              </a:ext>
            </a:extLst>
          </a:blip>
          <a:srcRect t="51325"/>
          <a:stretch/>
        </p:blipFill>
        <p:spPr bwMode="auto">
          <a:xfrm>
            <a:off x="4462655" y="4215865"/>
            <a:ext cx="4573841" cy="24534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mun.ca/biology/desmid/brian/BIOL2060/BIOL2060-22/22_02.jpg"/>
          <p:cNvPicPr>
            <a:picLocks noChangeAspect="1" noChangeArrowheads="1"/>
          </p:cNvPicPr>
          <p:nvPr/>
        </p:nvPicPr>
        <p:blipFill rotWithShape="1">
          <a:blip r:embed="rId2">
            <a:extLst>
              <a:ext uri="{28A0092B-C50C-407E-A947-70E740481C1C}">
                <a14:useLocalDpi xmlns:a14="http://schemas.microsoft.com/office/drawing/2010/main" val="0"/>
              </a:ext>
            </a:extLst>
          </a:blip>
          <a:srcRect b="60000"/>
          <a:stretch/>
        </p:blipFill>
        <p:spPr bwMode="auto">
          <a:xfrm>
            <a:off x="4462655" y="492267"/>
            <a:ext cx="4573841" cy="2016224"/>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79512" y="188640"/>
            <a:ext cx="8424936" cy="4524315"/>
          </a:xfrm>
          <a:prstGeom prst="rect">
            <a:avLst/>
          </a:prstGeom>
        </p:spPr>
        <p:txBody>
          <a:bodyPr wrap="square">
            <a:spAutoFit/>
          </a:bodyPr>
          <a:lstStyle/>
          <a:p>
            <a:r>
              <a:rPr lang="cs-CZ" sz="1600" b="1" dirty="0" smtClean="0"/>
              <a:t>Vazebná místa na prokaryotickém ribozomu</a:t>
            </a:r>
          </a:p>
          <a:p>
            <a:endParaRPr lang="cs-CZ" sz="1600" dirty="0"/>
          </a:p>
          <a:p>
            <a:r>
              <a:rPr lang="cs-CZ" sz="1600" dirty="0" smtClean="0"/>
              <a:t>1. pro </a:t>
            </a:r>
            <a:r>
              <a:rPr lang="cs-CZ" sz="1600" dirty="0" err="1" smtClean="0"/>
              <a:t>mRNA</a:t>
            </a:r>
            <a:endParaRPr lang="cs-CZ" sz="1600" dirty="0" smtClean="0"/>
          </a:p>
          <a:p>
            <a:r>
              <a:rPr lang="cs-CZ" sz="1600" dirty="0"/>
              <a:t>	</a:t>
            </a:r>
            <a:r>
              <a:rPr lang="cs-CZ" sz="1600" dirty="0" smtClean="0"/>
              <a:t>- na podjednotce 30S</a:t>
            </a:r>
          </a:p>
          <a:p>
            <a:r>
              <a:rPr lang="cs-CZ" sz="1600" dirty="0"/>
              <a:t>	</a:t>
            </a:r>
            <a:r>
              <a:rPr lang="cs-CZ" sz="1600" dirty="0" smtClean="0"/>
              <a:t>- obsahuje proteiny a 3'-konec 16S-rRNA</a:t>
            </a:r>
          </a:p>
          <a:p>
            <a:endParaRPr lang="cs-CZ" sz="1600" dirty="0" smtClean="0"/>
          </a:p>
          <a:p>
            <a:r>
              <a:rPr lang="cs-CZ" sz="1600" dirty="0" smtClean="0"/>
              <a:t>2.  </a:t>
            </a:r>
            <a:r>
              <a:rPr lang="cs-CZ" sz="1600" dirty="0" err="1" smtClean="0"/>
              <a:t>Aminoacylové</a:t>
            </a:r>
            <a:r>
              <a:rPr lang="cs-CZ" sz="1600" dirty="0" smtClean="0"/>
              <a:t> místo (A-místo)</a:t>
            </a:r>
          </a:p>
          <a:p>
            <a:r>
              <a:rPr lang="cs-CZ" sz="1600" dirty="0"/>
              <a:t>	</a:t>
            </a:r>
            <a:r>
              <a:rPr lang="cs-CZ" sz="1600" dirty="0" smtClean="0"/>
              <a:t>- vazba AA-</a:t>
            </a:r>
            <a:r>
              <a:rPr lang="cs-CZ" sz="1600" dirty="0" err="1" smtClean="0"/>
              <a:t>tRNA</a:t>
            </a:r>
            <a:endParaRPr lang="cs-CZ" sz="1600" dirty="0" smtClean="0"/>
          </a:p>
          <a:p>
            <a:r>
              <a:rPr lang="cs-CZ" sz="1600" dirty="0"/>
              <a:t>	</a:t>
            </a:r>
            <a:r>
              <a:rPr lang="cs-CZ" sz="1600" dirty="0" smtClean="0"/>
              <a:t>- na obou podjednotkách</a:t>
            </a:r>
          </a:p>
          <a:p>
            <a:endParaRPr lang="cs-CZ" sz="1600" dirty="0" smtClean="0"/>
          </a:p>
          <a:p>
            <a:r>
              <a:rPr lang="cs-CZ" sz="1600" dirty="0" smtClean="0"/>
              <a:t>3. </a:t>
            </a:r>
            <a:r>
              <a:rPr lang="cs-CZ" sz="1600" dirty="0" err="1" smtClean="0"/>
              <a:t>Peptidylové</a:t>
            </a:r>
            <a:r>
              <a:rPr lang="cs-CZ" sz="1600" dirty="0" smtClean="0"/>
              <a:t> místo (P-místo)</a:t>
            </a:r>
          </a:p>
          <a:p>
            <a:r>
              <a:rPr lang="cs-CZ" sz="1600" dirty="0"/>
              <a:t>	</a:t>
            </a:r>
            <a:r>
              <a:rPr lang="cs-CZ" sz="1600" dirty="0" smtClean="0"/>
              <a:t>- na obou podjednotkách</a:t>
            </a:r>
          </a:p>
          <a:p>
            <a:r>
              <a:rPr lang="cs-CZ" sz="1600" dirty="0"/>
              <a:t>	</a:t>
            </a:r>
            <a:r>
              <a:rPr lang="cs-CZ" sz="1600" dirty="0" smtClean="0"/>
              <a:t>- připojení nové AA (na </a:t>
            </a:r>
            <a:r>
              <a:rPr lang="cs-CZ" sz="1600" dirty="0" err="1" smtClean="0"/>
              <a:t>tRNA</a:t>
            </a:r>
            <a:r>
              <a:rPr lang="cs-CZ" sz="1600" dirty="0" smtClean="0"/>
              <a:t>) k </a:t>
            </a:r>
            <a:r>
              <a:rPr lang="cs-CZ" sz="1600" dirty="0" err="1" smtClean="0"/>
              <a:t>nascentnímu</a:t>
            </a:r>
            <a:r>
              <a:rPr lang="cs-CZ" sz="1600" dirty="0"/>
              <a:t> </a:t>
            </a:r>
            <a:r>
              <a:rPr lang="cs-CZ" sz="1600" dirty="0" smtClean="0"/>
              <a:t>polypeptidovému řetězci</a:t>
            </a:r>
          </a:p>
          <a:p>
            <a:endParaRPr lang="cs-CZ" sz="1600" dirty="0" smtClean="0"/>
          </a:p>
          <a:p>
            <a:r>
              <a:rPr lang="cs-CZ" sz="1600" dirty="0" smtClean="0"/>
              <a:t>4. Výstupní místo pro </a:t>
            </a:r>
            <a:r>
              <a:rPr lang="cs-CZ" sz="1600" dirty="0" err="1" smtClean="0"/>
              <a:t>deacylovanou</a:t>
            </a:r>
            <a:r>
              <a:rPr lang="cs-CZ" sz="1600" dirty="0" smtClean="0"/>
              <a:t> </a:t>
            </a:r>
            <a:r>
              <a:rPr lang="cs-CZ" sz="1600" dirty="0" err="1" smtClean="0"/>
              <a:t>tRNA</a:t>
            </a:r>
            <a:r>
              <a:rPr lang="cs-CZ" sz="1600" dirty="0" smtClean="0"/>
              <a:t> (exit; E-místo)</a:t>
            </a:r>
          </a:p>
          <a:p>
            <a:r>
              <a:rPr lang="cs-CZ" sz="1600" dirty="0"/>
              <a:t>	</a:t>
            </a:r>
            <a:r>
              <a:rPr lang="cs-CZ" sz="1600" dirty="0" smtClean="0"/>
              <a:t>- výstup pro </a:t>
            </a:r>
            <a:r>
              <a:rPr lang="cs-CZ" sz="1600" dirty="0" err="1" smtClean="0"/>
              <a:t>tRNA</a:t>
            </a:r>
            <a:r>
              <a:rPr lang="cs-CZ" sz="1600" dirty="0" smtClean="0"/>
              <a:t> bez AA</a:t>
            </a:r>
          </a:p>
          <a:p>
            <a:r>
              <a:rPr lang="cs-CZ" sz="1600" dirty="0"/>
              <a:t>	</a:t>
            </a:r>
            <a:r>
              <a:rPr lang="cs-CZ" sz="1600" dirty="0" smtClean="0"/>
              <a:t>- na podjednotce 50S</a:t>
            </a:r>
          </a:p>
          <a:p>
            <a:endParaRPr lang="cs-CZ" sz="1600" dirty="0"/>
          </a:p>
        </p:txBody>
      </p:sp>
      <p:sp>
        <p:nvSpPr>
          <p:cNvPr id="2" name="AutoShape 4" descr="http://www.genesilico.pl/rnapathwaysdb/site_media/images/step_pictures/intron-containing_pre-trna_human.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http://www.genesilico.pl/rnapathwaysdb/site_media/images/step_pictures/intron-containing_pre-trna_huma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http://www.genesilico.pl/rnapathwaysdb/site_media/images/step_pictures/intron-containing_pre-trna_human.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47643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79512" y="188640"/>
            <a:ext cx="8424936" cy="584775"/>
          </a:xfrm>
          <a:prstGeom prst="rect">
            <a:avLst/>
          </a:prstGeom>
        </p:spPr>
        <p:txBody>
          <a:bodyPr wrap="square">
            <a:spAutoFit/>
          </a:bodyPr>
          <a:lstStyle/>
          <a:p>
            <a:r>
              <a:rPr lang="cs-CZ" sz="1600" b="1" dirty="0" smtClean="0"/>
              <a:t>PROCES TRANSLACE</a:t>
            </a:r>
          </a:p>
          <a:p>
            <a:endParaRPr lang="cs-CZ" sz="1600" dirty="0"/>
          </a:p>
        </p:txBody>
      </p:sp>
      <p:sp>
        <p:nvSpPr>
          <p:cNvPr id="2" name="AutoShape 4" descr="http://www.genesilico.pl/rnapathwaysdb/site_media/images/step_pictures/intron-containing_pre-trna_human.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http://www.genesilico.pl/rnapathwaysdb/site_media/images/step_pictures/intron-containing_pre-trna_huma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http://www.genesilico.pl/rnapathwaysdb/site_media/images/step_pictures/intron-containing_pre-trna_human.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http://www.mun.ca/biology/desmid/brian/BIOL2060/BIOL2060-22/22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64704"/>
            <a:ext cx="8784976" cy="585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9274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5575" y="116632"/>
            <a:ext cx="8880921" cy="1815882"/>
          </a:xfrm>
          <a:prstGeom prst="rect">
            <a:avLst/>
          </a:prstGeom>
        </p:spPr>
        <p:txBody>
          <a:bodyPr wrap="square">
            <a:spAutoFit/>
          </a:bodyPr>
          <a:lstStyle/>
          <a:p>
            <a:r>
              <a:rPr lang="cs-CZ" sz="1600" b="1" dirty="0" smtClean="0"/>
              <a:t>Průběh translace - Iniciace</a:t>
            </a:r>
          </a:p>
          <a:p>
            <a:endParaRPr lang="cs-CZ" sz="1600" b="1" dirty="0"/>
          </a:p>
          <a:p>
            <a:r>
              <a:rPr lang="cs-CZ" sz="1600" dirty="0" smtClean="0"/>
              <a:t>- bakteriální </a:t>
            </a:r>
            <a:r>
              <a:rPr lang="cs-CZ" sz="1600" dirty="0" err="1" smtClean="0"/>
              <a:t>mRNA</a:t>
            </a:r>
            <a:r>
              <a:rPr lang="cs-CZ" sz="1600" dirty="0" smtClean="0"/>
              <a:t> se váže do </a:t>
            </a:r>
            <a:r>
              <a:rPr lang="cs-CZ" sz="1600" dirty="0" err="1" smtClean="0"/>
              <a:t>mRNA</a:t>
            </a:r>
            <a:r>
              <a:rPr lang="cs-CZ" sz="1600" dirty="0" smtClean="0"/>
              <a:t> </a:t>
            </a:r>
            <a:r>
              <a:rPr lang="cs-CZ" sz="1600" dirty="0" err="1" smtClean="0"/>
              <a:t>binding</a:t>
            </a:r>
            <a:r>
              <a:rPr lang="cs-CZ" sz="1600" dirty="0" smtClean="0"/>
              <a:t> </a:t>
            </a:r>
            <a:r>
              <a:rPr lang="cs-CZ" sz="1600" dirty="0" err="1" smtClean="0"/>
              <a:t>site</a:t>
            </a:r>
            <a:r>
              <a:rPr lang="cs-CZ" sz="1600" dirty="0" smtClean="0"/>
              <a:t> ribozomu 5'-koncem (</a:t>
            </a:r>
            <a:r>
              <a:rPr lang="cs-CZ" sz="1600" dirty="0" err="1" smtClean="0"/>
              <a:t>Shine-Dalgarno</a:t>
            </a:r>
            <a:r>
              <a:rPr lang="cs-CZ" sz="1600" dirty="0" smtClean="0"/>
              <a:t> sekvencí)</a:t>
            </a:r>
          </a:p>
          <a:p>
            <a:r>
              <a:rPr lang="cs-CZ" sz="1600" dirty="0" smtClean="0"/>
              <a:t>- začíná AUG a končí stop kodonem (UAG, UAA nebo UGA) a za ním </a:t>
            </a:r>
            <a:r>
              <a:rPr lang="cs-CZ" sz="1600" dirty="0" err="1" smtClean="0"/>
              <a:t>nekodující</a:t>
            </a:r>
            <a:r>
              <a:rPr lang="cs-CZ" sz="1600" dirty="0" smtClean="0"/>
              <a:t> sekvence na 3'-konci</a:t>
            </a:r>
          </a:p>
          <a:p>
            <a:r>
              <a:rPr lang="cs-CZ" sz="1600" dirty="0" smtClean="0"/>
              <a:t>- tyto sekvence jsou společné pro všechny </a:t>
            </a:r>
            <a:r>
              <a:rPr lang="cs-CZ" sz="1600" dirty="0" err="1" smtClean="0"/>
              <a:t>prokaryotní</a:t>
            </a:r>
            <a:r>
              <a:rPr lang="cs-CZ" sz="1600" dirty="0" smtClean="0"/>
              <a:t> geny</a:t>
            </a:r>
          </a:p>
          <a:p>
            <a:r>
              <a:rPr lang="cs-CZ" sz="1600" dirty="0" smtClean="0"/>
              <a:t>- u </a:t>
            </a:r>
            <a:r>
              <a:rPr lang="cs-CZ" sz="1600" dirty="0" err="1" smtClean="0"/>
              <a:t>prokaryot</a:t>
            </a:r>
            <a:r>
              <a:rPr lang="cs-CZ" sz="1600" dirty="0" smtClean="0"/>
              <a:t> jsou geny polycistronní (více genů na jedné </a:t>
            </a:r>
            <a:r>
              <a:rPr lang="cs-CZ" sz="1600" dirty="0" err="1" smtClean="0"/>
              <a:t>mRNA</a:t>
            </a:r>
            <a:r>
              <a:rPr lang="cs-CZ" sz="1600" dirty="0" smtClean="0"/>
              <a:t>) a tyto sekvence má každý gen zvlášť</a:t>
            </a:r>
          </a:p>
          <a:p>
            <a:endParaRPr lang="en-US" sz="1600" dirty="0"/>
          </a:p>
        </p:txBody>
      </p:sp>
      <p:pic>
        <p:nvPicPr>
          <p:cNvPr id="1026" name="Picture 2" descr="http://www.mun.ca/biology/desmid/brian/BIOL2060/BIOL2060-22/22_06.jpg"/>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467544" y="3789040"/>
            <a:ext cx="8227626" cy="1332148"/>
          </a:xfrm>
          <a:prstGeom prst="rect">
            <a:avLst/>
          </a:prstGeom>
          <a:noFill/>
          <a:extLst>
            <a:ext uri="{909E8E84-426E-40DD-AFC4-6F175D3DCCD1}">
              <a14:hiddenFill xmlns:a14="http://schemas.microsoft.com/office/drawing/2010/main">
                <a:solidFill>
                  <a:srgbClr val="FFFFFF"/>
                </a:solidFill>
              </a14:hiddenFill>
            </a:ext>
          </a:extLst>
        </p:spPr>
      </p:pic>
      <p:sp>
        <p:nvSpPr>
          <p:cNvPr id="16" name="Obdélník 15"/>
          <p:cNvSpPr/>
          <p:nvPr/>
        </p:nvSpPr>
        <p:spPr>
          <a:xfrm>
            <a:off x="147613" y="3423483"/>
            <a:ext cx="2486202" cy="276999"/>
          </a:xfrm>
          <a:prstGeom prst="rect">
            <a:avLst/>
          </a:prstGeom>
        </p:spPr>
        <p:txBody>
          <a:bodyPr wrap="square">
            <a:spAutoFit/>
          </a:bodyPr>
          <a:lstStyle/>
          <a:p>
            <a:r>
              <a:rPr lang="cs-CZ" sz="1200" b="1" dirty="0" err="1" smtClean="0"/>
              <a:t>Shine-Dalgarno</a:t>
            </a:r>
            <a:r>
              <a:rPr lang="cs-CZ" sz="1200" b="1" dirty="0" smtClean="0"/>
              <a:t> </a:t>
            </a:r>
            <a:r>
              <a:rPr lang="cs-CZ" sz="1200" b="1" dirty="0" err="1" smtClean="0"/>
              <a:t>sequence</a:t>
            </a:r>
            <a:endParaRPr lang="cs-CZ" sz="1200" b="1" dirty="0" smtClean="0"/>
          </a:p>
        </p:txBody>
      </p:sp>
      <p:cxnSp>
        <p:nvCxnSpPr>
          <p:cNvPr id="3" name="Přímá spojnice se šipkou 2"/>
          <p:cNvCxnSpPr/>
          <p:nvPr/>
        </p:nvCxnSpPr>
        <p:spPr>
          <a:xfrm>
            <a:off x="467544" y="3700482"/>
            <a:ext cx="1224136" cy="52060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3578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5575" y="116632"/>
            <a:ext cx="8880921" cy="2800767"/>
          </a:xfrm>
          <a:prstGeom prst="rect">
            <a:avLst/>
          </a:prstGeom>
        </p:spPr>
        <p:txBody>
          <a:bodyPr wrap="square">
            <a:spAutoFit/>
          </a:bodyPr>
          <a:lstStyle/>
          <a:p>
            <a:r>
              <a:rPr lang="cs-CZ" sz="1600" b="1" dirty="0" smtClean="0"/>
              <a:t>Průběh translace - Iniciace</a:t>
            </a:r>
          </a:p>
          <a:p>
            <a:endParaRPr lang="cs-CZ" sz="1600" b="1" dirty="0"/>
          </a:p>
          <a:p>
            <a:r>
              <a:rPr lang="cs-CZ" sz="1600" dirty="0" smtClean="0"/>
              <a:t>- první se zařazuje aminokyselina </a:t>
            </a:r>
            <a:r>
              <a:rPr lang="cs-CZ" sz="1600" b="1" dirty="0" err="1" smtClean="0"/>
              <a:t>formylmethionin</a:t>
            </a:r>
            <a:endParaRPr lang="cs-CZ" sz="1600" b="1" dirty="0" smtClean="0"/>
          </a:p>
          <a:p>
            <a:r>
              <a:rPr lang="cs-CZ" sz="1600" dirty="0"/>
              <a:t>	</a:t>
            </a:r>
            <a:r>
              <a:rPr lang="cs-CZ" sz="1600" dirty="0" smtClean="0"/>
              <a:t>- vznik katalyzován </a:t>
            </a:r>
            <a:r>
              <a:rPr lang="cs-CZ" sz="1600" dirty="0" err="1" smtClean="0"/>
              <a:t>transformylázou</a:t>
            </a:r>
            <a:endParaRPr lang="cs-CZ" sz="1600" dirty="0"/>
          </a:p>
          <a:p>
            <a:r>
              <a:rPr lang="cs-CZ" sz="1600" dirty="0" smtClean="0"/>
              <a:t>	- k </a:t>
            </a:r>
            <a:r>
              <a:rPr lang="cs-CZ" sz="1600" dirty="0" err="1" smtClean="0"/>
              <a:t>formylaci</a:t>
            </a:r>
            <a:r>
              <a:rPr lang="cs-CZ" sz="1600" dirty="0" smtClean="0"/>
              <a:t> dochází až po připojení metioninu k </a:t>
            </a:r>
            <a:r>
              <a:rPr lang="cs-CZ" sz="1600" dirty="0" err="1" smtClean="0"/>
              <a:t>tRNA</a:t>
            </a:r>
            <a:r>
              <a:rPr lang="cs-CZ" sz="1600" dirty="0" smtClean="0"/>
              <a:t> (</a:t>
            </a:r>
            <a:r>
              <a:rPr lang="cs-CZ" sz="1600" dirty="0" err="1" smtClean="0"/>
              <a:t>fMet-tRNA</a:t>
            </a:r>
            <a:r>
              <a:rPr lang="cs-CZ" sz="1600" baseline="30000" dirty="0" err="1" smtClean="0"/>
              <a:t>fMet</a:t>
            </a:r>
            <a:r>
              <a:rPr lang="cs-CZ" sz="1600" dirty="0" smtClean="0"/>
              <a:t>)</a:t>
            </a:r>
            <a:endParaRPr lang="cs-CZ" sz="1600" baseline="30000" dirty="0" smtClean="0"/>
          </a:p>
          <a:p>
            <a:r>
              <a:rPr lang="cs-CZ" sz="1600" dirty="0"/>
              <a:t>	</a:t>
            </a:r>
            <a:r>
              <a:rPr lang="cs-CZ" sz="1600" dirty="0" smtClean="0"/>
              <a:t>- vazba na kodon </a:t>
            </a:r>
            <a:r>
              <a:rPr lang="cs-CZ" sz="1600" b="1" u="sng" dirty="0" smtClean="0"/>
              <a:t>AUG</a:t>
            </a:r>
            <a:r>
              <a:rPr lang="cs-CZ" sz="1600" dirty="0" smtClean="0"/>
              <a:t>, pokud je na začátku → </a:t>
            </a:r>
            <a:r>
              <a:rPr lang="cs-CZ" sz="1600" dirty="0" err="1" smtClean="0"/>
              <a:t>fMet-tRNA</a:t>
            </a:r>
            <a:r>
              <a:rPr lang="cs-CZ" sz="1600" baseline="30000" dirty="0" err="1" smtClean="0"/>
              <a:t>fMet</a:t>
            </a:r>
            <a:r>
              <a:rPr lang="cs-CZ" sz="1600" dirty="0" smtClean="0"/>
              <a:t>, pokud není </a:t>
            </a:r>
            <a:r>
              <a:rPr lang="cs-CZ" sz="1600" dirty="0"/>
              <a:t>→</a:t>
            </a:r>
            <a:r>
              <a:rPr lang="cs-CZ" sz="1600" dirty="0" smtClean="0"/>
              <a:t> Met-</a:t>
            </a:r>
            <a:r>
              <a:rPr lang="cs-CZ" sz="1600" dirty="0" err="1" smtClean="0"/>
              <a:t>tRNA</a:t>
            </a:r>
            <a:r>
              <a:rPr lang="cs-CZ" sz="1600" baseline="30000" dirty="0" err="1" smtClean="0"/>
              <a:t>Met</a:t>
            </a:r>
            <a:endParaRPr lang="cs-CZ" sz="1600" dirty="0" smtClean="0"/>
          </a:p>
          <a:p>
            <a:r>
              <a:rPr lang="cs-CZ" sz="1600" dirty="0" smtClean="0"/>
              <a:t>	- po prodloužení na 15-30 AA se (50/50):</a:t>
            </a:r>
          </a:p>
          <a:p>
            <a:r>
              <a:rPr lang="cs-CZ" sz="1600" dirty="0"/>
              <a:t>	</a:t>
            </a:r>
            <a:r>
              <a:rPr lang="cs-CZ" sz="1600" dirty="0" smtClean="0"/>
              <a:t>	a) </a:t>
            </a:r>
            <a:r>
              <a:rPr lang="cs-CZ" sz="1600" dirty="0" err="1" smtClean="0"/>
              <a:t>deformyluje</a:t>
            </a:r>
            <a:r>
              <a:rPr lang="cs-CZ" sz="1600" dirty="0" smtClean="0"/>
              <a:t> na zpět </a:t>
            </a:r>
            <a:r>
              <a:rPr lang="cs-CZ" sz="1600" dirty="0" err="1" smtClean="0"/>
              <a:t>methionin</a:t>
            </a:r>
            <a:r>
              <a:rPr lang="cs-CZ" sz="1600" dirty="0" smtClean="0"/>
              <a:t> (katalyzováno </a:t>
            </a:r>
            <a:r>
              <a:rPr lang="cs-CZ" sz="1600" dirty="0" err="1" smtClean="0"/>
              <a:t>deformylázou</a:t>
            </a:r>
            <a:r>
              <a:rPr lang="cs-CZ" sz="1600" dirty="0" smtClean="0"/>
              <a:t>)</a:t>
            </a:r>
          </a:p>
          <a:p>
            <a:r>
              <a:rPr lang="cs-CZ" sz="1600" dirty="0"/>
              <a:t>		</a:t>
            </a:r>
            <a:r>
              <a:rPr lang="cs-CZ" sz="1600" dirty="0" smtClean="0"/>
              <a:t>b) odbourává (katalyzováno aminopeptidázou)</a:t>
            </a:r>
          </a:p>
          <a:p>
            <a:r>
              <a:rPr lang="cs-CZ" sz="1600" dirty="0"/>
              <a:t>	</a:t>
            </a:r>
            <a:r>
              <a:rPr lang="cs-CZ" sz="1600" dirty="0" smtClean="0"/>
              <a:t>	- tedy cca 50% polypeptidů začíná </a:t>
            </a:r>
            <a:r>
              <a:rPr lang="cs-CZ" sz="1600" dirty="0" err="1" smtClean="0"/>
              <a:t>methioninem</a:t>
            </a:r>
            <a:r>
              <a:rPr lang="cs-CZ" sz="1600" dirty="0" smtClean="0"/>
              <a:t> a zbytek tou druhou AA (kterákoli)</a:t>
            </a:r>
          </a:p>
          <a:p>
            <a:endParaRPr lang="en-US" sz="1600" dirty="0"/>
          </a:p>
        </p:txBody>
      </p:sp>
      <p:sp>
        <p:nvSpPr>
          <p:cNvPr id="14" name="Obdélník 13"/>
          <p:cNvSpPr/>
          <p:nvPr/>
        </p:nvSpPr>
        <p:spPr>
          <a:xfrm>
            <a:off x="83391" y="6218148"/>
            <a:ext cx="8950695" cy="523220"/>
          </a:xfrm>
          <a:prstGeom prst="rect">
            <a:avLst/>
          </a:prstGeom>
        </p:spPr>
        <p:txBody>
          <a:bodyPr wrap="square">
            <a:spAutoFit/>
          </a:bodyPr>
          <a:lstStyle/>
          <a:p>
            <a:r>
              <a:rPr lang="cs-CZ" sz="1400" i="1" dirty="0" smtClean="0"/>
              <a:t>Aldehyd</a:t>
            </a:r>
            <a:r>
              <a:rPr lang="cs-CZ" sz="1400" i="1" dirty="0"/>
              <a:t>: </a:t>
            </a:r>
            <a:r>
              <a:rPr lang="cs-CZ" sz="1400" i="1" dirty="0" smtClean="0"/>
              <a:t>organická sloučenina, která obsahuje </a:t>
            </a:r>
            <a:r>
              <a:rPr lang="cs-CZ" sz="1400" i="1" dirty="0"/>
              <a:t>aldehydickou funkční </a:t>
            </a:r>
            <a:r>
              <a:rPr lang="cs-CZ" sz="1400" i="1" dirty="0" smtClean="0"/>
              <a:t>skupinu formyl </a:t>
            </a:r>
            <a:r>
              <a:rPr lang="cs-CZ" sz="1400" i="1" dirty="0"/>
              <a:t>(-CHO</a:t>
            </a:r>
            <a:r>
              <a:rPr lang="cs-CZ" sz="1400" i="1" dirty="0" smtClean="0"/>
              <a:t>)</a:t>
            </a:r>
          </a:p>
          <a:p>
            <a:r>
              <a:rPr lang="cs-CZ" sz="1400" i="1" dirty="0" smtClean="0"/>
              <a:t>neplést s alkoholem (R-CH</a:t>
            </a:r>
            <a:r>
              <a:rPr lang="cs-CZ" sz="1400" i="1" baseline="-25000" dirty="0" smtClean="0"/>
              <a:t>2</a:t>
            </a:r>
            <a:r>
              <a:rPr lang="cs-CZ" sz="1400" i="1" dirty="0" smtClean="0"/>
              <a:t>-OH)</a:t>
            </a:r>
            <a:endParaRPr lang="cs-CZ" sz="1400" i="1" dirty="0"/>
          </a:p>
        </p:txBody>
      </p:sp>
      <p:pic>
        <p:nvPicPr>
          <p:cNvPr id="8195" name="Picture 3" descr="https://upload.wikimedia.org/wikipedia/commons/3/3a/Aldehyde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0366" y="2971858"/>
            <a:ext cx="1076037" cy="1014509"/>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https://upload.wikimedia.org/wikipedia/commons/thumb/5/57/Formaldehyde-2D.svg/933px-Formaldehyde-2D.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8843" y="4892125"/>
            <a:ext cx="979081" cy="925562"/>
          </a:xfrm>
          <a:prstGeom prst="rect">
            <a:avLst/>
          </a:prstGeom>
          <a:noFill/>
          <a:extLst>
            <a:ext uri="{909E8E84-426E-40DD-AFC4-6F175D3DCCD1}">
              <a14:hiddenFill xmlns:a14="http://schemas.microsoft.com/office/drawing/2010/main">
                <a:solidFill>
                  <a:srgbClr val="FFFFFF"/>
                </a:solidFill>
              </a14:hiddenFill>
            </a:ext>
          </a:extLst>
        </p:spPr>
      </p:pic>
      <p:sp>
        <p:nvSpPr>
          <p:cNvPr id="18" name="Obdélník 17"/>
          <p:cNvSpPr/>
          <p:nvPr/>
        </p:nvSpPr>
        <p:spPr>
          <a:xfrm>
            <a:off x="7236296" y="3975437"/>
            <a:ext cx="1584176" cy="307777"/>
          </a:xfrm>
          <a:prstGeom prst="rect">
            <a:avLst/>
          </a:prstGeom>
        </p:spPr>
        <p:txBody>
          <a:bodyPr wrap="square">
            <a:spAutoFit/>
          </a:bodyPr>
          <a:lstStyle/>
          <a:p>
            <a:pPr algn="ctr"/>
            <a:r>
              <a:rPr lang="cs-CZ" sz="1400" b="1" dirty="0" smtClean="0"/>
              <a:t>Aldehyd</a:t>
            </a:r>
            <a:endParaRPr lang="en-US" sz="1100" b="1" dirty="0"/>
          </a:p>
        </p:txBody>
      </p:sp>
      <p:sp>
        <p:nvSpPr>
          <p:cNvPr id="19" name="Obdélník 18"/>
          <p:cNvSpPr/>
          <p:nvPr/>
        </p:nvSpPr>
        <p:spPr>
          <a:xfrm>
            <a:off x="7236295" y="5830390"/>
            <a:ext cx="1584176" cy="307777"/>
          </a:xfrm>
          <a:prstGeom prst="rect">
            <a:avLst/>
          </a:prstGeom>
        </p:spPr>
        <p:txBody>
          <a:bodyPr wrap="square">
            <a:spAutoFit/>
          </a:bodyPr>
          <a:lstStyle/>
          <a:p>
            <a:pPr algn="ctr"/>
            <a:r>
              <a:rPr lang="cs-CZ" sz="1400" b="1" dirty="0" smtClean="0"/>
              <a:t>Formaldehyd</a:t>
            </a:r>
            <a:endParaRPr lang="en-US" sz="1100" b="1" dirty="0"/>
          </a:p>
        </p:txBody>
      </p:sp>
      <p:sp>
        <p:nvSpPr>
          <p:cNvPr id="11" name="Ovál 10"/>
          <p:cNvSpPr/>
          <p:nvPr/>
        </p:nvSpPr>
        <p:spPr>
          <a:xfrm rot="19802611">
            <a:off x="7787114" y="2797484"/>
            <a:ext cx="705564" cy="131135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Skupina 1"/>
          <p:cNvGrpSpPr/>
          <p:nvPr/>
        </p:nvGrpSpPr>
        <p:grpSpPr>
          <a:xfrm>
            <a:off x="1187624" y="3037112"/>
            <a:ext cx="4322658" cy="2625571"/>
            <a:chOff x="1187624" y="3037112"/>
            <a:chExt cx="4322658" cy="2625571"/>
          </a:xfrm>
        </p:grpSpPr>
        <p:grpSp>
          <p:nvGrpSpPr>
            <p:cNvPr id="7" name="Skupina 6"/>
            <p:cNvGrpSpPr/>
            <p:nvPr/>
          </p:nvGrpSpPr>
          <p:grpSpPr>
            <a:xfrm>
              <a:off x="1187624" y="3037112"/>
              <a:ext cx="4322658" cy="2625571"/>
              <a:chOff x="2002736" y="2060848"/>
              <a:chExt cx="4322658" cy="2625571"/>
            </a:xfrm>
          </p:grpSpPr>
          <p:pic>
            <p:nvPicPr>
              <p:cNvPr id="8193"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42752" t="23093" r="22102" b="43269"/>
              <a:stretch/>
            </p:blipFill>
            <p:spPr bwMode="auto">
              <a:xfrm>
                <a:off x="2267744" y="2060848"/>
                <a:ext cx="4057650" cy="2184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bdélník 7"/>
              <p:cNvSpPr/>
              <p:nvPr/>
            </p:nvSpPr>
            <p:spPr>
              <a:xfrm>
                <a:off x="2002736" y="4378642"/>
                <a:ext cx="1584176" cy="307777"/>
              </a:xfrm>
              <a:prstGeom prst="rect">
                <a:avLst/>
              </a:prstGeom>
            </p:spPr>
            <p:txBody>
              <a:bodyPr wrap="square">
                <a:spAutoFit/>
              </a:bodyPr>
              <a:lstStyle/>
              <a:p>
                <a:pPr algn="ctr"/>
                <a:r>
                  <a:rPr lang="cs-CZ" sz="1400" b="1" dirty="0" smtClean="0"/>
                  <a:t>Metionin</a:t>
                </a:r>
                <a:endParaRPr lang="en-US" sz="1100" b="1" dirty="0"/>
              </a:p>
            </p:txBody>
          </p:sp>
          <p:sp>
            <p:nvSpPr>
              <p:cNvPr id="10" name="Obdélník 9"/>
              <p:cNvSpPr/>
              <p:nvPr/>
            </p:nvSpPr>
            <p:spPr>
              <a:xfrm>
                <a:off x="4716016" y="4378642"/>
                <a:ext cx="1584176" cy="307777"/>
              </a:xfrm>
              <a:prstGeom prst="rect">
                <a:avLst/>
              </a:prstGeom>
            </p:spPr>
            <p:txBody>
              <a:bodyPr wrap="square">
                <a:spAutoFit/>
              </a:bodyPr>
              <a:lstStyle/>
              <a:p>
                <a:pPr algn="ctr"/>
                <a:r>
                  <a:rPr lang="cs-CZ" sz="1400" b="1" dirty="0" smtClean="0"/>
                  <a:t>N-</a:t>
                </a:r>
                <a:r>
                  <a:rPr lang="cs-CZ" sz="1400" b="1" dirty="0" err="1" smtClean="0"/>
                  <a:t>formylmetionin</a:t>
                </a:r>
                <a:endParaRPr lang="en-US" sz="1100" b="1" dirty="0"/>
              </a:p>
            </p:txBody>
          </p:sp>
          <p:cxnSp>
            <p:nvCxnSpPr>
              <p:cNvPr id="6" name="Přímá spojnice se šipkou 5"/>
              <p:cNvCxnSpPr/>
              <p:nvPr/>
            </p:nvCxnSpPr>
            <p:spPr>
              <a:xfrm>
                <a:off x="3491880" y="3429000"/>
                <a:ext cx="129614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Obdélník 11"/>
              <p:cNvSpPr/>
              <p:nvPr/>
            </p:nvSpPr>
            <p:spPr>
              <a:xfrm>
                <a:off x="3258060" y="3365816"/>
                <a:ext cx="1584176" cy="307777"/>
              </a:xfrm>
              <a:prstGeom prst="rect">
                <a:avLst/>
              </a:prstGeom>
            </p:spPr>
            <p:txBody>
              <a:bodyPr wrap="square">
                <a:spAutoFit/>
              </a:bodyPr>
              <a:lstStyle/>
              <a:p>
                <a:pPr algn="ctr"/>
                <a:r>
                  <a:rPr lang="cs-CZ" sz="1400" b="1" dirty="0" err="1" smtClean="0"/>
                  <a:t>transformyláza</a:t>
                </a:r>
                <a:endParaRPr lang="en-US" sz="1100" b="1" dirty="0"/>
              </a:p>
            </p:txBody>
          </p:sp>
        </p:grpSp>
        <p:cxnSp>
          <p:nvCxnSpPr>
            <p:cNvPr id="15" name="Přímá spojnice se šipkou 14"/>
            <p:cNvCxnSpPr/>
            <p:nvPr/>
          </p:nvCxnSpPr>
          <p:spPr>
            <a:xfrm flipH="1">
              <a:off x="2675300" y="4221088"/>
              <a:ext cx="129614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Obdélník 15"/>
            <p:cNvSpPr/>
            <p:nvPr/>
          </p:nvSpPr>
          <p:spPr>
            <a:xfrm>
              <a:off x="2555776" y="3985319"/>
              <a:ext cx="1584176" cy="307777"/>
            </a:xfrm>
            <a:prstGeom prst="rect">
              <a:avLst/>
            </a:prstGeom>
          </p:spPr>
          <p:txBody>
            <a:bodyPr wrap="square">
              <a:spAutoFit/>
            </a:bodyPr>
            <a:lstStyle/>
            <a:p>
              <a:pPr algn="ctr"/>
              <a:r>
                <a:rPr lang="cs-CZ" sz="1400" b="1" dirty="0" err="1" smtClean="0"/>
                <a:t>deformyláza</a:t>
              </a:r>
              <a:endParaRPr lang="en-US" sz="1100" b="1" dirty="0"/>
            </a:p>
          </p:txBody>
        </p:sp>
      </p:grpSp>
      <p:pic>
        <p:nvPicPr>
          <p:cNvPr id="20" name="Picture 2" descr="http://img.sparknotes.com/figures/F/f88cd44dc6a50ffa6b94cdb9d213894e/polypeptid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5080" y="44624"/>
            <a:ext cx="3628425" cy="1079888"/>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Přímá spojnice se šipkou 21"/>
          <p:cNvCxnSpPr/>
          <p:nvPr/>
        </p:nvCxnSpPr>
        <p:spPr>
          <a:xfrm flipV="1">
            <a:off x="4499992" y="692696"/>
            <a:ext cx="864096" cy="7200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Ovál 2"/>
          <p:cNvSpPr/>
          <p:nvPr/>
        </p:nvSpPr>
        <p:spPr>
          <a:xfrm>
            <a:off x="5444260" y="204968"/>
            <a:ext cx="959128" cy="935872"/>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70248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5576" y="260648"/>
            <a:ext cx="4776464" cy="4031873"/>
          </a:xfrm>
          <a:prstGeom prst="rect">
            <a:avLst/>
          </a:prstGeom>
        </p:spPr>
        <p:txBody>
          <a:bodyPr wrap="square">
            <a:spAutoFit/>
          </a:bodyPr>
          <a:lstStyle/>
          <a:p>
            <a:r>
              <a:rPr lang="cs-CZ" sz="1600" b="1" dirty="0" smtClean="0"/>
              <a:t>Průběh translace - Iniciace</a:t>
            </a:r>
          </a:p>
          <a:p>
            <a:endParaRPr lang="cs-CZ" sz="1600" b="1" dirty="0"/>
          </a:p>
          <a:p>
            <a:r>
              <a:rPr lang="cs-CZ" sz="1600" dirty="0" smtClean="0"/>
              <a:t>Iniciaci řídí iniciační faktory IF1, IF2 a </a:t>
            </a:r>
            <a:r>
              <a:rPr lang="cs-CZ" sz="1600" dirty="0" smtClean="0"/>
              <a:t>IF3</a:t>
            </a:r>
          </a:p>
          <a:p>
            <a:endParaRPr lang="cs-CZ" sz="1600" dirty="0" smtClean="0"/>
          </a:p>
          <a:p>
            <a:endParaRPr lang="cs-CZ" sz="1600" dirty="0"/>
          </a:p>
          <a:p>
            <a:r>
              <a:rPr lang="cs-CZ" sz="1600" dirty="0" smtClean="0"/>
              <a:t>1. Disociace ribozomu na jednotky 30S a 50S</a:t>
            </a:r>
          </a:p>
          <a:p>
            <a:r>
              <a:rPr lang="cs-CZ" sz="1600" dirty="0"/>
              <a:t>	</a:t>
            </a:r>
            <a:r>
              <a:rPr lang="cs-CZ" sz="1600" dirty="0" smtClean="0"/>
              <a:t>- vazba IF na 30S mj. zabraňuje </a:t>
            </a:r>
            <a:r>
              <a:rPr lang="cs-CZ" sz="1600" dirty="0" err="1" smtClean="0"/>
              <a:t>znovuspojení</a:t>
            </a:r>
            <a:endParaRPr lang="cs-CZ" sz="1600" dirty="0" smtClean="0"/>
          </a:p>
          <a:p>
            <a:r>
              <a:rPr lang="cs-CZ" sz="1600" dirty="0"/>
              <a:t>	</a:t>
            </a:r>
            <a:r>
              <a:rPr lang="cs-CZ" sz="1600" dirty="0" smtClean="0"/>
              <a:t>- </a:t>
            </a:r>
            <a:r>
              <a:rPr lang="cs-CZ" sz="1600" dirty="0" err="1" smtClean="0"/>
              <a:t>mRNA</a:t>
            </a:r>
            <a:r>
              <a:rPr lang="cs-CZ" sz="1600" dirty="0" smtClean="0"/>
              <a:t> se spojuje </a:t>
            </a:r>
            <a:r>
              <a:rPr lang="cs-CZ" sz="1600" dirty="0" err="1" smtClean="0"/>
              <a:t>Shine-Dalgarno</a:t>
            </a:r>
            <a:r>
              <a:rPr lang="cs-CZ" sz="1600" dirty="0" smtClean="0"/>
              <a:t> sekvenci 	s podjednotkou 30S</a:t>
            </a:r>
          </a:p>
          <a:p>
            <a:endParaRPr lang="cs-CZ" sz="1600" dirty="0" smtClean="0"/>
          </a:p>
          <a:p>
            <a:r>
              <a:rPr lang="cs-CZ" sz="1600" dirty="0" smtClean="0"/>
              <a:t>2. IF2 se váže s </a:t>
            </a:r>
            <a:r>
              <a:rPr lang="cs-CZ" sz="1600" dirty="0" err="1" smtClean="0"/>
              <a:t>fMet-tRNA</a:t>
            </a:r>
            <a:r>
              <a:rPr lang="cs-CZ" sz="1600" baseline="30000" dirty="0" err="1" smtClean="0"/>
              <a:t>fMet</a:t>
            </a:r>
            <a:r>
              <a:rPr lang="cs-CZ" sz="1600" dirty="0" smtClean="0"/>
              <a:t> a ten nasedne na AUG</a:t>
            </a:r>
          </a:p>
          <a:p>
            <a:endParaRPr lang="cs-CZ" sz="1600" dirty="0" smtClean="0"/>
          </a:p>
          <a:p>
            <a:r>
              <a:rPr lang="cs-CZ" sz="1600" dirty="0" smtClean="0"/>
              <a:t>3. Odpojení IF1 a IF2 za hydrolýzy GTP je signálem pro připojení velké podjednotky - zůstává </a:t>
            </a:r>
            <a:r>
              <a:rPr lang="cs-CZ" sz="1600" dirty="0" err="1" smtClean="0"/>
              <a:t>fMet-tRNA</a:t>
            </a:r>
            <a:r>
              <a:rPr lang="cs-CZ" sz="1600" baseline="30000" dirty="0" err="1" smtClean="0"/>
              <a:t>fMet</a:t>
            </a:r>
            <a:r>
              <a:rPr lang="cs-CZ" sz="1600" dirty="0" smtClean="0"/>
              <a:t> na AUG kodonu </a:t>
            </a:r>
            <a:r>
              <a:rPr lang="cs-CZ" sz="1600" dirty="0" err="1" smtClean="0"/>
              <a:t>mRNA</a:t>
            </a:r>
            <a:r>
              <a:rPr lang="cs-CZ" sz="1600" dirty="0" smtClean="0"/>
              <a:t> v </a:t>
            </a:r>
            <a:r>
              <a:rPr lang="cs-CZ" sz="1600" dirty="0" err="1" smtClean="0"/>
              <a:t>peptidylovém</a:t>
            </a:r>
            <a:r>
              <a:rPr lang="cs-CZ" sz="1600" dirty="0" smtClean="0"/>
              <a:t> místě - </a:t>
            </a:r>
            <a:r>
              <a:rPr lang="cs-CZ" sz="1600" b="1" dirty="0" smtClean="0"/>
              <a:t>iniciační komplex</a:t>
            </a:r>
            <a:r>
              <a:rPr lang="cs-CZ" sz="1600" dirty="0" smtClean="0"/>
              <a:t> na úplném ribozomu</a:t>
            </a:r>
            <a:endParaRPr lang="cs-CZ" sz="1600" b="1" dirty="0" smtClean="0"/>
          </a:p>
        </p:txBody>
      </p:sp>
      <p:pic>
        <p:nvPicPr>
          <p:cNvPr id="4098" name="Picture 2" descr="http://www.mun.ca/biology/desmid/brian/BIOL2060/BIOL2060-22/22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16632"/>
            <a:ext cx="4104456" cy="632355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7332" y="6525344"/>
            <a:ext cx="8950695" cy="307777"/>
          </a:xfrm>
          <a:prstGeom prst="rect">
            <a:avLst/>
          </a:prstGeom>
        </p:spPr>
        <p:txBody>
          <a:bodyPr wrap="square">
            <a:spAutoFit/>
          </a:bodyPr>
          <a:lstStyle/>
          <a:p>
            <a:r>
              <a:rPr lang="cs-CZ" sz="1400" i="1" dirty="0"/>
              <a:t>Obrázky: http://www.mun.ca/biology/desmid/brian/BIOL2060/BIOL2060-22/CB22.html </a:t>
            </a:r>
          </a:p>
        </p:txBody>
      </p:sp>
    </p:spTree>
    <p:extLst>
      <p:ext uri="{BB962C8B-B14F-4D97-AF65-F5344CB8AC3E}">
        <p14:creationId xmlns:p14="http://schemas.microsoft.com/office/powerpoint/2010/main" val="37111061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un.ca/biology/desmid/brian/BIOL2060/BIOL2060-22/22_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2305" y="617899"/>
            <a:ext cx="4752528" cy="5107193"/>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55575" y="116632"/>
            <a:ext cx="4416425" cy="5755422"/>
          </a:xfrm>
          <a:prstGeom prst="rect">
            <a:avLst/>
          </a:prstGeom>
        </p:spPr>
        <p:txBody>
          <a:bodyPr wrap="square">
            <a:spAutoFit/>
          </a:bodyPr>
          <a:lstStyle/>
          <a:p>
            <a:r>
              <a:rPr lang="cs-CZ" sz="1600" b="1" dirty="0" smtClean="0"/>
              <a:t>Průběh translace - Elongace</a:t>
            </a:r>
          </a:p>
          <a:p>
            <a:endParaRPr lang="cs-CZ" sz="1600" b="1" dirty="0"/>
          </a:p>
          <a:p>
            <a:r>
              <a:rPr lang="cs-CZ" sz="1600" dirty="0" smtClean="0"/>
              <a:t>Elongaci řídí elongační faktory:</a:t>
            </a:r>
          </a:p>
          <a:p>
            <a:r>
              <a:rPr lang="cs-CZ" sz="1600" dirty="0"/>
              <a:t>	</a:t>
            </a:r>
            <a:r>
              <a:rPr lang="cs-CZ" sz="1600" dirty="0" smtClean="0"/>
              <a:t>1. EF-Tu (přináší </a:t>
            </a:r>
            <a:r>
              <a:rPr lang="cs-CZ" sz="1600" dirty="0" err="1" smtClean="0"/>
              <a:t>aminocyl</a:t>
            </a:r>
            <a:r>
              <a:rPr lang="cs-CZ" sz="1600" dirty="0" smtClean="0"/>
              <a:t> </a:t>
            </a:r>
            <a:r>
              <a:rPr lang="cs-CZ" sz="1600" dirty="0" err="1" smtClean="0"/>
              <a:t>tRNA</a:t>
            </a:r>
            <a:r>
              <a:rPr lang="cs-CZ" sz="1600" dirty="0" smtClean="0"/>
              <a:t>)</a:t>
            </a:r>
          </a:p>
          <a:p>
            <a:r>
              <a:rPr lang="cs-CZ" sz="1600" dirty="0"/>
              <a:t>	</a:t>
            </a:r>
            <a:r>
              <a:rPr lang="cs-CZ" sz="1600" dirty="0" smtClean="0"/>
              <a:t>2. EF-G (posunuje ribozom o 1 kodon)</a:t>
            </a:r>
          </a:p>
          <a:p>
            <a:endParaRPr lang="cs-CZ" sz="1600" b="1" dirty="0"/>
          </a:p>
          <a:p>
            <a:r>
              <a:rPr lang="cs-CZ" sz="1600" dirty="0" smtClean="0"/>
              <a:t>1. </a:t>
            </a:r>
            <a:r>
              <a:rPr lang="cs-CZ" sz="1600" b="1" dirty="0" smtClean="0"/>
              <a:t>binární komplex</a:t>
            </a:r>
            <a:r>
              <a:rPr lang="cs-CZ" sz="1600" dirty="0" smtClean="0"/>
              <a:t> EF-</a:t>
            </a:r>
            <a:r>
              <a:rPr lang="cs-CZ" sz="1600" dirty="0" err="1" smtClean="0"/>
              <a:t>Tu.GTP</a:t>
            </a:r>
            <a:r>
              <a:rPr lang="cs-CZ" sz="1600" dirty="0" smtClean="0"/>
              <a:t> → </a:t>
            </a:r>
            <a:r>
              <a:rPr lang="cs-CZ" sz="1600" b="1" dirty="0" smtClean="0"/>
              <a:t>ternární </a:t>
            </a:r>
            <a:r>
              <a:rPr lang="cs-CZ" sz="1600" b="1" dirty="0"/>
              <a:t>komplex </a:t>
            </a:r>
            <a:r>
              <a:rPr lang="cs-CZ" sz="1600" dirty="0" smtClean="0"/>
              <a:t>EF-</a:t>
            </a:r>
            <a:r>
              <a:rPr lang="cs-CZ" sz="1600" dirty="0" err="1" smtClean="0"/>
              <a:t>Tu.GTP.AA</a:t>
            </a:r>
            <a:r>
              <a:rPr lang="cs-CZ" sz="1600" dirty="0" smtClean="0"/>
              <a:t>-</a:t>
            </a:r>
            <a:r>
              <a:rPr lang="cs-CZ" sz="1600" dirty="0" err="1" smtClean="0"/>
              <a:t>tRNA</a:t>
            </a:r>
            <a:r>
              <a:rPr lang="cs-CZ" sz="1600" dirty="0" smtClean="0"/>
              <a:t> (všechny AA s </a:t>
            </a:r>
            <a:r>
              <a:rPr lang="cs-CZ" sz="1600" dirty="0" err="1" smtClean="0"/>
              <a:t>vyjímkou</a:t>
            </a:r>
            <a:r>
              <a:rPr lang="cs-CZ" sz="1600" dirty="0" smtClean="0"/>
              <a:t> </a:t>
            </a:r>
            <a:r>
              <a:rPr lang="cs-CZ" sz="1600" dirty="0" err="1" smtClean="0"/>
              <a:t>fMET-tRNA</a:t>
            </a:r>
            <a:r>
              <a:rPr lang="cs-CZ" sz="1600" baseline="30000" dirty="0" err="1" smtClean="0"/>
              <a:t>fMet</a:t>
            </a:r>
            <a:r>
              <a:rPr lang="cs-CZ" sz="1600" dirty="0" smtClean="0"/>
              <a:t>) kodon AUG je čten vždy jako metionin</a:t>
            </a:r>
          </a:p>
          <a:p>
            <a:endParaRPr lang="cs-CZ" sz="1600" dirty="0"/>
          </a:p>
          <a:p>
            <a:r>
              <a:rPr lang="cs-CZ" sz="1600" dirty="0" smtClean="0"/>
              <a:t>2. ternární komplex řídí vazbu </a:t>
            </a:r>
            <a:r>
              <a:rPr lang="cs-CZ" sz="1600" dirty="0" err="1" smtClean="0"/>
              <a:t>aa-tRNA</a:t>
            </a:r>
            <a:r>
              <a:rPr lang="cs-CZ" sz="1600" dirty="0" smtClean="0"/>
              <a:t> do A-místa ribozomu. Vazba na kodon </a:t>
            </a:r>
            <a:r>
              <a:rPr lang="cs-CZ" sz="1600" dirty="0" err="1" smtClean="0"/>
              <a:t>mRNA</a:t>
            </a:r>
            <a:r>
              <a:rPr lang="cs-CZ" sz="1600" dirty="0" smtClean="0"/>
              <a:t> a nukleotidy 16S-rRNA a 23S-rRNA. Hydrolýza GTP a uvolnění EF-Tu</a:t>
            </a:r>
          </a:p>
          <a:p>
            <a:endParaRPr lang="cs-CZ" sz="1600" dirty="0"/>
          </a:p>
          <a:p>
            <a:r>
              <a:rPr lang="cs-CZ" sz="1600" dirty="0" smtClean="0"/>
              <a:t>3. přesun z A-místa do P-místa. Tvorba peptidové vazby se sousední AA. Z E-místa je vytěsněna </a:t>
            </a:r>
            <a:r>
              <a:rPr lang="cs-CZ" sz="1600" dirty="0" err="1" smtClean="0"/>
              <a:t>deacylovaná</a:t>
            </a:r>
            <a:r>
              <a:rPr lang="cs-CZ" sz="1600" dirty="0" smtClean="0"/>
              <a:t> </a:t>
            </a:r>
            <a:r>
              <a:rPr lang="cs-CZ" sz="1600" dirty="0" err="1" smtClean="0"/>
              <a:t>tRNA</a:t>
            </a:r>
            <a:endParaRPr lang="cs-CZ" sz="1600" dirty="0" smtClean="0"/>
          </a:p>
          <a:p>
            <a:endParaRPr lang="cs-CZ" sz="1600" dirty="0"/>
          </a:p>
          <a:p>
            <a:r>
              <a:rPr lang="cs-CZ" sz="1600" dirty="0" smtClean="0"/>
              <a:t>4. Ribozom se posune o jeden kodon (3 nukleotidy) směrem ke 3'-konci </a:t>
            </a:r>
            <a:r>
              <a:rPr lang="cs-CZ" sz="1600" dirty="0" err="1" smtClean="0"/>
              <a:t>mRNA</a:t>
            </a:r>
            <a:r>
              <a:rPr lang="cs-CZ" sz="1600" dirty="0" smtClean="0"/>
              <a:t>. Vlivem EF-G Do A-místa se dostává nový kodon. Prodloužení polypeptidového řetězce o jednu AA. Označujeme jako </a:t>
            </a:r>
            <a:r>
              <a:rPr lang="cs-CZ" sz="1600" b="1" dirty="0" smtClean="0"/>
              <a:t>translokace ribozomu.</a:t>
            </a:r>
            <a:endParaRPr lang="cs-CZ" sz="1600" dirty="0" smtClean="0"/>
          </a:p>
        </p:txBody>
      </p:sp>
      <p:sp>
        <p:nvSpPr>
          <p:cNvPr id="2" name="TextovéPole 1"/>
          <p:cNvSpPr txBox="1"/>
          <p:nvPr/>
        </p:nvSpPr>
        <p:spPr>
          <a:xfrm>
            <a:off x="8396588" y="1748546"/>
            <a:ext cx="792088" cy="415498"/>
          </a:xfrm>
          <a:prstGeom prst="rect">
            <a:avLst/>
          </a:prstGeom>
          <a:noFill/>
        </p:spPr>
        <p:txBody>
          <a:bodyPr wrap="square" rtlCol="0">
            <a:spAutoFit/>
          </a:bodyPr>
          <a:lstStyle/>
          <a:p>
            <a:pPr algn="ctr"/>
            <a:r>
              <a:rPr lang="cs-CZ" sz="1050" b="1" dirty="0" smtClean="0">
                <a:solidFill>
                  <a:srgbClr val="FF0000"/>
                </a:solidFill>
              </a:rPr>
              <a:t>binární komplex</a:t>
            </a:r>
            <a:endParaRPr lang="en-US" sz="1050" b="1" dirty="0">
              <a:solidFill>
                <a:srgbClr val="FF0000"/>
              </a:solidFill>
            </a:endParaRPr>
          </a:p>
        </p:txBody>
      </p:sp>
      <p:sp>
        <p:nvSpPr>
          <p:cNvPr id="6" name="TextovéPole 5"/>
          <p:cNvSpPr txBox="1"/>
          <p:nvPr/>
        </p:nvSpPr>
        <p:spPr>
          <a:xfrm>
            <a:off x="7660180" y="1252654"/>
            <a:ext cx="792088" cy="415498"/>
          </a:xfrm>
          <a:prstGeom prst="rect">
            <a:avLst/>
          </a:prstGeom>
          <a:noFill/>
        </p:spPr>
        <p:txBody>
          <a:bodyPr wrap="square" rtlCol="0">
            <a:spAutoFit/>
          </a:bodyPr>
          <a:lstStyle/>
          <a:p>
            <a:pPr algn="ctr"/>
            <a:r>
              <a:rPr lang="cs-CZ" sz="1050" b="1" dirty="0" smtClean="0">
                <a:solidFill>
                  <a:srgbClr val="FF0000"/>
                </a:solidFill>
              </a:rPr>
              <a:t>ternární komplex</a:t>
            </a:r>
            <a:endParaRPr lang="en-US" sz="1050" b="1" dirty="0">
              <a:solidFill>
                <a:srgbClr val="FF0000"/>
              </a:solidFill>
            </a:endParaRPr>
          </a:p>
        </p:txBody>
      </p:sp>
      <p:sp>
        <p:nvSpPr>
          <p:cNvPr id="7" name="TextovéPole 6"/>
          <p:cNvSpPr txBox="1"/>
          <p:nvPr/>
        </p:nvSpPr>
        <p:spPr>
          <a:xfrm>
            <a:off x="5995832" y="3619515"/>
            <a:ext cx="792088" cy="577081"/>
          </a:xfrm>
          <a:prstGeom prst="rect">
            <a:avLst/>
          </a:prstGeom>
          <a:noFill/>
        </p:spPr>
        <p:txBody>
          <a:bodyPr wrap="square" rtlCol="0">
            <a:spAutoFit/>
          </a:bodyPr>
          <a:lstStyle/>
          <a:p>
            <a:pPr algn="ctr"/>
            <a:r>
              <a:rPr lang="cs-CZ" sz="1050" b="1" dirty="0" smtClean="0">
                <a:solidFill>
                  <a:srgbClr val="FF0000"/>
                </a:solidFill>
              </a:rPr>
              <a:t>EF-G posunuje o kodon</a:t>
            </a:r>
            <a:endParaRPr lang="en-US" sz="1050" b="1" dirty="0">
              <a:solidFill>
                <a:srgbClr val="FF0000"/>
              </a:solidFill>
            </a:endParaRPr>
          </a:p>
        </p:txBody>
      </p:sp>
      <p:sp>
        <p:nvSpPr>
          <p:cNvPr id="8" name="Obdélník 7"/>
          <p:cNvSpPr/>
          <p:nvPr/>
        </p:nvSpPr>
        <p:spPr>
          <a:xfrm>
            <a:off x="107504" y="6442626"/>
            <a:ext cx="6336704" cy="307777"/>
          </a:xfrm>
          <a:prstGeom prst="rect">
            <a:avLst/>
          </a:prstGeom>
        </p:spPr>
        <p:txBody>
          <a:bodyPr wrap="square">
            <a:spAutoFit/>
          </a:bodyPr>
          <a:lstStyle/>
          <a:p>
            <a:r>
              <a:rPr lang="en-US" sz="1400" i="1" dirty="0" smtClean="0"/>
              <a:t>Latin</a:t>
            </a:r>
            <a:r>
              <a:rPr lang="cs-CZ" sz="1400" i="1" dirty="0" err="1" smtClean="0"/>
              <a:t>sky</a:t>
            </a:r>
            <a:r>
              <a:rPr lang="cs-CZ" sz="1400" i="1" dirty="0" smtClean="0"/>
              <a:t>: "</a:t>
            </a:r>
            <a:r>
              <a:rPr lang="cs-CZ" sz="1400" i="1" dirty="0" err="1" smtClean="0"/>
              <a:t>binarius</a:t>
            </a:r>
            <a:r>
              <a:rPr lang="cs-CZ" sz="1400" i="1" dirty="0" smtClean="0"/>
              <a:t>" = složený ze 2 částí; "</a:t>
            </a:r>
            <a:r>
              <a:rPr lang="en-US" sz="1400" i="1" dirty="0" err="1" smtClean="0"/>
              <a:t>ternarius</a:t>
            </a:r>
            <a:r>
              <a:rPr lang="cs-CZ" sz="1400" i="1" dirty="0" smtClean="0"/>
              <a:t>" = složený ze 3 částí</a:t>
            </a:r>
            <a:endParaRPr lang="en-US" sz="1400" i="1" dirty="0"/>
          </a:p>
        </p:txBody>
      </p:sp>
    </p:spTree>
    <p:extLst>
      <p:ext uri="{BB962C8B-B14F-4D97-AF65-F5344CB8AC3E}">
        <p14:creationId xmlns:p14="http://schemas.microsoft.com/office/powerpoint/2010/main" val="225063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971600" y="1844824"/>
            <a:ext cx="7010133" cy="400110"/>
          </a:xfrm>
          <a:prstGeom prst="rect">
            <a:avLst/>
          </a:prstGeom>
        </p:spPr>
        <p:txBody>
          <a:bodyPr wrap="square">
            <a:spAutoFit/>
          </a:bodyPr>
          <a:lstStyle/>
          <a:p>
            <a:pPr algn="ctr"/>
            <a:r>
              <a:rPr lang="cs-CZ" sz="2000" b="1" dirty="0" smtClean="0"/>
              <a:t>Translace bakteriální </a:t>
            </a:r>
            <a:r>
              <a:rPr lang="cs-CZ" sz="2000" b="1" dirty="0" err="1" smtClean="0"/>
              <a:t>mRNA</a:t>
            </a:r>
            <a:endParaRPr lang="en-US" sz="1600" dirty="0"/>
          </a:p>
        </p:txBody>
      </p:sp>
      <p:pic>
        <p:nvPicPr>
          <p:cNvPr id="3" name="Picture 2" descr="http://image.slidesharecdn.com/replicationtranscriptiontranslation2012-140317172230-phpapp01/95/replication-transcription-translation2012-24-638.jpg?cb=1395077017"/>
          <p:cNvPicPr>
            <a:picLocks noChangeAspect="1" noChangeArrowheads="1"/>
          </p:cNvPicPr>
          <p:nvPr/>
        </p:nvPicPr>
        <p:blipFill rotWithShape="1">
          <a:blip r:embed="rId2">
            <a:extLst>
              <a:ext uri="{28A0092B-C50C-407E-A947-70E740481C1C}">
                <a14:useLocalDpi xmlns:a14="http://schemas.microsoft.com/office/drawing/2010/main" val="0"/>
              </a:ext>
            </a:extLst>
          </a:blip>
          <a:srcRect l="2036" t="40006" r="50421" b="16525"/>
          <a:stretch/>
        </p:blipFill>
        <p:spPr bwMode="auto">
          <a:xfrm>
            <a:off x="2699792" y="2924944"/>
            <a:ext cx="3802559" cy="2610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72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5576" y="116632"/>
            <a:ext cx="4368452" cy="4278094"/>
          </a:xfrm>
          <a:prstGeom prst="rect">
            <a:avLst/>
          </a:prstGeom>
        </p:spPr>
        <p:txBody>
          <a:bodyPr wrap="square">
            <a:spAutoFit/>
          </a:bodyPr>
          <a:lstStyle/>
          <a:p>
            <a:r>
              <a:rPr lang="cs-CZ" sz="1600" b="1" dirty="0" smtClean="0"/>
              <a:t>Průběh translace - Terminace</a:t>
            </a:r>
          </a:p>
          <a:p>
            <a:endParaRPr lang="cs-CZ" sz="1600" b="1" dirty="0" smtClean="0"/>
          </a:p>
          <a:p>
            <a:r>
              <a:rPr lang="cs-CZ" sz="1600" dirty="0"/>
              <a:t>Nutná přítomnost </a:t>
            </a:r>
            <a:r>
              <a:rPr lang="cs-CZ" sz="1600" b="1" dirty="0"/>
              <a:t>terminačního kodonu</a:t>
            </a:r>
            <a:r>
              <a:rPr lang="cs-CZ" sz="1600" dirty="0"/>
              <a:t> a </a:t>
            </a:r>
            <a:r>
              <a:rPr lang="cs-CZ" sz="1600" b="1" dirty="0"/>
              <a:t>terminačních faktorů</a:t>
            </a:r>
          </a:p>
          <a:p>
            <a:endParaRPr lang="cs-CZ" sz="1600" b="1" dirty="0"/>
          </a:p>
          <a:p>
            <a:r>
              <a:rPr lang="cs-CZ" sz="1600" dirty="0" smtClean="0"/>
              <a:t>Terminaci řídí "</a:t>
            </a:r>
            <a:r>
              <a:rPr lang="cs-CZ" sz="1600" dirty="0" err="1" smtClean="0"/>
              <a:t>release</a:t>
            </a:r>
            <a:r>
              <a:rPr lang="cs-CZ" sz="1600" dirty="0" smtClean="0"/>
              <a:t>" faktory RF1, RF2 a RF3</a:t>
            </a:r>
          </a:p>
          <a:p>
            <a:endParaRPr lang="cs-CZ" sz="1600" dirty="0" smtClean="0"/>
          </a:p>
          <a:p>
            <a:r>
              <a:rPr lang="cs-CZ" sz="1600" dirty="0" smtClean="0"/>
              <a:t>RF1: rozeznává kodony UAA a UAG</a:t>
            </a:r>
          </a:p>
          <a:p>
            <a:r>
              <a:rPr lang="cs-CZ" sz="1600" dirty="0" smtClean="0"/>
              <a:t>RF2: rozeznává kodony UAA a UGA</a:t>
            </a:r>
          </a:p>
          <a:p>
            <a:r>
              <a:rPr lang="cs-CZ" sz="1600" dirty="0" smtClean="0"/>
              <a:t>RF3: váže GTP a stimuluje činnost RF1 a RF2</a:t>
            </a:r>
          </a:p>
          <a:p>
            <a:endParaRPr lang="cs-CZ" sz="1600" dirty="0" smtClean="0"/>
          </a:p>
          <a:p>
            <a:endParaRPr lang="cs-CZ" sz="1600" dirty="0"/>
          </a:p>
          <a:p>
            <a:r>
              <a:rPr lang="cs-CZ" sz="1600" dirty="0" smtClean="0"/>
              <a:t>Průběh terminace:</a:t>
            </a:r>
          </a:p>
          <a:p>
            <a:r>
              <a:rPr lang="cs-CZ" sz="1600" dirty="0" smtClean="0"/>
              <a:t>faktory  uvolní </a:t>
            </a:r>
            <a:r>
              <a:rPr lang="cs-CZ" sz="1600" dirty="0" err="1" smtClean="0"/>
              <a:t>tRNA</a:t>
            </a:r>
            <a:r>
              <a:rPr lang="cs-CZ" sz="1600" dirty="0" smtClean="0"/>
              <a:t> z karboxylového konce polypeptidového řetězce - zastaví jeho prodlužování. Následuje uvolnění polypeptidu a rozpad ribozomu na podjednotky</a:t>
            </a:r>
            <a:endParaRPr lang="cs-CZ" sz="1600" dirty="0"/>
          </a:p>
        </p:txBody>
      </p:sp>
      <p:sp>
        <p:nvSpPr>
          <p:cNvPr id="4" name="Obdélník 3"/>
          <p:cNvSpPr/>
          <p:nvPr/>
        </p:nvSpPr>
        <p:spPr>
          <a:xfrm>
            <a:off x="143658" y="6453336"/>
            <a:ext cx="3266492" cy="307777"/>
          </a:xfrm>
          <a:prstGeom prst="rect">
            <a:avLst/>
          </a:prstGeom>
        </p:spPr>
        <p:txBody>
          <a:bodyPr wrap="square">
            <a:spAutoFit/>
          </a:bodyPr>
          <a:lstStyle/>
          <a:p>
            <a:pPr algn="ctr"/>
            <a:r>
              <a:rPr lang="en-US" sz="1400" dirty="0" smtClean="0">
                <a:hlinkClick r:id="rId2"/>
              </a:rPr>
              <a:t>Video: </a:t>
            </a:r>
            <a:r>
              <a:rPr lang="en-US" sz="1400" dirty="0" err="1" smtClean="0">
                <a:hlinkClick r:id="rId2"/>
              </a:rPr>
              <a:t>Bakteriální</a:t>
            </a:r>
            <a:r>
              <a:rPr lang="en-US" sz="1400" dirty="0" smtClean="0">
                <a:hlinkClick r:id="rId2"/>
              </a:rPr>
              <a:t> </a:t>
            </a:r>
            <a:r>
              <a:rPr lang="cs-CZ" sz="1400" dirty="0" smtClean="0">
                <a:hlinkClick r:id="rId2"/>
              </a:rPr>
              <a:t>translace</a:t>
            </a:r>
            <a:endParaRPr lang="en-US" sz="1400" dirty="0"/>
          </a:p>
        </p:txBody>
      </p:sp>
      <p:pic>
        <p:nvPicPr>
          <p:cNvPr id="6146" name="Picture 2" descr="http://www.mun.ca/biology/desmid/brian/BIOL2060/BIOL2060-22/22_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76672"/>
            <a:ext cx="3960440" cy="584327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7773008" y="1556792"/>
            <a:ext cx="792088" cy="253916"/>
          </a:xfrm>
          <a:prstGeom prst="rect">
            <a:avLst/>
          </a:prstGeom>
          <a:noFill/>
        </p:spPr>
        <p:txBody>
          <a:bodyPr wrap="square" rtlCol="0">
            <a:spAutoFit/>
          </a:bodyPr>
          <a:lstStyle/>
          <a:p>
            <a:pPr algn="ctr"/>
            <a:r>
              <a:rPr lang="cs-CZ" sz="1050" b="1" dirty="0" smtClean="0">
                <a:solidFill>
                  <a:srgbClr val="FF0000"/>
                </a:solidFill>
              </a:rPr>
              <a:t>RF3</a:t>
            </a:r>
            <a:endParaRPr lang="en-US" sz="1050" b="1" dirty="0">
              <a:solidFill>
                <a:srgbClr val="FF0000"/>
              </a:solidFill>
            </a:endParaRPr>
          </a:p>
        </p:txBody>
      </p:sp>
      <p:sp>
        <p:nvSpPr>
          <p:cNvPr id="7" name="TextovéPole 6"/>
          <p:cNvSpPr txBox="1"/>
          <p:nvPr/>
        </p:nvSpPr>
        <p:spPr>
          <a:xfrm>
            <a:off x="7604500" y="1798768"/>
            <a:ext cx="792088" cy="253916"/>
          </a:xfrm>
          <a:prstGeom prst="rect">
            <a:avLst/>
          </a:prstGeom>
          <a:noFill/>
        </p:spPr>
        <p:txBody>
          <a:bodyPr wrap="square" rtlCol="0">
            <a:spAutoFit/>
          </a:bodyPr>
          <a:lstStyle/>
          <a:p>
            <a:pPr algn="ctr"/>
            <a:r>
              <a:rPr lang="cs-CZ" sz="1050" b="1" dirty="0" smtClean="0">
                <a:solidFill>
                  <a:srgbClr val="0000FF"/>
                </a:solidFill>
              </a:rPr>
              <a:t>RF1/2</a:t>
            </a:r>
            <a:endParaRPr lang="en-US" sz="1050" b="1" dirty="0">
              <a:solidFill>
                <a:srgbClr val="0000FF"/>
              </a:solidFill>
            </a:endParaRPr>
          </a:p>
        </p:txBody>
      </p:sp>
      <p:sp>
        <p:nvSpPr>
          <p:cNvPr id="8" name="TextovéPole 7"/>
          <p:cNvSpPr txBox="1"/>
          <p:nvPr/>
        </p:nvSpPr>
        <p:spPr>
          <a:xfrm>
            <a:off x="6499888" y="3646484"/>
            <a:ext cx="792088" cy="253916"/>
          </a:xfrm>
          <a:prstGeom prst="rect">
            <a:avLst/>
          </a:prstGeom>
          <a:noFill/>
        </p:spPr>
        <p:txBody>
          <a:bodyPr wrap="square" rtlCol="0">
            <a:spAutoFit/>
          </a:bodyPr>
          <a:lstStyle/>
          <a:p>
            <a:pPr algn="ctr"/>
            <a:r>
              <a:rPr lang="cs-CZ" sz="1050" b="1" dirty="0" smtClean="0">
                <a:solidFill>
                  <a:srgbClr val="0000FF"/>
                </a:solidFill>
              </a:rPr>
              <a:t>RF1/2</a:t>
            </a:r>
            <a:endParaRPr lang="en-US" sz="1050" b="1" dirty="0">
              <a:solidFill>
                <a:srgbClr val="0000FF"/>
              </a:solidFill>
            </a:endParaRPr>
          </a:p>
        </p:txBody>
      </p:sp>
      <p:sp>
        <p:nvSpPr>
          <p:cNvPr id="10" name="TextovéPole 9"/>
          <p:cNvSpPr txBox="1"/>
          <p:nvPr/>
        </p:nvSpPr>
        <p:spPr>
          <a:xfrm>
            <a:off x="6107545" y="3498713"/>
            <a:ext cx="792088" cy="253916"/>
          </a:xfrm>
          <a:prstGeom prst="rect">
            <a:avLst/>
          </a:prstGeom>
          <a:noFill/>
        </p:spPr>
        <p:txBody>
          <a:bodyPr wrap="square" rtlCol="0">
            <a:spAutoFit/>
          </a:bodyPr>
          <a:lstStyle/>
          <a:p>
            <a:pPr algn="ctr"/>
            <a:r>
              <a:rPr lang="cs-CZ" sz="1050" b="1" dirty="0" smtClean="0">
                <a:solidFill>
                  <a:srgbClr val="FF0000"/>
                </a:solidFill>
              </a:rPr>
              <a:t>RF3</a:t>
            </a:r>
            <a:endParaRPr lang="en-US" sz="1050" b="1" dirty="0">
              <a:solidFill>
                <a:srgbClr val="FF0000"/>
              </a:solidFill>
            </a:endParaRPr>
          </a:p>
        </p:txBody>
      </p:sp>
    </p:spTree>
    <p:extLst>
      <p:ext uri="{BB962C8B-B14F-4D97-AF65-F5344CB8AC3E}">
        <p14:creationId xmlns:p14="http://schemas.microsoft.com/office/powerpoint/2010/main" val="38715954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12723" y="227992"/>
            <a:ext cx="8736905" cy="3785652"/>
          </a:xfrm>
          <a:prstGeom prst="rect">
            <a:avLst/>
          </a:prstGeom>
        </p:spPr>
        <p:txBody>
          <a:bodyPr wrap="square">
            <a:spAutoFit/>
          </a:bodyPr>
          <a:lstStyle/>
          <a:p>
            <a:r>
              <a:rPr lang="cs-CZ" sz="1600" b="1" dirty="0" smtClean="0"/>
              <a:t>Pojmenování STOP kodonů:</a:t>
            </a:r>
          </a:p>
          <a:p>
            <a:endParaRPr lang="cs-CZ" sz="1600" b="1" dirty="0" smtClean="0"/>
          </a:p>
          <a:p>
            <a:r>
              <a:rPr lang="en-US" sz="1600" dirty="0" smtClean="0"/>
              <a:t>UAG</a:t>
            </a:r>
            <a:r>
              <a:rPr lang="cs-CZ" sz="1600" dirty="0" smtClean="0"/>
              <a:t>	A</a:t>
            </a:r>
            <a:r>
              <a:rPr lang="en-US" sz="1600" dirty="0" err="1" smtClean="0"/>
              <a:t>mber</a:t>
            </a:r>
            <a:endParaRPr lang="cs-CZ" sz="1600" dirty="0" smtClean="0"/>
          </a:p>
          <a:p>
            <a:r>
              <a:rPr lang="en-US" sz="1600" dirty="0" smtClean="0"/>
              <a:t>UGA</a:t>
            </a:r>
            <a:r>
              <a:rPr lang="cs-CZ" sz="1600" dirty="0" smtClean="0"/>
              <a:t>	O</a:t>
            </a:r>
            <a:r>
              <a:rPr lang="en-US" sz="1600" dirty="0" smtClean="0"/>
              <a:t>pal</a:t>
            </a:r>
            <a:endParaRPr lang="cs-CZ" sz="1600" dirty="0" smtClean="0"/>
          </a:p>
          <a:p>
            <a:r>
              <a:rPr lang="cs-CZ" sz="1600" dirty="0" smtClean="0"/>
              <a:t>U</a:t>
            </a:r>
            <a:r>
              <a:rPr lang="en-US" sz="1600" dirty="0" smtClean="0"/>
              <a:t>AA</a:t>
            </a:r>
            <a:r>
              <a:rPr lang="cs-CZ" sz="1600" dirty="0" smtClean="0"/>
              <a:t>	</a:t>
            </a:r>
            <a:r>
              <a:rPr lang="cs-CZ" sz="1600" dirty="0"/>
              <a:t>O</a:t>
            </a:r>
            <a:r>
              <a:rPr lang="en-US" sz="1600" dirty="0" err="1" smtClean="0"/>
              <a:t>chre</a:t>
            </a:r>
            <a:endParaRPr lang="cs-CZ" sz="1600" dirty="0" smtClean="0"/>
          </a:p>
          <a:p>
            <a:endParaRPr lang="cs-CZ" sz="1600" dirty="0"/>
          </a:p>
          <a:p>
            <a:r>
              <a:rPr lang="cs-CZ" sz="1600" dirty="0" smtClean="0"/>
              <a:t>Nejprve byl objeven STOP kodon UAG a jeho objevitelé </a:t>
            </a:r>
            <a:r>
              <a:rPr lang="en-US" sz="1600" dirty="0" smtClean="0"/>
              <a:t>Richard </a:t>
            </a:r>
            <a:r>
              <a:rPr lang="en-US" sz="1600" dirty="0"/>
              <a:t>Epstein </a:t>
            </a:r>
            <a:r>
              <a:rPr lang="en-US" sz="1600" dirty="0" smtClean="0"/>
              <a:t>a </a:t>
            </a:r>
            <a:r>
              <a:rPr lang="en-US" sz="1600" dirty="0"/>
              <a:t>Charles </a:t>
            </a:r>
            <a:r>
              <a:rPr lang="en-US" sz="1600" dirty="0" smtClean="0"/>
              <a:t>Steinberg</a:t>
            </a:r>
            <a:r>
              <a:rPr lang="cs-CZ" sz="1600" dirty="0" smtClean="0"/>
              <a:t> pojmenovali "Amber" po svém kamarádovi</a:t>
            </a:r>
            <a:r>
              <a:rPr lang="en-US" sz="1600" dirty="0" smtClean="0"/>
              <a:t> Harris</a:t>
            </a:r>
            <a:r>
              <a:rPr lang="cs-CZ" sz="1600" dirty="0" smtClean="0"/>
              <a:t>i</a:t>
            </a:r>
            <a:r>
              <a:rPr lang="en-US" sz="1600" dirty="0" smtClean="0"/>
              <a:t> Bernstein</a:t>
            </a:r>
            <a:r>
              <a:rPr lang="cs-CZ" sz="1600" dirty="0" err="1" smtClean="0"/>
              <a:t>ovi</a:t>
            </a:r>
            <a:r>
              <a:rPr lang="cs-CZ" sz="1600" dirty="0" smtClean="0"/>
              <a:t>. Další 2 STOP kodony byly pojmenovány pro zachování "pojmenování barevných nerostů".</a:t>
            </a:r>
          </a:p>
          <a:p>
            <a:endParaRPr lang="cs-CZ" sz="1600" dirty="0" smtClean="0"/>
          </a:p>
          <a:p>
            <a:endParaRPr lang="cs-CZ" sz="1600" dirty="0" smtClean="0"/>
          </a:p>
          <a:p>
            <a:endParaRPr lang="cs-CZ" sz="1600" dirty="0"/>
          </a:p>
          <a:p>
            <a:r>
              <a:rPr lang="cs-CZ" sz="1600" dirty="0" smtClean="0"/>
              <a:t>der </a:t>
            </a:r>
            <a:r>
              <a:rPr lang="cs-CZ" sz="1600" dirty="0" err="1" smtClean="0"/>
              <a:t>Bernstein</a:t>
            </a:r>
            <a:r>
              <a:rPr lang="cs-CZ" sz="1600" dirty="0" smtClean="0"/>
              <a:t>.............</a:t>
            </a:r>
            <a:r>
              <a:rPr lang="cs-CZ" sz="1600" dirty="0"/>
              <a:t>	</a:t>
            </a:r>
            <a:r>
              <a:rPr lang="cs-CZ" sz="1600" dirty="0" smtClean="0"/>
              <a:t>Amber.........................	Jantar</a:t>
            </a:r>
          </a:p>
          <a:p>
            <a:r>
              <a:rPr lang="cs-CZ" sz="1600" dirty="0" smtClean="0"/>
              <a:t>der Opal.....................	Opal............................	Opál</a:t>
            </a:r>
          </a:p>
          <a:p>
            <a:r>
              <a:rPr lang="cs-CZ" sz="1600" dirty="0" err="1" smtClean="0"/>
              <a:t>das</a:t>
            </a:r>
            <a:r>
              <a:rPr lang="cs-CZ" sz="1600" dirty="0" smtClean="0"/>
              <a:t> </a:t>
            </a:r>
            <a:r>
              <a:rPr lang="cs-CZ" sz="1600" dirty="0" err="1" smtClean="0"/>
              <a:t>Ocker</a:t>
            </a:r>
            <a:r>
              <a:rPr lang="cs-CZ" sz="1600" dirty="0" smtClean="0"/>
              <a:t>....................	</a:t>
            </a:r>
            <a:r>
              <a:rPr lang="cs-CZ" sz="1600" dirty="0" err="1" smtClean="0"/>
              <a:t>Ochre</a:t>
            </a:r>
            <a:r>
              <a:rPr lang="cs-CZ" sz="1600" dirty="0" smtClean="0"/>
              <a:t>..........................	Okr</a:t>
            </a:r>
          </a:p>
        </p:txBody>
      </p:sp>
      <p:sp>
        <p:nvSpPr>
          <p:cNvPr id="6" name="Obdélník 5"/>
          <p:cNvSpPr/>
          <p:nvPr/>
        </p:nvSpPr>
        <p:spPr>
          <a:xfrm>
            <a:off x="204004" y="5154290"/>
            <a:ext cx="8736905" cy="1077218"/>
          </a:xfrm>
          <a:prstGeom prst="rect">
            <a:avLst/>
          </a:prstGeom>
        </p:spPr>
        <p:txBody>
          <a:bodyPr wrap="square">
            <a:spAutoFit/>
          </a:bodyPr>
          <a:lstStyle/>
          <a:p>
            <a:r>
              <a:rPr lang="cs-CZ" sz="1600" b="1" dirty="0" smtClean="0"/>
              <a:t>Rychlost syntézy polypeptidu</a:t>
            </a:r>
          </a:p>
          <a:p>
            <a:endParaRPr lang="cs-CZ" sz="1600" dirty="0" smtClean="0"/>
          </a:p>
          <a:p>
            <a:r>
              <a:rPr lang="cs-CZ" sz="1600" dirty="0" smtClean="0"/>
              <a:t>- v </a:t>
            </a:r>
            <a:r>
              <a:rPr lang="cs-CZ" sz="1600" i="1" dirty="0" smtClean="0"/>
              <a:t>E. coli</a:t>
            </a:r>
            <a:r>
              <a:rPr lang="cs-CZ" sz="1600" dirty="0" smtClean="0"/>
              <a:t> se řetězec prodlužuje 10-20 AA/sek (cca 40 nukleotidů/s)</a:t>
            </a:r>
          </a:p>
          <a:p>
            <a:r>
              <a:rPr lang="cs-CZ" sz="1600" dirty="0" smtClean="0"/>
              <a:t>- na jedné molekule </a:t>
            </a:r>
            <a:r>
              <a:rPr lang="cs-CZ" sz="1600" dirty="0" err="1" smtClean="0"/>
              <a:t>mRNA</a:t>
            </a:r>
            <a:r>
              <a:rPr lang="cs-CZ" sz="1600" dirty="0" smtClean="0"/>
              <a:t> obvykle 10-15 ribozomů (polyribozom)</a:t>
            </a:r>
            <a:endParaRPr lang="cs-CZ" sz="1600" dirty="0"/>
          </a:p>
        </p:txBody>
      </p:sp>
      <p:pic>
        <p:nvPicPr>
          <p:cNvPr id="3074" name="Picture 2" descr="http://www.zivot-v-dominikanske.estranky.cz/img/picture/35/jantar-2.jpg"/>
          <p:cNvPicPr>
            <a:picLocks noChangeAspect="1" noChangeArrowheads="1"/>
          </p:cNvPicPr>
          <p:nvPr/>
        </p:nvPicPr>
        <p:blipFill rotWithShape="1">
          <a:blip r:embed="rId2">
            <a:extLst>
              <a:ext uri="{28A0092B-C50C-407E-A947-70E740481C1C}">
                <a14:useLocalDpi xmlns:a14="http://schemas.microsoft.com/office/drawing/2010/main" val="0"/>
              </a:ext>
            </a:extLst>
          </a:blip>
          <a:srcRect l="16406" t="6349" r="17308" b="3200"/>
          <a:stretch/>
        </p:blipFill>
        <p:spPr bwMode="auto">
          <a:xfrm>
            <a:off x="4869035" y="2622300"/>
            <a:ext cx="1008112" cy="9125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vignette1.wikia.nocookie.net/steven-universe/images/3/32/OPAL-MAIN.jpg/revision/latest?cb=2015100822193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88" t="3150" r="15825" b="3178"/>
          <a:stretch/>
        </p:blipFill>
        <p:spPr bwMode="auto">
          <a:xfrm rot="19427549">
            <a:off x="6237187" y="2988633"/>
            <a:ext cx="864096" cy="120116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activeartist.net/wp-content/uploads/sites/2/Fig-11.-Red-ochre-stone-rubbed-flat.-Burke-Muse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235622">
            <a:off x="5007124" y="3903476"/>
            <a:ext cx="1017590" cy="9656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gcat.davidson.edu/mediawiki-1.19.1/images/0/0e/Prokaryote.jpg"/>
          <p:cNvPicPr>
            <a:picLocks noChangeAspect="1" noChangeArrowheads="1"/>
          </p:cNvPicPr>
          <p:nvPr/>
        </p:nvPicPr>
        <p:blipFill rotWithShape="1">
          <a:blip r:embed="rId5">
            <a:extLst>
              <a:ext uri="{28A0092B-C50C-407E-A947-70E740481C1C}">
                <a14:useLocalDpi xmlns:a14="http://schemas.microsoft.com/office/drawing/2010/main" val="0"/>
              </a:ext>
            </a:extLst>
          </a:blip>
          <a:srcRect b="22422"/>
          <a:stretch/>
        </p:blipFill>
        <p:spPr bwMode="auto">
          <a:xfrm>
            <a:off x="6012160" y="4891709"/>
            <a:ext cx="3096344" cy="192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8023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5575" y="116632"/>
            <a:ext cx="8736905" cy="4093428"/>
          </a:xfrm>
          <a:prstGeom prst="rect">
            <a:avLst/>
          </a:prstGeom>
        </p:spPr>
        <p:txBody>
          <a:bodyPr wrap="square">
            <a:spAutoFit/>
          </a:bodyPr>
          <a:lstStyle/>
          <a:p>
            <a:r>
              <a:rPr lang="cs-CZ" sz="2000" b="1" dirty="0" smtClean="0"/>
              <a:t>Genetický kód</a:t>
            </a:r>
            <a:endParaRPr lang="cs-CZ" sz="2000" dirty="0" smtClean="0"/>
          </a:p>
          <a:p>
            <a:endParaRPr lang="cs-CZ" sz="1600" dirty="0" smtClean="0"/>
          </a:p>
          <a:p>
            <a:r>
              <a:rPr lang="cs-CZ" sz="1600" dirty="0" smtClean="0"/>
              <a:t>Sady tří nukleotidů (kodony) kódují jednotlivé aminokyseliny</a:t>
            </a:r>
          </a:p>
          <a:p>
            <a:endParaRPr lang="cs-CZ" sz="1600" dirty="0" smtClean="0"/>
          </a:p>
          <a:p>
            <a:r>
              <a:rPr lang="cs-CZ" sz="1600" dirty="0" smtClean="0"/>
              <a:t>4 druhy nukleotidů v kodonu po třech: </a:t>
            </a:r>
            <a:r>
              <a:rPr lang="cs-CZ" sz="1600" b="1" u="sng" dirty="0" smtClean="0"/>
              <a:t>4</a:t>
            </a:r>
            <a:r>
              <a:rPr lang="cs-CZ" sz="1600" b="1" u="sng" baseline="30000" dirty="0" smtClean="0"/>
              <a:t>3</a:t>
            </a:r>
            <a:r>
              <a:rPr lang="cs-CZ" sz="1600" b="1" u="sng" dirty="0" smtClean="0"/>
              <a:t> = 64 kombinací</a:t>
            </a:r>
          </a:p>
          <a:p>
            <a:endParaRPr lang="cs-CZ" sz="1600" dirty="0" smtClean="0"/>
          </a:p>
          <a:p>
            <a:r>
              <a:rPr lang="cs-CZ" sz="1600" dirty="0"/>
              <a:t>Platný pro všechny organismy od bakterie po člověka</a:t>
            </a:r>
          </a:p>
          <a:p>
            <a:endParaRPr lang="cs-CZ" sz="1600" dirty="0" smtClean="0"/>
          </a:p>
          <a:p>
            <a:endParaRPr lang="cs-CZ" sz="1600" dirty="0"/>
          </a:p>
          <a:p>
            <a:r>
              <a:rPr lang="cs-CZ" sz="1600" dirty="0" smtClean="0"/>
              <a:t>Genetický kód prolomen v </a:t>
            </a:r>
            <a:r>
              <a:rPr lang="cs-CZ" sz="1600" b="1" dirty="0" smtClean="0"/>
              <a:t>1960's</a:t>
            </a:r>
          </a:p>
          <a:p>
            <a:endParaRPr lang="cs-CZ" sz="1600" b="1" dirty="0"/>
          </a:p>
          <a:p>
            <a:pPr marL="285750" indent="-285750">
              <a:buFont typeface="Arial" panose="020B0604020202020204" pitchFamily="34" charset="0"/>
              <a:buChar char="•"/>
            </a:pPr>
            <a:r>
              <a:rPr lang="cs-CZ" sz="1600" dirty="0" smtClean="0"/>
              <a:t>Nebuněčný systém translace přeložil </a:t>
            </a:r>
            <a:r>
              <a:rPr lang="cs-CZ" sz="1600" dirty="0" err="1" smtClean="0"/>
              <a:t>poly</a:t>
            </a:r>
            <a:r>
              <a:rPr lang="cs-CZ" sz="1600" dirty="0" smtClean="0"/>
              <a:t>-uracil (UUUU...) do peptidu</a:t>
            </a:r>
          </a:p>
          <a:p>
            <a:r>
              <a:rPr lang="cs-CZ" sz="1600" dirty="0" smtClean="0"/>
              <a:t>       ze samých fenylalaninů, </a:t>
            </a:r>
            <a:r>
              <a:rPr lang="cs-CZ" sz="1600" dirty="0" err="1" smtClean="0"/>
              <a:t>poly</a:t>
            </a:r>
            <a:r>
              <a:rPr lang="cs-CZ" sz="1600" dirty="0" smtClean="0"/>
              <a:t>-adenin (AAAA...) do </a:t>
            </a:r>
            <a:r>
              <a:rPr lang="cs-CZ" sz="1600" dirty="0" err="1" smtClean="0"/>
              <a:t>poly</a:t>
            </a:r>
            <a:r>
              <a:rPr lang="cs-CZ" sz="1600" dirty="0" smtClean="0"/>
              <a:t>-lysinu</a:t>
            </a:r>
          </a:p>
          <a:p>
            <a:endParaRPr lang="cs-CZ" sz="1600" dirty="0"/>
          </a:p>
          <a:p>
            <a:pPr marL="285750" indent="-285750">
              <a:buFont typeface="Arial" panose="020B0604020202020204" pitchFamily="34" charset="0"/>
              <a:buChar char="•"/>
            </a:pPr>
            <a:r>
              <a:rPr lang="cs-CZ" sz="1600" dirty="0" smtClean="0"/>
              <a:t>Kombinace krátkých řetězců </a:t>
            </a:r>
            <a:r>
              <a:rPr lang="cs-CZ" sz="1600" dirty="0" err="1" smtClean="0"/>
              <a:t>mRNA</a:t>
            </a:r>
            <a:r>
              <a:rPr lang="cs-CZ" sz="1600" dirty="0" smtClean="0"/>
              <a:t> filtrovány skrz filtr s ribozomy a byly</a:t>
            </a:r>
          </a:p>
          <a:p>
            <a:r>
              <a:rPr lang="cs-CZ" sz="1600" dirty="0" smtClean="0"/>
              <a:t>      analyzovány výsledné aminokyseliny - odhalení tripletů kódujících jednotlivé AA</a:t>
            </a:r>
          </a:p>
        </p:txBody>
      </p:sp>
      <p:pic>
        <p:nvPicPr>
          <p:cNvPr id="2050" name="Picture 2" descr="https://upload.wikimedia.org/wikipedia/commons/c/cd/RNA-cod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236157"/>
            <a:ext cx="1993415" cy="338437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28496" y="4869160"/>
            <a:ext cx="3744416" cy="830997"/>
          </a:xfrm>
          <a:prstGeom prst="rect">
            <a:avLst/>
          </a:prstGeom>
        </p:spPr>
        <p:txBody>
          <a:bodyPr wrap="square">
            <a:spAutoFit/>
          </a:bodyPr>
          <a:lstStyle/>
          <a:p>
            <a:pPr lvl="0"/>
            <a:r>
              <a:rPr lang="cs-CZ" sz="1600" b="1" dirty="0" smtClean="0">
                <a:solidFill>
                  <a:prstClr val="black"/>
                </a:solidFill>
              </a:rPr>
              <a:t>1959 </a:t>
            </a:r>
            <a:r>
              <a:rPr lang="cs-CZ" sz="1600" b="1" dirty="0">
                <a:solidFill>
                  <a:prstClr val="black"/>
                </a:solidFill>
              </a:rPr>
              <a:t>Nobelova </a:t>
            </a:r>
            <a:r>
              <a:rPr lang="cs-CZ" sz="1600" b="1" dirty="0" smtClean="0">
                <a:solidFill>
                  <a:prstClr val="black"/>
                </a:solidFill>
              </a:rPr>
              <a:t>cena "syntéza RNA a DNA"</a:t>
            </a:r>
            <a:endParaRPr lang="cs-CZ" sz="1600" b="1" dirty="0">
              <a:solidFill>
                <a:prstClr val="black"/>
              </a:solidFill>
            </a:endParaRPr>
          </a:p>
          <a:p>
            <a:pPr lvl="0"/>
            <a:r>
              <a:rPr lang="cs-CZ" sz="1600" dirty="0" smtClean="0">
                <a:solidFill>
                  <a:prstClr val="black"/>
                </a:solidFill>
              </a:rPr>
              <a:t>S. </a:t>
            </a:r>
            <a:r>
              <a:rPr lang="cs-CZ" sz="1600" dirty="0" err="1" smtClean="0">
                <a:solidFill>
                  <a:prstClr val="black"/>
                </a:solidFill>
              </a:rPr>
              <a:t>Ochoa</a:t>
            </a:r>
            <a:endParaRPr lang="cs-CZ" sz="1600" dirty="0" smtClean="0">
              <a:solidFill>
                <a:prstClr val="black"/>
              </a:solidFill>
            </a:endParaRPr>
          </a:p>
          <a:p>
            <a:pPr lvl="0"/>
            <a:r>
              <a:rPr lang="cs-CZ" sz="1600" dirty="0" smtClean="0">
                <a:solidFill>
                  <a:prstClr val="black"/>
                </a:solidFill>
              </a:rPr>
              <a:t>A. </a:t>
            </a:r>
            <a:r>
              <a:rPr lang="cs-CZ" sz="1600" dirty="0" err="1" smtClean="0">
                <a:solidFill>
                  <a:prstClr val="black"/>
                </a:solidFill>
              </a:rPr>
              <a:t>Konberg</a:t>
            </a:r>
            <a:endParaRPr lang="cs-CZ" sz="1600" dirty="0">
              <a:solidFill>
                <a:prstClr val="black"/>
              </a:solidFill>
            </a:endParaRPr>
          </a:p>
        </p:txBody>
      </p:sp>
      <p:sp>
        <p:nvSpPr>
          <p:cNvPr id="9" name="Obdélník 8"/>
          <p:cNvSpPr/>
          <p:nvPr/>
        </p:nvSpPr>
        <p:spPr>
          <a:xfrm>
            <a:off x="4416980" y="4869160"/>
            <a:ext cx="4427984" cy="1077218"/>
          </a:xfrm>
          <a:prstGeom prst="rect">
            <a:avLst/>
          </a:prstGeom>
        </p:spPr>
        <p:txBody>
          <a:bodyPr wrap="square">
            <a:spAutoFit/>
          </a:bodyPr>
          <a:lstStyle/>
          <a:p>
            <a:pPr lvl="0"/>
            <a:r>
              <a:rPr lang="cs-CZ" sz="1600" b="1" dirty="0">
                <a:solidFill>
                  <a:prstClr val="black"/>
                </a:solidFill>
              </a:rPr>
              <a:t>1968 Nobelova cena </a:t>
            </a:r>
            <a:r>
              <a:rPr lang="cs-CZ" sz="1600" b="1" dirty="0" smtClean="0">
                <a:solidFill>
                  <a:prstClr val="black"/>
                </a:solidFill>
              </a:rPr>
              <a:t>"</a:t>
            </a:r>
            <a:r>
              <a:rPr lang="cs-CZ" sz="1600" b="1" dirty="0" err="1">
                <a:solidFill>
                  <a:prstClr val="black"/>
                </a:solidFill>
              </a:rPr>
              <a:t>breaking</a:t>
            </a:r>
            <a:r>
              <a:rPr lang="cs-CZ" sz="1600" b="1" dirty="0">
                <a:solidFill>
                  <a:prstClr val="black"/>
                </a:solidFill>
              </a:rPr>
              <a:t> </a:t>
            </a:r>
            <a:r>
              <a:rPr lang="cs-CZ" sz="1600" b="1" dirty="0" err="1">
                <a:solidFill>
                  <a:prstClr val="black"/>
                </a:solidFill>
              </a:rPr>
              <a:t>the</a:t>
            </a:r>
            <a:r>
              <a:rPr lang="cs-CZ" sz="1600" b="1" dirty="0">
                <a:solidFill>
                  <a:prstClr val="black"/>
                </a:solidFill>
              </a:rPr>
              <a:t> </a:t>
            </a:r>
            <a:r>
              <a:rPr lang="cs-CZ" sz="1600" b="1" dirty="0" err="1">
                <a:solidFill>
                  <a:prstClr val="black"/>
                </a:solidFill>
              </a:rPr>
              <a:t>genetic</a:t>
            </a:r>
            <a:r>
              <a:rPr lang="cs-CZ" sz="1600" b="1" dirty="0">
                <a:solidFill>
                  <a:prstClr val="black"/>
                </a:solidFill>
              </a:rPr>
              <a:t> </a:t>
            </a:r>
            <a:r>
              <a:rPr lang="cs-CZ" sz="1600" b="1" dirty="0" err="1">
                <a:solidFill>
                  <a:prstClr val="black"/>
                </a:solidFill>
              </a:rPr>
              <a:t>code</a:t>
            </a:r>
            <a:r>
              <a:rPr lang="cs-CZ" sz="1600" b="1" dirty="0">
                <a:solidFill>
                  <a:prstClr val="black"/>
                </a:solidFill>
              </a:rPr>
              <a:t>"</a:t>
            </a:r>
          </a:p>
          <a:p>
            <a:pPr lvl="0"/>
            <a:r>
              <a:rPr lang="cs-CZ" sz="1600" dirty="0">
                <a:solidFill>
                  <a:prstClr val="black"/>
                </a:solidFill>
              </a:rPr>
              <a:t>M. W. </a:t>
            </a:r>
            <a:r>
              <a:rPr lang="cs-CZ" sz="1600" dirty="0" err="1">
                <a:solidFill>
                  <a:prstClr val="black"/>
                </a:solidFill>
              </a:rPr>
              <a:t>Nirenberg</a:t>
            </a:r>
            <a:endParaRPr lang="cs-CZ" sz="1600" dirty="0">
              <a:solidFill>
                <a:prstClr val="black"/>
              </a:solidFill>
            </a:endParaRPr>
          </a:p>
          <a:p>
            <a:pPr lvl="0"/>
            <a:r>
              <a:rPr lang="cs-CZ" sz="1600" dirty="0">
                <a:solidFill>
                  <a:prstClr val="black"/>
                </a:solidFill>
              </a:rPr>
              <a:t>H. G. </a:t>
            </a:r>
            <a:r>
              <a:rPr lang="cs-CZ" sz="1600" dirty="0" err="1">
                <a:solidFill>
                  <a:prstClr val="black"/>
                </a:solidFill>
              </a:rPr>
              <a:t>Khorana</a:t>
            </a:r>
            <a:endParaRPr lang="cs-CZ" sz="1600" dirty="0">
              <a:solidFill>
                <a:prstClr val="black"/>
              </a:solidFill>
            </a:endParaRPr>
          </a:p>
          <a:p>
            <a:pPr lvl="0"/>
            <a:r>
              <a:rPr lang="cs-CZ" sz="1600" dirty="0">
                <a:solidFill>
                  <a:prstClr val="black"/>
                </a:solidFill>
              </a:rPr>
              <a:t>R. W. </a:t>
            </a:r>
            <a:r>
              <a:rPr lang="cs-CZ" sz="1600" dirty="0" err="1">
                <a:solidFill>
                  <a:prstClr val="black"/>
                </a:solidFill>
              </a:rPr>
              <a:t>Holley</a:t>
            </a:r>
            <a:endParaRPr lang="cs-CZ" sz="1600" dirty="0">
              <a:solidFill>
                <a:prstClr val="black"/>
              </a:solidFill>
            </a:endParaRPr>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767" t="29132" r="35275" b="24964"/>
          <a:stretch/>
        </p:blipFill>
        <p:spPr bwMode="auto">
          <a:xfrm>
            <a:off x="2580268" y="5226298"/>
            <a:ext cx="1358889" cy="1211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308" t="38332" r="22085" b="13816"/>
          <a:stretch/>
        </p:blipFill>
        <p:spPr bwMode="auto">
          <a:xfrm>
            <a:off x="6641064" y="5223587"/>
            <a:ext cx="2016224" cy="1273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bdélník 7"/>
          <p:cNvSpPr/>
          <p:nvPr/>
        </p:nvSpPr>
        <p:spPr>
          <a:xfrm>
            <a:off x="179512" y="6433591"/>
            <a:ext cx="4572000" cy="307777"/>
          </a:xfrm>
          <a:prstGeom prst="rect">
            <a:avLst/>
          </a:prstGeom>
        </p:spPr>
        <p:txBody>
          <a:bodyPr>
            <a:spAutoFit/>
          </a:bodyPr>
          <a:lstStyle/>
          <a:p>
            <a:r>
              <a:rPr lang="en-US" sz="1400" dirty="0" smtClean="0"/>
              <a:t>www.nobelprize.org</a:t>
            </a:r>
            <a:endParaRPr lang="en-US" sz="1400" dirty="0"/>
          </a:p>
        </p:txBody>
      </p:sp>
    </p:spTree>
    <p:extLst>
      <p:ext uri="{BB962C8B-B14F-4D97-AF65-F5344CB8AC3E}">
        <p14:creationId xmlns:p14="http://schemas.microsoft.com/office/powerpoint/2010/main" val="3798073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5575" y="116632"/>
            <a:ext cx="8736905" cy="1077218"/>
          </a:xfrm>
          <a:prstGeom prst="rect">
            <a:avLst/>
          </a:prstGeom>
        </p:spPr>
        <p:txBody>
          <a:bodyPr wrap="square">
            <a:spAutoFit/>
          </a:bodyPr>
          <a:lstStyle/>
          <a:p>
            <a:r>
              <a:rPr lang="cs-CZ" sz="1600" b="1" dirty="0" smtClean="0"/>
              <a:t>Tabulka </a:t>
            </a:r>
            <a:r>
              <a:rPr lang="cs-CZ" sz="1600" b="1" dirty="0" err="1" smtClean="0"/>
              <a:t>mRNA</a:t>
            </a:r>
            <a:r>
              <a:rPr lang="cs-CZ" sz="1600" b="1" dirty="0" smtClean="0"/>
              <a:t> kodonů</a:t>
            </a:r>
            <a:endParaRPr lang="cs-CZ" sz="1600" dirty="0" smtClean="0"/>
          </a:p>
          <a:p>
            <a:endParaRPr lang="cs-CZ" sz="1600" dirty="0" smtClean="0"/>
          </a:p>
          <a:p>
            <a:endParaRPr lang="cs-CZ" sz="1600" dirty="0"/>
          </a:p>
          <a:p>
            <a:endParaRPr lang="cs-CZ" sz="16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838" t="17629" r="29432" b="15275"/>
          <a:stretch/>
        </p:blipFill>
        <p:spPr bwMode="auto">
          <a:xfrm>
            <a:off x="558767" y="548680"/>
            <a:ext cx="7930520"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155576" y="5858688"/>
            <a:ext cx="8808912" cy="738664"/>
          </a:xfrm>
          <a:prstGeom prst="rect">
            <a:avLst/>
          </a:prstGeom>
        </p:spPr>
        <p:txBody>
          <a:bodyPr wrap="square">
            <a:spAutoFit/>
          </a:bodyPr>
          <a:lstStyle/>
          <a:p>
            <a:r>
              <a:rPr lang="cs-CZ" sz="1400" i="1" dirty="0" smtClean="0"/>
              <a:t>AUG na začátku řetězce je rozpoznán </a:t>
            </a:r>
            <a:r>
              <a:rPr lang="cs-CZ" sz="1400" i="1" dirty="0" err="1" smtClean="0"/>
              <a:t>formylmethioninem</a:t>
            </a:r>
            <a:r>
              <a:rPr lang="cs-CZ" sz="1400" i="1" dirty="0" smtClean="0"/>
              <a:t>, jinde pouze </a:t>
            </a:r>
            <a:r>
              <a:rPr lang="cs-CZ" sz="1400" i="1" dirty="0" err="1" smtClean="0"/>
              <a:t>methioninem</a:t>
            </a:r>
            <a:endParaRPr lang="cs-CZ" sz="1400" i="1" dirty="0" smtClean="0"/>
          </a:p>
          <a:p>
            <a:r>
              <a:rPr lang="cs-CZ" sz="1400" i="1" dirty="0" smtClean="0"/>
              <a:t>21. aminokyselina </a:t>
            </a:r>
            <a:r>
              <a:rPr lang="cs-CZ" sz="1400" i="1" dirty="0" err="1" smtClean="0"/>
              <a:t>Selenocystein</a:t>
            </a:r>
            <a:r>
              <a:rPr lang="cs-CZ" sz="1400" i="1" dirty="0" smtClean="0"/>
              <a:t> je rozpoznávána stop kodonem Opal (UGA) za specifických podmínek (vč. člověka)</a:t>
            </a:r>
          </a:p>
          <a:p>
            <a:r>
              <a:rPr lang="cs-CZ" sz="1400" i="1" dirty="0"/>
              <a:t>22. aminokyselina </a:t>
            </a:r>
            <a:r>
              <a:rPr lang="cs-CZ" sz="1400" i="1" dirty="0" err="1"/>
              <a:t>Pyrrolysin</a:t>
            </a:r>
            <a:r>
              <a:rPr lang="cs-CZ" sz="1400" i="1" dirty="0"/>
              <a:t> je rozpoznávána stop kodonem Amber (UAG) za specifických </a:t>
            </a:r>
            <a:r>
              <a:rPr lang="cs-CZ" sz="1400" i="1" dirty="0" smtClean="0"/>
              <a:t>podmínek (pouze </a:t>
            </a:r>
            <a:r>
              <a:rPr lang="cs-CZ" sz="1400" i="1" dirty="0" err="1" smtClean="0"/>
              <a:t>prokaryota</a:t>
            </a:r>
            <a:r>
              <a:rPr lang="cs-CZ" sz="1400" i="1" dirty="0" smtClean="0"/>
              <a:t>)</a:t>
            </a:r>
            <a:endParaRPr lang="cs-CZ" sz="1400" i="1" dirty="0"/>
          </a:p>
        </p:txBody>
      </p:sp>
      <p:sp>
        <p:nvSpPr>
          <p:cNvPr id="6" name="Obdélník 5"/>
          <p:cNvSpPr/>
          <p:nvPr/>
        </p:nvSpPr>
        <p:spPr>
          <a:xfrm>
            <a:off x="3563888" y="108334"/>
            <a:ext cx="5511405" cy="523220"/>
          </a:xfrm>
          <a:prstGeom prst="rect">
            <a:avLst/>
          </a:prstGeom>
          <a:ln>
            <a:solidFill>
              <a:schemeClr val="accent1"/>
            </a:solidFill>
          </a:ln>
        </p:spPr>
        <p:txBody>
          <a:bodyPr wrap="square">
            <a:spAutoFit/>
          </a:bodyPr>
          <a:lstStyle/>
          <a:p>
            <a:pPr algn="r"/>
            <a:r>
              <a:rPr lang="cs-CZ" sz="1400" b="1" dirty="0" smtClean="0"/>
              <a:t>Celkem 64 kodonů (4 x 4 x 4; dle tabulky) kóduje 20 + 1 + 1 aminokyselin</a:t>
            </a:r>
          </a:p>
          <a:p>
            <a:pPr algn="r"/>
            <a:r>
              <a:rPr lang="cs-CZ" sz="1400" b="1" dirty="0" smtClean="0"/>
              <a:t>Platný pro </a:t>
            </a:r>
            <a:r>
              <a:rPr lang="cs-CZ" sz="1400" b="1" dirty="0" err="1" smtClean="0"/>
              <a:t>prokaryota</a:t>
            </a:r>
            <a:r>
              <a:rPr lang="cs-CZ" sz="1400" b="1" dirty="0" smtClean="0"/>
              <a:t> i </a:t>
            </a:r>
            <a:r>
              <a:rPr lang="cs-CZ" sz="1400" b="1" dirty="0" err="1" smtClean="0"/>
              <a:t>eukaryota</a:t>
            </a:r>
            <a:endParaRPr lang="cs-CZ" sz="1400" b="1" dirty="0" smtClean="0"/>
          </a:p>
        </p:txBody>
      </p:sp>
    </p:spTree>
    <p:extLst>
      <p:ext uri="{BB962C8B-B14F-4D97-AF65-F5344CB8AC3E}">
        <p14:creationId xmlns:p14="http://schemas.microsoft.com/office/powerpoint/2010/main" val="25315011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12723" y="227992"/>
            <a:ext cx="8736905" cy="3046988"/>
          </a:xfrm>
          <a:prstGeom prst="rect">
            <a:avLst/>
          </a:prstGeom>
        </p:spPr>
        <p:txBody>
          <a:bodyPr wrap="square">
            <a:spAutoFit/>
          </a:bodyPr>
          <a:lstStyle/>
          <a:p>
            <a:r>
              <a:rPr lang="cs-CZ" sz="1600" b="1" dirty="0" err="1" smtClean="0"/>
              <a:t>Kodování</a:t>
            </a:r>
            <a:r>
              <a:rPr lang="cs-CZ" sz="1600" b="1" dirty="0" smtClean="0"/>
              <a:t> aminokyselin:</a:t>
            </a:r>
          </a:p>
          <a:p>
            <a:endParaRPr lang="cs-CZ" sz="1600" b="1" dirty="0" smtClean="0"/>
          </a:p>
          <a:p>
            <a:r>
              <a:rPr lang="cs-CZ" sz="1600" dirty="0" smtClean="0"/>
              <a:t>- Celkem 64 kodonů na </a:t>
            </a:r>
            <a:r>
              <a:rPr lang="cs-CZ" sz="1600" dirty="0" err="1" smtClean="0"/>
              <a:t>mRNA</a:t>
            </a:r>
            <a:r>
              <a:rPr lang="cs-CZ" sz="1600" dirty="0" smtClean="0"/>
              <a:t> (4 x 4 x 4; dle tabulky) kóduje 20 + 1 + 1 aminokyselin</a:t>
            </a:r>
          </a:p>
          <a:p>
            <a:r>
              <a:rPr lang="cs-CZ" sz="1600" dirty="0" smtClean="0"/>
              <a:t>- Antikodonů na </a:t>
            </a:r>
            <a:r>
              <a:rPr lang="cs-CZ" sz="1600" b="1" dirty="0" err="1" smtClean="0"/>
              <a:t>tRNA</a:t>
            </a:r>
            <a:r>
              <a:rPr lang="cs-CZ" sz="1600" dirty="0" smtClean="0"/>
              <a:t>, které rozeznávají kodony na </a:t>
            </a:r>
            <a:r>
              <a:rPr lang="cs-CZ" sz="1600" dirty="0" err="1" smtClean="0"/>
              <a:t>mRNA</a:t>
            </a:r>
            <a:r>
              <a:rPr lang="cs-CZ" sz="1600" dirty="0" smtClean="0"/>
              <a:t> je </a:t>
            </a:r>
            <a:r>
              <a:rPr lang="cs-CZ" sz="1600" b="1" dirty="0" smtClean="0"/>
              <a:t>vždy méně </a:t>
            </a:r>
            <a:r>
              <a:rPr lang="cs-CZ" sz="1600" dirty="0" smtClean="0"/>
              <a:t>a liší se dle skupiny organismů</a:t>
            </a:r>
          </a:p>
          <a:p>
            <a:r>
              <a:rPr lang="cs-CZ" sz="1600" dirty="0" smtClean="0"/>
              <a:t>- Tedy, jedna </a:t>
            </a:r>
            <a:r>
              <a:rPr lang="cs-CZ" sz="1600" dirty="0" err="1" smtClean="0"/>
              <a:t>tRNA</a:t>
            </a:r>
            <a:r>
              <a:rPr lang="cs-CZ" sz="1600" dirty="0" smtClean="0"/>
              <a:t>, která přináší aminokyselinu dokáže rozpoznat více kodonů na </a:t>
            </a:r>
            <a:r>
              <a:rPr lang="cs-CZ" sz="1600" dirty="0" err="1" smtClean="0"/>
              <a:t>mRNA</a:t>
            </a:r>
            <a:r>
              <a:rPr lang="cs-CZ" sz="1600" dirty="0" smtClean="0"/>
              <a:t> (na posledním - třetím - místě kodonu nemusí odpovídat komplementární </a:t>
            </a:r>
            <a:r>
              <a:rPr lang="cs-CZ" sz="1600" dirty="0" err="1" smtClean="0"/>
              <a:t>baze</a:t>
            </a:r>
            <a:r>
              <a:rPr lang="cs-CZ" sz="1600" dirty="0" smtClean="0"/>
              <a:t>)</a:t>
            </a:r>
          </a:p>
          <a:p>
            <a:pPr algn="ctr"/>
            <a:endParaRPr lang="cs-CZ" sz="1600" b="1" u="sng" dirty="0" smtClean="0"/>
          </a:p>
          <a:p>
            <a:pPr algn="ctr"/>
            <a:r>
              <a:rPr lang="cs-CZ" sz="1600" b="1" u="sng" dirty="0" smtClean="0"/>
              <a:t>= Pravidlo o kolísavém párování </a:t>
            </a:r>
            <a:r>
              <a:rPr lang="cs-CZ" sz="1600" b="1" u="sng" dirty="0" err="1" smtClean="0"/>
              <a:t>bazí</a:t>
            </a:r>
            <a:r>
              <a:rPr lang="cs-CZ" sz="1600" dirty="0" smtClean="0"/>
              <a:t> (</a:t>
            </a:r>
            <a:r>
              <a:rPr lang="cs-CZ" sz="1600" dirty="0" err="1" smtClean="0"/>
              <a:t>wobble</a:t>
            </a:r>
            <a:r>
              <a:rPr lang="cs-CZ" sz="1600" dirty="0" smtClean="0"/>
              <a:t> base </a:t>
            </a:r>
            <a:r>
              <a:rPr lang="cs-CZ" sz="1600" dirty="0" err="1" smtClean="0"/>
              <a:t>pairing</a:t>
            </a:r>
            <a:r>
              <a:rPr lang="cs-CZ" sz="1600" dirty="0" smtClean="0"/>
              <a:t>)</a:t>
            </a:r>
          </a:p>
          <a:p>
            <a:endParaRPr lang="cs-CZ" sz="1600" dirty="0" smtClean="0"/>
          </a:p>
          <a:p>
            <a:r>
              <a:rPr lang="cs-CZ" sz="1600" dirty="0" smtClean="0"/>
              <a:t>- v závislosti na druhu organismu může existovat více </a:t>
            </a:r>
            <a:r>
              <a:rPr lang="cs-CZ" sz="1600" dirty="0" err="1" smtClean="0"/>
              <a:t>tRNA</a:t>
            </a:r>
            <a:r>
              <a:rPr lang="cs-CZ" sz="1600" dirty="0" smtClean="0"/>
              <a:t> pro jednu AA</a:t>
            </a:r>
          </a:p>
          <a:p>
            <a:r>
              <a:rPr lang="cs-CZ" sz="1600" dirty="0" smtClean="0"/>
              <a:t>	- </a:t>
            </a:r>
            <a:r>
              <a:rPr lang="cs-CZ" sz="1600" i="1" dirty="0" smtClean="0"/>
              <a:t>E. coli</a:t>
            </a:r>
            <a:r>
              <a:rPr lang="cs-CZ" sz="1600" dirty="0" smtClean="0"/>
              <a:t>: 40 antikodonů (</a:t>
            </a:r>
            <a:r>
              <a:rPr lang="cs-CZ" sz="1600" dirty="0" err="1" smtClean="0"/>
              <a:t>tRNA</a:t>
            </a:r>
            <a:r>
              <a:rPr lang="cs-CZ" sz="1600" dirty="0" smtClean="0"/>
              <a:t>) pro 64 kodonů (gramnegativní bakterie)</a:t>
            </a:r>
          </a:p>
          <a:p>
            <a:r>
              <a:rPr lang="cs-CZ" sz="1600" dirty="0" smtClean="0"/>
              <a:t>	- </a:t>
            </a:r>
            <a:r>
              <a:rPr lang="cs-CZ" sz="1600" dirty="0" err="1" smtClean="0"/>
              <a:t>Grampozitivní</a:t>
            </a:r>
            <a:r>
              <a:rPr lang="cs-CZ" sz="1600" dirty="0" smtClean="0"/>
              <a:t> bakterie: 33 </a:t>
            </a:r>
            <a:r>
              <a:rPr lang="cs-CZ" sz="1600" dirty="0" err="1" smtClean="0"/>
              <a:t>tRNA</a:t>
            </a:r>
            <a:r>
              <a:rPr lang="cs-CZ" sz="1600" dirty="0" smtClean="0"/>
              <a:t>; </a:t>
            </a:r>
            <a:r>
              <a:rPr lang="cs-CZ" sz="1600" dirty="0" err="1" smtClean="0"/>
              <a:t>mykoplasmata</a:t>
            </a:r>
            <a:r>
              <a:rPr lang="cs-CZ" sz="1600" dirty="0" smtClean="0"/>
              <a:t>: 28 </a:t>
            </a:r>
            <a:r>
              <a:rPr lang="cs-CZ" sz="1600" dirty="0" err="1" smtClean="0"/>
              <a:t>tRNA</a:t>
            </a:r>
            <a:endParaRPr lang="cs-CZ" sz="1600" dirty="0" smtClean="0"/>
          </a:p>
        </p:txBody>
      </p:sp>
      <p:sp>
        <p:nvSpPr>
          <p:cNvPr id="7" name="Obdélník 6"/>
          <p:cNvSpPr/>
          <p:nvPr/>
        </p:nvSpPr>
        <p:spPr>
          <a:xfrm>
            <a:off x="27332" y="6525344"/>
            <a:ext cx="9116668" cy="307777"/>
          </a:xfrm>
          <a:prstGeom prst="rect">
            <a:avLst/>
          </a:prstGeom>
        </p:spPr>
        <p:txBody>
          <a:bodyPr wrap="square">
            <a:spAutoFit/>
          </a:bodyPr>
          <a:lstStyle/>
          <a:p>
            <a:r>
              <a:rPr lang="cs-CZ" sz="1400" i="1" dirty="0" err="1" smtClean="0"/>
              <a:t>Mykoplasmata</a:t>
            </a:r>
            <a:r>
              <a:rPr lang="cs-CZ" sz="1400" i="1" dirty="0" smtClean="0"/>
              <a:t>: drobné bakterie bez buněčné stěny. Resistentní vůči antibiotikům cílícím na buněčnou stěnu (např. Penicilin)</a:t>
            </a:r>
            <a:endParaRPr lang="cs-CZ" sz="1400" i="1" dirty="0"/>
          </a:p>
        </p:txBody>
      </p:sp>
      <p:pic>
        <p:nvPicPr>
          <p:cNvPr id="1026" name="Picture 2" descr="https://www.mun.ca/biology/scarr/iGen3_06-08_Figur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3501008"/>
            <a:ext cx="4405166"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2654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79512" y="116632"/>
            <a:ext cx="8736905" cy="338554"/>
          </a:xfrm>
          <a:prstGeom prst="rect">
            <a:avLst/>
          </a:prstGeom>
        </p:spPr>
        <p:txBody>
          <a:bodyPr wrap="square">
            <a:spAutoFit/>
          </a:bodyPr>
          <a:lstStyle/>
          <a:p>
            <a:pPr algn="ctr"/>
            <a:r>
              <a:rPr lang="cs-CZ" sz="1600" b="1" u="sng" dirty="0"/>
              <a:t>Pravidlo o kolísavém párování </a:t>
            </a:r>
            <a:r>
              <a:rPr lang="cs-CZ" sz="1600" b="1" u="sng" dirty="0" err="1"/>
              <a:t>bazí</a:t>
            </a:r>
            <a:endParaRPr lang="cs-CZ" sz="1600" u="sng"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301" t="19673" r="46926" b="16806"/>
          <a:stretch/>
        </p:blipFill>
        <p:spPr bwMode="auto">
          <a:xfrm>
            <a:off x="251520" y="1052736"/>
            <a:ext cx="5256584" cy="556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délník 5"/>
          <p:cNvSpPr/>
          <p:nvPr/>
        </p:nvSpPr>
        <p:spPr>
          <a:xfrm>
            <a:off x="238534" y="538479"/>
            <a:ext cx="7776864" cy="338554"/>
          </a:xfrm>
          <a:prstGeom prst="rect">
            <a:avLst/>
          </a:prstGeom>
        </p:spPr>
        <p:txBody>
          <a:bodyPr wrap="square">
            <a:spAutoFit/>
          </a:bodyPr>
          <a:lstStyle/>
          <a:p>
            <a:pPr lvl="0"/>
            <a:r>
              <a:rPr lang="cs-CZ" sz="1600" b="1" dirty="0" smtClean="0">
                <a:solidFill>
                  <a:prstClr val="black"/>
                </a:solidFill>
              </a:rPr>
              <a:t>Gramnegativní bakterie: </a:t>
            </a:r>
            <a:r>
              <a:rPr lang="cs-CZ" sz="1600" b="1" dirty="0">
                <a:solidFill>
                  <a:prstClr val="black"/>
                </a:solidFill>
              </a:rPr>
              <a:t>40 </a:t>
            </a:r>
            <a:r>
              <a:rPr lang="cs-CZ" sz="1600" b="1" dirty="0" smtClean="0">
                <a:solidFill>
                  <a:prstClr val="black"/>
                </a:solidFill>
              </a:rPr>
              <a:t>antikodonů* </a:t>
            </a:r>
            <a:r>
              <a:rPr lang="cs-CZ" sz="1600" b="1" dirty="0">
                <a:solidFill>
                  <a:prstClr val="black"/>
                </a:solidFill>
              </a:rPr>
              <a:t>(</a:t>
            </a:r>
            <a:r>
              <a:rPr lang="cs-CZ" sz="1600" b="1" dirty="0" err="1">
                <a:solidFill>
                  <a:prstClr val="black"/>
                </a:solidFill>
              </a:rPr>
              <a:t>tRNA</a:t>
            </a:r>
            <a:r>
              <a:rPr lang="cs-CZ" sz="1600" b="1" dirty="0">
                <a:solidFill>
                  <a:prstClr val="black"/>
                </a:solidFill>
              </a:rPr>
              <a:t>) pro 64 </a:t>
            </a:r>
            <a:r>
              <a:rPr lang="cs-CZ" sz="1600" b="1" dirty="0" smtClean="0">
                <a:solidFill>
                  <a:prstClr val="black"/>
                </a:solidFill>
              </a:rPr>
              <a:t>kodonů</a:t>
            </a:r>
            <a:endParaRPr lang="cs-CZ" sz="1600" b="1" dirty="0">
              <a:solidFill>
                <a:prstClr val="black"/>
              </a:solidFill>
            </a:endParaRPr>
          </a:p>
        </p:txBody>
      </p:sp>
      <p:sp>
        <p:nvSpPr>
          <p:cNvPr id="7" name="Obdélník 6"/>
          <p:cNvSpPr/>
          <p:nvPr/>
        </p:nvSpPr>
        <p:spPr>
          <a:xfrm>
            <a:off x="5652120" y="1029433"/>
            <a:ext cx="3384376" cy="5262979"/>
          </a:xfrm>
          <a:prstGeom prst="rect">
            <a:avLst/>
          </a:prstGeom>
        </p:spPr>
        <p:txBody>
          <a:bodyPr wrap="square">
            <a:spAutoFit/>
          </a:bodyPr>
          <a:lstStyle/>
          <a:p>
            <a:pPr lvl="0"/>
            <a:r>
              <a:rPr lang="cs-CZ" sz="1600" b="1" dirty="0" smtClean="0">
                <a:solidFill>
                  <a:prstClr val="black"/>
                </a:solidFill>
              </a:rPr>
              <a:t>Neobvyklé </a:t>
            </a:r>
            <a:r>
              <a:rPr lang="cs-CZ" sz="1600" b="1" dirty="0" err="1" smtClean="0">
                <a:solidFill>
                  <a:prstClr val="black"/>
                </a:solidFill>
              </a:rPr>
              <a:t>baze</a:t>
            </a:r>
            <a:r>
              <a:rPr lang="cs-CZ" sz="1600" b="1" dirty="0" smtClean="0">
                <a:solidFill>
                  <a:prstClr val="black"/>
                </a:solidFill>
              </a:rPr>
              <a:t> typické v </a:t>
            </a:r>
            <a:r>
              <a:rPr lang="cs-CZ" sz="1600" b="1" dirty="0" err="1" smtClean="0">
                <a:solidFill>
                  <a:prstClr val="black"/>
                </a:solidFill>
              </a:rPr>
              <a:t>tRNA</a:t>
            </a:r>
            <a:endParaRPr lang="cs-CZ" sz="1600" b="1" dirty="0" smtClean="0">
              <a:solidFill>
                <a:prstClr val="black"/>
              </a:solidFill>
            </a:endParaRPr>
          </a:p>
          <a:p>
            <a:pPr lvl="0"/>
            <a:r>
              <a:rPr lang="cs-CZ" sz="1600" b="1" dirty="0" smtClean="0">
                <a:solidFill>
                  <a:prstClr val="black"/>
                </a:solidFill>
              </a:rPr>
              <a:t>(na posledním místě*)</a:t>
            </a:r>
          </a:p>
          <a:p>
            <a:pPr lvl="0"/>
            <a:endParaRPr lang="cs-CZ" sz="1600" dirty="0" smtClean="0">
              <a:solidFill>
                <a:prstClr val="black"/>
              </a:solidFill>
            </a:endParaRPr>
          </a:p>
          <a:p>
            <a:pPr lvl="0"/>
            <a:r>
              <a:rPr lang="cs-CZ" sz="1600" b="1" dirty="0" err="1" smtClean="0">
                <a:solidFill>
                  <a:prstClr val="black"/>
                </a:solidFill>
              </a:rPr>
              <a:t>Lyzidin</a:t>
            </a:r>
            <a:r>
              <a:rPr lang="cs-CZ" sz="1600" b="1" dirty="0" smtClean="0">
                <a:solidFill>
                  <a:prstClr val="black"/>
                </a:solidFill>
              </a:rPr>
              <a:t> (L) </a:t>
            </a:r>
          </a:p>
          <a:p>
            <a:pPr lvl="0"/>
            <a:r>
              <a:rPr lang="cs-CZ" sz="1600" dirty="0" smtClean="0">
                <a:solidFill>
                  <a:prstClr val="black"/>
                </a:solidFill>
              </a:rPr>
              <a:t>- specifický pro </a:t>
            </a:r>
            <a:r>
              <a:rPr lang="cs-CZ" sz="1600" dirty="0" err="1" smtClean="0">
                <a:solidFill>
                  <a:prstClr val="black"/>
                </a:solidFill>
              </a:rPr>
              <a:t>isoleucin</a:t>
            </a:r>
            <a:endParaRPr lang="cs-CZ" sz="1600" dirty="0" smtClean="0">
              <a:solidFill>
                <a:prstClr val="black"/>
              </a:solidFill>
            </a:endParaRPr>
          </a:p>
          <a:p>
            <a:pPr lvl="0"/>
            <a:r>
              <a:rPr lang="cs-CZ" sz="1600" dirty="0" smtClean="0">
                <a:solidFill>
                  <a:prstClr val="black"/>
                </a:solidFill>
              </a:rPr>
              <a:t>- vazba na adenin</a:t>
            </a:r>
          </a:p>
          <a:p>
            <a:pPr lvl="0"/>
            <a:endParaRPr lang="cs-CZ" sz="1600" dirty="0">
              <a:solidFill>
                <a:prstClr val="black"/>
              </a:solidFill>
            </a:endParaRPr>
          </a:p>
          <a:p>
            <a:pPr lvl="0"/>
            <a:endParaRPr lang="cs-CZ" sz="1600" dirty="0" smtClean="0">
              <a:solidFill>
                <a:prstClr val="black"/>
              </a:solidFill>
            </a:endParaRPr>
          </a:p>
          <a:p>
            <a:r>
              <a:rPr lang="en-US" sz="1600" b="1" dirty="0" err="1" smtClean="0"/>
              <a:t>Queuosine</a:t>
            </a:r>
            <a:r>
              <a:rPr lang="cs-CZ" sz="1600" b="1" dirty="0" smtClean="0"/>
              <a:t> (Q)</a:t>
            </a:r>
          </a:p>
          <a:p>
            <a:r>
              <a:rPr lang="cs-CZ" sz="1600" dirty="0" smtClean="0"/>
              <a:t>- specifický pro histidin, tyrosin, kyselinu </a:t>
            </a:r>
            <a:r>
              <a:rPr lang="cs-CZ" sz="1600" dirty="0" err="1" smtClean="0"/>
              <a:t>asparagovou</a:t>
            </a:r>
            <a:r>
              <a:rPr lang="cs-CZ" sz="1600" dirty="0" smtClean="0"/>
              <a:t> a asparagin</a:t>
            </a:r>
          </a:p>
          <a:p>
            <a:r>
              <a:rPr lang="cs-CZ" sz="1600" dirty="0" smtClean="0"/>
              <a:t>- vazba na uracil a cytosin</a:t>
            </a:r>
          </a:p>
          <a:p>
            <a:endParaRPr lang="cs-CZ" sz="1600" dirty="0" smtClean="0"/>
          </a:p>
          <a:p>
            <a:endParaRPr lang="cs-CZ" sz="1600" dirty="0" smtClean="0"/>
          </a:p>
          <a:p>
            <a:endParaRPr lang="cs-CZ" sz="1600" dirty="0" smtClean="0"/>
          </a:p>
          <a:p>
            <a:endParaRPr lang="cs-CZ" sz="1600" dirty="0"/>
          </a:p>
          <a:p>
            <a:r>
              <a:rPr lang="cs-CZ" sz="1600" b="1" dirty="0" err="1" smtClean="0"/>
              <a:t>Inosine</a:t>
            </a:r>
            <a:r>
              <a:rPr lang="cs-CZ" sz="1600" b="1" dirty="0" smtClean="0"/>
              <a:t> (I)</a:t>
            </a:r>
          </a:p>
          <a:p>
            <a:r>
              <a:rPr lang="cs-CZ" sz="1600" dirty="0" smtClean="0"/>
              <a:t>- specifický pro arginin</a:t>
            </a:r>
          </a:p>
          <a:p>
            <a:r>
              <a:rPr lang="cs-CZ" sz="1600" dirty="0" smtClean="0"/>
              <a:t>- vazba na uracil a cytosin</a:t>
            </a:r>
            <a:endParaRPr lang="en-US" sz="1600" dirty="0"/>
          </a:p>
          <a:p>
            <a:pPr lvl="0"/>
            <a:endParaRPr lang="cs-CZ" sz="1600" dirty="0">
              <a:solidFill>
                <a:prstClr val="black"/>
              </a:solidFill>
            </a:endParaRPr>
          </a:p>
          <a:p>
            <a:pPr lvl="0"/>
            <a:endParaRPr lang="cs-CZ" sz="1600" dirty="0">
              <a:solidFill>
                <a:prstClr val="black"/>
              </a:solidFill>
            </a:endParaRPr>
          </a:p>
        </p:txBody>
      </p:sp>
      <p:sp>
        <p:nvSpPr>
          <p:cNvPr id="8" name="Obdélník 7"/>
          <p:cNvSpPr/>
          <p:nvPr/>
        </p:nvSpPr>
        <p:spPr>
          <a:xfrm>
            <a:off x="27332" y="6525344"/>
            <a:ext cx="9116668" cy="307777"/>
          </a:xfrm>
          <a:prstGeom prst="rect">
            <a:avLst/>
          </a:prstGeom>
        </p:spPr>
        <p:txBody>
          <a:bodyPr wrap="square">
            <a:spAutoFit/>
          </a:bodyPr>
          <a:lstStyle/>
          <a:p>
            <a:r>
              <a:rPr lang="cs-CZ" sz="1400" i="1" dirty="0" smtClean="0"/>
              <a:t>* Antikodon v tabulce nutno obrátit zrcadlově</a:t>
            </a:r>
            <a:endParaRPr lang="cs-CZ" sz="1400" i="1" dirty="0"/>
          </a:p>
        </p:txBody>
      </p:sp>
      <p:pic>
        <p:nvPicPr>
          <p:cNvPr id="2050" name="Picture 2" descr="Lysidine.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401" y="2204864"/>
            <a:ext cx="1585095" cy="8948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Queuosine - Queuosin.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6376" y="3861048"/>
            <a:ext cx="1103138" cy="13130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osin.sv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2750" y="5517232"/>
            <a:ext cx="859730" cy="941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9518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162" t="24142" r="46848" b="55863"/>
          <a:stretch/>
        </p:blipFill>
        <p:spPr bwMode="auto">
          <a:xfrm>
            <a:off x="1907704" y="4136085"/>
            <a:ext cx="5601457" cy="2173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155575" y="116632"/>
            <a:ext cx="8736905" cy="2800767"/>
          </a:xfrm>
          <a:prstGeom prst="rect">
            <a:avLst/>
          </a:prstGeom>
        </p:spPr>
        <p:txBody>
          <a:bodyPr wrap="square">
            <a:spAutoFit/>
          </a:bodyPr>
          <a:lstStyle/>
          <a:p>
            <a:r>
              <a:rPr lang="cs-CZ" sz="1600" b="1" dirty="0" smtClean="0"/>
              <a:t>21. aminokyselina </a:t>
            </a:r>
            <a:r>
              <a:rPr lang="cs-CZ" sz="1600" b="1" dirty="0" err="1" smtClean="0"/>
              <a:t>Selenocystein</a:t>
            </a:r>
            <a:r>
              <a:rPr lang="cs-CZ" sz="1600" b="1" dirty="0" smtClean="0"/>
              <a:t> (Sec)</a:t>
            </a:r>
          </a:p>
          <a:p>
            <a:endParaRPr lang="cs-CZ" sz="1600" b="1" dirty="0"/>
          </a:p>
          <a:p>
            <a:r>
              <a:rPr lang="cs-CZ" sz="1600" dirty="0" smtClean="0"/>
              <a:t>- je obsažen v tzv. "</a:t>
            </a:r>
            <a:r>
              <a:rPr lang="cs-CZ" sz="1600" dirty="0" err="1" smtClean="0"/>
              <a:t>selenoproteinech</a:t>
            </a:r>
            <a:r>
              <a:rPr lang="cs-CZ" sz="1600" dirty="0"/>
              <a:t>" </a:t>
            </a:r>
            <a:r>
              <a:rPr lang="cs-CZ" sz="1600" dirty="0" smtClean="0"/>
              <a:t>(např. enzym </a:t>
            </a:r>
            <a:r>
              <a:rPr lang="cs-CZ" sz="1600" dirty="0" err="1" smtClean="0"/>
              <a:t>glutathion</a:t>
            </a:r>
            <a:r>
              <a:rPr lang="cs-CZ" sz="1600" dirty="0" smtClean="0"/>
              <a:t> peroxidáza)</a:t>
            </a:r>
          </a:p>
          <a:p>
            <a:r>
              <a:rPr lang="cs-CZ" sz="1600" dirty="0" smtClean="0"/>
              <a:t>- vyskytuje se i u člověka</a:t>
            </a:r>
          </a:p>
          <a:p>
            <a:r>
              <a:rPr lang="cs-CZ" sz="1600" dirty="0" smtClean="0"/>
              <a:t>- přenášen speciální </a:t>
            </a:r>
            <a:r>
              <a:rPr lang="cs-CZ" sz="1600" dirty="0" err="1" smtClean="0"/>
              <a:t>tRNA</a:t>
            </a:r>
            <a:r>
              <a:rPr lang="cs-CZ" sz="1600" dirty="0" smtClean="0"/>
              <a:t> (</a:t>
            </a:r>
            <a:r>
              <a:rPr lang="cs-CZ" sz="1600" dirty="0" err="1" smtClean="0"/>
              <a:t>tRNA</a:t>
            </a:r>
            <a:r>
              <a:rPr lang="cs-CZ" sz="1600" baseline="30000" dirty="0" err="1" smtClean="0"/>
              <a:t>Sec</a:t>
            </a:r>
            <a:r>
              <a:rPr lang="cs-CZ" sz="1600" dirty="0" smtClean="0"/>
              <a:t>)</a:t>
            </a:r>
          </a:p>
          <a:p>
            <a:r>
              <a:rPr lang="cs-CZ" sz="1600" dirty="0" smtClean="0"/>
              <a:t>- na </a:t>
            </a:r>
            <a:r>
              <a:rPr lang="cs-CZ" sz="1600" dirty="0" err="1" smtClean="0"/>
              <a:t>tRNA</a:t>
            </a:r>
            <a:r>
              <a:rPr lang="cs-CZ" sz="1600" baseline="30000" dirty="0" err="1" smtClean="0"/>
              <a:t>Sec</a:t>
            </a:r>
            <a:r>
              <a:rPr lang="cs-CZ" sz="1600" dirty="0" smtClean="0"/>
              <a:t> se nejprve váže serin, který je pomocí </a:t>
            </a:r>
            <a:r>
              <a:rPr lang="cs-CZ" sz="1600" dirty="0" err="1" smtClean="0"/>
              <a:t>selenocysteinázy</a:t>
            </a:r>
            <a:r>
              <a:rPr lang="cs-CZ" sz="1600" dirty="0" smtClean="0"/>
              <a:t> přeměněn na </a:t>
            </a:r>
            <a:r>
              <a:rPr lang="cs-CZ" sz="1600" dirty="0" err="1" smtClean="0"/>
              <a:t>selenocystein</a:t>
            </a:r>
            <a:endParaRPr lang="cs-CZ" sz="1600" dirty="0" smtClean="0"/>
          </a:p>
          <a:p>
            <a:r>
              <a:rPr lang="cs-CZ" sz="1600" dirty="0" smtClean="0"/>
              <a:t>- rozpoznává Opal kodon UGA (normálně terminační); známo od r1986*</a:t>
            </a:r>
          </a:p>
          <a:p>
            <a:r>
              <a:rPr lang="cs-CZ" sz="1600" dirty="0" smtClean="0"/>
              <a:t>- aby nebyl UGA rozpoznán jako terminační, je nutná vlásenka (</a:t>
            </a:r>
            <a:r>
              <a:rPr lang="cs-CZ" sz="1600" dirty="0" err="1" smtClean="0"/>
              <a:t>hairpin</a:t>
            </a:r>
            <a:r>
              <a:rPr lang="cs-CZ" sz="1600" dirty="0" smtClean="0"/>
              <a:t>) na </a:t>
            </a:r>
            <a:r>
              <a:rPr lang="cs-CZ" sz="1600" dirty="0" err="1" smtClean="0"/>
              <a:t>mRNA</a:t>
            </a:r>
            <a:r>
              <a:rPr lang="cs-CZ" sz="1600" dirty="0" smtClean="0"/>
              <a:t> a protein SELB</a:t>
            </a:r>
          </a:p>
          <a:p>
            <a:r>
              <a:rPr lang="cs-CZ" sz="1600" dirty="0" smtClean="0"/>
              <a:t>- </a:t>
            </a:r>
            <a:r>
              <a:rPr lang="cs-CZ" sz="1600" dirty="0" err="1" smtClean="0"/>
              <a:t>selenocysteyl-tRNA</a:t>
            </a:r>
            <a:r>
              <a:rPr lang="cs-CZ" sz="1600" baseline="30000" dirty="0" err="1" smtClean="0"/>
              <a:t>Sec</a:t>
            </a:r>
            <a:r>
              <a:rPr lang="cs-CZ" sz="1600" dirty="0" smtClean="0"/>
              <a:t> je do ribozomu přenášena specifickým </a:t>
            </a:r>
            <a:r>
              <a:rPr lang="cs-CZ" sz="1600" b="1" dirty="0" smtClean="0"/>
              <a:t>elongačním faktorem SELB</a:t>
            </a:r>
          </a:p>
          <a:p>
            <a:endParaRPr lang="cs-CZ" sz="1600" dirty="0"/>
          </a:p>
          <a:p>
            <a:endParaRPr lang="cs-CZ" sz="1600" dirty="0"/>
          </a:p>
        </p:txBody>
      </p:sp>
      <p:pic>
        <p:nvPicPr>
          <p:cNvPr id="4100" name="Picture 4" descr="Selenocysteine2DACS.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8201" y="2644149"/>
            <a:ext cx="1636864" cy="113664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Cystein - L-Cysteine.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8012" y="150548"/>
            <a:ext cx="953070" cy="623360"/>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7812360" y="703729"/>
            <a:ext cx="1584176" cy="276999"/>
          </a:xfrm>
          <a:prstGeom prst="rect">
            <a:avLst/>
          </a:prstGeom>
        </p:spPr>
        <p:txBody>
          <a:bodyPr wrap="square">
            <a:spAutoFit/>
          </a:bodyPr>
          <a:lstStyle/>
          <a:p>
            <a:pPr algn="ctr"/>
            <a:r>
              <a:rPr lang="cs-CZ" sz="1200" dirty="0" smtClean="0"/>
              <a:t>L-cystein</a:t>
            </a:r>
            <a:endParaRPr lang="en-US" sz="1100" dirty="0"/>
          </a:p>
        </p:txBody>
      </p:sp>
      <p:sp>
        <p:nvSpPr>
          <p:cNvPr id="9" name="Obdélník 8"/>
          <p:cNvSpPr/>
          <p:nvPr/>
        </p:nvSpPr>
        <p:spPr>
          <a:xfrm>
            <a:off x="5436096" y="3841303"/>
            <a:ext cx="1584176" cy="307777"/>
          </a:xfrm>
          <a:prstGeom prst="rect">
            <a:avLst/>
          </a:prstGeom>
        </p:spPr>
        <p:txBody>
          <a:bodyPr wrap="square">
            <a:spAutoFit/>
          </a:bodyPr>
          <a:lstStyle/>
          <a:p>
            <a:pPr algn="ctr"/>
            <a:r>
              <a:rPr lang="cs-CZ" sz="1400" b="1" dirty="0" err="1" smtClean="0"/>
              <a:t>Selenocystein</a:t>
            </a:r>
            <a:endParaRPr lang="en-US" sz="1100" b="1" dirty="0"/>
          </a:p>
        </p:txBody>
      </p:sp>
      <p:pic>
        <p:nvPicPr>
          <p:cNvPr id="4104" name="Picture 8" descr="Skeletal formu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8697" y="2628272"/>
            <a:ext cx="1781175" cy="1152526"/>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p:cNvSpPr/>
          <p:nvPr/>
        </p:nvSpPr>
        <p:spPr>
          <a:xfrm>
            <a:off x="1782713" y="3841303"/>
            <a:ext cx="1584176" cy="307777"/>
          </a:xfrm>
          <a:prstGeom prst="rect">
            <a:avLst/>
          </a:prstGeom>
        </p:spPr>
        <p:txBody>
          <a:bodyPr wrap="square">
            <a:spAutoFit/>
          </a:bodyPr>
          <a:lstStyle/>
          <a:p>
            <a:pPr algn="ctr"/>
            <a:r>
              <a:rPr lang="cs-CZ" sz="1400" b="1" dirty="0" smtClean="0"/>
              <a:t>Serin</a:t>
            </a:r>
            <a:endParaRPr lang="en-US" sz="1100" b="1" dirty="0"/>
          </a:p>
        </p:txBody>
      </p:sp>
      <p:cxnSp>
        <p:nvCxnSpPr>
          <p:cNvPr id="14" name="Přímá spojnice se šipkou 13"/>
          <p:cNvCxnSpPr/>
          <p:nvPr/>
        </p:nvCxnSpPr>
        <p:spPr>
          <a:xfrm>
            <a:off x="3632017" y="3113784"/>
            <a:ext cx="129614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Obdélník 14"/>
          <p:cNvSpPr/>
          <p:nvPr/>
        </p:nvSpPr>
        <p:spPr>
          <a:xfrm>
            <a:off x="3488001" y="3113784"/>
            <a:ext cx="1584176" cy="307777"/>
          </a:xfrm>
          <a:prstGeom prst="rect">
            <a:avLst/>
          </a:prstGeom>
        </p:spPr>
        <p:txBody>
          <a:bodyPr wrap="square">
            <a:spAutoFit/>
          </a:bodyPr>
          <a:lstStyle/>
          <a:p>
            <a:pPr algn="ctr"/>
            <a:r>
              <a:rPr lang="cs-CZ" sz="1400" b="1" dirty="0" err="1" smtClean="0"/>
              <a:t>selenocysteináza</a:t>
            </a:r>
            <a:endParaRPr lang="en-US" sz="1100" b="1" dirty="0"/>
          </a:p>
        </p:txBody>
      </p:sp>
      <p:sp>
        <p:nvSpPr>
          <p:cNvPr id="3" name="Obdélník 2"/>
          <p:cNvSpPr/>
          <p:nvPr/>
        </p:nvSpPr>
        <p:spPr>
          <a:xfrm>
            <a:off x="70263" y="6474822"/>
            <a:ext cx="9015772" cy="338554"/>
          </a:xfrm>
          <a:prstGeom prst="rect">
            <a:avLst/>
          </a:prstGeom>
        </p:spPr>
        <p:txBody>
          <a:bodyPr wrap="square">
            <a:spAutoFit/>
          </a:bodyPr>
          <a:lstStyle/>
          <a:p>
            <a:r>
              <a:rPr lang="cs-CZ" sz="1600" i="1" dirty="0" err="1"/>
              <a:t>Glutathion</a:t>
            </a:r>
            <a:r>
              <a:rPr lang="cs-CZ" sz="1600" i="1" dirty="0"/>
              <a:t> </a:t>
            </a:r>
            <a:r>
              <a:rPr lang="cs-CZ" sz="1600" i="1" dirty="0" smtClean="0"/>
              <a:t>peroxidáza: </a:t>
            </a:r>
            <a:r>
              <a:rPr lang="cs-CZ" sz="1600" i="1" dirty="0"/>
              <a:t>enzym, který v těle mění </a:t>
            </a:r>
            <a:r>
              <a:rPr lang="cs-CZ" sz="1600" i="1" dirty="0" smtClean="0"/>
              <a:t>jedovatý </a:t>
            </a:r>
            <a:r>
              <a:rPr lang="cs-CZ" sz="1600" i="1" dirty="0"/>
              <a:t>peroxid vodíku </a:t>
            </a:r>
            <a:r>
              <a:rPr lang="cs-CZ" sz="1600" i="1" dirty="0" smtClean="0"/>
              <a:t>na </a:t>
            </a:r>
            <a:r>
              <a:rPr lang="cs-CZ" sz="1600" i="1" dirty="0"/>
              <a:t>vodu a molekulární kyslík</a:t>
            </a:r>
          </a:p>
        </p:txBody>
      </p:sp>
      <p:sp>
        <p:nvSpPr>
          <p:cNvPr id="2" name="Obdélník 1"/>
          <p:cNvSpPr/>
          <p:nvPr/>
        </p:nvSpPr>
        <p:spPr>
          <a:xfrm>
            <a:off x="6708808" y="6155431"/>
            <a:ext cx="2399696" cy="307777"/>
          </a:xfrm>
          <a:prstGeom prst="rect">
            <a:avLst/>
          </a:prstGeom>
        </p:spPr>
        <p:txBody>
          <a:bodyPr wrap="none">
            <a:spAutoFit/>
          </a:bodyPr>
          <a:lstStyle/>
          <a:p>
            <a:r>
              <a:rPr lang="cs-CZ" sz="1400" i="1" dirty="0" smtClean="0"/>
              <a:t>*</a:t>
            </a:r>
            <a:r>
              <a:rPr lang="cs-CZ" sz="1400" i="1" dirty="0" err="1" smtClean="0"/>
              <a:t>Chambers</a:t>
            </a:r>
            <a:r>
              <a:rPr lang="cs-CZ" sz="1400" i="1" dirty="0" smtClean="0"/>
              <a:t> </a:t>
            </a:r>
            <a:r>
              <a:rPr lang="cs-CZ" sz="1400" i="1" dirty="0"/>
              <a:t>et al., </a:t>
            </a:r>
            <a:r>
              <a:rPr lang="cs-CZ" sz="1400" i="1" dirty="0" err="1"/>
              <a:t>Zinoni</a:t>
            </a:r>
            <a:r>
              <a:rPr lang="cs-CZ" sz="1400" i="1" dirty="0"/>
              <a:t> et al</a:t>
            </a:r>
            <a:r>
              <a:rPr lang="cs-CZ" sz="1400" i="1" dirty="0" smtClean="0"/>
              <a:t>.</a:t>
            </a:r>
            <a:endParaRPr lang="cs-CZ" sz="1400" i="1" dirty="0"/>
          </a:p>
        </p:txBody>
      </p:sp>
    </p:spTree>
    <p:extLst>
      <p:ext uri="{BB962C8B-B14F-4D97-AF65-F5344CB8AC3E}">
        <p14:creationId xmlns:p14="http://schemas.microsoft.com/office/powerpoint/2010/main" val="23874696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5575" y="116632"/>
            <a:ext cx="8736905" cy="2800767"/>
          </a:xfrm>
          <a:prstGeom prst="rect">
            <a:avLst/>
          </a:prstGeom>
        </p:spPr>
        <p:txBody>
          <a:bodyPr wrap="square">
            <a:spAutoFit/>
          </a:bodyPr>
          <a:lstStyle/>
          <a:p>
            <a:r>
              <a:rPr lang="cs-CZ" sz="1600" b="1" dirty="0" smtClean="0"/>
              <a:t>22. aminokyselina </a:t>
            </a:r>
            <a:r>
              <a:rPr lang="cs-CZ" sz="1600" b="1" dirty="0" err="1" smtClean="0"/>
              <a:t>Pyrrolysin</a:t>
            </a:r>
            <a:r>
              <a:rPr lang="cs-CZ" sz="1600" b="1" dirty="0" smtClean="0"/>
              <a:t> (Pyl)</a:t>
            </a:r>
          </a:p>
          <a:p>
            <a:endParaRPr lang="cs-CZ" sz="1600" b="1" dirty="0"/>
          </a:p>
          <a:p>
            <a:r>
              <a:rPr lang="cs-CZ" sz="1600" dirty="0" smtClean="0"/>
              <a:t>- obsažena v některých </a:t>
            </a:r>
            <a:r>
              <a:rPr lang="cs-CZ" sz="1600" dirty="0" err="1" smtClean="0"/>
              <a:t>archea</a:t>
            </a:r>
            <a:r>
              <a:rPr lang="cs-CZ" sz="1600" dirty="0" smtClean="0"/>
              <a:t> a bakteriích, ne u člověka</a:t>
            </a:r>
          </a:p>
          <a:p>
            <a:r>
              <a:rPr lang="cs-CZ" sz="1600" dirty="0" smtClean="0"/>
              <a:t>- rozpoznává Amber </a:t>
            </a:r>
            <a:r>
              <a:rPr lang="cs-CZ" sz="1600" dirty="0"/>
              <a:t>kodon </a:t>
            </a:r>
            <a:r>
              <a:rPr lang="cs-CZ" sz="1600" dirty="0" smtClean="0"/>
              <a:t>UAG </a:t>
            </a:r>
            <a:r>
              <a:rPr lang="cs-CZ" sz="1600" dirty="0"/>
              <a:t>(normálně terminační</a:t>
            </a:r>
            <a:r>
              <a:rPr lang="cs-CZ" sz="1600" dirty="0" smtClean="0"/>
              <a:t>)</a:t>
            </a:r>
          </a:p>
          <a:p>
            <a:r>
              <a:rPr lang="cs-CZ" sz="1600" dirty="0" smtClean="0"/>
              <a:t>- objeven v r.</a:t>
            </a:r>
            <a:r>
              <a:rPr lang="en-US" sz="1600" dirty="0" smtClean="0"/>
              <a:t> 2002</a:t>
            </a:r>
            <a:r>
              <a:rPr lang="cs-CZ" sz="1600" dirty="0" smtClean="0"/>
              <a:t>*</a:t>
            </a:r>
          </a:p>
          <a:p>
            <a:r>
              <a:rPr lang="cs-CZ" sz="1600" dirty="0" smtClean="0"/>
              <a:t>- vyskytuje se v aktivním místě enzymu </a:t>
            </a:r>
            <a:r>
              <a:rPr lang="cs-CZ" sz="1600" dirty="0" err="1" smtClean="0"/>
              <a:t>methyltransferázy</a:t>
            </a:r>
            <a:r>
              <a:rPr lang="cs-CZ" sz="1600" dirty="0" smtClean="0"/>
              <a:t> u </a:t>
            </a:r>
            <a:r>
              <a:rPr lang="cs-CZ" sz="1600" dirty="0" err="1" smtClean="0"/>
              <a:t>archeí</a:t>
            </a:r>
            <a:r>
              <a:rPr lang="cs-CZ" sz="1600" dirty="0" smtClean="0"/>
              <a:t> produkujících metan</a:t>
            </a:r>
          </a:p>
          <a:p>
            <a:r>
              <a:rPr lang="cs-CZ" sz="1600" dirty="0" smtClean="0"/>
              <a:t>- syntetizován ze 2 molekul lysinu</a:t>
            </a:r>
          </a:p>
          <a:p>
            <a:r>
              <a:rPr lang="cs-CZ" sz="1600" dirty="0" smtClean="0"/>
              <a:t>- podobně jako u </a:t>
            </a:r>
            <a:r>
              <a:rPr lang="cs-CZ" sz="1600" dirty="0" err="1" smtClean="0"/>
              <a:t>selenocysteinu</a:t>
            </a:r>
            <a:r>
              <a:rPr lang="cs-CZ" sz="1600" dirty="0" smtClean="0"/>
              <a:t>, přítomnost RNA vlásenky (PYLIS; Pyl </a:t>
            </a:r>
            <a:r>
              <a:rPr lang="cs-CZ" sz="1600" dirty="0" err="1" smtClean="0"/>
              <a:t>insertion</a:t>
            </a:r>
            <a:r>
              <a:rPr lang="cs-CZ" sz="1600" dirty="0" smtClean="0"/>
              <a:t> </a:t>
            </a:r>
            <a:r>
              <a:rPr lang="cs-CZ" sz="1600" dirty="0" err="1" smtClean="0"/>
              <a:t>structure</a:t>
            </a:r>
            <a:r>
              <a:rPr lang="cs-CZ" sz="1600" dirty="0" smtClean="0"/>
              <a:t>) za UAG místem umožňuje inserci </a:t>
            </a:r>
            <a:r>
              <a:rPr lang="cs-CZ" sz="1600" dirty="0" err="1" smtClean="0"/>
              <a:t>Pyrrolysinu</a:t>
            </a:r>
            <a:r>
              <a:rPr lang="cs-CZ" sz="1600" dirty="0" smtClean="0"/>
              <a:t> v</a:t>
            </a:r>
            <a:r>
              <a:rPr lang="en-US" sz="1600" dirty="0" smtClean="0"/>
              <a:t> </a:t>
            </a:r>
            <a:r>
              <a:rPr lang="en-US" sz="1600" dirty="0" err="1"/>
              <a:t>archaea</a:t>
            </a:r>
            <a:r>
              <a:rPr lang="en-US" sz="1600" dirty="0"/>
              <a:t>. </a:t>
            </a:r>
            <a:endParaRPr lang="cs-CZ" sz="1600" dirty="0" smtClean="0"/>
          </a:p>
          <a:p>
            <a:r>
              <a:rPr lang="cs-CZ" sz="1600" dirty="0" smtClean="0"/>
              <a:t>- ostatní varianty lysinu (např. </a:t>
            </a:r>
            <a:r>
              <a:rPr lang="cs-CZ" sz="1600" dirty="0" err="1" smtClean="0"/>
              <a:t>hydroxylysin</a:t>
            </a:r>
            <a:r>
              <a:rPr lang="cs-CZ" sz="1600" dirty="0" smtClean="0"/>
              <a:t>, </a:t>
            </a:r>
            <a:r>
              <a:rPr lang="cs-CZ" sz="1600" dirty="0" err="1" smtClean="0"/>
              <a:t>methyllysin</a:t>
            </a:r>
            <a:r>
              <a:rPr lang="cs-CZ" sz="1600" dirty="0" smtClean="0"/>
              <a:t>) nejsou kódovány samostatným kodonem a vznikají post-translační modifikací lysinu</a:t>
            </a:r>
            <a:endParaRPr lang="cs-CZ" sz="1600" dirty="0"/>
          </a:p>
        </p:txBody>
      </p:sp>
      <p:pic>
        <p:nvPicPr>
          <p:cNvPr id="5122" name="Picture 2" descr="Pyrrolysine.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222654"/>
            <a:ext cx="2664296" cy="8563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upload.wikimedia.org/wikipedia/commons/thumb/8/88/L-Lysin_-_L-Lysine.svg/300px-L-Lysin_-_L-Lysin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063" y="3191792"/>
            <a:ext cx="2199769" cy="88724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Přímá spojnice se šipkou 6"/>
          <p:cNvCxnSpPr/>
          <p:nvPr/>
        </p:nvCxnSpPr>
        <p:spPr>
          <a:xfrm>
            <a:off x="3632017" y="3623840"/>
            <a:ext cx="129614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Obdélník 7"/>
          <p:cNvSpPr/>
          <p:nvPr/>
        </p:nvSpPr>
        <p:spPr>
          <a:xfrm>
            <a:off x="1331640" y="4201343"/>
            <a:ext cx="1584176" cy="307777"/>
          </a:xfrm>
          <a:prstGeom prst="rect">
            <a:avLst/>
          </a:prstGeom>
        </p:spPr>
        <p:txBody>
          <a:bodyPr wrap="square">
            <a:spAutoFit/>
          </a:bodyPr>
          <a:lstStyle/>
          <a:p>
            <a:pPr algn="ctr"/>
            <a:r>
              <a:rPr lang="cs-CZ" sz="1400" b="1" dirty="0" smtClean="0"/>
              <a:t>2x L-lysin</a:t>
            </a:r>
            <a:endParaRPr lang="en-US" sz="1100" b="1" dirty="0"/>
          </a:p>
        </p:txBody>
      </p:sp>
      <p:sp>
        <p:nvSpPr>
          <p:cNvPr id="9" name="Obdélník 8"/>
          <p:cNvSpPr/>
          <p:nvPr/>
        </p:nvSpPr>
        <p:spPr>
          <a:xfrm>
            <a:off x="6228184" y="4199904"/>
            <a:ext cx="1584176" cy="307777"/>
          </a:xfrm>
          <a:prstGeom prst="rect">
            <a:avLst/>
          </a:prstGeom>
        </p:spPr>
        <p:txBody>
          <a:bodyPr wrap="square">
            <a:spAutoFit/>
          </a:bodyPr>
          <a:lstStyle/>
          <a:p>
            <a:pPr algn="ctr"/>
            <a:r>
              <a:rPr lang="cs-CZ" sz="1400" b="1" dirty="0" err="1" smtClean="0"/>
              <a:t>Pyrrolysin</a:t>
            </a:r>
            <a:endParaRPr lang="en-US" sz="1100" b="1" dirty="0"/>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5037" t="19619" r="33263" b="52117"/>
          <a:stretch/>
        </p:blipFill>
        <p:spPr bwMode="auto">
          <a:xfrm>
            <a:off x="3119871" y="4581128"/>
            <a:ext cx="2808312" cy="2057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bdélník 9"/>
          <p:cNvSpPr/>
          <p:nvPr/>
        </p:nvSpPr>
        <p:spPr>
          <a:xfrm>
            <a:off x="35496" y="6447638"/>
            <a:ext cx="3332654" cy="307777"/>
          </a:xfrm>
          <a:prstGeom prst="rect">
            <a:avLst/>
          </a:prstGeom>
        </p:spPr>
        <p:txBody>
          <a:bodyPr wrap="square">
            <a:spAutoFit/>
          </a:bodyPr>
          <a:lstStyle/>
          <a:p>
            <a:r>
              <a:rPr lang="cs-CZ" sz="1400" i="1" dirty="0" smtClean="0"/>
              <a:t>* </a:t>
            </a:r>
            <a:r>
              <a:rPr lang="cs-CZ" sz="1400" i="1" dirty="0" err="1" smtClean="0"/>
              <a:t>Srinivasan</a:t>
            </a:r>
            <a:r>
              <a:rPr lang="cs-CZ" sz="1400" i="1" dirty="0" smtClean="0"/>
              <a:t> et a., Science 2002</a:t>
            </a:r>
            <a:endParaRPr lang="cs-CZ" sz="1400" i="1" dirty="0"/>
          </a:p>
        </p:txBody>
      </p:sp>
    </p:spTree>
    <p:extLst>
      <p:ext uri="{BB962C8B-B14F-4D97-AF65-F5344CB8AC3E}">
        <p14:creationId xmlns:p14="http://schemas.microsoft.com/office/powerpoint/2010/main" val="296223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env.boblupo.com/AP-Lectures/Supplement%20pages/Supplement-img/rer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08720"/>
            <a:ext cx="8046290" cy="511256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55575" y="116632"/>
            <a:ext cx="8736905" cy="338554"/>
          </a:xfrm>
          <a:prstGeom prst="rect">
            <a:avLst/>
          </a:prstGeom>
        </p:spPr>
        <p:txBody>
          <a:bodyPr wrap="square">
            <a:spAutoFit/>
          </a:bodyPr>
          <a:lstStyle/>
          <a:p>
            <a:r>
              <a:rPr lang="cs-CZ" sz="1600" b="1" dirty="0" smtClean="0"/>
              <a:t>Translace v elektronovém mikroskopu</a:t>
            </a:r>
          </a:p>
        </p:txBody>
      </p:sp>
      <p:sp>
        <p:nvSpPr>
          <p:cNvPr id="6" name="Obdélník 5"/>
          <p:cNvSpPr/>
          <p:nvPr/>
        </p:nvSpPr>
        <p:spPr>
          <a:xfrm>
            <a:off x="70263" y="6474822"/>
            <a:ext cx="9015772" cy="338554"/>
          </a:xfrm>
          <a:prstGeom prst="rect">
            <a:avLst/>
          </a:prstGeom>
        </p:spPr>
        <p:txBody>
          <a:bodyPr wrap="square">
            <a:spAutoFit/>
          </a:bodyPr>
          <a:lstStyle/>
          <a:p>
            <a:r>
              <a:rPr lang="cs-CZ" sz="1600" i="1" dirty="0" smtClean="0"/>
              <a:t>www.env.boblupo.com</a:t>
            </a:r>
            <a:endParaRPr lang="cs-CZ" sz="1600" i="1" dirty="0"/>
          </a:p>
        </p:txBody>
      </p:sp>
    </p:spTree>
    <p:extLst>
      <p:ext uri="{BB962C8B-B14F-4D97-AF65-F5344CB8AC3E}">
        <p14:creationId xmlns:p14="http://schemas.microsoft.com/office/powerpoint/2010/main" val="14870317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971600" y="1844824"/>
            <a:ext cx="7010133" cy="400110"/>
          </a:xfrm>
          <a:prstGeom prst="rect">
            <a:avLst/>
          </a:prstGeom>
        </p:spPr>
        <p:txBody>
          <a:bodyPr wrap="square">
            <a:spAutoFit/>
          </a:bodyPr>
          <a:lstStyle/>
          <a:p>
            <a:pPr algn="ctr"/>
            <a:r>
              <a:rPr lang="cs-CZ" sz="2000" b="1" dirty="0" smtClean="0"/>
              <a:t>Translace </a:t>
            </a:r>
            <a:r>
              <a:rPr lang="cs-CZ" sz="2000" b="1" dirty="0"/>
              <a:t>eukaryotické </a:t>
            </a:r>
            <a:r>
              <a:rPr lang="cs-CZ" sz="2000" b="1" dirty="0" err="1"/>
              <a:t>mRNA</a:t>
            </a:r>
            <a:endParaRPr lang="cs-CZ" sz="2000" b="1" dirty="0"/>
          </a:p>
        </p:txBody>
      </p:sp>
    </p:spTree>
    <p:extLst>
      <p:ext uri="{BB962C8B-B14F-4D97-AF65-F5344CB8AC3E}">
        <p14:creationId xmlns:p14="http://schemas.microsoft.com/office/powerpoint/2010/main" val="7338156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4155" y="116632"/>
            <a:ext cx="8666317" cy="2862322"/>
          </a:xfrm>
          <a:prstGeom prst="rect">
            <a:avLst/>
          </a:prstGeom>
        </p:spPr>
        <p:txBody>
          <a:bodyPr wrap="square">
            <a:spAutoFit/>
          </a:bodyPr>
          <a:lstStyle/>
          <a:p>
            <a:r>
              <a:rPr lang="cs-CZ" sz="2000" b="1" dirty="0" smtClean="0"/>
              <a:t>Část první: Bakteriální translace</a:t>
            </a:r>
          </a:p>
          <a:p>
            <a:r>
              <a:rPr lang="cs-CZ" sz="1600" i="1" dirty="0" smtClean="0"/>
              <a:t>Peptid = krátký řetězec aminokyselin (AA); polypeptid = dlouhý řetězec AA</a:t>
            </a:r>
          </a:p>
          <a:p>
            <a:endParaRPr lang="cs-CZ" sz="1600" i="1" dirty="0" smtClean="0"/>
          </a:p>
          <a:p>
            <a:r>
              <a:rPr lang="cs-CZ" sz="1600" dirty="0" smtClean="0"/>
              <a:t>- na ribozomech se tvoří polypeptidové řetězce za účasti </a:t>
            </a:r>
            <a:r>
              <a:rPr lang="cs-CZ" sz="1600" dirty="0" err="1" smtClean="0"/>
              <a:t>tRNA</a:t>
            </a:r>
            <a:r>
              <a:rPr lang="cs-CZ" sz="1600" dirty="0" smtClean="0"/>
              <a:t> podle informace obsažené v </a:t>
            </a:r>
            <a:r>
              <a:rPr lang="cs-CZ" sz="1600" dirty="0" err="1" smtClean="0"/>
              <a:t>mRNA</a:t>
            </a:r>
            <a:endParaRPr lang="cs-CZ" sz="1600" dirty="0" smtClean="0"/>
          </a:p>
          <a:p>
            <a:r>
              <a:rPr lang="cs-CZ" sz="1600" dirty="0" smtClean="0"/>
              <a:t>- </a:t>
            </a:r>
            <a:r>
              <a:rPr lang="cs-CZ" sz="1600" dirty="0"/>
              <a:t>výchozími látkami je 20 standardních aminokyselin + </a:t>
            </a:r>
            <a:r>
              <a:rPr lang="cs-CZ" sz="1600" dirty="0" err="1" smtClean="0"/>
              <a:t>selenocystein</a:t>
            </a:r>
            <a:r>
              <a:rPr lang="cs-CZ" sz="1600" dirty="0" smtClean="0"/>
              <a:t> a </a:t>
            </a:r>
            <a:r>
              <a:rPr lang="cs-CZ" sz="1600" dirty="0" err="1" smtClean="0"/>
              <a:t>pyrrolysin</a:t>
            </a:r>
            <a:endParaRPr lang="cs-CZ" sz="1600" dirty="0"/>
          </a:p>
          <a:p>
            <a:r>
              <a:rPr lang="cs-CZ" sz="1600" dirty="0" smtClean="0"/>
              <a:t>- aminokyseliny se nejprve aktivují enzymem </a:t>
            </a:r>
            <a:r>
              <a:rPr lang="cs-CZ" sz="1600" b="1" dirty="0" err="1" smtClean="0"/>
              <a:t>aminoacyl-tRNA-syntetázou</a:t>
            </a:r>
            <a:endParaRPr lang="cs-CZ" sz="1600" b="1" dirty="0" smtClean="0"/>
          </a:p>
          <a:p>
            <a:r>
              <a:rPr lang="cs-CZ" sz="1600" dirty="0" smtClean="0"/>
              <a:t>- dojde k vazbě aminokyseliny na </a:t>
            </a:r>
            <a:r>
              <a:rPr lang="cs-CZ" sz="1600" dirty="0" err="1" smtClean="0"/>
              <a:t>tRNA</a:t>
            </a:r>
            <a:r>
              <a:rPr lang="cs-CZ" sz="1600" dirty="0" smtClean="0"/>
              <a:t> a vzniká </a:t>
            </a:r>
            <a:r>
              <a:rPr lang="cs-CZ" sz="1600" b="1" dirty="0" err="1" smtClean="0"/>
              <a:t>aminoacyl-tRNA</a:t>
            </a:r>
            <a:r>
              <a:rPr lang="cs-CZ" sz="1600" b="1" dirty="0" smtClean="0"/>
              <a:t> (</a:t>
            </a:r>
            <a:r>
              <a:rPr lang="cs-CZ" sz="1600" b="1" dirty="0" err="1" smtClean="0"/>
              <a:t>aa-tRNA</a:t>
            </a:r>
            <a:r>
              <a:rPr lang="cs-CZ" sz="1600" b="1" dirty="0" smtClean="0"/>
              <a:t>)</a:t>
            </a:r>
          </a:p>
          <a:p>
            <a:r>
              <a:rPr lang="cs-CZ" sz="1600" dirty="0"/>
              <a:t>	</a:t>
            </a:r>
            <a:r>
              <a:rPr lang="cs-CZ" sz="1600" dirty="0" smtClean="0"/>
              <a:t>1. Iniciace: tvorba iniciačního komplexu z ribozomů 70S, </a:t>
            </a:r>
            <a:r>
              <a:rPr lang="cs-CZ" sz="1600" dirty="0" err="1" smtClean="0"/>
              <a:t>mRNA</a:t>
            </a:r>
            <a:r>
              <a:rPr lang="cs-CZ" sz="1600" dirty="0" smtClean="0"/>
              <a:t> a </a:t>
            </a:r>
            <a:r>
              <a:rPr lang="cs-CZ" sz="1600" dirty="0" err="1" smtClean="0"/>
              <a:t>tRNA</a:t>
            </a:r>
            <a:endParaRPr lang="cs-CZ" sz="1600" dirty="0" smtClean="0"/>
          </a:p>
          <a:p>
            <a:r>
              <a:rPr lang="cs-CZ" sz="1600" dirty="0" smtClean="0"/>
              <a:t>	2. Elongace: prodlužování polypeptidového řetězce</a:t>
            </a:r>
          </a:p>
          <a:p>
            <a:r>
              <a:rPr lang="cs-CZ" sz="1600" dirty="0" smtClean="0"/>
              <a:t>	3. Terminace: zakončení syntézy polypeptidového řetězce, signalizováno terminačním 	kodonem.</a:t>
            </a:r>
            <a:endParaRPr lang="en-US" sz="1600" dirty="0"/>
          </a:p>
        </p:txBody>
      </p:sp>
      <p:pic>
        <p:nvPicPr>
          <p:cNvPr id="3" name="Picture 2" descr="https://upload.wikimedia.org/wikipedia/commons/0/0f/Peptide_sy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140968"/>
            <a:ext cx="4104456" cy="262229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6692587" y="5093044"/>
            <a:ext cx="719043" cy="338554"/>
          </a:xfrm>
          <a:prstGeom prst="rect">
            <a:avLst/>
          </a:prstGeom>
          <a:noFill/>
        </p:spPr>
        <p:txBody>
          <a:bodyPr wrap="none" rtlCol="0">
            <a:spAutoFit/>
          </a:bodyPr>
          <a:lstStyle/>
          <a:p>
            <a:r>
              <a:rPr lang="cs-CZ" sz="1600" b="1" dirty="0" smtClean="0">
                <a:solidFill>
                  <a:srgbClr val="FF0000"/>
                </a:solidFill>
              </a:rPr>
              <a:t>kodon</a:t>
            </a:r>
            <a:endParaRPr lang="en-US" sz="1600" b="1" dirty="0">
              <a:solidFill>
                <a:srgbClr val="FF0000"/>
              </a:solidFill>
            </a:endParaRPr>
          </a:p>
        </p:txBody>
      </p:sp>
      <p:sp>
        <p:nvSpPr>
          <p:cNvPr id="8" name="TextovéPole 7"/>
          <p:cNvSpPr txBox="1"/>
          <p:nvPr/>
        </p:nvSpPr>
        <p:spPr>
          <a:xfrm>
            <a:off x="7846183" y="4076768"/>
            <a:ext cx="1048942" cy="338554"/>
          </a:xfrm>
          <a:prstGeom prst="rect">
            <a:avLst/>
          </a:prstGeom>
          <a:noFill/>
        </p:spPr>
        <p:txBody>
          <a:bodyPr wrap="none" rtlCol="0">
            <a:spAutoFit/>
          </a:bodyPr>
          <a:lstStyle/>
          <a:p>
            <a:r>
              <a:rPr lang="cs-CZ" sz="1600" b="1" dirty="0" smtClean="0">
                <a:solidFill>
                  <a:srgbClr val="FF0000"/>
                </a:solidFill>
              </a:rPr>
              <a:t>antikodon</a:t>
            </a:r>
            <a:endParaRPr lang="en-US" sz="1600" b="1" dirty="0">
              <a:solidFill>
                <a:srgbClr val="FF0000"/>
              </a:solidFill>
            </a:endParaRPr>
          </a:p>
        </p:txBody>
      </p:sp>
      <p:sp>
        <p:nvSpPr>
          <p:cNvPr id="12" name="Obdélník 11"/>
          <p:cNvSpPr/>
          <p:nvPr/>
        </p:nvSpPr>
        <p:spPr>
          <a:xfrm>
            <a:off x="6501055" y="4924536"/>
            <a:ext cx="36004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délník 12"/>
          <p:cNvSpPr/>
          <p:nvPr/>
        </p:nvSpPr>
        <p:spPr>
          <a:xfrm rot="19841563">
            <a:off x="7564847" y="4270586"/>
            <a:ext cx="36004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ovéPole 15"/>
          <p:cNvSpPr txBox="1"/>
          <p:nvPr/>
        </p:nvSpPr>
        <p:spPr>
          <a:xfrm>
            <a:off x="7494233" y="3489534"/>
            <a:ext cx="1566454" cy="338554"/>
          </a:xfrm>
          <a:prstGeom prst="rect">
            <a:avLst/>
          </a:prstGeom>
          <a:noFill/>
        </p:spPr>
        <p:txBody>
          <a:bodyPr wrap="none" rtlCol="0">
            <a:spAutoFit/>
          </a:bodyPr>
          <a:lstStyle/>
          <a:p>
            <a:r>
              <a:rPr lang="cs-CZ" sz="1600" b="1" dirty="0" err="1" smtClean="0">
                <a:solidFill>
                  <a:srgbClr val="FF0000"/>
                </a:solidFill>
              </a:rPr>
              <a:t>aminoacyl-tRNA</a:t>
            </a:r>
            <a:endParaRPr lang="en-US" sz="1600" b="1" dirty="0">
              <a:solidFill>
                <a:srgbClr val="FF0000"/>
              </a:solidFill>
            </a:endParaRPr>
          </a:p>
        </p:txBody>
      </p:sp>
      <p:sp>
        <p:nvSpPr>
          <p:cNvPr id="17" name="Obdélník 16"/>
          <p:cNvSpPr/>
          <p:nvPr/>
        </p:nvSpPr>
        <p:spPr>
          <a:xfrm>
            <a:off x="57073" y="5229200"/>
            <a:ext cx="5162999" cy="954107"/>
          </a:xfrm>
          <a:prstGeom prst="rect">
            <a:avLst/>
          </a:prstGeom>
        </p:spPr>
        <p:txBody>
          <a:bodyPr wrap="square">
            <a:spAutoFit/>
          </a:bodyPr>
          <a:lstStyle/>
          <a:p>
            <a:pPr lvl="0"/>
            <a:r>
              <a:rPr lang="cs-CZ" sz="1400" b="1" dirty="0" smtClean="0">
                <a:solidFill>
                  <a:prstClr val="black"/>
                </a:solidFill>
              </a:rPr>
              <a:t>Aminokyselinový (</a:t>
            </a:r>
            <a:r>
              <a:rPr lang="cs-CZ" sz="1400" b="1" dirty="0" err="1" smtClean="0">
                <a:solidFill>
                  <a:prstClr val="black"/>
                </a:solidFill>
              </a:rPr>
              <a:t>poly</a:t>
            </a:r>
            <a:r>
              <a:rPr lang="cs-CZ" sz="1400" b="1" dirty="0" smtClean="0">
                <a:solidFill>
                  <a:prstClr val="black"/>
                </a:solidFill>
              </a:rPr>
              <a:t>-peptidový) řetězec (protein)</a:t>
            </a:r>
          </a:p>
          <a:p>
            <a:pPr lvl="0"/>
            <a:r>
              <a:rPr lang="cs-CZ" sz="1400" dirty="0" smtClean="0">
                <a:solidFill>
                  <a:prstClr val="black"/>
                </a:solidFill>
              </a:rPr>
              <a:t>- AA spojeny </a:t>
            </a:r>
            <a:r>
              <a:rPr lang="cs-CZ" sz="1400" b="1" u="sng" dirty="0" smtClean="0">
                <a:solidFill>
                  <a:prstClr val="black"/>
                </a:solidFill>
              </a:rPr>
              <a:t>peptidovou vazbou </a:t>
            </a:r>
            <a:r>
              <a:rPr lang="cs-CZ" sz="1400" dirty="0" smtClean="0">
                <a:solidFill>
                  <a:prstClr val="black"/>
                </a:solidFill>
              </a:rPr>
              <a:t>mezi -NH</a:t>
            </a:r>
            <a:r>
              <a:rPr lang="cs-CZ" sz="1400" baseline="-25000" dirty="0" smtClean="0">
                <a:solidFill>
                  <a:prstClr val="black"/>
                </a:solidFill>
              </a:rPr>
              <a:t>2</a:t>
            </a:r>
            <a:r>
              <a:rPr lang="cs-CZ" sz="1400" dirty="0" smtClean="0">
                <a:solidFill>
                  <a:prstClr val="black"/>
                </a:solidFill>
              </a:rPr>
              <a:t> a COOH</a:t>
            </a:r>
          </a:p>
          <a:p>
            <a:pPr lvl="0"/>
            <a:r>
              <a:rPr lang="cs-CZ" sz="1400" dirty="0" smtClean="0">
                <a:solidFill>
                  <a:prstClr val="black"/>
                </a:solidFill>
              </a:rPr>
              <a:t>- rozlišujeme N-konec a C-konec</a:t>
            </a:r>
          </a:p>
          <a:p>
            <a:pPr lvl="0"/>
            <a:r>
              <a:rPr lang="cs-CZ" sz="1400" dirty="0" smtClean="0">
                <a:solidFill>
                  <a:prstClr val="black"/>
                </a:solidFill>
              </a:rPr>
              <a:t>- na </a:t>
            </a:r>
            <a:r>
              <a:rPr lang="cs-CZ" sz="1400" dirty="0" err="1" smtClean="0">
                <a:solidFill>
                  <a:prstClr val="black"/>
                </a:solidFill>
              </a:rPr>
              <a:t>tRNA</a:t>
            </a:r>
            <a:r>
              <a:rPr lang="cs-CZ" sz="1400" dirty="0" smtClean="0">
                <a:solidFill>
                  <a:prstClr val="black"/>
                </a:solidFill>
              </a:rPr>
              <a:t> se váže </a:t>
            </a:r>
            <a:r>
              <a:rPr lang="cs-CZ" sz="1400" dirty="0" smtClean="0">
                <a:solidFill>
                  <a:prstClr val="black"/>
                </a:solidFill>
              </a:rPr>
              <a:t>C-koncem, k řetězci se připojí N-koncem</a:t>
            </a:r>
            <a:endParaRPr lang="cs-CZ" sz="1400" dirty="0" smtClean="0">
              <a:solidFill>
                <a:prstClr val="black"/>
              </a:solidFill>
            </a:endParaRPr>
          </a:p>
        </p:txBody>
      </p:sp>
      <p:pic>
        <p:nvPicPr>
          <p:cNvPr id="3074" name="Picture 2" descr="https://upload.wikimedia.org/wikipedia/commons/thumb/6/6b/AminoacidCondensation.svg/576px-AminoacidCondensatio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4284364"/>
            <a:ext cx="4370911" cy="101684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Skupina 6"/>
          <p:cNvGrpSpPr/>
          <p:nvPr/>
        </p:nvGrpSpPr>
        <p:grpSpPr>
          <a:xfrm>
            <a:off x="251520" y="2971923"/>
            <a:ext cx="3628425" cy="1249165"/>
            <a:chOff x="251520" y="2852936"/>
            <a:chExt cx="3628425" cy="1249165"/>
          </a:xfrm>
        </p:grpSpPr>
        <p:pic>
          <p:nvPicPr>
            <p:cNvPr id="9" name="Picture 2" descr="http://img.sparknotes.com/figures/F/f88cd44dc6a50ffa6b94cdb9d213894e/polypeptid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022213"/>
              <a:ext cx="3628425" cy="1079888"/>
            </a:xfrm>
            <a:prstGeom prst="rect">
              <a:avLst/>
            </a:prstGeom>
            <a:noFill/>
            <a:extLst>
              <a:ext uri="{909E8E84-426E-40DD-AFC4-6F175D3DCCD1}">
                <a14:hiddenFill xmlns:a14="http://schemas.microsoft.com/office/drawing/2010/main">
                  <a:solidFill>
                    <a:srgbClr val="FFFFFF"/>
                  </a:solidFill>
                </a14:hiddenFill>
              </a:ext>
            </a:extLst>
          </p:spPr>
        </p:pic>
        <p:sp>
          <p:nvSpPr>
            <p:cNvPr id="4" name="Ovál 3"/>
            <p:cNvSpPr/>
            <p:nvPr/>
          </p:nvSpPr>
          <p:spPr>
            <a:xfrm>
              <a:off x="619724" y="3167711"/>
              <a:ext cx="288032" cy="536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ál 10"/>
            <p:cNvSpPr/>
            <p:nvPr/>
          </p:nvSpPr>
          <p:spPr>
            <a:xfrm>
              <a:off x="1483820" y="3447579"/>
              <a:ext cx="288032" cy="536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ál 13"/>
            <p:cNvSpPr/>
            <p:nvPr/>
          </p:nvSpPr>
          <p:spPr>
            <a:xfrm>
              <a:off x="2379104" y="3159547"/>
              <a:ext cx="288032" cy="536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ál 14"/>
            <p:cNvSpPr/>
            <p:nvPr/>
          </p:nvSpPr>
          <p:spPr>
            <a:xfrm>
              <a:off x="3243200" y="3423087"/>
              <a:ext cx="288032" cy="536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ovéPole 17"/>
            <p:cNvSpPr txBox="1"/>
            <p:nvPr/>
          </p:nvSpPr>
          <p:spPr>
            <a:xfrm>
              <a:off x="591368" y="2852936"/>
              <a:ext cx="380232" cy="261610"/>
            </a:xfrm>
            <a:prstGeom prst="rect">
              <a:avLst/>
            </a:prstGeom>
            <a:noFill/>
          </p:spPr>
          <p:txBody>
            <a:bodyPr wrap="none" rtlCol="0">
              <a:spAutoFit/>
            </a:bodyPr>
            <a:lstStyle/>
            <a:p>
              <a:r>
                <a:rPr lang="cs-CZ" sz="1100" b="1" dirty="0" smtClean="0">
                  <a:solidFill>
                    <a:srgbClr val="FF0000"/>
                  </a:solidFill>
                </a:rPr>
                <a:t>Trp</a:t>
              </a:r>
              <a:endParaRPr lang="en-US" sz="1100" b="1" dirty="0">
                <a:solidFill>
                  <a:srgbClr val="FF0000"/>
                </a:solidFill>
              </a:endParaRPr>
            </a:p>
          </p:txBody>
        </p:sp>
        <p:sp>
          <p:nvSpPr>
            <p:cNvPr id="19" name="TextovéPole 18"/>
            <p:cNvSpPr txBox="1"/>
            <p:nvPr/>
          </p:nvSpPr>
          <p:spPr>
            <a:xfrm>
              <a:off x="1447300" y="3208979"/>
              <a:ext cx="367408" cy="261610"/>
            </a:xfrm>
            <a:prstGeom prst="rect">
              <a:avLst/>
            </a:prstGeom>
            <a:noFill/>
          </p:spPr>
          <p:txBody>
            <a:bodyPr wrap="none" rtlCol="0">
              <a:spAutoFit/>
            </a:bodyPr>
            <a:lstStyle/>
            <a:p>
              <a:r>
                <a:rPr lang="cs-CZ" sz="1100" b="1" dirty="0" err="1" smtClean="0">
                  <a:solidFill>
                    <a:srgbClr val="FF0000"/>
                  </a:solidFill>
                </a:rPr>
                <a:t>Lys</a:t>
              </a:r>
              <a:endParaRPr lang="en-US" sz="1100" b="1" dirty="0">
                <a:solidFill>
                  <a:srgbClr val="FF0000"/>
                </a:solidFill>
              </a:endParaRPr>
            </a:p>
          </p:txBody>
        </p:sp>
        <p:sp>
          <p:nvSpPr>
            <p:cNvPr id="20" name="TextovéPole 19"/>
            <p:cNvSpPr txBox="1"/>
            <p:nvPr/>
          </p:nvSpPr>
          <p:spPr>
            <a:xfrm>
              <a:off x="2347916" y="2902689"/>
              <a:ext cx="401072" cy="261610"/>
            </a:xfrm>
            <a:prstGeom prst="rect">
              <a:avLst/>
            </a:prstGeom>
            <a:noFill/>
          </p:spPr>
          <p:txBody>
            <a:bodyPr wrap="none" rtlCol="0">
              <a:spAutoFit/>
            </a:bodyPr>
            <a:lstStyle/>
            <a:p>
              <a:r>
                <a:rPr lang="cs-CZ" sz="1100" b="1" dirty="0" err="1" smtClean="0">
                  <a:solidFill>
                    <a:srgbClr val="FF0000"/>
                  </a:solidFill>
                </a:rPr>
                <a:t>Asp</a:t>
              </a:r>
              <a:endParaRPr lang="en-US" sz="1100" b="1" dirty="0">
                <a:solidFill>
                  <a:srgbClr val="FF0000"/>
                </a:solidFill>
              </a:endParaRPr>
            </a:p>
          </p:txBody>
        </p:sp>
        <p:sp>
          <p:nvSpPr>
            <p:cNvPr id="21" name="TextovéPole 20"/>
            <p:cNvSpPr txBox="1"/>
            <p:nvPr/>
          </p:nvSpPr>
          <p:spPr>
            <a:xfrm>
              <a:off x="3203848" y="3192651"/>
              <a:ext cx="405880" cy="261610"/>
            </a:xfrm>
            <a:prstGeom prst="rect">
              <a:avLst/>
            </a:prstGeom>
            <a:noFill/>
          </p:spPr>
          <p:txBody>
            <a:bodyPr wrap="none" rtlCol="0">
              <a:spAutoFit/>
            </a:bodyPr>
            <a:lstStyle/>
            <a:p>
              <a:r>
                <a:rPr lang="cs-CZ" sz="1100" b="1" dirty="0" err="1" smtClean="0">
                  <a:solidFill>
                    <a:srgbClr val="FF0000"/>
                  </a:solidFill>
                </a:rPr>
                <a:t>Phe</a:t>
              </a:r>
              <a:endParaRPr lang="en-US" sz="1100" b="1" dirty="0">
                <a:solidFill>
                  <a:srgbClr val="FF0000"/>
                </a:solidFill>
              </a:endParaRPr>
            </a:p>
          </p:txBody>
        </p:sp>
      </p:grpSp>
      <p:sp>
        <p:nvSpPr>
          <p:cNvPr id="6" name="Obdélník 5"/>
          <p:cNvSpPr/>
          <p:nvPr/>
        </p:nvSpPr>
        <p:spPr>
          <a:xfrm>
            <a:off x="107504" y="6309320"/>
            <a:ext cx="8895125" cy="461665"/>
          </a:xfrm>
          <a:prstGeom prst="rect">
            <a:avLst/>
          </a:prstGeom>
        </p:spPr>
        <p:txBody>
          <a:bodyPr wrap="square">
            <a:spAutoFit/>
          </a:bodyPr>
          <a:lstStyle/>
          <a:p>
            <a:r>
              <a:rPr lang="cs-CZ" sz="1200" i="1" dirty="0">
                <a:solidFill>
                  <a:prstClr val="black"/>
                </a:solidFill>
              </a:rPr>
              <a:t>NH</a:t>
            </a:r>
            <a:r>
              <a:rPr lang="cs-CZ" sz="1200" i="1" baseline="-25000" dirty="0">
                <a:solidFill>
                  <a:prstClr val="black"/>
                </a:solidFill>
              </a:rPr>
              <a:t>2</a:t>
            </a:r>
            <a:r>
              <a:rPr lang="cs-CZ" sz="1200" i="1" dirty="0" smtClean="0"/>
              <a:t> - Amin; COOH - karboxylová kyselina</a:t>
            </a:r>
          </a:p>
          <a:p>
            <a:r>
              <a:rPr lang="cs-CZ" sz="1200" i="1" dirty="0" smtClean="0"/>
              <a:t>Trp (</a:t>
            </a:r>
            <a:r>
              <a:rPr lang="cs-CZ" sz="1200" i="1" dirty="0"/>
              <a:t>t</a:t>
            </a:r>
            <a:r>
              <a:rPr lang="en-US" sz="1200" i="1" dirty="0" err="1" smtClean="0"/>
              <a:t>rypto</a:t>
            </a:r>
            <a:r>
              <a:rPr lang="cs-CZ" sz="1200" i="1" dirty="0" smtClean="0"/>
              <a:t>f</a:t>
            </a:r>
            <a:r>
              <a:rPr lang="en-US" sz="1200" i="1" dirty="0" smtClean="0"/>
              <a:t>an</a:t>
            </a:r>
            <a:r>
              <a:rPr lang="cs-CZ" sz="1200" i="1" dirty="0" smtClean="0"/>
              <a:t>; W;</a:t>
            </a:r>
            <a:r>
              <a:rPr lang="en-US" sz="1200" i="1" dirty="0" smtClean="0"/>
              <a:t> </a:t>
            </a:r>
            <a:r>
              <a:rPr lang="cs-CZ" sz="1200" i="1" dirty="0" smtClean="0"/>
              <a:t>k</a:t>
            </a:r>
            <a:r>
              <a:rPr lang="en-US" sz="1200" i="1" dirty="0" err="1" smtClean="0"/>
              <a:t>odon</a:t>
            </a:r>
            <a:r>
              <a:rPr lang="en-US" sz="1200" i="1" dirty="0"/>
              <a:t> </a:t>
            </a:r>
            <a:r>
              <a:rPr lang="en-US" sz="1200" i="1" dirty="0" smtClean="0"/>
              <a:t>UGG</a:t>
            </a:r>
            <a:r>
              <a:rPr lang="cs-CZ" sz="1200" i="1" dirty="0" smtClean="0"/>
              <a:t>); </a:t>
            </a:r>
            <a:r>
              <a:rPr lang="cs-CZ" sz="1200" i="1" dirty="0" err="1" smtClean="0"/>
              <a:t>Lys</a:t>
            </a:r>
            <a:r>
              <a:rPr lang="cs-CZ" sz="1200" i="1" dirty="0" smtClean="0"/>
              <a:t> (</a:t>
            </a:r>
            <a:r>
              <a:rPr lang="cs-CZ" sz="1200" i="1" dirty="0"/>
              <a:t>l</a:t>
            </a:r>
            <a:r>
              <a:rPr lang="en-US" sz="1200" i="1" dirty="0" smtClean="0"/>
              <a:t>y</a:t>
            </a:r>
            <a:r>
              <a:rPr lang="cs-CZ" sz="1200" i="1" dirty="0" smtClean="0"/>
              <a:t>z</a:t>
            </a:r>
            <a:r>
              <a:rPr lang="en-US" sz="1200" i="1" dirty="0" smtClean="0"/>
              <a:t>in</a:t>
            </a:r>
            <a:r>
              <a:rPr lang="cs-CZ" sz="1200" i="1" dirty="0" smtClean="0"/>
              <a:t>;</a:t>
            </a:r>
            <a:r>
              <a:rPr lang="en-US" sz="1200" i="1" dirty="0" smtClean="0"/>
              <a:t> K</a:t>
            </a:r>
            <a:r>
              <a:rPr lang="cs-CZ" sz="1200" i="1" dirty="0" smtClean="0"/>
              <a:t>; </a:t>
            </a:r>
            <a:r>
              <a:rPr lang="en-US" sz="1200" i="1" dirty="0" smtClean="0"/>
              <a:t>AAA a </a:t>
            </a:r>
            <a:r>
              <a:rPr lang="en-US" sz="1200" i="1" dirty="0"/>
              <a:t>AAG</a:t>
            </a:r>
            <a:r>
              <a:rPr lang="en-US" sz="1200" i="1" dirty="0" smtClean="0"/>
              <a:t>)</a:t>
            </a:r>
            <a:r>
              <a:rPr lang="cs-CZ" sz="1200" i="1" dirty="0" smtClean="0"/>
              <a:t>; </a:t>
            </a:r>
            <a:r>
              <a:rPr lang="cs-CZ" sz="1200" i="1" dirty="0" err="1" smtClean="0"/>
              <a:t>Asp</a:t>
            </a:r>
            <a:r>
              <a:rPr lang="cs-CZ" sz="1200" i="1" dirty="0" smtClean="0"/>
              <a:t> (kyselina </a:t>
            </a:r>
            <a:r>
              <a:rPr lang="cs-CZ" sz="1200" i="1" dirty="0" err="1" smtClean="0"/>
              <a:t>asparagová</a:t>
            </a:r>
            <a:r>
              <a:rPr lang="cs-CZ" sz="1200" i="1" dirty="0" smtClean="0"/>
              <a:t>; D; </a:t>
            </a:r>
            <a:r>
              <a:rPr lang="en-US" sz="1200" dirty="0" smtClean="0"/>
              <a:t>GAU </a:t>
            </a:r>
            <a:r>
              <a:rPr lang="en-US" sz="1200" dirty="0"/>
              <a:t>a </a:t>
            </a:r>
            <a:r>
              <a:rPr lang="en-US" sz="1200" dirty="0" smtClean="0"/>
              <a:t>GAC</a:t>
            </a:r>
            <a:r>
              <a:rPr lang="cs-CZ" sz="1200" dirty="0" smtClean="0"/>
              <a:t>); </a:t>
            </a:r>
            <a:r>
              <a:rPr lang="cs-CZ" sz="1200" dirty="0" err="1" smtClean="0"/>
              <a:t>Phe</a:t>
            </a:r>
            <a:r>
              <a:rPr lang="cs-CZ" sz="1200" dirty="0" smtClean="0"/>
              <a:t> (fenylalanin; </a:t>
            </a:r>
            <a:r>
              <a:rPr lang="cs-CZ" sz="1200" dirty="0"/>
              <a:t>F; </a:t>
            </a:r>
            <a:r>
              <a:rPr lang="cs-CZ" sz="1200" dirty="0" smtClean="0"/>
              <a:t>UUU a UUC) </a:t>
            </a:r>
            <a:endParaRPr lang="en-US" sz="1200" i="1" dirty="0"/>
          </a:p>
        </p:txBody>
      </p:sp>
    </p:spTree>
    <p:extLst>
      <p:ext uri="{BB962C8B-B14F-4D97-AF65-F5344CB8AC3E}">
        <p14:creationId xmlns:p14="http://schemas.microsoft.com/office/powerpoint/2010/main" val="27975354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26163" y="241478"/>
            <a:ext cx="8666317" cy="4585871"/>
          </a:xfrm>
          <a:prstGeom prst="rect">
            <a:avLst/>
          </a:prstGeom>
        </p:spPr>
        <p:txBody>
          <a:bodyPr wrap="square">
            <a:spAutoFit/>
          </a:bodyPr>
          <a:lstStyle/>
          <a:p>
            <a:r>
              <a:rPr lang="cs-CZ" sz="2000" b="1" dirty="0" smtClean="0"/>
              <a:t>Část druhá: Eukaryotická translace</a:t>
            </a:r>
          </a:p>
          <a:p>
            <a:endParaRPr lang="cs-CZ" sz="1600" b="1" dirty="0" smtClean="0"/>
          </a:p>
          <a:p>
            <a:r>
              <a:rPr lang="cs-CZ" sz="1600" dirty="0" smtClean="0"/>
              <a:t>a) u živočichů v cytoplasmě a v mitochondriích</a:t>
            </a:r>
          </a:p>
          <a:p>
            <a:r>
              <a:rPr lang="cs-CZ" sz="1600" dirty="0" smtClean="0"/>
              <a:t>b) u rostlin v cytoplasmě, mitochondriích a chloroplastech</a:t>
            </a:r>
          </a:p>
          <a:p>
            <a:endParaRPr lang="cs-CZ" sz="1600" dirty="0"/>
          </a:p>
          <a:p>
            <a:r>
              <a:rPr lang="cs-CZ" sz="1600" dirty="0" smtClean="0"/>
              <a:t>Cytoplasmatické ribozomy: liší se od prokaryotických; 80S</a:t>
            </a:r>
          </a:p>
          <a:p>
            <a:r>
              <a:rPr lang="cs-CZ" sz="1600" dirty="0" smtClean="0"/>
              <a:t>Mitochondriální a chloroplastové ribozomy: stejné jako u </a:t>
            </a:r>
            <a:r>
              <a:rPr lang="cs-CZ" sz="1600" dirty="0" err="1" smtClean="0"/>
              <a:t>prokaryot</a:t>
            </a:r>
            <a:r>
              <a:rPr lang="cs-CZ" sz="1600" dirty="0" smtClean="0"/>
              <a:t>; 70S</a:t>
            </a:r>
          </a:p>
          <a:p>
            <a:endParaRPr lang="cs-CZ" sz="1600" dirty="0"/>
          </a:p>
          <a:p>
            <a:endParaRPr lang="cs-CZ" sz="1600" b="1" dirty="0" smtClean="0"/>
          </a:p>
          <a:p>
            <a:endParaRPr lang="cs-CZ" sz="1600" b="1" dirty="0" smtClean="0"/>
          </a:p>
          <a:p>
            <a:r>
              <a:rPr lang="cs-CZ" sz="1600" b="1" dirty="0" smtClean="0"/>
              <a:t>Rozdíly v eukaryotické (cytoplasmatické) translace oproti prokaryotické:</a:t>
            </a:r>
          </a:p>
          <a:p>
            <a:endParaRPr lang="cs-CZ" sz="1600" dirty="0" smtClean="0"/>
          </a:p>
          <a:p>
            <a:r>
              <a:rPr lang="cs-CZ" sz="1600" dirty="0" smtClean="0"/>
              <a:t>1. Počáteční AA je </a:t>
            </a:r>
            <a:r>
              <a:rPr lang="cs-CZ" sz="1600" dirty="0" err="1" smtClean="0"/>
              <a:t>methionin</a:t>
            </a:r>
            <a:r>
              <a:rPr lang="cs-CZ" sz="1600" dirty="0" smtClean="0"/>
              <a:t> (na N-konci polypeptidového řetězce)</a:t>
            </a:r>
          </a:p>
          <a:p>
            <a:r>
              <a:rPr lang="cs-CZ" sz="1600" dirty="0"/>
              <a:t>	</a:t>
            </a:r>
            <a:r>
              <a:rPr lang="cs-CZ" sz="1600" dirty="0" smtClean="0"/>
              <a:t>- iniciační </a:t>
            </a:r>
            <a:r>
              <a:rPr lang="cs-CZ" sz="1600" dirty="0" err="1" smtClean="0"/>
              <a:t>tRNA</a:t>
            </a:r>
            <a:r>
              <a:rPr lang="cs-CZ" sz="1600" baseline="-25000" dirty="0" err="1" smtClean="0"/>
              <a:t>i</a:t>
            </a:r>
            <a:r>
              <a:rPr lang="cs-CZ" sz="1600" baseline="30000" dirty="0" err="1" smtClean="0"/>
              <a:t>Met</a:t>
            </a:r>
            <a:r>
              <a:rPr lang="cs-CZ" sz="1600" dirty="0"/>
              <a:t> </a:t>
            </a:r>
            <a:r>
              <a:rPr lang="cs-CZ" sz="1600" dirty="0" smtClean="0"/>
              <a:t>není </a:t>
            </a:r>
            <a:r>
              <a:rPr lang="cs-CZ" sz="1600" dirty="0" err="1" smtClean="0"/>
              <a:t>formylována</a:t>
            </a:r>
            <a:r>
              <a:rPr lang="cs-CZ" sz="1600" dirty="0" smtClean="0"/>
              <a:t> </a:t>
            </a:r>
            <a:r>
              <a:rPr lang="cs-CZ" sz="1600" i="1" dirty="0" smtClean="0"/>
              <a:t>in </a:t>
            </a:r>
            <a:r>
              <a:rPr lang="cs-CZ" sz="1600" i="1" dirty="0" err="1" smtClean="0"/>
              <a:t>vivo</a:t>
            </a:r>
            <a:r>
              <a:rPr lang="cs-CZ" sz="1600" dirty="0" smtClean="0"/>
              <a:t>*</a:t>
            </a:r>
            <a:endParaRPr lang="cs-CZ" sz="1600" dirty="0"/>
          </a:p>
          <a:p>
            <a:r>
              <a:rPr lang="cs-CZ" sz="1600" dirty="0"/>
              <a:t>	</a:t>
            </a:r>
            <a:r>
              <a:rPr lang="cs-CZ" sz="1600" dirty="0" smtClean="0"/>
              <a:t>- stejný iniciační kodon AUG</a:t>
            </a:r>
          </a:p>
          <a:p>
            <a:r>
              <a:rPr lang="cs-CZ" sz="1600" dirty="0"/>
              <a:t>	</a:t>
            </a:r>
            <a:r>
              <a:rPr lang="cs-CZ" sz="1600" dirty="0" smtClean="0"/>
              <a:t>- po prodloužení řetězce bývá odštěpen aminopeptidázou </a:t>
            </a:r>
          </a:p>
          <a:p>
            <a:endParaRPr lang="cs-CZ" sz="1600" dirty="0" smtClean="0"/>
          </a:p>
          <a:p>
            <a:r>
              <a:rPr lang="cs-CZ" sz="1600" dirty="0" smtClean="0"/>
              <a:t>2. Vyšší počet iniciačních faktorů než u </a:t>
            </a:r>
            <a:r>
              <a:rPr lang="cs-CZ" sz="1600" dirty="0" err="1" smtClean="0"/>
              <a:t>prokaryot</a:t>
            </a:r>
            <a:endParaRPr lang="cs-CZ" sz="1600" dirty="0" smtClean="0"/>
          </a:p>
        </p:txBody>
      </p:sp>
      <p:sp>
        <p:nvSpPr>
          <p:cNvPr id="4" name="Obdélník 3"/>
          <p:cNvSpPr/>
          <p:nvPr/>
        </p:nvSpPr>
        <p:spPr>
          <a:xfrm>
            <a:off x="83391" y="6433591"/>
            <a:ext cx="8950695" cy="307777"/>
          </a:xfrm>
          <a:prstGeom prst="rect">
            <a:avLst/>
          </a:prstGeom>
        </p:spPr>
        <p:txBody>
          <a:bodyPr wrap="square">
            <a:spAutoFit/>
          </a:bodyPr>
          <a:lstStyle/>
          <a:p>
            <a:r>
              <a:rPr lang="cs-CZ" sz="1400" i="1" dirty="0" smtClean="0"/>
              <a:t>* pokusy prokázaly, že in vitro ji lze </a:t>
            </a:r>
            <a:r>
              <a:rPr lang="cs-CZ" sz="1400" i="1" dirty="0" err="1" smtClean="0"/>
              <a:t>formylovat</a:t>
            </a:r>
            <a:r>
              <a:rPr lang="cs-CZ" sz="1400" i="1" dirty="0" smtClean="0"/>
              <a:t> </a:t>
            </a:r>
            <a:r>
              <a:rPr lang="cs-CZ" sz="1400" i="1" dirty="0" err="1" smtClean="0"/>
              <a:t>formylázou</a:t>
            </a:r>
            <a:r>
              <a:rPr lang="cs-CZ" sz="1400" i="1" dirty="0" smtClean="0"/>
              <a:t> z E. coli</a:t>
            </a:r>
            <a:endParaRPr lang="cs-CZ" sz="1400" i="1" dirty="0"/>
          </a:p>
        </p:txBody>
      </p:sp>
      <p:pic>
        <p:nvPicPr>
          <p:cNvPr id="6" name="Picture 2" descr="http://img.sparknotes.com/figures/F/f88cd44dc6a50ffa6b94cdb9d213894e/polypeptid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5013176"/>
            <a:ext cx="3628425" cy="1079888"/>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2368201" y="5088667"/>
            <a:ext cx="2685999" cy="307777"/>
          </a:xfrm>
          <a:prstGeom prst="rect">
            <a:avLst/>
          </a:prstGeom>
        </p:spPr>
        <p:txBody>
          <a:bodyPr wrap="square">
            <a:spAutoFit/>
          </a:bodyPr>
          <a:lstStyle/>
          <a:p>
            <a:r>
              <a:rPr lang="cs-CZ" sz="1400" b="1" dirty="0" smtClean="0"/>
              <a:t>první AA v řetězci je </a:t>
            </a:r>
            <a:r>
              <a:rPr lang="cs-CZ" sz="1400" b="1" dirty="0" err="1" smtClean="0"/>
              <a:t>methionin</a:t>
            </a:r>
            <a:endParaRPr lang="cs-CZ" sz="1400" b="1" dirty="0"/>
          </a:p>
        </p:txBody>
      </p:sp>
      <p:cxnSp>
        <p:nvCxnSpPr>
          <p:cNvPr id="3" name="Přímá spojnice se šipkou 2"/>
          <p:cNvCxnSpPr/>
          <p:nvPr/>
        </p:nvCxnSpPr>
        <p:spPr>
          <a:xfrm>
            <a:off x="4804352" y="5283375"/>
            <a:ext cx="648072" cy="153889"/>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6534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26163" y="241478"/>
            <a:ext cx="8666317" cy="2308324"/>
          </a:xfrm>
          <a:prstGeom prst="rect">
            <a:avLst/>
          </a:prstGeom>
        </p:spPr>
        <p:txBody>
          <a:bodyPr wrap="square">
            <a:spAutoFit/>
          </a:bodyPr>
          <a:lstStyle/>
          <a:p>
            <a:r>
              <a:rPr lang="cs-CZ" sz="1600" b="1" dirty="0" smtClean="0"/>
              <a:t>Eukaryotní </a:t>
            </a:r>
            <a:r>
              <a:rPr lang="cs-CZ" sz="1600" b="1" dirty="0" err="1" smtClean="0"/>
              <a:t>mRNA</a:t>
            </a:r>
            <a:r>
              <a:rPr lang="cs-CZ" sz="1600" b="1" dirty="0" smtClean="0"/>
              <a:t>:</a:t>
            </a:r>
          </a:p>
          <a:p>
            <a:endParaRPr lang="cs-CZ" sz="1600" dirty="0" smtClean="0"/>
          </a:p>
          <a:p>
            <a:r>
              <a:rPr lang="cs-CZ" sz="1600" dirty="0" smtClean="0"/>
              <a:t>- </a:t>
            </a:r>
            <a:r>
              <a:rPr lang="cs-CZ" sz="1600" dirty="0" err="1" smtClean="0"/>
              <a:t>narozdíl</a:t>
            </a:r>
            <a:r>
              <a:rPr lang="cs-CZ" sz="1600" dirty="0" smtClean="0"/>
              <a:t> od </a:t>
            </a:r>
            <a:r>
              <a:rPr lang="cs-CZ" sz="1600" dirty="0" err="1" smtClean="0"/>
              <a:t>prokaryotní</a:t>
            </a:r>
            <a:r>
              <a:rPr lang="cs-CZ" sz="1600" dirty="0" smtClean="0"/>
              <a:t> </a:t>
            </a:r>
            <a:r>
              <a:rPr lang="cs-CZ" sz="1600" dirty="0" err="1" smtClean="0"/>
              <a:t>mRNA</a:t>
            </a:r>
            <a:r>
              <a:rPr lang="cs-CZ" sz="1600" dirty="0" smtClean="0"/>
              <a:t> neobsahuje </a:t>
            </a:r>
            <a:r>
              <a:rPr lang="cs-CZ" sz="1600" dirty="0" err="1" smtClean="0"/>
              <a:t>Shine-Dalgarno</a:t>
            </a:r>
            <a:r>
              <a:rPr lang="cs-CZ" sz="1600" dirty="0" smtClean="0"/>
              <a:t> sekvenci (</a:t>
            </a:r>
            <a:r>
              <a:rPr lang="cs-CZ" sz="1600" dirty="0" err="1" smtClean="0"/>
              <a:t>ribosome</a:t>
            </a:r>
            <a:r>
              <a:rPr lang="cs-CZ" sz="1600" dirty="0" smtClean="0"/>
              <a:t> </a:t>
            </a:r>
            <a:r>
              <a:rPr lang="cs-CZ" sz="1600" dirty="0" err="1" smtClean="0"/>
              <a:t>binding</a:t>
            </a:r>
            <a:r>
              <a:rPr lang="cs-CZ" sz="1600" dirty="0" smtClean="0"/>
              <a:t> </a:t>
            </a:r>
            <a:r>
              <a:rPr lang="cs-CZ" sz="1600" dirty="0" err="1" smtClean="0"/>
              <a:t>site</a:t>
            </a:r>
            <a:r>
              <a:rPr lang="cs-CZ" sz="1600" dirty="0" smtClean="0"/>
              <a:t>)</a:t>
            </a:r>
          </a:p>
          <a:p>
            <a:r>
              <a:rPr lang="cs-CZ" sz="1600" dirty="0" smtClean="0"/>
              <a:t>- startovací kodon </a:t>
            </a:r>
            <a:r>
              <a:rPr lang="cs-CZ" sz="1600" dirty="0"/>
              <a:t>se nachází v </a:t>
            </a:r>
            <a:r>
              <a:rPr lang="cs-CZ" sz="1600" dirty="0" smtClean="0"/>
              <a:t>"</a:t>
            </a:r>
            <a:r>
              <a:rPr lang="cs-CZ" sz="1600" dirty="0"/>
              <a:t>sekvenci </a:t>
            </a:r>
            <a:r>
              <a:rPr lang="cs-CZ" sz="1600" dirty="0" err="1"/>
              <a:t>Kozakové</a:t>
            </a:r>
            <a:r>
              <a:rPr lang="cs-CZ" sz="1600" dirty="0"/>
              <a:t>" </a:t>
            </a:r>
            <a:r>
              <a:rPr lang="cs-CZ" sz="1600" dirty="0" smtClean="0"/>
              <a:t>CAAA</a:t>
            </a:r>
            <a:r>
              <a:rPr lang="cs-CZ" sz="1600" b="1" dirty="0" smtClean="0"/>
              <a:t>AUG</a:t>
            </a:r>
            <a:r>
              <a:rPr lang="cs-CZ" sz="1600" dirty="0" smtClean="0"/>
              <a:t>, kam je položena první AA </a:t>
            </a:r>
            <a:r>
              <a:rPr lang="cs-CZ" sz="1600" dirty="0"/>
              <a:t>Met-</a:t>
            </a:r>
            <a:r>
              <a:rPr lang="cs-CZ" sz="1600" dirty="0" err="1"/>
              <a:t>tRNA</a:t>
            </a:r>
            <a:r>
              <a:rPr lang="cs-CZ" sz="1600" baseline="30000" dirty="0" err="1"/>
              <a:t>Met</a:t>
            </a:r>
            <a:r>
              <a:rPr lang="cs-CZ" sz="1600" dirty="0"/>
              <a:t> </a:t>
            </a:r>
            <a:r>
              <a:rPr lang="cs-CZ" sz="1600" dirty="0" smtClean="0"/>
              <a:t>proti </a:t>
            </a:r>
            <a:r>
              <a:rPr lang="cs-CZ" sz="1600" dirty="0"/>
              <a:t>kodonu </a:t>
            </a:r>
            <a:r>
              <a:rPr lang="cs-CZ" sz="1600" dirty="0" smtClean="0"/>
              <a:t>AUG (ne, </a:t>
            </a:r>
            <a:r>
              <a:rPr lang="cs-CZ" sz="1600" dirty="0" err="1" smtClean="0"/>
              <a:t>formylmethionin</a:t>
            </a:r>
            <a:r>
              <a:rPr lang="cs-CZ" sz="1600" dirty="0" smtClean="0"/>
              <a:t>)</a:t>
            </a:r>
          </a:p>
          <a:p>
            <a:r>
              <a:rPr lang="cs-CZ" sz="1600" dirty="0" smtClean="0"/>
              <a:t>- oproti </a:t>
            </a:r>
            <a:r>
              <a:rPr lang="cs-CZ" sz="1600" dirty="0" err="1" smtClean="0"/>
              <a:t>prokaryotům</a:t>
            </a:r>
            <a:r>
              <a:rPr lang="cs-CZ" sz="1600" dirty="0" smtClean="0"/>
              <a:t>, obsahuje navíc:</a:t>
            </a:r>
          </a:p>
          <a:p>
            <a:r>
              <a:rPr lang="cs-CZ" sz="1600" dirty="0"/>
              <a:t>	- </a:t>
            </a:r>
            <a:r>
              <a:rPr lang="cs-CZ" sz="1600" dirty="0" smtClean="0"/>
              <a:t>čepička na 5</a:t>
            </a:r>
            <a:r>
              <a:rPr lang="cs-CZ" sz="1600" dirty="0"/>
              <a:t>'-</a:t>
            </a:r>
            <a:r>
              <a:rPr lang="cs-CZ" sz="1600" dirty="0" smtClean="0"/>
              <a:t>konci (5 </a:t>
            </a:r>
            <a:r>
              <a:rPr lang="cs-CZ" sz="1600" dirty="0"/>
              <a:t>prime </a:t>
            </a:r>
            <a:r>
              <a:rPr lang="cs-CZ" sz="1600" dirty="0" smtClean="0"/>
              <a:t>cap; m7G - 7-metylguanozin) - </a:t>
            </a:r>
            <a:r>
              <a:rPr lang="cs-CZ" sz="1600" dirty="0"/>
              <a:t>váže </a:t>
            </a:r>
            <a:r>
              <a:rPr lang="cs-CZ" sz="1600" dirty="0" smtClean="0"/>
              <a:t>CBP-proteiny* </a:t>
            </a:r>
            <a:r>
              <a:rPr lang="cs-CZ" sz="1600" dirty="0"/>
              <a:t>nezbytné </a:t>
            </a:r>
            <a:r>
              <a:rPr lang="cs-CZ" sz="1600" dirty="0" smtClean="0"/>
              <a:t>	pro </a:t>
            </a:r>
            <a:r>
              <a:rPr lang="cs-CZ" sz="1600" dirty="0"/>
              <a:t>iniciaci </a:t>
            </a:r>
            <a:r>
              <a:rPr lang="cs-CZ" sz="1600" dirty="0" smtClean="0"/>
              <a:t>translace (posadí </a:t>
            </a:r>
            <a:r>
              <a:rPr lang="cs-CZ" sz="1600" dirty="0" err="1" smtClean="0"/>
              <a:t>mRNA</a:t>
            </a:r>
            <a:r>
              <a:rPr lang="cs-CZ" sz="1600" dirty="0" smtClean="0"/>
              <a:t> na ribozom)</a:t>
            </a:r>
            <a:endParaRPr lang="cs-CZ" sz="1600" dirty="0"/>
          </a:p>
          <a:p>
            <a:r>
              <a:rPr lang="cs-CZ" sz="1600" dirty="0" smtClean="0"/>
              <a:t> </a:t>
            </a:r>
            <a:r>
              <a:rPr lang="cs-CZ" sz="1600" dirty="0"/>
              <a:t>	</a:t>
            </a:r>
            <a:r>
              <a:rPr lang="cs-CZ" sz="1600" dirty="0" smtClean="0"/>
              <a:t>- </a:t>
            </a:r>
            <a:r>
              <a:rPr lang="cs-CZ" sz="1600" dirty="0" err="1" smtClean="0"/>
              <a:t>polyadenylace</a:t>
            </a:r>
            <a:r>
              <a:rPr lang="cs-CZ" sz="1600" dirty="0" smtClean="0"/>
              <a:t> 3'-konce (3 prime </a:t>
            </a:r>
            <a:r>
              <a:rPr lang="cs-CZ" sz="1600" dirty="0" err="1" smtClean="0"/>
              <a:t>poly</a:t>
            </a:r>
            <a:r>
              <a:rPr lang="cs-CZ" sz="1600" dirty="0" smtClean="0"/>
              <a:t>(A) </a:t>
            </a:r>
            <a:r>
              <a:rPr lang="cs-CZ" sz="1600" dirty="0" err="1" smtClean="0"/>
              <a:t>tail</a:t>
            </a:r>
            <a:r>
              <a:rPr lang="cs-CZ" sz="1600" dirty="0" smtClean="0"/>
              <a:t>) - </a:t>
            </a:r>
            <a:r>
              <a:rPr lang="cs-CZ" sz="1600" dirty="0"/>
              <a:t>ochrana proti účinku exonukleáz </a:t>
            </a:r>
          </a:p>
        </p:txBody>
      </p:sp>
      <p:pic>
        <p:nvPicPr>
          <p:cNvPr id="4" name="Picture 2" descr="http://www.mun.ca/biology/desmid/brian/BIOL2060/BIOL2060-22/22_06.jpg"/>
          <p:cNvPicPr>
            <a:picLocks noChangeAspect="1" noChangeArrowheads="1"/>
          </p:cNvPicPr>
          <p:nvPr/>
        </p:nvPicPr>
        <p:blipFill rotWithShape="1">
          <a:blip r:embed="rId2">
            <a:extLst>
              <a:ext uri="{28A0092B-C50C-407E-A947-70E740481C1C}">
                <a14:useLocalDpi xmlns:a14="http://schemas.microsoft.com/office/drawing/2010/main" val="0"/>
              </a:ext>
            </a:extLst>
          </a:blip>
          <a:srcRect t="-583" b="1053"/>
          <a:stretch/>
        </p:blipFill>
        <p:spPr bwMode="auto">
          <a:xfrm>
            <a:off x="445508" y="2924944"/>
            <a:ext cx="8227626" cy="2651769"/>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07504" y="6453336"/>
            <a:ext cx="6987234" cy="307777"/>
          </a:xfrm>
          <a:prstGeom prst="rect">
            <a:avLst/>
          </a:prstGeom>
        </p:spPr>
        <p:txBody>
          <a:bodyPr wrap="none">
            <a:spAutoFit/>
          </a:bodyPr>
          <a:lstStyle/>
          <a:p>
            <a:r>
              <a:rPr lang="cs-CZ" sz="1400" i="1" dirty="0" smtClean="0"/>
              <a:t>*</a:t>
            </a:r>
            <a:r>
              <a:rPr lang="en-US" sz="1400" i="1" dirty="0" smtClean="0"/>
              <a:t>CREB-binding protein</a:t>
            </a:r>
            <a:r>
              <a:rPr lang="cs-CZ" sz="1400" i="1" dirty="0" smtClean="0"/>
              <a:t> (poprvé izolován jako nukleární protein, který se váže na CREB protein)</a:t>
            </a:r>
            <a:endParaRPr lang="en-US" sz="1400" i="1" dirty="0"/>
          </a:p>
        </p:txBody>
      </p:sp>
      <p:sp>
        <p:nvSpPr>
          <p:cNvPr id="3" name="Obdélník 2"/>
          <p:cNvSpPr/>
          <p:nvPr/>
        </p:nvSpPr>
        <p:spPr>
          <a:xfrm>
            <a:off x="123832" y="3568250"/>
            <a:ext cx="1090363" cy="261610"/>
          </a:xfrm>
          <a:prstGeom prst="rect">
            <a:avLst/>
          </a:prstGeom>
        </p:spPr>
        <p:txBody>
          <a:bodyPr wrap="none">
            <a:spAutoFit/>
          </a:bodyPr>
          <a:lstStyle/>
          <a:p>
            <a:pPr algn="ctr"/>
            <a:r>
              <a:rPr lang="cs-CZ" sz="1100" b="1" dirty="0" err="1" smtClean="0"/>
              <a:t>Shine-Dalgarno</a:t>
            </a:r>
            <a:endParaRPr lang="en-US" sz="1100" b="1" dirty="0"/>
          </a:p>
        </p:txBody>
      </p:sp>
    </p:spTree>
    <p:extLst>
      <p:ext uri="{BB962C8B-B14F-4D97-AF65-F5344CB8AC3E}">
        <p14:creationId xmlns:p14="http://schemas.microsoft.com/office/powerpoint/2010/main" val="18333104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26163" y="241478"/>
            <a:ext cx="8666317" cy="4770537"/>
          </a:xfrm>
          <a:prstGeom prst="rect">
            <a:avLst/>
          </a:prstGeom>
        </p:spPr>
        <p:txBody>
          <a:bodyPr wrap="square">
            <a:spAutoFit/>
          </a:bodyPr>
          <a:lstStyle/>
          <a:p>
            <a:r>
              <a:rPr lang="cs-CZ" sz="1600" b="1" dirty="0" smtClean="0"/>
              <a:t>Cytoplasmatický ribozom 80S:</a:t>
            </a:r>
          </a:p>
          <a:p>
            <a:endParaRPr lang="cs-CZ" sz="1600" dirty="0" smtClean="0"/>
          </a:p>
          <a:p>
            <a:r>
              <a:rPr lang="cs-CZ" sz="1600" dirty="0" smtClean="0"/>
              <a:t>- 2 podjednotky složené z:</a:t>
            </a:r>
          </a:p>
          <a:p>
            <a:r>
              <a:rPr lang="cs-CZ" sz="1600" dirty="0"/>
              <a:t>	</a:t>
            </a:r>
            <a:r>
              <a:rPr lang="cs-CZ" sz="1600" dirty="0" smtClean="0"/>
              <a:t>- 4 molekuly </a:t>
            </a:r>
            <a:r>
              <a:rPr lang="cs-CZ" sz="1600" dirty="0" err="1" smtClean="0"/>
              <a:t>rRNA</a:t>
            </a:r>
            <a:r>
              <a:rPr lang="cs-CZ" sz="1600" dirty="0" smtClean="0"/>
              <a:t> (18S, 5S, 5,8S a 28S u savců)</a:t>
            </a:r>
          </a:p>
          <a:p>
            <a:r>
              <a:rPr lang="cs-CZ" sz="1600" dirty="0"/>
              <a:t>	</a:t>
            </a:r>
            <a:r>
              <a:rPr lang="cs-CZ" sz="1600" dirty="0" smtClean="0"/>
              <a:t>- 70 proteinů</a:t>
            </a:r>
          </a:p>
          <a:p>
            <a:endParaRPr lang="cs-CZ" sz="1600" dirty="0"/>
          </a:p>
          <a:p>
            <a:r>
              <a:rPr lang="cs-CZ" sz="1600" dirty="0" smtClean="0"/>
              <a:t>- Sedimentační koeficient závisí na druhu organismu:</a:t>
            </a:r>
          </a:p>
          <a:p>
            <a:r>
              <a:rPr lang="cs-CZ" sz="1600" dirty="0"/>
              <a:t>	</a:t>
            </a:r>
            <a:r>
              <a:rPr lang="cs-CZ" sz="1600" dirty="0" smtClean="0"/>
              <a:t>- celkem kolem 80S</a:t>
            </a:r>
          </a:p>
          <a:p>
            <a:r>
              <a:rPr lang="cs-CZ" sz="1600" dirty="0"/>
              <a:t>	</a:t>
            </a:r>
            <a:r>
              <a:rPr lang="cs-CZ" sz="1600" dirty="0" smtClean="0"/>
              <a:t>	- podjednotky cca 40S a 60S</a:t>
            </a:r>
          </a:p>
          <a:p>
            <a:endParaRPr lang="cs-CZ" sz="1600" dirty="0"/>
          </a:p>
          <a:p>
            <a:endParaRPr lang="cs-CZ" sz="1600" dirty="0" smtClean="0"/>
          </a:p>
          <a:p>
            <a:r>
              <a:rPr lang="cs-CZ" sz="1600" b="1" dirty="0" smtClean="0"/>
              <a:t>a) Volné ribozomy</a:t>
            </a:r>
            <a:r>
              <a:rPr lang="cs-CZ" sz="1600" dirty="0" smtClean="0"/>
              <a:t>: volně v cytoplasmě</a:t>
            </a:r>
          </a:p>
          <a:p>
            <a:r>
              <a:rPr lang="cs-CZ" sz="1600" dirty="0"/>
              <a:t>	</a:t>
            </a:r>
            <a:r>
              <a:rPr lang="cs-CZ" sz="1600" dirty="0" smtClean="0"/>
              <a:t>- většinou syntéza intracelulárních proteinů</a:t>
            </a:r>
          </a:p>
          <a:p>
            <a:endParaRPr lang="cs-CZ" sz="1600" dirty="0" smtClean="0"/>
          </a:p>
          <a:p>
            <a:r>
              <a:rPr lang="cs-CZ" sz="1600" b="1" dirty="0" smtClean="0"/>
              <a:t>b) Vázané ribozomy</a:t>
            </a:r>
            <a:r>
              <a:rPr lang="cs-CZ" sz="1600" dirty="0" smtClean="0"/>
              <a:t>: vázané na endoplazmatické retikulum (ER)</a:t>
            </a:r>
          </a:p>
          <a:p>
            <a:r>
              <a:rPr lang="cs-CZ" sz="1600" dirty="0" smtClean="0"/>
              <a:t>     - pokryté části ER (drsné ER) a nepokryté</a:t>
            </a:r>
          </a:p>
          <a:p>
            <a:r>
              <a:rPr lang="cs-CZ" sz="1600" dirty="0"/>
              <a:t> </a:t>
            </a:r>
            <a:r>
              <a:rPr lang="cs-CZ" sz="1600" dirty="0" smtClean="0"/>
              <a:t>      části ER (hladké ER)</a:t>
            </a:r>
          </a:p>
          <a:p>
            <a:r>
              <a:rPr lang="cs-CZ" sz="1600" dirty="0" smtClean="0"/>
              <a:t>     - většinou syntéza extracelulárních proteinů</a:t>
            </a:r>
          </a:p>
          <a:p>
            <a:r>
              <a:rPr lang="cs-CZ" sz="1600" dirty="0"/>
              <a:t> </a:t>
            </a:r>
            <a:r>
              <a:rPr lang="cs-CZ" sz="1600" dirty="0" smtClean="0"/>
              <a:t>      (cirkulující v krvi a membránové)</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994" t="28466" r="53666" b="53996"/>
          <a:stretch/>
        </p:blipFill>
        <p:spPr bwMode="auto">
          <a:xfrm>
            <a:off x="6156175" y="493568"/>
            <a:ext cx="1525345" cy="180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http://www.cc.kochi-u.ac.jp/~tatataa/genetics/Q2013/ribosome2.jpg"/>
          <p:cNvPicPr>
            <a:picLocks noChangeAspect="1" noChangeArrowheads="1"/>
          </p:cNvPicPr>
          <p:nvPr/>
        </p:nvPicPr>
        <p:blipFill rotWithShape="1">
          <a:blip r:embed="rId3">
            <a:extLst>
              <a:ext uri="{28A0092B-C50C-407E-A947-70E740481C1C}">
                <a14:useLocalDpi xmlns:a14="http://schemas.microsoft.com/office/drawing/2010/main" val="0"/>
              </a:ext>
            </a:extLst>
          </a:blip>
          <a:srcRect t="11235"/>
          <a:stretch/>
        </p:blipFill>
        <p:spPr bwMode="auto">
          <a:xfrm>
            <a:off x="4355976" y="4166727"/>
            <a:ext cx="4610100" cy="2502633"/>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7332" y="6525344"/>
            <a:ext cx="3464548" cy="307777"/>
          </a:xfrm>
          <a:prstGeom prst="rect">
            <a:avLst/>
          </a:prstGeom>
        </p:spPr>
        <p:txBody>
          <a:bodyPr wrap="square">
            <a:spAutoFit/>
          </a:bodyPr>
          <a:lstStyle/>
          <a:p>
            <a:r>
              <a:rPr lang="cs-CZ" sz="1400" i="1" dirty="0" smtClean="0"/>
              <a:t>slideshare.net</a:t>
            </a:r>
            <a:endParaRPr lang="cs-CZ" sz="1400" i="1" dirty="0"/>
          </a:p>
        </p:txBody>
      </p:sp>
    </p:spTree>
    <p:extLst>
      <p:ext uri="{BB962C8B-B14F-4D97-AF65-F5344CB8AC3E}">
        <p14:creationId xmlns:p14="http://schemas.microsoft.com/office/powerpoint/2010/main" val="11452048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26163" y="241478"/>
            <a:ext cx="8666317" cy="3539430"/>
          </a:xfrm>
          <a:prstGeom prst="rect">
            <a:avLst/>
          </a:prstGeom>
        </p:spPr>
        <p:txBody>
          <a:bodyPr wrap="square">
            <a:spAutoFit/>
          </a:bodyPr>
          <a:lstStyle/>
          <a:p>
            <a:r>
              <a:rPr lang="cs-CZ" sz="1600" b="1" dirty="0" smtClean="0"/>
              <a:t>Signální rozpoznávací částice (SRP)</a:t>
            </a:r>
          </a:p>
          <a:p>
            <a:endParaRPr lang="cs-CZ" sz="1600" dirty="0" smtClean="0"/>
          </a:p>
          <a:p>
            <a:r>
              <a:rPr lang="cs-CZ" sz="1600" dirty="0" smtClean="0"/>
              <a:t>- SRP slouží pro vazbu proteinů na endoplasmatické retikulum (pro transport ven z buňky či zabudování do membrán) u </a:t>
            </a:r>
            <a:r>
              <a:rPr lang="cs-CZ" sz="1600" dirty="0" err="1" smtClean="0"/>
              <a:t>eukaryot</a:t>
            </a:r>
            <a:r>
              <a:rPr lang="cs-CZ" sz="1600" dirty="0" smtClean="0"/>
              <a:t>*</a:t>
            </a:r>
          </a:p>
          <a:p>
            <a:r>
              <a:rPr lang="cs-CZ" sz="1600" dirty="0" smtClean="0"/>
              <a:t>- SRP se vyskytuje též u </a:t>
            </a:r>
            <a:r>
              <a:rPr lang="cs-CZ" sz="1600" dirty="0" err="1" smtClean="0"/>
              <a:t>prokaryot</a:t>
            </a:r>
            <a:r>
              <a:rPr lang="cs-CZ" sz="1600" dirty="0" smtClean="0"/>
              <a:t> u proteinů cytoplasmatické membrány*</a:t>
            </a:r>
          </a:p>
          <a:p>
            <a:r>
              <a:rPr lang="cs-CZ" sz="1600" dirty="0" smtClean="0"/>
              <a:t>- N-konec polypeptidu obsahuje signální sekvenci (15-25 AA)</a:t>
            </a:r>
          </a:p>
          <a:p>
            <a:r>
              <a:rPr lang="cs-CZ" sz="1600" dirty="0" smtClean="0"/>
              <a:t>- Během syntézy vazba na SRP a zastavení elongace</a:t>
            </a:r>
          </a:p>
          <a:p>
            <a:r>
              <a:rPr lang="cs-CZ" sz="1600" dirty="0" smtClean="0"/>
              <a:t>- Komplex </a:t>
            </a:r>
            <a:r>
              <a:rPr lang="cs-CZ" sz="1600" dirty="0" err="1" smtClean="0"/>
              <a:t>nascentního</a:t>
            </a:r>
            <a:r>
              <a:rPr lang="cs-CZ" sz="1600" dirty="0" smtClean="0"/>
              <a:t> polypeptidu + SRP se váže na specifický receptor v membráně ER</a:t>
            </a:r>
          </a:p>
          <a:p>
            <a:r>
              <a:rPr lang="cs-CZ" sz="1600" dirty="0" smtClean="0"/>
              <a:t>- SRP je odštěpen</a:t>
            </a:r>
          </a:p>
          <a:p>
            <a:endParaRPr lang="cs-CZ" sz="1600" dirty="0" smtClean="0"/>
          </a:p>
          <a:p>
            <a:r>
              <a:rPr lang="cs-CZ" sz="1600" dirty="0" smtClean="0"/>
              <a:t>- po dokončení </a:t>
            </a:r>
          </a:p>
          <a:p>
            <a:r>
              <a:rPr lang="cs-CZ" sz="1600" dirty="0" smtClean="0"/>
              <a:t>translace je </a:t>
            </a:r>
          </a:p>
          <a:p>
            <a:r>
              <a:rPr lang="cs-CZ" sz="1600" dirty="0" smtClean="0"/>
              <a:t>ribozom uvolněn</a:t>
            </a:r>
          </a:p>
          <a:p>
            <a:r>
              <a:rPr lang="cs-CZ" sz="1600" dirty="0" smtClean="0"/>
              <a:t>z ER</a:t>
            </a:r>
          </a:p>
        </p:txBody>
      </p:sp>
      <p:pic>
        <p:nvPicPr>
          <p:cNvPr id="2050" name="Picture 2" descr="http://www.nature.com/nrmicro/journal/v4/n7/images/nrmicro1440-f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257020"/>
            <a:ext cx="5616624" cy="441234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7332" y="6525344"/>
            <a:ext cx="3464548" cy="307777"/>
          </a:xfrm>
          <a:prstGeom prst="rect">
            <a:avLst/>
          </a:prstGeom>
        </p:spPr>
        <p:txBody>
          <a:bodyPr wrap="square">
            <a:spAutoFit/>
          </a:bodyPr>
          <a:lstStyle/>
          <a:p>
            <a:r>
              <a:rPr lang="cs-CZ" sz="1400" i="1" dirty="0" smtClean="0"/>
              <a:t>*</a:t>
            </a:r>
            <a:r>
              <a:rPr lang="cs-CZ" sz="1400" i="1" dirty="0" err="1" smtClean="0"/>
              <a:t>Nagai</a:t>
            </a:r>
            <a:r>
              <a:rPr lang="cs-CZ" sz="1400" i="1" dirty="0" smtClean="0"/>
              <a:t> et al., EMBO 2003</a:t>
            </a:r>
            <a:endParaRPr lang="cs-CZ" sz="1400" i="1" dirty="0"/>
          </a:p>
        </p:txBody>
      </p:sp>
    </p:spTree>
    <p:extLst>
      <p:ext uri="{BB962C8B-B14F-4D97-AF65-F5344CB8AC3E}">
        <p14:creationId xmlns:p14="http://schemas.microsoft.com/office/powerpoint/2010/main" val="1963158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8045" t="9742" r="33001" b="6629"/>
          <a:stretch/>
        </p:blipFill>
        <p:spPr bwMode="auto">
          <a:xfrm>
            <a:off x="5318876" y="260648"/>
            <a:ext cx="3811687"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90263" y="116632"/>
            <a:ext cx="5280521" cy="6247864"/>
          </a:xfrm>
          <a:prstGeom prst="rect">
            <a:avLst/>
          </a:prstGeom>
        </p:spPr>
        <p:txBody>
          <a:bodyPr wrap="square">
            <a:spAutoFit/>
          </a:bodyPr>
          <a:lstStyle/>
          <a:p>
            <a:r>
              <a:rPr lang="cs-CZ" sz="1600" b="1" dirty="0" smtClean="0"/>
              <a:t>Průběh cytoplasmatické translace</a:t>
            </a:r>
          </a:p>
          <a:p>
            <a:endParaRPr lang="cs-CZ" sz="1600" b="1" dirty="0"/>
          </a:p>
          <a:p>
            <a:r>
              <a:rPr lang="cs-CZ" sz="1600" b="1" dirty="0" smtClean="0"/>
              <a:t>Iniciace</a:t>
            </a:r>
          </a:p>
          <a:p>
            <a:r>
              <a:rPr lang="cs-CZ" sz="1600" i="1" dirty="0" smtClean="0"/>
              <a:t>Účastní se soubor eukaryotických iniciačních faktorů - "</a:t>
            </a:r>
            <a:r>
              <a:rPr lang="cs-CZ" sz="1600" b="1" i="1" u="sng" dirty="0" err="1" smtClean="0"/>
              <a:t>eIFs</a:t>
            </a:r>
            <a:r>
              <a:rPr lang="cs-CZ" sz="1600" i="1" dirty="0" smtClean="0"/>
              <a:t>"</a:t>
            </a:r>
          </a:p>
          <a:p>
            <a:endParaRPr lang="cs-CZ" sz="1600" dirty="0" smtClean="0"/>
          </a:p>
          <a:p>
            <a:r>
              <a:rPr lang="cs-CZ" sz="1600" dirty="0" smtClean="0"/>
              <a:t>- eIF-3 (na malé podjednotce) a eIF-3A (na velké) udržují ribozomové podjednotky od sebe</a:t>
            </a:r>
            <a:endParaRPr lang="cs-CZ" sz="1600" dirty="0"/>
          </a:p>
          <a:p>
            <a:endParaRPr lang="cs-CZ" sz="1600" dirty="0" smtClean="0"/>
          </a:p>
          <a:p>
            <a:r>
              <a:rPr lang="cs-CZ" sz="1600" dirty="0" smtClean="0"/>
              <a:t>- Důležitou roli hraje eIF-2, který váže iniciační </a:t>
            </a:r>
            <a:r>
              <a:rPr lang="cs-CZ" sz="1600" dirty="0" err="1" smtClean="0"/>
              <a:t>tRNA</a:t>
            </a:r>
            <a:r>
              <a:rPr lang="cs-CZ" sz="1600" baseline="30000" dirty="0" err="1" smtClean="0"/>
              <a:t>Met</a:t>
            </a:r>
            <a:r>
              <a:rPr lang="cs-CZ" sz="1600" dirty="0" smtClean="0"/>
              <a:t> na malou ribozomální podjednotku 40S (43S-translační komplex)</a:t>
            </a:r>
          </a:p>
          <a:p>
            <a:endParaRPr lang="cs-CZ" sz="1600" dirty="0" smtClean="0"/>
          </a:p>
          <a:p>
            <a:r>
              <a:rPr lang="cs-CZ" sz="1600" dirty="0" smtClean="0"/>
              <a:t>- </a:t>
            </a:r>
            <a:r>
              <a:rPr lang="cs-CZ" sz="1600" dirty="0" err="1" smtClean="0"/>
              <a:t>mRNA</a:t>
            </a:r>
            <a:r>
              <a:rPr lang="cs-CZ" sz="1600" dirty="0" smtClean="0"/>
              <a:t> se napojí na malou podjednotku ribozomu (43S-komplex)</a:t>
            </a:r>
            <a:r>
              <a:rPr lang="cs-CZ" sz="1600" baseline="30000" dirty="0" smtClean="0"/>
              <a:t> </a:t>
            </a:r>
            <a:r>
              <a:rPr lang="cs-CZ" sz="1600" dirty="0" smtClean="0"/>
              <a:t>pomocí CBP-proteinů 5</a:t>
            </a:r>
            <a:r>
              <a:rPr lang="cs-CZ" sz="1600" dirty="0"/>
              <a:t>'-konci </a:t>
            </a:r>
            <a:r>
              <a:rPr lang="cs-CZ" sz="1600" dirty="0" err="1"/>
              <a:t>mRNA</a:t>
            </a:r>
            <a:r>
              <a:rPr lang="cs-CZ" sz="1600" dirty="0"/>
              <a:t> (</a:t>
            </a:r>
            <a:r>
              <a:rPr lang="cs-CZ" sz="1600" dirty="0" smtClean="0"/>
              <a:t>m</a:t>
            </a:r>
            <a:r>
              <a:rPr lang="cs-CZ" sz="1600" baseline="30000" dirty="0" smtClean="0"/>
              <a:t>7</a:t>
            </a:r>
            <a:r>
              <a:rPr lang="cs-CZ" sz="1600" dirty="0" smtClean="0"/>
              <a:t>G)</a:t>
            </a:r>
          </a:p>
          <a:p>
            <a:endParaRPr lang="cs-CZ" sz="1600" dirty="0" smtClean="0"/>
          </a:p>
          <a:p>
            <a:r>
              <a:rPr lang="cs-CZ" sz="1600" dirty="0" smtClean="0"/>
              <a:t>- Není zde </a:t>
            </a:r>
            <a:r>
              <a:rPr lang="cs-CZ" sz="1600" dirty="0" err="1" smtClean="0"/>
              <a:t>Shine-Dalgarno</a:t>
            </a:r>
            <a:r>
              <a:rPr lang="cs-CZ" sz="1600" dirty="0" smtClean="0"/>
              <a:t> sekvence za kterou by následoval AUG kodon - probíhá tzv. skenování (hledání začátku AUG)</a:t>
            </a:r>
          </a:p>
          <a:p>
            <a:endParaRPr lang="cs-CZ" sz="1600" dirty="0" smtClean="0"/>
          </a:p>
          <a:p>
            <a:r>
              <a:rPr lang="cs-CZ" sz="1600" dirty="0" smtClean="0"/>
              <a:t>- 40S podjednotka se pohybuje po </a:t>
            </a:r>
            <a:r>
              <a:rPr lang="cs-CZ" sz="1600" dirty="0" err="1" smtClean="0"/>
              <a:t>mRNA</a:t>
            </a:r>
            <a:r>
              <a:rPr lang="cs-CZ" sz="1600" dirty="0" smtClean="0"/>
              <a:t> od 5'-konce k 3'-konci až nalezne "sekvenci </a:t>
            </a:r>
            <a:r>
              <a:rPr lang="cs-CZ" sz="1600" dirty="0" err="1" smtClean="0"/>
              <a:t>Kozakové</a:t>
            </a:r>
            <a:r>
              <a:rPr lang="cs-CZ" sz="1600" dirty="0" smtClean="0"/>
              <a:t>" CAAA</a:t>
            </a:r>
            <a:r>
              <a:rPr lang="cs-CZ" sz="1600" b="1" dirty="0" smtClean="0"/>
              <a:t>AUG</a:t>
            </a:r>
          </a:p>
          <a:p>
            <a:endParaRPr lang="cs-CZ" sz="1600" b="1" dirty="0" smtClean="0"/>
          </a:p>
          <a:p>
            <a:r>
              <a:rPr lang="cs-CZ" sz="1600" b="1" dirty="0" smtClean="0"/>
              <a:t>- </a:t>
            </a:r>
            <a:r>
              <a:rPr lang="cs-CZ" sz="1600" dirty="0" smtClean="0"/>
              <a:t>Met-</a:t>
            </a:r>
            <a:r>
              <a:rPr lang="cs-CZ" sz="1600" dirty="0" err="1" smtClean="0"/>
              <a:t>tRNA</a:t>
            </a:r>
            <a:r>
              <a:rPr lang="cs-CZ" sz="1600" baseline="30000" dirty="0" err="1" smtClean="0"/>
              <a:t>Met</a:t>
            </a:r>
            <a:r>
              <a:rPr lang="cs-CZ" sz="1600" dirty="0" smtClean="0"/>
              <a:t> je položena na </a:t>
            </a:r>
            <a:r>
              <a:rPr lang="cs-CZ" sz="1600" dirty="0" err="1" smtClean="0"/>
              <a:t>peptydylové</a:t>
            </a:r>
            <a:r>
              <a:rPr lang="cs-CZ" sz="1600" dirty="0" smtClean="0"/>
              <a:t> místo proti kodonu AUG</a:t>
            </a:r>
          </a:p>
          <a:p>
            <a:endParaRPr lang="cs-CZ" sz="1600" b="1" dirty="0" smtClean="0"/>
          </a:p>
          <a:p>
            <a:r>
              <a:rPr lang="cs-CZ" sz="1600" dirty="0" smtClean="0"/>
              <a:t>- Uvolněním faktorů eIF-3 a eIF-3A se ribozomové podjednotky spojí</a:t>
            </a:r>
            <a:endParaRPr lang="en-US" sz="1600" dirty="0"/>
          </a:p>
        </p:txBody>
      </p:sp>
      <p:sp>
        <p:nvSpPr>
          <p:cNvPr id="2" name="Ovál 1"/>
          <p:cNvSpPr/>
          <p:nvPr/>
        </p:nvSpPr>
        <p:spPr>
          <a:xfrm>
            <a:off x="5318876" y="2523756"/>
            <a:ext cx="720080"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délník 19"/>
          <p:cNvSpPr/>
          <p:nvPr/>
        </p:nvSpPr>
        <p:spPr>
          <a:xfrm>
            <a:off x="5364088" y="2276872"/>
            <a:ext cx="1176241" cy="307777"/>
          </a:xfrm>
          <a:prstGeom prst="rect">
            <a:avLst/>
          </a:prstGeom>
        </p:spPr>
        <p:txBody>
          <a:bodyPr wrap="square">
            <a:spAutoFit/>
          </a:bodyPr>
          <a:lstStyle/>
          <a:p>
            <a:r>
              <a:rPr lang="cs-CZ" sz="1400" i="1" dirty="0" smtClean="0">
                <a:solidFill>
                  <a:srgbClr val="FF0000"/>
                </a:solidFill>
              </a:rPr>
              <a:t>CBP-proteiny</a:t>
            </a:r>
            <a:endParaRPr lang="cs-CZ" sz="1400" i="1" dirty="0">
              <a:solidFill>
                <a:srgbClr val="FF0000"/>
              </a:solidFill>
            </a:endParaRPr>
          </a:p>
        </p:txBody>
      </p:sp>
      <p:sp>
        <p:nvSpPr>
          <p:cNvPr id="21" name="Ovál 20"/>
          <p:cNvSpPr/>
          <p:nvPr/>
        </p:nvSpPr>
        <p:spPr>
          <a:xfrm>
            <a:off x="6586698" y="3789040"/>
            <a:ext cx="720080"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délník 21"/>
          <p:cNvSpPr/>
          <p:nvPr/>
        </p:nvSpPr>
        <p:spPr>
          <a:xfrm>
            <a:off x="7468648" y="980728"/>
            <a:ext cx="720080" cy="307777"/>
          </a:xfrm>
          <a:prstGeom prst="rect">
            <a:avLst/>
          </a:prstGeom>
        </p:spPr>
        <p:txBody>
          <a:bodyPr wrap="square">
            <a:spAutoFit/>
          </a:bodyPr>
          <a:lstStyle/>
          <a:p>
            <a:r>
              <a:rPr lang="cs-CZ" sz="1400" i="1" dirty="0" smtClean="0">
                <a:solidFill>
                  <a:srgbClr val="FF0000"/>
                </a:solidFill>
              </a:rPr>
              <a:t>eIF-2</a:t>
            </a:r>
            <a:endParaRPr lang="cs-CZ" sz="1400" i="1" dirty="0">
              <a:solidFill>
                <a:srgbClr val="FF0000"/>
              </a:solidFill>
            </a:endParaRPr>
          </a:p>
        </p:txBody>
      </p:sp>
      <p:sp>
        <p:nvSpPr>
          <p:cNvPr id="23" name="Obdélník 22"/>
          <p:cNvSpPr/>
          <p:nvPr/>
        </p:nvSpPr>
        <p:spPr>
          <a:xfrm>
            <a:off x="6660232" y="2473151"/>
            <a:ext cx="720080" cy="307777"/>
          </a:xfrm>
          <a:prstGeom prst="rect">
            <a:avLst/>
          </a:prstGeom>
        </p:spPr>
        <p:txBody>
          <a:bodyPr wrap="square">
            <a:spAutoFit/>
          </a:bodyPr>
          <a:lstStyle/>
          <a:p>
            <a:r>
              <a:rPr lang="cs-CZ" sz="1400" i="1" dirty="0" smtClean="0">
                <a:solidFill>
                  <a:srgbClr val="FF0000"/>
                </a:solidFill>
              </a:rPr>
              <a:t>eIF-2</a:t>
            </a:r>
            <a:endParaRPr lang="cs-CZ" sz="1400" i="1" dirty="0">
              <a:solidFill>
                <a:srgbClr val="FF0000"/>
              </a:solidFill>
            </a:endParaRPr>
          </a:p>
        </p:txBody>
      </p:sp>
      <p:sp>
        <p:nvSpPr>
          <p:cNvPr id="24" name="Obdélník 23"/>
          <p:cNvSpPr/>
          <p:nvPr/>
        </p:nvSpPr>
        <p:spPr>
          <a:xfrm>
            <a:off x="7158052" y="1969095"/>
            <a:ext cx="1979712" cy="307777"/>
          </a:xfrm>
          <a:prstGeom prst="rect">
            <a:avLst/>
          </a:prstGeom>
        </p:spPr>
        <p:txBody>
          <a:bodyPr wrap="square">
            <a:spAutoFit/>
          </a:bodyPr>
          <a:lstStyle/>
          <a:p>
            <a:r>
              <a:rPr lang="cs-CZ" sz="1400" i="1" dirty="0">
                <a:solidFill>
                  <a:srgbClr val="FF0000"/>
                </a:solidFill>
              </a:rPr>
              <a:t>43S-translační komplex</a:t>
            </a:r>
          </a:p>
        </p:txBody>
      </p:sp>
      <p:sp>
        <p:nvSpPr>
          <p:cNvPr id="11" name="Ovál 10"/>
          <p:cNvSpPr/>
          <p:nvPr/>
        </p:nvSpPr>
        <p:spPr>
          <a:xfrm>
            <a:off x="6740025" y="797360"/>
            <a:ext cx="263919"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1889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5575" y="116632"/>
            <a:ext cx="8664897" cy="3539430"/>
          </a:xfrm>
          <a:prstGeom prst="rect">
            <a:avLst/>
          </a:prstGeom>
        </p:spPr>
        <p:txBody>
          <a:bodyPr wrap="square">
            <a:spAutoFit/>
          </a:bodyPr>
          <a:lstStyle/>
          <a:p>
            <a:r>
              <a:rPr lang="cs-CZ" sz="1600" b="1" dirty="0" smtClean="0"/>
              <a:t>Průběh cytoplasmatické translace</a:t>
            </a:r>
          </a:p>
          <a:p>
            <a:endParaRPr lang="cs-CZ" sz="1600" b="1" dirty="0"/>
          </a:p>
          <a:p>
            <a:r>
              <a:rPr lang="cs-CZ" sz="1600" b="1" dirty="0" smtClean="0"/>
              <a:t>Elongace</a:t>
            </a:r>
          </a:p>
          <a:p>
            <a:endParaRPr lang="cs-CZ" sz="1600" b="1" dirty="0"/>
          </a:p>
          <a:p>
            <a:r>
              <a:rPr lang="cs-CZ" sz="1600" dirty="0" smtClean="0"/>
              <a:t>- Řízena elongačními faktory EF-1 a EF-2</a:t>
            </a:r>
          </a:p>
          <a:p>
            <a:r>
              <a:rPr lang="cs-CZ" sz="1600" dirty="0" smtClean="0"/>
              <a:t>- Oba faktory značně homologní s bakteriálními EF-T a EF-G</a:t>
            </a:r>
          </a:p>
          <a:p>
            <a:r>
              <a:rPr lang="cs-CZ" sz="1600" dirty="0" smtClean="0"/>
              <a:t>- Elongace probíhá stejně jako u bakterií </a:t>
            </a:r>
          </a:p>
          <a:p>
            <a:endParaRPr lang="cs-CZ" sz="1600" dirty="0"/>
          </a:p>
          <a:p>
            <a:endParaRPr lang="cs-CZ" sz="1600" dirty="0" smtClean="0"/>
          </a:p>
          <a:p>
            <a:endParaRPr lang="cs-CZ" sz="1600" dirty="0"/>
          </a:p>
          <a:p>
            <a:r>
              <a:rPr lang="cs-CZ" sz="1600" b="1" dirty="0" smtClean="0"/>
              <a:t>Terminace</a:t>
            </a:r>
          </a:p>
          <a:p>
            <a:endParaRPr lang="cs-CZ" sz="1600" b="1" dirty="0"/>
          </a:p>
          <a:p>
            <a:r>
              <a:rPr lang="cs-CZ" sz="1600" dirty="0" smtClean="0"/>
              <a:t>- Na rozdíl od </a:t>
            </a:r>
            <a:r>
              <a:rPr lang="cs-CZ" sz="1600" dirty="0" err="1" smtClean="0"/>
              <a:t>prokaryot</a:t>
            </a:r>
            <a:r>
              <a:rPr lang="cs-CZ" sz="1600" dirty="0" smtClean="0"/>
              <a:t> (3 </a:t>
            </a:r>
            <a:r>
              <a:rPr lang="cs-CZ" sz="1600" dirty="0" err="1" smtClean="0"/>
              <a:t>RFs</a:t>
            </a:r>
            <a:r>
              <a:rPr lang="cs-CZ" sz="1600" dirty="0" smtClean="0"/>
              <a:t>) pouze jeden terminační faktor: </a:t>
            </a:r>
            <a:r>
              <a:rPr lang="cs-CZ" sz="1600" b="1" dirty="0" err="1" smtClean="0"/>
              <a:t>eRF</a:t>
            </a:r>
            <a:r>
              <a:rPr lang="cs-CZ" sz="1600" b="1" dirty="0" smtClean="0"/>
              <a:t> </a:t>
            </a:r>
            <a:r>
              <a:rPr lang="cs-CZ" sz="1600" dirty="0" smtClean="0"/>
              <a:t>(</a:t>
            </a:r>
            <a:r>
              <a:rPr lang="cs-CZ" sz="1600" dirty="0" err="1" smtClean="0"/>
              <a:t>eukaryotic</a:t>
            </a:r>
            <a:r>
              <a:rPr lang="cs-CZ" sz="1600" dirty="0" smtClean="0"/>
              <a:t> </a:t>
            </a:r>
            <a:r>
              <a:rPr lang="cs-CZ" sz="1600" dirty="0" err="1"/>
              <a:t>release</a:t>
            </a:r>
            <a:r>
              <a:rPr lang="cs-CZ" sz="1600" dirty="0"/>
              <a:t> </a:t>
            </a:r>
            <a:r>
              <a:rPr lang="cs-CZ" sz="1600" dirty="0" err="1" smtClean="0"/>
              <a:t>factor</a:t>
            </a:r>
            <a:r>
              <a:rPr lang="cs-CZ" sz="1600" dirty="0" smtClean="0"/>
              <a:t>)</a:t>
            </a:r>
            <a:endParaRPr lang="cs-CZ" sz="1600" b="1" dirty="0" smtClean="0"/>
          </a:p>
          <a:p>
            <a:r>
              <a:rPr lang="cs-CZ" sz="1600" dirty="0" smtClean="0"/>
              <a:t>- Rozeznává stejné 3 terminační kodony jako u </a:t>
            </a:r>
            <a:r>
              <a:rPr lang="cs-CZ" sz="1600" dirty="0" err="1" smtClean="0"/>
              <a:t>prokaryot</a:t>
            </a:r>
            <a:r>
              <a:rPr lang="cs-CZ" sz="1600" dirty="0" smtClean="0"/>
              <a:t> a uvolňuje polypeptidový řetězec z ribozomu</a:t>
            </a:r>
            <a:endParaRPr lang="en-US" sz="1600" dirty="0"/>
          </a:p>
        </p:txBody>
      </p:sp>
      <p:sp>
        <p:nvSpPr>
          <p:cNvPr id="2" name="Obdélník 1"/>
          <p:cNvSpPr/>
          <p:nvPr/>
        </p:nvSpPr>
        <p:spPr>
          <a:xfrm>
            <a:off x="2376264" y="4691397"/>
            <a:ext cx="4572000" cy="861774"/>
          </a:xfrm>
          <a:prstGeom prst="rect">
            <a:avLst/>
          </a:prstGeom>
        </p:spPr>
        <p:txBody>
          <a:bodyPr>
            <a:spAutoFit/>
          </a:bodyPr>
          <a:lstStyle/>
          <a:p>
            <a:r>
              <a:rPr lang="en-US" sz="1600" dirty="0"/>
              <a:t>UAG</a:t>
            </a:r>
            <a:r>
              <a:rPr lang="cs-CZ" sz="1600" dirty="0"/>
              <a:t>	A</a:t>
            </a:r>
            <a:r>
              <a:rPr lang="en-US" sz="1600" dirty="0" err="1"/>
              <a:t>mber</a:t>
            </a:r>
            <a:endParaRPr lang="cs-CZ" sz="1600" dirty="0"/>
          </a:p>
          <a:p>
            <a:r>
              <a:rPr lang="en-US" sz="1600" dirty="0"/>
              <a:t>UGA</a:t>
            </a:r>
            <a:r>
              <a:rPr lang="cs-CZ" sz="1600" dirty="0"/>
              <a:t>	O</a:t>
            </a:r>
            <a:r>
              <a:rPr lang="en-US" sz="1600" dirty="0"/>
              <a:t>pal</a:t>
            </a:r>
            <a:endParaRPr lang="cs-CZ" sz="1600" dirty="0"/>
          </a:p>
          <a:p>
            <a:r>
              <a:rPr lang="cs-CZ" sz="1600" dirty="0"/>
              <a:t>U</a:t>
            </a:r>
            <a:r>
              <a:rPr lang="en-US" sz="1600" dirty="0"/>
              <a:t>AA</a:t>
            </a:r>
            <a:r>
              <a:rPr lang="cs-CZ" sz="1600" dirty="0"/>
              <a:t>	O</a:t>
            </a:r>
            <a:r>
              <a:rPr lang="en-US" sz="1600" dirty="0" err="1"/>
              <a:t>chre</a:t>
            </a:r>
            <a:endParaRPr lang="cs-CZ" sz="1600" dirty="0"/>
          </a:p>
        </p:txBody>
      </p:sp>
      <p:pic>
        <p:nvPicPr>
          <p:cNvPr id="4" name="Picture 2" descr="http://www.zivot-v-dominikanske.estranky.cz/img/picture/35/jantar-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406" t="6349" r="17308" b="3200"/>
          <a:stretch/>
        </p:blipFill>
        <p:spPr bwMode="auto">
          <a:xfrm>
            <a:off x="4197281" y="4293096"/>
            <a:ext cx="778157" cy="7043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vignette1.wikia.nocookie.net/steven-universe/images/3/32/OPAL-MAIN.jpg/revision/latest?cb=2015100822193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88" t="3150" r="15825" b="3178"/>
          <a:stretch/>
        </p:blipFill>
        <p:spPr bwMode="auto">
          <a:xfrm rot="19427549">
            <a:off x="5357506" y="4652533"/>
            <a:ext cx="666992" cy="9271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activeartist.net/wp-content/uploads/sites/2/Fig-11.-Red-ochre-stone-rubbed-flat.-Burke-Muse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235622">
            <a:off x="4386964" y="5387980"/>
            <a:ext cx="785473" cy="745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1748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5575" y="116632"/>
            <a:ext cx="8664897" cy="1569660"/>
          </a:xfrm>
          <a:prstGeom prst="rect">
            <a:avLst/>
          </a:prstGeom>
        </p:spPr>
        <p:txBody>
          <a:bodyPr wrap="square">
            <a:spAutoFit/>
          </a:bodyPr>
          <a:lstStyle/>
          <a:p>
            <a:r>
              <a:rPr lang="cs-CZ" sz="1600" b="1" dirty="0" smtClean="0"/>
              <a:t>Kódování aminokyselin u </a:t>
            </a:r>
            <a:r>
              <a:rPr lang="cs-CZ" sz="1600" b="1" dirty="0" err="1" smtClean="0"/>
              <a:t>eukaryot</a:t>
            </a:r>
            <a:endParaRPr lang="cs-CZ" sz="1600" b="1" dirty="0" smtClean="0"/>
          </a:p>
          <a:p>
            <a:endParaRPr lang="cs-CZ" sz="1600" b="1" dirty="0" smtClean="0"/>
          </a:p>
          <a:p>
            <a:r>
              <a:rPr lang="cs-CZ" sz="1600" dirty="0" smtClean="0"/>
              <a:t>- Standardní genetický kód</a:t>
            </a:r>
            <a:endParaRPr lang="cs-CZ" sz="1600" dirty="0"/>
          </a:p>
          <a:p>
            <a:r>
              <a:rPr lang="cs-CZ" sz="1600" dirty="0" smtClean="0"/>
              <a:t>- Platí pravidlo o kolísavém párování </a:t>
            </a:r>
            <a:r>
              <a:rPr lang="cs-CZ" sz="1600" dirty="0" err="1" smtClean="0"/>
              <a:t>bazí</a:t>
            </a:r>
            <a:r>
              <a:rPr lang="cs-CZ" sz="1600" dirty="0" smtClean="0"/>
              <a:t>: </a:t>
            </a:r>
            <a:r>
              <a:rPr lang="cs-CZ" sz="1600" b="1" u="sng" dirty="0" smtClean="0"/>
              <a:t>45 </a:t>
            </a:r>
            <a:r>
              <a:rPr lang="cs-CZ" sz="1600" b="1" u="sng" dirty="0" err="1" smtClean="0"/>
              <a:t>tRNA</a:t>
            </a:r>
            <a:r>
              <a:rPr lang="cs-CZ" sz="1600" b="1" u="sng" dirty="0" smtClean="0"/>
              <a:t> </a:t>
            </a:r>
            <a:r>
              <a:rPr lang="cs-CZ" sz="1600" dirty="0" smtClean="0"/>
              <a:t>pro 64 </a:t>
            </a:r>
            <a:r>
              <a:rPr lang="cs-CZ" sz="1600" dirty="0" err="1" smtClean="0"/>
              <a:t>mRNA</a:t>
            </a:r>
            <a:endParaRPr lang="cs-CZ" sz="1600" dirty="0" smtClean="0"/>
          </a:p>
          <a:p>
            <a:r>
              <a:rPr lang="cs-CZ" sz="1600" dirty="0" smtClean="0"/>
              <a:t>- z neobvyklých </a:t>
            </a:r>
            <a:r>
              <a:rPr lang="cs-CZ" sz="1600" dirty="0" err="1" smtClean="0"/>
              <a:t>bazí</a:t>
            </a:r>
            <a:r>
              <a:rPr lang="cs-CZ" sz="1600" dirty="0" smtClean="0"/>
              <a:t> se vyskytuje pouze i</a:t>
            </a:r>
            <a:r>
              <a:rPr lang="it-IT" sz="1600" dirty="0" smtClean="0"/>
              <a:t>nosine </a:t>
            </a:r>
            <a:r>
              <a:rPr lang="it-IT" sz="1600" dirty="0"/>
              <a:t>(I</a:t>
            </a:r>
            <a:r>
              <a:rPr lang="it-IT" sz="1600" dirty="0" smtClean="0"/>
              <a:t>)</a:t>
            </a:r>
            <a:r>
              <a:rPr lang="cs-CZ" sz="1600" dirty="0" smtClean="0"/>
              <a:t> (</a:t>
            </a:r>
            <a:r>
              <a:rPr lang="it-IT" sz="1600" dirty="0" smtClean="0"/>
              <a:t>vazba </a:t>
            </a:r>
            <a:r>
              <a:rPr lang="it-IT" sz="1600" dirty="0"/>
              <a:t>na uracil a </a:t>
            </a:r>
            <a:r>
              <a:rPr lang="it-IT" sz="1600" dirty="0" smtClean="0"/>
              <a:t>cytosin</a:t>
            </a:r>
            <a:r>
              <a:rPr lang="cs-CZ" sz="1600" dirty="0" smtClean="0"/>
              <a:t>)</a:t>
            </a:r>
            <a:endParaRPr lang="it-IT" sz="1600" dirty="0"/>
          </a:p>
          <a:p>
            <a:endParaRPr lang="cs-CZ" sz="16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316" t="9190" r="37368" b="5126"/>
          <a:stretch/>
        </p:blipFill>
        <p:spPr bwMode="auto">
          <a:xfrm rot="5400000">
            <a:off x="2338832" y="549601"/>
            <a:ext cx="4538343" cy="69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27332" y="6525344"/>
            <a:ext cx="9116668" cy="307777"/>
          </a:xfrm>
          <a:prstGeom prst="rect">
            <a:avLst/>
          </a:prstGeom>
        </p:spPr>
        <p:txBody>
          <a:bodyPr wrap="square">
            <a:spAutoFit/>
          </a:bodyPr>
          <a:lstStyle/>
          <a:p>
            <a:pPr algn="r"/>
            <a:r>
              <a:rPr lang="cs-CZ" sz="1400" i="1" dirty="0" smtClean="0"/>
              <a:t>* Antikodon v tabulce nutno obrátit zrcadlově</a:t>
            </a:r>
            <a:endParaRPr lang="cs-CZ" sz="1400" i="1" dirty="0"/>
          </a:p>
        </p:txBody>
      </p:sp>
    </p:spTree>
    <p:extLst>
      <p:ext uri="{BB962C8B-B14F-4D97-AF65-F5344CB8AC3E}">
        <p14:creationId xmlns:p14="http://schemas.microsoft.com/office/powerpoint/2010/main" val="30000391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5575" y="116632"/>
            <a:ext cx="8664897" cy="3293209"/>
          </a:xfrm>
          <a:prstGeom prst="rect">
            <a:avLst/>
          </a:prstGeom>
        </p:spPr>
        <p:txBody>
          <a:bodyPr wrap="square">
            <a:spAutoFit/>
          </a:bodyPr>
          <a:lstStyle/>
          <a:p>
            <a:r>
              <a:rPr lang="cs-CZ" sz="1600" b="1" dirty="0" smtClean="0"/>
              <a:t>Translace v mitochondriích</a:t>
            </a:r>
          </a:p>
          <a:p>
            <a:endParaRPr lang="cs-CZ" sz="1600" b="1" dirty="0" smtClean="0"/>
          </a:p>
          <a:p>
            <a:r>
              <a:rPr lang="cs-CZ" sz="1600" dirty="0" smtClean="0"/>
              <a:t>- translace podobná jako u bakterií (podpora </a:t>
            </a:r>
            <a:r>
              <a:rPr lang="cs-CZ" sz="1600" dirty="0" err="1" smtClean="0"/>
              <a:t>endosymbiotické</a:t>
            </a:r>
            <a:r>
              <a:rPr lang="cs-CZ" sz="1600" dirty="0" smtClean="0"/>
              <a:t> teorie)</a:t>
            </a:r>
          </a:p>
          <a:p>
            <a:r>
              <a:rPr lang="cs-CZ" sz="1600" dirty="0" smtClean="0"/>
              <a:t>- začíná </a:t>
            </a:r>
            <a:r>
              <a:rPr lang="cs-CZ" sz="1600" dirty="0" err="1" smtClean="0"/>
              <a:t>formylmethioninem</a:t>
            </a:r>
            <a:endParaRPr lang="cs-CZ" sz="1600" dirty="0" smtClean="0"/>
          </a:p>
          <a:p>
            <a:r>
              <a:rPr lang="cs-CZ" sz="1600" dirty="0" smtClean="0"/>
              <a:t>- ribozomy 70S</a:t>
            </a:r>
          </a:p>
          <a:p>
            <a:r>
              <a:rPr lang="cs-CZ" sz="1600" dirty="0" smtClean="0"/>
              <a:t>- probíhá uvnitř mitochondrie, ale není úplně autonomní</a:t>
            </a:r>
          </a:p>
          <a:p>
            <a:r>
              <a:rPr lang="cs-CZ" sz="1600" dirty="0" smtClean="0"/>
              <a:t>- závislá na některých proteinech tvořených v cytoplasmě</a:t>
            </a:r>
          </a:p>
          <a:p>
            <a:r>
              <a:rPr lang="cs-CZ" sz="1600" dirty="0"/>
              <a:t>	</a:t>
            </a:r>
            <a:r>
              <a:rPr lang="cs-CZ" sz="1600" dirty="0" smtClean="0"/>
              <a:t>- </a:t>
            </a:r>
            <a:r>
              <a:rPr lang="cs-CZ" sz="1600" dirty="0" err="1" smtClean="0"/>
              <a:t>aminoacyl-tRNA-syntetázy</a:t>
            </a:r>
            <a:r>
              <a:rPr lang="cs-CZ" sz="1600" dirty="0" smtClean="0"/>
              <a:t>; ribozomové proteiny a iniciační a elongační faktory</a:t>
            </a:r>
          </a:p>
          <a:p>
            <a:r>
              <a:rPr lang="cs-CZ" sz="1600" dirty="0"/>
              <a:t>	</a:t>
            </a:r>
            <a:r>
              <a:rPr lang="cs-CZ" sz="1600" dirty="0" smtClean="0"/>
              <a:t>- vlastní </a:t>
            </a:r>
            <a:r>
              <a:rPr lang="cs-CZ" sz="1600" dirty="0" err="1" smtClean="0"/>
              <a:t>tRNA</a:t>
            </a:r>
            <a:endParaRPr lang="cs-CZ" sz="1600" dirty="0" smtClean="0"/>
          </a:p>
          <a:p>
            <a:endParaRPr lang="cs-CZ" sz="1600" dirty="0"/>
          </a:p>
          <a:p>
            <a:r>
              <a:rPr lang="cs-CZ" sz="1600" b="1" dirty="0" smtClean="0"/>
              <a:t>Genetický kód:</a:t>
            </a:r>
          </a:p>
          <a:p>
            <a:r>
              <a:rPr lang="cs-CZ" sz="1600" dirty="0" smtClean="0"/>
              <a:t>- pouze 22 </a:t>
            </a:r>
            <a:r>
              <a:rPr lang="cs-CZ" sz="1600" dirty="0" err="1" smtClean="0"/>
              <a:t>tRNA</a:t>
            </a:r>
            <a:r>
              <a:rPr lang="cs-CZ" sz="1600" dirty="0" smtClean="0"/>
              <a:t> (bez neobvyklých </a:t>
            </a:r>
            <a:r>
              <a:rPr lang="cs-CZ" sz="1600" dirty="0" err="1" smtClean="0"/>
              <a:t>bazí</a:t>
            </a:r>
            <a:r>
              <a:rPr lang="cs-CZ" sz="1600" dirty="0" smtClean="0"/>
              <a:t>)</a:t>
            </a:r>
          </a:p>
          <a:p>
            <a:r>
              <a:rPr lang="cs-CZ" sz="1600" dirty="0" smtClean="0"/>
              <a:t>- </a:t>
            </a:r>
            <a:r>
              <a:rPr lang="cs-CZ" sz="1600" b="1" dirty="0" smtClean="0"/>
              <a:t>nejnižší</a:t>
            </a:r>
            <a:r>
              <a:rPr lang="cs-CZ" sz="1600" dirty="0" smtClean="0"/>
              <a:t> známý počet druhů </a:t>
            </a:r>
            <a:r>
              <a:rPr lang="cs-CZ" sz="1600" dirty="0" err="1" smtClean="0"/>
              <a:t>tRNA</a:t>
            </a:r>
            <a:r>
              <a:rPr lang="cs-CZ" sz="1600" dirty="0" smtClean="0"/>
              <a:t> schopný zajistit translaci</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45" t="10882" r="37079" b="9164"/>
          <a:stretch/>
        </p:blipFill>
        <p:spPr bwMode="auto">
          <a:xfrm rot="5400000">
            <a:off x="2962924" y="2373780"/>
            <a:ext cx="3175827" cy="514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27332" y="6525344"/>
            <a:ext cx="9116668" cy="307777"/>
          </a:xfrm>
          <a:prstGeom prst="rect">
            <a:avLst/>
          </a:prstGeom>
        </p:spPr>
        <p:txBody>
          <a:bodyPr wrap="square">
            <a:spAutoFit/>
          </a:bodyPr>
          <a:lstStyle/>
          <a:p>
            <a:pPr algn="r"/>
            <a:r>
              <a:rPr lang="cs-CZ" sz="1400" i="1" dirty="0" smtClean="0"/>
              <a:t>* Antikodon v tabulce nutno obrátit zrcadlově</a:t>
            </a:r>
            <a:endParaRPr lang="cs-CZ" sz="1400" i="1" dirty="0"/>
          </a:p>
        </p:txBody>
      </p:sp>
    </p:spTree>
    <p:extLst>
      <p:ext uri="{BB962C8B-B14F-4D97-AF65-F5344CB8AC3E}">
        <p14:creationId xmlns:p14="http://schemas.microsoft.com/office/powerpoint/2010/main" val="34420354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5575" y="116632"/>
            <a:ext cx="8664897" cy="1569660"/>
          </a:xfrm>
          <a:prstGeom prst="rect">
            <a:avLst/>
          </a:prstGeom>
        </p:spPr>
        <p:txBody>
          <a:bodyPr wrap="square">
            <a:spAutoFit/>
          </a:bodyPr>
          <a:lstStyle/>
          <a:p>
            <a:r>
              <a:rPr lang="cs-CZ" sz="1600" b="1" dirty="0" smtClean="0"/>
              <a:t>Translace v chloroplastech</a:t>
            </a:r>
          </a:p>
          <a:p>
            <a:endParaRPr lang="cs-CZ" sz="1600" b="1" dirty="0" smtClean="0"/>
          </a:p>
          <a:p>
            <a:r>
              <a:rPr lang="cs-CZ" sz="1600" dirty="0" smtClean="0"/>
              <a:t>- podobná jako u bakterií a mitochondrií</a:t>
            </a:r>
          </a:p>
          <a:p>
            <a:r>
              <a:rPr lang="cs-CZ" sz="1600" dirty="0" smtClean="0"/>
              <a:t>- začíná </a:t>
            </a:r>
            <a:r>
              <a:rPr lang="cs-CZ" sz="1600" dirty="0" err="1" smtClean="0"/>
              <a:t>formylmethioninem</a:t>
            </a:r>
            <a:endParaRPr lang="cs-CZ" sz="1600" dirty="0" smtClean="0"/>
          </a:p>
          <a:p>
            <a:r>
              <a:rPr lang="cs-CZ" sz="1600" dirty="0" smtClean="0"/>
              <a:t>- ribozomy 70S</a:t>
            </a:r>
          </a:p>
          <a:p>
            <a:r>
              <a:rPr lang="cs-CZ" sz="1600" dirty="0" smtClean="0"/>
              <a:t>- 30 druhů </a:t>
            </a:r>
            <a:r>
              <a:rPr lang="cs-CZ" sz="1600" dirty="0" err="1" smtClean="0"/>
              <a:t>tRNA</a:t>
            </a:r>
            <a:r>
              <a:rPr lang="cs-CZ" sz="1600" dirty="0" smtClean="0"/>
              <a:t> (bez neobvyklých </a:t>
            </a:r>
            <a:r>
              <a:rPr lang="cs-CZ" sz="1600" dirty="0" err="1" smtClean="0"/>
              <a:t>bazí</a:t>
            </a:r>
            <a:r>
              <a:rPr lang="cs-CZ" sz="1600" dirty="0" smtClean="0"/>
              <a:t>)</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436" t="13638" r="34308" b="7242"/>
          <a:stretch/>
        </p:blipFill>
        <p:spPr bwMode="auto">
          <a:xfrm rot="5400000">
            <a:off x="2767935" y="1056601"/>
            <a:ext cx="3628769" cy="5925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27332" y="6525344"/>
            <a:ext cx="9116668" cy="307777"/>
          </a:xfrm>
          <a:prstGeom prst="rect">
            <a:avLst/>
          </a:prstGeom>
        </p:spPr>
        <p:txBody>
          <a:bodyPr wrap="square">
            <a:spAutoFit/>
          </a:bodyPr>
          <a:lstStyle/>
          <a:p>
            <a:pPr algn="r"/>
            <a:r>
              <a:rPr lang="cs-CZ" sz="1400" i="1" dirty="0" smtClean="0"/>
              <a:t>* Antikodon v tabulce nutno obrátit zrcadlově</a:t>
            </a:r>
            <a:endParaRPr lang="cs-CZ" sz="1400" i="1" dirty="0"/>
          </a:p>
        </p:txBody>
      </p:sp>
    </p:spTree>
    <p:extLst>
      <p:ext uri="{BB962C8B-B14F-4D97-AF65-F5344CB8AC3E}">
        <p14:creationId xmlns:p14="http://schemas.microsoft.com/office/powerpoint/2010/main" val="20906690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971600" y="1844824"/>
            <a:ext cx="7010133" cy="400110"/>
          </a:xfrm>
          <a:prstGeom prst="rect">
            <a:avLst/>
          </a:prstGeom>
        </p:spPr>
        <p:txBody>
          <a:bodyPr wrap="square">
            <a:spAutoFit/>
          </a:bodyPr>
          <a:lstStyle/>
          <a:p>
            <a:pPr algn="ctr"/>
            <a:r>
              <a:rPr lang="cs-CZ" sz="2000" b="1" dirty="0" err="1" smtClean="0"/>
              <a:t>Posttranslační</a:t>
            </a:r>
            <a:r>
              <a:rPr lang="cs-CZ" sz="2000" b="1" dirty="0" smtClean="0"/>
              <a:t> procesy</a:t>
            </a:r>
            <a:endParaRPr lang="en-US" sz="1600" dirty="0"/>
          </a:p>
        </p:txBody>
      </p:sp>
    </p:spTree>
    <p:extLst>
      <p:ext uri="{BB962C8B-B14F-4D97-AF65-F5344CB8AC3E}">
        <p14:creationId xmlns:p14="http://schemas.microsoft.com/office/powerpoint/2010/main" val="3879556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61" t="17838" r="52935" b="29331"/>
          <a:stretch/>
        </p:blipFill>
        <p:spPr bwMode="auto">
          <a:xfrm>
            <a:off x="5719155" y="1813288"/>
            <a:ext cx="3317341" cy="492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154155" y="116632"/>
            <a:ext cx="8666317" cy="3046988"/>
          </a:xfrm>
          <a:prstGeom prst="rect">
            <a:avLst/>
          </a:prstGeom>
        </p:spPr>
        <p:txBody>
          <a:bodyPr wrap="square">
            <a:spAutoFit/>
          </a:bodyPr>
          <a:lstStyle/>
          <a:p>
            <a:r>
              <a:rPr lang="cs-CZ" sz="1600" b="1" dirty="0" smtClean="0"/>
              <a:t>Transferová RNA (</a:t>
            </a:r>
            <a:r>
              <a:rPr lang="cs-CZ" sz="1600" b="1" dirty="0" err="1" smtClean="0"/>
              <a:t>tRNA</a:t>
            </a:r>
            <a:r>
              <a:rPr lang="cs-CZ" sz="1600" b="1" dirty="0" smtClean="0"/>
              <a:t>)</a:t>
            </a:r>
          </a:p>
          <a:p>
            <a:endParaRPr lang="cs-CZ" sz="1600" b="1" dirty="0" smtClean="0"/>
          </a:p>
          <a:p>
            <a:r>
              <a:rPr lang="cs-CZ" sz="1600" dirty="0" smtClean="0"/>
              <a:t>- sekvence CCA na 3'-konci</a:t>
            </a:r>
          </a:p>
          <a:p>
            <a:r>
              <a:rPr lang="cs-CZ" sz="1600" dirty="0" smtClean="0"/>
              <a:t>- obsahuje neobvyklé báze - zpřesňují syntézu proteinů</a:t>
            </a:r>
          </a:p>
          <a:p>
            <a:r>
              <a:rPr lang="cs-CZ" sz="1600" dirty="0" smtClean="0"/>
              <a:t>- jednotlivé </a:t>
            </a:r>
            <a:r>
              <a:rPr lang="cs-CZ" sz="1600" dirty="0" err="1" smtClean="0"/>
              <a:t>tRNA</a:t>
            </a:r>
            <a:r>
              <a:rPr lang="cs-CZ" sz="1600" dirty="0" smtClean="0"/>
              <a:t> uskutečňují přenos jednotlivých aminokyselin</a:t>
            </a:r>
          </a:p>
          <a:p>
            <a:r>
              <a:rPr lang="cs-CZ" sz="1600" dirty="0" smtClean="0"/>
              <a:t>  (existuje více </a:t>
            </a:r>
            <a:r>
              <a:rPr lang="cs-CZ" sz="1600" dirty="0" err="1" smtClean="0"/>
              <a:t>tRNA</a:t>
            </a:r>
            <a:r>
              <a:rPr lang="cs-CZ" sz="1600" dirty="0" smtClean="0"/>
              <a:t> pro jednu aminokyselinu)</a:t>
            </a:r>
          </a:p>
          <a:p>
            <a:endParaRPr lang="cs-CZ" sz="1600" b="1" dirty="0" smtClean="0"/>
          </a:p>
          <a:p>
            <a:r>
              <a:rPr lang="cs-CZ" sz="1600" b="1" dirty="0" smtClean="0"/>
              <a:t>Sekundární struktura </a:t>
            </a:r>
            <a:r>
              <a:rPr lang="cs-CZ" sz="1600" dirty="0" smtClean="0"/>
              <a:t>- jetelový lístek (komplementární sekvence)</a:t>
            </a:r>
          </a:p>
          <a:p>
            <a:r>
              <a:rPr lang="cs-CZ" sz="1600" dirty="0"/>
              <a:t>	</a:t>
            </a:r>
            <a:r>
              <a:rPr lang="cs-CZ" sz="1600" dirty="0" smtClean="0"/>
              <a:t>- 4 hlavní ramena</a:t>
            </a:r>
          </a:p>
          <a:p>
            <a:r>
              <a:rPr lang="cs-CZ" sz="1600" dirty="0"/>
              <a:t>	</a:t>
            </a:r>
            <a:r>
              <a:rPr lang="cs-CZ" sz="1600" dirty="0" smtClean="0"/>
              <a:t>- variabilní smyčka</a:t>
            </a:r>
          </a:p>
          <a:p>
            <a:r>
              <a:rPr lang="cs-CZ" sz="1600" dirty="0"/>
              <a:t>	</a:t>
            </a:r>
            <a:r>
              <a:rPr lang="cs-CZ" sz="1600" dirty="0" smtClean="0"/>
              <a:t>	a) krátká (3-5 nukleotidů)</a:t>
            </a:r>
          </a:p>
          <a:p>
            <a:r>
              <a:rPr lang="cs-CZ" sz="1600" dirty="0"/>
              <a:t>	</a:t>
            </a:r>
            <a:r>
              <a:rPr lang="cs-CZ" sz="1600" dirty="0" smtClean="0"/>
              <a:t>	b) dlouhá (13-21n., 75%RNA)</a:t>
            </a:r>
            <a:endParaRPr lang="en-US" sz="1600"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0650" t="22969" r="8709" b="40878"/>
          <a:stretch/>
        </p:blipFill>
        <p:spPr bwMode="auto">
          <a:xfrm>
            <a:off x="119149" y="3168641"/>
            <a:ext cx="5316267"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délník 5"/>
          <p:cNvSpPr/>
          <p:nvPr/>
        </p:nvSpPr>
        <p:spPr>
          <a:xfrm>
            <a:off x="3851920" y="3431128"/>
            <a:ext cx="1799093" cy="276999"/>
          </a:xfrm>
          <a:prstGeom prst="rect">
            <a:avLst/>
          </a:prstGeom>
        </p:spPr>
        <p:txBody>
          <a:bodyPr wrap="square">
            <a:spAutoFit/>
          </a:bodyPr>
          <a:lstStyle/>
          <a:p>
            <a:r>
              <a:rPr lang="cs-CZ" sz="1200" b="1" dirty="0" smtClean="0"/>
              <a:t>připojení aminokyseliny</a:t>
            </a:r>
            <a:endParaRPr lang="en-US" sz="1050" b="1" dirty="0"/>
          </a:p>
        </p:txBody>
      </p:sp>
      <p:cxnSp>
        <p:nvCxnSpPr>
          <p:cNvPr id="3" name="Přímá spojnice se šipkou 2"/>
          <p:cNvCxnSpPr/>
          <p:nvPr/>
        </p:nvCxnSpPr>
        <p:spPr>
          <a:xfrm flipH="1">
            <a:off x="3131840" y="3569627"/>
            <a:ext cx="72008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 name="Obrázek 6"/>
          <p:cNvPicPr>
            <a:picLocks noChangeAspect="1"/>
          </p:cNvPicPr>
          <p:nvPr/>
        </p:nvPicPr>
        <p:blipFill rotWithShape="1">
          <a:blip r:embed="rId4"/>
          <a:srcRect l="34161" t="58684" r="26202" b="25092"/>
          <a:stretch/>
        </p:blipFill>
        <p:spPr>
          <a:xfrm>
            <a:off x="4763137" y="44624"/>
            <a:ext cx="4380863" cy="1008112"/>
          </a:xfrm>
          <a:prstGeom prst="rect">
            <a:avLst/>
          </a:prstGeom>
        </p:spPr>
      </p:pic>
      <p:sp>
        <p:nvSpPr>
          <p:cNvPr id="2" name="TextovéPole 1"/>
          <p:cNvSpPr txBox="1"/>
          <p:nvPr/>
        </p:nvSpPr>
        <p:spPr>
          <a:xfrm>
            <a:off x="6685990" y="1701472"/>
            <a:ext cx="1034257" cy="261610"/>
          </a:xfrm>
          <a:prstGeom prst="rect">
            <a:avLst/>
          </a:prstGeom>
          <a:noFill/>
        </p:spPr>
        <p:txBody>
          <a:bodyPr wrap="none" rtlCol="0">
            <a:spAutoFit/>
          </a:bodyPr>
          <a:lstStyle/>
          <a:p>
            <a:r>
              <a:rPr lang="cs-CZ" sz="1050" b="1" dirty="0" smtClean="0"/>
              <a:t>5-methyluridin</a:t>
            </a:r>
            <a:endParaRPr lang="cs-CZ" sz="1050" b="1" dirty="0"/>
          </a:p>
        </p:txBody>
      </p:sp>
    </p:spTree>
    <p:extLst>
      <p:ext uri="{BB962C8B-B14F-4D97-AF65-F5344CB8AC3E}">
        <p14:creationId xmlns:p14="http://schemas.microsoft.com/office/powerpoint/2010/main" val="13912667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5575" y="116632"/>
            <a:ext cx="8664897" cy="4278094"/>
          </a:xfrm>
          <a:prstGeom prst="rect">
            <a:avLst/>
          </a:prstGeom>
        </p:spPr>
        <p:txBody>
          <a:bodyPr wrap="square">
            <a:spAutoFit/>
          </a:bodyPr>
          <a:lstStyle/>
          <a:p>
            <a:r>
              <a:rPr lang="cs-CZ" sz="1600" b="1" dirty="0" err="1" smtClean="0"/>
              <a:t>Posttranslační</a:t>
            </a:r>
            <a:r>
              <a:rPr lang="cs-CZ" sz="1600" b="1" dirty="0" smtClean="0"/>
              <a:t> procesy</a:t>
            </a:r>
          </a:p>
          <a:p>
            <a:endParaRPr lang="cs-CZ" sz="1600" b="1" dirty="0" smtClean="0"/>
          </a:p>
          <a:p>
            <a:r>
              <a:rPr lang="cs-CZ" sz="1600" dirty="0" smtClean="0"/>
              <a:t>- U </a:t>
            </a:r>
            <a:r>
              <a:rPr lang="cs-CZ" sz="1600" dirty="0" err="1" smtClean="0"/>
              <a:t>prokaryot</a:t>
            </a:r>
            <a:r>
              <a:rPr lang="cs-CZ" sz="1600" dirty="0" smtClean="0"/>
              <a:t> i </a:t>
            </a:r>
            <a:r>
              <a:rPr lang="cs-CZ" sz="1600" dirty="0" err="1" smtClean="0"/>
              <a:t>eukaryot</a:t>
            </a:r>
            <a:endParaRPr lang="cs-CZ" sz="1600" dirty="0" smtClean="0"/>
          </a:p>
          <a:p>
            <a:r>
              <a:rPr lang="cs-CZ" sz="1600" dirty="0" smtClean="0"/>
              <a:t>- translací končí přenos genetické informace ze strukturního genu na protein</a:t>
            </a:r>
          </a:p>
          <a:p>
            <a:r>
              <a:rPr lang="cs-CZ" sz="1600" dirty="0" smtClean="0"/>
              <a:t>- vlastnosti proteinu určuje primární struktura: tvar, chemické vlastnosti...</a:t>
            </a:r>
          </a:p>
          <a:p>
            <a:endParaRPr lang="cs-CZ" sz="1600" dirty="0" smtClean="0"/>
          </a:p>
          <a:p>
            <a:endParaRPr lang="cs-CZ" sz="1600" dirty="0" smtClean="0"/>
          </a:p>
          <a:p>
            <a:r>
              <a:rPr lang="cs-CZ" sz="1600" b="1" dirty="0" smtClean="0"/>
              <a:t>Úpravy polypeptidového řetězce</a:t>
            </a:r>
            <a:endParaRPr lang="cs-CZ" sz="1600" b="1" dirty="0"/>
          </a:p>
          <a:p>
            <a:r>
              <a:rPr lang="cs-CZ" sz="1600" dirty="0" smtClean="0"/>
              <a:t>	a) </a:t>
            </a:r>
            <a:r>
              <a:rPr lang="cs-CZ" sz="1600" dirty="0" err="1" smtClean="0"/>
              <a:t>kotranslační</a:t>
            </a:r>
            <a:r>
              <a:rPr lang="cs-CZ" sz="1600" dirty="0"/>
              <a:t> </a:t>
            </a:r>
            <a:r>
              <a:rPr lang="cs-CZ" sz="1600" dirty="0" smtClean="0"/>
              <a:t>- úprava </a:t>
            </a:r>
            <a:r>
              <a:rPr lang="cs-CZ" sz="1600" dirty="0" err="1"/>
              <a:t>nascentního</a:t>
            </a:r>
            <a:r>
              <a:rPr lang="cs-CZ" sz="1600" dirty="0"/>
              <a:t>* </a:t>
            </a:r>
            <a:r>
              <a:rPr lang="cs-CZ" sz="1600" dirty="0" smtClean="0"/>
              <a:t>řetězce polypeptidu</a:t>
            </a:r>
            <a:endParaRPr lang="cs-CZ" sz="1600" dirty="0"/>
          </a:p>
          <a:p>
            <a:r>
              <a:rPr lang="cs-CZ" sz="1600" dirty="0" smtClean="0"/>
              <a:t>	b) </a:t>
            </a:r>
            <a:r>
              <a:rPr lang="cs-CZ" sz="1600" dirty="0" err="1" smtClean="0"/>
              <a:t>posttranslační</a:t>
            </a:r>
            <a:r>
              <a:rPr lang="cs-CZ" sz="1600" dirty="0" smtClean="0"/>
              <a:t> - vzniká </a:t>
            </a:r>
            <a:r>
              <a:rPr lang="cs-CZ" sz="1600" dirty="0"/>
              <a:t>funkční polypeptidový </a:t>
            </a:r>
            <a:r>
              <a:rPr lang="cs-CZ" sz="1600" dirty="0" smtClean="0"/>
              <a:t>řetězec</a:t>
            </a:r>
          </a:p>
          <a:p>
            <a:endParaRPr lang="cs-CZ" sz="1600" dirty="0"/>
          </a:p>
          <a:p>
            <a:endParaRPr lang="cs-CZ" sz="1600" dirty="0" smtClean="0"/>
          </a:p>
          <a:p>
            <a:r>
              <a:rPr lang="cs-CZ" sz="1600" b="1" dirty="0" smtClean="0"/>
              <a:t>Úrovně organizace proteinu (3D tvar)</a:t>
            </a:r>
          </a:p>
          <a:p>
            <a:r>
              <a:rPr lang="cs-CZ" sz="1600" dirty="0"/>
              <a:t>	</a:t>
            </a:r>
            <a:r>
              <a:rPr lang="cs-CZ" sz="1600" dirty="0" smtClean="0"/>
              <a:t>1. Primární struktura:</a:t>
            </a:r>
            <a:r>
              <a:rPr lang="cs-CZ" sz="1600" dirty="0"/>
              <a:t> </a:t>
            </a:r>
            <a:r>
              <a:rPr lang="cs-CZ" sz="1600" i="1" dirty="0" smtClean="0"/>
              <a:t>pořadí aminokyselin v řetězci</a:t>
            </a:r>
          </a:p>
          <a:p>
            <a:r>
              <a:rPr lang="cs-CZ" sz="1600" dirty="0"/>
              <a:t>	</a:t>
            </a:r>
            <a:r>
              <a:rPr lang="cs-CZ" sz="1600" dirty="0" smtClean="0"/>
              <a:t>2. Sekundární struktura: </a:t>
            </a:r>
            <a:r>
              <a:rPr lang="cs-CZ" sz="1600" i="1" dirty="0" smtClean="0"/>
              <a:t>prostorové uspořádání hlavního řetězce (</a:t>
            </a:r>
            <a:r>
              <a:rPr lang="el-GR" sz="1600" i="1" dirty="0"/>
              <a:t>α</a:t>
            </a:r>
            <a:r>
              <a:rPr lang="cs-CZ" sz="1600" i="1" dirty="0"/>
              <a:t>-helix </a:t>
            </a:r>
            <a:r>
              <a:rPr lang="cs-CZ" sz="1600" i="1" dirty="0" smtClean="0"/>
              <a:t>a </a:t>
            </a:r>
            <a:r>
              <a:rPr lang="el-GR" sz="1600" i="1" dirty="0"/>
              <a:t>β</a:t>
            </a:r>
            <a:r>
              <a:rPr lang="cs-CZ" sz="1600" i="1" dirty="0"/>
              <a:t>-skládaný </a:t>
            </a:r>
            <a:r>
              <a:rPr lang="cs-CZ" sz="1600" i="1" dirty="0" smtClean="0"/>
              <a:t>list)</a:t>
            </a:r>
          </a:p>
          <a:p>
            <a:r>
              <a:rPr lang="cs-CZ" sz="1600" dirty="0"/>
              <a:t>	</a:t>
            </a:r>
            <a:r>
              <a:rPr lang="cs-CZ" sz="1600" dirty="0" smtClean="0"/>
              <a:t>3. Terciární struktura: </a:t>
            </a:r>
            <a:r>
              <a:rPr lang="cs-CZ" sz="1600" i="1" dirty="0" smtClean="0"/>
              <a:t>prostorové uspořádání celého řetězce (vč. reakce na okolí hydrofobní</a:t>
            </a:r>
            <a:r>
              <a:rPr lang="cs-CZ" sz="1600" i="1" dirty="0"/>
              <a:t>)</a:t>
            </a:r>
            <a:endParaRPr lang="cs-CZ" sz="1600" i="1" dirty="0" smtClean="0"/>
          </a:p>
          <a:p>
            <a:r>
              <a:rPr lang="cs-CZ" sz="1600" dirty="0"/>
              <a:t>	</a:t>
            </a:r>
            <a:r>
              <a:rPr lang="cs-CZ" sz="1600" dirty="0" smtClean="0"/>
              <a:t>4. Kvartérní struktura: </a:t>
            </a:r>
            <a:r>
              <a:rPr lang="cs-CZ" sz="1600" i="1" dirty="0" smtClean="0"/>
              <a:t>uspořádání více podjednotek (oligomerní protein)</a:t>
            </a:r>
          </a:p>
        </p:txBody>
      </p:sp>
      <p:sp>
        <p:nvSpPr>
          <p:cNvPr id="3" name="Obdélník 2"/>
          <p:cNvSpPr/>
          <p:nvPr/>
        </p:nvSpPr>
        <p:spPr>
          <a:xfrm>
            <a:off x="83391" y="6217567"/>
            <a:ext cx="8950695" cy="307777"/>
          </a:xfrm>
          <a:prstGeom prst="rect">
            <a:avLst/>
          </a:prstGeom>
        </p:spPr>
        <p:txBody>
          <a:bodyPr wrap="square">
            <a:spAutoFit/>
          </a:bodyPr>
          <a:lstStyle/>
          <a:p>
            <a:r>
              <a:rPr lang="cs-CZ" sz="1400" i="1" dirty="0" smtClean="0"/>
              <a:t>*</a:t>
            </a:r>
            <a:r>
              <a:rPr lang="cs-CZ" sz="1400" i="1" dirty="0" err="1" smtClean="0"/>
              <a:t>Nascentní</a:t>
            </a:r>
            <a:r>
              <a:rPr lang="cs-CZ" sz="1400" i="1" dirty="0" smtClean="0"/>
              <a:t> řetězec: ještě se prodlužující (rozlišujte mezi </a:t>
            </a:r>
            <a:r>
              <a:rPr lang="cs-CZ" sz="1400" i="1" dirty="0" err="1" smtClean="0"/>
              <a:t>nascentním</a:t>
            </a:r>
            <a:r>
              <a:rPr lang="cs-CZ" sz="1400" i="1" dirty="0" smtClean="0"/>
              <a:t> řetězcem </a:t>
            </a:r>
            <a:r>
              <a:rPr lang="cs-CZ" sz="1400" i="1" dirty="0" err="1" smtClean="0"/>
              <a:t>mRNA</a:t>
            </a:r>
            <a:r>
              <a:rPr lang="cs-CZ" sz="1400" i="1" dirty="0" smtClean="0"/>
              <a:t> a polypeptidu)</a:t>
            </a:r>
            <a:endParaRPr lang="cs-CZ" sz="1400" i="1" dirty="0"/>
          </a:p>
        </p:txBody>
      </p:sp>
      <p:sp>
        <p:nvSpPr>
          <p:cNvPr id="4" name="Obdélník 3"/>
          <p:cNvSpPr/>
          <p:nvPr/>
        </p:nvSpPr>
        <p:spPr>
          <a:xfrm>
            <a:off x="77398" y="6475536"/>
            <a:ext cx="8989845" cy="307777"/>
          </a:xfrm>
          <a:prstGeom prst="rect">
            <a:avLst/>
          </a:prstGeom>
        </p:spPr>
        <p:txBody>
          <a:bodyPr wrap="square">
            <a:spAutoFit/>
          </a:bodyPr>
          <a:lstStyle/>
          <a:p>
            <a:r>
              <a:rPr lang="cs-CZ" sz="1400" i="1" dirty="0" smtClean="0"/>
              <a:t>Někdy nebývá rozlišována </a:t>
            </a:r>
            <a:r>
              <a:rPr lang="cs-CZ" sz="1400" i="1" dirty="0" err="1" smtClean="0"/>
              <a:t>kotranslace</a:t>
            </a:r>
            <a:r>
              <a:rPr lang="cs-CZ" sz="1400" i="1" dirty="0" smtClean="0"/>
              <a:t> a </a:t>
            </a:r>
            <a:r>
              <a:rPr lang="cs-CZ" sz="1400" i="1" dirty="0" err="1" smtClean="0"/>
              <a:t>posttranslace</a:t>
            </a:r>
            <a:r>
              <a:rPr lang="cs-CZ" sz="1400" i="1" dirty="0" smtClean="0"/>
              <a:t> a oba děje jsou spojeny do </a:t>
            </a:r>
            <a:r>
              <a:rPr lang="cs-CZ" sz="1400" i="1" dirty="0" err="1" smtClean="0"/>
              <a:t>posttranslačních</a:t>
            </a:r>
            <a:r>
              <a:rPr lang="cs-CZ" sz="1400" i="1" dirty="0" smtClean="0"/>
              <a:t> modifikací</a:t>
            </a:r>
            <a:endParaRPr lang="en-US" sz="1400" i="1" dirty="0"/>
          </a:p>
        </p:txBody>
      </p:sp>
    </p:spTree>
    <p:extLst>
      <p:ext uri="{BB962C8B-B14F-4D97-AF65-F5344CB8AC3E}">
        <p14:creationId xmlns:p14="http://schemas.microsoft.com/office/powerpoint/2010/main" val="42496232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kupina 30"/>
          <p:cNvGrpSpPr/>
          <p:nvPr/>
        </p:nvGrpSpPr>
        <p:grpSpPr>
          <a:xfrm>
            <a:off x="7205108" y="4854405"/>
            <a:ext cx="1817496" cy="1870635"/>
            <a:chOff x="7016516" y="4854405"/>
            <a:chExt cx="1817496" cy="1870635"/>
          </a:xfrm>
        </p:grpSpPr>
        <p:pic>
          <p:nvPicPr>
            <p:cNvPr id="2052" name="Picture 4" descr="https://upload.wikimedia.org/wikipedia/commons/thumb/7/77/O-linked_glycosidic_bond.png/250px-O-linked_glycosidic_bo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6516" y="4854405"/>
              <a:ext cx="1817496" cy="170844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7135352" y="6463430"/>
              <a:ext cx="1524776" cy="261610"/>
            </a:xfrm>
            <a:prstGeom prst="rect">
              <a:avLst/>
            </a:prstGeom>
          </p:spPr>
          <p:txBody>
            <a:bodyPr wrap="none">
              <a:spAutoFit/>
            </a:bodyPr>
            <a:lstStyle/>
            <a:p>
              <a:r>
                <a:rPr lang="en-US" sz="1100" dirty="0"/>
                <a:t>N-acetyl-</a:t>
              </a:r>
              <a:r>
                <a:rPr lang="en-US" sz="1100" dirty="0" err="1"/>
                <a:t>galactosamine</a:t>
              </a:r>
              <a:endParaRPr lang="en-US" sz="1100" dirty="0"/>
            </a:p>
          </p:txBody>
        </p:sp>
      </p:gr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506" t="22428" r="21975" b="58074"/>
          <a:stretch/>
        </p:blipFill>
        <p:spPr bwMode="auto">
          <a:xfrm>
            <a:off x="6952280" y="3573016"/>
            <a:ext cx="2084216" cy="1246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109307"/>
            <a:ext cx="2448272" cy="1519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155575" y="116632"/>
            <a:ext cx="8664897" cy="5262979"/>
          </a:xfrm>
          <a:prstGeom prst="rect">
            <a:avLst/>
          </a:prstGeom>
        </p:spPr>
        <p:txBody>
          <a:bodyPr wrap="square">
            <a:spAutoFit/>
          </a:bodyPr>
          <a:lstStyle/>
          <a:p>
            <a:r>
              <a:rPr lang="cs-CZ" sz="1600" b="1" dirty="0" smtClean="0"/>
              <a:t>KOTRANSLACE</a:t>
            </a:r>
            <a:endParaRPr lang="cs-CZ" sz="1600" b="1" dirty="0" smtClean="0"/>
          </a:p>
          <a:p>
            <a:endParaRPr lang="cs-CZ" sz="1600" b="1" dirty="0"/>
          </a:p>
          <a:p>
            <a:r>
              <a:rPr lang="cs-CZ" sz="1600" dirty="0" smtClean="0"/>
              <a:t>Úprava </a:t>
            </a:r>
            <a:r>
              <a:rPr lang="cs-CZ" sz="1600" dirty="0" err="1" smtClean="0"/>
              <a:t>nascentního</a:t>
            </a:r>
            <a:r>
              <a:rPr lang="cs-CZ" sz="1600" dirty="0" smtClean="0"/>
              <a:t>* řetězce</a:t>
            </a:r>
          </a:p>
          <a:p>
            <a:endParaRPr lang="cs-CZ" sz="1600" dirty="0"/>
          </a:p>
          <a:p>
            <a:r>
              <a:rPr lang="cs-CZ" sz="1600" b="1" dirty="0"/>
              <a:t>-</a:t>
            </a:r>
            <a:r>
              <a:rPr lang="cs-CZ" sz="1600" b="1" dirty="0" smtClean="0"/>
              <a:t> </a:t>
            </a:r>
            <a:r>
              <a:rPr lang="cs-CZ" sz="1600" b="1" dirty="0" err="1" smtClean="0"/>
              <a:t>Deformylace</a:t>
            </a:r>
            <a:endParaRPr lang="cs-CZ" sz="1600" b="1" dirty="0"/>
          </a:p>
          <a:p>
            <a:r>
              <a:rPr lang="cs-CZ" sz="1600" dirty="0" smtClean="0"/>
              <a:t>	- u </a:t>
            </a:r>
            <a:r>
              <a:rPr lang="cs-CZ" sz="1600" dirty="0" err="1" smtClean="0"/>
              <a:t>prokaryot</a:t>
            </a:r>
            <a:r>
              <a:rPr lang="cs-CZ" sz="1600" dirty="0"/>
              <a:t>;</a:t>
            </a:r>
            <a:r>
              <a:rPr lang="cs-CZ" sz="1600" dirty="0" smtClean="0"/>
              <a:t> u </a:t>
            </a:r>
            <a:r>
              <a:rPr lang="cs-CZ" sz="1600" dirty="0" err="1" smtClean="0"/>
              <a:t>eukaryot</a:t>
            </a:r>
            <a:r>
              <a:rPr lang="cs-CZ" sz="1600" dirty="0" smtClean="0"/>
              <a:t> pouze v mitochondriích a chloroplastech</a:t>
            </a:r>
          </a:p>
          <a:p>
            <a:r>
              <a:rPr lang="cs-CZ" sz="1600" dirty="0"/>
              <a:t>	</a:t>
            </a:r>
            <a:r>
              <a:rPr lang="cs-CZ" sz="1600" dirty="0" smtClean="0"/>
              <a:t>- odstranění formylové skupiny z </a:t>
            </a:r>
            <a:r>
              <a:rPr lang="cs-CZ" sz="1600" dirty="0" err="1" smtClean="0"/>
              <a:t>formylmethioninu</a:t>
            </a:r>
            <a:r>
              <a:rPr lang="cs-CZ" sz="1600" dirty="0" smtClean="0"/>
              <a:t> na N-koci polypeptidového řetězce</a:t>
            </a:r>
          </a:p>
          <a:p>
            <a:r>
              <a:rPr lang="cs-CZ" sz="1600" dirty="0"/>
              <a:t>	</a:t>
            </a:r>
            <a:r>
              <a:rPr lang="cs-CZ" sz="1600" dirty="0" smtClean="0"/>
              <a:t>- enzym: </a:t>
            </a:r>
            <a:r>
              <a:rPr lang="cs-CZ" sz="1600" dirty="0" err="1" smtClean="0"/>
              <a:t>deformyláza</a:t>
            </a:r>
            <a:endParaRPr lang="cs-CZ" sz="1600" dirty="0" smtClean="0"/>
          </a:p>
          <a:p>
            <a:endParaRPr lang="cs-CZ" sz="1600" dirty="0"/>
          </a:p>
          <a:p>
            <a:endParaRPr lang="cs-CZ" sz="1600" b="1" dirty="0" smtClean="0"/>
          </a:p>
          <a:p>
            <a:r>
              <a:rPr lang="cs-CZ" sz="1600" b="1" dirty="0" smtClean="0"/>
              <a:t>- Odštěpení aminokyselin</a:t>
            </a:r>
          </a:p>
          <a:p>
            <a:r>
              <a:rPr lang="cs-CZ" sz="1600" dirty="0"/>
              <a:t>	</a:t>
            </a:r>
            <a:r>
              <a:rPr lang="cs-CZ" sz="1600" dirty="0" smtClean="0"/>
              <a:t>- u </a:t>
            </a:r>
            <a:r>
              <a:rPr lang="cs-CZ" sz="1600" dirty="0" err="1" smtClean="0"/>
              <a:t>prokaryot</a:t>
            </a:r>
            <a:r>
              <a:rPr lang="cs-CZ" sz="1600" dirty="0" smtClean="0"/>
              <a:t> i </a:t>
            </a:r>
            <a:r>
              <a:rPr lang="cs-CZ" sz="1600" dirty="0" err="1" smtClean="0"/>
              <a:t>eukaryot</a:t>
            </a:r>
            <a:endParaRPr lang="cs-CZ" sz="1600" dirty="0" smtClean="0"/>
          </a:p>
          <a:p>
            <a:r>
              <a:rPr lang="cs-CZ" sz="1600" dirty="0"/>
              <a:t>	</a:t>
            </a:r>
            <a:r>
              <a:rPr lang="cs-CZ" sz="1600" dirty="0" smtClean="0"/>
              <a:t>- odštěpení první AA (N-terminálního </a:t>
            </a:r>
            <a:r>
              <a:rPr lang="cs-CZ" sz="1600" dirty="0" err="1" smtClean="0"/>
              <a:t>methioninu</a:t>
            </a:r>
            <a:r>
              <a:rPr lang="cs-CZ" sz="1600" dirty="0" smtClean="0"/>
              <a:t>) (popř. i dalších AA)</a:t>
            </a:r>
          </a:p>
          <a:p>
            <a:r>
              <a:rPr lang="cs-CZ" sz="1600" dirty="0"/>
              <a:t>	</a:t>
            </a:r>
            <a:r>
              <a:rPr lang="cs-CZ" sz="1600" dirty="0" smtClean="0"/>
              <a:t>- enzym: aminopeptidáza</a:t>
            </a:r>
          </a:p>
          <a:p>
            <a:endParaRPr lang="cs-CZ" sz="1600" dirty="0"/>
          </a:p>
          <a:p>
            <a:r>
              <a:rPr lang="cs-CZ" sz="1600" b="1" dirty="0"/>
              <a:t>-</a:t>
            </a:r>
            <a:r>
              <a:rPr lang="cs-CZ" sz="1600" b="1" dirty="0" smtClean="0"/>
              <a:t> Chemická modifikace aminokyselin polypeptidu</a:t>
            </a:r>
          </a:p>
          <a:p>
            <a:r>
              <a:rPr lang="cs-CZ" sz="1600" dirty="0"/>
              <a:t>	</a:t>
            </a:r>
            <a:r>
              <a:rPr lang="cs-CZ" sz="1600" dirty="0" smtClean="0"/>
              <a:t>- modifikace R-zbytků aminokyselin</a:t>
            </a:r>
          </a:p>
          <a:p>
            <a:r>
              <a:rPr lang="cs-CZ" sz="1600" dirty="0"/>
              <a:t>	</a:t>
            </a:r>
            <a:r>
              <a:rPr lang="cs-CZ" sz="1600" dirty="0" smtClean="0"/>
              <a:t>	a) Fosforylace - připojení fosfátu (serin, treonin a tyrozin)</a:t>
            </a:r>
          </a:p>
          <a:p>
            <a:r>
              <a:rPr lang="cs-CZ" sz="1600" dirty="0"/>
              <a:t>	</a:t>
            </a:r>
            <a:r>
              <a:rPr lang="cs-CZ" sz="1600" dirty="0" smtClean="0"/>
              <a:t>	b) </a:t>
            </a:r>
            <a:r>
              <a:rPr lang="cs-CZ" sz="1600" dirty="0" err="1" smtClean="0"/>
              <a:t>Glykozylace</a:t>
            </a:r>
            <a:r>
              <a:rPr lang="cs-CZ" sz="1600" dirty="0" smtClean="0"/>
              <a:t> - připojení cukru (asparagin a serin)</a:t>
            </a:r>
          </a:p>
          <a:p>
            <a:r>
              <a:rPr lang="cs-CZ" sz="1600" dirty="0"/>
              <a:t>	</a:t>
            </a:r>
            <a:r>
              <a:rPr lang="cs-CZ" sz="1600" dirty="0" smtClean="0"/>
              <a:t>	c) Hydroxylace - připojení hydroxylové skupiny (-OH; lyzin a prolin)</a:t>
            </a:r>
          </a:p>
          <a:p>
            <a:r>
              <a:rPr lang="cs-CZ" sz="1600" dirty="0"/>
              <a:t>	</a:t>
            </a:r>
            <a:r>
              <a:rPr lang="cs-CZ" sz="1600" dirty="0" smtClean="0"/>
              <a:t>- katalýza příslušnými enzymy</a:t>
            </a:r>
            <a:endParaRPr lang="cs-CZ" sz="1600" dirty="0"/>
          </a:p>
        </p:txBody>
      </p:sp>
      <p:sp>
        <p:nvSpPr>
          <p:cNvPr id="3" name="Obdélník 2"/>
          <p:cNvSpPr/>
          <p:nvPr/>
        </p:nvSpPr>
        <p:spPr>
          <a:xfrm>
            <a:off x="83391" y="6433591"/>
            <a:ext cx="8950695" cy="307777"/>
          </a:xfrm>
          <a:prstGeom prst="rect">
            <a:avLst/>
          </a:prstGeom>
        </p:spPr>
        <p:txBody>
          <a:bodyPr wrap="square">
            <a:spAutoFit/>
          </a:bodyPr>
          <a:lstStyle/>
          <a:p>
            <a:r>
              <a:rPr lang="cs-CZ" sz="1400" i="1" dirty="0" smtClean="0"/>
              <a:t>*</a:t>
            </a:r>
            <a:r>
              <a:rPr lang="cs-CZ" sz="1400" i="1" dirty="0" err="1" smtClean="0"/>
              <a:t>Nascentní</a:t>
            </a:r>
            <a:r>
              <a:rPr lang="cs-CZ" sz="1400" i="1" dirty="0" smtClean="0"/>
              <a:t> řetězec: ještě se prodlužující</a:t>
            </a:r>
            <a:endParaRPr lang="cs-CZ" sz="1400" i="1" dirty="0"/>
          </a:p>
        </p:txBody>
      </p:sp>
      <p:pic>
        <p:nvPicPr>
          <p:cNvPr id="30" name="Picture 2" descr="http://img.sparknotes.com/figures/F/f88cd44dc6a50ffa6b94cdb9d213894e/polypeptid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2133" y="2132856"/>
            <a:ext cx="2891244" cy="8604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ochempal.org/wp-content/images/P/posttranslationalmodificati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3807" y="5414630"/>
            <a:ext cx="4686425" cy="966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1584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14755" y="305361"/>
            <a:ext cx="9012917" cy="1569660"/>
          </a:xfrm>
          <a:prstGeom prst="rect">
            <a:avLst/>
          </a:prstGeom>
        </p:spPr>
        <p:txBody>
          <a:bodyPr wrap="square">
            <a:spAutoFit/>
          </a:bodyPr>
          <a:lstStyle/>
          <a:p>
            <a:r>
              <a:rPr lang="cs-CZ" sz="1600" b="1" dirty="0" smtClean="0"/>
              <a:t>Sekundární </a:t>
            </a:r>
            <a:r>
              <a:rPr lang="cs-CZ" sz="1600" b="1" dirty="0" err="1" smtClean="0"/>
              <a:t>struktrura</a:t>
            </a:r>
            <a:endParaRPr lang="cs-CZ" sz="1600" b="1" dirty="0" smtClean="0"/>
          </a:p>
          <a:p>
            <a:endParaRPr lang="cs-CZ" sz="1600" b="1" dirty="0"/>
          </a:p>
          <a:p>
            <a:r>
              <a:rPr lang="cs-CZ" sz="1600" dirty="0"/>
              <a:t>	</a:t>
            </a:r>
            <a:r>
              <a:rPr lang="cs-CZ" sz="1600" dirty="0" smtClean="0"/>
              <a:t>- Spontánní tvorba </a:t>
            </a:r>
            <a:r>
              <a:rPr lang="cs-CZ" sz="1600" b="1" dirty="0" smtClean="0"/>
              <a:t>sekundární</a:t>
            </a:r>
            <a:r>
              <a:rPr lang="cs-CZ" sz="1600" dirty="0" smtClean="0"/>
              <a:t> </a:t>
            </a:r>
            <a:r>
              <a:rPr lang="cs-CZ" sz="1600" dirty="0" smtClean="0"/>
              <a:t>struktury </a:t>
            </a:r>
            <a:r>
              <a:rPr lang="cs-CZ" sz="1600" dirty="0" smtClean="0"/>
              <a:t>ještě před dokončením syntézy polypeptidu</a:t>
            </a:r>
          </a:p>
          <a:p>
            <a:r>
              <a:rPr lang="cs-CZ" sz="1600" dirty="0"/>
              <a:t>	</a:t>
            </a:r>
            <a:r>
              <a:rPr lang="cs-CZ" sz="1600" dirty="0" smtClean="0"/>
              <a:t>- Sekundární strukturu proteinu určují vodíkové vazby mezi CO- a NH- skupinami</a:t>
            </a:r>
          </a:p>
          <a:p>
            <a:r>
              <a:rPr lang="cs-CZ" sz="1600" dirty="0"/>
              <a:t>	</a:t>
            </a:r>
            <a:r>
              <a:rPr lang="cs-CZ" sz="1600" dirty="0" smtClean="0"/>
              <a:t>- </a:t>
            </a:r>
            <a:r>
              <a:rPr lang="el-GR" sz="1600" dirty="0" smtClean="0"/>
              <a:t>α</a:t>
            </a:r>
            <a:r>
              <a:rPr lang="cs-CZ" sz="1600" dirty="0" smtClean="0"/>
              <a:t>-helix nebo </a:t>
            </a:r>
            <a:r>
              <a:rPr lang="el-GR" sz="1600" dirty="0" smtClean="0"/>
              <a:t>β</a:t>
            </a:r>
            <a:r>
              <a:rPr lang="cs-CZ" sz="1600" dirty="0" smtClean="0"/>
              <a:t>-skládaný </a:t>
            </a:r>
            <a:r>
              <a:rPr lang="cs-CZ" sz="1600" dirty="0" smtClean="0"/>
              <a:t>list</a:t>
            </a:r>
            <a:endParaRPr lang="cs-CZ" sz="1600" dirty="0"/>
          </a:p>
          <a:p>
            <a:r>
              <a:rPr lang="cs-CZ" sz="1600" dirty="0" smtClean="0"/>
              <a:t>	</a:t>
            </a:r>
            <a:r>
              <a:rPr lang="cs-CZ" sz="1600" dirty="0"/>
              <a:t>- rozhodnutí jestli bude helix nebo list je zřejmě určeno primární strukturou</a:t>
            </a:r>
            <a:endParaRPr lang="cs-CZ" sz="1600" dirty="0" smtClean="0"/>
          </a:p>
        </p:txBody>
      </p:sp>
      <p:pic>
        <p:nvPicPr>
          <p:cNvPr id="7170" name="Picture 2" descr="https://classconnection.s3.amazonaws.com/135/flashcards/1108135/jpg/picture213272548188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4315" y="2132856"/>
            <a:ext cx="3672409" cy="4197039"/>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83391" y="6433591"/>
            <a:ext cx="8950695" cy="307777"/>
          </a:xfrm>
          <a:prstGeom prst="rect">
            <a:avLst/>
          </a:prstGeom>
        </p:spPr>
        <p:txBody>
          <a:bodyPr wrap="square">
            <a:spAutoFit/>
          </a:bodyPr>
          <a:lstStyle/>
          <a:p>
            <a:pPr algn="r"/>
            <a:r>
              <a:rPr lang="cs-CZ" sz="1400" i="1" dirty="0" smtClean="0"/>
              <a:t>Obr</a:t>
            </a:r>
            <a:r>
              <a:rPr lang="cs-CZ" sz="1400" i="1" dirty="0"/>
              <a:t>: www.studyblue.com</a:t>
            </a:r>
          </a:p>
        </p:txBody>
      </p:sp>
    </p:spTree>
    <p:extLst>
      <p:ext uri="{BB962C8B-B14F-4D97-AF65-F5344CB8AC3E}">
        <p14:creationId xmlns:p14="http://schemas.microsoft.com/office/powerpoint/2010/main" val="25542314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0977" t="14451" r="7454" b="42775"/>
          <a:stretch/>
        </p:blipFill>
        <p:spPr bwMode="auto">
          <a:xfrm>
            <a:off x="278650" y="2708920"/>
            <a:ext cx="4464496" cy="340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131083" y="116632"/>
            <a:ext cx="8880921" cy="2308324"/>
          </a:xfrm>
          <a:prstGeom prst="rect">
            <a:avLst/>
          </a:prstGeom>
        </p:spPr>
        <p:txBody>
          <a:bodyPr wrap="square">
            <a:spAutoFit/>
          </a:bodyPr>
          <a:lstStyle/>
          <a:p>
            <a:r>
              <a:rPr lang="cs-CZ" sz="1600" b="1" dirty="0" smtClean="0"/>
              <a:t>Terciární struktura</a:t>
            </a:r>
            <a:endParaRPr lang="cs-CZ" sz="1600" b="1" dirty="0" smtClean="0"/>
          </a:p>
          <a:p>
            <a:endParaRPr lang="cs-CZ" sz="1600" b="1" dirty="0"/>
          </a:p>
          <a:p>
            <a:r>
              <a:rPr lang="cs-CZ" sz="1600" b="1" dirty="0"/>
              <a:t>-</a:t>
            </a:r>
            <a:r>
              <a:rPr lang="cs-CZ" sz="1600" b="1" dirty="0" smtClean="0"/>
              <a:t> Tvorba disulfidových vazeb (SS můstek)</a:t>
            </a:r>
          </a:p>
          <a:p>
            <a:r>
              <a:rPr lang="cs-CZ" sz="1600" dirty="0" smtClean="0"/>
              <a:t>	- proti sobě položené </a:t>
            </a:r>
            <a:r>
              <a:rPr lang="cs-CZ" sz="1600" dirty="0" err="1" smtClean="0"/>
              <a:t>sulfhydrylové</a:t>
            </a:r>
            <a:r>
              <a:rPr lang="cs-CZ" sz="1600" dirty="0" smtClean="0"/>
              <a:t> skupiny mohou být oxidovány - tvorba </a:t>
            </a:r>
            <a:r>
              <a:rPr lang="cs-CZ" sz="1600" b="1" dirty="0" smtClean="0"/>
              <a:t>disulfidových vazeb</a:t>
            </a:r>
          </a:p>
          <a:p>
            <a:r>
              <a:rPr lang="cs-CZ" sz="1600" b="1" dirty="0"/>
              <a:t>	</a:t>
            </a:r>
            <a:r>
              <a:rPr lang="cs-CZ" sz="1600" dirty="0" smtClean="0"/>
              <a:t>- pouze u cysteinu (vodíky se odštěpí a vytvoří peroxid vodíku)</a:t>
            </a:r>
          </a:p>
          <a:p>
            <a:r>
              <a:rPr lang="cs-CZ" sz="1600" b="1" dirty="0"/>
              <a:t>	</a:t>
            </a:r>
            <a:r>
              <a:rPr lang="cs-CZ" sz="1600" dirty="0" smtClean="0"/>
              <a:t>- tvorba terciární struktury polypeptidového řetězce</a:t>
            </a:r>
          </a:p>
          <a:p>
            <a:r>
              <a:rPr lang="cs-CZ" sz="1600" b="1" dirty="0"/>
              <a:t>	</a:t>
            </a:r>
            <a:r>
              <a:rPr lang="cs-CZ" sz="1600" b="1" u="sng" dirty="0" smtClean="0"/>
              <a:t>- disulfidová vazba je kovalentní</a:t>
            </a:r>
          </a:p>
          <a:p>
            <a:r>
              <a:rPr lang="cs-CZ" sz="1600" dirty="0"/>
              <a:t>	</a:t>
            </a:r>
            <a:r>
              <a:rPr lang="cs-CZ" sz="1600" dirty="0" smtClean="0"/>
              <a:t>- spontánně se tvoří pomalu oxidací (hodiny), v buňce je však katalyzována enzymem 	</a:t>
            </a:r>
            <a:r>
              <a:rPr lang="cs-CZ" sz="1600" b="1" dirty="0" err="1" smtClean="0"/>
              <a:t>proteindisulfidizomerázou</a:t>
            </a:r>
            <a:r>
              <a:rPr lang="cs-CZ" sz="1600" dirty="0" smtClean="0"/>
              <a:t> (sek.)</a:t>
            </a:r>
            <a:endParaRPr lang="cs-CZ" sz="1600"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181" t="61166" r="8514" b="17735"/>
          <a:stretch/>
        </p:blipFill>
        <p:spPr bwMode="auto">
          <a:xfrm>
            <a:off x="5076056" y="2424956"/>
            <a:ext cx="3801469" cy="1539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bdélník 10"/>
          <p:cNvSpPr/>
          <p:nvPr/>
        </p:nvSpPr>
        <p:spPr>
          <a:xfrm>
            <a:off x="0" y="6290156"/>
            <a:ext cx="9144001" cy="523220"/>
          </a:xfrm>
          <a:prstGeom prst="rect">
            <a:avLst/>
          </a:prstGeom>
        </p:spPr>
        <p:txBody>
          <a:bodyPr wrap="square">
            <a:spAutoFit/>
          </a:bodyPr>
          <a:lstStyle/>
          <a:p>
            <a:r>
              <a:rPr lang="cs-CZ" sz="1400" i="1" dirty="0" smtClean="0"/>
              <a:t>Kovalentní vazba: dva prvky sdílí jeden nebo více párů elektronů, vysoká vazebná energie</a:t>
            </a:r>
          </a:p>
          <a:p>
            <a:r>
              <a:rPr lang="cs-CZ" sz="1400" i="1" dirty="0" smtClean="0"/>
              <a:t>Nekovalentní vazby: nižší vazebná energie, např. iontová nebo vodíková</a:t>
            </a:r>
            <a:endParaRPr lang="cs-CZ" sz="1400" i="1" dirty="0"/>
          </a:p>
        </p:txBody>
      </p:sp>
      <p:cxnSp>
        <p:nvCxnSpPr>
          <p:cNvPr id="12" name="Přímá spojnice 11"/>
          <p:cNvCxnSpPr/>
          <p:nvPr/>
        </p:nvCxnSpPr>
        <p:spPr>
          <a:xfrm>
            <a:off x="1482352" y="5309372"/>
            <a:ext cx="5122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7983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31083" y="116632"/>
            <a:ext cx="4584933" cy="830997"/>
          </a:xfrm>
          <a:prstGeom prst="rect">
            <a:avLst/>
          </a:prstGeom>
        </p:spPr>
        <p:txBody>
          <a:bodyPr wrap="square">
            <a:spAutoFit/>
          </a:bodyPr>
          <a:lstStyle/>
          <a:p>
            <a:r>
              <a:rPr lang="cs-CZ" sz="1600" b="1" dirty="0"/>
              <a:t>Terciární struktura</a:t>
            </a:r>
          </a:p>
          <a:p>
            <a:endParaRPr lang="cs-CZ" sz="1600" b="1" dirty="0"/>
          </a:p>
          <a:p>
            <a:r>
              <a:rPr lang="cs-CZ" sz="1600" b="1" dirty="0"/>
              <a:t>-</a:t>
            </a:r>
            <a:r>
              <a:rPr lang="cs-CZ" sz="1600" b="1" dirty="0" smtClean="0"/>
              <a:t> Tvorba disulfidových vazeb (SS můstek)</a:t>
            </a:r>
          </a:p>
        </p:txBody>
      </p:sp>
      <p:sp>
        <p:nvSpPr>
          <p:cNvPr id="11" name="Obdélník 10"/>
          <p:cNvSpPr/>
          <p:nvPr/>
        </p:nvSpPr>
        <p:spPr>
          <a:xfrm>
            <a:off x="120332" y="4653136"/>
            <a:ext cx="8772147" cy="2031325"/>
          </a:xfrm>
          <a:prstGeom prst="rect">
            <a:avLst/>
          </a:prstGeom>
        </p:spPr>
        <p:txBody>
          <a:bodyPr wrap="square">
            <a:spAutoFit/>
          </a:bodyPr>
          <a:lstStyle/>
          <a:p>
            <a:r>
              <a:rPr lang="cs-CZ" sz="1400" b="1" i="1" dirty="0" smtClean="0"/>
              <a:t>Nekovalentní vazby:</a:t>
            </a:r>
          </a:p>
          <a:p>
            <a:r>
              <a:rPr lang="cs-CZ" sz="1400" b="1" i="1" dirty="0" smtClean="0"/>
              <a:t>- iontová: </a:t>
            </a:r>
            <a:r>
              <a:rPr lang="cs-CZ" sz="1400" i="1" dirty="0" smtClean="0"/>
              <a:t> jeden prvek přitáhne elektron(y) druhého a stane se aniontem (-), druhý prvek kationtem (+). Prvky jsou vázány elektrostaticky. Slabší vazba než kovalentní</a:t>
            </a:r>
          </a:p>
          <a:p>
            <a:r>
              <a:rPr lang="cs-CZ" sz="1400" b="1" i="1" dirty="0" smtClean="0"/>
              <a:t>- vodíková </a:t>
            </a:r>
            <a:r>
              <a:rPr lang="cs-CZ" sz="1400" i="1" dirty="0" smtClean="0"/>
              <a:t>(též vodíkový můstek): podstatně slabší než kovalentní a iontová. Vodík je vázán na silný elektronegativní prvek (kyslík, fluor, dusík). Jediný elektron vodíku je odčerpán a (např. kyslíkem) kladně nabité jádro je odhaleno a vzniká parciální kladný náboj, který poutá okolní elektronegativní prvky (např. kyslík)</a:t>
            </a:r>
          </a:p>
          <a:p>
            <a:endParaRPr lang="cs-CZ" sz="1400" i="1" dirty="0"/>
          </a:p>
          <a:p>
            <a:r>
              <a:rPr lang="cs-CZ" sz="1400" b="1" i="1" dirty="0" smtClean="0"/>
              <a:t>Kovalentní vazba:</a:t>
            </a:r>
          </a:p>
          <a:p>
            <a:r>
              <a:rPr lang="cs-CZ" sz="1400" i="1" dirty="0" smtClean="0"/>
              <a:t>dva </a:t>
            </a:r>
            <a:r>
              <a:rPr lang="cs-CZ" sz="1400" i="1" dirty="0"/>
              <a:t>prvky sdílí </a:t>
            </a:r>
            <a:r>
              <a:rPr lang="cs-CZ" sz="1400" i="1" dirty="0" smtClean="0"/>
              <a:t>jeden nebo </a:t>
            </a:r>
            <a:r>
              <a:rPr lang="cs-CZ" sz="1400" i="1" dirty="0"/>
              <a:t>více párů elektronů, vysoká vazebná </a:t>
            </a:r>
            <a:r>
              <a:rPr lang="cs-CZ" sz="1400" i="1" dirty="0" smtClean="0"/>
              <a:t>energie</a:t>
            </a:r>
            <a:endParaRPr lang="cs-CZ" sz="1400" i="1" dirty="0"/>
          </a:p>
        </p:txBody>
      </p:sp>
      <p:grpSp>
        <p:nvGrpSpPr>
          <p:cNvPr id="2" name="Skupina 1"/>
          <p:cNvGrpSpPr/>
          <p:nvPr/>
        </p:nvGrpSpPr>
        <p:grpSpPr>
          <a:xfrm>
            <a:off x="4499992" y="349768"/>
            <a:ext cx="4502022" cy="3511280"/>
            <a:chOff x="4465510" y="3356992"/>
            <a:chExt cx="4464496" cy="340268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0977" t="14451" r="7454" b="42775"/>
            <a:stretch/>
          </p:blipFill>
          <p:spPr bwMode="auto">
            <a:xfrm>
              <a:off x="4465510" y="3356992"/>
              <a:ext cx="4464496" cy="340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Přímá spojnice 11"/>
            <p:cNvCxnSpPr/>
            <p:nvPr/>
          </p:nvCxnSpPr>
          <p:spPr>
            <a:xfrm>
              <a:off x="5652120" y="5949280"/>
              <a:ext cx="5122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Obdélník 7"/>
          <p:cNvSpPr/>
          <p:nvPr/>
        </p:nvSpPr>
        <p:spPr>
          <a:xfrm>
            <a:off x="107504" y="1340768"/>
            <a:ext cx="4584933" cy="1815882"/>
          </a:xfrm>
          <a:prstGeom prst="rect">
            <a:avLst/>
          </a:prstGeom>
        </p:spPr>
        <p:txBody>
          <a:bodyPr wrap="square">
            <a:spAutoFit/>
          </a:bodyPr>
          <a:lstStyle/>
          <a:p>
            <a:r>
              <a:rPr lang="cs-CZ" sz="1600" b="1" dirty="0"/>
              <a:t>D</a:t>
            </a:r>
            <a:r>
              <a:rPr lang="cs-CZ" sz="1600" b="1" dirty="0" smtClean="0"/>
              <a:t>isulfidová vazba spojuje</a:t>
            </a:r>
          </a:p>
          <a:p>
            <a:r>
              <a:rPr lang="cs-CZ" sz="1600" dirty="0" smtClean="0"/>
              <a:t>a) cysteiny stejného řetězce (např. u ribonukleáz)</a:t>
            </a:r>
          </a:p>
          <a:p>
            <a:r>
              <a:rPr lang="cs-CZ" sz="1600" dirty="0" smtClean="0"/>
              <a:t>b) cysteiny různých řetězců (např. </a:t>
            </a:r>
            <a:r>
              <a:rPr lang="cs-CZ" sz="1600" dirty="0" err="1" smtClean="0"/>
              <a:t>glutathion</a:t>
            </a:r>
            <a:r>
              <a:rPr lang="cs-CZ" sz="1600" dirty="0" smtClean="0"/>
              <a:t>, inzulín)</a:t>
            </a:r>
          </a:p>
          <a:p>
            <a:endParaRPr lang="cs-CZ" sz="1600" dirty="0"/>
          </a:p>
          <a:p>
            <a:r>
              <a:rPr lang="cs-CZ" sz="1600" dirty="0" smtClean="0"/>
              <a:t>Mikroorganismy </a:t>
            </a:r>
            <a:r>
              <a:rPr lang="cs-CZ" sz="1600" dirty="0"/>
              <a:t>žijící v extrémně vysokých teplotách mají ve svých bílkovinách mnohem více SS můstků než ostatní organismy</a:t>
            </a:r>
            <a:endParaRPr lang="cs-CZ" sz="1600" dirty="0" smtClean="0"/>
          </a:p>
        </p:txBody>
      </p:sp>
      <p:sp>
        <p:nvSpPr>
          <p:cNvPr id="4" name="Obdélník 3"/>
          <p:cNvSpPr/>
          <p:nvPr/>
        </p:nvSpPr>
        <p:spPr>
          <a:xfrm>
            <a:off x="107504" y="4242574"/>
            <a:ext cx="8754930" cy="338554"/>
          </a:xfrm>
          <a:prstGeom prst="rect">
            <a:avLst/>
          </a:prstGeom>
        </p:spPr>
        <p:txBody>
          <a:bodyPr wrap="square">
            <a:spAutoFit/>
          </a:bodyPr>
          <a:lstStyle/>
          <a:p>
            <a:pPr lvl="0"/>
            <a:r>
              <a:rPr lang="cs-CZ" sz="1600" dirty="0" smtClean="0">
                <a:solidFill>
                  <a:prstClr val="black"/>
                </a:solidFill>
              </a:rPr>
              <a:t>Definice </a:t>
            </a:r>
            <a:r>
              <a:rPr lang="cs-CZ" sz="1600" dirty="0">
                <a:solidFill>
                  <a:prstClr val="black"/>
                </a:solidFill>
              </a:rPr>
              <a:t>nekovalentních vazeb účastnících se tvorby </a:t>
            </a:r>
            <a:r>
              <a:rPr lang="cs-CZ" sz="1600" b="1" dirty="0">
                <a:solidFill>
                  <a:prstClr val="black"/>
                </a:solidFill>
              </a:rPr>
              <a:t>terciární struktury </a:t>
            </a:r>
            <a:r>
              <a:rPr lang="cs-CZ" sz="1600" b="1" dirty="0" smtClean="0">
                <a:solidFill>
                  <a:prstClr val="black"/>
                </a:solidFill>
              </a:rPr>
              <a:t>proteinu</a:t>
            </a:r>
            <a:r>
              <a:rPr lang="cs-CZ" sz="1600" dirty="0" smtClean="0">
                <a:solidFill>
                  <a:prstClr val="black"/>
                </a:solidFill>
              </a:rPr>
              <a:t>:</a:t>
            </a:r>
            <a:endParaRPr lang="cs-CZ" sz="1600" dirty="0">
              <a:solidFill>
                <a:prstClr val="black"/>
              </a:solidFill>
            </a:endParaRPr>
          </a:p>
        </p:txBody>
      </p:sp>
    </p:spTree>
    <p:extLst>
      <p:ext uri="{BB962C8B-B14F-4D97-AF65-F5344CB8AC3E}">
        <p14:creationId xmlns:p14="http://schemas.microsoft.com/office/powerpoint/2010/main" val="19397230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5575" y="116632"/>
            <a:ext cx="8664897" cy="3539430"/>
          </a:xfrm>
          <a:prstGeom prst="rect">
            <a:avLst/>
          </a:prstGeom>
        </p:spPr>
        <p:txBody>
          <a:bodyPr wrap="square">
            <a:spAutoFit/>
          </a:bodyPr>
          <a:lstStyle/>
          <a:p>
            <a:r>
              <a:rPr lang="cs-CZ" sz="1600" b="1" dirty="0" smtClean="0"/>
              <a:t>Skládání proteinů (</a:t>
            </a:r>
            <a:r>
              <a:rPr lang="cs-CZ" sz="1600" b="1" dirty="0" err="1" smtClean="0"/>
              <a:t>folding</a:t>
            </a:r>
            <a:r>
              <a:rPr lang="cs-CZ" sz="1600" b="1" dirty="0" smtClean="0"/>
              <a:t>)</a:t>
            </a:r>
          </a:p>
          <a:p>
            <a:endParaRPr lang="cs-CZ" sz="1600" b="1" dirty="0" smtClean="0"/>
          </a:p>
          <a:p>
            <a:r>
              <a:rPr lang="cs-CZ" sz="1600" i="1" dirty="0" smtClean="0"/>
              <a:t>- pro správnou funkci musí být protein správně složen</a:t>
            </a:r>
          </a:p>
          <a:p>
            <a:r>
              <a:rPr lang="cs-CZ" sz="1600" i="1" dirty="0" smtClean="0"/>
              <a:t>- Primární sekvence je někdy dostatečná pro přímé skládání</a:t>
            </a:r>
          </a:p>
          <a:p>
            <a:endParaRPr lang="cs-CZ" sz="1600" b="1" dirty="0" smtClean="0"/>
          </a:p>
          <a:p>
            <a:r>
              <a:rPr lang="cs-CZ" sz="1600" b="1" dirty="0" err="1" smtClean="0"/>
              <a:t>Chaperony</a:t>
            </a:r>
            <a:endParaRPr lang="cs-CZ" sz="1600" b="1" dirty="0" smtClean="0"/>
          </a:p>
          <a:p>
            <a:r>
              <a:rPr lang="cs-CZ" sz="1600" dirty="0" smtClean="0"/>
              <a:t>- Čerstvě vytvořené nebo denaturované proteiny často potřebují pomoc "</a:t>
            </a:r>
            <a:r>
              <a:rPr lang="cs-CZ" sz="1600" dirty="0" err="1" smtClean="0"/>
              <a:t>chaperonů</a:t>
            </a:r>
            <a:r>
              <a:rPr lang="cs-CZ" sz="1600" dirty="0" smtClean="0"/>
              <a:t>" pro složení do správného tvaru</a:t>
            </a:r>
            <a:endParaRPr lang="cs-CZ" sz="1600" dirty="0"/>
          </a:p>
          <a:p>
            <a:r>
              <a:rPr lang="cs-CZ" sz="1600" b="1" u="sng" dirty="0" smtClean="0"/>
              <a:t>- Funkce: </a:t>
            </a:r>
            <a:r>
              <a:rPr lang="cs-CZ" sz="1600" dirty="0" smtClean="0"/>
              <a:t>Chrání nesbalené proteiny a pomáhají jejich správnému sbalení</a:t>
            </a:r>
            <a:endParaRPr lang="cs-CZ" sz="1600" dirty="0"/>
          </a:p>
          <a:p>
            <a:r>
              <a:rPr lang="cs-CZ" sz="1600" dirty="0" smtClean="0"/>
              <a:t>- Nejznámějšími </a:t>
            </a:r>
            <a:r>
              <a:rPr lang="cs-CZ" sz="1600" dirty="0" err="1" smtClean="0"/>
              <a:t>chaperony</a:t>
            </a:r>
            <a:r>
              <a:rPr lang="cs-CZ" sz="1600" dirty="0" smtClean="0"/>
              <a:t> jsou </a:t>
            </a:r>
            <a:r>
              <a:rPr lang="cs-CZ" sz="1600" b="1" u="sng" dirty="0" err="1" smtClean="0"/>
              <a:t>heatshock</a:t>
            </a:r>
            <a:r>
              <a:rPr lang="cs-CZ" sz="1600" b="1" u="sng" dirty="0" smtClean="0"/>
              <a:t> proteiny </a:t>
            </a:r>
            <a:r>
              <a:rPr lang="cs-CZ" sz="1600" dirty="0" smtClean="0"/>
              <a:t>rodiny </a:t>
            </a:r>
            <a:r>
              <a:rPr lang="cs-CZ" sz="1600" b="1" u="sng" dirty="0" smtClean="0"/>
              <a:t>Hsp70 </a:t>
            </a:r>
            <a:r>
              <a:rPr lang="cs-CZ" sz="1600" dirty="0" smtClean="0"/>
              <a:t>(velikost 70 </a:t>
            </a:r>
            <a:r>
              <a:rPr lang="cs-CZ" sz="1600" dirty="0" err="1" smtClean="0"/>
              <a:t>kDa</a:t>
            </a:r>
            <a:r>
              <a:rPr lang="cs-CZ" sz="1600" dirty="0" smtClean="0"/>
              <a:t>), které v podobné struktuře existují u všech organismů</a:t>
            </a:r>
          </a:p>
          <a:p>
            <a:r>
              <a:rPr lang="cs-CZ" sz="1600" dirty="0" smtClean="0"/>
              <a:t>- </a:t>
            </a:r>
            <a:r>
              <a:rPr lang="en-US" sz="1600" dirty="0" err="1" smtClean="0"/>
              <a:t>Prokaryot</a:t>
            </a:r>
            <a:r>
              <a:rPr lang="cs-CZ" sz="1600" dirty="0" smtClean="0"/>
              <a:t>a</a:t>
            </a:r>
            <a:r>
              <a:rPr lang="en-US" sz="1600" dirty="0" smtClean="0"/>
              <a:t> </a:t>
            </a:r>
            <a:r>
              <a:rPr lang="en-US" sz="1600" dirty="0" err="1" smtClean="0"/>
              <a:t>expr</a:t>
            </a:r>
            <a:r>
              <a:rPr lang="cs-CZ" sz="1600" dirty="0" err="1" smtClean="0"/>
              <a:t>imují</a:t>
            </a:r>
            <a:r>
              <a:rPr lang="cs-CZ" sz="1600" dirty="0" smtClean="0"/>
              <a:t> 3 proteiny Hsp70 rodiny</a:t>
            </a:r>
            <a:r>
              <a:rPr lang="en-US" sz="1600" dirty="0" smtClean="0"/>
              <a:t>:</a:t>
            </a:r>
            <a:r>
              <a:rPr lang="en-US" sz="1600" dirty="0"/>
              <a:t> </a:t>
            </a:r>
            <a:r>
              <a:rPr lang="en-US" sz="1600" b="1" u="sng" dirty="0" err="1" smtClean="0"/>
              <a:t>DnaK</a:t>
            </a:r>
            <a:r>
              <a:rPr lang="cs-CZ" sz="1600" dirty="0" smtClean="0"/>
              <a:t>,</a:t>
            </a:r>
            <a:r>
              <a:rPr lang="en-US" sz="1600" dirty="0"/>
              <a:t> </a:t>
            </a:r>
            <a:r>
              <a:rPr lang="en-US" sz="1600" dirty="0" err="1"/>
              <a:t>HscA</a:t>
            </a:r>
            <a:r>
              <a:rPr lang="en-US" sz="1600" dirty="0"/>
              <a:t> (Hsc66</a:t>
            </a:r>
            <a:r>
              <a:rPr lang="en-US" sz="1600" dirty="0" smtClean="0"/>
              <a:t>) a</a:t>
            </a:r>
            <a:r>
              <a:rPr lang="en-US" sz="1600" dirty="0"/>
              <a:t> </a:t>
            </a:r>
            <a:r>
              <a:rPr lang="en-US" sz="1600" dirty="0" err="1"/>
              <a:t>HscC</a:t>
            </a:r>
            <a:r>
              <a:rPr lang="en-US" sz="1600" dirty="0"/>
              <a:t> (Hsc62</a:t>
            </a:r>
            <a:r>
              <a:rPr lang="en-US" sz="1600" dirty="0" smtClean="0"/>
              <a:t>)</a:t>
            </a:r>
            <a:endParaRPr lang="cs-CZ" sz="1600" dirty="0" smtClean="0"/>
          </a:p>
          <a:p>
            <a:r>
              <a:rPr lang="cs-CZ" sz="1600" dirty="0" smtClean="0"/>
              <a:t>- </a:t>
            </a:r>
            <a:r>
              <a:rPr lang="cs-CZ" sz="1600" dirty="0" err="1"/>
              <a:t>Heatshock</a:t>
            </a:r>
            <a:r>
              <a:rPr lang="cs-CZ" sz="1600" dirty="0"/>
              <a:t> proteiny </a:t>
            </a:r>
            <a:r>
              <a:rPr lang="cs-CZ" sz="1600" dirty="0" smtClean="0"/>
              <a:t>se také </a:t>
            </a:r>
            <a:r>
              <a:rPr lang="cs-CZ" sz="1600" dirty="0"/>
              <a:t>tvoří vlivem stresu (např. vysoké teplotě)</a:t>
            </a:r>
          </a:p>
          <a:p>
            <a:r>
              <a:rPr lang="cs-CZ" sz="1600" dirty="0" smtClean="0"/>
              <a:t>- Proteiny denaturované teplem mohou být </a:t>
            </a:r>
            <a:r>
              <a:rPr lang="cs-CZ" sz="1600" dirty="0" err="1" smtClean="0"/>
              <a:t>renaturovány</a:t>
            </a:r>
            <a:r>
              <a:rPr lang="cs-CZ" sz="1600" dirty="0" smtClean="0"/>
              <a:t> pomocí </a:t>
            </a:r>
            <a:r>
              <a:rPr lang="cs-CZ" sz="1600" dirty="0" err="1" smtClean="0"/>
              <a:t>chaperonů</a:t>
            </a:r>
            <a:endParaRPr lang="cs-CZ" sz="1600" dirty="0" smtClean="0"/>
          </a:p>
        </p:txBody>
      </p:sp>
      <p:pic>
        <p:nvPicPr>
          <p:cNvPr id="3074" name="Picture 2" descr="http://www.nature.com/nrm/journal/v14/n10/images_article/nrm3660-f4.jpg"/>
          <p:cNvPicPr>
            <a:picLocks noChangeAspect="1" noChangeArrowheads="1"/>
          </p:cNvPicPr>
          <p:nvPr/>
        </p:nvPicPr>
        <p:blipFill rotWithShape="1">
          <a:blip r:embed="rId2">
            <a:extLst>
              <a:ext uri="{28A0092B-C50C-407E-A947-70E740481C1C}">
                <a14:useLocalDpi xmlns:a14="http://schemas.microsoft.com/office/drawing/2010/main" val="0"/>
              </a:ext>
            </a:extLst>
          </a:blip>
          <a:srcRect t="59368"/>
          <a:stretch/>
        </p:blipFill>
        <p:spPr bwMode="auto">
          <a:xfrm>
            <a:off x="468777" y="3573016"/>
            <a:ext cx="8135671"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8851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31083" y="116632"/>
            <a:ext cx="7465253" cy="6494085"/>
          </a:xfrm>
          <a:prstGeom prst="rect">
            <a:avLst/>
          </a:prstGeom>
        </p:spPr>
        <p:txBody>
          <a:bodyPr wrap="square">
            <a:spAutoFit/>
          </a:bodyPr>
          <a:lstStyle/>
          <a:p>
            <a:r>
              <a:rPr lang="cs-CZ" sz="1600" b="1" dirty="0" smtClean="0"/>
              <a:t>POSTTRANSLAČNÍ </a:t>
            </a:r>
            <a:r>
              <a:rPr lang="cs-CZ" sz="1600" b="1" dirty="0" smtClean="0"/>
              <a:t>ÚPRAVY</a:t>
            </a:r>
          </a:p>
          <a:p>
            <a:endParaRPr lang="cs-CZ" sz="1600" b="1" dirty="0" smtClean="0"/>
          </a:p>
          <a:p>
            <a:r>
              <a:rPr lang="cs-CZ" sz="1600" dirty="0" smtClean="0"/>
              <a:t>Chemická modifikace, kterou vzniká funkční polypeptidový řetězec</a:t>
            </a:r>
          </a:p>
          <a:p>
            <a:endParaRPr lang="cs-CZ" sz="1600" dirty="0"/>
          </a:p>
          <a:p>
            <a:r>
              <a:rPr lang="cs-CZ" sz="1600" b="1" dirty="0"/>
              <a:t>-</a:t>
            </a:r>
            <a:r>
              <a:rPr lang="cs-CZ" sz="1600" b="1" dirty="0" smtClean="0"/>
              <a:t> </a:t>
            </a:r>
            <a:r>
              <a:rPr lang="cs-CZ" sz="1600" b="1" dirty="0" err="1" smtClean="0"/>
              <a:t>Vyštěpení</a:t>
            </a:r>
            <a:r>
              <a:rPr lang="cs-CZ" sz="1600" b="1" dirty="0" smtClean="0"/>
              <a:t> peptidů</a:t>
            </a:r>
          </a:p>
          <a:p>
            <a:r>
              <a:rPr lang="cs-CZ" sz="1600" b="1" dirty="0"/>
              <a:t>	</a:t>
            </a:r>
            <a:r>
              <a:rPr lang="cs-CZ" sz="1600" dirty="0" smtClean="0"/>
              <a:t>- odstraňují se větší úseky polypeptidu</a:t>
            </a:r>
          </a:p>
          <a:p>
            <a:r>
              <a:rPr lang="cs-CZ" sz="1600" dirty="0"/>
              <a:t>	</a:t>
            </a:r>
            <a:r>
              <a:rPr lang="cs-CZ" sz="1600" dirty="0" smtClean="0"/>
              <a:t>- podobně jako u </a:t>
            </a:r>
            <a:r>
              <a:rPr lang="cs-CZ" sz="1600" dirty="0" err="1" smtClean="0"/>
              <a:t>pre-mRNA</a:t>
            </a:r>
            <a:r>
              <a:rPr lang="cs-CZ" sz="1600" dirty="0" smtClean="0"/>
              <a:t> dochází ke "</a:t>
            </a:r>
            <a:r>
              <a:rPr lang="cs-CZ" sz="1600" dirty="0" err="1" smtClean="0"/>
              <a:t>splicingu</a:t>
            </a:r>
            <a:r>
              <a:rPr lang="cs-CZ" sz="1600" dirty="0" smtClean="0"/>
              <a:t>" </a:t>
            </a:r>
          </a:p>
          <a:p>
            <a:r>
              <a:rPr lang="cs-CZ" sz="1600" dirty="0"/>
              <a:t>	</a:t>
            </a:r>
            <a:r>
              <a:rPr lang="cs-CZ" sz="1600" dirty="0" smtClean="0"/>
              <a:t>- </a:t>
            </a:r>
            <a:r>
              <a:rPr lang="cs-CZ" sz="1600" dirty="0" err="1" smtClean="0"/>
              <a:t>vyštěpují</a:t>
            </a:r>
            <a:r>
              <a:rPr lang="cs-CZ" sz="1600" dirty="0" smtClean="0"/>
              <a:t> se "</a:t>
            </a:r>
            <a:r>
              <a:rPr lang="cs-CZ" sz="1600" dirty="0" err="1" smtClean="0"/>
              <a:t>inteiny</a:t>
            </a:r>
            <a:r>
              <a:rPr lang="cs-CZ" sz="1600" dirty="0" smtClean="0"/>
              <a:t>" a zůstávají "</a:t>
            </a:r>
            <a:r>
              <a:rPr lang="cs-CZ" sz="1600" dirty="0" err="1" smtClean="0"/>
              <a:t>exteiny</a:t>
            </a:r>
            <a:r>
              <a:rPr lang="cs-CZ" sz="1600" dirty="0" smtClean="0"/>
              <a:t>"</a:t>
            </a:r>
          </a:p>
          <a:p>
            <a:endParaRPr lang="cs-CZ" sz="1600" b="1" dirty="0"/>
          </a:p>
          <a:p>
            <a:r>
              <a:rPr lang="cs-CZ" sz="1600" b="1" dirty="0"/>
              <a:t>-</a:t>
            </a:r>
            <a:r>
              <a:rPr lang="cs-CZ" sz="1600" b="1" dirty="0" smtClean="0"/>
              <a:t> Tvorba kvartérní struktury</a:t>
            </a:r>
            <a:endParaRPr lang="cs-CZ" sz="1600" dirty="0" smtClean="0"/>
          </a:p>
          <a:p>
            <a:r>
              <a:rPr lang="cs-CZ" sz="1600" b="1" dirty="0"/>
              <a:t>	</a:t>
            </a:r>
            <a:r>
              <a:rPr lang="cs-CZ" sz="1600" b="1" dirty="0" smtClean="0"/>
              <a:t>- </a:t>
            </a:r>
            <a:r>
              <a:rPr lang="cs-CZ" sz="1600" dirty="0" smtClean="0"/>
              <a:t>spojení více polypeptidových řetězců do "oligomerních proteinů"</a:t>
            </a:r>
          </a:p>
          <a:p>
            <a:r>
              <a:rPr lang="cs-CZ" sz="1600" dirty="0"/>
              <a:t>	</a:t>
            </a:r>
            <a:r>
              <a:rPr lang="cs-CZ" sz="1600" dirty="0" smtClean="0"/>
              <a:t>-  většinou vodíkové můstky a jiné nekovalentní vazby</a:t>
            </a:r>
          </a:p>
          <a:p>
            <a:r>
              <a:rPr lang="cs-CZ" sz="1600" dirty="0"/>
              <a:t>	</a:t>
            </a:r>
            <a:r>
              <a:rPr lang="cs-CZ" sz="1600" dirty="0" smtClean="0"/>
              <a:t>- dimer, trimer, </a:t>
            </a:r>
            <a:r>
              <a:rPr lang="cs-CZ" sz="1600" dirty="0" err="1" smtClean="0"/>
              <a:t>tetramer</a:t>
            </a:r>
            <a:r>
              <a:rPr lang="cs-CZ" sz="1600" dirty="0" smtClean="0"/>
              <a:t>...</a:t>
            </a:r>
          </a:p>
          <a:p>
            <a:r>
              <a:rPr lang="cs-CZ" sz="1600" dirty="0"/>
              <a:t>	</a:t>
            </a:r>
            <a:r>
              <a:rPr lang="cs-CZ" sz="1600" dirty="0" smtClean="0"/>
              <a:t>- oligomer se v živé soustavě chová jako jedna molekula s biologickou funkcí</a:t>
            </a:r>
          </a:p>
          <a:p>
            <a:endParaRPr lang="cs-CZ" sz="1600" dirty="0"/>
          </a:p>
          <a:p>
            <a:r>
              <a:rPr lang="cs-CZ" sz="1600" b="1" dirty="0"/>
              <a:t>-</a:t>
            </a:r>
            <a:r>
              <a:rPr lang="cs-CZ" sz="1600" b="1" dirty="0" smtClean="0"/>
              <a:t> </a:t>
            </a:r>
            <a:r>
              <a:rPr lang="cs-CZ" sz="1600" b="1" dirty="0"/>
              <a:t>Sestavování </a:t>
            </a:r>
            <a:r>
              <a:rPr lang="cs-CZ" sz="1600" b="1" dirty="0" err="1"/>
              <a:t>nadmolekulárních</a:t>
            </a:r>
            <a:r>
              <a:rPr lang="cs-CZ" sz="1600" b="1" dirty="0"/>
              <a:t> </a:t>
            </a:r>
            <a:r>
              <a:rPr lang="cs-CZ" sz="1600" b="1" dirty="0" smtClean="0"/>
              <a:t>struktur</a:t>
            </a:r>
          </a:p>
          <a:p>
            <a:r>
              <a:rPr lang="cs-CZ" sz="1600" b="1" dirty="0"/>
              <a:t>	</a:t>
            </a:r>
            <a:r>
              <a:rPr lang="cs-CZ" sz="1600" b="1" dirty="0" smtClean="0"/>
              <a:t>- </a:t>
            </a:r>
            <a:r>
              <a:rPr lang="cs-CZ" sz="1600" dirty="0" smtClean="0"/>
              <a:t>enzymové komplexy, ribozomy, proteinové filamenty, membrány aj.</a:t>
            </a:r>
          </a:p>
          <a:p>
            <a:endParaRPr lang="cs-CZ" sz="1600" b="1" dirty="0"/>
          </a:p>
          <a:p>
            <a:r>
              <a:rPr lang="cs-CZ" sz="1600" b="1" dirty="0"/>
              <a:t>-</a:t>
            </a:r>
            <a:r>
              <a:rPr lang="cs-CZ" sz="1600" b="1" dirty="0" smtClean="0"/>
              <a:t> </a:t>
            </a:r>
            <a:r>
              <a:rPr lang="cs-CZ" sz="1600" b="1" dirty="0"/>
              <a:t>Přidání </a:t>
            </a:r>
            <a:r>
              <a:rPr lang="cs-CZ" sz="1600" b="1" dirty="0" err="1"/>
              <a:t>prostetických</a:t>
            </a:r>
            <a:r>
              <a:rPr lang="cs-CZ" sz="1600" b="1" dirty="0"/>
              <a:t> skupin (</a:t>
            </a:r>
            <a:r>
              <a:rPr lang="cs-CZ" sz="1600" b="1" dirty="0" err="1"/>
              <a:t>kofaktorů</a:t>
            </a:r>
            <a:r>
              <a:rPr lang="cs-CZ" sz="1600" b="1" dirty="0"/>
              <a:t>)</a:t>
            </a:r>
          </a:p>
          <a:p>
            <a:endParaRPr lang="cs-CZ" sz="1600" dirty="0"/>
          </a:p>
          <a:p>
            <a:r>
              <a:rPr lang="cs-CZ" sz="1600" dirty="0"/>
              <a:t>- </a:t>
            </a:r>
            <a:r>
              <a:rPr lang="cs-CZ" sz="1600" dirty="0" err="1"/>
              <a:t>kofaktor</a:t>
            </a:r>
            <a:r>
              <a:rPr lang="cs-CZ" sz="1600" dirty="0"/>
              <a:t>: nepolypeptidová jednotka nutná pro funkci určitého proteinu</a:t>
            </a:r>
          </a:p>
          <a:p>
            <a:r>
              <a:rPr lang="cs-CZ" sz="1600" dirty="0"/>
              <a:t>- </a:t>
            </a:r>
            <a:r>
              <a:rPr lang="cs-CZ" sz="1600" dirty="0" err="1"/>
              <a:t>prostetická</a:t>
            </a:r>
            <a:r>
              <a:rPr lang="cs-CZ" sz="1600" dirty="0"/>
              <a:t> skupina: </a:t>
            </a:r>
            <a:r>
              <a:rPr lang="cs-CZ" sz="1600" dirty="0" err="1"/>
              <a:t>kofaktor</a:t>
            </a:r>
            <a:r>
              <a:rPr lang="cs-CZ" sz="1600" dirty="0"/>
              <a:t> pevně vázaný na protein (i kovalentně)</a:t>
            </a:r>
          </a:p>
          <a:p>
            <a:r>
              <a:rPr lang="cs-CZ" sz="1600" dirty="0"/>
              <a:t>- nachází se v aktivním místě enzymu</a:t>
            </a:r>
          </a:p>
          <a:p>
            <a:r>
              <a:rPr lang="cs-CZ" sz="1600" dirty="0"/>
              <a:t>	</a:t>
            </a:r>
          </a:p>
          <a:p>
            <a:r>
              <a:rPr lang="cs-CZ" sz="1600" dirty="0"/>
              <a:t>a) organická: vitamín, lipid, </a:t>
            </a:r>
            <a:r>
              <a:rPr lang="cs-CZ" sz="1600" dirty="0" smtClean="0"/>
              <a:t>cukr</a:t>
            </a:r>
            <a:endParaRPr lang="cs-CZ" sz="1600" dirty="0"/>
          </a:p>
          <a:p>
            <a:r>
              <a:rPr lang="cs-CZ" sz="1600" dirty="0"/>
              <a:t>b) anorganická: iont </a:t>
            </a:r>
            <a:r>
              <a:rPr lang="cs-CZ" sz="1600" dirty="0" smtClean="0"/>
              <a:t>kovu</a:t>
            </a:r>
            <a:endParaRPr lang="cs-CZ" sz="1600" dirty="0"/>
          </a:p>
        </p:txBody>
      </p:sp>
    </p:spTree>
    <p:extLst>
      <p:ext uri="{BB962C8B-B14F-4D97-AF65-F5344CB8AC3E}">
        <p14:creationId xmlns:p14="http://schemas.microsoft.com/office/powerpoint/2010/main" val="20365451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86763" y="213707"/>
            <a:ext cx="8761397" cy="3046988"/>
          </a:xfrm>
          <a:prstGeom prst="rect">
            <a:avLst/>
          </a:prstGeom>
        </p:spPr>
        <p:txBody>
          <a:bodyPr wrap="square">
            <a:spAutoFit/>
          </a:bodyPr>
          <a:lstStyle/>
          <a:p>
            <a:r>
              <a:rPr lang="cs-CZ" sz="1600" b="1" dirty="0" smtClean="0"/>
              <a:t>POSTTRANSLAČNÍ ÚPRAVA HEMOGLOBINU</a:t>
            </a:r>
          </a:p>
          <a:p>
            <a:endParaRPr lang="cs-CZ" sz="1600" b="1" dirty="0" smtClean="0"/>
          </a:p>
          <a:p>
            <a:r>
              <a:rPr lang="cs-CZ" sz="1600" dirty="0" smtClean="0"/>
              <a:t>- transportní </a:t>
            </a:r>
            <a:r>
              <a:rPr lang="cs-CZ" sz="1600" dirty="0" err="1"/>
              <a:t>metaloprotein</a:t>
            </a:r>
            <a:r>
              <a:rPr lang="cs-CZ" sz="1600" dirty="0"/>
              <a:t> červených krvinek </a:t>
            </a:r>
            <a:r>
              <a:rPr lang="cs-CZ" sz="1600" dirty="0" smtClean="0"/>
              <a:t>obratlovců</a:t>
            </a:r>
          </a:p>
          <a:p>
            <a:r>
              <a:rPr lang="cs-CZ" sz="1600" dirty="0" smtClean="0"/>
              <a:t>- </a:t>
            </a:r>
            <a:r>
              <a:rPr lang="cs-CZ" sz="1600" b="1" u="sng" dirty="0" smtClean="0"/>
              <a:t>Funkce: </a:t>
            </a:r>
            <a:r>
              <a:rPr lang="cs-CZ" sz="1600" dirty="0" smtClean="0"/>
              <a:t>transport </a:t>
            </a:r>
            <a:r>
              <a:rPr lang="cs-CZ" sz="1600" dirty="0"/>
              <a:t>kyslíku </a:t>
            </a:r>
            <a:r>
              <a:rPr lang="cs-CZ" sz="1600"/>
              <a:t>z </a:t>
            </a:r>
            <a:r>
              <a:rPr lang="cs-CZ" sz="1600" smtClean="0"/>
              <a:t>plic </a:t>
            </a:r>
            <a:r>
              <a:rPr lang="cs-CZ" sz="1600" dirty="0"/>
              <a:t>do </a:t>
            </a:r>
            <a:r>
              <a:rPr lang="cs-CZ" sz="1600" dirty="0" smtClean="0"/>
              <a:t>tkání a odstraňování </a:t>
            </a:r>
            <a:r>
              <a:rPr lang="cs-CZ" sz="1600" dirty="0"/>
              <a:t>oxidu uhličitého z tkání do plic</a:t>
            </a:r>
          </a:p>
          <a:p>
            <a:r>
              <a:rPr lang="cs-CZ" sz="1600" dirty="0" smtClean="0"/>
              <a:t>- u </a:t>
            </a:r>
            <a:r>
              <a:rPr lang="cs-CZ" sz="1600" dirty="0"/>
              <a:t>dospělého člověka </a:t>
            </a:r>
            <a:r>
              <a:rPr lang="cs-CZ" sz="1600" dirty="0" smtClean="0"/>
              <a:t>se </a:t>
            </a:r>
            <a:r>
              <a:rPr lang="cs-CZ" sz="1600" dirty="0"/>
              <a:t>skládá ze </a:t>
            </a:r>
            <a:r>
              <a:rPr lang="cs-CZ" sz="1600" b="1" dirty="0"/>
              <a:t>4 </a:t>
            </a:r>
            <a:r>
              <a:rPr lang="cs-CZ" sz="1600" b="1" dirty="0" smtClean="0"/>
              <a:t>podjednotek </a:t>
            </a:r>
            <a:r>
              <a:rPr lang="cs-CZ" sz="1600" dirty="0" smtClean="0"/>
              <a:t>(2x </a:t>
            </a:r>
            <a:r>
              <a:rPr lang="el-GR" sz="1600" dirty="0" smtClean="0"/>
              <a:t>α</a:t>
            </a:r>
            <a:r>
              <a:rPr lang="cs-CZ" sz="1600" dirty="0" smtClean="0"/>
              <a:t>, 2x ß)</a:t>
            </a:r>
          </a:p>
          <a:p>
            <a:r>
              <a:rPr lang="cs-CZ" sz="1600" dirty="0" smtClean="0"/>
              <a:t>- každá podjednotka obsahuje</a:t>
            </a:r>
          </a:p>
          <a:p>
            <a:r>
              <a:rPr lang="cs-CZ" sz="1600" dirty="0"/>
              <a:t>	</a:t>
            </a:r>
            <a:r>
              <a:rPr lang="cs-CZ" sz="1600" dirty="0" smtClean="0"/>
              <a:t>a) bílkovinnou část </a:t>
            </a:r>
            <a:r>
              <a:rPr lang="cs-CZ" sz="1600" dirty="0"/>
              <a:t>– </a:t>
            </a:r>
            <a:r>
              <a:rPr lang="cs-CZ" sz="1600" dirty="0" smtClean="0"/>
              <a:t>globin</a:t>
            </a:r>
          </a:p>
          <a:p>
            <a:r>
              <a:rPr lang="cs-CZ" sz="1600" dirty="0"/>
              <a:t>	</a:t>
            </a:r>
            <a:r>
              <a:rPr lang="cs-CZ" sz="1600" dirty="0" smtClean="0"/>
              <a:t>b) </a:t>
            </a:r>
            <a:r>
              <a:rPr lang="cs-CZ" sz="1600" dirty="0" err="1" smtClean="0"/>
              <a:t>prostetickou</a:t>
            </a:r>
            <a:r>
              <a:rPr lang="cs-CZ" sz="1600" dirty="0" smtClean="0"/>
              <a:t> část </a:t>
            </a:r>
            <a:r>
              <a:rPr lang="cs-CZ" sz="1600" dirty="0"/>
              <a:t>– </a:t>
            </a:r>
            <a:r>
              <a:rPr lang="cs-CZ" sz="1600" dirty="0" smtClean="0"/>
              <a:t>hem (s železem)</a:t>
            </a:r>
          </a:p>
          <a:p>
            <a:endParaRPr lang="cs-CZ" sz="1600" dirty="0"/>
          </a:p>
          <a:p>
            <a:endParaRPr lang="cs-CZ" sz="1600" dirty="0" smtClean="0"/>
          </a:p>
          <a:p>
            <a:endParaRPr lang="cs-CZ" sz="1600" dirty="0"/>
          </a:p>
          <a:p>
            <a:endParaRPr lang="cs-CZ" sz="1600" dirty="0"/>
          </a:p>
        </p:txBody>
      </p:sp>
      <p:pic>
        <p:nvPicPr>
          <p:cNvPr id="9218" name="Picture 2" descr="1GZX Haemoglobin.png"/>
          <p:cNvPicPr>
            <a:picLocks noChangeAspect="1" noChangeArrowheads="1"/>
          </p:cNvPicPr>
          <p:nvPr/>
        </p:nvPicPr>
        <p:blipFill rotWithShape="1">
          <a:blip r:embed="rId2">
            <a:extLst>
              <a:ext uri="{28A0092B-C50C-407E-A947-70E740481C1C}">
                <a14:useLocalDpi xmlns:a14="http://schemas.microsoft.com/office/drawing/2010/main" val="0"/>
              </a:ext>
            </a:extLst>
          </a:blip>
          <a:srcRect l="3167" t="7693" r="4595" b="8899"/>
          <a:stretch/>
        </p:blipFill>
        <p:spPr bwMode="auto">
          <a:xfrm>
            <a:off x="971600" y="2276872"/>
            <a:ext cx="4081549" cy="3690851"/>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467544" y="5976103"/>
            <a:ext cx="5280532" cy="523220"/>
          </a:xfrm>
          <a:prstGeom prst="rect">
            <a:avLst/>
          </a:prstGeom>
        </p:spPr>
        <p:txBody>
          <a:bodyPr wrap="square">
            <a:spAutoFit/>
          </a:bodyPr>
          <a:lstStyle/>
          <a:p>
            <a:pPr algn="ctr"/>
            <a:r>
              <a:rPr lang="cs-CZ" sz="1400" b="1" i="1" dirty="0" smtClean="0"/>
              <a:t>Struktura hemoglobinu: </a:t>
            </a:r>
            <a:r>
              <a:rPr lang="cs-CZ" sz="1400" i="1" dirty="0" smtClean="0"/>
              <a:t>Proteiny </a:t>
            </a:r>
            <a:r>
              <a:rPr lang="cs-CZ" sz="1400" dirty="0">
                <a:solidFill>
                  <a:srgbClr val="FF0000"/>
                </a:solidFill>
              </a:rPr>
              <a:t>2x </a:t>
            </a:r>
            <a:r>
              <a:rPr lang="el-GR" sz="1400" dirty="0" smtClean="0">
                <a:solidFill>
                  <a:srgbClr val="FF0000"/>
                </a:solidFill>
              </a:rPr>
              <a:t>α</a:t>
            </a:r>
            <a:r>
              <a:rPr lang="cs-CZ" sz="1400" dirty="0" smtClean="0">
                <a:solidFill>
                  <a:srgbClr val="FF0000"/>
                </a:solidFill>
              </a:rPr>
              <a:t> (červená) </a:t>
            </a:r>
            <a:r>
              <a:rPr lang="cs-CZ" sz="1400" dirty="0" smtClean="0"/>
              <a:t>a </a:t>
            </a:r>
            <a:r>
              <a:rPr lang="cs-CZ" sz="1400" dirty="0">
                <a:solidFill>
                  <a:srgbClr val="0000FF"/>
                </a:solidFill>
              </a:rPr>
              <a:t>2x </a:t>
            </a:r>
            <a:r>
              <a:rPr lang="cs-CZ" sz="1400" dirty="0" smtClean="0">
                <a:solidFill>
                  <a:srgbClr val="0000FF"/>
                </a:solidFill>
              </a:rPr>
              <a:t>ß (modrá) </a:t>
            </a:r>
            <a:r>
              <a:rPr lang="cs-CZ" sz="1400" dirty="0" smtClean="0"/>
              <a:t>a </a:t>
            </a:r>
            <a:r>
              <a:rPr lang="cs-CZ" sz="1400" dirty="0" smtClean="0">
                <a:solidFill>
                  <a:srgbClr val="00B050"/>
                </a:solidFill>
              </a:rPr>
              <a:t>hemové skupiny (zelená) </a:t>
            </a:r>
            <a:r>
              <a:rPr lang="cs-CZ" sz="1400" dirty="0" smtClean="0"/>
              <a:t>(zdroj: </a:t>
            </a:r>
            <a:r>
              <a:rPr lang="cs-CZ" sz="1400" dirty="0" err="1" smtClean="0"/>
              <a:t>wikipedia</a:t>
            </a:r>
            <a:r>
              <a:rPr lang="cs-CZ" sz="1400" dirty="0" smtClean="0"/>
              <a:t>)</a:t>
            </a:r>
            <a:endParaRPr lang="cs-CZ" sz="1400" i="1" dirty="0" smtClean="0">
              <a:solidFill>
                <a:srgbClr val="00B050"/>
              </a:solidFill>
            </a:endParaRPr>
          </a:p>
        </p:txBody>
      </p:sp>
      <p:pic>
        <p:nvPicPr>
          <p:cNvPr id="9" name="Picture 2" descr="https://upload.wikimedia.org/wikipedia/commons/thumb/b/be/Heme_b.svg/620px-Heme_b.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7020" y="1749884"/>
            <a:ext cx="1801044" cy="1989863"/>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5977917" y="3841303"/>
            <a:ext cx="2784364" cy="307777"/>
          </a:xfrm>
          <a:prstGeom prst="rect">
            <a:avLst/>
          </a:prstGeom>
        </p:spPr>
        <p:txBody>
          <a:bodyPr wrap="square">
            <a:spAutoFit/>
          </a:bodyPr>
          <a:lstStyle/>
          <a:p>
            <a:pPr algn="ctr"/>
            <a:r>
              <a:rPr lang="cs-CZ" sz="1400" i="1" dirty="0" smtClean="0"/>
              <a:t>Hemová skupina</a:t>
            </a:r>
            <a:r>
              <a:rPr lang="cs-CZ" sz="1400" dirty="0" smtClean="0">
                <a:solidFill>
                  <a:srgbClr val="00B050"/>
                </a:solidFill>
              </a:rPr>
              <a:t> </a:t>
            </a:r>
            <a:r>
              <a:rPr lang="cs-CZ" sz="1400" dirty="0" smtClean="0"/>
              <a:t>(zdroj: </a:t>
            </a:r>
            <a:r>
              <a:rPr lang="cs-CZ" sz="1400" dirty="0" err="1" smtClean="0"/>
              <a:t>wikipedia</a:t>
            </a:r>
            <a:r>
              <a:rPr lang="cs-CZ" sz="1400" dirty="0" smtClean="0"/>
              <a:t>)</a:t>
            </a:r>
            <a:endParaRPr lang="cs-CZ" sz="1400" i="1" dirty="0" smtClean="0">
              <a:solidFill>
                <a:srgbClr val="00B050"/>
              </a:solidFill>
            </a:endParaRPr>
          </a:p>
        </p:txBody>
      </p:sp>
    </p:spTree>
    <p:extLst>
      <p:ext uri="{BB962C8B-B14F-4D97-AF65-F5344CB8AC3E}">
        <p14:creationId xmlns:p14="http://schemas.microsoft.com/office/powerpoint/2010/main" val="9744441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395536" y="332656"/>
            <a:ext cx="8273669" cy="3293209"/>
          </a:xfrm>
          <a:prstGeom prst="rect">
            <a:avLst/>
          </a:prstGeom>
        </p:spPr>
        <p:txBody>
          <a:bodyPr wrap="square">
            <a:spAutoFit/>
          </a:bodyPr>
          <a:lstStyle/>
          <a:p>
            <a:r>
              <a:rPr lang="cs-CZ" sz="1600" b="1" dirty="0"/>
              <a:t>POSTTRANSLAČNÍ ÚPRAVA HEMOGLOBINU</a:t>
            </a:r>
          </a:p>
          <a:p>
            <a:endParaRPr lang="cs-CZ" sz="1600" b="1" dirty="0" smtClean="0"/>
          </a:p>
          <a:p>
            <a:r>
              <a:rPr lang="cs-CZ" sz="1600" dirty="0" smtClean="0"/>
              <a:t>- podle </a:t>
            </a:r>
            <a:r>
              <a:rPr lang="cs-CZ" sz="1600" dirty="0"/>
              <a:t>polarity aminokyselin v globinu se molekula ve vodě uspořádá do terciární struktury (hydrofobní interakce</a:t>
            </a:r>
            <a:r>
              <a:rPr lang="cs-CZ" sz="1600" dirty="0" smtClean="0"/>
              <a:t>)</a:t>
            </a:r>
          </a:p>
          <a:p>
            <a:endParaRPr lang="cs-CZ" sz="1600" dirty="0"/>
          </a:p>
          <a:p>
            <a:r>
              <a:rPr lang="cs-CZ" sz="1600" dirty="0" smtClean="0"/>
              <a:t>	a) hydrofilní AA vně molekuly</a:t>
            </a:r>
          </a:p>
          <a:p>
            <a:r>
              <a:rPr lang="cs-CZ" sz="1600" dirty="0"/>
              <a:t>	</a:t>
            </a:r>
            <a:r>
              <a:rPr lang="cs-CZ" sz="1600" dirty="0" smtClean="0"/>
              <a:t>b) hydrofobní AA </a:t>
            </a:r>
            <a:r>
              <a:rPr lang="cs-CZ" sz="1600" dirty="0"/>
              <a:t>dovnitř </a:t>
            </a:r>
            <a:r>
              <a:rPr lang="cs-CZ" sz="1600" dirty="0" smtClean="0"/>
              <a:t>molekuly (tzv</a:t>
            </a:r>
            <a:r>
              <a:rPr lang="cs-CZ" sz="1600" dirty="0"/>
              <a:t>. hydrofobní </a:t>
            </a:r>
            <a:r>
              <a:rPr lang="cs-CZ" sz="1600" dirty="0" smtClean="0"/>
              <a:t>kapsa)</a:t>
            </a:r>
          </a:p>
          <a:p>
            <a:endParaRPr lang="cs-CZ" sz="1600" dirty="0"/>
          </a:p>
          <a:p>
            <a:r>
              <a:rPr lang="cs-CZ" sz="1600" dirty="0" smtClean="0"/>
              <a:t>- do hydrofobní kapsy je vložena molekula hemu (dvojmocné železo chráněno proti oxidaci Fe</a:t>
            </a:r>
            <a:r>
              <a:rPr lang="cs-CZ" sz="1600" baseline="30000" dirty="0" smtClean="0"/>
              <a:t>2+</a:t>
            </a:r>
            <a:r>
              <a:rPr lang="cs-CZ" sz="1600" dirty="0" smtClean="0"/>
              <a:t> → Fe</a:t>
            </a:r>
            <a:r>
              <a:rPr lang="cs-CZ" sz="1600" baseline="30000" dirty="0" smtClean="0"/>
              <a:t>3+</a:t>
            </a:r>
            <a:r>
              <a:rPr lang="cs-CZ" sz="1600" dirty="0" smtClean="0"/>
              <a:t>)</a:t>
            </a:r>
          </a:p>
          <a:p>
            <a:endParaRPr lang="cs-CZ" sz="1600" dirty="0" smtClean="0"/>
          </a:p>
          <a:p>
            <a:r>
              <a:rPr lang="cs-CZ" sz="1600" dirty="0" smtClean="0"/>
              <a:t>- k</a:t>
            </a:r>
            <a:r>
              <a:rPr lang="en-US" sz="1600" dirty="0" err="1" smtClean="0"/>
              <a:t>aždý</a:t>
            </a:r>
            <a:r>
              <a:rPr lang="en-US" sz="1600" dirty="0" smtClean="0"/>
              <a:t> </a:t>
            </a:r>
            <a:r>
              <a:rPr lang="en-US" sz="1600" dirty="0" err="1"/>
              <a:t>ze</a:t>
            </a:r>
            <a:r>
              <a:rPr lang="en-US" sz="1600" dirty="0"/>
              <a:t> 4 Fe</a:t>
            </a:r>
            <a:r>
              <a:rPr lang="en-US" sz="1600" baseline="30000" dirty="0"/>
              <a:t>2+</a:t>
            </a:r>
            <a:r>
              <a:rPr lang="en-US" sz="1600" dirty="0"/>
              <a:t> </a:t>
            </a:r>
            <a:r>
              <a:rPr lang="en-US" sz="1600" dirty="0" err="1"/>
              <a:t>iontů</a:t>
            </a:r>
            <a:r>
              <a:rPr lang="en-US" sz="1600" dirty="0"/>
              <a:t> </a:t>
            </a:r>
            <a:r>
              <a:rPr lang="en-US" sz="1600" dirty="0" err="1"/>
              <a:t>hemu</a:t>
            </a:r>
            <a:r>
              <a:rPr lang="en-US" sz="1600" dirty="0"/>
              <a:t> </a:t>
            </a:r>
            <a:r>
              <a:rPr lang="en-US" sz="1600" dirty="0" err="1"/>
              <a:t>reverzibilně</a:t>
            </a:r>
            <a:r>
              <a:rPr lang="en-US" sz="1600" dirty="0"/>
              <a:t> </a:t>
            </a:r>
            <a:r>
              <a:rPr lang="en-US" sz="1600" dirty="0" err="1" smtClean="0"/>
              <a:t>váže</a:t>
            </a:r>
            <a:r>
              <a:rPr lang="en-US" sz="1600" dirty="0" smtClean="0"/>
              <a:t> </a:t>
            </a:r>
            <a:r>
              <a:rPr lang="en-US" sz="1600" dirty="0" err="1"/>
              <a:t>molekulu</a:t>
            </a:r>
            <a:r>
              <a:rPr lang="en-US" sz="1600" dirty="0"/>
              <a:t> </a:t>
            </a:r>
            <a:r>
              <a:rPr lang="en-US" sz="1600" dirty="0" err="1"/>
              <a:t>kyslíku</a:t>
            </a:r>
            <a:r>
              <a:rPr lang="en-US" sz="1600" dirty="0"/>
              <a:t> </a:t>
            </a:r>
            <a:r>
              <a:rPr lang="en-US" sz="1600" dirty="0" smtClean="0"/>
              <a:t>(</a:t>
            </a:r>
            <a:r>
              <a:rPr lang="en-US" sz="1600" dirty="0" err="1" smtClean="0"/>
              <a:t>oxygenace</a:t>
            </a:r>
            <a:r>
              <a:rPr lang="en-US" sz="1600" dirty="0" smtClean="0"/>
              <a:t> </a:t>
            </a:r>
            <a:r>
              <a:rPr lang="en-US" sz="1600" dirty="0" err="1"/>
              <a:t>hemoglobinu</a:t>
            </a:r>
            <a:r>
              <a:rPr lang="en-US" sz="1600" dirty="0"/>
              <a:t>)</a:t>
            </a:r>
            <a:endParaRPr lang="cs-CZ" sz="1600" dirty="0"/>
          </a:p>
          <a:p>
            <a:endParaRPr lang="cs-CZ" sz="1600" dirty="0"/>
          </a:p>
        </p:txBody>
      </p:sp>
      <p:sp>
        <p:nvSpPr>
          <p:cNvPr id="3" name="Obdélník 2"/>
          <p:cNvSpPr/>
          <p:nvPr/>
        </p:nvSpPr>
        <p:spPr>
          <a:xfrm>
            <a:off x="139882" y="6207695"/>
            <a:ext cx="8896614" cy="461665"/>
          </a:xfrm>
          <a:prstGeom prst="rect">
            <a:avLst/>
          </a:prstGeom>
        </p:spPr>
        <p:txBody>
          <a:bodyPr wrap="square">
            <a:spAutoFit/>
          </a:bodyPr>
          <a:lstStyle/>
          <a:p>
            <a:r>
              <a:rPr lang="en-US" sz="1200" dirty="0" err="1"/>
              <a:t>Schopnost</a:t>
            </a:r>
            <a:r>
              <a:rPr lang="en-US" sz="1200" dirty="0"/>
              <a:t> </a:t>
            </a:r>
            <a:r>
              <a:rPr lang="en-US" sz="1200" dirty="0" err="1"/>
              <a:t>navázání</a:t>
            </a:r>
            <a:r>
              <a:rPr lang="en-US" sz="1200" dirty="0"/>
              <a:t> O2 a </a:t>
            </a:r>
            <a:r>
              <a:rPr lang="en-US" sz="1200" dirty="0" err="1"/>
              <a:t>ztráta</a:t>
            </a:r>
            <a:r>
              <a:rPr lang="en-US" sz="1200" dirty="0"/>
              <a:t> CO2 </a:t>
            </a:r>
            <a:r>
              <a:rPr lang="en-US" sz="1200" dirty="0" err="1"/>
              <a:t>na</a:t>
            </a:r>
            <a:r>
              <a:rPr lang="en-US" sz="1200" dirty="0"/>
              <a:t> </a:t>
            </a:r>
            <a:r>
              <a:rPr lang="en-US" sz="1200" dirty="0" err="1"/>
              <a:t>železnatém</a:t>
            </a:r>
            <a:r>
              <a:rPr lang="en-US" sz="1200" dirty="0"/>
              <a:t> </a:t>
            </a:r>
            <a:r>
              <a:rPr lang="en-US" sz="1200" dirty="0" err="1"/>
              <a:t>ionu</a:t>
            </a:r>
            <a:r>
              <a:rPr lang="en-US" sz="1200" dirty="0"/>
              <a:t> je </a:t>
            </a:r>
            <a:r>
              <a:rPr lang="en-US" sz="1200" dirty="0" err="1"/>
              <a:t>úměrný</a:t>
            </a:r>
            <a:r>
              <a:rPr lang="en-US" sz="1200" dirty="0"/>
              <a:t> </a:t>
            </a:r>
            <a:r>
              <a:rPr lang="en-US" sz="1200" dirty="0" err="1"/>
              <a:t>parciálnímu</a:t>
            </a:r>
            <a:r>
              <a:rPr lang="en-US" sz="1200" dirty="0"/>
              <a:t> </a:t>
            </a:r>
            <a:r>
              <a:rPr lang="en-US" sz="1200" dirty="0" err="1"/>
              <a:t>tlaku</a:t>
            </a:r>
            <a:r>
              <a:rPr lang="en-US" sz="1200" dirty="0"/>
              <a:t> </a:t>
            </a:r>
            <a:r>
              <a:rPr lang="en-US" sz="1200" dirty="0" err="1"/>
              <a:t>dýchacích</a:t>
            </a:r>
            <a:r>
              <a:rPr lang="en-US" sz="1200" dirty="0"/>
              <a:t> </a:t>
            </a:r>
            <a:r>
              <a:rPr lang="en-US" sz="1200" dirty="0" err="1"/>
              <a:t>plynů</a:t>
            </a:r>
            <a:r>
              <a:rPr lang="en-US" sz="1200" dirty="0"/>
              <a:t> (v </a:t>
            </a:r>
            <a:r>
              <a:rPr lang="en-US" sz="1200" dirty="0" err="1"/>
              <a:t>plicích</a:t>
            </a:r>
            <a:r>
              <a:rPr lang="en-US" sz="1200" dirty="0"/>
              <a:t> </a:t>
            </a:r>
            <a:r>
              <a:rPr lang="en-US" sz="1200" dirty="0" err="1"/>
              <a:t>má</a:t>
            </a:r>
            <a:r>
              <a:rPr lang="en-US" sz="1200" dirty="0"/>
              <a:t> </a:t>
            </a:r>
            <a:r>
              <a:rPr lang="en-US" sz="1200" dirty="0" err="1"/>
              <a:t>kyslík</a:t>
            </a:r>
            <a:r>
              <a:rPr lang="en-US" sz="1200" dirty="0"/>
              <a:t> </a:t>
            </a:r>
            <a:r>
              <a:rPr lang="en-US" sz="1200" dirty="0" err="1"/>
              <a:t>vyšší</a:t>
            </a:r>
            <a:r>
              <a:rPr lang="en-US" sz="1200" dirty="0"/>
              <a:t> </a:t>
            </a:r>
            <a:r>
              <a:rPr lang="en-US" sz="1200" dirty="0" err="1"/>
              <a:t>parciální</a:t>
            </a:r>
            <a:r>
              <a:rPr lang="en-US" sz="1200" dirty="0"/>
              <a:t> </a:t>
            </a:r>
            <a:r>
              <a:rPr lang="en-US" sz="1200" dirty="0" err="1"/>
              <a:t>tlak</a:t>
            </a:r>
            <a:r>
              <a:rPr lang="en-US" sz="1200" dirty="0"/>
              <a:t> </a:t>
            </a:r>
            <a:r>
              <a:rPr lang="en-US" sz="1200" dirty="0" err="1"/>
              <a:t>než</a:t>
            </a:r>
            <a:r>
              <a:rPr lang="en-US" sz="1200" dirty="0"/>
              <a:t> </a:t>
            </a:r>
            <a:r>
              <a:rPr lang="en-US" sz="1200" dirty="0" err="1"/>
              <a:t>oxid</a:t>
            </a:r>
            <a:r>
              <a:rPr lang="en-US" sz="1200" dirty="0"/>
              <a:t> </a:t>
            </a:r>
            <a:r>
              <a:rPr lang="en-US" sz="1200" dirty="0" err="1"/>
              <a:t>uhličitý</a:t>
            </a:r>
            <a:r>
              <a:rPr lang="en-US" sz="1200" dirty="0"/>
              <a:t> – </a:t>
            </a:r>
            <a:r>
              <a:rPr lang="en-US" sz="1200" dirty="0" err="1"/>
              <a:t>ve</a:t>
            </a:r>
            <a:r>
              <a:rPr lang="en-US" sz="1200" dirty="0"/>
              <a:t> </a:t>
            </a:r>
            <a:r>
              <a:rPr lang="en-US" sz="1200" dirty="0" err="1"/>
              <a:t>tkáních</a:t>
            </a:r>
            <a:r>
              <a:rPr lang="en-US" sz="1200" dirty="0"/>
              <a:t> je </a:t>
            </a:r>
            <a:r>
              <a:rPr lang="en-US" sz="1200" dirty="0" err="1"/>
              <a:t>tomu</a:t>
            </a:r>
            <a:r>
              <a:rPr lang="en-US" sz="1200" dirty="0"/>
              <a:t> </a:t>
            </a:r>
            <a:r>
              <a:rPr lang="en-US" sz="1200" dirty="0" err="1"/>
              <a:t>naopak</a:t>
            </a:r>
            <a:r>
              <a:rPr lang="en-US" sz="1200" dirty="0" smtClean="0"/>
              <a:t>)</a:t>
            </a:r>
            <a:r>
              <a:rPr lang="cs-CZ" sz="1200" dirty="0" smtClean="0"/>
              <a:t>. Zdroj </a:t>
            </a:r>
            <a:r>
              <a:rPr lang="cs-CZ" sz="1200" dirty="0" err="1" smtClean="0"/>
              <a:t>Wikipedia</a:t>
            </a:r>
            <a:r>
              <a:rPr lang="cs-CZ" sz="1200" dirty="0" smtClean="0"/>
              <a:t>.</a:t>
            </a:r>
            <a:endParaRPr lang="en-US" sz="1200" dirty="0"/>
          </a:p>
        </p:txBody>
      </p:sp>
      <p:pic>
        <p:nvPicPr>
          <p:cNvPr id="1026" name="Picture 2" descr="https://upload.wikimedia.org/wikipedia/commons/thumb/6/66/Hemoglobin_saturation_curve.svg/1024px-Hemoglobin_saturation_curve.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3435997"/>
            <a:ext cx="3096344" cy="262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6597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5575" y="116632"/>
            <a:ext cx="8664897" cy="2339102"/>
          </a:xfrm>
          <a:prstGeom prst="rect">
            <a:avLst/>
          </a:prstGeom>
        </p:spPr>
        <p:txBody>
          <a:bodyPr wrap="square">
            <a:spAutoFit/>
          </a:bodyPr>
          <a:lstStyle/>
          <a:p>
            <a:r>
              <a:rPr lang="cs-CZ" b="1" dirty="0" smtClean="0"/>
              <a:t>Některé nemoci jsou charakteristické chybným tvarem určitých proteinů</a:t>
            </a:r>
          </a:p>
          <a:p>
            <a:endParaRPr lang="cs-CZ" sz="1600" dirty="0"/>
          </a:p>
          <a:p>
            <a:r>
              <a:rPr lang="cs-CZ" sz="1600" b="1" dirty="0" smtClean="0"/>
              <a:t>Alzheimerova nemoc (AD)</a:t>
            </a:r>
          </a:p>
          <a:p>
            <a:r>
              <a:rPr lang="cs-CZ" sz="1600" dirty="0" smtClean="0"/>
              <a:t>- 70% případů demence je způsobeno AD</a:t>
            </a:r>
          </a:p>
          <a:p>
            <a:r>
              <a:rPr lang="cs-CZ" sz="1600" dirty="0" smtClean="0"/>
              <a:t>- ztráta krátkodobé paměti → problémy s řečí, dezorientace, výkyvy nálad, nevhodné chování → ztráta tělních funkcí a smrt</a:t>
            </a:r>
          </a:p>
          <a:p>
            <a:r>
              <a:rPr lang="cs-CZ" sz="1600" dirty="0" smtClean="0"/>
              <a:t>- doba přežití od </a:t>
            </a:r>
            <a:r>
              <a:rPr lang="cs-CZ" sz="1600" dirty="0" err="1" smtClean="0"/>
              <a:t>diagnozy</a:t>
            </a:r>
            <a:r>
              <a:rPr lang="cs-CZ" sz="1600" dirty="0" smtClean="0"/>
              <a:t>: 3-9 let</a:t>
            </a:r>
          </a:p>
          <a:p>
            <a:r>
              <a:rPr lang="cs-CZ" sz="1600" dirty="0" smtClean="0"/>
              <a:t>- příčiny: genetické predispozice (70%), vysoký tlak, deprese</a:t>
            </a:r>
          </a:p>
          <a:p>
            <a:r>
              <a:rPr lang="cs-CZ" sz="1600" dirty="0" smtClean="0"/>
              <a:t>- fyzické a duševní cvičení pomáhá, léčba neexistuje</a:t>
            </a:r>
          </a:p>
        </p:txBody>
      </p:sp>
      <p:sp>
        <p:nvSpPr>
          <p:cNvPr id="3" name="Obdélník 2"/>
          <p:cNvSpPr/>
          <p:nvPr/>
        </p:nvSpPr>
        <p:spPr>
          <a:xfrm>
            <a:off x="83391" y="6433591"/>
            <a:ext cx="8950695" cy="307777"/>
          </a:xfrm>
          <a:prstGeom prst="rect">
            <a:avLst/>
          </a:prstGeom>
        </p:spPr>
        <p:txBody>
          <a:bodyPr wrap="square">
            <a:spAutoFit/>
          </a:bodyPr>
          <a:lstStyle/>
          <a:p>
            <a:r>
              <a:rPr lang="cs-CZ" sz="1400" i="1" dirty="0" err="1" smtClean="0"/>
              <a:t>Crews</a:t>
            </a:r>
            <a:r>
              <a:rPr lang="cs-CZ" sz="1400" i="1" dirty="0" smtClean="0"/>
              <a:t> and </a:t>
            </a:r>
            <a:r>
              <a:rPr lang="cs-CZ" sz="1400" i="1" dirty="0" err="1" smtClean="0"/>
              <a:t>Masliah</a:t>
            </a:r>
            <a:r>
              <a:rPr lang="cs-CZ" sz="1400" i="1" dirty="0" smtClean="0"/>
              <a:t>, </a:t>
            </a:r>
            <a:r>
              <a:rPr lang="cs-CZ" sz="1400" i="1" dirty="0" err="1" smtClean="0"/>
              <a:t>Human</a:t>
            </a:r>
            <a:r>
              <a:rPr lang="cs-CZ" sz="1400" i="1" dirty="0" smtClean="0"/>
              <a:t> </a:t>
            </a:r>
            <a:r>
              <a:rPr lang="cs-CZ" sz="1400" i="1" dirty="0" err="1" smtClean="0"/>
              <a:t>Molecular</a:t>
            </a:r>
            <a:r>
              <a:rPr lang="cs-CZ" sz="1400" i="1" dirty="0" smtClean="0"/>
              <a:t> </a:t>
            </a:r>
            <a:r>
              <a:rPr lang="cs-CZ" sz="1400" i="1" dirty="0" err="1" smtClean="0"/>
              <a:t>Genetics</a:t>
            </a:r>
            <a:r>
              <a:rPr lang="cs-CZ" sz="1400" i="1" dirty="0" smtClean="0"/>
              <a:t> 2010; </a:t>
            </a:r>
            <a:r>
              <a:rPr lang="cs-CZ" sz="1400" i="1" dirty="0" err="1" smtClean="0"/>
              <a:t>Wikipedia</a:t>
            </a:r>
            <a:endParaRPr lang="cs-CZ" sz="1400" i="1" dirty="0"/>
          </a:p>
        </p:txBody>
      </p:sp>
      <p:pic>
        <p:nvPicPr>
          <p:cNvPr id="6146" name="Picture 2" descr="Alzheimer's disease brain comparis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8882" y="3140967"/>
            <a:ext cx="6697494" cy="302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450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4155" y="116632"/>
            <a:ext cx="8666317" cy="1569660"/>
          </a:xfrm>
          <a:prstGeom prst="rect">
            <a:avLst/>
          </a:prstGeom>
        </p:spPr>
        <p:txBody>
          <a:bodyPr wrap="square">
            <a:spAutoFit/>
          </a:bodyPr>
          <a:lstStyle/>
          <a:p>
            <a:r>
              <a:rPr lang="cs-CZ" sz="1600" b="1" dirty="0" smtClean="0"/>
              <a:t>Transferová RNA (</a:t>
            </a:r>
            <a:r>
              <a:rPr lang="cs-CZ" sz="1600" b="1" dirty="0" err="1" smtClean="0"/>
              <a:t>tRNA</a:t>
            </a:r>
            <a:r>
              <a:rPr lang="cs-CZ" sz="1600" b="1" dirty="0" smtClean="0"/>
              <a:t>)</a:t>
            </a:r>
          </a:p>
          <a:p>
            <a:endParaRPr lang="cs-CZ" sz="1600" b="1" dirty="0" smtClean="0"/>
          </a:p>
          <a:p>
            <a:r>
              <a:rPr lang="cs-CZ" sz="1600" b="1" dirty="0" smtClean="0"/>
              <a:t>Terciární struktura </a:t>
            </a:r>
          </a:p>
          <a:p>
            <a:endParaRPr lang="cs-CZ" sz="1600" dirty="0" smtClean="0"/>
          </a:p>
          <a:p>
            <a:r>
              <a:rPr lang="cs-CZ" sz="1600" dirty="0" smtClean="0"/>
              <a:t>- vodíkové vazby mezi </a:t>
            </a:r>
            <a:r>
              <a:rPr lang="cs-CZ" sz="1600" dirty="0" err="1" smtClean="0"/>
              <a:t>bazemi</a:t>
            </a:r>
            <a:r>
              <a:rPr lang="cs-CZ" sz="1600" dirty="0" smtClean="0"/>
              <a:t> </a:t>
            </a:r>
            <a:r>
              <a:rPr lang="cs-CZ" sz="1600" dirty="0" err="1" smtClean="0"/>
              <a:t>dihydrouridinového</a:t>
            </a:r>
            <a:r>
              <a:rPr lang="cs-CZ" sz="1600" dirty="0" smtClean="0"/>
              <a:t> ramena a </a:t>
            </a:r>
            <a:r>
              <a:rPr lang="cs-CZ" sz="1600" dirty="0" err="1" smtClean="0"/>
              <a:t>preudouridinového</a:t>
            </a:r>
            <a:r>
              <a:rPr lang="cs-CZ" sz="1600" dirty="0" smtClean="0"/>
              <a:t> ramena</a:t>
            </a:r>
          </a:p>
          <a:p>
            <a:r>
              <a:rPr lang="cs-CZ" sz="1600" dirty="0"/>
              <a:t>	</a:t>
            </a:r>
            <a:endParaRPr lang="en-US" sz="16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892" t="13429" r="10239" b="39717"/>
          <a:stretch/>
        </p:blipFill>
        <p:spPr bwMode="auto">
          <a:xfrm>
            <a:off x="1835696" y="1686292"/>
            <a:ext cx="4719522" cy="390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21000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upload.wikimedia.org/wikipedia/commons/c/c6/APP_processi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7058" y="2509704"/>
            <a:ext cx="4683414" cy="3511584"/>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55575" y="116632"/>
            <a:ext cx="8664897" cy="5755422"/>
          </a:xfrm>
          <a:prstGeom prst="rect">
            <a:avLst/>
          </a:prstGeom>
        </p:spPr>
        <p:txBody>
          <a:bodyPr wrap="square">
            <a:spAutoFit/>
          </a:bodyPr>
          <a:lstStyle/>
          <a:p>
            <a:r>
              <a:rPr lang="cs-CZ" sz="1600" b="1" dirty="0" smtClean="0"/>
              <a:t>Molekulární podstata AD</a:t>
            </a:r>
          </a:p>
          <a:p>
            <a:endParaRPr lang="cs-CZ" sz="1600" dirty="0"/>
          </a:p>
          <a:p>
            <a:r>
              <a:rPr lang="en-US" sz="1600" b="1" dirty="0"/>
              <a:t>Amyloid </a:t>
            </a:r>
            <a:r>
              <a:rPr lang="en-US" sz="1600" b="1" dirty="0" smtClean="0"/>
              <a:t>pre</a:t>
            </a:r>
            <a:r>
              <a:rPr lang="cs-CZ" sz="1600" b="1" dirty="0" smtClean="0"/>
              <a:t>k</a:t>
            </a:r>
            <a:r>
              <a:rPr lang="en-US" sz="1600" b="1" dirty="0" err="1" smtClean="0"/>
              <a:t>ur</a:t>
            </a:r>
            <a:r>
              <a:rPr lang="cs-CZ" sz="1600" b="1" dirty="0" err="1" smtClean="0"/>
              <a:t>zorový</a:t>
            </a:r>
            <a:r>
              <a:rPr lang="en-US" sz="1600" b="1" dirty="0" smtClean="0"/>
              <a:t> </a:t>
            </a:r>
            <a:r>
              <a:rPr lang="en-US" sz="1600" b="1" dirty="0"/>
              <a:t>protein (APP</a:t>
            </a:r>
            <a:r>
              <a:rPr lang="en-US" sz="1600" b="1" dirty="0" smtClean="0"/>
              <a:t>)</a:t>
            </a:r>
            <a:endParaRPr lang="cs-CZ" sz="1600" b="1" dirty="0" smtClean="0"/>
          </a:p>
          <a:p>
            <a:r>
              <a:rPr lang="cs-CZ" sz="1600" dirty="0" smtClean="0"/>
              <a:t>- membránový protein</a:t>
            </a:r>
          </a:p>
          <a:p>
            <a:r>
              <a:rPr lang="cs-CZ" sz="1600" dirty="0" smtClean="0"/>
              <a:t>- koncentrován v synapsích neuronů</a:t>
            </a:r>
          </a:p>
          <a:p>
            <a:r>
              <a:rPr lang="cs-CZ" sz="1600" dirty="0" smtClean="0"/>
              <a:t>- regulátor tvorby synapsí, neurální plasticity a exportu železa</a:t>
            </a:r>
          </a:p>
          <a:p>
            <a:r>
              <a:rPr lang="cs-CZ" sz="1600" dirty="0" smtClean="0"/>
              <a:t>- je prekurzorem molekuly </a:t>
            </a:r>
            <a:r>
              <a:rPr lang="cs-CZ" sz="1600" b="1" dirty="0" smtClean="0"/>
              <a:t>beta amyloidu (A</a:t>
            </a:r>
            <a:r>
              <a:rPr lang="el-GR" sz="1600" b="1" dirty="0"/>
              <a:t>β</a:t>
            </a:r>
            <a:r>
              <a:rPr lang="el-GR" sz="1600" b="1" dirty="0" smtClean="0"/>
              <a:t>)</a:t>
            </a:r>
            <a:r>
              <a:rPr lang="cs-CZ" sz="1600" dirty="0" smtClean="0"/>
              <a:t> - </a:t>
            </a:r>
            <a:r>
              <a:rPr lang="cs-CZ" sz="1600" dirty="0" err="1" smtClean="0"/>
              <a:t>polypetidu</a:t>
            </a:r>
            <a:r>
              <a:rPr lang="cs-CZ" sz="1600" dirty="0" smtClean="0"/>
              <a:t> 37-49 AA</a:t>
            </a:r>
          </a:p>
          <a:p>
            <a:r>
              <a:rPr lang="cs-CZ" sz="1600" dirty="0" smtClean="0"/>
              <a:t>- </a:t>
            </a:r>
            <a:r>
              <a:rPr lang="cs-CZ" sz="1600" dirty="0"/>
              <a:t>oligomery A</a:t>
            </a:r>
            <a:r>
              <a:rPr lang="el-GR" sz="1600" dirty="0" smtClean="0"/>
              <a:t>β</a:t>
            </a:r>
            <a:r>
              <a:rPr lang="cs-CZ" sz="1600" dirty="0" smtClean="0"/>
              <a:t> způsobují </a:t>
            </a:r>
            <a:r>
              <a:rPr lang="cs-CZ" sz="1600" b="1" dirty="0" smtClean="0"/>
              <a:t>amyloidní plaky na mozku pacientů s AD</a:t>
            </a:r>
          </a:p>
          <a:p>
            <a:endParaRPr lang="cs-CZ" sz="1600" dirty="0" smtClean="0"/>
          </a:p>
          <a:p>
            <a:endParaRPr lang="cs-CZ" sz="1600" dirty="0"/>
          </a:p>
          <a:p>
            <a:r>
              <a:rPr lang="cs-CZ" sz="1600" b="1" dirty="0" err="1" smtClean="0"/>
              <a:t>Sekretáza</a:t>
            </a:r>
            <a:endParaRPr lang="cs-CZ" sz="1600" dirty="0" smtClean="0"/>
          </a:p>
          <a:p>
            <a:r>
              <a:rPr lang="cs-CZ" sz="1600" dirty="0" smtClean="0"/>
              <a:t>- enzym, který štěpí APP </a:t>
            </a:r>
          </a:p>
          <a:p>
            <a:r>
              <a:rPr lang="cs-CZ" sz="1600" dirty="0" smtClean="0"/>
              <a:t>- 3 formy:</a:t>
            </a:r>
          </a:p>
          <a:p>
            <a:r>
              <a:rPr lang="cs-CZ" sz="1600" dirty="0"/>
              <a:t>	</a:t>
            </a:r>
            <a:r>
              <a:rPr lang="cs-CZ" sz="1600" dirty="0" smtClean="0"/>
              <a:t>1. </a:t>
            </a:r>
            <a:r>
              <a:rPr lang="el-GR" sz="1600" dirty="0" smtClean="0"/>
              <a:t>α</a:t>
            </a:r>
            <a:r>
              <a:rPr lang="cs-CZ" sz="1600" dirty="0" smtClean="0"/>
              <a:t>-</a:t>
            </a:r>
            <a:r>
              <a:rPr lang="cs-CZ" sz="1600" dirty="0" err="1" smtClean="0"/>
              <a:t>sekretáza</a:t>
            </a:r>
            <a:r>
              <a:rPr lang="cs-CZ" sz="1600" dirty="0" smtClean="0"/>
              <a:t> (hodná)</a:t>
            </a:r>
          </a:p>
          <a:p>
            <a:r>
              <a:rPr lang="cs-CZ" sz="1600" dirty="0"/>
              <a:t>	</a:t>
            </a:r>
            <a:r>
              <a:rPr lang="cs-CZ" sz="1600" dirty="0" smtClean="0"/>
              <a:t>2. </a:t>
            </a:r>
            <a:r>
              <a:rPr lang="el-GR" sz="1600" dirty="0" smtClean="0"/>
              <a:t>β</a:t>
            </a:r>
            <a:r>
              <a:rPr lang="cs-CZ" sz="1600" dirty="0" smtClean="0"/>
              <a:t>-</a:t>
            </a:r>
            <a:r>
              <a:rPr lang="cs-CZ" sz="1600" dirty="0" err="1" smtClean="0"/>
              <a:t>sekretáza</a:t>
            </a:r>
            <a:r>
              <a:rPr lang="cs-CZ" sz="1600" dirty="0" smtClean="0"/>
              <a:t> (zlá)</a:t>
            </a:r>
          </a:p>
          <a:p>
            <a:r>
              <a:rPr lang="cs-CZ" sz="1600" dirty="0"/>
              <a:t>	</a:t>
            </a:r>
            <a:r>
              <a:rPr lang="cs-CZ" sz="1600" dirty="0" smtClean="0"/>
              <a:t>3. </a:t>
            </a:r>
            <a:r>
              <a:rPr lang="el-GR" sz="1600" dirty="0" smtClean="0"/>
              <a:t>γ</a:t>
            </a:r>
            <a:r>
              <a:rPr lang="cs-CZ" sz="1600" dirty="0" smtClean="0"/>
              <a:t>-</a:t>
            </a:r>
            <a:r>
              <a:rPr lang="cs-CZ" sz="1600" dirty="0" err="1" smtClean="0"/>
              <a:t>sekretáza</a:t>
            </a:r>
            <a:r>
              <a:rPr lang="cs-CZ" sz="1600" dirty="0" smtClean="0"/>
              <a:t> (neutrální)</a:t>
            </a:r>
          </a:p>
          <a:p>
            <a:endParaRPr lang="cs-CZ" sz="1600" dirty="0" smtClean="0"/>
          </a:p>
          <a:p>
            <a:r>
              <a:rPr lang="cs-CZ" sz="1600" dirty="0" smtClean="0"/>
              <a:t>- pokud štěpí nejprve</a:t>
            </a:r>
            <a:r>
              <a:rPr lang="el-GR" sz="1600" dirty="0"/>
              <a:t> β</a:t>
            </a:r>
            <a:r>
              <a:rPr lang="cs-CZ" sz="1600" dirty="0"/>
              <a:t>-</a:t>
            </a:r>
            <a:r>
              <a:rPr lang="cs-CZ" sz="1600" dirty="0" err="1"/>
              <a:t>sekretáza</a:t>
            </a:r>
            <a:r>
              <a:rPr lang="cs-CZ" sz="1600" dirty="0"/>
              <a:t> </a:t>
            </a:r>
            <a:r>
              <a:rPr lang="cs-CZ" sz="1600" dirty="0" smtClean="0"/>
              <a:t>a pak </a:t>
            </a:r>
          </a:p>
          <a:p>
            <a:r>
              <a:rPr lang="el-GR" sz="1600" dirty="0"/>
              <a:t>γ</a:t>
            </a:r>
            <a:r>
              <a:rPr lang="cs-CZ" sz="1600" dirty="0" smtClean="0"/>
              <a:t>-</a:t>
            </a:r>
            <a:r>
              <a:rPr lang="cs-CZ" sz="1600" dirty="0" err="1" smtClean="0"/>
              <a:t>sekretáza</a:t>
            </a:r>
            <a:r>
              <a:rPr lang="cs-CZ" sz="1600" dirty="0" smtClean="0"/>
              <a:t> → vzniká </a:t>
            </a:r>
            <a:r>
              <a:rPr lang="cs-CZ" sz="1600" dirty="0"/>
              <a:t>A</a:t>
            </a:r>
            <a:r>
              <a:rPr lang="el-GR" sz="1600" dirty="0" smtClean="0"/>
              <a:t>β</a:t>
            </a:r>
            <a:endParaRPr lang="cs-CZ" sz="1600" dirty="0" smtClean="0"/>
          </a:p>
          <a:p>
            <a:endParaRPr lang="cs-CZ" sz="1600" dirty="0" smtClean="0"/>
          </a:p>
          <a:p>
            <a:r>
              <a:rPr lang="cs-CZ" sz="1600" dirty="0" smtClean="0"/>
              <a:t>- </a:t>
            </a:r>
            <a:r>
              <a:rPr lang="el-GR" sz="1600" dirty="0"/>
              <a:t>α</a:t>
            </a:r>
            <a:r>
              <a:rPr lang="cs-CZ" sz="1600" dirty="0"/>
              <a:t>-</a:t>
            </a:r>
            <a:r>
              <a:rPr lang="cs-CZ" sz="1600" dirty="0" err="1"/>
              <a:t>sekretáza</a:t>
            </a:r>
            <a:r>
              <a:rPr lang="cs-CZ" sz="1600" dirty="0"/>
              <a:t> </a:t>
            </a:r>
            <a:r>
              <a:rPr lang="cs-CZ" sz="1600" dirty="0" smtClean="0"/>
              <a:t>štěpí blíže buněčné membráně</a:t>
            </a:r>
          </a:p>
          <a:p>
            <a:r>
              <a:rPr lang="cs-CZ" sz="1600" dirty="0" smtClean="0"/>
              <a:t>a po štěpení </a:t>
            </a:r>
            <a:r>
              <a:rPr lang="el-GR" sz="1600" dirty="0"/>
              <a:t>γ</a:t>
            </a:r>
            <a:r>
              <a:rPr lang="cs-CZ" sz="1600" dirty="0" smtClean="0"/>
              <a:t>-</a:t>
            </a:r>
            <a:r>
              <a:rPr lang="cs-CZ" sz="1600" dirty="0" err="1" smtClean="0"/>
              <a:t>sekretázou</a:t>
            </a:r>
            <a:r>
              <a:rPr lang="cs-CZ" sz="1600" dirty="0" smtClean="0"/>
              <a:t> </a:t>
            </a:r>
            <a:r>
              <a:rPr lang="cs-CZ" sz="1600" dirty="0"/>
              <a:t>nevzniká A</a:t>
            </a:r>
            <a:r>
              <a:rPr lang="el-GR" sz="1600" dirty="0"/>
              <a:t>β</a:t>
            </a:r>
            <a:endParaRPr lang="cs-CZ" sz="1600" dirty="0" smtClean="0"/>
          </a:p>
          <a:p>
            <a:endParaRPr lang="cs-CZ" sz="1600" dirty="0" smtClean="0"/>
          </a:p>
        </p:txBody>
      </p:sp>
      <p:sp>
        <p:nvSpPr>
          <p:cNvPr id="3" name="Obdélník 2"/>
          <p:cNvSpPr/>
          <p:nvPr/>
        </p:nvSpPr>
        <p:spPr>
          <a:xfrm>
            <a:off x="83391" y="6433591"/>
            <a:ext cx="8950695" cy="307777"/>
          </a:xfrm>
          <a:prstGeom prst="rect">
            <a:avLst/>
          </a:prstGeom>
        </p:spPr>
        <p:txBody>
          <a:bodyPr wrap="square">
            <a:spAutoFit/>
          </a:bodyPr>
          <a:lstStyle/>
          <a:p>
            <a:r>
              <a:rPr lang="cs-CZ" sz="1400" i="1" dirty="0" err="1" smtClean="0"/>
              <a:t>Crews</a:t>
            </a:r>
            <a:r>
              <a:rPr lang="cs-CZ" sz="1400" i="1" dirty="0" smtClean="0"/>
              <a:t> and </a:t>
            </a:r>
            <a:r>
              <a:rPr lang="cs-CZ" sz="1400" i="1" dirty="0" err="1" smtClean="0"/>
              <a:t>Masliah</a:t>
            </a:r>
            <a:r>
              <a:rPr lang="cs-CZ" sz="1400" i="1" dirty="0" smtClean="0"/>
              <a:t>, </a:t>
            </a:r>
            <a:r>
              <a:rPr lang="cs-CZ" sz="1400" i="1" dirty="0" err="1" smtClean="0"/>
              <a:t>Human</a:t>
            </a:r>
            <a:r>
              <a:rPr lang="cs-CZ" sz="1400" i="1" dirty="0" smtClean="0"/>
              <a:t> </a:t>
            </a:r>
            <a:r>
              <a:rPr lang="cs-CZ" sz="1400" i="1" dirty="0" err="1" smtClean="0"/>
              <a:t>Molecular</a:t>
            </a:r>
            <a:r>
              <a:rPr lang="cs-CZ" sz="1400" i="1" dirty="0" smtClean="0"/>
              <a:t> </a:t>
            </a:r>
            <a:r>
              <a:rPr lang="cs-CZ" sz="1400" i="1" dirty="0" err="1" smtClean="0"/>
              <a:t>Genetics</a:t>
            </a:r>
            <a:r>
              <a:rPr lang="cs-CZ" sz="1400" i="1" dirty="0" smtClean="0"/>
              <a:t> 2010; </a:t>
            </a:r>
            <a:r>
              <a:rPr lang="cs-CZ" sz="1400" i="1" dirty="0" err="1" smtClean="0"/>
              <a:t>Wikipedia</a:t>
            </a:r>
            <a:endParaRPr lang="cs-CZ" sz="1400" i="1" dirty="0"/>
          </a:p>
        </p:txBody>
      </p:sp>
      <p:sp>
        <p:nvSpPr>
          <p:cNvPr id="6" name="Obdélník 5"/>
          <p:cNvSpPr/>
          <p:nvPr/>
        </p:nvSpPr>
        <p:spPr>
          <a:xfrm>
            <a:off x="3603629" y="4631550"/>
            <a:ext cx="1066857" cy="307777"/>
          </a:xfrm>
          <a:prstGeom prst="rect">
            <a:avLst/>
          </a:prstGeom>
          <a:solidFill>
            <a:srgbClr val="FF0000">
              <a:alpha val="29000"/>
            </a:srgbClr>
          </a:solidFill>
          <a:ln>
            <a:solidFill>
              <a:schemeClr val="tx1"/>
            </a:solidFill>
          </a:ln>
        </p:spPr>
        <p:txBody>
          <a:bodyPr wrap="square">
            <a:spAutoFit/>
          </a:bodyPr>
          <a:lstStyle/>
          <a:p>
            <a:r>
              <a:rPr lang="el-GR" sz="1400" dirty="0"/>
              <a:t>α</a:t>
            </a:r>
            <a:r>
              <a:rPr lang="cs-CZ" sz="1400" dirty="0" smtClean="0"/>
              <a:t>-</a:t>
            </a:r>
            <a:r>
              <a:rPr lang="cs-CZ" sz="1400" dirty="0" err="1" smtClean="0"/>
              <a:t>sekretáza</a:t>
            </a:r>
            <a:endParaRPr lang="cs-CZ" sz="1400" i="1" dirty="0"/>
          </a:p>
        </p:txBody>
      </p:sp>
      <p:sp>
        <p:nvSpPr>
          <p:cNvPr id="2" name="Šipka doprava 1"/>
          <p:cNvSpPr/>
          <p:nvPr/>
        </p:nvSpPr>
        <p:spPr>
          <a:xfrm>
            <a:off x="4670486" y="4710284"/>
            <a:ext cx="621594" cy="144016"/>
          </a:xfrm>
          <a:prstGeom prst="rightArrow">
            <a:avLst/>
          </a:prstGeom>
          <a:solidFill>
            <a:srgbClr val="FF000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7761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5575" y="116632"/>
            <a:ext cx="8664897" cy="2062103"/>
          </a:xfrm>
          <a:prstGeom prst="rect">
            <a:avLst/>
          </a:prstGeom>
        </p:spPr>
        <p:txBody>
          <a:bodyPr wrap="square">
            <a:spAutoFit/>
          </a:bodyPr>
          <a:lstStyle/>
          <a:p>
            <a:r>
              <a:rPr lang="cs-CZ" sz="1600" b="1" dirty="0" smtClean="0"/>
              <a:t>Molekulární podstata AD</a:t>
            </a:r>
          </a:p>
          <a:p>
            <a:endParaRPr lang="cs-CZ" sz="1600" dirty="0" smtClean="0"/>
          </a:p>
          <a:p>
            <a:r>
              <a:rPr lang="cs-CZ" sz="1600" dirty="0" smtClean="0"/>
              <a:t>Progresivní akumulace toxických </a:t>
            </a:r>
            <a:r>
              <a:rPr lang="cs-CZ" sz="1600" dirty="0"/>
              <a:t>A</a:t>
            </a:r>
            <a:r>
              <a:rPr lang="el-GR" sz="1600" dirty="0" smtClean="0"/>
              <a:t>β</a:t>
            </a:r>
            <a:r>
              <a:rPr lang="cs-CZ" sz="1600" dirty="0" smtClean="0"/>
              <a:t> oligomerů vede k:</a:t>
            </a:r>
          </a:p>
          <a:p>
            <a:r>
              <a:rPr lang="cs-CZ" sz="1600" dirty="0"/>
              <a:t>	</a:t>
            </a:r>
            <a:endParaRPr lang="cs-CZ" sz="1600" dirty="0" smtClean="0"/>
          </a:p>
          <a:p>
            <a:r>
              <a:rPr lang="cs-CZ" sz="1600" dirty="0" smtClean="0"/>
              <a:t>1. </a:t>
            </a:r>
            <a:r>
              <a:rPr lang="cs-CZ" sz="1600" dirty="0" err="1" smtClean="0"/>
              <a:t>disbalanci</a:t>
            </a:r>
            <a:r>
              <a:rPr lang="cs-CZ" sz="1600" dirty="0" smtClean="0"/>
              <a:t> mezi hladinou produkce, agregace a odstraňování </a:t>
            </a:r>
            <a:r>
              <a:rPr lang="cs-CZ" sz="1600" dirty="0"/>
              <a:t>A</a:t>
            </a:r>
            <a:r>
              <a:rPr lang="el-GR" sz="1600" dirty="0" smtClean="0"/>
              <a:t>β</a:t>
            </a:r>
            <a:endParaRPr lang="cs-CZ" sz="1600" dirty="0" smtClean="0"/>
          </a:p>
          <a:p>
            <a:r>
              <a:rPr lang="cs-CZ" sz="1600" dirty="0"/>
              <a:t>2. poškození synapsí - tvorba membránových pórů</a:t>
            </a:r>
          </a:p>
          <a:p>
            <a:r>
              <a:rPr lang="cs-CZ" sz="1600" dirty="0" smtClean="0"/>
              <a:t>3. </a:t>
            </a:r>
            <a:r>
              <a:rPr lang="cs-CZ" sz="1600" dirty="0"/>
              <a:t>změny signálních drah účastnících se </a:t>
            </a:r>
            <a:r>
              <a:rPr lang="cs-CZ" sz="1600" dirty="0" err="1"/>
              <a:t>neurogeneze</a:t>
            </a:r>
            <a:r>
              <a:rPr lang="cs-CZ" sz="1600" dirty="0"/>
              <a:t> a správné tvorby synapsí (GSK3b, CDK5)</a:t>
            </a:r>
          </a:p>
          <a:p>
            <a:endParaRPr lang="cs-CZ" sz="1600" dirty="0" smtClean="0"/>
          </a:p>
        </p:txBody>
      </p:sp>
      <p:sp>
        <p:nvSpPr>
          <p:cNvPr id="3" name="Obdélník 2"/>
          <p:cNvSpPr/>
          <p:nvPr/>
        </p:nvSpPr>
        <p:spPr>
          <a:xfrm>
            <a:off x="83391" y="6241172"/>
            <a:ext cx="8950695" cy="523220"/>
          </a:xfrm>
          <a:prstGeom prst="rect">
            <a:avLst/>
          </a:prstGeom>
        </p:spPr>
        <p:txBody>
          <a:bodyPr wrap="square">
            <a:spAutoFit/>
          </a:bodyPr>
          <a:lstStyle/>
          <a:p>
            <a:r>
              <a:rPr lang="cs-CZ" sz="1400" i="1" dirty="0" smtClean="0"/>
              <a:t>pozn. Existuje také "Tau hypotéza", která přisuzuje vznik AD špatně fungujícímu Tau proteinu, který má za úkol stabilizovat mikrotubuly v </a:t>
            </a:r>
            <a:r>
              <a:rPr lang="cs-CZ" sz="1400" i="1" dirty="0" err="1" smtClean="0"/>
              <a:t>neuronálních</a:t>
            </a:r>
            <a:r>
              <a:rPr lang="cs-CZ" sz="1400" i="1" dirty="0" smtClean="0"/>
              <a:t> synapsích</a:t>
            </a:r>
            <a:endParaRPr lang="cs-CZ" sz="1400" i="1" dirty="0"/>
          </a:p>
        </p:txBody>
      </p:sp>
      <p:pic>
        <p:nvPicPr>
          <p:cNvPr id="10244" name="Picture 4" descr="https://upload.wikimedia.org/wikipedia/commons/7/7a/Amyloid_01big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996" y="2393593"/>
            <a:ext cx="2944749" cy="197151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upload.wikimedia.org/wikipedia/commons/9/96/Amyloid_02big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0652" y="2393593"/>
            <a:ext cx="2965127" cy="197151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s://upload.wikimedia.org/wikipedia/commons/0/0d/Amyloid_03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2332" y="2393593"/>
            <a:ext cx="2958839" cy="197151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4932040" y="3419708"/>
            <a:ext cx="1083117" cy="307777"/>
          </a:xfrm>
          <a:prstGeom prst="rect">
            <a:avLst/>
          </a:prstGeom>
        </p:spPr>
        <p:txBody>
          <a:bodyPr wrap="none">
            <a:spAutoFit/>
          </a:bodyPr>
          <a:lstStyle/>
          <a:p>
            <a:r>
              <a:rPr lang="el-GR" sz="1400" b="1" dirty="0"/>
              <a:t>β</a:t>
            </a:r>
            <a:r>
              <a:rPr lang="cs-CZ" sz="1400" b="1" dirty="0"/>
              <a:t>-</a:t>
            </a:r>
            <a:r>
              <a:rPr lang="cs-CZ" sz="1400" b="1" dirty="0" err="1"/>
              <a:t>sekretáza</a:t>
            </a:r>
            <a:r>
              <a:rPr lang="cs-CZ" sz="1400" b="1" dirty="0"/>
              <a:t> </a:t>
            </a:r>
            <a:endParaRPr lang="en-US" sz="1400" b="1" dirty="0"/>
          </a:p>
        </p:txBody>
      </p:sp>
      <p:sp>
        <p:nvSpPr>
          <p:cNvPr id="4" name="Obdélník 3"/>
          <p:cNvSpPr/>
          <p:nvPr/>
        </p:nvSpPr>
        <p:spPr>
          <a:xfrm>
            <a:off x="3719334" y="4037720"/>
            <a:ext cx="1068690" cy="307777"/>
          </a:xfrm>
          <a:prstGeom prst="rect">
            <a:avLst/>
          </a:prstGeom>
        </p:spPr>
        <p:txBody>
          <a:bodyPr wrap="none">
            <a:spAutoFit/>
          </a:bodyPr>
          <a:lstStyle/>
          <a:p>
            <a:r>
              <a:rPr lang="el-GR" sz="1400" b="1" dirty="0"/>
              <a:t>γ</a:t>
            </a:r>
            <a:r>
              <a:rPr lang="cs-CZ" sz="1400" b="1" dirty="0"/>
              <a:t>-</a:t>
            </a:r>
            <a:r>
              <a:rPr lang="cs-CZ" sz="1400" b="1" dirty="0" err="1"/>
              <a:t>sekretáza</a:t>
            </a:r>
            <a:r>
              <a:rPr lang="cs-CZ" sz="1400" b="1" dirty="0"/>
              <a:t> </a:t>
            </a:r>
            <a:endParaRPr lang="en-US" sz="1400" b="1" dirty="0"/>
          </a:p>
        </p:txBody>
      </p:sp>
      <p:sp>
        <p:nvSpPr>
          <p:cNvPr id="9" name="Obdélník 8"/>
          <p:cNvSpPr/>
          <p:nvPr/>
        </p:nvSpPr>
        <p:spPr>
          <a:xfrm>
            <a:off x="83391" y="4758243"/>
            <a:ext cx="8950695" cy="830997"/>
          </a:xfrm>
          <a:prstGeom prst="rect">
            <a:avLst/>
          </a:prstGeom>
        </p:spPr>
        <p:txBody>
          <a:bodyPr wrap="square">
            <a:spAutoFit/>
          </a:bodyPr>
          <a:lstStyle/>
          <a:p>
            <a:r>
              <a:rPr lang="cs-CZ" sz="1600" dirty="0" smtClean="0"/>
              <a:t>Pro podporu teorie akumulace </a:t>
            </a:r>
            <a:r>
              <a:rPr lang="cs-CZ" sz="1600" dirty="0"/>
              <a:t>A</a:t>
            </a:r>
            <a:r>
              <a:rPr lang="el-GR" sz="1600" dirty="0"/>
              <a:t>β</a:t>
            </a:r>
            <a:r>
              <a:rPr lang="cs-CZ" sz="1600" dirty="0"/>
              <a:t> </a:t>
            </a:r>
            <a:r>
              <a:rPr lang="cs-CZ" sz="1600" dirty="0" smtClean="0"/>
              <a:t>oligomerů v AD hovoří výskyt nemoci (kolem věku 40 let) u Downova syndromu (</a:t>
            </a:r>
            <a:r>
              <a:rPr lang="cs-CZ" sz="1600" dirty="0" err="1" smtClean="0"/>
              <a:t>trizomie</a:t>
            </a:r>
            <a:r>
              <a:rPr lang="cs-CZ" sz="1600" dirty="0" smtClean="0"/>
              <a:t> 21 páru, kde se nachází gen pro APP)</a:t>
            </a:r>
          </a:p>
          <a:p>
            <a:endParaRPr lang="cs-CZ" sz="1600" dirty="0" smtClean="0"/>
          </a:p>
        </p:txBody>
      </p:sp>
    </p:spTree>
    <p:extLst>
      <p:ext uri="{BB962C8B-B14F-4D97-AF65-F5344CB8AC3E}">
        <p14:creationId xmlns:p14="http://schemas.microsoft.com/office/powerpoint/2010/main" val="17565123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ccumulation of A-beta as mature plaques and associated inflamm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576" y="2348880"/>
            <a:ext cx="8001651" cy="432048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55575" y="116632"/>
            <a:ext cx="8664897" cy="2308324"/>
          </a:xfrm>
          <a:prstGeom prst="rect">
            <a:avLst/>
          </a:prstGeom>
        </p:spPr>
        <p:txBody>
          <a:bodyPr wrap="square">
            <a:spAutoFit/>
          </a:bodyPr>
          <a:lstStyle/>
          <a:p>
            <a:r>
              <a:rPr lang="cs-CZ" sz="1600" b="1" dirty="0" smtClean="0"/>
              <a:t>Molekulární podstata AD</a:t>
            </a:r>
          </a:p>
          <a:p>
            <a:endParaRPr lang="cs-CZ" sz="1600" dirty="0" smtClean="0"/>
          </a:p>
          <a:p>
            <a:r>
              <a:rPr lang="cs-CZ" sz="1600" dirty="0" smtClean="0"/>
              <a:t>4. aktivaci imunitního systému</a:t>
            </a:r>
          </a:p>
          <a:p>
            <a:r>
              <a:rPr lang="cs-CZ" sz="1600" dirty="0"/>
              <a:t>	</a:t>
            </a:r>
            <a:r>
              <a:rPr lang="cs-CZ" sz="1600" dirty="0" smtClean="0"/>
              <a:t>- shluky </a:t>
            </a:r>
            <a:r>
              <a:rPr lang="cs-CZ" sz="1600" dirty="0"/>
              <a:t>A</a:t>
            </a:r>
            <a:r>
              <a:rPr lang="el-GR" sz="1600" dirty="0" smtClean="0"/>
              <a:t>β</a:t>
            </a:r>
            <a:r>
              <a:rPr lang="cs-CZ" sz="1600" dirty="0" smtClean="0"/>
              <a:t> oligomerů, tvořící amyloidní plaky, stimulují vyplavování </a:t>
            </a:r>
            <a:r>
              <a:rPr lang="cs-CZ" sz="1600" dirty="0" err="1" smtClean="0"/>
              <a:t>chemoaktraktantů</a:t>
            </a:r>
            <a:r>
              <a:rPr lang="cs-CZ" sz="1600" dirty="0" smtClean="0"/>
              <a:t> 	poškozenými neurony, makrofágy, mikroglii (druh makrofágu v mozku) a astrocyty (výživové, 	strukturní a imunitní buňky)</a:t>
            </a:r>
          </a:p>
          <a:p>
            <a:r>
              <a:rPr lang="cs-CZ" sz="1600" dirty="0"/>
              <a:t>	</a:t>
            </a:r>
            <a:r>
              <a:rPr lang="cs-CZ" sz="1600" dirty="0" smtClean="0"/>
              <a:t>- </a:t>
            </a:r>
            <a:r>
              <a:rPr lang="en-US" sz="1600" dirty="0" err="1" smtClean="0"/>
              <a:t>cytokin</a:t>
            </a:r>
            <a:r>
              <a:rPr lang="cs-CZ" sz="1600" dirty="0" smtClean="0"/>
              <a:t>y jako</a:t>
            </a:r>
            <a:r>
              <a:rPr lang="en-US" sz="1600" dirty="0" smtClean="0"/>
              <a:t> IL-1</a:t>
            </a:r>
            <a:r>
              <a:rPr lang="el-GR" sz="1600" dirty="0" smtClean="0"/>
              <a:t>β</a:t>
            </a:r>
            <a:r>
              <a:rPr lang="en-US" sz="1600" dirty="0" smtClean="0"/>
              <a:t>, IL-6 a TNF-</a:t>
            </a:r>
            <a:r>
              <a:rPr lang="el-GR" sz="1600" dirty="0" smtClean="0"/>
              <a:t>α</a:t>
            </a:r>
            <a:r>
              <a:rPr lang="cs-CZ" sz="1600" dirty="0" smtClean="0"/>
              <a:t> působí pro-zánětlivě a přivábí </a:t>
            </a:r>
            <a:r>
              <a:rPr lang="cs-CZ" sz="1600" dirty="0" err="1" smtClean="0"/>
              <a:t>neutrofily</a:t>
            </a:r>
            <a:endParaRPr lang="cs-CZ" sz="1600" dirty="0" smtClean="0"/>
          </a:p>
          <a:p>
            <a:r>
              <a:rPr lang="cs-CZ" sz="1600" dirty="0"/>
              <a:t>	</a:t>
            </a:r>
            <a:r>
              <a:rPr lang="cs-CZ" sz="1600" dirty="0" smtClean="0"/>
              <a:t>- tato imunitní reakce má bránit mozek, ale v důsledku vede ke chronickému zánětu a je 	jedním z hlavních faktorů rozvoje nemoci :(</a:t>
            </a:r>
          </a:p>
        </p:txBody>
      </p:sp>
      <p:sp>
        <p:nvSpPr>
          <p:cNvPr id="3" name="Obdélník 2"/>
          <p:cNvSpPr/>
          <p:nvPr/>
        </p:nvSpPr>
        <p:spPr>
          <a:xfrm>
            <a:off x="7092280" y="6505599"/>
            <a:ext cx="1968329" cy="307777"/>
          </a:xfrm>
          <a:prstGeom prst="rect">
            <a:avLst/>
          </a:prstGeom>
        </p:spPr>
        <p:txBody>
          <a:bodyPr wrap="square">
            <a:spAutoFit/>
          </a:bodyPr>
          <a:lstStyle/>
          <a:p>
            <a:pPr algn="r"/>
            <a:r>
              <a:rPr lang="cs-CZ" sz="1400" i="1" dirty="0"/>
              <a:t>www.rndsystems.com</a:t>
            </a:r>
          </a:p>
        </p:txBody>
      </p:sp>
      <p:sp>
        <p:nvSpPr>
          <p:cNvPr id="2" name="TextovéPole 1"/>
          <p:cNvSpPr txBox="1"/>
          <p:nvPr/>
        </p:nvSpPr>
        <p:spPr>
          <a:xfrm>
            <a:off x="4860032" y="2255679"/>
            <a:ext cx="1518044" cy="338554"/>
          </a:xfrm>
          <a:prstGeom prst="rect">
            <a:avLst/>
          </a:prstGeom>
          <a:noFill/>
        </p:spPr>
        <p:txBody>
          <a:bodyPr wrap="none" rtlCol="0">
            <a:spAutoFit/>
          </a:bodyPr>
          <a:lstStyle/>
          <a:p>
            <a:r>
              <a:rPr lang="cs-CZ" sz="1600" b="1" dirty="0" smtClean="0">
                <a:solidFill>
                  <a:srgbClr val="FF0000"/>
                </a:solidFill>
              </a:rPr>
              <a:t>Medvědí služba</a:t>
            </a:r>
            <a:endParaRPr lang="en-US" sz="1600" b="1" dirty="0">
              <a:solidFill>
                <a:srgbClr val="FF0000"/>
              </a:solidFill>
            </a:endParaRPr>
          </a:p>
        </p:txBody>
      </p:sp>
    </p:spTree>
    <p:extLst>
      <p:ext uri="{BB962C8B-B14F-4D97-AF65-F5344CB8AC3E}">
        <p14:creationId xmlns:p14="http://schemas.microsoft.com/office/powerpoint/2010/main" val="21112957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mun.ca/biology/desmid/brian/BIOL2060/BIOL2060-23/23_33.jpg"/>
          <p:cNvPicPr>
            <a:picLocks noChangeAspect="1" noChangeArrowheads="1"/>
          </p:cNvPicPr>
          <p:nvPr/>
        </p:nvPicPr>
        <p:blipFill rotWithShape="1">
          <a:blip r:embed="rId2">
            <a:extLst>
              <a:ext uri="{28A0092B-C50C-407E-A947-70E740481C1C}">
                <a14:useLocalDpi xmlns:a14="http://schemas.microsoft.com/office/drawing/2010/main" val="0"/>
              </a:ext>
            </a:extLst>
          </a:blip>
          <a:srcRect l="35535" t="48738" r="28931" b="43344"/>
          <a:stretch/>
        </p:blipFill>
        <p:spPr bwMode="auto">
          <a:xfrm>
            <a:off x="2843808" y="1991738"/>
            <a:ext cx="1094835" cy="4010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ccumulation of A-beta as mature plaques and associated inflammation."/>
          <p:cNvPicPr>
            <a:picLocks noChangeAspect="1" noChangeArrowheads="1"/>
          </p:cNvPicPr>
          <p:nvPr/>
        </p:nvPicPr>
        <p:blipFill rotWithShape="1">
          <a:blip r:embed="rId3">
            <a:extLst>
              <a:ext uri="{28A0092B-C50C-407E-A947-70E740481C1C}">
                <a14:useLocalDpi xmlns:a14="http://schemas.microsoft.com/office/drawing/2010/main" val="0"/>
              </a:ext>
            </a:extLst>
          </a:blip>
          <a:srcRect l="25314" t="55801" r="49379" b="5457"/>
          <a:stretch/>
        </p:blipFill>
        <p:spPr bwMode="auto">
          <a:xfrm>
            <a:off x="4400247" y="116632"/>
            <a:ext cx="2025045" cy="1673813"/>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55575" y="177602"/>
            <a:ext cx="8664897" cy="3539430"/>
          </a:xfrm>
          <a:prstGeom prst="rect">
            <a:avLst/>
          </a:prstGeom>
        </p:spPr>
        <p:txBody>
          <a:bodyPr wrap="square">
            <a:spAutoFit/>
          </a:bodyPr>
          <a:lstStyle/>
          <a:p>
            <a:r>
              <a:rPr lang="cs-CZ" sz="1600" b="1" dirty="0" smtClean="0"/>
              <a:t>Molekulární podstata AD</a:t>
            </a:r>
          </a:p>
          <a:p>
            <a:endParaRPr lang="cs-CZ" sz="1600" dirty="0" smtClean="0"/>
          </a:p>
          <a:p>
            <a:r>
              <a:rPr lang="cs-CZ" sz="1600" b="1" dirty="0" smtClean="0"/>
              <a:t>Látky pro možnou léčbu AD</a:t>
            </a:r>
          </a:p>
          <a:p>
            <a:r>
              <a:rPr lang="cs-CZ" sz="1600" dirty="0"/>
              <a:t>	</a:t>
            </a:r>
            <a:endParaRPr lang="cs-CZ" sz="1600" dirty="0" smtClean="0"/>
          </a:p>
          <a:p>
            <a:r>
              <a:rPr lang="cs-CZ" sz="1600" dirty="0" smtClean="0"/>
              <a:t>- anti-agregační látky - blokují tvorbu oligomerů</a:t>
            </a:r>
          </a:p>
          <a:p>
            <a:r>
              <a:rPr lang="cs-CZ" sz="1600" dirty="0"/>
              <a:t>	</a:t>
            </a:r>
            <a:endParaRPr lang="cs-CZ" sz="1600" dirty="0" smtClean="0"/>
          </a:p>
          <a:p>
            <a:r>
              <a:rPr lang="cs-CZ" sz="1600" dirty="0" smtClean="0"/>
              <a:t>- regulátory APP proteolýzy - blokace </a:t>
            </a:r>
            <a:r>
              <a:rPr lang="el-GR" sz="1600" dirty="0" smtClean="0"/>
              <a:t>β</a:t>
            </a:r>
            <a:r>
              <a:rPr lang="en-US" sz="1600" dirty="0" smtClean="0"/>
              <a:t>-se</a:t>
            </a:r>
            <a:r>
              <a:rPr lang="cs-CZ" sz="1600" dirty="0" err="1" smtClean="0"/>
              <a:t>kretázy</a:t>
            </a:r>
            <a:endParaRPr lang="cs-CZ" sz="1600" dirty="0" smtClean="0"/>
          </a:p>
          <a:p>
            <a:r>
              <a:rPr lang="cs-CZ" sz="1600" dirty="0"/>
              <a:t>	</a:t>
            </a:r>
            <a:endParaRPr lang="cs-CZ" sz="1600" dirty="0" smtClean="0"/>
          </a:p>
          <a:p>
            <a:r>
              <a:rPr lang="cs-CZ" sz="1600" dirty="0" smtClean="0"/>
              <a:t>- redukce produkce APP - např. </a:t>
            </a:r>
            <a:r>
              <a:rPr lang="cs-CZ" sz="1600" dirty="0" err="1" smtClean="0"/>
              <a:t>siRNA</a:t>
            </a:r>
            <a:endParaRPr lang="cs-CZ" sz="1600" dirty="0" smtClean="0"/>
          </a:p>
          <a:p>
            <a:r>
              <a:rPr lang="cs-CZ" sz="1600" dirty="0"/>
              <a:t>	</a:t>
            </a:r>
            <a:endParaRPr lang="cs-CZ" sz="1600" dirty="0" smtClean="0"/>
          </a:p>
          <a:p>
            <a:r>
              <a:rPr lang="cs-CZ" sz="1600" dirty="0" smtClean="0"/>
              <a:t>- odstranění </a:t>
            </a:r>
            <a:r>
              <a:rPr lang="cs-CZ" sz="1600" dirty="0"/>
              <a:t>A</a:t>
            </a:r>
            <a:r>
              <a:rPr lang="el-GR" sz="1600" dirty="0"/>
              <a:t>β</a:t>
            </a:r>
            <a:r>
              <a:rPr lang="cs-CZ" sz="1600" dirty="0"/>
              <a:t> </a:t>
            </a:r>
            <a:r>
              <a:rPr lang="cs-CZ" sz="1600" dirty="0" smtClean="0"/>
              <a:t>oligomerů - např. protilátkami </a:t>
            </a:r>
          </a:p>
          <a:p>
            <a:r>
              <a:rPr lang="cs-CZ" sz="1600" dirty="0"/>
              <a:t>	</a:t>
            </a:r>
            <a:endParaRPr lang="cs-CZ" sz="1600" dirty="0" smtClean="0"/>
          </a:p>
          <a:p>
            <a:r>
              <a:rPr lang="cs-CZ" sz="1600" dirty="0" smtClean="0"/>
              <a:t>- blokátory hyperaktivních signálních drah a jejich receptorů, které jsou aktivovány neurotoxickými </a:t>
            </a:r>
            <a:r>
              <a:rPr lang="cs-CZ" sz="1600" dirty="0"/>
              <a:t>A</a:t>
            </a:r>
            <a:r>
              <a:rPr lang="el-GR" sz="1600" dirty="0" smtClean="0"/>
              <a:t>β</a:t>
            </a:r>
            <a:r>
              <a:rPr lang="cs-CZ" sz="1600" dirty="0" smtClean="0"/>
              <a:t> oligomery (</a:t>
            </a:r>
            <a:r>
              <a:rPr lang="en-US" sz="1600" dirty="0"/>
              <a:t>Fyn </a:t>
            </a:r>
            <a:r>
              <a:rPr lang="en-US" sz="1600" dirty="0" smtClean="0"/>
              <a:t>kin</a:t>
            </a:r>
            <a:r>
              <a:rPr lang="cs-CZ" sz="1600" dirty="0" err="1" smtClean="0"/>
              <a:t>áza</a:t>
            </a:r>
            <a:r>
              <a:rPr lang="en-US" sz="1600" dirty="0" smtClean="0"/>
              <a:t>, GSK3b</a:t>
            </a:r>
            <a:r>
              <a:rPr lang="cs-CZ" sz="1600" dirty="0" smtClean="0"/>
              <a:t>, </a:t>
            </a:r>
            <a:r>
              <a:rPr lang="en-US" sz="1600" dirty="0" smtClean="0"/>
              <a:t>CDK5 inhibitor</a:t>
            </a:r>
            <a:r>
              <a:rPr lang="cs-CZ" sz="1600" dirty="0" smtClean="0"/>
              <a:t>y</a:t>
            </a:r>
            <a:r>
              <a:rPr lang="en-US" sz="1600" dirty="0" smtClean="0"/>
              <a:t>)</a:t>
            </a:r>
            <a:endParaRPr lang="cs-CZ" sz="1600" dirty="0" smtClean="0"/>
          </a:p>
        </p:txBody>
      </p:sp>
      <p:sp>
        <p:nvSpPr>
          <p:cNvPr id="3" name="Obdélník 2"/>
          <p:cNvSpPr/>
          <p:nvPr/>
        </p:nvSpPr>
        <p:spPr>
          <a:xfrm>
            <a:off x="83391" y="6433591"/>
            <a:ext cx="8950695" cy="307777"/>
          </a:xfrm>
          <a:prstGeom prst="rect">
            <a:avLst/>
          </a:prstGeom>
        </p:spPr>
        <p:txBody>
          <a:bodyPr wrap="square">
            <a:spAutoFit/>
          </a:bodyPr>
          <a:lstStyle/>
          <a:p>
            <a:r>
              <a:rPr lang="cs-CZ" sz="1400" i="1" dirty="0" err="1" smtClean="0"/>
              <a:t>Crews</a:t>
            </a:r>
            <a:r>
              <a:rPr lang="cs-CZ" sz="1400" i="1" dirty="0" smtClean="0"/>
              <a:t> and </a:t>
            </a:r>
            <a:r>
              <a:rPr lang="cs-CZ" sz="1400" i="1" dirty="0" err="1" smtClean="0"/>
              <a:t>Masliah</a:t>
            </a:r>
            <a:r>
              <a:rPr lang="cs-CZ" sz="1400" i="1" dirty="0" smtClean="0"/>
              <a:t>, </a:t>
            </a:r>
            <a:r>
              <a:rPr lang="cs-CZ" sz="1400" i="1" dirty="0" err="1" smtClean="0"/>
              <a:t>Human</a:t>
            </a:r>
            <a:r>
              <a:rPr lang="cs-CZ" sz="1400" i="1" dirty="0" smtClean="0"/>
              <a:t> </a:t>
            </a:r>
            <a:r>
              <a:rPr lang="cs-CZ" sz="1400" i="1" dirty="0" err="1" smtClean="0"/>
              <a:t>Molecular</a:t>
            </a:r>
            <a:r>
              <a:rPr lang="cs-CZ" sz="1400" i="1" dirty="0" smtClean="0"/>
              <a:t> </a:t>
            </a:r>
            <a:r>
              <a:rPr lang="cs-CZ" sz="1400" i="1" dirty="0" err="1" smtClean="0"/>
              <a:t>Genetics</a:t>
            </a:r>
            <a:r>
              <a:rPr lang="cs-CZ" sz="1400" i="1" dirty="0" smtClean="0"/>
              <a:t> 2010</a:t>
            </a:r>
            <a:endParaRPr lang="cs-CZ" sz="1400" i="1" dirty="0"/>
          </a:p>
        </p:txBody>
      </p:sp>
      <p:pic>
        <p:nvPicPr>
          <p:cNvPr id="6" name="Picture 4" descr="https://upload.wikimedia.org/wikipedia/commons/c/c6/APP_processin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2996"/>
          <a:stretch/>
        </p:blipFill>
        <p:spPr bwMode="auto">
          <a:xfrm>
            <a:off x="7092280" y="16843"/>
            <a:ext cx="1368152" cy="2772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mun.ca/biology/desmid/brian/BIOL2060/BIOL2060-23/23_33.jpg"/>
          <p:cNvPicPr>
            <a:picLocks noChangeAspect="1" noChangeArrowheads="1"/>
          </p:cNvPicPr>
          <p:nvPr/>
        </p:nvPicPr>
        <p:blipFill rotWithShape="1">
          <a:blip r:embed="rId2">
            <a:extLst>
              <a:ext uri="{28A0092B-C50C-407E-A947-70E740481C1C}">
                <a14:useLocalDpi xmlns:a14="http://schemas.microsoft.com/office/drawing/2010/main" val="0"/>
              </a:ext>
            </a:extLst>
          </a:blip>
          <a:srcRect t="48738"/>
          <a:stretch/>
        </p:blipFill>
        <p:spPr bwMode="auto">
          <a:xfrm>
            <a:off x="5883466" y="4149079"/>
            <a:ext cx="3081021" cy="2596233"/>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4716016" y="5528265"/>
            <a:ext cx="1584176" cy="276999"/>
          </a:xfrm>
          <a:prstGeom prst="rect">
            <a:avLst/>
          </a:prstGeom>
          <a:solidFill>
            <a:schemeClr val="bg1"/>
          </a:solidFill>
        </p:spPr>
        <p:txBody>
          <a:bodyPr wrap="square">
            <a:spAutoFit/>
          </a:bodyPr>
          <a:lstStyle/>
          <a:p>
            <a:r>
              <a:rPr lang="cs-CZ" sz="1200" b="1" dirty="0" err="1" smtClean="0"/>
              <a:t>mRNA</a:t>
            </a:r>
            <a:r>
              <a:rPr lang="cs-CZ" sz="1200" b="1" dirty="0" smtClean="0"/>
              <a:t> pro APP</a:t>
            </a:r>
            <a:endParaRPr lang="cs-CZ" sz="1200" b="1" dirty="0"/>
          </a:p>
        </p:txBody>
      </p:sp>
      <p:cxnSp>
        <p:nvCxnSpPr>
          <p:cNvPr id="10" name="Přímá spojnice se šipkou 9"/>
          <p:cNvCxnSpPr/>
          <p:nvPr/>
        </p:nvCxnSpPr>
        <p:spPr>
          <a:xfrm>
            <a:off x="5883004" y="5666764"/>
            <a:ext cx="360040"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Obdélník 10"/>
          <p:cNvSpPr/>
          <p:nvPr/>
        </p:nvSpPr>
        <p:spPr>
          <a:xfrm>
            <a:off x="5292080" y="4120761"/>
            <a:ext cx="1584176" cy="276999"/>
          </a:xfrm>
          <a:prstGeom prst="rect">
            <a:avLst/>
          </a:prstGeom>
          <a:solidFill>
            <a:schemeClr val="bg1"/>
          </a:solidFill>
        </p:spPr>
        <p:txBody>
          <a:bodyPr wrap="square">
            <a:spAutoFit/>
          </a:bodyPr>
          <a:lstStyle/>
          <a:p>
            <a:r>
              <a:rPr lang="cs-CZ" sz="1200" b="1" dirty="0" err="1" smtClean="0"/>
              <a:t>siRNA</a:t>
            </a:r>
            <a:r>
              <a:rPr lang="cs-CZ" sz="1200" b="1" dirty="0" smtClean="0"/>
              <a:t> proti APP</a:t>
            </a:r>
            <a:endParaRPr lang="cs-CZ" sz="1200" b="1" dirty="0"/>
          </a:p>
        </p:txBody>
      </p:sp>
      <p:cxnSp>
        <p:nvCxnSpPr>
          <p:cNvPr id="12" name="Přímá spojnice se šipkou 11"/>
          <p:cNvCxnSpPr/>
          <p:nvPr/>
        </p:nvCxnSpPr>
        <p:spPr>
          <a:xfrm>
            <a:off x="6506584" y="4259260"/>
            <a:ext cx="360040"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Obdélník 12"/>
          <p:cNvSpPr/>
          <p:nvPr/>
        </p:nvSpPr>
        <p:spPr>
          <a:xfrm>
            <a:off x="6012160" y="1316276"/>
            <a:ext cx="999728" cy="276999"/>
          </a:xfrm>
          <a:prstGeom prst="rect">
            <a:avLst/>
          </a:prstGeom>
          <a:solidFill>
            <a:schemeClr val="bg1"/>
          </a:solidFill>
        </p:spPr>
        <p:txBody>
          <a:bodyPr wrap="square">
            <a:spAutoFit/>
          </a:bodyPr>
          <a:lstStyle/>
          <a:p>
            <a:r>
              <a:rPr lang="cs-CZ" sz="1200" b="1" dirty="0" smtClean="0"/>
              <a:t>monomer</a:t>
            </a:r>
            <a:endParaRPr lang="cs-CZ" sz="1200" b="1" dirty="0"/>
          </a:p>
        </p:txBody>
      </p:sp>
      <p:pic>
        <p:nvPicPr>
          <p:cNvPr id="1028" name="Picture 4" descr="C:\Users\simara\AppData\Local\Microsoft\Windows\Temporary Internet Files\Content.IE5\TUJHRMVQ\220px-Antibody_with_CDR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718748">
            <a:off x="4155304" y="2292224"/>
            <a:ext cx="721546" cy="721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7225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79512" y="233353"/>
            <a:ext cx="8664897" cy="1600438"/>
          </a:xfrm>
          <a:prstGeom prst="rect">
            <a:avLst/>
          </a:prstGeom>
        </p:spPr>
        <p:txBody>
          <a:bodyPr wrap="square">
            <a:spAutoFit/>
          </a:bodyPr>
          <a:lstStyle/>
          <a:p>
            <a:r>
              <a:rPr lang="cs-CZ" b="1" dirty="0" err="1" smtClean="0"/>
              <a:t>Priony</a:t>
            </a:r>
            <a:endParaRPr lang="cs-CZ" b="1" dirty="0" smtClean="0"/>
          </a:p>
          <a:p>
            <a:endParaRPr lang="cs-CZ" sz="1600" b="1" dirty="0" smtClean="0"/>
          </a:p>
          <a:p>
            <a:r>
              <a:rPr lang="cs-CZ" sz="1600" dirty="0" smtClean="0"/>
              <a:t>- přirozeně se vyskytující proteiny v mozku zvířat a lidí jsou-li správně složené jsou neškodné</a:t>
            </a:r>
          </a:p>
          <a:p>
            <a:r>
              <a:rPr lang="cs-CZ" sz="1600" dirty="0" smtClean="0"/>
              <a:t>- špatně složené způsobují nemoci</a:t>
            </a:r>
          </a:p>
          <a:p>
            <a:r>
              <a:rPr lang="cs-CZ" sz="1600" dirty="0"/>
              <a:t>	- BSE u dobytka (Bovinní spongiformní </a:t>
            </a:r>
            <a:r>
              <a:rPr lang="cs-CZ" sz="1600" dirty="0" smtClean="0"/>
              <a:t>encefalopatie; nemoc </a:t>
            </a:r>
            <a:r>
              <a:rPr lang="cs-CZ" sz="1600" dirty="0"/>
              <a:t>šílených krav)</a:t>
            </a:r>
          </a:p>
          <a:p>
            <a:r>
              <a:rPr lang="cs-CZ" sz="1600" dirty="0"/>
              <a:t>	</a:t>
            </a:r>
            <a:r>
              <a:rPr lang="cs-CZ" sz="1600" dirty="0" smtClean="0"/>
              <a:t>- </a:t>
            </a:r>
            <a:r>
              <a:rPr lang="en-US" sz="1600" dirty="0" smtClean="0"/>
              <a:t>Creutzfeldt-Jakob</a:t>
            </a:r>
            <a:r>
              <a:rPr lang="cs-CZ" sz="1600" dirty="0" smtClean="0"/>
              <a:t>ova nemoc u lidí</a:t>
            </a:r>
          </a:p>
        </p:txBody>
      </p:sp>
      <p:pic>
        <p:nvPicPr>
          <p:cNvPr id="7170" name="Picture 2" descr="Illustrations comparing a normal prion with a diseased prion&#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9462" y="2420888"/>
            <a:ext cx="5237121" cy="3312368"/>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83391" y="6433591"/>
            <a:ext cx="8950695" cy="307777"/>
          </a:xfrm>
          <a:prstGeom prst="rect">
            <a:avLst/>
          </a:prstGeom>
        </p:spPr>
        <p:txBody>
          <a:bodyPr wrap="square">
            <a:spAutoFit/>
          </a:bodyPr>
          <a:lstStyle/>
          <a:p>
            <a:r>
              <a:rPr lang="cs-CZ" sz="1400" i="1" dirty="0" err="1" smtClean="0"/>
              <a:t>Mayo</a:t>
            </a:r>
            <a:r>
              <a:rPr lang="cs-CZ" sz="1400" i="1" dirty="0" smtClean="0"/>
              <a:t> </a:t>
            </a:r>
            <a:r>
              <a:rPr lang="cs-CZ" sz="1400" i="1" dirty="0" err="1" smtClean="0"/>
              <a:t>Clinic</a:t>
            </a:r>
            <a:endParaRPr lang="cs-CZ" sz="1400" i="1" dirty="0"/>
          </a:p>
        </p:txBody>
      </p:sp>
    </p:spTree>
    <p:extLst>
      <p:ext uri="{BB962C8B-B14F-4D97-AF65-F5344CB8AC3E}">
        <p14:creationId xmlns:p14="http://schemas.microsoft.com/office/powerpoint/2010/main" val="1031514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4155" y="116632"/>
            <a:ext cx="8666317" cy="1815882"/>
          </a:xfrm>
          <a:prstGeom prst="rect">
            <a:avLst/>
          </a:prstGeom>
        </p:spPr>
        <p:txBody>
          <a:bodyPr wrap="square">
            <a:spAutoFit/>
          </a:bodyPr>
          <a:lstStyle/>
          <a:p>
            <a:r>
              <a:rPr lang="cs-CZ" sz="1600" b="1" dirty="0" smtClean="0"/>
              <a:t>Aktivace aminokyselin</a:t>
            </a:r>
          </a:p>
          <a:p>
            <a:endParaRPr lang="cs-CZ" sz="1600" b="1" dirty="0" smtClean="0"/>
          </a:p>
          <a:p>
            <a:r>
              <a:rPr lang="cs-CZ" sz="1600" dirty="0" smtClean="0"/>
              <a:t>Připojení aminokyseliny (AA) k příslušné </a:t>
            </a:r>
            <a:r>
              <a:rPr lang="cs-CZ" sz="1600" dirty="0" err="1" smtClean="0"/>
              <a:t>tRNA</a:t>
            </a:r>
            <a:endParaRPr lang="cs-CZ" sz="1600" dirty="0" smtClean="0"/>
          </a:p>
          <a:p>
            <a:r>
              <a:rPr lang="cs-CZ" sz="1600" dirty="0" smtClean="0"/>
              <a:t>- ve dvou krocích za katalýzy enzymem </a:t>
            </a:r>
            <a:r>
              <a:rPr lang="cs-CZ" sz="1600" dirty="0" err="1" smtClean="0"/>
              <a:t>aminoacyl-tRNA-syntetázou</a:t>
            </a:r>
            <a:r>
              <a:rPr lang="cs-CZ" sz="1600" dirty="0" smtClean="0"/>
              <a:t> (esterifikace)</a:t>
            </a:r>
          </a:p>
          <a:p>
            <a:r>
              <a:rPr lang="cs-CZ" sz="1600" dirty="0"/>
              <a:t>	</a:t>
            </a:r>
            <a:endParaRPr lang="cs-CZ" sz="1600" dirty="0" smtClean="0"/>
          </a:p>
          <a:p>
            <a:r>
              <a:rPr lang="cs-CZ" sz="1600" dirty="0"/>
              <a:t>	</a:t>
            </a:r>
            <a:r>
              <a:rPr lang="cs-CZ" sz="1600" dirty="0" smtClean="0"/>
              <a:t>1. AA + ATP	↔  AA-AMP + PP</a:t>
            </a:r>
          </a:p>
          <a:p>
            <a:r>
              <a:rPr lang="cs-CZ" sz="1600" dirty="0"/>
              <a:t>	</a:t>
            </a:r>
            <a:r>
              <a:rPr lang="cs-CZ" sz="1600" dirty="0" smtClean="0"/>
              <a:t>2. AA-AMP </a:t>
            </a:r>
            <a:r>
              <a:rPr lang="cs-CZ" sz="1600" dirty="0"/>
              <a:t>+ </a:t>
            </a:r>
            <a:r>
              <a:rPr lang="cs-CZ" sz="1600" dirty="0" err="1" smtClean="0"/>
              <a:t>tRNA</a:t>
            </a:r>
            <a:r>
              <a:rPr lang="cs-CZ" sz="1600" dirty="0" smtClean="0"/>
              <a:t>	↔  AA-</a:t>
            </a:r>
            <a:r>
              <a:rPr lang="cs-CZ" sz="1600" dirty="0" err="1" smtClean="0"/>
              <a:t>tRNA</a:t>
            </a:r>
            <a:r>
              <a:rPr lang="cs-CZ" sz="1600" dirty="0" smtClean="0"/>
              <a:t> + AMP</a:t>
            </a:r>
            <a:endParaRPr lang="en-US" sz="1600" dirty="0"/>
          </a:p>
        </p:txBody>
      </p:sp>
      <p:sp>
        <p:nvSpPr>
          <p:cNvPr id="4" name="Obdélník 3"/>
          <p:cNvSpPr/>
          <p:nvPr/>
        </p:nvSpPr>
        <p:spPr>
          <a:xfrm>
            <a:off x="83391" y="6043286"/>
            <a:ext cx="8950695" cy="738664"/>
          </a:xfrm>
          <a:prstGeom prst="rect">
            <a:avLst/>
          </a:prstGeom>
        </p:spPr>
        <p:txBody>
          <a:bodyPr wrap="square">
            <a:spAutoFit/>
          </a:bodyPr>
          <a:lstStyle/>
          <a:p>
            <a:r>
              <a:rPr lang="cs-CZ" sz="1400" i="1" dirty="0" smtClean="0"/>
              <a:t>Estery: </a:t>
            </a:r>
            <a:r>
              <a:rPr lang="cs-CZ" sz="1400" i="1" dirty="0"/>
              <a:t>organické sloučeniny, ve kterých je -OH </a:t>
            </a:r>
            <a:r>
              <a:rPr lang="cs-CZ" sz="1400" i="1" dirty="0" smtClean="0"/>
              <a:t>skupina (např. z karboxylu COOH) nahrazena </a:t>
            </a:r>
            <a:r>
              <a:rPr lang="cs-CZ" sz="1400" i="1" dirty="0"/>
              <a:t>organickým zbytkem vzniklým z alkoholu po odštěpení vodíku.</a:t>
            </a:r>
          </a:p>
          <a:p>
            <a:r>
              <a:rPr lang="cs-CZ" sz="1400" i="1" dirty="0" smtClean="0"/>
              <a:t>Esterifikace: chemická </a:t>
            </a:r>
            <a:r>
              <a:rPr lang="cs-CZ" sz="1400" i="1" dirty="0"/>
              <a:t>reakce, při které ester </a:t>
            </a:r>
            <a:r>
              <a:rPr lang="cs-CZ" sz="1400" i="1" dirty="0" smtClean="0"/>
              <a:t>vzniká</a:t>
            </a:r>
            <a:endParaRPr lang="cs-CZ" sz="1400" i="1"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306" t="32665" r="59764" b="18896"/>
          <a:stretch/>
        </p:blipFill>
        <p:spPr bwMode="auto">
          <a:xfrm>
            <a:off x="539552" y="2276872"/>
            <a:ext cx="3168352" cy="346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Skupina 10"/>
          <p:cNvGrpSpPr/>
          <p:nvPr/>
        </p:nvGrpSpPr>
        <p:grpSpPr>
          <a:xfrm>
            <a:off x="5616180" y="4221088"/>
            <a:ext cx="2682551" cy="1135013"/>
            <a:chOff x="5004048" y="3403363"/>
            <a:chExt cx="2682551" cy="1135013"/>
          </a:xfrm>
        </p:grpSpPr>
        <p:pic>
          <p:nvPicPr>
            <p:cNvPr id="308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400251" y="3252028"/>
              <a:ext cx="1135013" cy="143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306" t="67741" r="73440" b="18896"/>
            <a:stretch/>
          </p:blipFill>
          <p:spPr bwMode="auto">
            <a:xfrm>
              <a:off x="5004048" y="3409845"/>
              <a:ext cx="1430252" cy="955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Obdélník 6"/>
          <p:cNvSpPr/>
          <p:nvPr/>
        </p:nvSpPr>
        <p:spPr>
          <a:xfrm>
            <a:off x="144784" y="1988840"/>
            <a:ext cx="360040" cy="338554"/>
          </a:xfrm>
          <a:prstGeom prst="rect">
            <a:avLst/>
          </a:prstGeom>
        </p:spPr>
        <p:txBody>
          <a:bodyPr wrap="square">
            <a:spAutoFit/>
          </a:bodyPr>
          <a:lstStyle/>
          <a:p>
            <a:r>
              <a:rPr lang="cs-CZ" sz="1600" b="1" dirty="0" smtClean="0"/>
              <a:t>1.</a:t>
            </a:r>
            <a:endParaRPr lang="en-US" sz="1600" dirty="0"/>
          </a:p>
        </p:txBody>
      </p:sp>
      <p:sp>
        <p:nvSpPr>
          <p:cNvPr id="8" name="Obdélník 7"/>
          <p:cNvSpPr/>
          <p:nvPr/>
        </p:nvSpPr>
        <p:spPr>
          <a:xfrm>
            <a:off x="5004048" y="1988840"/>
            <a:ext cx="360040" cy="338554"/>
          </a:xfrm>
          <a:prstGeom prst="rect">
            <a:avLst/>
          </a:prstGeom>
        </p:spPr>
        <p:txBody>
          <a:bodyPr wrap="square">
            <a:spAutoFit/>
          </a:bodyPr>
          <a:lstStyle/>
          <a:p>
            <a:r>
              <a:rPr lang="cs-CZ" sz="1600" b="1" dirty="0"/>
              <a:t>2</a:t>
            </a:r>
            <a:r>
              <a:rPr lang="cs-CZ" sz="1600" b="1" dirty="0" smtClean="0"/>
              <a:t>.</a:t>
            </a:r>
            <a:endParaRPr lang="en-US" sz="1600" dirty="0"/>
          </a:p>
        </p:txBody>
      </p:sp>
      <p:sp>
        <p:nvSpPr>
          <p:cNvPr id="2" name="AutoShape 4" descr="http://www.genesilico.pl/rnapathwaysdb/site_media/images/step_pictures/intron-containing_pre-trna_human.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http://www.genesilico.pl/rnapathwaysdb/site_media/images/step_pictures/intron-containing_pre-trna_huma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http://www.genesilico.pl/rnapathwaysdb/site_media/images/step_pictures/intron-containing_pre-trna_human.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6" name="Přímá spojnice se šipkou 15"/>
          <p:cNvCxnSpPr/>
          <p:nvPr/>
        </p:nvCxnSpPr>
        <p:spPr>
          <a:xfrm flipV="1">
            <a:off x="3919111" y="5013176"/>
            <a:ext cx="1915876" cy="30060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980" t="67580" r="59764" b="18896"/>
          <a:stretch/>
        </p:blipFill>
        <p:spPr bwMode="auto">
          <a:xfrm>
            <a:off x="5955185" y="2503918"/>
            <a:ext cx="1811725"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bdélník 19"/>
          <p:cNvSpPr/>
          <p:nvPr/>
        </p:nvSpPr>
        <p:spPr>
          <a:xfrm>
            <a:off x="6687363" y="3669702"/>
            <a:ext cx="360040" cy="338554"/>
          </a:xfrm>
          <a:prstGeom prst="rect">
            <a:avLst/>
          </a:prstGeom>
        </p:spPr>
        <p:txBody>
          <a:bodyPr wrap="square">
            <a:spAutoFit/>
          </a:bodyPr>
          <a:lstStyle/>
          <a:p>
            <a:r>
              <a:rPr lang="cs-CZ" sz="1600" b="1" dirty="0" smtClean="0"/>
              <a:t>+</a:t>
            </a:r>
            <a:endParaRPr lang="en-US" sz="1600" dirty="0"/>
          </a:p>
        </p:txBody>
      </p:sp>
      <p:sp>
        <p:nvSpPr>
          <p:cNvPr id="21" name="Obdélník 20"/>
          <p:cNvSpPr/>
          <p:nvPr/>
        </p:nvSpPr>
        <p:spPr>
          <a:xfrm>
            <a:off x="5654967" y="2910809"/>
            <a:ext cx="360040" cy="253916"/>
          </a:xfrm>
          <a:prstGeom prst="rect">
            <a:avLst/>
          </a:prstGeom>
        </p:spPr>
        <p:txBody>
          <a:bodyPr wrap="square">
            <a:spAutoFit/>
          </a:bodyPr>
          <a:lstStyle/>
          <a:p>
            <a:r>
              <a:rPr lang="cs-CZ" sz="1050" b="1" dirty="0" smtClean="0"/>
              <a:t>HO</a:t>
            </a:r>
            <a:endParaRPr lang="en-US" sz="1050" dirty="0"/>
          </a:p>
        </p:txBody>
      </p:sp>
      <p:sp>
        <p:nvSpPr>
          <p:cNvPr id="23" name="Obdélník 22"/>
          <p:cNvSpPr/>
          <p:nvPr/>
        </p:nvSpPr>
        <p:spPr>
          <a:xfrm>
            <a:off x="6992163" y="2573288"/>
            <a:ext cx="740126" cy="276999"/>
          </a:xfrm>
          <a:prstGeom prst="rect">
            <a:avLst/>
          </a:prstGeom>
        </p:spPr>
        <p:txBody>
          <a:bodyPr wrap="square">
            <a:spAutoFit/>
          </a:bodyPr>
          <a:lstStyle/>
          <a:p>
            <a:r>
              <a:rPr lang="cs-CZ" sz="1200" b="1" dirty="0" smtClean="0"/>
              <a:t>AMP</a:t>
            </a:r>
            <a:endParaRPr lang="en-US" sz="1200" dirty="0"/>
          </a:p>
        </p:txBody>
      </p:sp>
      <p:pic>
        <p:nvPicPr>
          <p:cNvPr id="1026" name="Picture 2" descr="https://upload.wikimedia.org/wikipedia/commons/thumb/3/31/Adenosintriphosphat_protoniert.svg/2000px-Adenosintriphosphat_protoniert.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91459"/>
            <a:ext cx="2388034" cy="1177301"/>
          </a:xfrm>
          <a:prstGeom prst="rect">
            <a:avLst/>
          </a:prstGeom>
          <a:noFill/>
          <a:extLst>
            <a:ext uri="{909E8E84-426E-40DD-AFC4-6F175D3DCCD1}">
              <a14:hiddenFill xmlns:a14="http://schemas.microsoft.com/office/drawing/2010/main">
                <a:solidFill>
                  <a:srgbClr val="FFFFFF"/>
                </a:solidFill>
              </a14:hiddenFill>
            </a:ext>
          </a:extLst>
        </p:spPr>
      </p:pic>
      <p:sp>
        <p:nvSpPr>
          <p:cNvPr id="24" name="Obdélník 23"/>
          <p:cNvSpPr/>
          <p:nvPr/>
        </p:nvSpPr>
        <p:spPr>
          <a:xfrm>
            <a:off x="7800038" y="49639"/>
            <a:ext cx="504728" cy="276999"/>
          </a:xfrm>
          <a:prstGeom prst="rect">
            <a:avLst/>
          </a:prstGeom>
        </p:spPr>
        <p:txBody>
          <a:bodyPr wrap="square">
            <a:spAutoFit/>
          </a:bodyPr>
          <a:lstStyle/>
          <a:p>
            <a:r>
              <a:rPr lang="cs-CZ" sz="1200" b="1" dirty="0" smtClean="0"/>
              <a:t>ATP</a:t>
            </a:r>
            <a:endParaRPr lang="en-US" sz="1200" dirty="0"/>
          </a:p>
        </p:txBody>
      </p:sp>
      <p:sp>
        <p:nvSpPr>
          <p:cNvPr id="12" name="Ovál 11"/>
          <p:cNvSpPr/>
          <p:nvPr/>
        </p:nvSpPr>
        <p:spPr>
          <a:xfrm>
            <a:off x="1835696" y="4716980"/>
            <a:ext cx="1944216" cy="122413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645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95841" y="2769890"/>
            <a:ext cx="5744311" cy="3046988"/>
          </a:xfrm>
          <a:prstGeom prst="rect">
            <a:avLst/>
          </a:prstGeom>
        </p:spPr>
        <p:txBody>
          <a:bodyPr wrap="square">
            <a:spAutoFit/>
          </a:bodyPr>
          <a:lstStyle/>
          <a:p>
            <a:r>
              <a:rPr lang="cs-CZ" sz="1600" b="1" dirty="0"/>
              <a:t>Aktivace </a:t>
            </a:r>
            <a:r>
              <a:rPr lang="cs-CZ" sz="1600" b="1" dirty="0" smtClean="0"/>
              <a:t>aminokyselin </a:t>
            </a:r>
            <a:r>
              <a:rPr lang="cs-CZ" sz="1600" b="1" dirty="0"/>
              <a:t>enzymem </a:t>
            </a:r>
            <a:r>
              <a:rPr lang="cs-CZ" sz="1600" b="1" dirty="0" err="1"/>
              <a:t>aminoacyl-tRNA-syntetázou</a:t>
            </a:r>
            <a:endParaRPr lang="cs-CZ" sz="1600" b="1" dirty="0" smtClean="0"/>
          </a:p>
          <a:p>
            <a:endParaRPr lang="cs-CZ" sz="1600" b="1" dirty="0"/>
          </a:p>
          <a:p>
            <a:endParaRPr lang="cs-CZ" sz="1600" dirty="0" smtClean="0"/>
          </a:p>
          <a:p>
            <a:r>
              <a:rPr lang="cs-CZ" sz="1600" dirty="0" smtClean="0"/>
              <a:t>- AA + ATP vstupuje do aktivního místa enzymu</a:t>
            </a:r>
          </a:p>
          <a:p>
            <a:endParaRPr lang="cs-CZ" sz="1600" dirty="0" smtClean="0"/>
          </a:p>
          <a:p>
            <a:r>
              <a:rPr lang="cs-CZ" sz="1600" dirty="0" smtClean="0"/>
              <a:t>- ATP ztrácí pyrofosfát (PP) a AMP se kovalentně váže na AA</a:t>
            </a:r>
          </a:p>
          <a:p>
            <a:endParaRPr lang="cs-CZ" sz="1600" dirty="0" smtClean="0"/>
          </a:p>
          <a:p>
            <a:r>
              <a:rPr lang="cs-CZ" sz="1600" dirty="0" smtClean="0"/>
              <a:t>- PP je hydrolyzován na dvě fosfátové skupiny</a:t>
            </a:r>
          </a:p>
          <a:p>
            <a:endParaRPr lang="cs-CZ" sz="1600" dirty="0" smtClean="0"/>
          </a:p>
          <a:p>
            <a:r>
              <a:rPr lang="cs-CZ" sz="1600" dirty="0" smtClean="0"/>
              <a:t>- </a:t>
            </a:r>
            <a:r>
              <a:rPr lang="cs-CZ" sz="1600" dirty="0" err="1" smtClean="0"/>
              <a:t>tRNA</a:t>
            </a:r>
            <a:r>
              <a:rPr lang="cs-CZ" sz="1600" dirty="0" smtClean="0"/>
              <a:t> se kovalentně váže na AA a nahrazuje tak AMP</a:t>
            </a:r>
          </a:p>
          <a:p>
            <a:endParaRPr lang="cs-CZ" sz="1600" dirty="0" smtClean="0"/>
          </a:p>
          <a:p>
            <a:r>
              <a:rPr lang="cs-CZ" sz="1600" dirty="0" smtClean="0"/>
              <a:t>- AA-</a:t>
            </a:r>
            <a:r>
              <a:rPr lang="cs-CZ" sz="1600" dirty="0" err="1" smtClean="0"/>
              <a:t>tRNA</a:t>
            </a:r>
            <a:r>
              <a:rPr lang="cs-CZ" sz="1600" dirty="0" smtClean="0"/>
              <a:t> se uvolňuje z enzymu</a:t>
            </a:r>
          </a:p>
        </p:txBody>
      </p:sp>
      <p:sp>
        <p:nvSpPr>
          <p:cNvPr id="2" name="AutoShape 4" descr="http://www.genesilico.pl/rnapathwaysdb/site_media/images/step_pictures/intron-containing_pre-trna_human.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http://www.genesilico.pl/rnapathwaysdb/site_media/images/step_pictures/intron-containing_pre-trna_huma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http://www.genesilico.pl/rnapathwaysdb/site_media/images/step_pictures/intron-containing_pre-trna_human.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http://www.mun.ca/biology/desmid/brian/BIOL2060/BIOL2060-22/22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91834"/>
            <a:ext cx="3024336" cy="665230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169469" y="174224"/>
            <a:ext cx="4572000" cy="1323439"/>
          </a:xfrm>
          <a:prstGeom prst="rect">
            <a:avLst/>
          </a:prstGeom>
        </p:spPr>
        <p:txBody>
          <a:bodyPr>
            <a:spAutoFit/>
          </a:bodyPr>
          <a:lstStyle/>
          <a:p>
            <a:pPr lvl="0"/>
            <a:r>
              <a:rPr lang="cs-CZ" sz="1600" b="1" dirty="0">
                <a:solidFill>
                  <a:prstClr val="black"/>
                </a:solidFill>
              </a:rPr>
              <a:t>Vazebná rozpoznávací místa na enzymu: </a:t>
            </a:r>
          </a:p>
          <a:p>
            <a:pPr lvl="0"/>
            <a:r>
              <a:rPr lang="cs-CZ" sz="1600" dirty="0">
                <a:solidFill>
                  <a:prstClr val="black"/>
                </a:solidFill>
              </a:rPr>
              <a:t>	</a:t>
            </a:r>
            <a:endParaRPr lang="cs-CZ" sz="1600" dirty="0" smtClean="0">
              <a:solidFill>
                <a:prstClr val="black"/>
              </a:solidFill>
            </a:endParaRPr>
          </a:p>
          <a:p>
            <a:r>
              <a:rPr lang="cs-CZ" sz="1600" dirty="0" smtClean="0">
                <a:solidFill>
                  <a:prstClr val="black"/>
                </a:solidFill>
              </a:rPr>
              <a:t>1</a:t>
            </a:r>
            <a:r>
              <a:rPr lang="cs-CZ" sz="1600" dirty="0">
                <a:solidFill>
                  <a:prstClr val="black"/>
                </a:solidFill>
              </a:rPr>
              <a:t>. pro aminokyselinu</a:t>
            </a:r>
          </a:p>
          <a:p>
            <a:pPr lvl="0"/>
            <a:r>
              <a:rPr lang="cs-CZ" sz="1600" dirty="0" smtClean="0">
                <a:solidFill>
                  <a:prstClr val="black"/>
                </a:solidFill>
              </a:rPr>
              <a:t>2. pro ATP</a:t>
            </a:r>
          </a:p>
          <a:p>
            <a:pPr lvl="0"/>
            <a:r>
              <a:rPr lang="cs-CZ" sz="1600" dirty="0" smtClean="0">
                <a:solidFill>
                  <a:prstClr val="black"/>
                </a:solidFill>
              </a:rPr>
              <a:t>3</a:t>
            </a:r>
            <a:r>
              <a:rPr lang="cs-CZ" sz="1600" dirty="0">
                <a:solidFill>
                  <a:prstClr val="black"/>
                </a:solidFill>
              </a:rPr>
              <a:t>. pro </a:t>
            </a:r>
            <a:r>
              <a:rPr lang="cs-CZ" sz="1600" dirty="0" err="1">
                <a:solidFill>
                  <a:prstClr val="black"/>
                </a:solidFill>
              </a:rPr>
              <a:t>tRNA</a:t>
            </a:r>
            <a:endParaRPr lang="cs-CZ" sz="1600" dirty="0">
              <a:solidFill>
                <a:prstClr val="black"/>
              </a:solidFill>
            </a:endParaRPr>
          </a:p>
        </p:txBody>
      </p:sp>
    </p:spTree>
    <p:extLst>
      <p:ext uri="{BB962C8B-B14F-4D97-AF65-F5344CB8AC3E}">
        <p14:creationId xmlns:p14="http://schemas.microsoft.com/office/powerpoint/2010/main" val="28088126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4074749"/>
            <a:ext cx="1423045" cy="1802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298171" y="249610"/>
            <a:ext cx="8666317" cy="3539430"/>
          </a:xfrm>
          <a:prstGeom prst="rect">
            <a:avLst/>
          </a:prstGeom>
        </p:spPr>
        <p:txBody>
          <a:bodyPr wrap="square">
            <a:spAutoFit/>
          </a:bodyPr>
          <a:lstStyle/>
          <a:p>
            <a:r>
              <a:rPr lang="cs-CZ" sz="1600" b="1" dirty="0" smtClean="0"/>
              <a:t>Enzym </a:t>
            </a:r>
            <a:r>
              <a:rPr lang="cs-CZ" sz="1600" b="1" dirty="0" err="1" smtClean="0"/>
              <a:t>aminoacyl-tRNA-syntetáza</a:t>
            </a:r>
            <a:endParaRPr lang="cs-CZ" sz="1600" b="1" dirty="0" smtClean="0"/>
          </a:p>
          <a:p>
            <a:endParaRPr lang="cs-CZ" sz="1600" b="1" dirty="0"/>
          </a:p>
          <a:p>
            <a:r>
              <a:rPr lang="cs-CZ" sz="1600" dirty="0"/>
              <a:t>- každá </a:t>
            </a:r>
            <a:r>
              <a:rPr lang="cs-CZ" sz="1600" dirty="0" err="1" smtClean="0"/>
              <a:t>aminoacyl-tRNA-syntetáza</a:t>
            </a:r>
            <a:r>
              <a:rPr lang="cs-CZ" sz="1600" dirty="0" smtClean="0"/>
              <a:t> je specifická jen pro jednu aminokyselinu a k ní odpovídající varianty </a:t>
            </a:r>
            <a:r>
              <a:rPr lang="cs-CZ" sz="1600" dirty="0" err="1" smtClean="0"/>
              <a:t>tRNA</a:t>
            </a:r>
            <a:r>
              <a:rPr lang="cs-CZ" sz="1600" dirty="0" smtClean="0"/>
              <a:t> (příbuzné)</a:t>
            </a:r>
          </a:p>
          <a:p>
            <a:endParaRPr lang="cs-CZ" sz="1600" dirty="0"/>
          </a:p>
          <a:p>
            <a:r>
              <a:rPr lang="cs-CZ" sz="1600" dirty="0" smtClean="0"/>
              <a:t>- evolučně konzervovaná: 70% homologie mezi bakteriemi a savci</a:t>
            </a:r>
          </a:p>
          <a:p>
            <a:endParaRPr lang="cs-CZ" sz="1600" dirty="0"/>
          </a:p>
          <a:p>
            <a:r>
              <a:rPr lang="cs-CZ" sz="1600" dirty="0" smtClean="0"/>
              <a:t>- patří mezi nejstarší enzymy, spjat s vývojem genetického kódu</a:t>
            </a:r>
          </a:p>
          <a:p>
            <a:endParaRPr lang="cs-CZ" sz="1600" dirty="0"/>
          </a:p>
          <a:p>
            <a:endParaRPr lang="cs-CZ" sz="1600" dirty="0"/>
          </a:p>
          <a:p>
            <a:r>
              <a:rPr lang="cs-CZ" sz="1600" dirty="0" smtClean="0"/>
              <a:t>Vazba enzymu na příslušnou </a:t>
            </a:r>
            <a:r>
              <a:rPr lang="cs-CZ" sz="1600" dirty="0" err="1" smtClean="0"/>
              <a:t>tRNA</a:t>
            </a:r>
            <a:r>
              <a:rPr lang="cs-CZ" sz="1600" dirty="0" smtClean="0"/>
              <a:t>:</a:t>
            </a:r>
          </a:p>
          <a:p>
            <a:r>
              <a:rPr lang="cs-CZ" sz="1600" dirty="0"/>
              <a:t>	</a:t>
            </a:r>
            <a:r>
              <a:rPr lang="cs-CZ" sz="1600" dirty="0" smtClean="0"/>
              <a:t>- mimořádně přesná (mutace v jednom nukleotidu způsobí nerozpoznání)</a:t>
            </a:r>
          </a:p>
          <a:p>
            <a:r>
              <a:rPr lang="cs-CZ" sz="1600" dirty="0"/>
              <a:t>	</a:t>
            </a:r>
            <a:r>
              <a:rPr lang="cs-CZ" sz="1600" dirty="0" smtClean="0"/>
              <a:t>- rozpoznávací místa leží na akceptorovém a antikodonovém rameni</a:t>
            </a:r>
            <a:endParaRPr lang="cs-CZ" sz="1600" dirty="0"/>
          </a:p>
          <a:p>
            <a:endParaRPr lang="en-US" sz="1600" dirty="0"/>
          </a:p>
        </p:txBody>
      </p:sp>
      <p:sp>
        <p:nvSpPr>
          <p:cNvPr id="2" name="AutoShape 4" descr="http://www.genesilico.pl/rnapathwaysdb/site_media/images/step_pictures/intron-containing_pre-trna_human.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http://www.genesilico.pl/rnapathwaysdb/site_media/images/step_pictures/intron-containing_pre-trna_huma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http://www.genesilico.pl/rnapathwaysdb/site_media/images/step_pictures/intron-containing_pre-trna_human.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Obdélník 40"/>
          <p:cNvSpPr/>
          <p:nvPr/>
        </p:nvSpPr>
        <p:spPr>
          <a:xfrm>
            <a:off x="4788024" y="5298885"/>
            <a:ext cx="1799093" cy="276999"/>
          </a:xfrm>
          <a:prstGeom prst="rect">
            <a:avLst/>
          </a:prstGeom>
        </p:spPr>
        <p:txBody>
          <a:bodyPr wrap="square">
            <a:spAutoFit/>
          </a:bodyPr>
          <a:lstStyle/>
          <a:p>
            <a:r>
              <a:rPr lang="cs-CZ" sz="1200" b="1" dirty="0" smtClean="0"/>
              <a:t>antikodonové rameno</a:t>
            </a:r>
            <a:endParaRPr lang="en-US" sz="1050" b="1" dirty="0"/>
          </a:p>
        </p:txBody>
      </p:sp>
      <p:cxnSp>
        <p:nvCxnSpPr>
          <p:cNvPr id="42" name="Přímá spojnice se šipkou 41"/>
          <p:cNvCxnSpPr/>
          <p:nvPr/>
        </p:nvCxnSpPr>
        <p:spPr>
          <a:xfrm flipH="1">
            <a:off x="3851920" y="5437384"/>
            <a:ext cx="93610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Obdélník 42"/>
          <p:cNvSpPr/>
          <p:nvPr/>
        </p:nvSpPr>
        <p:spPr>
          <a:xfrm>
            <a:off x="4716016" y="4584322"/>
            <a:ext cx="1799093" cy="276999"/>
          </a:xfrm>
          <a:prstGeom prst="rect">
            <a:avLst/>
          </a:prstGeom>
        </p:spPr>
        <p:txBody>
          <a:bodyPr wrap="square">
            <a:spAutoFit/>
          </a:bodyPr>
          <a:lstStyle/>
          <a:p>
            <a:r>
              <a:rPr lang="cs-CZ" sz="1200" b="1" dirty="0" smtClean="0"/>
              <a:t>akceptorové rameno</a:t>
            </a:r>
            <a:endParaRPr lang="en-US" sz="1050" b="1" dirty="0"/>
          </a:p>
        </p:txBody>
      </p:sp>
      <p:cxnSp>
        <p:nvCxnSpPr>
          <p:cNvPr id="44" name="Přímá spojnice se šipkou 43"/>
          <p:cNvCxnSpPr/>
          <p:nvPr/>
        </p:nvCxnSpPr>
        <p:spPr>
          <a:xfrm flipH="1">
            <a:off x="3779912" y="4722821"/>
            <a:ext cx="93610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0212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mun.ca/biology/desmid/brian/BIOL2060/BIOL2060-22/22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9644" y="188640"/>
            <a:ext cx="6370708" cy="6552728"/>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51824" y="60952"/>
            <a:ext cx="8666317" cy="338554"/>
          </a:xfrm>
          <a:prstGeom prst="rect">
            <a:avLst/>
          </a:prstGeom>
        </p:spPr>
        <p:txBody>
          <a:bodyPr wrap="square">
            <a:spAutoFit/>
          </a:bodyPr>
          <a:lstStyle/>
          <a:p>
            <a:r>
              <a:rPr lang="cs-CZ" sz="1600" b="1" dirty="0" smtClean="0"/>
              <a:t>Aktivace aminokyselin - souhrn</a:t>
            </a:r>
          </a:p>
        </p:txBody>
      </p:sp>
      <p:sp>
        <p:nvSpPr>
          <p:cNvPr id="2" name="AutoShape 4" descr="http://www.genesilico.pl/rnapathwaysdb/site_media/images/step_pictures/intron-containing_pre-trna_human.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http://www.genesilico.pl/rnapathwaysdb/site_media/images/step_pictures/intron-containing_pre-trna_human.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http://www.genesilico.pl/rnapathwaysdb/site_media/images/step_pictures/intron-containing_pre-trna_human.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00779089"/>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4850</TotalTime>
  <Words>2883</Words>
  <Application>Microsoft Office PowerPoint</Application>
  <PresentationFormat>Předvádění na obrazovce (4:3)</PresentationFormat>
  <Paragraphs>700</Paragraphs>
  <Slides>54</Slides>
  <Notes>0</Notes>
  <HiddenSlides>0</HiddenSlides>
  <MMClips>0</MMClips>
  <ScaleCrop>false</ScaleCrop>
  <HeadingPairs>
    <vt:vector size="4" baseType="variant">
      <vt:variant>
        <vt:lpstr>Motiv</vt:lpstr>
      </vt:variant>
      <vt:variant>
        <vt:i4>1</vt:i4>
      </vt:variant>
      <vt:variant>
        <vt:lpstr>Nadpisy snímků</vt:lpstr>
      </vt:variant>
      <vt:variant>
        <vt:i4>54</vt:i4>
      </vt:variant>
    </vt:vector>
  </HeadingPairs>
  <TitlesOfParts>
    <vt:vector size="55" baseType="lpstr">
      <vt:lpstr>Motiv sady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Pavel Šimara</dc:creator>
  <cp:lastModifiedBy>Pavel Šimara</cp:lastModifiedBy>
  <cp:revision>369</cp:revision>
  <dcterms:created xsi:type="dcterms:W3CDTF">2016-01-04T11:48:18Z</dcterms:created>
  <dcterms:modified xsi:type="dcterms:W3CDTF">2019-03-27T16:06:46Z</dcterms:modified>
</cp:coreProperties>
</file>