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90" r:id="rId20"/>
    <p:sldId id="275" r:id="rId21"/>
    <p:sldId id="276" r:id="rId22"/>
    <p:sldId id="279" r:id="rId23"/>
    <p:sldId id="294" r:id="rId24"/>
    <p:sldId id="307" r:id="rId25"/>
    <p:sldId id="301" r:id="rId26"/>
    <p:sldId id="302" r:id="rId27"/>
    <p:sldId id="303" r:id="rId28"/>
    <p:sldId id="316" r:id="rId29"/>
    <p:sldId id="295" r:id="rId30"/>
    <p:sldId id="308" r:id="rId31"/>
    <p:sldId id="309" r:id="rId32"/>
    <p:sldId id="312" r:id="rId33"/>
    <p:sldId id="313" r:id="rId34"/>
    <p:sldId id="310" r:id="rId35"/>
    <p:sldId id="311" r:id="rId36"/>
    <p:sldId id="314" r:id="rId37"/>
    <p:sldId id="296" r:id="rId38"/>
    <p:sldId id="300" r:id="rId39"/>
    <p:sldId id="304" r:id="rId40"/>
    <p:sldId id="305" r:id="rId41"/>
    <p:sldId id="299" r:id="rId42"/>
    <p:sldId id="298" r:id="rId43"/>
    <p:sldId id="297" r:id="rId44"/>
    <p:sldId id="306" r:id="rId45"/>
    <p:sldId id="280" r:id="rId46"/>
    <p:sldId id="282" r:id="rId47"/>
    <p:sldId id="284" r:id="rId48"/>
    <p:sldId id="287" r:id="rId49"/>
    <p:sldId id="283" r:id="rId50"/>
    <p:sldId id="285" r:id="rId51"/>
    <p:sldId id="291" r:id="rId52"/>
    <p:sldId id="286" r:id="rId53"/>
    <p:sldId id="315" r:id="rId54"/>
    <p:sldId id="288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gPYWs6awmfm19YRrB+vCO/9at5NQ==" r:id="rId6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el Šimara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7486" autoAdjust="0"/>
  </p:normalViewPr>
  <p:slideViewPr>
    <p:cSldViewPr>
      <p:cViewPr varScale="1">
        <p:scale>
          <a:sx n="126" d="100"/>
          <a:sy n="126" d="100"/>
        </p:scale>
        <p:origin x="171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3T15:52:21.502" idx="1">
    <p:pos x="5009" y="703"/>
    <p:text>podle toho jak moc se blíží konvenční sekvenci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P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2T17:10:38.749" idx="11">
    <p:pos x="179" y="1342"/>
    <p:text>As an essential amino acid, methionine is not synthesized de novo in humans and other animals, which must ingest methionine or methionine-containing proteins.
Methionine can be regenerated from homocysteine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Qc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9T09:38:30.588" idx="12">
    <p:pos x="4919" y="2806"/>
    <p:text>Translační iniciační faktory regulují intenzitu translace. U eukaryot je více regulačních faktorů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P8"/>
      </p:ext>
    </p:extLst>
  </p:cm>
  <p:cm authorId="0" dt="2017-03-29T09:39:14.802" idx="13">
    <p:pos x="2351" y="2832"/>
    <p:text>Atenuace, riboswitch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QI"/>
      </p:ext>
    </p:extLst>
  </p:cm>
  <p:cm authorId="0" dt="2017-03-29T16:56:42.463" idx="14">
    <p:pos x="2356" y="1548"/>
    <p:text>Sigma faktor rozeznává pozici promotoru (viz. 4-Transkripce)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QA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9T15:24:55.778" idx="2">
    <p:pos x="5168" y="438"/>
    <p:text>lacI je jiný gen, vlastní transkript
lacZ, lacY a lacA jsou na jednom transkriptu, mají společný promotor, ale každý má vlastní Shine-Dalgarno sekvenci a start a stop kodon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Qg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3T16:20:16.836" idx="3">
    <p:pos x="5051" y="1437"/>
    <p:text>nové RNA-polymerázy nasedají na AUG na mRNA ostatních genů na transkriptu, který byl vyroben celý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P4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8T15:19:50.540" idx="4">
    <p:pos x="5305" y="3672"/>
    <p:text>1. Ribozom uvízne na 1. úseku, 2 je volná pro 3
2. Ribozom v době syntézy 3 a 4 blokuje 2, pak jediná možnost je 3+4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Qo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8T15:26:57.559" idx="6">
    <p:pos x="2610" y="819"/>
    <p:text>bacillus subtilis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QU"/>
      </p:ext>
    </p:extLst>
  </p:cm>
  <p:cm authorId="0" dt="2017-03-30T08:29:45.169" idx="5">
    <p:pos x="575" y="1384"/>
    <p:text>tam se váže přímo signální molekula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QY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3T16:28:54.358" idx="7">
    <p:pos x="2821" y="3165"/>
    <p:text>Kdybychom měli 21.000 genů, tak by většina byla černá - neexprimuje se vůbec ani v jedné. Některá žlutá - exprimuje se stejně - housekeepig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QM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26T15:27:33.036" idx="8">
    <p:pos x="2308" y="407"/>
    <p:text>Na rozdíl od prokaryot je DNA propletena proteiny a ty umožňují (de)konzaci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Qk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8T16:17:13.863" idx="9">
    <p:pos x="4994" y="422"/>
    <p:text>methionin je jedna ze dvou aminokyselin obsahující síru (cystein)
Je esencialni, člověk ho neumí vyrobit, ale umí recyklovat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QE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26T15:58:36.488" idx="10">
    <p:pos x="4264" y="1812"/>
    <p:text>Adenosin = adenin + riboza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ValRDQ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DDC2-49BC-42F9-9949-1372D3506B0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B15E-5F3C-4196-8A02-4EDA588E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3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stalled</a:t>
            </a:r>
            <a:r>
              <a:rPr lang="cs-CZ" dirty="0"/>
              <a:t> - zablokovaný, </a:t>
            </a:r>
            <a:r>
              <a:rPr lang="cs-CZ" dirty="0" err="1"/>
              <a:t>scarce</a:t>
            </a:r>
            <a:r>
              <a:rPr lang="cs-CZ" dirty="0"/>
              <a:t> - nedostatek, </a:t>
            </a:r>
            <a:r>
              <a:rPr lang="cs-CZ" dirty="0" err="1"/>
              <a:t>plentiful</a:t>
            </a:r>
            <a:r>
              <a:rPr lang="cs-CZ" dirty="0"/>
              <a:t> - hojný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B15E-5F3C-4196-8A02-4EDA588E49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stalled</a:t>
            </a:r>
            <a:r>
              <a:rPr lang="cs-CZ" dirty="0"/>
              <a:t> - zablokovaný, </a:t>
            </a:r>
            <a:r>
              <a:rPr lang="cs-CZ" dirty="0" err="1"/>
              <a:t>scarce</a:t>
            </a:r>
            <a:r>
              <a:rPr lang="cs-CZ" dirty="0"/>
              <a:t> - nedostatek, </a:t>
            </a:r>
            <a:r>
              <a:rPr lang="cs-CZ" dirty="0" err="1"/>
              <a:t>plentiful</a:t>
            </a:r>
            <a:r>
              <a:rPr lang="cs-CZ" dirty="0"/>
              <a:t> - hojný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B15E-5F3C-4196-8A02-4EDA588E49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rQ0EhVCY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8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343489" y="1628800"/>
            <a:ext cx="42876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Molekulární biologie</a:t>
            </a:r>
          </a:p>
          <a:p>
            <a:pPr algn="ctr"/>
            <a:endParaRPr lang="cs-CZ" sz="2800" b="1" dirty="0"/>
          </a:p>
          <a:p>
            <a:pPr algn="ctr"/>
            <a:r>
              <a:rPr lang="cs-CZ" sz="2800" b="1" dirty="0"/>
              <a:t>6. Regulace genové exprese</a:t>
            </a:r>
            <a:endParaRPr lang="en-US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179512" y="4581128"/>
            <a:ext cx="4273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Osnova</a:t>
            </a:r>
          </a:p>
          <a:p>
            <a:endParaRPr lang="cs-CZ" dirty="0"/>
          </a:p>
          <a:p>
            <a:r>
              <a:rPr lang="cs-CZ" dirty="0"/>
              <a:t>Řízení exprese bakteriálního genomu</a:t>
            </a:r>
          </a:p>
          <a:p>
            <a:r>
              <a:rPr lang="cs-CZ" dirty="0"/>
              <a:t>Řízení exprese eukaryotického genomu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6946" y="4149080"/>
            <a:ext cx="51588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i="1" dirty="0"/>
              <a:t>Hlavní zdroje:</a:t>
            </a:r>
          </a:p>
          <a:p>
            <a:pPr algn="r"/>
            <a:r>
              <a:rPr lang="cs-CZ" sz="1200" i="1" dirty="0"/>
              <a:t>	S. </a:t>
            </a:r>
            <a:r>
              <a:rPr lang="cs-CZ" sz="1200" i="1" dirty="0" err="1"/>
              <a:t>Rosypal</a:t>
            </a:r>
            <a:r>
              <a:rPr lang="cs-CZ" sz="1200" i="1" dirty="0"/>
              <a:t>, Úvod do molekulární biologie 1-4</a:t>
            </a:r>
          </a:p>
          <a:p>
            <a:pPr algn="r"/>
            <a:r>
              <a:rPr lang="cs-CZ" sz="1200" i="1" dirty="0"/>
              <a:t>Masarykova Universita Brno</a:t>
            </a:r>
          </a:p>
          <a:p>
            <a:pPr algn="r"/>
            <a:r>
              <a:rPr lang="cs-CZ" sz="1200" i="1" dirty="0"/>
              <a:t>ISBN 80-902562</a:t>
            </a:r>
          </a:p>
          <a:p>
            <a:pPr algn="r"/>
            <a:r>
              <a:rPr lang="cs-CZ" sz="1200" i="1" dirty="0"/>
              <a:t>		</a:t>
            </a:r>
          </a:p>
          <a:p>
            <a:pPr algn="r"/>
            <a:r>
              <a:rPr lang="cs-CZ" sz="1200" i="1" dirty="0"/>
              <a:t>B. </a:t>
            </a:r>
            <a:r>
              <a:rPr lang="cs-CZ" sz="1200" i="1" dirty="0" err="1"/>
              <a:t>Staveley</a:t>
            </a:r>
            <a:r>
              <a:rPr lang="cs-CZ" sz="1200" i="1" dirty="0"/>
              <a:t>, </a:t>
            </a:r>
            <a:r>
              <a:rPr lang="cs-CZ" sz="1200" i="1" dirty="0" err="1"/>
              <a:t>Principles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Cell Biology</a:t>
            </a:r>
          </a:p>
          <a:p>
            <a:pPr algn="r"/>
            <a:r>
              <a:rPr lang="cs-CZ" sz="1200" i="1" dirty="0" err="1"/>
              <a:t>Memorial</a:t>
            </a:r>
            <a:r>
              <a:rPr lang="cs-CZ" sz="1200" i="1" dirty="0"/>
              <a:t> University </a:t>
            </a:r>
            <a:r>
              <a:rPr lang="cs-CZ" sz="1200" i="1" dirty="0" err="1"/>
              <a:t>of</a:t>
            </a:r>
            <a:r>
              <a:rPr lang="cs-CZ" sz="1200" i="1" dirty="0"/>
              <a:t> Newfoundland</a:t>
            </a:r>
          </a:p>
          <a:p>
            <a:pPr algn="r"/>
            <a:r>
              <a:rPr lang="cs-CZ" sz="1200" i="1" dirty="0"/>
              <a:t>http://www.mun.ca/biology/desmid/brian/BIOL2060/CBhome.html</a:t>
            </a:r>
          </a:p>
          <a:p>
            <a:pPr algn="r"/>
            <a:r>
              <a:rPr lang="cs-CZ" sz="1200" i="1" dirty="0"/>
              <a:t>		</a:t>
            </a:r>
          </a:p>
          <a:p>
            <a:pPr algn="r"/>
            <a:r>
              <a:rPr lang="cs-CZ" sz="1200" i="1" dirty="0"/>
              <a:t>M. Muller, </a:t>
            </a:r>
            <a:r>
              <a:rPr lang="en-US" sz="1200" i="1" dirty="0"/>
              <a:t>Biology of Cells and Organisms</a:t>
            </a:r>
            <a:endParaRPr lang="cs-CZ" sz="1200" i="1" dirty="0"/>
          </a:p>
          <a:p>
            <a:pPr algn="r"/>
            <a:r>
              <a:rPr lang="cs-CZ" sz="1200" i="1" dirty="0"/>
              <a:t>University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Illinios</a:t>
            </a:r>
            <a:r>
              <a:rPr lang="cs-CZ" sz="1200" i="1" dirty="0"/>
              <a:t>, Chicago</a:t>
            </a:r>
          </a:p>
          <a:p>
            <a:pPr algn="r"/>
            <a:r>
              <a:rPr lang="cs-CZ" sz="1200" i="1" dirty="0"/>
              <a:t>http://www.uic.edu/classes/bios/bios100/summer2010/lecturesm10.htm</a:t>
            </a:r>
          </a:p>
          <a:p>
            <a:pPr algn="r"/>
            <a:endParaRPr lang="cs-CZ" sz="1200" i="1" dirty="0"/>
          </a:p>
          <a:p>
            <a:pPr algn="r"/>
            <a:r>
              <a:rPr lang="cs-CZ" sz="1200" i="1" dirty="0" err="1"/>
              <a:t>Wikipedia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39493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88640"/>
            <a:ext cx="8882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Tryptofanový operon (trp operon)</a:t>
            </a:r>
          </a:p>
          <a:p>
            <a:endParaRPr lang="cs-CZ" sz="1600" b="1" dirty="0"/>
          </a:p>
          <a:p>
            <a:r>
              <a:rPr lang="cs-CZ" sz="1600" dirty="0"/>
              <a:t>- obsahuje 5 strukturních genů</a:t>
            </a:r>
            <a:r>
              <a:rPr lang="en-US" sz="1600" dirty="0"/>
              <a:t> (</a:t>
            </a:r>
            <a:r>
              <a:rPr lang="en-US" sz="1600" i="1" dirty="0" err="1"/>
              <a:t>trpE</a:t>
            </a:r>
            <a:r>
              <a:rPr lang="en-US" sz="1600" dirty="0"/>
              <a:t>, </a:t>
            </a:r>
            <a:r>
              <a:rPr lang="en-US" sz="1600" i="1" dirty="0" err="1"/>
              <a:t>trpD</a:t>
            </a:r>
            <a:r>
              <a:rPr lang="en-US" sz="1600" dirty="0"/>
              <a:t>, </a:t>
            </a:r>
            <a:r>
              <a:rPr lang="en-US" sz="1600" i="1" dirty="0" err="1"/>
              <a:t>trpC</a:t>
            </a:r>
            <a:r>
              <a:rPr lang="en-US" sz="1600" dirty="0"/>
              <a:t>, </a:t>
            </a:r>
            <a:r>
              <a:rPr lang="en-US" sz="1600" i="1" dirty="0" err="1"/>
              <a:t>trpB</a:t>
            </a:r>
            <a:r>
              <a:rPr lang="en-US" sz="1600" dirty="0"/>
              <a:t>, and </a:t>
            </a:r>
            <a:r>
              <a:rPr lang="en-US" sz="1600" i="1" dirty="0" err="1"/>
              <a:t>trpA</a:t>
            </a:r>
            <a:r>
              <a:rPr lang="en-US" sz="1600" dirty="0"/>
              <a:t>)</a:t>
            </a:r>
            <a:r>
              <a:rPr lang="cs-CZ" sz="1600" dirty="0"/>
              <a:t>, </a:t>
            </a:r>
            <a:r>
              <a:rPr lang="en-US" sz="1600" dirty="0" err="1"/>
              <a:t>promot</a:t>
            </a:r>
            <a:r>
              <a:rPr lang="cs-CZ" sz="1600" dirty="0"/>
              <a:t>o</a:t>
            </a:r>
            <a:r>
              <a:rPr lang="en-US" sz="1600" dirty="0"/>
              <a:t>r (</a:t>
            </a:r>
            <a:r>
              <a:rPr lang="en-US" sz="1600" dirty="0" err="1"/>
              <a:t>P</a:t>
            </a:r>
            <a:r>
              <a:rPr lang="en-US" sz="1600" baseline="-25000" dirty="0" err="1"/>
              <a:t>trp</a:t>
            </a:r>
            <a:r>
              <a:rPr lang="en-US" sz="1600" dirty="0"/>
              <a:t>), operator (O), a</a:t>
            </a:r>
            <a:r>
              <a:rPr lang="cs-CZ" sz="1600" dirty="0"/>
              <a:t> vedoucí sekvenci</a:t>
            </a:r>
            <a:r>
              <a:rPr lang="en-US" sz="1600" dirty="0"/>
              <a:t> (L)</a:t>
            </a:r>
            <a:endParaRPr lang="cs-CZ" sz="1600" b="1" dirty="0"/>
          </a:p>
          <a:p>
            <a:r>
              <a:rPr lang="cs-CZ" sz="1600" dirty="0"/>
              <a:t>- Pokud Tryptofan chybí - represor (</a:t>
            </a:r>
            <a:r>
              <a:rPr lang="cs-CZ" sz="1600" dirty="0" err="1"/>
              <a:t>kodován</a:t>
            </a:r>
            <a:r>
              <a:rPr lang="cs-CZ" sz="1600" dirty="0"/>
              <a:t> </a:t>
            </a:r>
            <a:r>
              <a:rPr lang="cs-CZ" sz="1600" i="1" dirty="0" err="1"/>
              <a:t>trpR</a:t>
            </a:r>
            <a:r>
              <a:rPr lang="cs-CZ" sz="1600" dirty="0"/>
              <a:t>) je inaktivní - transkripce probíhá</a:t>
            </a:r>
          </a:p>
          <a:p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85787" y="625233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1" dirty="0"/>
              <a:t>V</a:t>
            </a:r>
            <a:r>
              <a:rPr lang="en-US" sz="1400" b="1" i="1" dirty="0" err="1"/>
              <a:t>edoucí</a:t>
            </a:r>
            <a:r>
              <a:rPr lang="en-US" sz="1400" b="1" i="1" dirty="0"/>
              <a:t> </a:t>
            </a:r>
            <a:r>
              <a:rPr lang="en-US" sz="1400" b="1" i="1" dirty="0" err="1"/>
              <a:t>sekvence</a:t>
            </a:r>
            <a:r>
              <a:rPr lang="en-US" sz="1400" b="1" i="1" dirty="0"/>
              <a:t> DNA </a:t>
            </a:r>
            <a:r>
              <a:rPr lang="en-US" sz="1400" i="1" dirty="0"/>
              <a:t>– </a:t>
            </a:r>
            <a:r>
              <a:rPr lang="en-US" sz="1400" i="1" dirty="0" err="1"/>
              <a:t>úsek</a:t>
            </a:r>
            <a:r>
              <a:rPr lang="en-US" sz="1400" i="1" dirty="0"/>
              <a:t> DNA v </a:t>
            </a:r>
            <a:r>
              <a:rPr lang="en-US" sz="1400" i="1" dirty="0" err="1"/>
              <a:t>bakteriálních</a:t>
            </a:r>
            <a:r>
              <a:rPr lang="en-US" sz="1400" i="1" dirty="0"/>
              <a:t> </a:t>
            </a:r>
            <a:r>
              <a:rPr lang="en-US" sz="1400" i="1" dirty="0" err="1"/>
              <a:t>transkripčních</a:t>
            </a:r>
            <a:r>
              <a:rPr lang="en-US" sz="1400" i="1" dirty="0"/>
              <a:t> </a:t>
            </a:r>
            <a:r>
              <a:rPr lang="en-US" sz="1400" i="1" dirty="0" err="1"/>
              <a:t>jednotkách</a:t>
            </a:r>
            <a:r>
              <a:rPr lang="en-US" sz="1400" i="1" dirty="0"/>
              <a:t> </a:t>
            </a:r>
            <a:r>
              <a:rPr lang="en-US" sz="1400" i="1" dirty="0" err="1"/>
              <a:t>uložená</a:t>
            </a:r>
            <a:r>
              <a:rPr lang="en-US" sz="1400" i="1" dirty="0"/>
              <a:t> </a:t>
            </a:r>
            <a:r>
              <a:rPr lang="en-US" sz="1400" i="1" dirty="0" err="1"/>
              <a:t>mezi</a:t>
            </a:r>
            <a:r>
              <a:rPr lang="en-US" sz="1400" i="1" dirty="0"/>
              <a:t> </a:t>
            </a:r>
            <a:r>
              <a:rPr lang="en-US" sz="1400" i="1" dirty="0" err="1"/>
              <a:t>promotorem</a:t>
            </a:r>
            <a:r>
              <a:rPr lang="en-US" sz="1400" i="1" dirty="0"/>
              <a:t> a </a:t>
            </a:r>
            <a:r>
              <a:rPr lang="en-US" sz="1400" i="1" dirty="0" err="1"/>
              <a:t>prvním</a:t>
            </a:r>
            <a:r>
              <a:rPr lang="cs-CZ" sz="1400" i="1" dirty="0"/>
              <a:t> </a:t>
            </a:r>
            <a:r>
              <a:rPr lang="en-US" sz="1400" i="1" dirty="0" err="1"/>
              <a:t>strukturním</a:t>
            </a:r>
            <a:r>
              <a:rPr lang="en-US" sz="1400" i="1" dirty="0"/>
              <a:t> </a:t>
            </a:r>
            <a:r>
              <a:rPr lang="en-US" sz="1400" i="1" dirty="0" err="1"/>
              <a:t>genem</a:t>
            </a:r>
            <a:r>
              <a:rPr lang="en-US" sz="1400" i="1" dirty="0"/>
              <a:t>. Je v </a:t>
            </a:r>
            <a:r>
              <a:rPr lang="en-US" sz="1400" i="1" dirty="0" err="1"/>
              <a:t>ní</a:t>
            </a:r>
            <a:r>
              <a:rPr lang="en-US" sz="1400" i="1" dirty="0"/>
              <a:t> </a:t>
            </a:r>
            <a:r>
              <a:rPr lang="en-US" sz="1400" i="1" dirty="0" err="1"/>
              <a:t>uložena</a:t>
            </a:r>
            <a:r>
              <a:rPr lang="en-US" sz="1400" i="1" dirty="0"/>
              <a:t> Shine-</a:t>
            </a:r>
            <a:r>
              <a:rPr lang="en-US" sz="1400" i="1" dirty="0" err="1"/>
              <a:t>Dalgarnova</a:t>
            </a:r>
            <a:r>
              <a:rPr lang="en-US" sz="1400" i="1" dirty="0"/>
              <a:t> </a:t>
            </a:r>
            <a:r>
              <a:rPr lang="en-US" sz="1400" i="1" dirty="0" err="1"/>
              <a:t>sekvence</a:t>
            </a:r>
            <a:r>
              <a:rPr lang="en-US" sz="1400" i="1" dirty="0"/>
              <a:t>. </a:t>
            </a:r>
            <a:r>
              <a:rPr lang="cs-CZ" sz="1400" i="1" dirty="0"/>
              <a:t>Může obsahovat atenuátor.</a:t>
            </a:r>
            <a:endParaRPr lang="en-US" sz="1400" i="1" dirty="0"/>
          </a:p>
        </p:txBody>
      </p:sp>
      <p:pic>
        <p:nvPicPr>
          <p:cNvPr id="6" name="Picture 2" descr="http://www.mun.ca/biology/desmid/brian/BIOL2060/BIOL2060-23/23_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51520" y="2004522"/>
            <a:ext cx="8627835" cy="35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0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88640"/>
            <a:ext cx="8882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Tryptofanový operon (trp operon)</a:t>
            </a:r>
          </a:p>
          <a:p>
            <a:endParaRPr lang="cs-CZ" sz="1600" b="1" dirty="0"/>
          </a:p>
          <a:p>
            <a:pPr marL="285750" indent="-285750">
              <a:buFontTx/>
              <a:buChar char="-"/>
            </a:pPr>
            <a:r>
              <a:rPr lang="cs-CZ" sz="1600" dirty="0"/>
              <a:t>Pokud je Tryptofan přítomen, váže se na represor a represor vazbou na DNA zastaví transkripci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- Exprese genů </a:t>
            </a:r>
            <a:r>
              <a:rPr lang="cs-CZ" sz="1600" dirty="0" err="1"/>
              <a:t>kodujících</a:t>
            </a:r>
            <a:r>
              <a:rPr lang="cs-CZ" sz="1600" dirty="0"/>
              <a:t> enzymy biochemické dráhy pro syntézu Tryptofanu je navíc ještě řízena tzv. </a:t>
            </a:r>
            <a:r>
              <a:rPr lang="cs-CZ" sz="1600" dirty="0" err="1"/>
              <a:t>atenuací</a:t>
            </a:r>
            <a:endParaRPr lang="cs-CZ" sz="1600" dirty="0"/>
          </a:p>
          <a:p>
            <a:pPr marL="285750" indent="-285750">
              <a:buFontTx/>
              <a:buChar char="-"/>
            </a:pPr>
            <a:endParaRPr lang="cs-CZ" sz="1600" dirty="0"/>
          </a:p>
          <a:p>
            <a:endParaRPr lang="cs-CZ" sz="1600" dirty="0"/>
          </a:p>
        </p:txBody>
      </p:sp>
      <p:pic>
        <p:nvPicPr>
          <p:cNvPr id="6146" name="Picture 2" descr="http://www.mun.ca/biology/desmid/brian/BIOL2060/BIOL2060-23/23_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b="53612"/>
          <a:stretch/>
        </p:blipFill>
        <p:spPr bwMode="auto">
          <a:xfrm>
            <a:off x="358108" y="1916832"/>
            <a:ext cx="8474433" cy="31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8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54155" y="188640"/>
            <a:ext cx="88823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Atenuace</a:t>
            </a:r>
            <a:endParaRPr lang="cs-CZ" sz="1600" b="1" dirty="0"/>
          </a:p>
          <a:p>
            <a:endParaRPr lang="cs-CZ" sz="1600" b="1" dirty="0"/>
          </a:p>
          <a:p>
            <a:r>
              <a:rPr lang="cs-CZ" sz="1600" dirty="0"/>
              <a:t>- Atenuátor - oblast ve vedoucí sekvenci DNA (překládá se)</a:t>
            </a:r>
          </a:p>
          <a:p>
            <a:endParaRPr lang="cs-CZ" sz="1600" dirty="0"/>
          </a:p>
          <a:p>
            <a:r>
              <a:rPr lang="cs-CZ" sz="1600" dirty="0"/>
              <a:t>- Pouze u </a:t>
            </a:r>
            <a:r>
              <a:rPr lang="cs-CZ" sz="1600" dirty="0" err="1"/>
              <a:t>prokaryot</a:t>
            </a:r>
            <a:endParaRPr lang="cs-CZ" sz="1600" dirty="0"/>
          </a:p>
          <a:p>
            <a:r>
              <a:rPr lang="cs-CZ" sz="1600" dirty="0"/>
              <a:t>- Spojení mezi transkripcí a translací u </a:t>
            </a:r>
            <a:r>
              <a:rPr lang="cs-CZ" sz="1600" dirty="0" err="1"/>
              <a:t>prokaryot</a:t>
            </a:r>
            <a:r>
              <a:rPr lang="cs-CZ" sz="1600" dirty="0"/>
              <a:t> umožňuje fungování kontrolního mechanismu </a:t>
            </a:r>
            <a:r>
              <a:rPr lang="cs-CZ" sz="1600" dirty="0" err="1"/>
              <a:t>atenuace</a:t>
            </a:r>
            <a:endParaRPr lang="cs-CZ" sz="1600" dirty="0"/>
          </a:p>
          <a:p>
            <a:r>
              <a:rPr lang="cs-CZ" sz="1600" dirty="0"/>
              <a:t>- </a:t>
            </a:r>
            <a:r>
              <a:rPr lang="cs-CZ" sz="1600" dirty="0" err="1"/>
              <a:t>Nascentní</a:t>
            </a:r>
            <a:r>
              <a:rPr lang="cs-CZ" sz="1600" dirty="0"/>
              <a:t> řetězec RNA je kousek dál simultánně překládán do proteinu</a:t>
            </a:r>
          </a:p>
          <a:p>
            <a:r>
              <a:rPr lang="cs-CZ" sz="1600" dirty="0"/>
              <a:t>- T</a:t>
            </a:r>
            <a:r>
              <a:rPr lang="en-US" sz="1600" dirty="0" err="1"/>
              <a:t>rans</a:t>
            </a:r>
            <a:r>
              <a:rPr lang="cs-CZ" sz="1600" dirty="0"/>
              <a:t>k</a:t>
            </a:r>
            <a:r>
              <a:rPr lang="en-US" sz="1600" dirty="0" err="1"/>
              <a:t>ript</a:t>
            </a:r>
            <a:r>
              <a:rPr lang="en-US" sz="1600" dirty="0"/>
              <a:t> </a:t>
            </a:r>
            <a:r>
              <a:rPr lang="en-US" sz="1600" dirty="0" err="1"/>
              <a:t>trp</a:t>
            </a:r>
            <a:r>
              <a:rPr lang="en-US" sz="1600" dirty="0"/>
              <a:t> operon</a:t>
            </a:r>
            <a:r>
              <a:rPr lang="cs-CZ" sz="1600" dirty="0"/>
              <a:t>u (</a:t>
            </a:r>
            <a:r>
              <a:rPr lang="cs-CZ" sz="1600" dirty="0" err="1"/>
              <a:t>mRNA</a:t>
            </a:r>
            <a:r>
              <a:rPr lang="cs-CZ" sz="1600" dirty="0"/>
              <a:t>) obsahuje </a:t>
            </a:r>
            <a:r>
              <a:rPr lang="en-US" sz="1600" dirty="0"/>
              <a:t>162 nu</a:t>
            </a:r>
            <a:r>
              <a:rPr lang="cs-CZ" sz="1600" dirty="0"/>
              <a:t>k</a:t>
            </a:r>
            <a:r>
              <a:rPr lang="en-US" sz="1600" dirty="0" err="1"/>
              <a:t>leotid</a:t>
            </a:r>
            <a:r>
              <a:rPr lang="cs-CZ" sz="1600" dirty="0"/>
              <a:t>ů před prvním strukturním genem </a:t>
            </a:r>
            <a:r>
              <a:rPr lang="cs-CZ" sz="1600" dirty="0" err="1"/>
              <a:t>trpE</a:t>
            </a:r>
            <a:endParaRPr lang="cs-CZ" sz="1600" dirty="0"/>
          </a:p>
          <a:p>
            <a:r>
              <a:rPr lang="cs-CZ" sz="1600" dirty="0"/>
              <a:t>- Tato vedoucí sekvence obsahuje "sensor" (neboli vedoucí peptid) o velikosti 14 AA</a:t>
            </a:r>
          </a:p>
          <a:p>
            <a:endParaRPr lang="cs-CZ" sz="1600" dirty="0"/>
          </a:p>
          <a:p>
            <a:r>
              <a:rPr lang="cs-CZ" sz="1600" dirty="0"/>
              <a:t>a) pokud je přítomen tryptofan - vytvoří se pouze vedoucí peptid</a:t>
            </a:r>
          </a:p>
          <a:p>
            <a:r>
              <a:rPr lang="cs-CZ" sz="1600" dirty="0"/>
              <a:t>b) pokud není přítomen tryptofan - celý operon je přeložen a vytvoří se enzymy pro syntézu tryptofanu</a:t>
            </a:r>
          </a:p>
        </p:txBody>
      </p:sp>
      <p:sp>
        <p:nvSpPr>
          <p:cNvPr id="7" name="Obdélník 6"/>
          <p:cNvSpPr/>
          <p:nvPr/>
        </p:nvSpPr>
        <p:spPr>
          <a:xfrm>
            <a:off x="85787" y="625233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1" dirty="0"/>
              <a:t>V</a:t>
            </a:r>
            <a:r>
              <a:rPr lang="en-US" sz="1400" b="1" i="1" dirty="0" err="1"/>
              <a:t>edoucí</a:t>
            </a:r>
            <a:r>
              <a:rPr lang="en-US" sz="1400" b="1" i="1" dirty="0"/>
              <a:t> </a:t>
            </a:r>
            <a:r>
              <a:rPr lang="en-US" sz="1400" b="1" i="1" dirty="0" err="1"/>
              <a:t>sekvence</a:t>
            </a:r>
            <a:r>
              <a:rPr lang="en-US" sz="1400" b="1" i="1" dirty="0"/>
              <a:t> DNA </a:t>
            </a:r>
            <a:r>
              <a:rPr lang="en-US" sz="1400" i="1" dirty="0"/>
              <a:t>– </a:t>
            </a:r>
            <a:r>
              <a:rPr lang="en-US" sz="1400" i="1" dirty="0" err="1"/>
              <a:t>úsek</a:t>
            </a:r>
            <a:r>
              <a:rPr lang="en-US" sz="1400" i="1" dirty="0"/>
              <a:t> DNA v </a:t>
            </a:r>
            <a:r>
              <a:rPr lang="en-US" sz="1400" i="1" dirty="0" err="1"/>
              <a:t>bakteriálních</a:t>
            </a:r>
            <a:r>
              <a:rPr lang="en-US" sz="1400" i="1" dirty="0"/>
              <a:t> </a:t>
            </a:r>
            <a:r>
              <a:rPr lang="en-US" sz="1400" i="1" dirty="0" err="1"/>
              <a:t>transkripčních</a:t>
            </a:r>
            <a:r>
              <a:rPr lang="en-US" sz="1400" i="1" dirty="0"/>
              <a:t> </a:t>
            </a:r>
            <a:r>
              <a:rPr lang="en-US" sz="1400" i="1" dirty="0" err="1"/>
              <a:t>jednotkách</a:t>
            </a:r>
            <a:r>
              <a:rPr lang="en-US" sz="1400" i="1" dirty="0"/>
              <a:t> </a:t>
            </a:r>
            <a:r>
              <a:rPr lang="en-US" sz="1400" i="1" dirty="0" err="1"/>
              <a:t>uložená</a:t>
            </a:r>
            <a:r>
              <a:rPr lang="en-US" sz="1400" i="1" dirty="0"/>
              <a:t> </a:t>
            </a:r>
            <a:r>
              <a:rPr lang="en-US" sz="1400" i="1" dirty="0" err="1"/>
              <a:t>mezi</a:t>
            </a:r>
            <a:r>
              <a:rPr lang="en-US" sz="1400" i="1" dirty="0"/>
              <a:t> </a:t>
            </a:r>
            <a:r>
              <a:rPr lang="en-US" sz="1400" i="1" dirty="0" err="1"/>
              <a:t>promotorem</a:t>
            </a:r>
            <a:r>
              <a:rPr lang="en-US" sz="1400" i="1" dirty="0"/>
              <a:t> a </a:t>
            </a:r>
            <a:r>
              <a:rPr lang="en-US" sz="1400" i="1" dirty="0" err="1"/>
              <a:t>prvním</a:t>
            </a:r>
            <a:r>
              <a:rPr lang="cs-CZ" sz="1400" i="1" dirty="0"/>
              <a:t> </a:t>
            </a:r>
            <a:r>
              <a:rPr lang="en-US" sz="1400" i="1" dirty="0" err="1"/>
              <a:t>strukturním</a:t>
            </a:r>
            <a:r>
              <a:rPr lang="en-US" sz="1400" i="1" dirty="0"/>
              <a:t> </a:t>
            </a:r>
            <a:r>
              <a:rPr lang="en-US" sz="1400" i="1" dirty="0" err="1"/>
              <a:t>genem</a:t>
            </a:r>
            <a:r>
              <a:rPr lang="en-US" sz="1400" i="1" dirty="0"/>
              <a:t>. Je v </a:t>
            </a:r>
            <a:r>
              <a:rPr lang="en-US" sz="1400" i="1" dirty="0" err="1"/>
              <a:t>ní</a:t>
            </a:r>
            <a:r>
              <a:rPr lang="en-US" sz="1400" i="1" dirty="0"/>
              <a:t> </a:t>
            </a:r>
            <a:r>
              <a:rPr lang="en-US" sz="1400" i="1" dirty="0" err="1"/>
              <a:t>uložena</a:t>
            </a:r>
            <a:r>
              <a:rPr lang="en-US" sz="1400" i="1" dirty="0"/>
              <a:t> Shine-</a:t>
            </a:r>
            <a:r>
              <a:rPr lang="en-US" sz="1400" i="1" dirty="0" err="1"/>
              <a:t>Dalgarnova</a:t>
            </a:r>
            <a:r>
              <a:rPr lang="en-US" sz="1400" i="1" dirty="0"/>
              <a:t> </a:t>
            </a:r>
            <a:r>
              <a:rPr lang="en-US" sz="1400" i="1" dirty="0" err="1"/>
              <a:t>sekvence</a:t>
            </a:r>
            <a:r>
              <a:rPr lang="en-US" sz="1400" i="1" dirty="0"/>
              <a:t>. </a:t>
            </a:r>
            <a:r>
              <a:rPr lang="cs-CZ" sz="1400" i="1" dirty="0"/>
              <a:t>Může obsahovat atenuátor.</a:t>
            </a:r>
            <a:endParaRPr lang="en-US" sz="1400" i="1" dirty="0"/>
          </a:p>
        </p:txBody>
      </p:sp>
      <p:pic>
        <p:nvPicPr>
          <p:cNvPr id="7172" name="Picture 4" descr="http://www.mun.ca/biology/desmid/brian/BIOL2060/BIOL2060-23/23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51804"/>
            <a:ext cx="7632848" cy="22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92429" y="5301208"/>
            <a:ext cx="2444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první strukturní gen</a:t>
            </a:r>
          </a:p>
          <a:p>
            <a:r>
              <a:rPr lang="cs-CZ" sz="1400" dirty="0"/>
              <a:t>pokud je tryptofan, </a:t>
            </a:r>
          </a:p>
          <a:p>
            <a:r>
              <a:rPr lang="cs-CZ" sz="1400" dirty="0"/>
              <a:t>transkripce se ukončí před </a:t>
            </a:r>
            <a:r>
              <a:rPr lang="cs-CZ" sz="1400" dirty="0" err="1"/>
              <a:t>trpE</a:t>
            </a:r>
            <a:endParaRPr lang="en-US" sz="1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7452320" y="4581128"/>
            <a:ext cx="50405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14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54155" y="188640"/>
            <a:ext cx="888234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Mechanismus </a:t>
            </a:r>
            <a:r>
              <a:rPr lang="cs-CZ" sz="1600" b="1" dirty="0" err="1"/>
              <a:t>atenuace</a:t>
            </a:r>
            <a:endParaRPr lang="cs-CZ" sz="1600" b="1" dirty="0"/>
          </a:p>
          <a:p>
            <a:endParaRPr lang="cs-CZ" sz="1600" b="1" dirty="0"/>
          </a:p>
          <a:p>
            <a:r>
              <a:rPr lang="cs-CZ" sz="1600" dirty="0"/>
              <a:t>- vedoucí sekvence </a:t>
            </a:r>
            <a:r>
              <a:rPr lang="cs-CZ" sz="1600" dirty="0" err="1"/>
              <a:t>mRNA</a:t>
            </a:r>
            <a:r>
              <a:rPr lang="cs-CZ" sz="1600" dirty="0"/>
              <a:t> obsahuje 4 regiony, které jsou vzájemně kompatibilní a schopny tvořit vlásenky: 1+2, 2+3, 3+4</a:t>
            </a:r>
          </a:p>
          <a:p>
            <a:r>
              <a:rPr lang="cs-CZ" sz="1600" b="1" dirty="0"/>
              <a:t>- </a:t>
            </a:r>
            <a:r>
              <a:rPr lang="cs-CZ" sz="1600" dirty="0"/>
              <a:t>regiony 3+4 jsou schopny tvořit terminační vlásenku - RNA-polymeráza se uvolňuje z DNA</a:t>
            </a:r>
          </a:p>
          <a:p>
            <a:endParaRPr lang="cs-CZ" sz="1600" b="1" dirty="0"/>
          </a:p>
          <a:p>
            <a:r>
              <a:rPr lang="cs-CZ" sz="1600" b="1" dirty="0"/>
              <a:t>1. Nedostatek tryptofanu </a:t>
            </a:r>
          </a:p>
          <a:p>
            <a:r>
              <a:rPr lang="cs-CZ" sz="1600" b="1" dirty="0"/>
              <a:t>- </a:t>
            </a:r>
            <a:r>
              <a:rPr lang="cs-CZ" sz="1600" dirty="0"/>
              <a:t>ribozom se zastaví na místě </a:t>
            </a:r>
            <a:r>
              <a:rPr lang="cs-CZ" sz="1600" dirty="0" err="1"/>
              <a:t>kodováném</a:t>
            </a:r>
            <a:r>
              <a:rPr lang="cs-CZ" sz="1600" dirty="0"/>
              <a:t> pro tryptofan (region 1) čeká až přiletí </a:t>
            </a:r>
            <a:r>
              <a:rPr lang="cs-CZ" sz="1600" dirty="0" err="1"/>
              <a:t>tRNA</a:t>
            </a:r>
            <a:endParaRPr lang="cs-CZ" sz="1600" dirty="0"/>
          </a:p>
          <a:p>
            <a:r>
              <a:rPr lang="cs-CZ" sz="1600" dirty="0"/>
              <a:t>- ribozom fyzicky zablokuje pouze region 1. </a:t>
            </a:r>
            <a:r>
              <a:rPr lang="cs-CZ" sz="1600" b="1" dirty="0"/>
              <a:t>Region 2 je volný </a:t>
            </a:r>
            <a:r>
              <a:rPr lang="cs-CZ" sz="1600" dirty="0"/>
              <a:t>a vytvoří vlásenku s regionem 3</a:t>
            </a:r>
          </a:p>
          <a:p>
            <a:r>
              <a:rPr lang="cs-CZ" sz="1600" dirty="0"/>
              <a:t>- nevzniká tedy terminační vlásenka 3+4 → translace pokračuje a enzymy pro syntézu nedostatkového tryptofanu jsou vyrobeny</a:t>
            </a:r>
          </a:p>
          <a:p>
            <a:endParaRPr lang="cs-CZ" sz="1600" dirty="0"/>
          </a:p>
          <a:p>
            <a:r>
              <a:rPr lang="cs-CZ" sz="1600" b="1" dirty="0"/>
              <a:t>2. Dostatek tryptofanu</a:t>
            </a:r>
          </a:p>
          <a:p>
            <a:r>
              <a:rPr lang="cs-CZ" sz="1600" dirty="0"/>
              <a:t>- ribozom se zastaví až ve stop kodonu - </a:t>
            </a:r>
            <a:r>
              <a:rPr lang="cs-CZ" sz="1600" b="1" dirty="0"/>
              <a:t>blokuje region 2</a:t>
            </a:r>
          </a:p>
          <a:p>
            <a:r>
              <a:rPr lang="cs-CZ" sz="1600" dirty="0"/>
              <a:t>- vzniká terminační vlásenka 3+4 a RNA-polymeráza se uvolňuje</a:t>
            </a:r>
          </a:p>
          <a:p>
            <a:r>
              <a:rPr lang="cs-CZ" sz="1600" dirty="0"/>
              <a:t>- výsledkem je pouze krátký vedoucí peptid (14 AA)</a:t>
            </a:r>
          </a:p>
          <a:p>
            <a:endParaRPr lang="cs-CZ" sz="1600" dirty="0"/>
          </a:p>
        </p:txBody>
      </p:sp>
      <p:pic>
        <p:nvPicPr>
          <p:cNvPr id="8" name="Picture 4" descr="http://www.mun.ca/biology/desmid/brian/BIOL2060/BIOL2060-23/23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7336841" cy="22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0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un.ca/biology/desmid/brian/BIOL2060/BIOL2060-23/23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8" y="58246"/>
            <a:ext cx="7666014" cy="67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7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un.ca/biology/desmid/brian/BIOL2060/BIOL2060-23/23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895113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188640"/>
            <a:ext cx="8879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Riboswitch</a:t>
            </a:r>
            <a:r>
              <a:rPr lang="cs-CZ" sz="1600" b="1" dirty="0"/>
              <a:t> - další příklady</a:t>
            </a:r>
          </a:p>
          <a:p>
            <a:r>
              <a:rPr lang="cs-CZ" sz="1600" dirty="0"/>
              <a:t>- regulační úsek na </a:t>
            </a:r>
            <a:r>
              <a:rPr lang="cs-CZ" sz="1600" dirty="0" err="1"/>
              <a:t>mRNA</a:t>
            </a:r>
            <a:r>
              <a:rPr lang="cs-CZ" sz="1600" dirty="0"/>
              <a:t>, který kontroluje produkci daného proteinu (může vázat signální molekuly)</a:t>
            </a:r>
          </a:p>
        </p:txBody>
      </p:sp>
      <p:sp>
        <p:nvSpPr>
          <p:cNvPr id="5" name="Obdélník 4"/>
          <p:cNvSpPr/>
          <p:nvPr/>
        </p:nvSpPr>
        <p:spPr>
          <a:xfrm>
            <a:off x="118668" y="6423719"/>
            <a:ext cx="8845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FMN - </a:t>
            </a:r>
            <a:r>
              <a:rPr lang="cs-CZ" sz="1200" i="1" dirty="0" err="1"/>
              <a:t>Flavinmononukleotid</a:t>
            </a:r>
            <a:r>
              <a:rPr lang="cs-CZ" sz="1200" i="1" dirty="0"/>
              <a:t> je redoxně aktivní </a:t>
            </a:r>
            <a:r>
              <a:rPr lang="cs-CZ" sz="1200" i="1" dirty="0" err="1"/>
              <a:t>kofaktor</a:t>
            </a:r>
            <a:r>
              <a:rPr lang="cs-CZ" sz="1200" i="1" dirty="0"/>
              <a:t> (</a:t>
            </a:r>
            <a:r>
              <a:rPr lang="cs-CZ" sz="1200" i="1" dirty="0" err="1"/>
              <a:t>prostetická</a:t>
            </a:r>
            <a:r>
              <a:rPr lang="cs-CZ" sz="1200" i="1" dirty="0"/>
              <a:t> skupina) flavoproteinů, hrají roli např. v dýchacím řetězci. Podobný princip jako tryptofan - pokud je ho hodně, zpětná vazba - nevyrábí se další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5940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71600" y="1844824"/>
            <a:ext cx="7010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Řízení exprese eukaryotického genomu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096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Část druhá: Řízení exprese eukaryotického genomu</a:t>
            </a:r>
          </a:p>
          <a:p>
            <a:pPr algn="ctr"/>
            <a:endParaRPr lang="cs-CZ" sz="1600" b="1" dirty="0"/>
          </a:p>
          <a:p>
            <a:r>
              <a:rPr lang="cs-CZ" sz="1600" b="1" dirty="0"/>
              <a:t>Mnohem komplexnější než u </a:t>
            </a:r>
            <a:r>
              <a:rPr lang="cs-CZ" sz="1600" b="1" dirty="0" err="1"/>
              <a:t>prokaryot</a:t>
            </a:r>
            <a:r>
              <a:rPr lang="cs-CZ" sz="1600" b="1" dirty="0"/>
              <a:t> - příkladem je regulace exprese lidského genomu</a:t>
            </a:r>
          </a:p>
          <a:p>
            <a:endParaRPr lang="cs-CZ" sz="1600" dirty="0"/>
          </a:p>
          <a:p>
            <a:r>
              <a:rPr lang="cs-CZ" sz="1600" dirty="0"/>
              <a:t>- Všechny buňky mají stejnou DNA (s výjimkou gamet)</a:t>
            </a:r>
          </a:p>
          <a:p>
            <a:endParaRPr lang="cs-CZ" sz="1600" dirty="0"/>
          </a:p>
          <a:p>
            <a:r>
              <a:rPr lang="cs-CZ" sz="1600" dirty="0"/>
              <a:t>- V běžné buňce musí být téměř všechny geny vypnuty</a:t>
            </a:r>
          </a:p>
          <a:p>
            <a:endParaRPr lang="cs-CZ" sz="1600" dirty="0"/>
          </a:p>
          <a:p>
            <a:r>
              <a:rPr lang="cs-CZ" sz="1600" dirty="0"/>
              <a:t>- Většinou má každý gen několik regulátorů</a:t>
            </a:r>
          </a:p>
          <a:p>
            <a:endParaRPr lang="cs-CZ" sz="1600" dirty="0"/>
          </a:p>
          <a:p>
            <a:r>
              <a:rPr lang="cs-CZ" sz="1600" dirty="0"/>
              <a:t>- Lidská buňka obsahuje kolem 21 000 genů (původní odhad 100 000)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46946" y="6167045"/>
            <a:ext cx="515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i="1" dirty="0"/>
              <a:t>M. Muller, </a:t>
            </a:r>
            <a:r>
              <a:rPr lang="en-US" sz="1200" i="1" dirty="0"/>
              <a:t>Biology of Cells and Organisms</a:t>
            </a:r>
            <a:endParaRPr lang="cs-CZ" sz="1200" i="1" dirty="0"/>
          </a:p>
          <a:p>
            <a:pPr algn="r"/>
            <a:r>
              <a:rPr lang="cs-CZ" sz="1200" i="1" dirty="0"/>
              <a:t>University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Illinios</a:t>
            </a:r>
            <a:r>
              <a:rPr lang="cs-CZ" sz="1200" i="1" dirty="0"/>
              <a:t>, Chicago</a:t>
            </a:r>
          </a:p>
          <a:p>
            <a:pPr algn="r"/>
            <a:r>
              <a:rPr lang="cs-CZ" sz="1200" i="1" dirty="0"/>
              <a:t>http://www.uic.edu/classes/bios/bios100/summer2010/lecturesm10.htm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43623" r="45562" b="36582"/>
          <a:stretch/>
        </p:blipFill>
        <p:spPr bwMode="auto">
          <a:xfrm>
            <a:off x="1365104" y="3557861"/>
            <a:ext cx="624441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356807" y="51907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http://www.edinformatics.com/math_science/human_genome.htm</a:t>
            </a:r>
          </a:p>
        </p:txBody>
      </p:sp>
    </p:spTree>
    <p:extLst>
      <p:ext uri="{BB962C8B-B14F-4D97-AF65-F5344CB8AC3E}">
        <p14:creationId xmlns:p14="http://schemas.microsoft.com/office/powerpoint/2010/main" val="358933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Část druhá: Řízení exprese eukaryotického genomu</a:t>
            </a:r>
          </a:p>
          <a:p>
            <a:pPr algn="ctr"/>
            <a:endParaRPr lang="cs-CZ" sz="1600" b="1" dirty="0"/>
          </a:p>
          <a:p>
            <a:r>
              <a:rPr lang="cs-CZ" sz="1600" b="1" dirty="0"/>
              <a:t>Exprese genů (tzn. "výroba proteinů")</a:t>
            </a:r>
          </a:p>
          <a:p>
            <a:endParaRPr lang="cs-CZ" sz="1600" b="1" dirty="0"/>
          </a:p>
          <a:p>
            <a:r>
              <a:rPr lang="cs-CZ" sz="1600" dirty="0"/>
              <a:t>1. </a:t>
            </a:r>
            <a:r>
              <a:rPr lang="cs-CZ" sz="1600" dirty="0" err="1"/>
              <a:t>Housekeeping</a:t>
            </a:r>
            <a:r>
              <a:rPr lang="cs-CZ" sz="1600" dirty="0"/>
              <a:t> geny</a:t>
            </a:r>
          </a:p>
          <a:p>
            <a:r>
              <a:rPr lang="cs-CZ" sz="1600" dirty="0"/>
              <a:t>	- exprimovány ve všech buňkách stále</a:t>
            </a:r>
          </a:p>
          <a:p>
            <a:r>
              <a:rPr lang="cs-CZ" sz="1600" dirty="0"/>
              <a:t>	- rutinní metabolické funkce, buňka se udržuje naživu</a:t>
            </a:r>
          </a:p>
          <a:p>
            <a:endParaRPr lang="cs-CZ" sz="1600" dirty="0"/>
          </a:p>
          <a:p>
            <a:r>
              <a:rPr lang="cs-CZ" sz="1600" dirty="0"/>
              <a:t>2. Geny exprimované při diferenciaci buňky</a:t>
            </a:r>
          </a:p>
          <a:p>
            <a:r>
              <a:rPr lang="cs-CZ" sz="1600" dirty="0"/>
              <a:t>	- zapnutí určité signální dráhy nezbytné pro diferenciaci</a:t>
            </a:r>
          </a:p>
          <a:p>
            <a:r>
              <a:rPr lang="cs-CZ" sz="1600" dirty="0"/>
              <a:t>	- zapnutí pouze po určitou dobu</a:t>
            </a:r>
          </a:p>
          <a:p>
            <a:endParaRPr lang="cs-CZ" sz="1600" dirty="0"/>
          </a:p>
          <a:p>
            <a:r>
              <a:rPr lang="cs-CZ" sz="1600" dirty="0"/>
              <a:t>3. Geny nutné pro funkci specializované buňky</a:t>
            </a:r>
          </a:p>
          <a:p>
            <a:r>
              <a:rPr lang="cs-CZ" sz="1600" dirty="0"/>
              <a:t>	- stálá exprese pouze u určitého typu buněk</a:t>
            </a:r>
          </a:p>
          <a:p>
            <a:r>
              <a:rPr lang="cs-CZ" sz="1600" dirty="0"/>
              <a:t>	- např. syntéza protilátek v plazmatických buňkách (terminálně diferencovaný B-lymfocyt)</a:t>
            </a:r>
          </a:p>
          <a:p>
            <a:endParaRPr lang="cs-CZ" sz="1600" dirty="0"/>
          </a:p>
          <a:p>
            <a:r>
              <a:rPr lang="cs-CZ" sz="1600" dirty="0"/>
              <a:t>4. Geny zapnuté/vypnuté v reakci na okolní podmínky</a:t>
            </a:r>
          </a:p>
          <a:p>
            <a:r>
              <a:rPr lang="cs-CZ" sz="1600" dirty="0"/>
              <a:t>	- např. po signalizaci hormonem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46946" y="6167045"/>
            <a:ext cx="515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i="1" dirty="0"/>
              <a:t>M. Muller, </a:t>
            </a:r>
            <a:r>
              <a:rPr lang="en-US" sz="1200" i="1" dirty="0"/>
              <a:t>Biology of Cells and Organisms</a:t>
            </a:r>
            <a:endParaRPr lang="cs-CZ" sz="1200" i="1" dirty="0"/>
          </a:p>
          <a:p>
            <a:pPr algn="r"/>
            <a:r>
              <a:rPr lang="cs-CZ" sz="1200" i="1" dirty="0"/>
              <a:t>University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Illinios</a:t>
            </a:r>
            <a:r>
              <a:rPr lang="cs-CZ" sz="1200" i="1" dirty="0"/>
              <a:t>, Chicago</a:t>
            </a:r>
          </a:p>
          <a:p>
            <a:pPr algn="r"/>
            <a:r>
              <a:rPr lang="cs-CZ" sz="1200" i="1" dirty="0"/>
              <a:t>http://www.uic.edu/classes/bios/bios100/summer2010/lecturesm10.htm</a:t>
            </a:r>
          </a:p>
        </p:txBody>
      </p:sp>
    </p:spTree>
    <p:extLst>
      <p:ext uri="{BB962C8B-B14F-4D97-AF65-F5344CB8AC3E}">
        <p14:creationId xmlns:p14="http://schemas.microsoft.com/office/powerpoint/2010/main" val="2519838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 rozdílných tkáních jsou transkribovány odlišné geny (vzniká jiná </a:t>
            </a:r>
            <a:r>
              <a:rPr lang="cs-CZ" sz="1600" b="1" dirty="0" err="1"/>
              <a:t>mRNA</a:t>
            </a:r>
            <a:r>
              <a:rPr lang="cs-CZ" sz="1600" b="1" dirty="0"/>
              <a:t>)</a:t>
            </a:r>
          </a:p>
        </p:txBody>
      </p:sp>
      <p:pic>
        <p:nvPicPr>
          <p:cNvPr id="17412" name="Picture 4" descr="http://www.mun.ca/biology/desmid/brian/BIOL2060/BIOL2060-23/23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248472" cy="5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946945" y="6167045"/>
            <a:ext cx="515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i="1" dirty="0"/>
              <a:t>B. </a:t>
            </a:r>
            <a:r>
              <a:rPr lang="cs-CZ" sz="1200" i="1" dirty="0" err="1"/>
              <a:t>Staveley</a:t>
            </a:r>
            <a:r>
              <a:rPr lang="cs-CZ" sz="1200" i="1" dirty="0"/>
              <a:t>, </a:t>
            </a:r>
            <a:r>
              <a:rPr lang="cs-CZ" sz="1200" i="1" dirty="0" err="1"/>
              <a:t>Principles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Cell Biology</a:t>
            </a:r>
          </a:p>
          <a:p>
            <a:pPr algn="r"/>
            <a:r>
              <a:rPr lang="cs-CZ" sz="1200" i="1" dirty="0" err="1"/>
              <a:t>Memorial</a:t>
            </a:r>
            <a:r>
              <a:rPr lang="cs-CZ" sz="1200" i="1" dirty="0"/>
              <a:t> University </a:t>
            </a:r>
            <a:r>
              <a:rPr lang="cs-CZ" sz="1200" i="1" dirty="0" err="1"/>
              <a:t>of</a:t>
            </a:r>
            <a:r>
              <a:rPr lang="cs-CZ" sz="1200" i="1" dirty="0"/>
              <a:t> Newfoundland</a:t>
            </a:r>
          </a:p>
          <a:p>
            <a:pPr algn="r"/>
            <a:r>
              <a:rPr lang="cs-CZ" sz="1200" i="1" dirty="0"/>
              <a:t>http://www.mun.ca/biology/desmid/brian/BIOL2060/CBhome.html</a:t>
            </a:r>
          </a:p>
        </p:txBody>
      </p:sp>
    </p:spTree>
    <p:extLst>
      <p:ext uri="{BB962C8B-B14F-4D97-AF65-F5344CB8AC3E}">
        <p14:creationId xmlns:p14="http://schemas.microsoft.com/office/powerpoint/2010/main" val="253470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71600" y="1844824"/>
            <a:ext cx="7010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Řízení exprese bakteriálního genomu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304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47058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Regulace genové exprese </a:t>
            </a:r>
            <a:r>
              <a:rPr lang="cs-CZ" b="1" u="sng" dirty="0" err="1"/>
              <a:t>eukaryot</a:t>
            </a:r>
            <a:endParaRPr lang="cs-CZ" b="1" u="sng" dirty="0"/>
          </a:p>
          <a:p>
            <a:endParaRPr lang="cs-CZ" sz="1600" b="1" dirty="0"/>
          </a:p>
          <a:p>
            <a:r>
              <a:rPr lang="cs-CZ" sz="1600" b="1" dirty="0"/>
              <a:t>1. Chromatinová </a:t>
            </a:r>
            <a:r>
              <a:rPr lang="cs-CZ" sz="1600" b="1" dirty="0" err="1"/>
              <a:t>remodelace</a:t>
            </a:r>
            <a:endParaRPr lang="cs-CZ" sz="1600" b="1" dirty="0"/>
          </a:p>
          <a:p>
            <a:r>
              <a:rPr lang="cs-CZ" sz="1600" dirty="0"/>
              <a:t>	- oblast chromozomu musí být otevřená 	aby měly enzymy a TF* přístup ke genu</a:t>
            </a:r>
          </a:p>
          <a:p>
            <a:r>
              <a:rPr lang="cs-CZ" sz="1600" dirty="0"/>
              <a:t>	- epigenetické modifikace:</a:t>
            </a:r>
          </a:p>
          <a:p>
            <a:r>
              <a:rPr lang="cs-CZ" sz="1600" dirty="0"/>
              <a:t>		- </a:t>
            </a:r>
            <a:r>
              <a:rPr lang="cs-CZ" sz="1600" dirty="0" err="1"/>
              <a:t>methylace</a:t>
            </a:r>
            <a:r>
              <a:rPr lang="cs-CZ" sz="1600" dirty="0"/>
              <a:t> DNA</a:t>
            </a:r>
          </a:p>
          <a:p>
            <a:r>
              <a:rPr lang="cs-CZ" sz="1600" dirty="0"/>
              <a:t>		- </a:t>
            </a:r>
            <a:r>
              <a:rPr lang="cs-CZ" sz="1600" dirty="0" err="1"/>
              <a:t>methylace</a:t>
            </a:r>
            <a:r>
              <a:rPr lang="cs-CZ" sz="1600" dirty="0"/>
              <a:t> a acetylace histonů</a:t>
            </a:r>
          </a:p>
          <a:p>
            <a:endParaRPr lang="cs-CZ" sz="1600" dirty="0"/>
          </a:p>
          <a:p>
            <a:r>
              <a:rPr lang="cs-CZ" sz="1600" b="1" dirty="0"/>
              <a:t>2. Transkripční kontrola</a:t>
            </a:r>
          </a:p>
          <a:p>
            <a:r>
              <a:rPr lang="cs-CZ" sz="1600" b="1" dirty="0"/>
              <a:t>	</a:t>
            </a:r>
            <a:r>
              <a:rPr lang="cs-CZ" sz="1600" dirty="0"/>
              <a:t>- vazba TF na regulační oblasti DNA</a:t>
            </a:r>
          </a:p>
          <a:p>
            <a:r>
              <a:rPr lang="cs-CZ" sz="1600" b="1" dirty="0"/>
              <a:t>	- </a:t>
            </a:r>
            <a:r>
              <a:rPr lang="cs-CZ" sz="1600" dirty="0"/>
              <a:t>vypínání/zapínání tvorby </a:t>
            </a:r>
            <a:r>
              <a:rPr lang="cs-CZ" sz="1600" dirty="0" err="1"/>
              <a:t>mRNA</a:t>
            </a:r>
            <a:endParaRPr lang="cs-CZ" sz="1600" dirty="0"/>
          </a:p>
          <a:p>
            <a:endParaRPr lang="cs-CZ" sz="1600" b="1" dirty="0"/>
          </a:p>
          <a:p>
            <a:r>
              <a:rPr lang="cs-CZ" sz="1600" b="1" dirty="0"/>
              <a:t>3. Post-transkripční úpravy</a:t>
            </a:r>
          </a:p>
          <a:p>
            <a:r>
              <a:rPr lang="cs-CZ" sz="1600" b="1" dirty="0"/>
              <a:t>	-</a:t>
            </a:r>
            <a:r>
              <a:rPr lang="cs-CZ" sz="1600" dirty="0"/>
              <a:t> zpracování </a:t>
            </a:r>
            <a:r>
              <a:rPr lang="cs-CZ" sz="1600" dirty="0" err="1"/>
              <a:t>pre-mRNA</a:t>
            </a:r>
            <a:r>
              <a:rPr lang="cs-CZ" sz="1600" dirty="0"/>
              <a:t> do </a:t>
            </a:r>
            <a:r>
              <a:rPr lang="cs-CZ" sz="1600" dirty="0" err="1"/>
              <a:t>mRNA</a:t>
            </a:r>
            <a:r>
              <a:rPr lang="cs-CZ" sz="1600" dirty="0"/>
              <a:t> - sestřih</a:t>
            </a:r>
          </a:p>
          <a:p>
            <a:r>
              <a:rPr lang="cs-CZ" sz="1600" dirty="0"/>
              <a:t>	- RNA interference (</a:t>
            </a:r>
            <a:r>
              <a:rPr lang="cs-CZ" sz="1600" dirty="0" err="1"/>
              <a:t>RNAi</a:t>
            </a:r>
            <a:r>
              <a:rPr lang="cs-CZ" sz="1600" dirty="0"/>
              <a:t>)</a:t>
            </a:r>
          </a:p>
          <a:p>
            <a:endParaRPr lang="cs-CZ" sz="1600" b="1" dirty="0"/>
          </a:p>
          <a:p>
            <a:r>
              <a:rPr lang="cs-CZ" sz="1600" b="1" dirty="0"/>
              <a:t>4. Kontrola translace</a:t>
            </a:r>
          </a:p>
          <a:p>
            <a:r>
              <a:rPr lang="cs-CZ" sz="1600" b="1" dirty="0"/>
              <a:t>	</a:t>
            </a:r>
            <a:r>
              <a:rPr lang="cs-CZ" sz="1600" dirty="0"/>
              <a:t>- Translační iniciační faktory regulují 	intenzitu translace</a:t>
            </a:r>
            <a:endParaRPr lang="cs-CZ" sz="1600" b="1" dirty="0"/>
          </a:p>
          <a:p>
            <a:endParaRPr lang="cs-CZ" sz="1600" b="1" dirty="0"/>
          </a:p>
          <a:p>
            <a:r>
              <a:rPr lang="cs-CZ" sz="1600" b="1" dirty="0"/>
              <a:t>5. </a:t>
            </a:r>
            <a:r>
              <a:rPr lang="cs-CZ" sz="1600" b="1" dirty="0" err="1"/>
              <a:t>Posttranslační</a:t>
            </a:r>
            <a:r>
              <a:rPr lang="cs-CZ" sz="1600" b="1" dirty="0"/>
              <a:t> procesy</a:t>
            </a:r>
          </a:p>
          <a:p>
            <a:r>
              <a:rPr lang="cs-CZ" sz="1600" b="1" dirty="0"/>
              <a:t>	- </a:t>
            </a:r>
            <a:r>
              <a:rPr lang="cs-CZ" sz="1600" dirty="0"/>
              <a:t>modifikace proteinu do formy aktivního 	proteinu</a:t>
            </a:r>
            <a:endParaRPr lang="cs-CZ" sz="1600" b="1" dirty="0"/>
          </a:p>
        </p:txBody>
      </p:sp>
      <p:pic>
        <p:nvPicPr>
          <p:cNvPr id="4098" name="Picture 2" descr="http://www.uic.edu/classes/bios/bios100/lectures/18_01_gene_expressi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076"/>
            <a:ext cx="3603792" cy="66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7398" y="6361583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TF (Transkripční faktor): protein schopný spouštět či jinak regulovat transkripci DNA</a:t>
            </a:r>
          </a:p>
        </p:txBody>
      </p:sp>
    </p:spTree>
    <p:extLst>
      <p:ext uri="{BB962C8B-B14F-4D97-AF65-F5344CB8AC3E}">
        <p14:creationId xmlns:p14="http://schemas.microsoft.com/office/powerpoint/2010/main" val="501476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Chromatinová </a:t>
            </a:r>
            <a:r>
              <a:rPr lang="cs-CZ" sz="1600" b="1" dirty="0" err="1"/>
              <a:t>remodelace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dirty="0"/>
              <a:t>- oblast chromozomu musí být otevřená (</a:t>
            </a:r>
            <a:r>
              <a:rPr lang="cs-CZ" sz="1600" dirty="0" err="1"/>
              <a:t>dekondenzovaná</a:t>
            </a:r>
            <a:r>
              <a:rPr lang="cs-CZ" sz="1600" dirty="0"/>
              <a:t>) aby měly enzymy a TF přístup ke genu</a:t>
            </a:r>
          </a:p>
          <a:p>
            <a:r>
              <a:rPr lang="cs-CZ" sz="1600" dirty="0"/>
              <a:t>- chromozom je tvořen komplexem histonových proteinů a DNA, nazývaným </a:t>
            </a:r>
            <a:r>
              <a:rPr lang="cs-CZ" sz="1600" b="1" u="sng" dirty="0"/>
              <a:t>CHROMATIN</a:t>
            </a:r>
          </a:p>
          <a:p>
            <a:r>
              <a:rPr lang="cs-CZ" sz="1600" dirty="0"/>
              <a:t>- transkripce může proběhnout, pouze pokud se "zabalený" </a:t>
            </a:r>
            <a:r>
              <a:rPr lang="cs-CZ" sz="1600" b="1" u="sng" dirty="0"/>
              <a:t>heterochromatin</a:t>
            </a:r>
            <a:r>
              <a:rPr lang="cs-CZ" sz="1600" dirty="0"/>
              <a:t> </a:t>
            </a:r>
            <a:r>
              <a:rPr lang="cs-CZ" sz="1600" dirty="0" err="1"/>
              <a:t>dekondenzuje</a:t>
            </a:r>
            <a:r>
              <a:rPr lang="cs-CZ" sz="1600" dirty="0"/>
              <a:t> do "rozbaleného" </a:t>
            </a:r>
            <a:r>
              <a:rPr lang="cs-CZ" sz="1600" b="1" u="sng" dirty="0" err="1"/>
              <a:t>euchromatinu</a:t>
            </a:r>
            <a:endParaRPr lang="cs-CZ" sz="1600" b="1" u="sng" dirty="0"/>
          </a:p>
          <a:p>
            <a:r>
              <a:rPr lang="cs-CZ" sz="1600" dirty="0"/>
              <a:t>- Chromatinové </a:t>
            </a:r>
            <a:r>
              <a:rPr lang="cs-CZ" sz="1600" dirty="0" err="1"/>
              <a:t>remodelace</a:t>
            </a:r>
            <a:r>
              <a:rPr lang="cs-CZ" sz="1600" dirty="0"/>
              <a:t> patří mezi nejtypičtější </a:t>
            </a:r>
            <a:r>
              <a:rPr lang="cs-CZ" sz="1600" b="1" u="sng" dirty="0"/>
              <a:t>epigenetické modifikace</a:t>
            </a:r>
          </a:p>
        </p:txBody>
      </p:sp>
      <p:pic>
        <p:nvPicPr>
          <p:cNvPr id="3076" name="Picture 4" descr="http://www.uic.edu/classes/bios/bios100/lectures/histone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8" b="2637"/>
          <a:stretch/>
        </p:blipFill>
        <p:spPr bwMode="auto">
          <a:xfrm>
            <a:off x="539552" y="2276872"/>
            <a:ext cx="3594821" cy="40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46946" y="6167045"/>
            <a:ext cx="515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i="1" dirty="0"/>
              <a:t>M. Muller, </a:t>
            </a:r>
            <a:r>
              <a:rPr lang="en-US" sz="1200" i="1" dirty="0"/>
              <a:t>Biology of Cells and Organisms</a:t>
            </a:r>
            <a:endParaRPr lang="cs-CZ" sz="1200" i="1" dirty="0"/>
          </a:p>
          <a:p>
            <a:pPr algn="r"/>
            <a:r>
              <a:rPr lang="cs-CZ" sz="1200" i="1" dirty="0"/>
              <a:t>University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Illinios</a:t>
            </a:r>
            <a:r>
              <a:rPr lang="cs-CZ" sz="1200" i="1" dirty="0"/>
              <a:t>, Chicago</a:t>
            </a:r>
          </a:p>
          <a:p>
            <a:pPr algn="r"/>
            <a:r>
              <a:rPr lang="cs-CZ" sz="1200" i="1" dirty="0"/>
              <a:t>http://www.uic.edu/classes/bios/bios100/summer2010/lecturesm10.htm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9851A0-2D9A-4BF8-B36F-41DE7837C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40" y="2060848"/>
            <a:ext cx="3947793" cy="39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1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Chromatinová </a:t>
            </a:r>
            <a:r>
              <a:rPr lang="cs-CZ" sz="1600" b="1" dirty="0" err="1"/>
              <a:t>remodelace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b="1" dirty="0"/>
              <a:t>- C</a:t>
            </a:r>
            <a:r>
              <a:rPr lang="en-US" sz="1600" b="1" dirty="0" err="1"/>
              <a:t>hromatin</a:t>
            </a:r>
            <a:r>
              <a:rPr lang="en-US" sz="1600" b="1" dirty="0"/>
              <a:t>-remodeling complexes</a:t>
            </a:r>
            <a:r>
              <a:rPr lang="cs-CZ" sz="1600" dirty="0"/>
              <a:t> - skupina proteinů, které mění strukturu chromatinu</a:t>
            </a:r>
          </a:p>
          <a:p>
            <a:endParaRPr lang="en-US" sz="1600" dirty="0"/>
          </a:p>
          <a:p>
            <a:r>
              <a:rPr lang="cs-CZ" sz="1600" dirty="0"/>
              <a:t>- </a:t>
            </a:r>
            <a:r>
              <a:rPr lang="cs-CZ" sz="1600" b="1" u="sng" dirty="0"/>
              <a:t>KONDENZACI</a:t>
            </a:r>
            <a:r>
              <a:rPr lang="cs-CZ" sz="1600" dirty="0"/>
              <a:t> a </a:t>
            </a:r>
            <a:r>
              <a:rPr lang="cs-CZ" sz="1600" b="1" u="sng" dirty="0"/>
              <a:t>DEKONDENZACI</a:t>
            </a:r>
            <a:r>
              <a:rPr lang="cs-CZ" sz="1600" dirty="0"/>
              <a:t> chromatinu zajišťují enzymy:</a:t>
            </a:r>
          </a:p>
          <a:p>
            <a:endParaRPr lang="cs-CZ" sz="1600" dirty="0"/>
          </a:p>
          <a:p>
            <a:r>
              <a:rPr lang="cs-CZ" sz="1600" b="1" dirty="0"/>
              <a:t>1. Histon acetyl transferázy (HAT)</a:t>
            </a:r>
          </a:p>
          <a:p>
            <a:r>
              <a:rPr lang="cs-CZ" sz="1600" dirty="0"/>
              <a:t>- rozbalují (</a:t>
            </a:r>
            <a:r>
              <a:rPr lang="cs-CZ" sz="1600" dirty="0" err="1"/>
              <a:t>dekondenzují</a:t>
            </a:r>
            <a:r>
              <a:rPr lang="cs-CZ" sz="1600" dirty="0"/>
              <a:t>) chromatin do </a:t>
            </a:r>
            <a:r>
              <a:rPr lang="cs-CZ" sz="1600" dirty="0" err="1"/>
              <a:t>euchromatinu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2. Histon </a:t>
            </a:r>
            <a:r>
              <a:rPr lang="cs-CZ" sz="1600" b="1" dirty="0" err="1"/>
              <a:t>deacetylázy</a:t>
            </a:r>
            <a:r>
              <a:rPr lang="cs-CZ" sz="1600" b="1" dirty="0"/>
              <a:t> (HDAC)</a:t>
            </a:r>
          </a:p>
          <a:p>
            <a:r>
              <a:rPr lang="cs-CZ" sz="1600" dirty="0"/>
              <a:t>- zabalují (kondenzují chromatin)</a:t>
            </a:r>
          </a:p>
          <a:p>
            <a:r>
              <a:rPr lang="cs-CZ" sz="1600" dirty="0"/>
              <a:t>  do heterochromatinu</a:t>
            </a:r>
          </a:p>
          <a:p>
            <a:endParaRPr lang="cs-CZ" sz="1600" dirty="0"/>
          </a:p>
          <a:p>
            <a:r>
              <a:rPr lang="cs-CZ" sz="1600" b="1" dirty="0"/>
              <a:t>3. </a:t>
            </a:r>
            <a:r>
              <a:rPr lang="cs-CZ" sz="1600" b="1" dirty="0" err="1"/>
              <a:t>Dnmt</a:t>
            </a:r>
            <a:r>
              <a:rPr lang="cs-CZ" sz="1600" b="1" dirty="0"/>
              <a:t> (DNA </a:t>
            </a:r>
            <a:r>
              <a:rPr lang="cs-CZ" sz="1600" b="1" dirty="0" err="1"/>
              <a:t>methyltransferázy</a:t>
            </a:r>
            <a:r>
              <a:rPr lang="cs-CZ" sz="1600" b="1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1600" dirty="0" err="1"/>
              <a:t>Methylace</a:t>
            </a:r>
            <a:r>
              <a:rPr lang="cs-CZ" sz="1600" dirty="0"/>
              <a:t> DNA (Cytozinu)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Zabalují chromatin</a:t>
            </a:r>
          </a:p>
          <a:p>
            <a:endParaRPr lang="cs-CZ" sz="1600" dirty="0"/>
          </a:p>
        </p:txBody>
      </p:sp>
      <p:pic>
        <p:nvPicPr>
          <p:cNvPr id="4" name="Picture 6" descr="http://www.uic.edu/classes/bios/bios100/lectures/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87" y="2230031"/>
            <a:ext cx="584120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5496" y="6167045"/>
            <a:ext cx="515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M. Muller, </a:t>
            </a:r>
            <a:r>
              <a:rPr lang="en-US" sz="1200" i="1" dirty="0"/>
              <a:t>Biology of Cells and Organisms</a:t>
            </a:r>
            <a:endParaRPr lang="cs-CZ" sz="1200" i="1" dirty="0"/>
          </a:p>
          <a:p>
            <a:r>
              <a:rPr lang="cs-CZ" sz="1200" i="1" dirty="0"/>
              <a:t>University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Illinios</a:t>
            </a:r>
            <a:r>
              <a:rPr lang="cs-CZ" sz="1200" i="1" dirty="0"/>
              <a:t>, Chicago</a:t>
            </a:r>
          </a:p>
          <a:p>
            <a:r>
              <a:rPr lang="cs-CZ" sz="1200" i="1" dirty="0"/>
              <a:t>http://www.uic.edu/classes/bios/bios100/summer2010/lecturesm10.htm</a:t>
            </a:r>
          </a:p>
        </p:txBody>
      </p:sp>
    </p:spTree>
    <p:extLst>
      <p:ext uri="{BB962C8B-B14F-4D97-AF65-F5344CB8AC3E}">
        <p14:creationId xmlns:p14="http://schemas.microsoft.com/office/powerpoint/2010/main" val="2933404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Chromatinová </a:t>
            </a:r>
            <a:r>
              <a:rPr lang="cs-CZ" sz="1600" b="1" dirty="0" err="1"/>
              <a:t>remodelace</a:t>
            </a:r>
            <a:r>
              <a:rPr lang="cs-CZ" sz="1600" b="1" dirty="0"/>
              <a:t> - </a:t>
            </a:r>
            <a:r>
              <a:rPr lang="cs-CZ" sz="1600" b="1" u="sng" dirty="0"/>
              <a:t>EPIGENETIKA</a:t>
            </a:r>
          </a:p>
          <a:p>
            <a:endParaRPr lang="cs-CZ" sz="1600" i="1" dirty="0"/>
          </a:p>
          <a:p>
            <a:r>
              <a:rPr lang="cs-CZ" sz="1600" i="1" dirty="0"/>
              <a:t>"Studuje změny v genové expresi (buněčného fenotypu), které nejsou způsobeny změnou nukleotidové sekvence DNA, ale mohou být dědičné"</a:t>
            </a:r>
          </a:p>
          <a:p>
            <a:endParaRPr lang="cs-CZ" sz="1600" i="1" dirty="0"/>
          </a:p>
          <a:p>
            <a:r>
              <a:rPr lang="cs-CZ" sz="1600" dirty="0"/>
              <a:t>DNA sekvence (A, C, T, G) je jako manuál a epigenetické modifikace jako zvýrazňovače, které podtrhují různými barvami různě důležité části v jednotlivých buňkách</a:t>
            </a:r>
          </a:p>
          <a:p>
            <a:endParaRPr lang="cs-CZ" sz="1600" dirty="0"/>
          </a:p>
          <a:p>
            <a:r>
              <a:rPr lang="cs-CZ" sz="1600" dirty="0"/>
              <a:t>Na rozdíl od DNA sekvence se epigenetické značky mění během vývoje a v reakci na vnější okolnosti a mohou se též dědit</a:t>
            </a:r>
          </a:p>
        </p:txBody>
      </p:sp>
      <p:pic>
        <p:nvPicPr>
          <p:cNvPr id="1033" name="Picture 9" descr="http://www.pbs.org/newshour/wp-content/uploads/2015/12/epigenetic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5020" r="1809" b="5273"/>
          <a:stretch/>
        </p:blipFill>
        <p:spPr bwMode="auto">
          <a:xfrm>
            <a:off x="2267744" y="3373136"/>
            <a:ext cx="50209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4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nature.com/neuro/journal/v13/n4/images/nn0410-405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1088"/>
            <a:ext cx="5688632" cy="37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155" y="116632"/>
            <a:ext cx="87383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Chromatinová </a:t>
            </a:r>
            <a:r>
              <a:rPr lang="cs-CZ" sz="1600" b="1" dirty="0" err="1"/>
              <a:t>remodelace</a:t>
            </a:r>
            <a:r>
              <a:rPr lang="cs-CZ" sz="1600" b="1" dirty="0"/>
              <a:t> - </a:t>
            </a:r>
            <a:r>
              <a:rPr lang="cs-CZ" sz="1600" b="1" u="sng" dirty="0"/>
              <a:t>EPIGENETIKA</a:t>
            </a:r>
          </a:p>
          <a:p>
            <a:endParaRPr lang="cs-CZ" sz="1600" i="1" dirty="0"/>
          </a:p>
          <a:p>
            <a:r>
              <a:rPr lang="cs-CZ" sz="1600" dirty="0"/>
              <a:t>- hlavně kovalentní modifikace a) DNA a b) histonů</a:t>
            </a:r>
          </a:p>
          <a:p>
            <a:r>
              <a:rPr lang="cs-CZ" sz="1600" dirty="0"/>
              <a:t>- tyto bývají synonymem pro "</a:t>
            </a:r>
            <a:r>
              <a:rPr lang="cs-CZ" sz="1600" dirty="0" err="1"/>
              <a:t>epigenetiku</a:t>
            </a:r>
            <a:r>
              <a:rPr lang="cs-CZ" sz="1600" dirty="0"/>
              <a:t>"</a:t>
            </a:r>
          </a:p>
          <a:p>
            <a:r>
              <a:rPr lang="cs-CZ" sz="1600" dirty="0"/>
              <a:t>- mezi epigenetické regulátory řadíme též </a:t>
            </a:r>
            <a:r>
              <a:rPr lang="cs-CZ" sz="1600" dirty="0" err="1"/>
              <a:t>siRNA</a:t>
            </a:r>
            <a:r>
              <a:rPr lang="cs-CZ" sz="1600" dirty="0"/>
              <a:t> a </a:t>
            </a:r>
            <a:r>
              <a:rPr lang="cs-CZ" sz="1600" dirty="0" err="1"/>
              <a:t>miRNA</a:t>
            </a:r>
            <a:r>
              <a:rPr lang="cs-CZ" sz="1600" dirty="0"/>
              <a:t> (souhrnně RNA interference - </a:t>
            </a:r>
            <a:r>
              <a:rPr lang="cs-CZ" sz="1600" dirty="0" err="1"/>
              <a:t>RNAi</a:t>
            </a:r>
            <a:r>
              <a:rPr lang="cs-CZ" sz="1600" dirty="0"/>
              <a:t>)</a:t>
            </a:r>
          </a:p>
          <a:p>
            <a:endParaRPr lang="cs-CZ" sz="1600" dirty="0"/>
          </a:p>
          <a:p>
            <a:r>
              <a:rPr lang="cs-CZ" sz="1600" b="1" dirty="0"/>
              <a:t>a) modifikace DNA</a:t>
            </a:r>
          </a:p>
          <a:p>
            <a:r>
              <a:rPr lang="cs-CZ" sz="1600" dirty="0"/>
              <a:t>- </a:t>
            </a:r>
            <a:r>
              <a:rPr lang="cs-CZ" sz="1600" b="1" dirty="0" err="1"/>
              <a:t>methylace</a:t>
            </a:r>
            <a:r>
              <a:rPr lang="cs-CZ" sz="1600" b="1" dirty="0"/>
              <a:t> cytosinu</a:t>
            </a:r>
          </a:p>
          <a:p>
            <a:r>
              <a:rPr lang="cs-CZ" sz="1600" dirty="0"/>
              <a:t>	</a:t>
            </a:r>
            <a:r>
              <a:rPr lang="cs-CZ" sz="1600" b="1" dirty="0"/>
              <a:t>- inhibuje transkripci</a:t>
            </a:r>
          </a:p>
          <a:p>
            <a:r>
              <a:rPr lang="cs-CZ" sz="1600" dirty="0"/>
              <a:t>	- umlčení exprese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Dnmt</a:t>
            </a:r>
            <a:r>
              <a:rPr lang="cs-CZ" sz="1600" dirty="0"/>
              <a:t> (DNA </a:t>
            </a:r>
            <a:r>
              <a:rPr lang="cs-CZ" sz="1600" dirty="0" err="1"/>
              <a:t>methyltransferáza</a:t>
            </a:r>
            <a:r>
              <a:rPr lang="cs-CZ" sz="1600" dirty="0"/>
              <a:t>)</a:t>
            </a:r>
          </a:p>
          <a:p>
            <a:r>
              <a:rPr lang="cs-CZ" sz="1600" dirty="0"/>
              <a:t>- v </a:t>
            </a:r>
            <a:r>
              <a:rPr lang="cs-CZ" sz="1600" dirty="0" err="1"/>
              <a:t>CpG</a:t>
            </a:r>
            <a:r>
              <a:rPr lang="cs-CZ" sz="1600" dirty="0"/>
              <a:t> ostrůvcích**</a:t>
            </a:r>
          </a:p>
          <a:p>
            <a:endParaRPr lang="cs-CZ" sz="1600" dirty="0"/>
          </a:p>
          <a:p>
            <a:r>
              <a:rPr lang="cs-CZ" sz="1600" b="1" dirty="0"/>
              <a:t>b) modifikace histonových proteinů</a:t>
            </a:r>
          </a:p>
          <a:p>
            <a:r>
              <a:rPr lang="cs-CZ" sz="1600" b="1" dirty="0"/>
              <a:t>- </a:t>
            </a:r>
            <a:r>
              <a:rPr lang="cs-CZ" sz="1600" b="1" dirty="0" err="1"/>
              <a:t>methylace</a:t>
            </a:r>
            <a:r>
              <a:rPr lang="cs-CZ" sz="1600" b="1" dirty="0"/>
              <a:t> nebo acetylace</a:t>
            </a:r>
          </a:p>
          <a:p>
            <a:r>
              <a:rPr lang="cs-CZ" sz="1600" dirty="0"/>
              <a:t>- hlavně acetylace lysinu</a:t>
            </a:r>
          </a:p>
          <a:p>
            <a:r>
              <a:rPr lang="cs-CZ" sz="1600" dirty="0"/>
              <a:t>	- aktivuje transkripci</a:t>
            </a:r>
          </a:p>
          <a:p>
            <a:r>
              <a:rPr lang="cs-CZ" sz="1600" dirty="0"/>
              <a:t>- HAT a HDAC</a:t>
            </a:r>
          </a:p>
          <a:p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6012160" y="6464369"/>
            <a:ext cx="1440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www.nature.com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052" y="6167045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*</a:t>
            </a:r>
            <a:r>
              <a:rPr lang="cs-CZ" sz="1200" i="1" dirty="0" err="1"/>
              <a:t>Dawson</a:t>
            </a:r>
            <a:r>
              <a:rPr lang="cs-CZ" sz="1200" i="1" dirty="0"/>
              <a:t> and </a:t>
            </a:r>
            <a:r>
              <a:rPr lang="cs-CZ" sz="1200" i="1" dirty="0" err="1"/>
              <a:t>Kouzarides</a:t>
            </a:r>
            <a:r>
              <a:rPr lang="cs-CZ" sz="1200" i="1" dirty="0"/>
              <a:t>, Cell 2012</a:t>
            </a:r>
          </a:p>
          <a:p>
            <a:r>
              <a:rPr lang="cs-CZ" sz="1200" i="1" dirty="0"/>
              <a:t>**</a:t>
            </a:r>
            <a:r>
              <a:rPr lang="cs-CZ" sz="1200" i="1" dirty="0" err="1"/>
              <a:t>CpG</a:t>
            </a:r>
            <a:r>
              <a:rPr lang="cs-CZ" sz="1200" i="1" dirty="0"/>
              <a:t> ostrůvky: nukleotidy C a G vedle sebe na stejné DNA řetězci (cytosin - fosfát - guanin)</a:t>
            </a:r>
          </a:p>
        </p:txBody>
      </p:sp>
      <p:pic>
        <p:nvPicPr>
          <p:cNvPr id="1026" name="Picture 2" descr="Skeletal formula of acetyl with all implicit hydrogens sh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10" y="1407373"/>
            <a:ext cx="1214270" cy="9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66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Histonový kód</a:t>
            </a:r>
          </a:p>
          <a:p>
            <a:endParaRPr lang="cs-CZ" sz="1600" b="1" dirty="0"/>
          </a:p>
          <a:p>
            <a:r>
              <a:rPr lang="cs-CZ" sz="1600" i="1" dirty="0"/>
              <a:t>Hypotéza, že informace kódovaná v DNA je částečně řízena chemickými modifikacemi histonů</a:t>
            </a:r>
          </a:p>
          <a:p>
            <a:endParaRPr lang="cs-CZ" sz="1600" i="1" dirty="0"/>
          </a:p>
          <a:p>
            <a:r>
              <a:rPr lang="cs-CZ" sz="1600" dirty="0"/>
              <a:t>- spolu s DNA </a:t>
            </a:r>
            <a:r>
              <a:rPr lang="cs-CZ" sz="1600" dirty="0" err="1"/>
              <a:t>methylacemi</a:t>
            </a:r>
            <a:r>
              <a:rPr lang="cs-CZ" sz="1600" dirty="0"/>
              <a:t> tvoří </a:t>
            </a:r>
            <a:r>
              <a:rPr lang="cs-CZ" sz="1600" i="1" dirty="0"/>
              <a:t>epigenetický kód</a:t>
            </a:r>
          </a:p>
          <a:p>
            <a:endParaRPr lang="cs-CZ" sz="1600" i="1" dirty="0"/>
          </a:p>
          <a:p>
            <a:r>
              <a:rPr lang="cs-CZ" sz="1600" dirty="0"/>
              <a:t>- zatímco DNA kód mají všechny somatické buňky stejný, histonový a epigenetický kód je specifický pro každou buňku či tkáň</a:t>
            </a:r>
          </a:p>
          <a:p>
            <a:r>
              <a:rPr lang="cs-CZ" sz="1600" dirty="0"/>
              <a:t>- modifikovány bývají N-konce, které vyčnívají z </a:t>
            </a:r>
            <a:r>
              <a:rPr lang="cs-CZ" sz="1600" dirty="0" err="1"/>
              <a:t>nukleozomu</a:t>
            </a:r>
            <a:endParaRPr lang="cs-CZ" sz="1600" dirty="0"/>
          </a:p>
          <a:p>
            <a:r>
              <a:rPr lang="cs-CZ" sz="1600" dirty="0"/>
              <a:t>- nejčastěji bývá modifikován lyzin (K)</a:t>
            </a:r>
          </a:p>
          <a:p>
            <a:endParaRPr lang="cs-CZ" sz="1600" b="1" dirty="0"/>
          </a:p>
          <a:p>
            <a:endParaRPr lang="cs-CZ" sz="1600" dirty="0"/>
          </a:p>
        </p:txBody>
      </p:sp>
      <p:pic>
        <p:nvPicPr>
          <p:cNvPr id="1026" name="Picture 2" descr="http://www.nature.com/nrc/journal/v1/n3/images/nrc1201-194a-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77" y="2780928"/>
            <a:ext cx="4154831" cy="32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7398" y="6036260"/>
            <a:ext cx="89898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1" dirty="0" err="1"/>
              <a:t>Nukleozom</a:t>
            </a:r>
            <a:r>
              <a:rPr lang="cs-CZ" sz="1400" b="1" i="1" dirty="0"/>
              <a:t>:</a:t>
            </a:r>
            <a:r>
              <a:rPr lang="cs-CZ" sz="1400" i="1" dirty="0"/>
              <a:t> skládá se z osmi histonových proteinů (2 od každého ze 4 druhů: H2A, H2B, H3 a H4) a z navinutého řetězce DNA dlouhého 147 nukleotidů</a:t>
            </a:r>
          </a:p>
          <a:p>
            <a:r>
              <a:rPr lang="cs-CZ" sz="1400" b="1" i="1" dirty="0"/>
              <a:t>Histony: </a:t>
            </a:r>
            <a:r>
              <a:rPr lang="cs-CZ" sz="1400" i="1" dirty="0"/>
              <a:t>proteiny, okolo kterých je omotána DNA. 5 druhů (</a:t>
            </a:r>
            <a:r>
              <a:rPr lang="pt-BR" sz="1400" i="1" dirty="0"/>
              <a:t>H1, H2A, H2B, H3 and H4</a:t>
            </a:r>
            <a:r>
              <a:rPr lang="cs-CZ" sz="1400" i="1" dirty="0"/>
              <a:t>)</a:t>
            </a:r>
          </a:p>
        </p:txBody>
      </p:sp>
      <p:pic>
        <p:nvPicPr>
          <p:cNvPr id="1028" name="Picture 4" descr="https://upload.wikimedia.org/wikipedia/commons/4/45/Nucleosome_organ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4864"/>
            <a:ext cx="18596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08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Nomenklatura histonových modifikací</a:t>
            </a:r>
            <a:endParaRPr lang="cs-CZ" sz="1600" b="1" i="1" dirty="0"/>
          </a:p>
          <a:p>
            <a:endParaRPr lang="cs-CZ" sz="1600" b="1" dirty="0"/>
          </a:p>
          <a:p>
            <a:r>
              <a:rPr lang="cs-CZ" sz="1600" dirty="0"/>
              <a:t>1. Jméno histonu (např. H3)</a:t>
            </a:r>
          </a:p>
          <a:p>
            <a:r>
              <a:rPr lang="cs-CZ" sz="1600" dirty="0"/>
              <a:t>2. Jednopísmenná zkratka aminokyseliny (např. K pro lysin) a pozice AA v proteinu (počítáno od N'-konce)</a:t>
            </a:r>
          </a:p>
          <a:p>
            <a:r>
              <a:rPr lang="cs-CZ" sz="1600" dirty="0"/>
              <a:t>3. Typ modifikace </a:t>
            </a:r>
            <a:r>
              <a:rPr lang="en-US" sz="1600" dirty="0"/>
              <a:t>(Me: methyl, P: phosphate, Ac: acetyl, </a:t>
            </a:r>
            <a:r>
              <a:rPr lang="en-US" sz="1600" dirty="0" err="1"/>
              <a:t>Ub</a:t>
            </a:r>
            <a:r>
              <a:rPr lang="en-US" sz="1600" dirty="0"/>
              <a:t>: ubiquitin)</a:t>
            </a:r>
            <a:endParaRPr lang="cs-CZ" sz="1600" dirty="0"/>
          </a:p>
          <a:p>
            <a:r>
              <a:rPr lang="cs-CZ" sz="1600" dirty="0"/>
              <a:t>4. Počet modifikací (pouze </a:t>
            </a:r>
            <a:r>
              <a:rPr lang="cs-CZ" sz="1600" dirty="0" err="1"/>
              <a:t>methyl</a:t>
            </a:r>
            <a:r>
              <a:rPr lang="cs-CZ" sz="1600" dirty="0"/>
              <a:t> může mít více - až tři - kopie na AA zbytek)</a:t>
            </a:r>
            <a:endParaRPr lang="en-US" sz="1600" dirty="0"/>
          </a:p>
          <a:p>
            <a:endParaRPr lang="cs-CZ" sz="1600" dirty="0"/>
          </a:p>
          <a:p>
            <a:r>
              <a:rPr lang="cs-CZ" sz="1600" dirty="0"/>
              <a:t>Příklad:</a:t>
            </a:r>
            <a:r>
              <a:rPr lang="en-US" sz="1600" dirty="0"/>
              <a:t> </a:t>
            </a:r>
            <a:r>
              <a:rPr lang="en-US" sz="1600" b="1" u="sng" dirty="0"/>
              <a:t>H3K4me1</a:t>
            </a:r>
            <a:r>
              <a:rPr lang="en-US" sz="1600" dirty="0"/>
              <a:t> </a:t>
            </a:r>
            <a:r>
              <a:rPr lang="cs-CZ" sz="1600" dirty="0"/>
              <a:t>značí</a:t>
            </a:r>
            <a:r>
              <a:rPr lang="en-US" sz="1600" dirty="0"/>
              <a:t> </a:t>
            </a:r>
            <a:r>
              <a:rPr lang="en-US" sz="1600" dirty="0" err="1"/>
              <a:t>monomethyla</a:t>
            </a:r>
            <a:r>
              <a:rPr lang="cs-CZ" sz="1600" dirty="0" err="1"/>
              <a:t>ci</a:t>
            </a:r>
            <a:r>
              <a:rPr lang="cs-CZ" sz="1600" dirty="0"/>
              <a:t> čtvrté AA od N'-konce (lysinu - K) na proteinu H3</a:t>
            </a:r>
          </a:p>
          <a:p>
            <a:endParaRPr lang="cs-CZ" sz="1600" dirty="0"/>
          </a:p>
        </p:txBody>
      </p:sp>
      <p:pic>
        <p:nvPicPr>
          <p:cNvPr id="2" name="Picture 2" descr="Methyl lysin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3" y="5013176"/>
            <a:ext cx="385083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ematic representation of histone modifications. Based on Rodriguez-Paredes and Esteller, Nature, 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2" y="2508521"/>
            <a:ext cx="8600346" cy="20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2591" y="6453336"/>
            <a:ext cx="966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err="1"/>
              <a:t>wikipedia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474825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Příklady známých histonových modifikací</a:t>
            </a:r>
            <a:endParaRPr lang="cs-CZ" sz="1600" b="1" i="1" dirty="0"/>
          </a:p>
          <a:p>
            <a:endParaRPr lang="cs-CZ" sz="1600" b="1" dirty="0"/>
          </a:p>
          <a:p>
            <a:r>
              <a:rPr lang="cs-CZ" sz="1600" dirty="0"/>
              <a:t>Acetylace histonu vede k rozvolnění chromatinu a aktivaci exprese</a:t>
            </a:r>
          </a:p>
          <a:p>
            <a:r>
              <a:rPr lang="cs-CZ" sz="1600" dirty="0"/>
              <a:t>Na rozdíl od </a:t>
            </a:r>
            <a:r>
              <a:rPr lang="cs-CZ" sz="1600" dirty="0" err="1"/>
              <a:t>methylace</a:t>
            </a:r>
            <a:r>
              <a:rPr lang="cs-CZ" sz="1600" dirty="0"/>
              <a:t> DNA neplatí, že </a:t>
            </a:r>
            <a:r>
              <a:rPr lang="cs-CZ" sz="1600" dirty="0" err="1"/>
              <a:t>methylace</a:t>
            </a:r>
            <a:r>
              <a:rPr lang="cs-CZ" sz="1600" dirty="0"/>
              <a:t> histonu vždy znamená umlčení (represi) exprese genu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43464" r="37898" b="33659"/>
          <a:stretch/>
        </p:blipFill>
        <p:spPr bwMode="auto">
          <a:xfrm>
            <a:off x="681759" y="1556792"/>
            <a:ext cx="7827132" cy="20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2591" y="6453336"/>
            <a:ext cx="966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err="1"/>
              <a:t>wikipedia</a:t>
            </a:r>
            <a:endParaRPr lang="cs-CZ" sz="1400" i="1" dirty="0"/>
          </a:p>
        </p:txBody>
      </p:sp>
      <p:sp>
        <p:nvSpPr>
          <p:cNvPr id="7" name="Obdélník 6"/>
          <p:cNvSpPr/>
          <p:nvPr/>
        </p:nvSpPr>
        <p:spPr>
          <a:xfrm>
            <a:off x="2853291" y="4057327"/>
            <a:ext cx="3266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Video: </a:t>
            </a:r>
            <a:r>
              <a:rPr lang="cs-CZ" sz="1400" dirty="0">
                <a:hlinkClick r:id="rId3"/>
              </a:rPr>
              <a:t>Histonové modifikace</a:t>
            </a:r>
            <a:endParaRPr lang="en-US" sz="1400" dirty="0"/>
          </a:p>
        </p:txBody>
      </p:sp>
      <p:sp>
        <p:nvSpPr>
          <p:cNvPr id="8" name="Obdélník 7"/>
          <p:cNvSpPr/>
          <p:nvPr/>
        </p:nvSpPr>
        <p:spPr>
          <a:xfrm>
            <a:off x="149449" y="4800054"/>
            <a:ext cx="8882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 kostce:</a:t>
            </a:r>
            <a:endParaRPr lang="cs-CZ" sz="1600" b="1" i="1" dirty="0"/>
          </a:p>
          <a:p>
            <a:r>
              <a:rPr lang="cs-CZ" sz="1600" dirty="0">
                <a:solidFill>
                  <a:srgbClr val="C00000"/>
                </a:solidFill>
              </a:rPr>
              <a:t>HDAC - Histon </a:t>
            </a:r>
            <a:r>
              <a:rPr lang="cs-CZ" sz="1600" dirty="0" err="1">
                <a:solidFill>
                  <a:srgbClr val="C00000"/>
                </a:solidFill>
              </a:rPr>
              <a:t>deacetylázy</a:t>
            </a:r>
            <a:r>
              <a:rPr lang="cs-CZ" sz="1600" dirty="0">
                <a:solidFill>
                  <a:srgbClr val="C00000"/>
                </a:solidFill>
              </a:rPr>
              <a:t>	potlačují expresi	HDAC1, HDAC2, HDAC2...</a:t>
            </a:r>
          </a:p>
          <a:p>
            <a:r>
              <a:rPr lang="cs-CZ" sz="1600" dirty="0">
                <a:solidFill>
                  <a:srgbClr val="00B050"/>
                </a:solidFill>
              </a:rPr>
              <a:t>HAT - Histon acetyl transferázy	aktivují expresi	Gcn5, CBP/p300, PCAF, SRC-1, ACTR, ESA1, MOZ...</a:t>
            </a:r>
          </a:p>
          <a:p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Histon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methyltransferázy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	aktivují/potlačují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exp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.	Suv39H, CARM1, PRMT1...</a:t>
            </a:r>
          </a:p>
          <a:p>
            <a:r>
              <a:rPr lang="cs-CZ" sz="1600" dirty="0">
                <a:solidFill>
                  <a:srgbClr val="C00000"/>
                </a:solidFill>
              </a:rPr>
              <a:t>DNMT - DNA </a:t>
            </a:r>
            <a:r>
              <a:rPr lang="cs-CZ" sz="1600" dirty="0" err="1">
                <a:solidFill>
                  <a:srgbClr val="C00000"/>
                </a:solidFill>
              </a:rPr>
              <a:t>methyltransferázy</a:t>
            </a:r>
            <a:r>
              <a:rPr lang="cs-CZ" sz="1600" dirty="0">
                <a:solidFill>
                  <a:srgbClr val="C00000"/>
                </a:solidFill>
              </a:rPr>
              <a:t>	potlačují expresi	DNMT1, DNMT3...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79712" y="2204864"/>
            <a:ext cx="87357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6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Pioneer </a:t>
            </a:r>
            <a:r>
              <a:rPr lang="cs-CZ" sz="1600" b="1" dirty="0" err="1"/>
              <a:t>Transcription</a:t>
            </a:r>
            <a:r>
              <a:rPr lang="cs-CZ" sz="1600" b="1" dirty="0"/>
              <a:t> </a:t>
            </a:r>
            <a:r>
              <a:rPr lang="cs-CZ" sz="1600" b="1" dirty="0" err="1"/>
              <a:t>Factor</a:t>
            </a:r>
            <a:r>
              <a:rPr lang="cs-CZ" sz="1600" b="1" dirty="0"/>
              <a:t> (TF)</a:t>
            </a:r>
          </a:p>
          <a:p>
            <a:r>
              <a:rPr lang="cs-CZ" sz="1600" i="1" dirty="0"/>
              <a:t>TF, který se dokáže vázat na kondenzovaný (uzavřený) heterochromatin</a:t>
            </a:r>
          </a:p>
          <a:p>
            <a:endParaRPr lang="cs-CZ" sz="1600" dirty="0"/>
          </a:p>
          <a:p>
            <a:r>
              <a:rPr lang="cs-CZ" sz="1600" dirty="0"/>
              <a:t>- objeven r. 2002* </a:t>
            </a:r>
          </a:p>
          <a:p>
            <a:r>
              <a:rPr lang="cs-CZ" sz="1600" dirty="0"/>
              <a:t>- účastní se zejména zahájení diferenciace a aktivace buněčně-specifických genů</a:t>
            </a:r>
          </a:p>
          <a:p>
            <a:r>
              <a:rPr lang="cs-CZ" sz="1600" dirty="0"/>
              <a:t>- příkladem je </a:t>
            </a:r>
            <a:r>
              <a:rPr lang="cs-CZ" sz="1600" dirty="0" err="1"/>
              <a:t>pioneer</a:t>
            </a:r>
            <a:r>
              <a:rPr lang="cs-CZ" sz="1600" dirty="0"/>
              <a:t> transkripční faktor ASCL1, který zahajuje (trans)diferenciaci do neuronu**</a:t>
            </a:r>
          </a:p>
          <a:p>
            <a:r>
              <a:rPr lang="cs-CZ" sz="1600" dirty="0"/>
              <a:t>  (navíc MYT1L zajišťuje vypnutí non-</a:t>
            </a:r>
            <a:r>
              <a:rPr lang="cs-CZ" sz="1600" dirty="0" err="1"/>
              <a:t>neuronálních</a:t>
            </a:r>
            <a:r>
              <a:rPr lang="cs-CZ" sz="1600" dirty="0"/>
              <a:t> genů; např. fibroblastových při </a:t>
            </a:r>
            <a:r>
              <a:rPr lang="cs-CZ" sz="1600" dirty="0" err="1"/>
              <a:t>transdiferenciaci</a:t>
            </a:r>
            <a:r>
              <a:rPr lang="cs-CZ" sz="1600" dirty="0"/>
              <a:t>)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2590" y="6074712"/>
            <a:ext cx="8901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</a:t>
            </a:r>
            <a:r>
              <a:rPr lang="cs-CZ" sz="1400" i="1" dirty="0" err="1"/>
              <a:t>Cirillo</a:t>
            </a:r>
            <a:r>
              <a:rPr lang="cs-CZ" sz="1400" i="1" dirty="0"/>
              <a:t> et al., 2002, </a:t>
            </a:r>
            <a:r>
              <a:rPr lang="en-US" sz="1400" i="1" dirty="0"/>
              <a:t>"Opening of compacted chromatin by early developmental transcription factors HNF3 (</a:t>
            </a:r>
            <a:r>
              <a:rPr lang="en-US" sz="1400" i="1" dirty="0" err="1"/>
              <a:t>FoxA</a:t>
            </a:r>
            <a:r>
              <a:rPr lang="en-US" sz="1400" i="1" dirty="0"/>
              <a:t>) and GATA-4". Molecular Cell. 9 (2): 279–89.</a:t>
            </a:r>
            <a:r>
              <a:rPr lang="cs-CZ" sz="1400" i="1" dirty="0"/>
              <a:t> </a:t>
            </a:r>
          </a:p>
          <a:p>
            <a:r>
              <a:rPr lang="cs-CZ" sz="1400" i="1" dirty="0"/>
              <a:t>** </a:t>
            </a:r>
            <a:r>
              <a:rPr lang="cs-CZ" sz="1400" i="1" dirty="0" err="1"/>
              <a:t>Wapinski</a:t>
            </a:r>
            <a:r>
              <a:rPr lang="cs-CZ" sz="1400" i="1" dirty="0"/>
              <a:t> 2013; </a:t>
            </a:r>
            <a:r>
              <a:rPr lang="cs-CZ" sz="1400" i="1" dirty="0" err="1"/>
              <a:t>Chanda</a:t>
            </a:r>
            <a:r>
              <a:rPr lang="cs-CZ" sz="1400" i="1" dirty="0"/>
              <a:t> 2014</a:t>
            </a:r>
          </a:p>
        </p:txBody>
      </p:sp>
      <p:pic>
        <p:nvPicPr>
          <p:cNvPr id="1026" name="Picture 2" descr="https://upload.wikimedia.org/wikipedia/commons/thumb/1/1c/Pioneer_Factor_rearrange_the_nucleosome.jpg/800px-Pioneer_Factor_rearrange_the_nucleos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 r="6147" b="6312"/>
          <a:stretch/>
        </p:blipFill>
        <p:spPr bwMode="auto">
          <a:xfrm>
            <a:off x="323528" y="1986124"/>
            <a:ext cx="3816424" cy="40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rs.els-cdn.com/content/image/1-s2.0-S2213671114001878-f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957207" y="5140414"/>
            <a:ext cx="2089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 err="1"/>
              <a:t>iN</a:t>
            </a:r>
            <a:r>
              <a:rPr lang="cs-CZ" sz="1200" i="1" dirty="0"/>
              <a:t> = indukovaný neuron</a:t>
            </a:r>
          </a:p>
          <a:p>
            <a:r>
              <a:rPr lang="cs-CZ" sz="1200" i="1" dirty="0"/>
              <a:t>ES = embryonální kmen. buňka</a:t>
            </a:r>
          </a:p>
        </p:txBody>
      </p:sp>
    </p:spTree>
    <p:extLst>
      <p:ext uri="{BB962C8B-B14F-4D97-AF65-F5344CB8AC3E}">
        <p14:creationId xmlns:p14="http://schemas.microsoft.com/office/powerpoint/2010/main" val="1331961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</a:t>
            </a:r>
          </a:p>
          <a:p>
            <a:endParaRPr lang="cs-CZ" sz="1600" b="1" dirty="0"/>
          </a:p>
          <a:p>
            <a:r>
              <a:rPr lang="cs-CZ" sz="1600" i="1" dirty="0"/>
              <a:t>epigenetické změny mohou být ovlivněny okolními podmínkami (věkem, nemocí, výživou...)</a:t>
            </a:r>
          </a:p>
          <a:p>
            <a:endParaRPr lang="cs-CZ" sz="1600" dirty="0"/>
          </a:p>
          <a:p>
            <a:endParaRPr lang="cs-CZ" sz="1600" b="1" dirty="0"/>
          </a:p>
          <a:p>
            <a:r>
              <a:rPr lang="cs-CZ" sz="1600" b="1" dirty="0"/>
              <a:t>Vzrůstající epigenetické rozdíly v průběhu života u </a:t>
            </a:r>
            <a:r>
              <a:rPr lang="cs-CZ" sz="1600" b="1" dirty="0" err="1"/>
              <a:t>monozygotických</a:t>
            </a:r>
            <a:r>
              <a:rPr lang="cs-CZ" sz="1600" b="1" dirty="0"/>
              <a:t> dvojčat*</a:t>
            </a:r>
          </a:p>
          <a:p>
            <a:r>
              <a:rPr lang="cs-CZ" sz="1600" dirty="0"/>
              <a:t>- dvojčata jsou po narození epigeneticky identická, avšak po několika letech lze detekovat rozdíly v </a:t>
            </a:r>
            <a:r>
              <a:rPr lang="cs-CZ" sz="1600" dirty="0" err="1"/>
              <a:t>genomické</a:t>
            </a:r>
            <a:r>
              <a:rPr lang="cs-CZ" sz="1600" dirty="0"/>
              <a:t> distribuci </a:t>
            </a:r>
            <a:r>
              <a:rPr lang="en-US" sz="1600" dirty="0"/>
              <a:t>5-methylcytosin</a:t>
            </a:r>
            <a:r>
              <a:rPr lang="cs-CZ" sz="1600" dirty="0"/>
              <a:t>u</a:t>
            </a:r>
            <a:r>
              <a:rPr lang="en-US" sz="1600" dirty="0"/>
              <a:t> DNA a</a:t>
            </a:r>
            <a:r>
              <a:rPr lang="cs-CZ" sz="1600" dirty="0"/>
              <a:t> acetylaci histonů</a:t>
            </a:r>
          </a:p>
          <a:p>
            <a:r>
              <a:rPr lang="cs-CZ" sz="1600" dirty="0"/>
              <a:t>- rozdíly se zvětšují pokud mají dvojčata rozdílný životní styl nebo nežijí spolu*</a:t>
            </a:r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EPIGENETIKA A VÝŽIVA</a:t>
            </a:r>
          </a:p>
          <a:p>
            <a:endParaRPr lang="cs-CZ" sz="1600" dirty="0"/>
          </a:p>
          <a:p>
            <a:r>
              <a:rPr lang="cs-CZ" sz="1600" b="1" dirty="0"/>
              <a:t>Epigenetické změny způsobené prenatálním vystavením hladomoru**</a:t>
            </a:r>
          </a:p>
          <a:p>
            <a:r>
              <a:rPr lang="cs-CZ" sz="1600" dirty="0"/>
              <a:t>- okolní podmínky mohou u lidí způsobit epigenetické změny které přetrvají po celý život</a:t>
            </a:r>
          </a:p>
          <a:p>
            <a:r>
              <a:rPr lang="cs-CZ" sz="1600" dirty="0"/>
              <a:t>- testovaní DNA </a:t>
            </a:r>
            <a:r>
              <a:rPr lang="cs-CZ" sz="1600" dirty="0" err="1"/>
              <a:t>methylace</a:t>
            </a:r>
            <a:r>
              <a:rPr lang="cs-CZ" sz="1600" dirty="0"/>
              <a:t> u genu IGF2 mezi sourozenci stejného pohlaví</a:t>
            </a:r>
          </a:p>
          <a:p>
            <a:r>
              <a:rPr lang="cs-CZ" sz="1600" dirty="0"/>
              <a:t>- lidé prenatálně vystavení hladu během hladomoru v Holandsku 1944-1945</a:t>
            </a:r>
          </a:p>
          <a:p>
            <a:r>
              <a:rPr lang="cs-CZ" sz="1600" dirty="0"/>
              <a:t>- snížená </a:t>
            </a:r>
            <a:r>
              <a:rPr lang="cs-CZ" sz="1600" dirty="0" err="1"/>
              <a:t>methylace</a:t>
            </a:r>
            <a:r>
              <a:rPr lang="cs-CZ" sz="1600" dirty="0"/>
              <a:t> DNA v genu pro </a:t>
            </a:r>
            <a:r>
              <a:rPr lang="en-US" sz="1600" dirty="0"/>
              <a:t>insulin-like growth factor II (IGF</a:t>
            </a:r>
            <a:r>
              <a:rPr lang="cs-CZ" sz="1600" dirty="0"/>
              <a:t>-</a:t>
            </a:r>
            <a:r>
              <a:rPr lang="en-US" sz="1600" dirty="0"/>
              <a:t>2)</a:t>
            </a:r>
            <a:endParaRPr lang="cs-CZ" sz="1600" dirty="0"/>
          </a:p>
          <a:p>
            <a:r>
              <a:rPr lang="cs-CZ" sz="1600" dirty="0"/>
              <a:t>- zvýšená náchylnost k obezitě a srdečním onemocněním či schizofrenii</a:t>
            </a:r>
          </a:p>
        </p:txBody>
      </p:sp>
      <p:sp>
        <p:nvSpPr>
          <p:cNvPr id="3" name="Obdélník 2"/>
          <p:cNvSpPr/>
          <p:nvPr/>
        </p:nvSpPr>
        <p:spPr>
          <a:xfrm>
            <a:off x="77398" y="623731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</a:t>
            </a:r>
            <a:r>
              <a:rPr lang="cs-CZ" sz="1400" i="1" dirty="0" err="1"/>
              <a:t>Fraga</a:t>
            </a:r>
            <a:r>
              <a:rPr lang="cs-CZ" sz="1400" i="1" dirty="0"/>
              <a:t> et al., PNAS 2005</a:t>
            </a:r>
          </a:p>
          <a:p>
            <a:r>
              <a:rPr lang="cs-CZ" sz="1400" i="1" dirty="0"/>
              <a:t>** </a:t>
            </a:r>
            <a:r>
              <a:rPr lang="cs-CZ" sz="1400" i="1" dirty="0" err="1"/>
              <a:t>Heijmans</a:t>
            </a:r>
            <a:r>
              <a:rPr lang="cs-CZ" sz="1400" i="1" dirty="0"/>
              <a:t> et al., PNAS 2008</a:t>
            </a:r>
          </a:p>
        </p:txBody>
      </p:sp>
    </p:spTree>
    <p:extLst>
      <p:ext uri="{BB962C8B-B14F-4D97-AF65-F5344CB8AC3E}">
        <p14:creationId xmlns:p14="http://schemas.microsoft.com/office/powerpoint/2010/main" val="415331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Část první: Řízení exprese bakteriálního genomu</a:t>
            </a:r>
          </a:p>
          <a:p>
            <a:endParaRPr lang="cs-CZ" sz="1600" b="1" dirty="0"/>
          </a:p>
          <a:p>
            <a:pPr algn="ctr"/>
            <a:endParaRPr lang="cs-CZ" sz="1600" b="1" dirty="0"/>
          </a:p>
          <a:p>
            <a:r>
              <a:rPr lang="cs-CZ" sz="1600" dirty="0"/>
              <a:t>- u bakterií nejčastěji regulace na úrovni </a:t>
            </a:r>
            <a:r>
              <a:rPr lang="cs-CZ" sz="1600" b="1" u="sng" dirty="0"/>
              <a:t>transkripce</a:t>
            </a:r>
          </a:p>
          <a:p>
            <a:r>
              <a:rPr lang="cs-CZ" sz="1600" dirty="0"/>
              <a:t>- NE všechny promotory jsou si rovny - některé mají slabší afinitu k RNA-polymeráze než jiné</a:t>
            </a:r>
          </a:p>
          <a:p>
            <a:r>
              <a:rPr lang="cs-CZ" sz="1600" dirty="0"/>
              <a:t>- proto potřebují pomoc regulátorů (pozitivní nebo negativní)</a:t>
            </a:r>
          </a:p>
          <a:p>
            <a:r>
              <a:rPr lang="cs-CZ" sz="1600" dirty="0"/>
              <a:t>- vypínání a zapínání transkripce v reakci na okolní podmínky</a:t>
            </a:r>
          </a:p>
          <a:p>
            <a:r>
              <a:rPr lang="cs-CZ" sz="1600" dirty="0"/>
              <a:t>- nikdy není potřeba vyrábět všechny proteiny najednou</a:t>
            </a:r>
          </a:p>
          <a:p>
            <a:endParaRPr lang="cs-CZ" sz="1600" dirty="0"/>
          </a:p>
          <a:p>
            <a:r>
              <a:rPr lang="cs-CZ" sz="1600" b="1" u="sng" dirty="0"/>
              <a:t>- buňky nikdy neplýtvají zbytečně energií</a:t>
            </a:r>
          </a:p>
          <a:p>
            <a:endParaRPr lang="cs-CZ" sz="1600" b="1" u="sng" dirty="0"/>
          </a:p>
          <a:p>
            <a:endParaRPr lang="cs-CZ" sz="1600" dirty="0"/>
          </a:p>
          <a:p>
            <a:r>
              <a:rPr lang="cs-CZ" sz="1600" b="1" u="sng" dirty="0"/>
              <a:t>Regulátory:</a:t>
            </a:r>
          </a:p>
          <a:p>
            <a:r>
              <a:rPr lang="cs-CZ" sz="1600" b="1" dirty="0"/>
              <a:t>1. Regulační protein</a:t>
            </a:r>
          </a:p>
          <a:p>
            <a:r>
              <a:rPr lang="cs-CZ" sz="1600" dirty="0"/>
              <a:t>	- vážou se na regulační oblast DNA (promotor/operátor)</a:t>
            </a:r>
          </a:p>
          <a:p>
            <a:r>
              <a:rPr lang="cs-CZ" sz="1600" dirty="0"/>
              <a:t>	- 2 vazebná místa</a:t>
            </a:r>
          </a:p>
          <a:p>
            <a:r>
              <a:rPr lang="cs-CZ" sz="1600" dirty="0"/>
              <a:t>		a) pro rozlišení DNA promotoru/operátoru regulovaného genu</a:t>
            </a:r>
          </a:p>
          <a:p>
            <a:r>
              <a:rPr lang="cs-CZ" sz="1600" dirty="0"/>
              <a:t>		b) pro příslušnou signální molekulu</a:t>
            </a:r>
          </a:p>
          <a:p>
            <a:r>
              <a:rPr lang="cs-CZ" sz="1600" dirty="0"/>
              <a:t>	- po vazbě signální molekuly mění konformaci a tím afinitu k promotoru</a:t>
            </a:r>
          </a:p>
          <a:p>
            <a:endParaRPr lang="cs-CZ" sz="1600" dirty="0"/>
          </a:p>
          <a:p>
            <a:r>
              <a:rPr lang="cs-CZ" sz="1600" b="1" dirty="0"/>
              <a:t>2. Signální molekula (alosterický efektor)</a:t>
            </a:r>
          </a:p>
          <a:p>
            <a:r>
              <a:rPr lang="cs-CZ" sz="1600" dirty="0"/>
              <a:t>	- většinou malá a neschopná se přímo vázat na regulační oblast DNA (promotor/operátor)</a:t>
            </a:r>
          </a:p>
          <a:p>
            <a:r>
              <a:rPr lang="cs-CZ" sz="1600" dirty="0"/>
              <a:t>	- často </a:t>
            </a:r>
            <a:r>
              <a:rPr lang="cs-CZ" sz="1600" dirty="0">
                <a:solidFill>
                  <a:srgbClr val="00B050"/>
                </a:solidFill>
              </a:rPr>
              <a:t>substrát (např. laktóza) </a:t>
            </a:r>
            <a:r>
              <a:rPr lang="cs-CZ" sz="1600" dirty="0"/>
              <a:t>nebo </a:t>
            </a:r>
            <a:r>
              <a:rPr lang="cs-CZ" sz="1600" dirty="0">
                <a:solidFill>
                  <a:srgbClr val="C00000"/>
                </a:solidFill>
              </a:rPr>
              <a:t>produkt (např. aminokyselina) </a:t>
            </a:r>
            <a:r>
              <a:rPr lang="cs-CZ" sz="1600" dirty="0"/>
              <a:t>příslušného enzymu</a:t>
            </a:r>
          </a:p>
          <a:p>
            <a:r>
              <a:rPr lang="cs-CZ" sz="1600" dirty="0"/>
              <a:t>	- daný enzym se buď </a:t>
            </a:r>
            <a:r>
              <a:rPr lang="cs-CZ" sz="1600" dirty="0">
                <a:solidFill>
                  <a:srgbClr val="00B050"/>
                </a:solidFill>
              </a:rPr>
              <a:t>zapne (</a:t>
            </a:r>
            <a:r>
              <a:rPr lang="el-GR" sz="1600" dirty="0">
                <a:solidFill>
                  <a:srgbClr val="00B050"/>
                </a:solidFill>
              </a:rPr>
              <a:t>β</a:t>
            </a:r>
            <a:r>
              <a:rPr lang="cs-CZ" sz="1600" dirty="0">
                <a:solidFill>
                  <a:srgbClr val="00B050"/>
                </a:solidFill>
              </a:rPr>
              <a:t>-</a:t>
            </a:r>
            <a:r>
              <a:rPr lang="cs-CZ" sz="1600" dirty="0" err="1">
                <a:solidFill>
                  <a:srgbClr val="00B050"/>
                </a:solidFill>
              </a:rPr>
              <a:t>galaktozidáza</a:t>
            </a:r>
            <a:r>
              <a:rPr lang="cs-CZ" sz="1600" dirty="0">
                <a:solidFill>
                  <a:srgbClr val="00B050"/>
                </a:solidFill>
              </a:rPr>
              <a:t>) </a:t>
            </a:r>
            <a:r>
              <a:rPr lang="cs-CZ" sz="1600" dirty="0"/>
              <a:t>nebo </a:t>
            </a:r>
            <a:r>
              <a:rPr lang="cs-CZ" sz="1600" dirty="0">
                <a:solidFill>
                  <a:srgbClr val="C00000"/>
                </a:solidFill>
              </a:rPr>
              <a:t>vypne (AA-</a:t>
            </a:r>
            <a:r>
              <a:rPr lang="cs-CZ" sz="1600" dirty="0" err="1">
                <a:solidFill>
                  <a:srgbClr val="C00000"/>
                </a:solidFill>
              </a:rPr>
              <a:t>syntetáza</a:t>
            </a:r>
            <a:r>
              <a:rPr lang="cs-CZ" sz="1600" dirty="0">
                <a:solidFill>
                  <a:srgbClr val="C00000"/>
                </a:solidFill>
              </a:rPr>
              <a:t>)</a:t>
            </a:r>
          </a:p>
          <a:p>
            <a:r>
              <a:rPr lang="cs-CZ" sz="1600" dirty="0"/>
              <a:t>	- vazba na regulační protein (zprostředkovatel)</a:t>
            </a:r>
          </a:p>
        </p:txBody>
      </p:sp>
    </p:spTree>
    <p:extLst>
      <p:ext uri="{BB962C8B-B14F-4D97-AF65-F5344CB8AC3E}">
        <p14:creationId xmlns:p14="http://schemas.microsoft.com/office/powerpoint/2010/main" val="1379648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</a:t>
            </a:r>
          </a:p>
          <a:p>
            <a:endParaRPr lang="cs-CZ" sz="1600" b="1" dirty="0"/>
          </a:p>
          <a:p>
            <a:r>
              <a:rPr lang="cs-CZ" sz="1600" b="1" dirty="0"/>
              <a:t>Rozdíl mezi včelí královnou a dělnicí</a:t>
            </a:r>
          </a:p>
          <a:p>
            <a:endParaRPr lang="cs-CZ" sz="1600" dirty="0"/>
          </a:p>
          <a:p>
            <a:r>
              <a:rPr lang="cs-CZ" sz="1600" dirty="0"/>
              <a:t>- včelí královna a dělnice mají shodný genom</a:t>
            </a:r>
          </a:p>
          <a:p>
            <a:r>
              <a:rPr lang="cs-CZ" sz="1600" dirty="0"/>
              <a:t>- rozdíly v </a:t>
            </a:r>
            <a:r>
              <a:rPr lang="cs-CZ" sz="1600" dirty="0" err="1"/>
              <a:t>methylaci</a:t>
            </a:r>
            <a:r>
              <a:rPr lang="cs-CZ" sz="1600" dirty="0"/>
              <a:t> DNA u více než 550 genů</a:t>
            </a:r>
          </a:p>
          <a:p>
            <a:endParaRPr lang="cs-CZ" sz="1600" dirty="0"/>
          </a:p>
          <a:p>
            <a:endParaRPr lang="cs-CZ" sz="1600" b="1" dirty="0"/>
          </a:p>
          <a:p>
            <a:r>
              <a:rPr lang="cs-CZ" sz="1600" b="1" dirty="0"/>
              <a:t>Královská výživa</a:t>
            </a:r>
          </a:p>
          <a:p>
            <a:endParaRPr lang="cs-CZ" sz="1600" dirty="0"/>
          </a:p>
          <a:p>
            <a:r>
              <a:rPr lang="cs-CZ" sz="1600" dirty="0"/>
              <a:t>- "</a:t>
            </a:r>
            <a:r>
              <a:rPr lang="cs-CZ" sz="1600" dirty="0" err="1"/>
              <a:t>Royal</a:t>
            </a:r>
            <a:r>
              <a:rPr lang="cs-CZ" sz="1600" dirty="0"/>
              <a:t> </a:t>
            </a:r>
            <a:r>
              <a:rPr lang="cs-CZ" sz="1600" dirty="0" err="1"/>
              <a:t>jelly</a:t>
            </a:r>
            <a:r>
              <a:rPr lang="cs-CZ" sz="1600" dirty="0"/>
              <a:t>" je látka, produkovaná včelími dělnicemi pro výživu larev, určených za královny</a:t>
            </a:r>
          </a:p>
          <a:p>
            <a:r>
              <a:rPr lang="cs-CZ" sz="1600" dirty="0"/>
              <a:t>- tyto larvy jsou geneticky identické s ostatními, vyrůstají v tzv. "</a:t>
            </a:r>
            <a:r>
              <a:rPr lang="cs-CZ" sz="1600" dirty="0" err="1"/>
              <a:t>Queen</a:t>
            </a:r>
            <a:r>
              <a:rPr lang="cs-CZ" sz="1600" dirty="0"/>
              <a:t> cup"</a:t>
            </a:r>
          </a:p>
          <a:p>
            <a:r>
              <a:rPr lang="cs-CZ" sz="1600" dirty="0"/>
              <a:t>- tato dieta mj. utlumuje expresi DNA </a:t>
            </a:r>
            <a:r>
              <a:rPr lang="cs-CZ" sz="1600" dirty="0" err="1"/>
              <a:t>methyltransferase</a:t>
            </a:r>
            <a:r>
              <a:rPr lang="cs-CZ" sz="1600" dirty="0"/>
              <a:t> </a:t>
            </a:r>
            <a:r>
              <a:rPr lang="cs-CZ" sz="1600" b="1" u="sng" dirty="0"/>
              <a:t>Dnmt3</a:t>
            </a:r>
          </a:p>
          <a:p>
            <a:r>
              <a:rPr lang="cs-CZ" sz="1600" dirty="0"/>
              <a:t>- experimentální umlčení genu Dnmt3 pomocí RNA interference (</a:t>
            </a:r>
            <a:r>
              <a:rPr lang="cs-CZ" sz="1600" dirty="0" err="1"/>
              <a:t>RNAi</a:t>
            </a:r>
            <a:r>
              <a:rPr lang="cs-CZ" sz="1600" dirty="0"/>
              <a:t>) u larvy vedlo k vývoji v královnu u 72% larev*</a:t>
            </a:r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77398" y="6467147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</a:t>
            </a:r>
            <a:r>
              <a:rPr lang="cs-CZ" sz="1400" i="1" dirty="0" err="1"/>
              <a:t>Kucharski</a:t>
            </a:r>
            <a:r>
              <a:rPr lang="cs-CZ" sz="1400" i="1" dirty="0"/>
              <a:t> et al., Science 2008</a:t>
            </a:r>
          </a:p>
        </p:txBody>
      </p:sp>
      <p:pic>
        <p:nvPicPr>
          <p:cNvPr id="1026" name="Picture 2" descr="http://www.vcelarstvi-ob.cz/obr/vcela/vcely-druh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31"/>
          <a:stretch/>
        </p:blipFill>
        <p:spPr bwMode="auto">
          <a:xfrm>
            <a:off x="5392219" y="683407"/>
            <a:ext cx="2841003" cy="10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learn.genetics.utah.edu/content/epigenetics/nutrition/images/queen_c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19" y="4077072"/>
            <a:ext cx="31527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004048" y="6153748"/>
            <a:ext cx="37735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i="1" dirty="0"/>
              <a:t>http://learn.genetics.utah.edu/content/epigenetics/nutrition/</a:t>
            </a:r>
          </a:p>
        </p:txBody>
      </p:sp>
    </p:spTree>
    <p:extLst>
      <p:ext uri="{BB962C8B-B14F-4D97-AF65-F5344CB8AC3E}">
        <p14:creationId xmlns:p14="http://schemas.microsoft.com/office/powerpoint/2010/main" val="106637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rn.genetics.utah.edu/content/epigenetics/nutrition/images/pat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400600" cy="40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155" y="116632"/>
            <a:ext cx="8738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</a:t>
            </a:r>
          </a:p>
          <a:p>
            <a:endParaRPr lang="cs-CZ" sz="1600" b="1" dirty="0"/>
          </a:p>
          <a:p>
            <a:r>
              <a:rPr lang="cs-CZ" sz="1600" b="1" dirty="0"/>
              <a:t>Výživa hraje velkou roli v </a:t>
            </a:r>
            <a:r>
              <a:rPr lang="cs-CZ" sz="1600" b="1" dirty="0" err="1"/>
              <a:t>methylačním</a:t>
            </a:r>
            <a:r>
              <a:rPr lang="cs-CZ" sz="1600" b="1" dirty="0"/>
              <a:t> statusu i u člověka</a:t>
            </a:r>
          </a:p>
          <a:p>
            <a:r>
              <a:rPr lang="cs-CZ" sz="1600" i="1" dirty="0"/>
              <a:t>Zdrojem </a:t>
            </a:r>
            <a:r>
              <a:rPr lang="cs-CZ" sz="1600" i="1" dirty="0" err="1"/>
              <a:t>methyl</a:t>
            </a:r>
            <a:r>
              <a:rPr lang="cs-CZ" sz="1600" i="1" dirty="0"/>
              <a:t>-skupiny (-CH</a:t>
            </a:r>
            <a:r>
              <a:rPr lang="cs-CZ" sz="1600" i="1" baseline="-25000" dirty="0"/>
              <a:t>3</a:t>
            </a:r>
            <a:r>
              <a:rPr lang="cs-CZ" sz="1600" i="1" dirty="0"/>
              <a:t>) pro </a:t>
            </a:r>
            <a:r>
              <a:rPr lang="cs-CZ" sz="1600" i="1" dirty="0" err="1"/>
              <a:t>methylaci</a:t>
            </a:r>
            <a:r>
              <a:rPr lang="cs-CZ" sz="1600" i="1" dirty="0"/>
              <a:t> DNA u člověka je esenciální aminokyselina </a:t>
            </a:r>
            <a:r>
              <a:rPr lang="cs-CZ" sz="1600" b="1" i="1" dirty="0" err="1"/>
              <a:t>methionin</a:t>
            </a:r>
            <a:r>
              <a:rPr lang="cs-CZ" sz="1600" i="1" dirty="0"/>
              <a:t>* </a:t>
            </a:r>
          </a:p>
          <a:p>
            <a:endParaRPr lang="cs-CZ" sz="1600" dirty="0"/>
          </a:p>
          <a:p>
            <a:r>
              <a:rPr lang="cs-CZ" sz="1600" b="1" dirty="0"/>
              <a:t>B-komplex</a:t>
            </a:r>
            <a:r>
              <a:rPr lang="cs-CZ" sz="1600" dirty="0"/>
              <a:t> (soubor vitamínů B):</a:t>
            </a:r>
          </a:p>
          <a:p>
            <a:r>
              <a:rPr lang="cs-CZ" sz="1600" i="1" dirty="0"/>
              <a:t>Působí jako koenzymy a donory </a:t>
            </a:r>
            <a:r>
              <a:rPr lang="cs-CZ" sz="1600" dirty="0"/>
              <a:t>-CH</a:t>
            </a:r>
            <a:r>
              <a:rPr lang="cs-CZ" sz="1600" baseline="-25000" dirty="0"/>
              <a:t>3</a:t>
            </a:r>
            <a:r>
              <a:rPr lang="cs-CZ" sz="1600" i="1" dirty="0"/>
              <a:t> v metabolismu </a:t>
            </a:r>
            <a:r>
              <a:rPr lang="cs-CZ" sz="1600" i="1" dirty="0" err="1"/>
              <a:t>methioninu</a:t>
            </a:r>
            <a:endParaRPr lang="cs-CZ" sz="1600" i="1" dirty="0"/>
          </a:p>
          <a:p>
            <a:r>
              <a:rPr lang="cs-CZ" sz="1600" dirty="0"/>
              <a:t>- Kyselina  listová (</a:t>
            </a:r>
            <a:r>
              <a:rPr lang="cs-CZ" sz="1600" dirty="0" err="1"/>
              <a:t>folic</a:t>
            </a:r>
            <a:r>
              <a:rPr lang="cs-CZ" sz="1600" dirty="0"/>
              <a:t> acid; </a:t>
            </a:r>
            <a:r>
              <a:rPr lang="cs-CZ" sz="1600" dirty="0" err="1"/>
              <a:t>folate</a:t>
            </a:r>
            <a:r>
              <a:rPr lang="cs-CZ" sz="1600" dirty="0"/>
              <a:t>; Vitamín B9)</a:t>
            </a:r>
          </a:p>
          <a:p>
            <a:r>
              <a:rPr lang="cs-CZ" sz="1600" dirty="0"/>
              <a:t>- Vitamíny B12 a B6</a:t>
            </a:r>
          </a:p>
          <a:p>
            <a:r>
              <a:rPr lang="cs-CZ" sz="1600" dirty="0"/>
              <a:t>- Cholin (též označován jako B4)</a:t>
            </a:r>
          </a:p>
          <a:p>
            <a:endParaRPr lang="cs-CZ" sz="1600" dirty="0"/>
          </a:p>
          <a:p>
            <a:r>
              <a:rPr lang="cs-CZ" sz="1600" b="1" dirty="0"/>
              <a:t>S-</a:t>
            </a:r>
            <a:r>
              <a:rPr lang="cs-CZ" sz="1600" b="1" dirty="0" err="1"/>
              <a:t>Adenosyl</a:t>
            </a:r>
            <a:r>
              <a:rPr lang="cs-CZ" sz="1600" b="1" dirty="0"/>
              <a:t> </a:t>
            </a:r>
            <a:r>
              <a:rPr lang="cs-CZ" sz="1600" b="1" dirty="0" err="1"/>
              <a:t>methionine</a:t>
            </a:r>
            <a:r>
              <a:rPr lang="cs-CZ" sz="1600" b="1" dirty="0"/>
              <a:t> (SAM)</a:t>
            </a:r>
          </a:p>
          <a:p>
            <a:r>
              <a:rPr lang="cs-CZ" sz="1600" dirty="0"/>
              <a:t>- meziprodukt pří získávání -CH</a:t>
            </a:r>
            <a:r>
              <a:rPr lang="cs-CZ" sz="1600" baseline="-25000" dirty="0"/>
              <a:t>3</a:t>
            </a:r>
            <a:r>
              <a:rPr lang="cs-CZ" sz="1600" dirty="0"/>
              <a:t> z </a:t>
            </a:r>
            <a:r>
              <a:rPr lang="cs-CZ" sz="1600" dirty="0" err="1"/>
              <a:t>methioninu</a:t>
            </a:r>
            <a:endParaRPr lang="cs-CZ" sz="1600" dirty="0"/>
          </a:p>
          <a:p>
            <a:r>
              <a:rPr lang="cs-CZ" sz="1600" dirty="0"/>
              <a:t>- též výživový doplněk</a:t>
            </a:r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77398" y="6290156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University </a:t>
            </a:r>
            <a:r>
              <a:rPr lang="cs-CZ" sz="1400" i="1" dirty="0" err="1"/>
              <a:t>of</a:t>
            </a:r>
            <a:r>
              <a:rPr lang="cs-CZ" sz="1400" i="1" dirty="0"/>
              <a:t> Utah, </a:t>
            </a:r>
            <a:r>
              <a:rPr lang="cs-CZ" sz="1400" i="1" dirty="0" err="1"/>
              <a:t>Health</a:t>
            </a:r>
            <a:r>
              <a:rPr lang="cs-CZ" sz="1400" i="1" dirty="0"/>
              <a:t> Science; http://learn.genetics.utah.edu/content/epigenetics/nutrition/</a:t>
            </a:r>
          </a:p>
          <a:p>
            <a:r>
              <a:rPr lang="cs-CZ" sz="1400" i="1" dirty="0"/>
              <a:t>* </a:t>
            </a:r>
            <a:r>
              <a:rPr lang="cs-CZ" sz="1400" i="1" dirty="0" err="1"/>
              <a:t>Waterland</a:t>
            </a:r>
            <a:r>
              <a:rPr lang="cs-CZ" sz="1400" i="1" dirty="0"/>
              <a:t>, J. </a:t>
            </a:r>
            <a:r>
              <a:rPr lang="cs-CZ" sz="1400" i="1" dirty="0" err="1"/>
              <a:t>Nutr</a:t>
            </a:r>
            <a:r>
              <a:rPr lang="cs-CZ" sz="1400" i="1" dirty="0"/>
              <a:t> 2006	</a:t>
            </a:r>
          </a:p>
        </p:txBody>
      </p:sp>
      <p:pic>
        <p:nvPicPr>
          <p:cNvPr id="2052" name="Picture 4" descr="S-Adenosyl-L-methioni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288686" cy="13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emical structure of methion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80728"/>
            <a:ext cx="1604564" cy="7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45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 - KDE SE BERE METHYL SKUPINA?</a:t>
            </a:r>
          </a:p>
          <a:p>
            <a:endParaRPr lang="cs-CZ" sz="1600" b="1" dirty="0"/>
          </a:p>
          <a:p>
            <a:r>
              <a:rPr lang="cs-CZ" sz="1600" b="1" dirty="0"/>
              <a:t>Získání </a:t>
            </a:r>
            <a:r>
              <a:rPr lang="cs-CZ" sz="1600" b="1" dirty="0" err="1"/>
              <a:t>methyl</a:t>
            </a:r>
            <a:r>
              <a:rPr lang="cs-CZ" sz="1600" b="1" dirty="0"/>
              <a:t>-skupiny z aminokyseliny </a:t>
            </a:r>
            <a:r>
              <a:rPr lang="cs-CZ" sz="1600" b="1" dirty="0" err="1"/>
              <a:t>methioninu</a:t>
            </a:r>
            <a:endParaRPr lang="cs-CZ" sz="1600" b="1" dirty="0"/>
          </a:p>
          <a:p>
            <a:r>
              <a:rPr lang="cs-CZ" sz="1600" dirty="0"/>
              <a:t>- probíhá ve všech buňkách těla, zejména v játrech</a:t>
            </a:r>
          </a:p>
          <a:p>
            <a:r>
              <a:rPr lang="cs-CZ" sz="1600" dirty="0"/>
              <a:t>- příjemci </a:t>
            </a:r>
            <a:r>
              <a:rPr lang="cs-CZ" sz="1600" dirty="0" err="1"/>
              <a:t>methyl</a:t>
            </a:r>
            <a:r>
              <a:rPr lang="cs-CZ" sz="1600" dirty="0"/>
              <a:t>-skupiny jsou nukleové kyseliny, proteiny, lipidy…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methionin</a:t>
            </a:r>
            <a:r>
              <a:rPr lang="cs-CZ" sz="1600" dirty="0"/>
              <a:t> zbavený -CH</a:t>
            </a:r>
            <a:r>
              <a:rPr lang="cs-CZ" sz="1600" baseline="-25000" dirty="0"/>
              <a:t>3</a:t>
            </a:r>
            <a:r>
              <a:rPr lang="cs-CZ" sz="1600" dirty="0"/>
              <a:t> se v těle recykluje přes </a:t>
            </a:r>
            <a:r>
              <a:rPr lang="cs-CZ" sz="1600" dirty="0" err="1"/>
              <a:t>homocystein</a:t>
            </a:r>
            <a:r>
              <a:rPr lang="cs-CZ" sz="1600" dirty="0"/>
              <a:t> přidáním -CH</a:t>
            </a:r>
            <a:r>
              <a:rPr lang="cs-CZ" sz="1600" baseline="-25000" dirty="0"/>
              <a:t>3</a:t>
            </a:r>
            <a:r>
              <a:rPr lang="cs-CZ" sz="1600" dirty="0"/>
              <a:t> za účasti </a:t>
            </a:r>
            <a:r>
              <a:rPr lang="cs-CZ" sz="1600" dirty="0" err="1"/>
              <a:t>tetrahydrofolátu</a:t>
            </a:r>
            <a:r>
              <a:rPr lang="cs-CZ" sz="1600" dirty="0"/>
              <a:t> (THF), B12 a cholinu (a jeho metabolitu betainu)</a:t>
            </a:r>
          </a:p>
        </p:txBody>
      </p:sp>
      <p:sp>
        <p:nvSpPr>
          <p:cNvPr id="3" name="Obdélník 2"/>
          <p:cNvSpPr/>
          <p:nvPr/>
        </p:nvSpPr>
        <p:spPr>
          <a:xfrm>
            <a:off x="77398" y="6453336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https://www.rpi.edu/dept/bcbp/molbiochem/MBWeb/mb2/part1/aacarbon.htm</a:t>
            </a:r>
          </a:p>
        </p:txBody>
      </p:sp>
      <p:pic>
        <p:nvPicPr>
          <p:cNvPr id="5124" name="Picture 4" descr="https://www.rpi.edu/dept/bcbp/molbiochem/MBWeb/mb2/part1/images/s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83721"/>
            <a:ext cx="6192688" cy="42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79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 - KDE SE BERE METHYL SKUPINA?</a:t>
            </a:r>
          </a:p>
          <a:p>
            <a:endParaRPr lang="cs-CZ" sz="1600" b="1" dirty="0"/>
          </a:p>
        </p:txBody>
      </p:sp>
      <p:sp>
        <p:nvSpPr>
          <p:cNvPr id="3" name="Obdélník 2"/>
          <p:cNvSpPr/>
          <p:nvPr/>
        </p:nvSpPr>
        <p:spPr>
          <a:xfrm>
            <a:off x="77398" y="6453336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err="1"/>
              <a:t>Wikipedia</a:t>
            </a:r>
            <a:endParaRPr lang="cs-CZ" sz="1400" i="1" dirty="0"/>
          </a:p>
        </p:txBody>
      </p:sp>
      <p:pic>
        <p:nvPicPr>
          <p:cNvPr id="1026" name="Picture 2" descr="https://upload.wikimedia.org/wikipedia/commons/thumb/c/c8/Choline_metabolism-en.svg/2000px-Choline_metabolism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88" y="701407"/>
            <a:ext cx="6422858" cy="53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397090" y="5286752"/>
            <a:ext cx="16149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Vitamin B6</a:t>
            </a:r>
          </a:p>
          <a:p>
            <a:r>
              <a:rPr lang="cs-CZ" sz="1200" dirty="0"/>
              <a:t>jeho aktivní forma PLP je koenzym </a:t>
            </a:r>
            <a:r>
              <a:rPr lang="cs-CZ" sz="1200" dirty="0" err="1"/>
              <a:t>cystathion</a:t>
            </a:r>
            <a:r>
              <a:rPr lang="cs-CZ" sz="1200" dirty="0"/>
              <a:t> beta </a:t>
            </a:r>
            <a:r>
              <a:rPr lang="cs-CZ" sz="1200" dirty="0" err="1"/>
              <a:t>syntázy</a:t>
            </a:r>
            <a:r>
              <a:rPr lang="cs-CZ" sz="1200" dirty="0"/>
              <a:t> (CBS)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5220073" y="5445224"/>
            <a:ext cx="223224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613670" y="4204310"/>
            <a:ext cx="198266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7557884" y="4030231"/>
            <a:ext cx="14541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Vitamin B12</a:t>
            </a:r>
          </a:p>
          <a:p>
            <a:r>
              <a:rPr lang="cs-CZ" sz="1200" dirty="0"/>
              <a:t>koenzym </a:t>
            </a:r>
            <a:r>
              <a:rPr lang="cs-CZ" sz="1200" dirty="0" err="1"/>
              <a:t>metathion-syntázy</a:t>
            </a:r>
            <a:endParaRPr lang="cs-CZ" sz="1200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6228184" y="1268760"/>
            <a:ext cx="1168907" cy="24482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7346071" y="1091188"/>
            <a:ext cx="17979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THF </a:t>
            </a:r>
            <a:r>
              <a:rPr lang="cs-CZ" sz="1400" b="1" dirty="0" err="1">
                <a:solidFill>
                  <a:srgbClr val="FF0000"/>
                </a:solidFill>
              </a:rPr>
              <a:t>tetrahydrofolát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200" dirty="0"/>
              <a:t>derivát </a:t>
            </a:r>
            <a:r>
              <a:rPr lang="cs-CZ" sz="1200" dirty="0" err="1"/>
              <a:t>kys</a:t>
            </a:r>
            <a:r>
              <a:rPr lang="cs-CZ" sz="1200" dirty="0"/>
              <a:t>. listové</a:t>
            </a:r>
          </a:p>
          <a:p>
            <a:r>
              <a:rPr lang="cs-CZ" sz="1200" dirty="0"/>
              <a:t>donor -CH</a:t>
            </a:r>
            <a:r>
              <a:rPr lang="cs-CZ" sz="1200" baseline="-25000" dirty="0"/>
              <a:t>3</a:t>
            </a:r>
            <a:r>
              <a:rPr lang="cs-CZ" sz="1200" dirty="0"/>
              <a:t> skupiny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0796" y="4395167"/>
            <a:ext cx="17979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Choline (B4)</a:t>
            </a:r>
          </a:p>
          <a:p>
            <a:r>
              <a:rPr lang="cs-CZ" sz="1200" dirty="0"/>
              <a:t>donor -CH</a:t>
            </a:r>
            <a:r>
              <a:rPr lang="cs-CZ" sz="1200" baseline="-25000" dirty="0"/>
              <a:t>3</a:t>
            </a:r>
            <a:r>
              <a:rPr lang="cs-CZ" sz="1200" dirty="0"/>
              <a:t> skupiny</a:t>
            </a:r>
          </a:p>
          <a:p>
            <a:r>
              <a:rPr lang="cs-CZ" sz="1200" dirty="0"/>
              <a:t>pro recyklaci </a:t>
            </a:r>
            <a:r>
              <a:rPr lang="cs-CZ" sz="1200" dirty="0" err="1"/>
              <a:t>methioninu</a:t>
            </a:r>
            <a:endParaRPr lang="cs-CZ" sz="1200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1104076" y="4564350"/>
            <a:ext cx="34500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95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</a:t>
            </a:r>
          </a:p>
        </p:txBody>
      </p:sp>
      <p:sp>
        <p:nvSpPr>
          <p:cNvPr id="3" name="Obdélník 2"/>
          <p:cNvSpPr/>
          <p:nvPr/>
        </p:nvSpPr>
        <p:spPr>
          <a:xfrm>
            <a:off x="77398" y="6467147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University </a:t>
            </a:r>
            <a:r>
              <a:rPr lang="cs-CZ" sz="1400" i="1" dirty="0" err="1"/>
              <a:t>of</a:t>
            </a:r>
            <a:r>
              <a:rPr lang="cs-CZ" sz="1400" i="1" dirty="0"/>
              <a:t> Utah, </a:t>
            </a:r>
            <a:r>
              <a:rPr lang="cs-CZ" sz="1400" i="1" dirty="0" err="1"/>
              <a:t>Health</a:t>
            </a:r>
            <a:r>
              <a:rPr lang="cs-CZ" sz="1400" i="1" dirty="0"/>
              <a:t> Science; http://learn.genetics.utah.edu/content/epigenetics/nutrition/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 r="66709" b="40380"/>
          <a:stretch/>
        </p:blipFill>
        <p:spPr bwMode="auto">
          <a:xfrm>
            <a:off x="2627784" y="980728"/>
            <a:ext cx="43204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644562" y="3894604"/>
            <a:ext cx="491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B4</a:t>
            </a:r>
          </a:p>
        </p:txBody>
      </p:sp>
      <p:sp>
        <p:nvSpPr>
          <p:cNvPr id="7" name="Obdélník 6"/>
          <p:cNvSpPr/>
          <p:nvPr/>
        </p:nvSpPr>
        <p:spPr>
          <a:xfrm>
            <a:off x="2652951" y="1980451"/>
            <a:ext cx="491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B9</a:t>
            </a:r>
          </a:p>
        </p:txBody>
      </p:sp>
    </p:spTree>
    <p:extLst>
      <p:ext uri="{BB962C8B-B14F-4D97-AF65-F5344CB8AC3E}">
        <p14:creationId xmlns:p14="http://schemas.microsoft.com/office/powerpoint/2010/main" val="1061862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</a:t>
            </a:r>
          </a:p>
          <a:p>
            <a:endParaRPr lang="cs-CZ" sz="1600" b="1" dirty="0"/>
          </a:p>
          <a:p>
            <a:r>
              <a:rPr lang="cs-CZ" sz="1600" i="1" dirty="0"/>
              <a:t>Výživa bohatá na zdroj methylové skupiny (cholin a </a:t>
            </a:r>
            <a:r>
              <a:rPr lang="cs-CZ" sz="1600" i="1" dirty="0" err="1"/>
              <a:t>folát</a:t>
            </a:r>
            <a:r>
              <a:rPr lang="cs-CZ" sz="1600" i="1" dirty="0"/>
              <a:t>) ovlivňuje </a:t>
            </a:r>
            <a:r>
              <a:rPr lang="cs-CZ" sz="1600" i="1" dirty="0" err="1"/>
              <a:t>methylaci</a:t>
            </a:r>
            <a:r>
              <a:rPr lang="cs-CZ" sz="1600" i="1" dirty="0"/>
              <a:t> DNA hlavně v prenatálním vývoji </a:t>
            </a:r>
          </a:p>
          <a:p>
            <a:endParaRPr lang="cs-CZ" sz="1600" i="1" dirty="0"/>
          </a:p>
          <a:p>
            <a:r>
              <a:rPr lang="cs-CZ" sz="1600" dirty="0"/>
              <a:t>- některé regiony genomu pak zůstávají </a:t>
            </a:r>
            <a:r>
              <a:rPr lang="cs-CZ" sz="1600" dirty="0" err="1"/>
              <a:t>odmethylovány</a:t>
            </a:r>
            <a:r>
              <a:rPr lang="cs-CZ" sz="1600" dirty="0"/>
              <a:t> (zapnuty) po celý život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methyl</a:t>
            </a:r>
            <a:r>
              <a:rPr lang="cs-CZ" sz="1600" dirty="0"/>
              <a:t>-deficientní dieta v dospělosti vede také ke snížení </a:t>
            </a:r>
            <a:r>
              <a:rPr lang="cs-CZ" sz="1600" dirty="0" err="1"/>
              <a:t>methylace</a:t>
            </a:r>
            <a:r>
              <a:rPr lang="cs-CZ" sz="1600" dirty="0"/>
              <a:t> DNA, ale je reverzibilní</a:t>
            </a:r>
          </a:p>
          <a:p>
            <a:endParaRPr lang="cs-CZ" sz="1600" b="1" dirty="0"/>
          </a:p>
        </p:txBody>
      </p:sp>
      <p:pic>
        <p:nvPicPr>
          <p:cNvPr id="2050" name="Picture 2" descr="http://learn.genetics.utah.edu/content/epigenetics/nutrition/images/agou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/>
        </p:blipFill>
        <p:spPr bwMode="auto">
          <a:xfrm>
            <a:off x="4860032" y="2204864"/>
            <a:ext cx="4171950" cy="43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4154" y="2188762"/>
            <a:ext cx="46338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b="1" dirty="0">
                <a:solidFill>
                  <a:prstClr val="black"/>
                </a:solidFill>
              </a:rPr>
              <a:t>Gen </a:t>
            </a:r>
            <a:r>
              <a:rPr lang="cs-CZ" sz="1600" b="1" i="1" dirty="0" err="1">
                <a:solidFill>
                  <a:prstClr val="black"/>
                </a:solidFill>
              </a:rPr>
              <a:t>Agouti</a:t>
            </a:r>
            <a:endParaRPr lang="cs-CZ" sz="1600" b="1" i="1" dirty="0">
              <a:solidFill>
                <a:prstClr val="black"/>
              </a:solidFill>
            </a:endParaRP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vyskytuje se u všech savců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normálně je u myši </a:t>
            </a:r>
            <a:r>
              <a:rPr lang="cs-CZ" sz="1600" b="1" dirty="0" err="1">
                <a:solidFill>
                  <a:prstClr val="black"/>
                </a:solidFill>
              </a:rPr>
              <a:t>zamethylován</a:t>
            </a:r>
            <a:r>
              <a:rPr lang="cs-CZ" sz="1600" b="1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	- hnědá srst, normální váha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pokud je u myši </a:t>
            </a:r>
            <a:r>
              <a:rPr lang="cs-CZ" sz="1600" b="1" dirty="0" err="1">
                <a:solidFill>
                  <a:prstClr val="black"/>
                </a:solidFill>
              </a:rPr>
              <a:t>odmethylován</a:t>
            </a:r>
            <a:r>
              <a:rPr lang="cs-CZ" sz="1600" b="1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cs-CZ" sz="1600" b="1" dirty="0">
                <a:solidFill>
                  <a:prstClr val="black"/>
                </a:solidFill>
              </a:rPr>
              <a:t>	-</a:t>
            </a:r>
            <a:r>
              <a:rPr lang="cs-CZ" sz="1600" dirty="0">
                <a:solidFill>
                  <a:prstClr val="black"/>
                </a:solidFill>
              </a:rPr>
              <a:t> žlutá srst, obézní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	- sklony k diabetu a rakovině</a:t>
            </a:r>
          </a:p>
          <a:p>
            <a:pPr lvl="0"/>
            <a:endParaRPr lang="cs-CZ" sz="1600" dirty="0">
              <a:solidFill>
                <a:prstClr val="black"/>
              </a:solidFill>
            </a:endParaRP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při krmení žluté myši v březosti stravou bohatou na zdroj </a:t>
            </a:r>
            <a:r>
              <a:rPr lang="cs-CZ" sz="1600" dirty="0" err="1">
                <a:solidFill>
                  <a:prstClr val="black"/>
                </a:solidFill>
              </a:rPr>
              <a:t>methyl</a:t>
            </a:r>
            <a:r>
              <a:rPr lang="cs-CZ" sz="1600" dirty="0">
                <a:solidFill>
                  <a:prstClr val="black"/>
                </a:solidFill>
              </a:rPr>
              <a:t>-skupin se narodili hnědí potomci, zdraví po celý život (žluté matce už tato dieta nepomohla)</a:t>
            </a:r>
          </a:p>
        </p:txBody>
      </p:sp>
      <p:sp>
        <p:nvSpPr>
          <p:cNvPr id="8" name="Obdélník 7"/>
          <p:cNvSpPr/>
          <p:nvPr/>
        </p:nvSpPr>
        <p:spPr>
          <a:xfrm>
            <a:off x="5724128" y="5877272"/>
            <a:ext cx="1797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FF0000"/>
                </a:solidFill>
              </a:rPr>
              <a:t>Identický genom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77398" y="6505599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University </a:t>
            </a:r>
            <a:r>
              <a:rPr lang="cs-CZ" sz="1400" i="1" dirty="0" err="1"/>
              <a:t>of</a:t>
            </a:r>
            <a:r>
              <a:rPr lang="cs-CZ" sz="1400" i="1" dirty="0"/>
              <a:t> Utah, </a:t>
            </a:r>
            <a:r>
              <a:rPr lang="cs-CZ" sz="1400" i="1" dirty="0" err="1"/>
              <a:t>Health</a:t>
            </a:r>
            <a:r>
              <a:rPr lang="cs-CZ" sz="1400" i="1" dirty="0"/>
              <a:t> Science; http://learn.genetics.utah.edu/content/epigenetics/nutrition/</a:t>
            </a:r>
          </a:p>
        </p:txBody>
      </p:sp>
    </p:spTree>
    <p:extLst>
      <p:ext uri="{BB962C8B-B14F-4D97-AF65-F5344CB8AC3E}">
        <p14:creationId xmlns:p14="http://schemas.microsoft.com/office/powerpoint/2010/main" val="448625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4153" y="628233"/>
            <a:ext cx="8913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/>
              <a:t>Bisphenol</a:t>
            </a:r>
            <a:r>
              <a:rPr lang="en-US" sz="1600" b="1" dirty="0"/>
              <a:t> A (BPA)</a:t>
            </a:r>
            <a:endParaRPr lang="cs-CZ" sz="1600" b="1" dirty="0"/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sloučenina k výrobě plastů (plastové láhve, plechovky)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snižuje </a:t>
            </a:r>
            <a:r>
              <a:rPr lang="cs-CZ" sz="1600" dirty="0" err="1">
                <a:solidFill>
                  <a:prstClr val="black"/>
                </a:solidFill>
              </a:rPr>
              <a:t>methylaci</a:t>
            </a:r>
            <a:r>
              <a:rPr lang="cs-CZ" sz="1600" dirty="0">
                <a:solidFill>
                  <a:prstClr val="black"/>
                </a:solidFill>
              </a:rPr>
              <a:t> DNA (prokázáno na </a:t>
            </a:r>
            <a:r>
              <a:rPr lang="cs-CZ" sz="1600" i="1" dirty="0" err="1">
                <a:solidFill>
                  <a:prstClr val="black"/>
                </a:solidFill>
              </a:rPr>
              <a:t>Agouti</a:t>
            </a:r>
            <a:r>
              <a:rPr lang="cs-CZ" sz="1600" dirty="0">
                <a:solidFill>
                  <a:prstClr val="black"/>
                </a:solidFill>
              </a:rPr>
              <a:t> genu u myší*)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	- BPA podávané matkám, potomstvo bylo žluté a obézní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	- pokud však zároveň s BPA krmili </a:t>
            </a:r>
            <a:r>
              <a:rPr lang="cs-CZ" sz="1600" dirty="0" err="1">
                <a:solidFill>
                  <a:prstClr val="black"/>
                </a:solidFill>
              </a:rPr>
              <a:t>methyl-rich</a:t>
            </a:r>
            <a:r>
              <a:rPr lang="cs-CZ" sz="1600" dirty="0">
                <a:solidFill>
                  <a:prstClr val="black"/>
                </a:solidFill>
              </a:rPr>
              <a:t> dietou - potomstvo hnědé a neobézní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77398" y="623731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University </a:t>
            </a:r>
            <a:r>
              <a:rPr lang="cs-CZ" sz="1400" i="1" dirty="0" err="1"/>
              <a:t>of</a:t>
            </a:r>
            <a:r>
              <a:rPr lang="cs-CZ" sz="1400" i="1" dirty="0"/>
              <a:t> Utah, </a:t>
            </a:r>
            <a:r>
              <a:rPr lang="cs-CZ" sz="1400" i="1" dirty="0" err="1"/>
              <a:t>Health</a:t>
            </a:r>
            <a:r>
              <a:rPr lang="cs-CZ" sz="1400" i="1" dirty="0"/>
              <a:t> Science; http://learn.genetics.utah.edu/content/epigenetics/nutrition/</a:t>
            </a:r>
          </a:p>
          <a:p>
            <a:r>
              <a:rPr lang="cs-CZ" sz="1400" i="1" dirty="0"/>
              <a:t>* </a:t>
            </a:r>
            <a:r>
              <a:rPr lang="cs-CZ" sz="1400" i="1" dirty="0" err="1"/>
              <a:t>Dolinoy</a:t>
            </a:r>
            <a:r>
              <a:rPr lang="cs-CZ" sz="1400" i="1" dirty="0"/>
              <a:t> et al., PNAS 2007</a:t>
            </a:r>
          </a:p>
        </p:txBody>
      </p:sp>
      <p:pic>
        <p:nvPicPr>
          <p:cNvPr id="3074" name="Picture 2" descr="http://learn.genetics.utah.edu/content/epigenetics/nutrition/images/m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01" y="2204864"/>
            <a:ext cx="43249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3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4" y="44624"/>
            <a:ext cx="87383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</a:t>
            </a:r>
          </a:p>
          <a:p>
            <a:endParaRPr lang="cs-CZ" sz="1600" b="1" dirty="0"/>
          </a:p>
          <a:p>
            <a:r>
              <a:rPr lang="cs-CZ" sz="1600" b="1" dirty="0" err="1"/>
              <a:t>Genomický</a:t>
            </a:r>
            <a:r>
              <a:rPr lang="cs-CZ" sz="1600" b="1" dirty="0"/>
              <a:t> imprinting (vtiskování)</a:t>
            </a:r>
          </a:p>
          <a:p>
            <a:r>
              <a:rPr lang="cs-CZ" sz="1600" dirty="0"/>
              <a:t>- exprese alely závisí na pohlaví rodiče, od něhož byla zděděna</a:t>
            </a:r>
          </a:p>
          <a:p>
            <a:r>
              <a:rPr lang="cs-CZ" sz="1600" dirty="0"/>
              <a:t>- např. pro určitý gen je exprimována pouze otcovská alela (</a:t>
            </a:r>
            <a:r>
              <a:rPr lang="cs-CZ" sz="1600" dirty="0" err="1"/>
              <a:t>nemethylovány</a:t>
            </a:r>
            <a:r>
              <a:rPr lang="cs-CZ" sz="1600" dirty="0"/>
              <a:t> u spermií)</a:t>
            </a:r>
          </a:p>
          <a:p>
            <a:r>
              <a:rPr lang="cs-CZ" sz="1600" dirty="0"/>
              <a:t>- mateřská alela v </a:t>
            </a:r>
            <a:r>
              <a:rPr lang="cs-CZ" sz="1600" dirty="0" err="1"/>
              <a:t>oocytech</a:t>
            </a:r>
            <a:r>
              <a:rPr lang="cs-CZ" sz="1600" dirty="0"/>
              <a:t> je </a:t>
            </a:r>
            <a:r>
              <a:rPr lang="cs-CZ" sz="1600" dirty="0" err="1"/>
              <a:t>methylována</a:t>
            </a:r>
            <a:endParaRPr lang="cs-CZ" sz="1600" dirty="0"/>
          </a:p>
          <a:p>
            <a:r>
              <a:rPr lang="cs-CZ" sz="1600" dirty="0"/>
              <a:t>- děj musí být reverzibilní, aby při tvorbě spermií byly obě alely </a:t>
            </a:r>
            <a:r>
              <a:rPr lang="cs-CZ" sz="1600" dirty="0" err="1"/>
              <a:t>nemethylovány</a:t>
            </a:r>
            <a:endParaRPr lang="cs-CZ" sz="1600" dirty="0"/>
          </a:p>
          <a:p>
            <a:endParaRPr lang="cs-CZ" sz="1600" b="1" dirty="0"/>
          </a:p>
          <a:p>
            <a:r>
              <a:rPr lang="cs-CZ" sz="1600" dirty="0"/>
              <a:t>- morfologická, anatomická i etologická odlišnost samice muly a samice mezka</a:t>
            </a:r>
          </a:p>
          <a:p>
            <a:r>
              <a:rPr lang="cs-CZ" sz="1600" dirty="0"/>
              <a:t>- identický genom</a:t>
            </a:r>
          </a:p>
        </p:txBody>
      </p:sp>
      <p:pic>
        <p:nvPicPr>
          <p:cNvPr id="3074" name="Picture 2" descr="Maultier gr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68" y="3457712"/>
            <a:ext cx="2142221" cy="30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ld hinny in Oklahom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8" t="33929" r="23772" b="35269"/>
          <a:stretch/>
        </p:blipFill>
        <p:spPr bwMode="auto">
          <a:xfrm>
            <a:off x="5022067" y="3501008"/>
            <a:ext cx="2142221" cy="30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820569" y="2636912"/>
            <a:ext cx="214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/>
              <a:t>Mula</a:t>
            </a:r>
          </a:p>
          <a:p>
            <a:pPr algn="ctr"/>
            <a:r>
              <a:rPr lang="cs-CZ" sz="1600" dirty="0"/>
              <a:t>kříženec samce osla se samicí koně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18983" y="2636912"/>
            <a:ext cx="214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/>
              <a:t>Mezek</a:t>
            </a:r>
          </a:p>
          <a:p>
            <a:pPr algn="ctr"/>
            <a:r>
              <a:rPr lang="cs-CZ" sz="1600" dirty="0"/>
              <a:t>kříženec samice osla se samcem koně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69052" y="6536377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 err="1"/>
              <a:t>Wikipedia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332555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aculty.virginia.edu/mammgenetics/calic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87827"/>
            <a:ext cx="4176464" cy="36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155" y="116632"/>
            <a:ext cx="88103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- X-</a:t>
            </a:r>
            <a:r>
              <a:rPr lang="cs-CZ" sz="1600" b="1" dirty="0" err="1"/>
              <a:t>inactivation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i="1" dirty="0"/>
              <a:t>Proces, při kterém je inaktivována jedna z kopií X-chromozomu u samic savců</a:t>
            </a:r>
          </a:p>
          <a:p>
            <a:endParaRPr lang="cs-CZ" sz="1600" i="1" dirty="0"/>
          </a:p>
          <a:p>
            <a:r>
              <a:rPr lang="cs-CZ" sz="1600" dirty="0"/>
              <a:t>- k umlčení transkripce dochází zabalením do </a:t>
            </a:r>
            <a:r>
              <a:rPr lang="cs-CZ" sz="1600" b="1" u="sng" dirty="0"/>
              <a:t>heterochromatinu</a:t>
            </a:r>
            <a:r>
              <a:rPr lang="cs-CZ" sz="1600" dirty="0"/>
              <a:t>, nepřístupného transkripci</a:t>
            </a:r>
          </a:p>
          <a:p>
            <a:r>
              <a:rPr lang="cs-CZ" sz="1600" dirty="0"/>
              <a:t>- důvod: zabránit aby samice měly dvojnásobnou expresi genů na X-chromosomu než samci</a:t>
            </a:r>
          </a:p>
          <a:p>
            <a:r>
              <a:rPr lang="cs-CZ" sz="1600" dirty="0"/>
              <a:t>- u placentálních savců (člověk) je volba X-chromosomu pro inaktivaci náhodná (ve fázi raného embrya)</a:t>
            </a:r>
          </a:p>
          <a:p>
            <a:r>
              <a:rPr lang="cs-CZ" sz="1600" dirty="0"/>
              <a:t>- vačnatci mají vždy umlčen otcovský X-chromozom</a:t>
            </a:r>
          </a:p>
          <a:p>
            <a:endParaRPr lang="cs-CZ" sz="1600" dirty="0"/>
          </a:p>
          <a:p>
            <a:r>
              <a:rPr lang="cs-CZ" sz="1600" dirty="0"/>
              <a:t>- Vizuální manifestace inaktivovaného X-chromozomu: na X-chromozomu se nachází gen pro zbarvení srsti kočky (strakaté jsou vždy samice a říká se jim "</a:t>
            </a:r>
            <a:r>
              <a:rPr lang="cs-CZ" sz="1600" dirty="0" err="1"/>
              <a:t>calico</a:t>
            </a:r>
            <a:r>
              <a:rPr lang="cs-CZ" sz="1600" dirty="0"/>
              <a:t>")</a:t>
            </a:r>
          </a:p>
        </p:txBody>
      </p:sp>
      <p:pic>
        <p:nvPicPr>
          <p:cNvPr id="4098" name="Picture 2" descr="http://thumbs.dreamstime.com/x/sex-chromosome-signs-xy-man-xx-woman-33645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76" y="31440"/>
            <a:ext cx="1361728" cy="10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io1151.nicerweb.com/Locked/media/ch15/15_08XInactivation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2669"/>
            <a:ext cx="2952328" cy="33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79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- X-</a:t>
            </a:r>
            <a:r>
              <a:rPr lang="cs-CZ" sz="1600" b="1" dirty="0" err="1"/>
              <a:t>inactivation</a:t>
            </a:r>
            <a:endParaRPr lang="cs-CZ" sz="1600" b="1" dirty="0"/>
          </a:p>
          <a:p>
            <a:endParaRPr lang="cs-CZ" sz="1600" dirty="0"/>
          </a:p>
          <a:p>
            <a:pPr marL="285750" indent="-285750">
              <a:buFontTx/>
              <a:buChar char="-"/>
            </a:pPr>
            <a:r>
              <a:rPr lang="cs-CZ" sz="1600" dirty="0"/>
              <a:t>jedná se o epigenetickou změnu, která vede ke změně fenotypu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X-inaktivace je reverzibilní u zárodečných buněk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Ženy často přenašečky chorob vázaných na X-chromozom (u </a:t>
            </a:r>
            <a:r>
              <a:rPr lang="cs-CZ" sz="1600" dirty="0" err="1"/>
              <a:t>heterozygotek</a:t>
            </a:r>
            <a:r>
              <a:rPr lang="cs-CZ" sz="1600" dirty="0"/>
              <a:t> je ten nemocný X-chromozom inaktivován*), ale ve vajíčku se reaktivuje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Muž má X vždy aktivní (100% zdravý nebo 100% nemocný)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77398" y="6361583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*Nebo je vypnutý u části buněk, takže má choroba mírnější formu </a:t>
            </a:r>
          </a:p>
        </p:txBody>
      </p:sp>
    </p:spTree>
    <p:extLst>
      <p:ext uri="{BB962C8B-B14F-4D97-AF65-F5344CB8AC3E}">
        <p14:creationId xmlns:p14="http://schemas.microsoft.com/office/powerpoint/2010/main" val="6800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Signální molekula (alosterický efektor) a Regulační protein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36779" r="45286" b="18982"/>
          <a:stretch/>
        </p:blipFill>
        <p:spPr bwMode="auto">
          <a:xfrm>
            <a:off x="1907704" y="2209800"/>
            <a:ext cx="5184576" cy="373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84162" y="1813858"/>
            <a:ext cx="121988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Regulátory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45048" y="2185834"/>
            <a:ext cx="1263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signální molekuly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2997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- X-</a:t>
            </a:r>
            <a:r>
              <a:rPr lang="cs-CZ" sz="1600" b="1" dirty="0" err="1"/>
              <a:t>inactivation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dirty="0"/>
              <a:t>- každá ženská somatická buňka obsahuje aktivní (</a:t>
            </a:r>
            <a:r>
              <a:rPr lang="cs-CZ" sz="1600" dirty="0" err="1"/>
              <a:t>Xa</a:t>
            </a:r>
            <a:r>
              <a:rPr lang="cs-CZ" sz="1600" dirty="0"/>
              <a:t>) a inaktivní (</a:t>
            </a:r>
            <a:r>
              <a:rPr lang="cs-CZ" sz="1600" dirty="0" err="1"/>
              <a:t>Xi</a:t>
            </a:r>
            <a:r>
              <a:rPr lang="cs-CZ" sz="1600" dirty="0"/>
              <a:t>) chromozom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Xi</a:t>
            </a:r>
            <a:r>
              <a:rPr lang="cs-CZ" sz="1600" dirty="0"/>
              <a:t> neexprimuje většinu genů</a:t>
            </a:r>
          </a:p>
          <a:p>
            <a:endParaRPr lang="cs-CZ" sz="1600" dirty="0"/>
          </a:p>
          <a:p>
            <a:r>
              <a:rPr lang="cs-CZ" sz="1600" b="1" dirty="0" err="1"/>
              <a:t>Xist</a:t>
            </a:r>
            <a:r>
              <a:rPr lang="cs-CZ" sz="1600" b="1" dirty="0"/>
              <a:t> (</a:t>
            </a:r>
            <a:r>
              <a:rPr lang="cs-CZ" sz="1600" i="1" dirty="0"/>
              <a:t>X-</a:t>
            </a:r>
            <a:r>
              <a:rPr lang="cs-CZ" sz="1600" i="1" dirty="0" err="1"/>
              <a:t>inactivation</a:t>
            </a:r>
            <a:r>
              <a:rPr lang="cs-CZ" sz="1600" i="1" dirty="0"/>
              <a:t> </a:t>
            </a:r>
            <a:r>
              <a:rPr lang="cs-CZ" sz="1600" i="1" dirty="0" err="1"/>
              <a:t>specific</a:t>
            </a:r>
            <a:r>
              <a:rPr lang="cs-CZ" sz="1600" i="1" dirty="0"/>
              <a:t> </a:t>
            </a:r>
            <a:r>
              <a:rPr lang="cs-CZ" sz="1600" i="1" dirty="0" err="1"/>
              <a:t>transcript</a:t>
            </a:r>
            <a:r>
              <a:rPr lang="cs-CZ" sz="1600" i="1" dirty="0"/>
              <a:t>)</a:t>
            </a:r>
          </a:p>
          <a:p>
            <a:r>
              <a:rPr lang="cs-CZ" sz="1600" dirty="0"/>
              <a:t>- hlavní gen zodpovědný za inaktivaci X-chromozomu je exprimován </a:t>
            </a:r>
            <a:r>
              <a:rPr lang="cs-CZ" sz="1600" dirty="0" err="1"/>
              <a:t>Xi</a:t>
            </a:r>
            <a:r>
              <a:rPr lang="cs-CZ" sz="1600" dirty="0"/>
              <a:t> chromozomem</a:t>
            </a:r>
          </a:p>
          <a:p>
            <a:r>
              <a:rPr lang="cs-CZ" sz="1600" dirty="0"/>
              <a:t>- přepisuje se do nekódující RNA</a:t>
            </a:r>
          </a:p>
          <a:p>
            <a:r>
              <a:rPr lang="cs-CZ" sz="1600" dirty="0"/>
              <a:t>- váže se na oblasti bohaté na aktivní geny - </a:t>
            </a:r>
            <a:r>
              <a:rPr lang="cs-CZ" sz="1600" dirty="0" err="1"/>
              <a:t>euchromatin</a:t>
            </a:r>
            <a:r>
              <a:rPr lang="cs-CZ" sz="1600" dirty="0"/>
              <a:t> - a inaktivuje je</a:t>
            </a:r>
          </a:p>
          <a:p>
            <a:endParaRPr lang="cs-CZ" sz="1600" dirty="0"/>
          </a:p>
        </p:txBody>
      </p:sp>
      <p:pic>
        <p:nvPicPr>
          <p:cNvPr id="1026" name="Picture 2" descr="https://upload.wikimedia.org/wikipedia/commons/c/c3/XistRNADNA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14785"/>
            <a:ext cx="44958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9052" y="6536377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 err="1"/>
              <a:t>Wikipedia</a:t>
            </a:r>
            <a:endParaRPr lang="cs-CZ" sz="1200" i="1" dirty="0"/>
          </a:p>
        </p:txBody>
      </p:sp>
      <p:sp>
        <p:nvSpPr>
          <p:cNvPr id="2" name="Obdélník 1"/>
          <p:cNvSpPr/>
          <p:nvPr/>
        </p:nvSpPr>
        <p:spPr>
          <a:xfrm>
            <a:off x="179512" y="2424956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Xi</a:t>
            </a:r>
            <a:r>
              <a:rPr lang="cs-CZ" sz="1600" b="1" dirty="0"/>
              <a:t> má na rozdíl od </a:t>
            </a:r>
            <a:r>
              <a:rPr lang="cs-CZ" sz="1600" b="1" dirty="0" err="1"/>
              <a:t>Xa</a:t>
            </a:r>
            <a:r>
              <a:rPr lang="cs-CZ" sz="1600" b="1" dirty="0"/>
              <a:t>:</a:t>
            </a:r>
          </a:p>
          <a:p>
            <a:r>
              <a:rPr lang="cs-CZ" sz="1600" dirty="0"/>
              <a:t>- vyšší hladiny </a:t>
            </a:r>
            <a:r>
              <a:rPr lang="cs-CZ" sz="1600" dirty="0" err="1"/>
              <a:t>methylace</a:t>
            </a:r>
            <a:r>
              <a:rPr lang="cs-CZ" sz="1600" dirty="0"/>
              <a:t> DNA</a:t>
            </a:r>
          </a:p>
          <a:p>
            <a:r>
              <a:rPr lang="cs-CZ" sz="1600" dirty="0"/>
              <a:t>- nízké hladiny histonové acetylace</a:t>
            </a:r>
          </a:p>
          <a:p>
            <a:r>
              <a:rPr lang="cs-CZ" sz="1600" dirty="0"/>
              <a:t>- nízkou 4-methylaci lyzinu na histonu H3 (H3K4)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4581128"/>
            <a:ext cx="3347198" cy="7078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cs-CZ" sz="2000" b="1" dirty="0" err="1">
                <a:solidFill>
                  <a:srgbClr val="00B050"/>
                </a:solidFill>
              </a:rPr>
              <a:t>Xa</a:t>
            </a:r>
            <a:r>
              <a:rPr lang="cs-CZ" sz="2000" b="1" dirty="0">
                <a:solidFill>
                  <a:srgbClr val="00B050"/>
                </a:solidFill>
              </a:rPr>
              <a:t>	aktivní chromozom</a:t>
            </a:r>
          </a:p>
          <a:p>
            <a:r>
              <a:rPr lang="cs-CZ" sz="2000" b="1" dirty="0" err="1">
                <a:solidFill>
                  <a:srgbClr val="C00000"/>
                </a:solidFill>
              </a:rPr>
              <a:t>Xi</a:t>
            </a:r>
            <a:r>
              <a:rPr lang="cs-CZ" sz="2000" b="1" dirty="0">
                <a:solidFill>
                  <a:srgbClr val="C00000"/>
                </a:solidFill>
              </a:rPr>
              <a:t>	inaktivní chromozom</a:t>
            </a:r>
          </a:p>
        </p:txBody>
      </p:sp>
    </p:spTree>
    <p:extLst>
      <p:ext uri="{BB962C8B-B14F-4D97-AF65-F5344CB8AC3E}">
        <p14:creationId xmlns:p14="http://schemas.microsoft.com/office/powerpoint/2010/main" val="494438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RAKOVINA</a:t>
            </a:r>
          </a:p>
          <a:p>
            <a:endParaRPr lang="cs-CZ" sz="1600" b="1" dirty="0"/>
          </a:p>
          <a:p>
            <a:r>
              <a:rPr lang="cs-CZ" sz="1600" b="1" dirty="0" err="1"/>
              <a:t>Methylace</a:t>
            </a:r>
            <a:r>
              <a:rPr lang="cs-CZ" sz="1600" b="1" dirty="0"/>
              <a:t> DNA</a:t>
            </a:r>
          </a:p>
          <a:p>
            <a:r>
              <a:rPr lang="cs-CZ" sz="1600" dirty="0"/>
              <a:t>- U nádorových buněk je pozorována </a:t>
            </a:r>
            <a:r>
              <a:rPr lang="cs-CZ" sz="1600" b="1" dirty="0"/>
              <a:t>celková </a:t>
            </a:r>
            <a:r>
              <a:rPr lang="cs-CZ" sz="1600" b="1" dirty="0" err="1"/>
              <a:t>hypomethylace</a:t>
            </a:r>
            <a:r>
              <a:rPr lang="cs-CZ" sz="1600" b="1" dirty="0"/>
              <a:t> genomu</a:t>
            </a:r>
          </a:p>
          <a:p>
            <a:r>
              <a:rPr lang="cs-CZ" sz="1600" dirty="0"/>
              <a:t>- avšak 5-10% normálně </a:t>
            </a:r>
            <a:r>
              <a:rPr lang="cs-CZ" sz="1600" dirty="0" err="1"/>
              <a:t>nemethylovaných</a:t>
            </a:r>
            <a:r>
              <a:rPr lang="cs-CZ" sz="1600" dirty="0"/>
              <a:t> </a:t>
            </a:r>
            <a:r>
              <a:rPr lang="cs-CZ" sz="1600" dirty="0" err="1"/>
              <a:t>CpG</a:t>
            </a:r>
            <a:r>
              <a:rPr lang="cs-CZ" sz="1600" dirty="0"/>
              <a:t> ostrůvků </a:t>
            </a:r>
            <a:r>
              <a:rPr lang="cs-CZ" sz="1600" b="1" dirty="0"/>
              <a:t>na promotorech </a:t>
            </a:r>
            <a:r>
              <a:rPr lang="cs-CZ" sz="1600" dirty="0"/>
              <a:t>je v </a:t>
            </a:r>
            <a:r>
              <a:rPr lang="cs-CZ" sz="1600" b="1" dirty="0"/>
              <a:t>rakovinných buňkách abnormálně </a:t>
            </a:r>
            <a:r>
              <a:rPr lang="cs-CZ" sz="1600" b="1" dirty="0" err="1"/>
              <a:t>methylováno</a:t>
            </a:r>
            <a:endParaRPr lang="cs-CZ" sz="1600" b="1" dirty="0"/>
          </a:p>
          <a:p>
            <a:r>
              <a:rPr lang="cs-CZ" sz="1600" dirty="0"/>
              <a:t>- </a:t>
            </a:r>
            <a:r>
              <a:rPr lang="cs-CZ" sz="1600" b="1" dirty="0" err="1"/>
              <a:t>hypermethylace</a:t>
            </a:r>
            <a:r>
              <a:rPr lang="cs-CZ" sz="1600" b="1" dirty="0"/>
              <a:t> na promotorech </a:t>
            </a:r>
            <a:r>
              <a:rPr lang="cs-CZ" sz="1600" dirty="0"/>
              <a:t>ovlivňuje jak expresi proteinů tak </a:t>
            </a:r>
            <a:r>
              <a:rPr lang="cs-CZ" sz="1600" dirty="0" err="1"/>
              <a:t>nekodující</a:t>
            </a:r>
            <a:r>
              <a:rPr lang="cs-CZ" sz="1600" dirty="0"/>
              <a:t> regulační RNA</a:t>
            </a:r>
          </a:p>
          <a:p>
            <a:r>
              <a:rPr lang="cs-CZ" sz="1600" dirty="0"/>
              <a:t>- důležité je prostorové rozložení DNA </a:t>
            </a:r>
            <a:r>
              <a:rPr lang="cs-CZ" sz="1600" dirty="0" err="1"/>
              <a:t>methylací</a:t>
            </a:r>
            <a:r>
              <a:rPr lang="cs-CZ" sz="1600" dirty="0"/>
              <a:t>:</a:t>
            </a:r>
          </a:p>
          <a:p>
            <a:r>
              <a:rPr lang="cs-CZ" sz="1600" dirty="0"/>
              <a:t>	- </a:t>
            </a:r>
            <a:r>
              <a:rPr lang="cs-CZ" sz="1600" dirty="0" err="1"/>
              <a:t>methylace</a:t>
            </a:r>
            <a:r>
              <a:rPr lang="cs-CZ" sz="1600" dirty="0"/>
              <a:t> DNA na promotoru inhibuje transkripci</a:t>
            </a:r>
          </a:p>
          <a:p>
            <a:r>
              <a:rPr lang="cs-CZ" sz="1600" dirty="0"/>
              <a:t>	- </a:t>
            </a:r>
            <a:r>
              <a:rPr lang="cs-CZ" sz="1600" dirty="0" err="1"/>
              <a:t>methylace</a:t>
            </a:r>
            <a:r>
              <a:rPr lang="cs-CZ" sz="1600" dirty="0"/>
              <a:t> DNA uvnitř genů transkripci tolik nevadí</a:t>
            </a:r>
          </a:p>
          <a:p>
            <a:endParaRPr lang="cs-CZ" sz="1600" dirty="0"/>
          </a:p>
          <a:p>
            <a:r>
              <a:rPr lang="cs-CZ" sz="1600" b="1" dirty="0"/>
              <a:t>Modifikace histonů</a:t>
            </a:r>
          </a:p>
          <a:p>
            <a:r>
              <a:rPr lang="cs-CZ" sz="1600" dirty="0"/>
              <a:t>- Aktivační a represivní modifikace se mohou vyskytovat na stejném histonu - BIVALENTNÍ DOMÉNY</a:t>
            </a:r>
          </a:p>
          <a:p>
            <a:r>
              <a:rPr lang="cs-CZ" sz="1600" dirty="0"/>
              <a:t>- HISTONE CROSSTALK: kombinace aktivačních a represivních modifikací vede k různé míře aktivace nebo inhibice exprese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1040985" y="4515217"/>
            <a:ext cx="6875793" cy="7078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2000" b="1" dirty="0" err="1">
                <a:solidFill>
                  <a:srgbClr val="C00000"/>
                </a:solidFill>
              </a:rPr>
              <a:t>Hypermethylace</a:t>
            </a:r>
            <a:r>
              <a:rPr lang="cs-CZ" sz="2000" b="1" dirty="0">
                <a:solidFill>
                  <a:srgbClr val="C00000"/>
                </a:solidFill>
              </a:rPr>
              <a:t>:	</a:t>
            </a:r>
            <a:r>
              <a:rPr lang="cs-CZ" sz="2000" b="1" dirty="0" err="1">
                <a:solidFill>
                  <a:srgbClr val="C00000"/>
                </a:solidFill>
              </a:rPr>
              <a:t>Methylační</a:t>
            </a:r>
            <a:r>
              <a:rPr lang="cs-CZ" sz="2000" b="1" dirty="0">
                <a:solidFill>
                  <a:srgbClr val="C00000"/>
                </a:solidFill>
              </a:rPr>
              <a:t> inaktivace tumor-supresorů (p53)</a:t>
            </a:r>
          </a:p>
          <a:p>
            <a:pPr algn="ctr"/>
            <a:r>
              <a:rPr lang="cs-CZ" sz="2000" b="1" dirty="0" err="1">
                <a:solidFill>
                  <a:srgbClr val="00B050"/>
                </a:solidFill>
              </a:rPr>
              <a:t>Hypomethylace</a:t>
            </a:r>
            <a:r>
              <a:rPr lang="cs-CZ" sz="2000" b="1" dirty="0">
                <a:solidFill>
                  <a:srgbClr val="00B050"/>
                </a:solidFill>
              </a:rPr>
              <a:t>:	Aktivace onkogenů</a:t>
            </a:r>
          </a:p>
        </p:txBody>
      </p:sp>
    </p:spTree>
    <p:extLst>
      <p:ext uri="{BB962C8B-B14F-4D97-AF65-F5344CB8AC3E}">
        <p14:creationId xmlns:p14="http://schemas.microsoft.com/office/powerpoint/2010/main" val="3034951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RAKOVINA</a:t>
            </a:r>
          </a:p>
          <a:p>
            <a:endParaRPr lang="cs-CZ" sz="1600" b="1" dirty="0"/>
          </a:p>
          <a:p>
            <a:r>
              <a:rPr lang="cs-CZ" sz="1600" b="1" dirty="0"/>
              <a:t>Léčba cílená na </a:t>
            </a:r>
            <a:r>
              <a:rPr lang="cs-CZ" sz="1600" b="1" dirty="0" err="1"/>
              <a:t>epigenetiku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dirty="0"/>
              <a:t>Roku 1983 byly poprvé popsány změny v </a:t>
            </a:r>
            <a:r>
              <a:rPr lang="cs-CZ" sz="1600" dirty="0" err="1"/>
              <a:t>methylaci</a:t>
            </a:r>
            <a:r>
              <a:rPr lang="cs-CZ" sz="1600" dirty="0"/>
              <a:t> DNA, související s </a:t>
            </a:r>
            <a:r>
              <a:rPr lang="cs-CZ" sz="1600" b="1" dirty="0"/>
              <a:t>rakovinou tlustého střeva</a:t>
            </a:r>
            <a:r>
              <a:rPr lang="cs-CZ" sz="1600" dirty="0"/>
              <a:t>*</a:t>
            </a:r>
          </a:p>
          <a:p>
            <a:r>
              <a:rPr lang="cs-CZ" sz="1600" dirty="0"/>
              <a:t>	- pozorovány specifické vzorce v </a:t>
            </a:r>
            <a:r>
              <a:rPr lang="cs-CZ" sz="1600" dirty="0" err="1"/>
              <a:t>methylaci</a:t>
            </a:r>
            <a:r>
              <a:rPr lang="cs-CZ" sz="1600" dirty="0"/>
              <a:t> určitých genů</a:t>
            </a:r>
          </a:p>
          <a:p>
            <a:r>
              <a:rPr lang="cs-CZ" sz="1600" dirty="0"/>
              <a:t>	- srovnání s nezasaženou okolní tkání</a:t>
            </a:r>
          </a:p>
          <a:p>
            <a:r>
              <a:rPr lang="cs-CZ" sz="1600" dirty="0"/>
              <a:t>	- u 4 z 5 pacientů byla pozorována </a:t>
            </a:r>
            <a:r>
              <a:rPr lang="cs-CZ" sz="1600" dirty="0" err="1"/>
              <a:t>hypomethylace</a:t>
            </a:r>
            <a:r>
              <a:rPr lang="cs-CZ" sz="1600" dirty="0"/>
              <a:t> v rakovinných buňkách</a:t>
            </a:r>
          </a:p>
          <a:p>
            <a:r>
              <a:rPr lang="cs-CZ" sz="1600" dirty="0"/>
              <a:t>	- progresivní </a:t>
            </a:r>
            <a:r>
              <a:rPr lang="cs-CZ" sz="1600" dirty="0" err="1"/>
              <a:t>hypomethylace</a:t>
            </a:r>
            <a:r>
              <a:rPr lang="cs-CZ" sz="1600" dirty="0"/>
              <a:t> u metastazujících pacientů</a:t>
            </a:r>
          </a:p>
          <a:p>
            <a:endParaRPr lang="cs-CZ" sz="1600" dirty="0"/>
          </a:p>
          <a:p>
            <a:r>
              <a:rPr lang="cs-CZ" sz="1600" dirty="0"/>
              <a:t>- DNA </a:t>
            </a:r>
            <a:r>
              <a:rPr lang="cs-CZ" sz="1600" dirty="0" err="1"/>
              <a:t>hypo</a:t>
            </a:r>
            <a:r>
              <a:rPr lang="cs-CZ" sz="1600" dirty="0"/>
              <a:t>- a </a:t>
            </a:r>
            <a:r>
              <a:rPr lang="cs-CZ" sz="1600" dirty="0" err="1"/>
              <a:t>hypermethylace</a:t>
            </a:r>
            <a:r>
              <a:rPr lang="cs-CZ" sz="1600" dirty="0"/>
              <a:t> a změny v acetylaci histonů byly pozorovány u </a:t>
            </a:r>
            <a:r>
              <a:rPr lang="cs-CZ" sz="1600" b="1" dirty="0"/>
              <a:t>rakoviny prostaty**</a:t>
            </a:r>
          </a:p>
          <a:p>
            <a:r>
              <a:rPr lang="cs-CZ" sz="1600" dirty="0"/>
              <a:t>- Ovlivnění velkého množství genů</a:t>
            </a:r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Epigenetická regulace hraje důležitou roli i v dalších typech rakoviny: děložního čípku, leukemie...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77398" y="623731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</a:t>
            </a:r>
            <a:r>
              <a:rPr lang="cs-CZ" sz="1400" i="1" dirty="0" err="1"/>
              <a:t>Feinberg</a:t>
            </a:r>
            <a:r>
              <a:rPr lang="cs-CZ" sz="1400" i="1" dirty="0"/>
              <a:t> and </a:t>
            </a:r>
            <a:r>
              <a:rPr lang="cs-CZ" sz="1400" i="1" dirty="0" err="1"/>
              <a:t>Vogelstein</a:t>
            </a:r>
            <a:r>
              <a:rPr lang="cs-CZ" sz="1400" i="1" dirty="0"/>
              <a:t>, </a:t>
            </a:r>
            <a:r>
              <a:rPr lang="cs-CZ" sz="1400" i="1" dirty="0" err="1"/>
              <a:t>Nature</a:t>
            </a:r>
            <a:r>
              <a:rPr lang="cs-CZ" sz="1400" i="1" dirty="0"/>
              <a:t> 1983</a:t>
            </a:r>
          </a:p>
          <a:p>
            <a:r>
              <a:rPr lang="cs-CZ" sz="1400" i="1" dirty="0"/>
              <a:t>** </a:t>
            </a:r>
            <a:r>
              <a:rPr lang="cs-CZ" sz="1400" i="1" dirty="0" err="1"/>
              <a:t>Li</a:t>
            </a:r>
            <a:r>
              <a:rPr lang="cs-CZ" sz="1400" i="1" dirty="0"/>
              <a:t> et al., J </a:t>
            </a:r>
            <a:r>
              <a:rPr lang="cs-CZ" sz="1400" i="1" dirty="0" err="1"/>
              <a:t>Natl</a:t>
            </a:r>
            <a:r>
              <a:rPr lang="cs-CZ" sz="1400" i="1" dirty="0"/>
              <a:t> </a:t>
            </a:r>
            <a:r>
              <a:rPr lang="cs-CZ" sz="1400" i="1" dirty="0" err="1"/>
              <a:t>Cancer</a:t>
            </a:r>
            <a:r>
              <a:rPr lang="cs-CZ" sz="1400" i="1" dirty="0"/>
              <a:t> </a:t>
            </a:r>
            <a:r>
              <a:rPr lang="cs-CZ" sz="1400" i="1" dirty="0" err="1"/>
              <a:t>Inst</a:t>
            </a:r>
            <a:r>
              <a:rPr lang="cs-CZ" sz="1400" i="1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193498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RAKOVINA</a:t>
            </a:r>
          </a:p>
          <a:p>
            <a:endParaRPr lang="cs-CZ" sz="1600" b="1" dirty="0"/>
          </a:p>
          <a:p>
            <a:r>
              <a:rPr lang="cs-CZ" sz="1600" dirty="0"/>
              <a:t>- Léčiva se zaměřují na reverzi epigenetických změn vedoucích ke vzniku rakoviny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Nespecifické a s vedlejšími účinky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Musí být </a:t>
            </a:r>
            <a:r>
              <a:rPr lang="cs-CZ" sz="1600" b="1" dirty="0"/>
              <a:t>cílená na daný typ rakoviny </a:t>
            </a:r>
            <a:r>
              <a:rPr lang="cs-CZ" sz="1600" dirty="0"/>
              <a:t>(např. nefunkční </a:t>
            </a:r>
            <a:r>
              <a:rPr lang="cs-CZ" sz="1600" dirty="0" err="1"/>
              <a:t>tumorsupresor</a:t>
            </a:r>
            <a:r>
              <a:rPr lang="cs-CZ" sz="1600" dirty="0"/>
              <a:t>, nebo hyperaktivní onkogen)</a:t>
            </a:r>
          </a:p>
          <a:p>
            <a:endParaRPr lang="cs-CZ" sz="1600" dirty="0"/>
          </a:p>
        </p:txBody>
      </p:sp>
      <p:pic>
        <p:nvPicPr>
          <p:cNvPr id="3074" name="Picture 2" descr="http://www.cell.com/cms/attachment/606891/4829461/gr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0" t="1405" r="17909" b="1279"/>
          <a:stretch/>
        </p:blipFill>
        <p:spPr bwMode="auto">
          <a:xfrm>
            <a:off x="3918608" y="1726451"/>
            <a:ext cx="5189896" cy="47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4155" y="1628800"/>
            <a:ext cx="37697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1. Inhibitory DNA </a:t>
            </a:r>
            <a:r>
              <a:rPr lang="cs-CZ" sz="1600" b="1" dirty="0" err="1"/>
              <a:t>methyltransferáz</a:t>
            </a:r>
            <a:r>
              <a:rPr lang="cs-CZ" sz="1600" b="1" dirty="0"/>
              <a:t> (</a:t>
            </a:r>
            <a:r>
              <a:rPr lang="cs-CZ" sz="1600" b="1" dirty="0" err="1"/>
              <a:t>Dnmt</a:t>
            </a:r>
            <a:r>
              <a:rPr lang="cs-CZ" sz="1600" b="1" dirty="0"/>
              <a:t>)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hypomethylační</a:t>
            </a:r>
            <a:r>
              <a:rPr lang="cs-CZ" sz="1600" dirty="0"/>
              <a:t> efekt</a:t>
            </a:r>
          </a:p>
          <a:p>
            <a:r>
              <a:rPr lang="cs-CZ" sz="1600" dirty="0"/>
              <a:t>- </a:t>
            </a:r>
            <a:r>
              <a:rPr lang="cs-CZ" sz="1600" dirty="0">
                <a:solidFill>
                  <a:srgbClr val="00B050"/>
                </a:solidFill>
              </a:rPr>
              <a:t>nastartování</a:t>
            </a:r>
            <a:r>
              <a:rPr lang="cs-CZ" sz="1600" dirty="0"/>
              <a:t> transkripce </a:t>
            </a:r>
            <a:r>
              <a:rPr lang="cs-CZ" sz="1600" dirty="0" err="1"/>
              <a:t>tumorsupresorů</a:t>
            </a:r>
            <a:endParaRPr lang="cs-CZ" sz="1600" dirty="0"/>
          </a:p>
          <a:p>
            <a:r>
              <a:rPr lang="cs-CZ" sz="1600" dirty="0"/>
              <a:t>- </a:t>
            </a:r>
            <a:r>
              <a:rPr lang="cs-CZ" sz="1600" dirty="0" err="1"/>
              <a:t>azacitidine</a:t>
            </a:r>
            <a:r>
              <a:rPr lang="cs-CZ" sz="1600" dirty="0"/>
              <a:t>, </a:t>
            </a:r>
            <a:r>
              <a:rPr lang="cs-CZ" sz="1600" dirty="0" err="1"/>
              <a:t>decitabine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2. Inhibitory histon </a:t>
            </a:r>
            <a:r>
              <a:rPr lang="cs-CZ" sz="1600" b="1" dirty="0" err="1"/>
              <a:t>acetyltransferáz</a:t>
            </a:r>
            <a:r>
              <a:rPr lang="cs-CZ" sz="1600" b="1" dirty="0"/>
              <a:t> (HAT)</a:t>
            </a:r>
          </a:p>
          <a:p>
            <a:r>
              <a:rPr lang="cs-CZ" sz="1600" dirty="0"/>
              <a:t>-</a:t>
            </a:r>
            <a:r>
              <a:rPr lang="cs-CZ" sz="1600" dirty="0">
                <a:solidFill>
                  <a:srgbClr val="FF0000"/>
                </a:solidFill>
              </a:rPr>
              <a:t> inhibice</a:t>
            </a:r>
            <a:r>
              <a:rPr lang="cs-CZ" sz="1600" dirty="0"/>
              <a:t> transkripce onkogenů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vorinostat</a:t>
            </a:r>
            <a:r>
              <a:rPr lang="cs-CZ" sz="1600" dirty="0"/>
              <a:t>, </a:t>
            </a:r>
            <a:r>
              <a:rPr lang="cs-CZ" sz="1600" dirty="0" err="1"/>
              <a:t>romidepsin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3. </a:t>
            </a:r>
            <a:r>
              <a:rPr lang="cs-CZ" sz="1600" b="1" dirty="0" err="1"/>
              <a:t>Inihibtory</a:t>
            </a:r>
            <a:r>
              <a:rPr lang="cs-CZ" sz="1600" b="1" dirty="0"/>
              <a:t> histon </a:t>
            </a:r>
            <a:r>
              <a:rPr lang="cs-CZ" sz="1600" b="1" dirty="0" err="1"/>
              <a:t>deacetyláz</a:t>
            </a:r>
            <a:r>
              <a:rPr lang="cs-CZ" sz="1600" b="1" dirty="0"/>
              <a:t> (HDAC)</a:t>
            </a:r>
          </a:p>
          <a:p>
            <a:r>
              <a:rPr lang="cs-CZ" sz="1600" dirty="0"/>
              <a:t>- kyselina </a:t>
            </a:r>
            <a:r>
              <a:rPr lang="cs-CZ" sz="1600" dirty="0" err="1"/>
              <a:t>valproová</a:t>
            </a:r>
            <a:r>
              <a:rPr lang="cs-CZ" sz="1600" dirty="0"/>
              <a:t>, </a:t>
            </a:r>
            <a:r>
              <a:rPr lang="cs-CZ" sz="1600" dirty="0" err="1"/>
              <a:t>trichostatin</a:t>
            </a:r>
            <a:endParaRPr lang="cs-CZ" sz="1600" dirty="0"/>
          </a:p>
          <a:p>
            <a:r>
              <a:rPr lang="cs-CZ" sz="1600" dirty="0"/>
              <a:t>- </a:t>
            </a:r>
            <a:r>
              <a:rPr lang="cs-CZ" sz="1600" dirty="0">
                <a:solidFill>
                  <a:srgbClr val="00B050"/>
                </a:solidFill>
              </a:rPr>
              <a:t>podpora</a:t>
            </a:r>
            <a:r>
              <a:rPr lang="cs-CZ" sz="1600" dirty="0"/>
              <a:t> exprese genů spojených s </a:t>
            </a:r>
            <a:r>
              <a:rPr lang="cs-CZ" sz="1600" dirty="0" err="1"/>
              <a:t>apoptozou</a:t>
            </a:r>
            <a:r>
              <a:rPr lang="cs-CZ" sz="1600" dirty="0"/>
              <a:t> - zpomalení progrese rakoviny</a:t>
            </a:r>
          </a:p>
          <a:p>
            <a:r>
              <a:rPr lang="cs-CZ" sz="1600" dirty="0"/>
              <a:t>- též indukce diferenciace u nezralých buněk (např. při leukemiích)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76056" y="6226254"/>
            <a:ext cx="1038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err="1"/>
              <a:t>The</a:t>
            </a:r>
            <a:r>
              <a:rPr lang="cs-CZ" sz="1400" i="1" dirty="0"/>
              <a:t> Cell</a:t>
            </a:r>
          </a:p>
        </p:txBody>
      </p:sp>
    </p:spTree>
    <p:extLst>
      <p:ext uri="{BB962C8B-B14F-4D97-AF65-F5344CB8AC3E}">
        <p14:creationId xmlns:p14="http://schemas.microsoft.com/office/powerpoint/2010/main" val="2977273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Vývoj léčiv pro epigenetickou terapii</a:t>
            </a:r>
          </a:p>
          <a:p>
            <a:endParaRPr lang="cs-CZ" sz="1600" b="1" dirty="0"/>
          </a:p>
          <a:p>
            <a:r>
              <a:rPr lang="cs-CZ" sz="1600" dirty="0"/>
              <a:t>1. Kandidátní malé molekuly jsou nejprve testovány na rakovinných buňkách </a:t>
            </a:r>
            <a:r>
              <a:rPr lang="cs-CZ" sz="1600" i="1" dirty="0"/>
              <a:t>in vitro</a:t>
            </a:r>
            <a:r>
              <a:rPr lang="cs-CZ" sz="1600" dirty="0"/>
              <a:t> (inhibice proliferace, indukce </a:t>
            </a:r>
            <a:r>
              <a:rPr lang="cs-CZ" sz="1600" dirty="0" err="1"/>
              <a:t>apoptozy</a:t>
            </a:r>
            <a:r>
              <a:rPr lang="cs-CZ" sz="1600" dirty="0"/>
              <a:t>, cell-</a:t>
            </a:r>
            <a:r>
              <a:rPr lang="cs-CZ" sz="1600" dirty="0" err="1"/>
              <a:t>cycle</a:t>
            </a:r>
            <a:r>
              <a:rPr lang="cs-CZ" sz="1600" dirty="0"/>
              <a:t> </a:t>
            </a:r>
            <a:r>
              <a:rPr lang="cs-CZ" sz="1600" dirty="0" err="1"/>
              <a:t>arrest</a:t>
            </a:r>
            <a:r>
              <a:rPr lang="cs-CZ" sz="1600" dirty="0"/>
              <a:t>)</a:t>
            </a:r>
          </a:p>
          <a:p>
            <a:r>
              <a:rPr lang="cs-CZ" sz="1600" dirty="0"/>
              <a:t>2. Zjištění potenciálních signálních drah, které jsou zodpovědné za daný pozorovaný efekt (např. expresní </a:t>
            </a:r>
            <a:r>
              <a:rPr lang="cs-CZ" sz="1600" dirty="0" err="1"/>
              <a:t>microarrays</a:t>
            </a:r>
            <a:r>
              <a:rPr lang="cs-CZ" sz="1600" dirty="0"/>
              <a:t>)</a:t>
            </a:r>
          </a:p>
          <a:p>
            <a:r>
              <a:rPr lang="cs-CZ" sz="1600" dirty="0"/>
              <a:t>3. Účinné látky jsou testovány na zvířecích modelech s rakovinou (zjištění </a:t>
            </a:r>
            <a:r>
              <a:rPr lang="cs-CZ" sz="1600" i="1" dirty="0"/>
              <a:t>in </a:t>
            </a:r>
            <a:r>
              <a:rPr lang="cs-CZ" sz="1600" i="1" dirty="0" err="1"/>
              <a:t>vivo</a:t>
            </a:r>
            <a:r>
              <a:rPr lang="cs-CZ" sz="1600" dirty="0"/>
              <a:t> terapeutického účinku - </a:t>
            </a:r>
            <a:r>
              <a:rPr lang="cs-CZ" sz="1600" dirty="0" err="1"/>
              <a:t>survival</a:t>
            </a:r>
            <a:r>
              <a:rPr lang="cs-CZ" sz="1600" dirty="0"/>
              <a:t>, a dále toxicitu, vedlejší účinky a farmakokinetické vlastnosti dané látky)</a:t>
            </a:r>
          </a:p>
          <a:p>
            <a:r>
              <a:rPr lang="cs-CZ" sz="1600" dirty="0"/>
              <a:t>4. Kandidátní molekuly jsou do klinických studií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t="17766" r="24157" b="34741"/>
          <a:stretch/>
        </p:blipFill>
        <p:spPr bwMode="auto">
          <a:xfrm>
            <a:off x="395536" y="2348880"/>
            <a:ext cx="8323356" cy="42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70369" y="6536377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*</a:t>
            </a:r>
            <a:r>
              <a:rPr lang="cs-CZ" sz="1200" i="1" dirty="0" err="1"/>
              <a:t>Dawson</a:t>
            </a:r>
            <a:r>
              <a:rPr lang="cs-CZ" sz="1200" i="1" dirty="0"/>
              <a:t> and </a:t>
            </a:r>
            <a:r>
              <a:rPr lang="cs-CZ" sz="1200" i="1" dirty="0" err="1"/>
              <a:t>Kouzarides</a:t>
            </a:r>
            <a:r>
              <a:rPr lang="cs-CZ" sz="1200" i="1" dirty="0"/>
              <a:t>, Cell 2012</a:t>
            </a:r>
          </a:p>
        </p:txBody>
      </p:sp>
    </p:spTree>
    <p:extLst>
      <p:ext uri="{BB962C8B-B14F-4D97-AF65-F5344CB8AC3E}">
        <p14:creationId xmlns:p14="http://schemas.microsoft.com/office/powerpoint/2010/main" val="1851912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Transkripční kontrola</a:t>
            </a:r>
          </a:p>
          <a:p>
            <a:r>
              <a:rPr lang="cs-CZ" sz="1600" i="1" dirty="0"/>
              <a:t>podobně jako u </a:t>
            </a:r>
            <a:r>
              <a:rPr lang="cs-CZ" sz="1600" i="1" dirty="0" err="1"/>
              <a:t>prokaryot</a:t>
            </a:r>
            <a:r>
              <a:rPr lang="cs-CZ" sz="1600" i="1" dirty="0"/>
              <a:t> se RNA-polymeráza (</a:t>
            </a:r>
            <a:r>
              <a:rPr lang="cs-CZ" sz="1600" i="1" dirty="0" err="1"/>
              <a:t>větš</a:t>
            </a:r>
            <a:r>
              <a:rPr lang="cs-CZ" sz="1600" i="1" dirty="0"/>
              <a:t>. II) váže na oblast promotoru</a:t>
            </a:r>
          </a:p>
          <a:p>
            <a:endParaRPr lang="cs-CZ" sz="1600" dirty="0"/>
          </a:p>
          <a:p>
            <a:r>
              <a:rPr lang="cs-CZ" sz="1600" dirty="0"/>
              <a:t>1. </a:t>
            </a:r>
            <a:r>
              <a:rPr lang="cs-CZ" sz="1600" dirty="0" err="1"/>
              <a:t>remodelace</a:t>
            </a:r>
            <a:r>
              <a:rPr lang="cs-CZ" sz="1600" dirty="0"/>
              <a:t> chromatinu odhalí promotor</a:t>
            </a:r>
          </a:p>
        </p:txBody>
      </p:sp>
      <p:pic>
        <p:nvPicPr>
          <p:cNvPr id="8" name="Picture 2" descr="http://www.uic.edu/classes/bios/bios100/lectures/18_08_transcription_contr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5026" r="1519" b="55996"/>
          <a:stretch/>
        </p:blipFill>
        <p:spPr bwMode="auto">
          <a:xfrm>
            <a:off x="755576" y="2032401"/>
            <a:ext cx="7285126" cy="26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71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Transkripční kontrola</a:t>
            </a:r>
          </a:p>
          <a:p>
            <a:r>
              <a:rPr lang="cs-CZ" sz="1600" i="1" dirty="0"/>
              <a:t>podobně jako u </a:t>
            </a:r>
            <a:r>
              <a:rPr lang="cs-CZ" sz="1600" i="1" dirty="0" err="1"/>
              <a:t>prokaryot</a:t>
            </a:r>
            <a:r>
              <a:rPr lang="cs-CZ" sz="1600" i="1" dirty="0"/>
              <a:t> se RNA-polymeráza (</a:t>
            </a:r>
            <a:r>
              <a:rPr lang="cs-CZ" sz="1600" i="1" dirty="0" err="1"/>
              <a:t>větš</a:t>
            </a:r>
            <a:r>
              <a:rPr lang="cs-CZ" sz="1600" i="1" dirty="0"/>
              <a:t>. II) váže na oblast promotoru</a:t>
            </a:r>
          </a:p>
          <a:p>
            <a:endParaRPr lang="cs-CZ" sz="1600" dirty="0"/>
          </a:p>
          <a:p>
            <a:r>
              <a:rPr lang="cs-CZ" sz="1600" dirty="0"/>
              <a:t>2. bazální </a:t>
            </a:r>
            <a:r>
              <a:rPr lang="cs-CZ" sz="1600" dirty="0" err="1"/>
              <a:t>TFs</a:t>
            </a:r>
            <a:r>
              <a:rPr lang="cs-CZ" sz="1600" dirty="0"/>
              <a:t> (modrá) se váží na promotor</a:t>
            </a:r>
          </a:p>
          <a:p>
            <a:r>
              <a:rPr lang="cs-CZ" sz="1600" dirty="0"/>
              <a:t>3. regulační </a:t>
            </a:r>
            <a:r>
              <a:rPr lang="cs-CZ" sz="1600" dirty="0" err="1"/>
              <a:t>TFs</a:t>
            </a:r>
            <a:r>
              <a:rPr lang="cs-CZ" sz="1600" dirty="0"/>
              <a:t> (růžová) se vážou na </a:t>
            </a:r>
            <a:r>
              <a:rPr lang="cs-CZ" sz="1600" dirty="0" err="1"/>
              <a:t>enhancery</a:t>
            </a:r>
            <a:r>
              <a:rPr lang="cs-CZ" sz="1600" dirty="0"/>
              <a:t> (červená oblast), </a:t>
            </a:r>
            <a:r>
              <a:rPr lang="cs-CZ" sz="1600" dirty="0" err="1"/>
              <a:t>silencery</a:t>
            </a:r>
            <a:r>
              <a:rPr lang="cs-CZ" sz="1600" dirty="0"/>
              <a:t> nebo na promotor-proximální elementy (fialová oblast). DNA může tvořit vlásenku.</a:t>
            </a:r>
          </a:p>
          <a:p>
            <a:r>
              <a:rPr lang="cs-CZ" sz="1600" dirty="0"/>
              <a:t>4. bazální a regulační </a:t>
            </a:r>
            <a:r>
              <a:rPr lang="cs-CZ" sz="1600" dirty="0" err="1"/>
              <a:t>TFs</a:t>
            </a:r>
            <a:r>
              <a:rPr lang="cs-CZ" sz="1600" dirty="0"/>
              <a:t> dohromady tvoří </a:t>
            </a:r>
            <a:r>
              <a:rPr lang="cs-CZ" sz="1600" b="1" dirty="0"/>
              <a:t>INICIAČNÍ KOMPLEX</a:t>
            </a:r>
          </a:p>
          <a:p>
            <a:r>
              <a:rPr lang="cs-CZ" sz="1600" dirty="0"/>
              <a:t>5. RNA-polymeráza II se váže na promotor a je aktivována - </a:t>
            </a:r>
            <a:r>
              <a:rPr lang="cs-CZ" sz="1600" b="1" dirty="0"/>
              <a:t>BAZÁLNÍ TRANSKRIPČNÍ KOMPLEX</a:t>
            </a:r>
            <a:endParaRPr lang="cs-CZ" sz="1600" dirty="0"/>
          </a:p>
        </p:txBody>
      </p:sp>
      <p:pic>
        <p:nvPicPr>
          <p:cNvPr id="8" name="Picture 2" descr="http://www.uic.edu/classes/bios/bios100/lectures/18_08_transcription_contr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31838" r="1519" b="4883"/>
          <a:stretch/>
        </p:blipFill>
        <p:spPr bwMode="auto">
          <a:xfrm>
            <a:off x="848001" y="2178735"/>
            <a:ext cx="7494645" cy="44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83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Transkripční Faktory</a:t>
            </a:r>
          </a:p>
          <a:p>
            <a:endParaRPr lang="cs-CZ" sz="1600" b="1" dirty="0"/>
          </a:p>
          <a:p>
            <a:r>
              <a:rPr lang="cs-CZ" sz="1600" b="1" dirty="0"/>
              <a:t>1. Bazální a obecné transkripční Faktory (</a:t>
            </a:r>
            <a:r>
              <a:rPr lang="cs-CZ" sz="1600" b="1" dirty="0" err="1"/>
              <a:t>TFs</a:t>
            </a:r>
            <a:r>
              <a:rPr lang="cs-CZ" sz="1600" b="1" dirty="0"/>
              <a:t>)</a:t>
            </a:r>
          </a:p>
          <a:p>
            <a:r>
              <a:rPr lang="cs-CZ" sz="1600" dirty="0"/>
              <a:t>- ve všech eukaryotických buňkách</a:t>
            </a:r>
          </a:p>
          <a:p>
            <a:r>
              <a:rPr lang="cs-CZ" sz="1600" dirty="0"/>
              <a:t>- nezbytné pro transkripci, ale neposkytují žádnou regulaci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Bazální: TFIIA, TFIID, TFIIB, TFIIE, TFIIH, TFIIF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Obecné: Oct1, CT1, SPF</a:t>
            </a:r>
          </a:p>
          <a:p>
            <a:r>
              <a:rPr lang="cs-CZ" sz="1600" dirty="0"/>
              <a:t>- nejdůležitější je TFIID a jeho podjednotka TBP (TATA </a:t>
            </a:r>
            <a:r>
              <a:rPr lang="cs-CZ" sz="1600" dirty="0" err="1"/>
              <a:t>binding</a:t>
            </a:r>
            <a:r>
              <a:rPr lang="cs-CZ" sz="1600" dirty="0"/>
              <a:t> protein)</a:t>
            </a:r>
          </a:p>
          <a:p>
            <a:r>
              <a:rPr lang="cs-CZ" sz="1600" dirty="0"/>
              <a:t>- interagují s promotorem</a:t>
            </a:r>
          </a:p>
          <a:p>
            <a:r>
              <a:rPr lang="cs-CZ" sz="1600" dirty="0"/>
              <a:t>- TFIID je první protein, který se váže na DNA při zahájení transkripce (tvorbě iniciačního komplexu)</a:t>
            </a:r>
          </a:p>
          <a:p>
            <a:endParaRPr lang="cs-CZ" sz="1600" dirty="0"/>
          </a:p>
          <a:p>
            <a:r>
              <a:rPr lang="cs-CZ" sz="1600" b="1" dirty="0"/>
              <a:t>2. Regulační Transkripční Faktory (</a:t>
            </a:r>
            <a:r>
              <a:rPr lang="cs-CZ" sz="1600" b="1" dirty="0" err="1"/>
              <a:t>TFs</a:t>
            </a:r>
            <a:r>
              <a:rPr lang="cs-CZ" sz="1600" b="1" dirty="0"/>
              <a:t>)</a:t>
            </a:r>
          </a:p>
          <a:p>
            <a:r>
              <a:rPr lang="cs-CZ" sz="1600" dirty="0"/>
              <a:t>- též zvané aktivátory iniciace transkripce</a:t>
            </a:r>
          </a:p>
          <a:p>
            <a:r>
              <a:rPr lang="cs-CZ" sz="1600" dirty="0"/>
              <a:t>- jsou </a:t>
            </a:r>
            <a:r>
              <a:rPr lang="cs-CZ" sz="1600" b="1" u="sng" dirty="0"/>
              <a:t>hlavními regulačními mechanismy genové exprese u </a:t>
            </a:r>
            <a:r>
              <a:rPr lang="cs-CZ" sz="1600" b="1" u="sng" dirty="0" err="1"/>
              <a:t>eukaryot</a:t>
            </a:r>
            <a:endParaRPr lang="cs-CZ" sz="1600" b="1" u="sng" dirty="0"/>
          </a:p>
          <a:p>
            <a:r>
              <a:rPr lang="cs-CZ" sz="1600" dirty="0"/>
              <a:t>- proteiny jež se vážou na</a:t>
            </a:r>
          </a:p>
          <a:p>
            <a:r>
              <a:rPr lang="cs-CZ" sz="1600" dirty="0"/>
              <a:t>	a) </a:t>
            </a:r>
            <a:r>
              <a:rPr lang="cs-CZ" sz="1600" dirty="0" err="1"/>
              <a:t>enhancery</a:t>
            </a:r>
            <a:r>
              <a:rPr lang="cs-CZ" sz="1600" dirty="0"/>
              <a:t> (zesilovače transkripce)</a:t>
            </a:r>
          </a:p>
          <a:p>
            <a:r>
              <a:rPr lang="cs-CZ" sz="1600" dirty="0"/>
              <a:t>	b) </a:t>
            </a:r>
            <a:r>
              <a:rPr lang="cs-CZ" sz="1600" dirty="0" err="1"/>
              <a:t>silencery</a:t>
            </a:r>
            <a:endParaRPr lang="cs-CZ" sz="1600" dirty="0"/>
          </a:p>
          <a:p>
            <a:r>
              <a:rPr lang="cs-CZ" sz="1600" dirty="0"/>
              <a:t>	c) </a:t>
            </a:r>
            <a:r>
              <a:rPr lang="cs-CZ" sz="1600" dirty="0" err="1"/>
              <a:t>promoter</a:t>
            </a:r>
            <a:r>
              <a:rPr lang="cs-CZ" sz="1600" dirty="0"/>
              <a:t>-proximální elementy</a:t>
            </a:r>
          </a:p>
          <a:p>
            <a:r>
              <a:rPr lang="cs-CZ" sz="1600" dirty="0"/>
              <a:t>- jsou specifické pro určité geny (nebo rodiny genů)</a:t>
            </a:r>
          </a:p>
        </p:txBody>
      </p:sp>
      <p:pic>
        <p:nvPicPr>
          <p:cNvPr id="3" name="Picture 2" descr="http://www.uic.edu/classes/bios/bios100/lectures/18_08_transcription_contr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46509" r="27938" b="30356"/>
          <a:stretch/>
        </p:blipFill>
        <p:spPr bwMode="auto">
          <a:xfrm>
            <a:off x="1979712" y="4849980"/>
            <a:ext cx="5736611" cy="18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86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4155" y="116632"/>
            <a:ext cx="8522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Funkční klasifikace transkripčních faktorů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1268760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1. Konstitutivně aktivní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Přítomné stále ve všech buňkách</a:t>
            </a:r>
          </a:p>
          <a:p>
            <a:pPr marL="742950" lvl="1" indent="-285750">
              <a:buFontTx/>
              <a:buChar char="-"/>
            </a:pPr>
            <a:r>
              <a:rPr lang="cs-CZ" sz="1600" dirty="0" err="1"/>
              <a:t>Bazalní</a:t>
            </a:r>
            <a:r>
              <a:rPr lang="cs-CZ" sz="1600" dirty="0"/>
              <a:t> a obecné TFII A-H, Sp1, NF1…</a:t>
            </a:r>
          </a:p>
          <a:p>
            <a:pPr marL="742950" lvl="1" indent="-285750">
              <a:buFontTx/>
              <a:buChar char="-"/>
            </a:pPr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2. Regulační</a:t>
            </a:r>
          </a:p>
          <a:p>
            <a:endParaRPr lang="cs-CZ" sz="1600" dirty="0"/>
          </a:p>
          <a:p>
            <a:r>
              <a:rPr lang="cs-CZ" sz="1600" b="1" dirty="0"/>
              <a:t>a) Vývojové (buněčně specifické) </a:t>
            </a:r>
            <a:r>
              <a:rPr lang="cs-CZ" sz="1600" dirty="0"/>
              <a:t>– exprese přísně kontrolována, ale jakmile dojde k aktivaci, nepotřebují další aktivaci – GATA, HNF, PIT-1, </a:t>
            </a:r>
            <a:r>
              <a:rPr lang="cs-CZ" sz="1600" dirty="0" err="1"/>
              <a:t>MyoD</a:t>
            </a:r>
            <a:r>
              <a:rPr lang="cs-CZ" sz="1600" dirty="0"/>
              <a:t>, Myf5, </a:t>
            </a:r>
            <a:r>
              <a:rPr lang="cs-CZ" sz="1600" dirty="0" err="1"/>
              <a:t>Hox</a:t>
            </a:r>
            <a:r>
              <a:rPr lang="cs-CZ" sz="1600" dirty="0"/>
              <a:t>, </a:t>
            </a:r>
            <a:r>
              <a:rPr lang="cs-CZ" sz="1600" dirty="0" err="1"/>
              <a:t>Winged</a:t>
            </a:r>
            <a:r>
              <a:rPr lang="cs-CZ" sz="1600" dirty="0"/>
              <a:t> Helix</a:t>
            </a:r>
          </a:p>
          <a:p>
            <a:endParaRPr lang="cs-CZ" sz="1600" dirty="0"/>
          </a:p>
          <a:p>
            <a:r>
              <a:rPr lang="cs-CZ" sz="1600" b="1" dirty="0"/>
              <a:t>b) </a:t>
            </a:r>
            <a:r>
              <a:rPr lang="cs-CZ" sz="1600" b="1" dirty="0" err="1"/>
              <a:t>signal</a:t>
            </a:r>
            <a:r>
              <a:rPr lang="cs-CZ" sz="1600" b="1" dirty="0"/>
              <a:t>-dependentní</a:t>
            </a:r>
            <a:r>
              <a:rPr lang="cs-CZ" sz="1600" dirty="0"/>
              <a:t> – vyžadují externí signalizaci pro aktivaci</a:t>
            </a:r>
          </a:p>
          <a:p>
            <a:r>
              <a:rPr lang="cs-CZ" sz="1600" dirty="0"/>
              <a:t>	1 </a:t>
            </a:r>
            <a:r>
              <a:rPr lang="cs-CZ" sz="1600" dirty="0" err="1"/>
              <a:t>extracelularním</a:t>
            </a:r>
            <a:r>
              <a:rPr lang="cs-CZ" sz="1600" dirty="0"/>
              <a:t> ligandem (endokrinní nebo </a:t>
            </a:r>
            <a:r>
              <a:rPr lang="cs-CZ" sz="1600" dirty="0" err="1"/>
              <a:t>parakrinní</a:t>
            </a:r>
            <a:r>
              <a:rPr lang="cs-CZ" sz="1600" dirty="0"/>
              <a:t>) – vazba na DNA v jádře</a:t>
            </a:r>
          </a:p>
          <a:p>
            <a:r>
              <a:rPr lang="cs-CZ" sz="1600" dirty="0"/>
              <a:t>	2 </a:t>
            </a:r>
            <a:r>
              <a:rPr lang="cs-CZ" sz="1600" dirty="0" err="1"/>
              <a:t>intracelularním</a:t>
            </a:r>
            <a:r>
              <a:rPr lang="cs-CZ" sz="1600" dirty="0"/>
              <a:t> ligandem (</a:t>
            </a:r>
            <a:r>
              <a:rPr lang="cs-CZ" sz="1600" dirty="0" err="1"/>
              <a:t>autokrinní</a:t>
            </a:r>
            <a:r>
              <a:rPr lang="cs-CZ" sz="1600" dirty="0"/>
              <a:t>) – např. p53 – vazba na DNA v jádře</a:t>
            </a:r>
          </a:p>
          <a:p>
            <a:r>
              <a:rPr lang="cs-CZ" sz="1600" dirty="0"/>
              <a:t>	3 závislé na membránovém receptoru – nutná signalizační kaskáda vedoucí k aktivaci 	transkripčního faktoru (fosforylace)</a:t>
            </a:r>
          </a:p>
        </p:txBody>
      </p:sp>
    </p:spTree>
    <p:extLst>
      <p:ext uri="{BB962C8B-B14F-4D97-AF65-F5344CB8AC3E}">
        <p14:creationId xmlns:p14="http://schemas.microsoft.com/office/powerpoint/2010/main" val="344777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4155" y="116632"/>
            <a:ext cx="88823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Kontrolní elementy</a:t>
            </a:r>
          </a:p>
          <a:p>
            <a:endParaRPr lang="cs-CZ" sz="1600" b="1" dirty="0"/>
          </a:p>
          <a:p>
            <a:r>
              <a:rPr lang="cs-CZ" sz="1600" b="1" dirty="0" err="1"/>
              <a:t>Promoter</a:t>
            </a:r>
            <a:r>
              <a:rPr lang="cs-CZ" sz="1600" b="1" dirty="0"/>
              <a:t>-proximální elementy</a:t>
            </a:r>
          </a:p>
          <a:p>
            <a:r>
              <a:rPr lang="cs-CZ" sz="1600" dirty="0"/>
              <a:t>- vždy umístěny v blízkosti promotoru</a:t>
            </a:r>
          </a:p>
          <a:p>
            <a:r>
              <a:rPr lang="cs-CZ" sz="1600" dirty="0"/>
              <a:t>- na rozdíl od promotoru unikátní pro každý gen</a:t>
            </a:r>
          </a:p>
          <a:p>
            <a:r>
              <a:rPr lang="cs-CZ" sz="1600" dirty="0"/>
              <a:t>- tyto oblasti na DNA umožňují vazbu specifických regulačních </a:t>
            </a:r>
            <a:r>
              <a:rPr lang="cs-CZ" sz="1600" dirty="0" err="1"/>
              <a:t>TFs</a:t>
            </a:r>
            <a:endParaRPr lang="cs-CZ" sz="1600" dirty="0"/>
          </a:p>
          <a:p>
            <a:r>
              <a:rPr lang="cs-CZ" sz="1600" dirty="0"/>
              <a:t>- díky PPE je eukaryotická buňka schopná rozlišovat mezi jednotlivými geny a regulovat expresi</a:t>
            </a:r>
          </a:p>
          <a:p>
            <a:endParaRPr lang="cs-CZ" sz="1600" dirty="0"/>
          </a:p>
          <a:p>
            <a:r>
              <a:rPr lang="cs-CZ" sz="1600" b="1" dirty="0" err="1"/>
              <a:t>Enhancery</a:t>
            </a:r>
            <a:r>
              <a:rPr lang="cs-CZ" sz="1600" b="1" dirty="0"/>
              <a:t> a </a:t>
            </a:r>
            <a:r>
              <a:rPr lang="cs-CZ" sz="1600" b="1" dirty="0" err="1"/>
              <a:t>silencery</a:t>
            </a:r>
            <a:endParaRPr lang="cs-CZ" sz="1600" b="1" dirty="0"/>
          </a:p>
          <a:p>
            <a:r>
              <a:rPr lang="cs-CZ" sz="1600" dirty="0"/>
              <a:t>- zvyšují nebo snižují míru transkripce</a:t>
            </a:r>
          </a:p>
          <a:p>
            <a:r>
              <a:rPr lang="cs-CZ" sz="1600" dirty="0"/>
              <a:t>- také genově specifické</a:t>
            </a:r>
          </a:p>
          <a:p>
            <a:r>
              <a:rPr lang="cs-CZ" sz="1600" dirty="0"/>
              <a:t>- mohou sousedit s promotorem nebo se nacházet uvnitř transkripční jednotky</a:t>
            </a:r>
          </a:p>
          <a:p>
            <a:r>
              <a:rPr lang="cs-CZ" sz="1600" dirty="0"/>
              <a:t>- často bývají umístěny daleko od promotoru (10-100 </a:t>
            </a:r>
            <a:r>
              <a:rPr lang="cs-CZ" sz="1600" dirty="0" err="1"/>
              <a:t>bazí</a:t>
            </a:r>
            <a:r>
              <a:rPr lang="cs-CZ" sz="1600" dirty="0"/>
              <a:t>), pak se tvoří DNA vlásenka</a:t>
            </a:r>
          </a:p>
          <a:p>
            <a:r>
              <a:rPr lang="cs-CZ" sz="1600" dirty="0"/>
              <a:t>	- po směru transkripce (</a:t>
            </a:r>
            <a:r>
              <a:rPr lang="cs-CZ" sz="1600" dirty="0" err="1"/>
              <a:t>downstream</a:t>
            </a:r>
            <a:r>
              <a:rPr lang="cs-CZ" sz="1600" dirty="0"/>
              <a:t>)</a:t>
            </a:r>
          </a:p>
          <a:p>
            <a:r>
              <a:rPr lang="cs-CZ" sz="1600" dirty="0"/>
              <a:t>	- proti směru transkripce (</a:t>
            </a:r>
            <a:r>
              <a:rPr lang="cs-CZ" sz="1600" dirty="0" err="1"/>
              <a:t>upstream</a:t>
            </a:r>
            <a:r>
              <a:rPr lang="cs-CZ" sz="1600" dirty="0"/>
              <a:t>)</a:t>
            </a:r>
          </a:p>
          <a:p>
            <a:r>
              <a:rPr lang="cs-CZ" sz="1600" dirty="0"/>
              <a:t>- nefungují pokud se vzdálí miliony </a:t>
            </a:r>
            <a:r>
              <a:rPr lang="cs-CZ" sz="1600" dirty="0" err="1"/>
              <a:t>bazí</a:t>
            </a:r>
            <a:r>
              <a:rPr lang="cs-CZ" sz="1600" dirty="0"/>
              <a:t> od promotoru či na jiný chromozom</a:t>
            </a:r>
          </a:p>
        </p:txBody>
      </p:sp>
      <p:pic>
        <p:nvPicPr>
          <p:cNvPr id="11266" name="Picture 2" descr="http://www.uic.edu/classes/bios/bios100/lectures/18_07_enhancer_locati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77378"/>
            <a:ext cx="8784976" cy="11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9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88640"/>
            <a:ext cx="88823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/>
              <a:t>Systém regulace genů je zkoumán od roku 1961,</a:t>
            </a:r>
          </a:p>
          <a:p>
            <a:r>
              <a:rPr lang="cs-CZ" sz="1600" i="1" dirty="0"/>
              <a:t>kdy </a:t>
            </a:r>
            <a:r>
              <a:rPr lang="cs-CZ" sz="1600" b="1" i="1" dirty="0"/>
              <a:t>Jacques </a:t>
            </a:r>
            <a:r>
              <a:rPr lang="cs-CZ" sz="1600" b="1" i="1" dirty="0" err="1"/>
              <a:t>Monod</a:t>
            </a:r>
            <a:r>
              <a:rPr lang="cs-CZ" sz="1600" b="1" i="1" dirty="0"/>
              <a:t> </a:t>
            </a:r>
            <a:r>
              <a:rPr lang="cs-CZ" sz="1600" i="1" dirty="0"/>
              <a:t>objevil </a:t>
            </a:r>
            <a:r>
              <a:rPr lang="cs-CZ" sz="1600" i="1" dirty="0" err="1"/>
              <a:t>lac</a:t>
            </a:r>
            <a:r>
              <a:rPr lang="cs-CZ" sz="1600" i="1" dirty="0"/>
              <a:t> operon (Nobelova cena 1968)</a:t>
            </a:r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r>
              <a:rPr lang="cs-CZ" sz="1600" b="1" dirty="0"/>
              <a:t>Indukce syntézy proteinů</a:t>
            </a:r>
          </a:p>
          <a:p>
            <a:r>
              <a:rPr lang="el-GR" sz="1600" b="1" dirty="0"/>
              <a:t>β</a:t>
            </a:r>
            <a:r>
              <a:rPr lang="cs-CZ" sz="1600" b="1" dirty="0"/>
              <a:t>-</a:t>
            </a:r>
            <a:r>
              <a:rPr lang="cs-CZ" sz="1600" b="1" dirty="0" err="1"/>
              <a:t>galaktozidáza</a:t>
            </a:r>
            <a:r>
              <a:rPr lang="cs-CZ" sz="1600" b="1" dirty="0"/>
              <a:t> (u </a:t>
            </a:r>
            <a:r>
              <a:rPr lang="cs-CZ" sz="1600" b="1" i="1" dirty="0"/>
              <a:t>E. coli)</a:t>
            </a:r>
            <a:endParaRPr lang="cs-CZ" sz="1600" b="1" dirty="0"/>
          </a:p>
          <a:p>
            <a:r>
              <a:rPr lang="cs-CZ" sz="1600" dirty="0"/>
              <a:t>- jeden z enzymů pro štěpení </a:t>
            </a:r>
            <a:r>
              <a:rPr lang="cs-CZ" sz="1600" dirty="0" err="1"/>
              <a:t>laktozy</a:t>
            </a:r>
            <a:r>
              <a:rPr lang="cs-CZ" sz="1600" dirty="0"/>
              <a:t> u </a:t>
            </a:r>
            <a:r>
              <a:rPr lang="cs-CZ" sz="1600" i="1" dirty="0"/>
              <a:t>E. coli </a:t>
            </a:r>
            <a:r>
              <a:rPr lang="cs-CZ" sz="1600" dirty="0"/>
              <a:t>(spolu s </a:t>
            </a:r>
            <a:r>
              <a:rPr lang="cs-CZ" sz="1600" dirty="0" err="1"/>
              <a:t>permeazou</a:t>
            </a:r>
            <a:r>
              <a:rPr lang="cs-CZ" sz="1600" dirty="0"/>
              <a:t> a </a:t>
            </a:r>
            <a:r>
              <a:rPr lang="cs-CZ" sz="1600" dirty="0" err="1"/>
              <a:t>transacetylázou</a:t>
            </a:r>
            <a:r>
              <a:rPr lang="cs-CZ" sz="1600" dirty="0"/>
              <a:t>)</a:t>
            </a:r>
          </a:p>
          <a:p>
            <a:r>
              <a:rPr lang="cs-CZ" sz="1600" b="1" dirty="0"/>
              <a:t>-</a:t>
            </a:r>
            <a:r>
              <a:rPr lang="cs-CZ" sz="1600" dirty="0"/>
              <a:t> v prostředí kde je jediný zdroj uhlíku glukóza se enzym netvoří</a:t>
            </a:r>
          </a:p>
          <a:p>
            <a:r>
              <a:rPr lang="cs-CZ" sz="1600" dirty="0"/>
              <a:t>- po přenosu do prostředí s jediným zdrojem uhlíku laktózou začnou syntetizovat </a:t>
            </a:r>
            <a:r>
              <a:rPr lang="el-GR" sz="1600" dirty="0"/>
              <a:t>β-</a:t>
            </a:r>
            <a:r>
              <a:rPr lang="cs-CZ" sz="1600" dirty="0" err="1"/>
              <a:t>galaktozidázu</a:t>
            </a:r>
            <a:r>
              <a:rPr lang="cs-CZ" sz="1600" dirty="0"/>
              <a:t> za 1min</a:t>
            </a:r>
          </a:p>
          <a:p>
            <a:r>
              <a:rPr lang="cs-CZ" sz="1600" dirty="0"/>
              <a:t>- </a:t>
            </a:r>
            <a:r>
              <a:rPr lang="cs-CZ" sz="1600" b="1" dirty="0" err="1"/>
              <a:t>Koreprese</a:t>
            </a:r>
            <a:r>
              <a:rPr lang="cs-CZ" sz="1600" b="1" dirty="0"/>
              <a:t>: </a:t>
            </a:r>
            <a:r>
              <a:rPr lang="cs-CZ" sz="1600" dirty="0" err="1"/>
              <a:t>glukoza</a:t>
            </a:r>
            <a:r>
              <a:rPr lang="cs-CZ" sz="1600" dirty="0"/>
              <a:t> aktivně potlačuje syntézu </a:t>
            </a:r>
            <a:r>
              <a:rPr lang="el-GR" sz="1600" dirty="0"/>
              <a:t>β-</a:t>
            </a:r>
            <a:r>
              <a:rPr lang="cs-CZ" sz="1600" dirty="0" err="1"/>
              <a:t>galaktozidázy</a:t>
            </a:r>
            <a:endParaRPr lang="cs-CZ" sz="1600" dirty="0"/>
          </a:p>
          <a:p>
            <a:r>
              <a:rPr lang="cs-CZ" sz="1600" dirty="0"/>
              <a:t>		- samotná přítomnost </a:t>
            </a:r>
            <a:r>
              <a:rPr lang="cs-CZ" sz="1600" dirty="0" err="1"/>
              <a:t>laktozy</a:t>
            </a:r>
            <a:r>
              <a:rPr lang="cs-CZ" sz="1600" dirty="0"/>
              <a:t> nestačí, aby se začal tvořit enzym</a:t>
            </a:r>
          </a:p>
          <a:p>
            <a:r>
              <a:rPr lang="cs-CZ" sz="1600" dirty="0"/>
              <a:t>		- tzn. za přítomnosti </a:t>
            </a:r>
            <a:r>
              <a:rPr lang="cs-CZ" sz="1600" dirty="0" err="1"/>
              <a:t>glukozy</a:t>
            </a:r>
            <a:r>
              <a:rPr lang="cs-CZ" sz="1600" dirty="0"/>
              <a:t> i </a:t>
            </a:r>
            <a:r>
              <a:rPr lang="cs-CZ" sz="1600" dirty="0" err="1"/>
              <a:t>laktozy</a:t>
            </a:r>
            <a:r>
              <a:rPr lang="cs-CZ" sz="1600" dirty="0"/>
              <a:t> zůstává </a:t>
            </a:r>
            <a:r>
              <a:rPr lang="cs-CZ" sz="1600" dirty="0" err="1"/>
              <a:t>laktoza</a:t>
            </a:r>
            <a:r>
              <a:rPr lang="cs-CZ" sz="1600" dirty="0"/>
              <a:t> nedotčena</a:t>
            </a:r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154155" y="4565446"/>
            <a:ext cx="8882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Represe syntézy proteinů</a:t>
            </a:r>
          </a:p>
          <a:p>
            <a:r>
              <a:rPr lang="cs-CZ" sz="1600" dirty="0"/>
              <a:t>- syntéza enzymu potlačena metabolitem dané biochemické dráhy</a:t>
            </a:r>
            <a:endParaRPr lang="cs-CZ" sz="1600" b="1" dirty="0"/>
          </a:p>
          <a:p>
            <a:r>
              <a:rPr lang="cs-CZ" sz="1600" b="1" dirty="0"/>
              <a:t>-</a:t>
            </a:r>
            <a:r>
              <a:rPr lang="cs-CZ" sz="1600" dirty="0"/>
              <a:t> syntéza se zastavuje pokud se v buňce nahromadí metabolit do kritického množství (např. aminokyseliny)</a:t>
            </a:r>
          </a:p>
          <a:p>
            <a:r>
              <a:rPr lang="cs-CZ" sz="1600" dirty="0"/>
              <a:t>- při poklesu pod kritickou mez se obnovuje</a:t>
            </a:r>
          </a:p>
        </p:txBody>
      </p:sp>
      <p:pic>
        <p:nvPicPr>
          <p:cNvPr id="1026" name="Picture 2" descr="Jacques Mon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6" b="19570"/>
          <a:stretch/>
        </p:blipFill>
        <p:spPr bwMode="auto">
          <a:xfrm>
            <a:off x="7632131" y="99855"/>
            <a:ext cx="1421143" cy="20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4328" y="2071881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i="1" dirty="0"/>
              <a:t>www.nobelprize.org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27811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4155" y="116632"/>
            <a:ext cx="88823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Transkripční kontrola</a:t>
            </a:r>
          </a:p>
          <a:p>
            <a:endParaRPr lang="cs-CZ" sz="1600" b="1" dirty="0"/>
          </a:p>
          <a:p>
            <a:r>
              <a:rPr lang="cs-CZ" sz="1600" dirty="0"/>
              <a:t>Zapínání a vypínání určitých genů v určitých buňkách pravděpodobně regulováno unikátními kombinacemi:</a:t>
            </a:r>
          </a:p>
          <a:p>
            <a:r>
              <a:rPr lang="cs-CZ" sz="1600" dirty="0"/>
              <a:t>	1. vazebných míst na DNA (promotor, </a:t>
            </a:r>
            <a:r>
              <a:rPr lang="cs-CZ" sz="1600" dirty="0" err="1"/>
              <a:t>promoter</a:t>
            </a:r>
            <a:r>
              <a:rPr lang="cs-CZ" sz="1600" dirty="0"/>
              <a:t>-proximální elementy, </a:t>
            </a:r>
            <a:r>
              <a:rPr lang="cs-CZ" sz="1600" dirty="0" err="1"/>
              <a:t>silencery</a:t>
            </a:r>
            <a:r>
              <a:rPr lang="cs-CZ" sz="1600" dirty="0"/>
              <a:t> a </a:t>
            </a:r>
            <a:r>
              <a:rPr lang="cs-CZ" sz="1600" dirty="0" err="1"/>
              <a:t>enhancery</a:t>
            </a:r>
            <a:r>
              <a:rPr lang="cs-CZ" sz="1600" dirty="0"/>
              <a:t>)</a:t>
            </a:r>
          </a:p>
          <a:p>
            <a:r>
              <a:rPr lang="cs-CZ" sz="1600" dirty="0"/>
              <a:t>					a</a:t>
            </a:r>
          </a:p>
          <a:p>
            <a:r>
              <a:rPr lang="cs-CZ" sz="1600" dirty="0"/>
              <a:t>	2. transkripčních faktorů</a:t>
            </a:r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Analogie s bankovní schránkou</a:t>
            </a:r>
            <a:endParaRPr lang="cs-CZ" sz="1600" dirty="0"/>
          </a:p>
          <a:p>
            <a:endParaRPr lang="cs-CZ" sz="1600" b="1"/>
          </a:p>
          <a:p>
            <a:r>
              <a:rPr lang="cs-CZ" sz="1600" b="1" dirty="0"/>
              <a:t>	- </a:t>
            </a:r>
            <a:r>
              <a:rPr lang="cs-CZ" sz="1600" dirty="0"/>
              <a:t>klíč bankéře - stejný pro všechny schránky, ale sám o sobě </a:t>
            </a:r>
            <a:r>
              <a:rPr lang="cs-CZ" sz="1600" dirty="0" err="1"/>
              <a:t>větš</a:t>
            </a:r>
            <a:r>
              <a:rPr lang="cs-CZ" sz="1600" dirty="0"/>
              <a:t>. nefunkční - </a:t>
            </a:r>
            <a:r>
              <a:rPr lang="cs-CZ" sz="1600" b="1" dirty="0"/>
              <a:t>BAZÁLNÍ FAKTOR</a:t>
            </a:r>
            <a:endParaRPr lang="cs-CZ" sz="1600" dirty="0"/>
          </a:p>
          <a:p>
            <a:r>
              <a:rPr lang="cs-CZ" sz="1600" dirty="0"/>
              <a:t>	- můj klíč - specifický pro určitou schránku, ale sám o sobě ji neotevře - </a:t>
            </a:r>
            <a:r>
              <a:rPr lang="cs-CZ" sz="1600" b="1" dirty="0"/>
              <a:t>REGULAČNÍ FAKTOR</a:t>
            </a:r>
          </a:p>
          <a:p>
            <a:r>
              <a:rPr lang="cs-CZ" sz="1600" b="1" dirty="0"/>
              <a:t>	</a:t>
            </a:r>
            <a:endParaRPr lang="cs-CZ" sz="1600" dirty="0"/>
          </a:p>
        </p:txBody>
      </p:sp>
      <p:pic>
        <p:nvPicPr>
          <p:cNvPr id="13318" name="Picture 6" descr="http://vignette1.wikia.nocookie.net/familyguy/images/2/24/FGuy_BrianAndStewie_0345F.jpg/revision/latest?cb=201004122205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6" b="9653"/>
          <a:stretch/>
        </p:blipFill>
        <p:spPr bwMode="auto">
          <a:xfrm>
            <a:off x="1485412" y="3526227"/>
            <a:ext cx="6219825" cy="30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62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4156" y="332656"/>
            <a:ext cx="35537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Transkripce genu pro albumin*</a:t>
            </a:r>
          </a:p>
          <a:p>
            <a:endParaRPr lang="cs-CZ" sz="1600" b="1" dirty="0"/>
          </a:p>
          <a:p>
            <a:r>
              <a:rPr lang="cs-CZ" sz="1600" dirty="0"/>
              <a:t>Všechny buňky obsahují RNA-polymerázu a </a:t>
            </a:r>
            <a:r>
              <a:rPr lang="cs-CZ" sz="1600" b="1" dirty="0"/>
              <a:t>bazální (obecné) </a:t>
            </a:r>
            <a:r>
              <a:rPr lang="cs-CZ" sz="1600" b="1" dirty="0" err="1"/>
              <a:t>TFs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dirty="0"/>
              <a:t>Jaterní buňky obsahují </a:t>
            </a:r>
            <a:r>
              <a:rPr lang="cs-CZ" sz="1600" b="1" dirty="0"/>
              <a:t>regulační </a:t>
            </a:r>
            <a:r>
              <a:rPr lang="cs-CZ" sz="1600" b="1" dirty="0" err="1"/>
              <a:t>TFs</a:t>
            </a:r>
            <a:r>
              <a:rPr lang="cs-CZ" sz="1600" b="1" dirty="0"/>
              <a:t> </a:t>
            </a:r>
            <a:r>
              <a:rPr lang="cs-CZ" sz="1600" dirty="0"/>
              <a:t>rozpoznávající všechny kontrolní elementy pro albuminový gen (</a:t>
            </a:r>
            <a:r>
              <a:rPr lang="cs-CZ" sz="1600" dirty="0" err="1"/>
              <a:t>enhancery</a:t>
            </a:r>
            <a:r>
              <a:rPr lang="cs-CZ" sz="1600" dirty="0"/>
              <a:t>/</a:t>
            </a:r>
            <a:r>
              <a:rPr lang="cs-CZ" sz="1600" dirty="0" err="1"/>
              <a:t>silencery</a:t>
            </a:r>
            <a:r>
              <a:rPr lang="cs-CZ" sz="1600" dirty="0"/>
              <a:t>/promotor-proximální elementy)</a:t>
            </a:r>
          </a:p>
          <a:p>
            <a:endParaRPr lang="cs-CZ" sz="1600" dirty="0"/>
          </a:p>
          <a:p>
            <a:r>
              <a:rPr lang="cs-CZ" sz="1600" dirty="0"/>
              <a:t>Regulační </a:t>
            </a:r>
            <a:r>
              <a:rPr lang="cs-CZ" sz="1600" dirty="0" err="1"/>
              <a:t>TFs</a:t>
            </a:r>
            <a:r>
              <a:rPr lang="cs-CZ" sz="1600" dirty="0"/>
              <a:t> mozkových buněk nerozpoznávají všechny kontrolní elementy albuminového genu</a:t>
            </a:r>
          </a:p>
          <a:p>
            <a:endParaRPr lang="cs-CZ" sz="1600" dirty="0"/>
          </a:p>
        </p:txBody>
      </p:sp>
      <p:pic>
        <p:nvPicPr>
          <p:cNvPr id="18434" name="Picture 2" descr="http://www.mun.ca/biology/desmid/brian/BIOL2060/BIOL2060-23/23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55" y="404664"/>
            <a:ext cx="538619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7398" y="623731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Albumin: protein krevní plazmy, tvoří 60 % všech plazmatických bílkovin. Důležitý při transportu látek krví (mastné kyseliny, minerály, léky). Syntetizován v játrech.</a:t>
            </a:r>
          </a:p>
        </p:txBody>
      </p:sp>
    </p:spTree>
    <p:extLst>
      <p:ext uri="{BB962C8B-B14F-4D97-AF65-F5344CB8AC3E}">
        <p14:creationId xmlns:p14="http://schemas.microsoft.com/office/powerpoint/2010/main" val="369387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4155" y="116632"/>
            <a:ext cx="8882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Extracelulární signál (hormon) spouští expresi genů specifických pro svalovou buňku</a:t>
            </a:r>
          </a:p>
        </p:txBody>
      </p:sp>
      <p:pic>
        <p:nvPicPr>
          <p:cNvPr id="14338" name="Picture 2" descr="http://www.uic.edu/classes/bios/bios100/lectures/geneticsigna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5" y="1318703"/>
            <a:ext cx="8882341" cy="527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70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mun.ca/biology/desmid/brian/BIOL2060/BIOL2060-23/23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08" y="1170167"/>
            <a:ext cx="5647729" cy="53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4155" y="116632"/>
            <a:ext cx="85223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Jak se proteiny vážou k DNA?</a:t>
            </a:r>
          </a:p>
          <a:p>
            <a:endParaRPr lang="cs-CZ" sz="1600" b="1" dirty="0"/>
          </a:p>
          <a:p>
            <a:r>
              <a:rPr lang="cs-CZ" sz="1600" dirty="0"/>
              <a:t>- nejčastěji vazba </a:t>
            </a:r>
            <a:r>
              <a:rPr lang="el-GR" sz="1600" dirty="0"/>
              <a:t>α</a:t>
            </a:r>
            <a:r>
              <a:rPr lang="cs-CZ" sz="1600" dirty="0"/>
              <a:t>-helixu s větším žlábkem DNA</a:t>
            </a:r>
          </a:p>
          <a:p>
            <a:r>
              <a:rPr lang="cs-CZ" sz="1600" dirty="0"/>
              <a:t>- nekovalentní vazby: vodíkové můstky a iontové vazby</a:t>
            </a:r>
          </a:p>
          <a:p>
            <a:r>
              <a:rPr lang="cs-CZ" sz="1600" dirty="0"/>
              <a:t>- </a:t>
            </a:r>
            <a:r>
              <a:rPr lang="cs-CZ" sz="1600" b="1" dirty="0" err="1"/>
              <a:t>sequence-specific</a:t>
            </a:r>
            <a:r>
              <a:rPr lang="cs-CZ" sz="1600" b="1" dirty="0"/>
              <a:t> </a:t>
            </a:r>
            <a:r>
              <a:rPr lang="cs-CZ" sz="1600" b="1" dirty="0" err="1"/>
              <a:t>recognition</a:t>
            </a:r>
            <a:endParaRPr lang="cs-CZ" sz="1600" b="1" dirty="0"/>
          </a:p>
        </p:txBody>
      </p:sp>
      <p:sp>
        <p:nvSpPr>
          <p:cNvPr id="7" name="Obdélník 6"/>
          <p:cNvSpPr/>
          <p:nvPr/>
        </p:nvSpPr>
        <p:spPr>
          <a:xfrm>
            <a:off x="179512" y="2348880"/>
            <a:ext cx="32560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Motivy vazby:</a:t>
            </a:r>
          </a:p>
          <a:p>
            <a:endParaRPr lang="cs-CZ" sz="1600" dirty="0"/>
          </a:p>
          <a:p>
            <a:r>
              <a:rPr lang="cs-CZ" sz="1600" b="1" dirty="0"/>
              <a:t>a) Helix-</a:t>
            </a:r>
            <a:r>
              <a:rPr lang="cs-CZ" sz="1600" b="1" dirty="0" err="1"/>
              <a:t>turn</a:t>
            </a:r>
            <a:r>
              <a:rPr lang="cs-CZ" sz="1600" b="1" dirty="0"/>
              <a:t>-helix</a:t>
            </a:r>
          </a:p>
          <a:p>
            <a:r>
              <a:rPr lang="cs-CZ" sz="1600" dirty="0"/>
              <a:t>- 2 </a:t>
            </a:r>
            <a:r>
              <a:rPr lang="el-GR" sz="1600" dirty="0"/>
              <a:t>α</a:t>
            </a:r>
            <a:r>
              <a:rPr lang="cs-CZ" sz="1600" dirty="0"/>
              <a:t>-helixy spojené krátkou otáčkou</a:t>
            </a:r>
          </a:p>
          <a:p>
            <a:endParaRPr lang="cs-CZ" sz="1600" dirty="0"/>
          </a:p>
          <a:p>
            <a:r>
              <a:rPr lang="cs-CZ" sz="1600" b="1" dirty="0"/>
              <a:t>b) Zinkové prsty</a:t>
            </a:r>
          </a:p>
          <a:p>
            <a:r>
              <a:rPr lang="cs-CZ" sz="1600" dirty="0"/>
              <a:t>- 1 </a:t>
            </a:r>
            <a:r>
              <a:rPr lang="el-GR" sz="1600" dirty="0"/>
              <a:t>α</a:t>
            </a:r>
            <a:r>
              <a:rPr lang="cs-CZ" sz="1600" dirty="0"/>
              <a:t>-helix a 2 antiparalelní </a:t>
            </a:r>
            <a:r>
              <a:rPr lang="el-GR" sz="1600" dirty="0"/>
              <a:t>β</a:t>
            </a:r>
            <a:r>
              <a:rPr lang="cs-CZ" sz="1600" dirty="0"/>
              <a:t>-listy, vše spojené atomem zinku</a:t>
            </a:r>
          </a:p>
          <a:p>
            <a:r>
              <a:rPr lang="cs-CZ" sz="1600" dirty="0"/>
              <a:t>- více jednotek (zinkových prstů)</a:t>
            </a:r>
          </a:p>
          <a:p>
            <a:endParaRPr lang="cs-CZ" sz="1600" dirty="0"/>
          </a:p>
          <a:p>
            <a:r>
              <a:rPr lang="cs-CZ" sz="1600" b="1" dirty="0"/>
              <a:t>c) Leucinový zip</a:t>
            </a:r>
          </a:p>
          <a:p>
            <a:r>
              <a:rPr lang="cs-CZ" sz="1600" dirty="0"/>
              <a:t>- 2 </a:t>
            </a:r>
            <a:r>
              <a:rPr lang="el-GR" sz="1600" dirty="0"/>
              <a:t>α</a:t>
            </a:r>
            <a:r>
              <a:rPr lang="cs-CZ" sz="1600" dirty="0"/>
              <a:t>-helixy se okolo sebe ovinují díky pravidelně uspořádaným leucinům</a:t>
            </a:r>
          </a:p>
          <a:p>
            <a:endParaRPr lang="cs-CZ" sz="1600" dirty="0"/>
          </a:p>
          <a:p>
            <a:r>
              <a:rPr lang="cs-CZ" sz="1600" b="1" dirty="0"/>
              <a:t>d) Helix-</a:t>
            </a:r>
            <a:r>
              <a:rPr lang="cs-CZ" sz="1600" b="1" dirty="0" err="1"/>
              <a:t>loop</a:t>
            </a:r>
            <a:r>
              <a:rPr lang="cs-CZ" sz="1600" b="1" dirty="0"/>
              <a:t>-helix</a:t>
            </a:r>
          </a:p>
          <a:p>
            <a:r>
              <a:rPr lang="cs-CZ" sz="1600" dirty="0"/>
              <a:t>- kratší a delší </a:t>
            </a:r>
            <a:r>
              <a:rPr lang="el-GR" sz="1600" dirty="0"/>
              <a:t>α</a:t>
            </a:r>
            <a:r>
              <a:rPr lang="cs-CZ" sz="1600" dirty="0"/>
              <a:t>-helix v dimeru</a:t>
            </a:r>
          </a:p>
        </p:txBody>
      </p:sp>
    </p:spTree>
    <p:extLst>
      <p:ext uri="{BB962C8B-B14F-4D97-AF65-F5344CB8AC3E}">
        <p14:creationId xmlns:p14="http://schemas.microsoft.com/office/powerpoint/2010/main" val="3002003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uic.edu/classes/bios/bios100/lectures/18_table_1_regulati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8" y="692696"/>
            <a:ext cx="88891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1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Regulace operonu</a:t>
            </a:r>
          </a:p>
          <a:p>
            <a:endParaRPr lang="cs-CZ" sz="1600" b="1" dirty="0"/>
          </a:p>
          <a:p>
            <a:r>
              <a:rPr lang="cs-CZ" sz="1600" dirty="0"/>
              <a:t>- Operon - transkripční jednotka, která obsahuje regulační místa "Promotor" a "Operátor" před strukturními geny</a:t>
            </a:r>
          </a:p>
          <a:p>
            <a:r>
              <a:rPr lang="cs-CZ" sz="1600" dirty="0"/>
              <a:t>- Operátor - úsek na operonu, kam se váže </a:t>
            </a:r>
            <a:r>
              <a:rPr lang="cs-CZ" sz="1600" b="1" dirty="0"/>
              <a:t>represor</a:t>
            </a:r>
            <a:r>
              <a:rPr lang="cs-CZ" sz="1600" dirty="0"/>
              <a:t> → zastavení transkripce</a:t>
            </a:r>
          </a:p>
          <a:p>
            <a:r>
              <a:rPr lang="cs-CZ" sz="1600" dirty="0"/>
              <a:t>- Slabé nekovalentní vazby</a:t>
            </a:r>
          </a:p>
          <a:p>
            <a:endParaRPr lang="cs-CZ" sz="1600" dirty="0"/>
          </a:p>
          <a:p>
            <a:r>
              <a:rPr lang="cs-CZ" sz="1600" b="1" dirty="0"/>
              <a:t>Represor (negativní regulační protein)</a:t>
            </a:r>
          </a:p>
          <a:p>
            <a:r>
              <a:rPr lang="cs-CZ" sz="1600" dirty="0"/>
              <a:t>- Fyzicky brání RNA-polymeráze ve vazbě nebo pohybu na DNA</a:t>
            </a:r>
          </a:p>
          <a:p>
            <a:r>
              <a:rPr lang="cs-CZ" sz="1600" dirty="0"/>
              <a:t>- Na represor se váže signální molekula</a:t>
            </a:r>
          </a:p>
          <a:p>
            <a:r>
              <a:rPr lang="cs-CZ" sz="1600" dirty="0"/>
              <a:t>	a) induktor - zabraňuje vazbě na operátor - probíhá transkripce</a:t>
            </a:r>
          </a:p>
          <a:p>
            <a:r>
              <a:rPr lang="cs-CZ" sz="1600" dirty="0"/>
              <a:t>	b) korepresor (není nezbytný) - podporuje vazbu na operátor - neprobíhá transkripce</a:t>
            </a:r>
          </a:p>
        </p:txBody>
      </p:sp>
      <p:pic>
        <p:nvPicPr>
          <p:cNvPr id="2050" name="Picture 2" descr="http://www.dnacoil.com/wp-content/uploads/2013/06/prom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2043"/>
            <a:ext cx="4714573" cy="28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3131840" y="364502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264791" y="3400709"/>
            <a:ext cx="2643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i="1" dirty="0"/>
              <a:t>OPERON</a:t>
            </a:r>
            <a:endParaRPr lang="en-US" sz="1400" b="1" i="1" dirty="0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3131840" y="3573016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6156176" y="3573016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70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Laktózový operon </a:t>
            </a:r>
            <a:r>
              <a:rPr lang="cs-CZ" sz="1600" b="1" i="1" dirty="0"/>
              <a:t>E. coli (</a:t>
            </a:r>
            <a:r>
              <a:rPr lang="cs-CZ" sz="1600" b="1" i="1" dirty="0" err="1"/>
              <a:t>lac</a:t>
            </a:r>
            <a:r>
              <a:rPr lang="cs-CZ" sz="1600" b="1" i="1" dirty="0"/>
              <a:t> operon)</a:t>
            </a:r>
            <a:endParaRPr lang="cs-CZ" sz="1600" b="1" dirty="0"/>
          </a:p>
          <a:p>
            <a:endParaRPr lang="cs-CZ" sz="1600" b="1" dirty="0"/>
          </a:p>
        </p:txBody>
      </p:sp>
      <p:pic>
        <p:nvPicPr>
          <p:cNvPr id="2052" name="Picture 4" descr="http://www.cas.miamioh.edu/~wilsonkg/old/gene2005/systems/regulation/bp16p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0"/>
          <a:stretch/>
        </p:blipFill>
        <p:spPr bwMode="auto">
          <a:xfrm>
            <a:off x="2262658" y="836712"/>
            <a:ext cx="6773837" cy="52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2147" y="1527175"/>
            <a:ext cx="24736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/>
              <a:t>lacI</a:t>
            </a:r>
            <a:r>
              <a:rPr lang="cs-CZ" sz="1400" b="1" dirty="0"/>
              <a:t> - </a:t>
            </a:r>
            <a:r>
              <a:rPr lang="cs-CZ" sz="1400" dirty="0"/>
              <a:t>gen pro regulační protein (nachází se před strukturními geny pro enzymy štěpící </a:t>
            </a:r>
            <a:r>
              <a:rPr lang="cs-CZ" sz="1400" dirty="0" err="1"/>
              <a:t>laktozu</a:t>
            </a:r>
            <a:r>
              <a:rPr lang="cs-CZ" sz="1400" dirty="0"/>
              <a:t>)</a:t>
            </a:r>
          </a:p>
          <a:p>
            <a:endParaRPr lang="cs-CZ" sz="1400" dirty="0"/>
          </a:p>
          <a:p>
            <a:r>
              <a:rPr lang="cs-CZ" sz="1400" b="1" dirty="0" err="1"/>
              <a:t>lacZ</a:t>
            </a:r>
            <a:r>
              <a:rPr lang="cs-CZ" sz="1400" b="1" dirty="0"/>
              <a:t> -</a:t>
            </a:r>
            <a:r>
              <a:rPr lang="cs-CZ" sz="1400" dirty="0"/>
              <a:t> gen pro </a:t>
            </a:r>
            <a:r>
              <a:rPr lang="el-GR" sz="1400" dirty="0"/>
              <a:t>β-</a:t>
            </a:r>
            <a:r>
              <a:rPr lang="cs-CZ" sz="1400" dirty="0" err="1"/>
              <a:t>galaktozidázu</a:t>
            </a:r>
            <a:endParaRPr lang="cs-CZ" sz="1400" dirty="0"/>
          </a:p>
          <a:p>
            <a:endParaRPr lang="cs-CZ" sz="1400" dirty="0"/>
          </a:p>
          <a:p>
            <a:r>
              <a:rPr lang="cs-CZ" sz="1400" b="1" dirty="0" err="1"/>
              <a:t>lacY</a:t>
            </a:r>
            <a:r>
              <a:rPr lang="cs-CZ" sz="1400" b="1" dirty="0"/>
              <a:t> -</a:t>
            </a:r>
            <a:r>
              <a:rPr lang="cs-CZ" sz="1400" dirty="0"/>
              <a:t> gen pro </a:t>
            </a:r>
            <a:r>
              <a:rPr lang="cs-CZ" sz="1400" dirty="0" err="1"/>
              <a:t>Permeázu</a:t>
            </a:r>
            <a:endParaRPr lang="cs-CZ" sz="1400" dirty="0"/>
          </a:p>
          <a:p>
            <a:endParaRPr lang="cs-CZ" sz="1400" dirty="0"/>
          </a:p>
          <a:p>
            <a:r>
              <a:rPr lang="cs-CZ" sz="1400" b="1" dirty="0" err="1"/>
              <a:t>lacA</a:t>
            </a:r>
            <a:r>
              <a:rPr lang="cs-CZ" sz="1400" b="1" dirty="0"/>
              <a:t> - </a:t>
            </a:r>
            <a:r>
              <a:rPr lang="cs-CZ" sz="1400" dirty="0"/>
              <a:t>gen pro </a:t>
            </a:r>
            <a:r>
              <a:rPr lang="cs-CZ" sz="1400" dirty="0" err="1"/>
              <a:t>Transacetylázu</a:t>
            </a:r>
            <a:endParaRPr lang="cs-CZ" sz="1400" dirty="0"/>
          </a:p>
          <a:p>
            <a:endParaRPr lang="cs-CZ" sz="1400" dirty="0"/>
          </a:p>
          <a:p>
            <a:endParaRPr lang="cs-CZ" sz="1400" i="1" dirty="0"/>
          </a:p>
          <a:p>
            <a:r>
              <a:rPr lang="cs-CZ" sz="1400" i="1" dirty="0"/>
              <a:t>Geny pro funkčně blízké proteiny se nachází na DNA v rámci jedné transkripční jednotky (operonu)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336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88640"/>
            <a:ext cx="8882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Laktózový operon </a:t>
            </a:r>
            <a:r>
              <a:rPr lang="cs-CZ" sz="1600" b="1" i="1" dirty="0"/>
              <a:t>E. coli (</a:t>
            </a:r>
            <a:r>
              <a:rPr lang="cs-CZ" sz="1600" b="1" i="1" dirty="0" err="1"/>
              <a:t>lac</a:t>
            </a:r>
            <a:r>
              <a:rPr lang="cs-CZ" sz="1600" b="1" i="1" dirty="0"/>
              <a:t> operon)</a:t>
            </a:r>
            <a:endParaRPr lang="cs-CZ" sz="1600" b="1" dirty="0"/>
          </a:p>
          <a:p>
            <a:endParaRPr lang="cs-CZ" sz="1600" b="1" dirty="0"/>
          </a:p>
          <a:p>
            <a:r>
              <a:rPr lang="cs-CZ" sz="1600" dirty="0"/>
              <a:t>- </a:t>
            </a:r>
            <a:r>
              <a:rPr lang="cs-CZ" sz="1600" dirty="0" err="1"/>
              <a:t>glukoza</a:t>
            </a:r>
            <a:r>
              <a:rPr lang="cs-CZ" sz="1600" dirty="0"/>
              <a:t> je pro </a:t>
            </a:r>
            <a:r>
              <a:rPr lang="cs-CZ" sz="1600" i="1" dirty="0"/>
              <a:t>E. coli </a:t>
            </a:r>
            <a:r>
              <a:rPr lang="cs-CZ" sz="1600" dirty="0"/>
              <a:t>"</a:t>
            </a:r>
            <a:r>
              <a:rPr lang="cs-CZ" sz="1600" dirty="0" err="1"/>
              <a:t>sugar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choice</a:t>
            </a:r>
            <a:r>
              <a:rPr lang="cs-CZ" sz="1600" dirty="0"/>
              <a:t>" a dává jí přednost před </a:t>
            </a:r>
            <a:r>
              <a:rPr lang="cs-CZ" sz="1600" dirty="0" err="1"/>
              <a:t>laktozou</a:t>
            </a:r>
            <a:endParaRPr lang="cs-CZ" sz="1600" dirty="0"/>
          </a:p>
          <a:p>
            <a:r>
              <a:rPr lang="cs-CZ" sz="1600" dirty="0"/>
              <a:t>- samotná přítomnost </a:t>
            </a:r>
            <a:r>
              <a:rPr lang="cs-CZ" sz="1600" dirty="0" err="1"/>
              <a:t>laktozy</a:t>
            </a:r>
            <a:r>
              <a:rPr lang="cs-CZ" sz="1600" dirty="0"/>
              <a:t> nestačí, aby se začal naplno tvořit enzym</a:t>
            </a:r>
          </a:p>
          <a:p>
            <a:r>
              <a:rPr lang="cs-CZ" sz="1600" dirty="0"/>
              <a:t>- musí být zároveň nepřítomná </a:t>
            </a:r>
            <a:r>
              <a:rPr lang="cs-CZ" sz="1600" dirty="0" err="1"/>
              <a:t>glukoza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- RNA polymeráza má sama o sobě slabou afinitu k promotoru </a:t>
            </a:r>
            <a:r>
              <a:rPr lang="cs-CZ" sz="1600" i="1" dirty="0" err="1"/>
              <a:t>lac</a:t>
            </a:r>
            <a:r>
              <a:rPr lang="cs-CZ" sz="1600" i="1" dirty="0"/>
              <a:t> operonu</a:t>
            </a:r>
          </a:p>
          <a:p>
            <a:r>
              <a:rPr lang="cs-CZ" sz="1600" dirty="0"/>
              <a:t>- potřebuje pomoc pozitivního regulačního proteinu - CAP (</a:t>
            </a:r>
            <a:r>
              <a:rPr lang="cs-CZ" sz="1600" dirty="0" err="1"/>
              <a:t>catabolite</a:t>
            </a:r>
            <a:r>
              <a:rPr lang="cs-CZ" sz="1600" dirty="0"/>
              <a:t> </a:t>
            </a:r>
            <a:r>
              <a:rPr lang="cs-CZ" sz="1600" dirty="0" err="1"/>
              <a:t>activator</a:t>
            </a:r>
            <a:r>
              <a:rPr lang="cs-CZ" sz="1600" dirty="0"/>
              <a:t> protein)</a:t>
            </a:r>
          </a:p>
          <a:p>
            <a:r>
              <a:rPr lang="cs-CZ" sz="1600" dirty="0"/>
              <a:t>- CAP se váže na promotor </a:t>
            </a:r>
            <a:r>
              <a:rPr lang="cs-CZ" sz="1600" i="1" dirty="0" err="1"/>
              <a:t>lac</a:t>
            </a:r>
            <a:r>
              <a:rPr lang="cs-CZ" sz="1600" i="1" dirty="0"/>
              <a:t> </a:t>
            </a:r>
            <a:r>
              <a:rPr lang="cs-CZ" sz="1600" dirty="0"/>
              <a:t>operonu pouze po aktivaci pomocí </a:t>
            </a:r>
            <a:r>
              <a:rPr lang="cs-CZ" sz="1600" dirty="0" err="1"/>
              <a:t>cAMP</a:t>
            </a:r>
            <a:r>
              <a:rPr lang="cs-CZ" sz="1600" dirty="0"/>
              <a:t> (signální molekula/alosterický </a:t>
            </a:r>
            <a:r>
              <a:rPr lang="cs-CZ" sz="1600" dirty="0" err="1"/>
              <a:t>ef</a:t>
            </a:r>
            <a:r>
              <a:rPr lang="cs-CZ" sz="1600" dirty="0"/>
              <a:t>.)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Glukoza</a:t>
            </a:r>
            <a:r>
              <a:rPr lang="cs-CZ" sz="1600" dirty="0"/>
              <a:t> ovšem inhibuje tvorbu </a:t>
            </a:r>
            <a:r>
              <a:rPr lang="cs-CZ" sz="1600" dirty="0" err="1"/>
              <a:t>cAMP</a:t>
            </a:r>
            <a:r>
              <a:rPr lang="cs-CZ" sz="1600" dirty="0"/>
              <a:t> inhibicí enzymu </a:t>
            </a:r>
            <a:r>
              <a:rPr lang="cs-CZ" sz="1600" dirty="0" err="1"/>
              <a:t>adenylyl</a:t>
            </a:r>
            <a:r>
              <a:rPr lang="cs-CZ" sz="1600" dirty="0"/>
              <a:t> </a:t>
            </a:r>
            <a:r>
              <a:rPr lang="cs-CZ" sz="1600" dirty="0" err="1"/>
              <a:t>cyklázy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3773745" y="6453336"/>
            <a:ext cx="5287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/>
              <a:t>http://www.uic.edu/classes/bios/bios100/summer2010/lecturesm10.htm</a:t>
            </a:r>
          </a:p>
        </p:txBody>
      </p:sp>
      <p:pic>
        <p:nvPicPr>
          <p:cNvPr id="3074" name="Picture 2" descr="http://www.uic.edu/classes/bios/bios100/lectures/17_11b_cAMP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3663"/>
            <a:ext cx="8795874" cy="33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8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88640"/>
            <a:ext cx="8882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Laktózový operon </a:t>
            </a:r>
            <a:r>
              <a:rPr lang="cs-CZ" sz="1600" b="1" i="1" dirty="0"/>
              <a:t>E. coli (</a:t>
            </a:r>
            <a:r>
              <a:rPr lang="cs-CZ" sz="1600" b="1" i="1" dirty="0" err="1"/>
              <a:t>lac</a:t>
            </a:r>
            <a:r>
              <a:rPr lang="cs-CZ" sz="1600" b="1" i="1" dirty="0"/>
              <a:t> operon)</a:t>
            </a:r>
            <a:endParaRPr lang="cs-CZ" sz="1600" b="1" dirty="0"/>
          </a:p>
          <a:p>
            <a:endParaRPr lang="cs-CZ" sz="1600" b="1" dirty="0"/>
          </a:p>
        </p:txBody>
      </p:sp>
      <p:sp>
        <p:nvSpPr>
          <p:cNvPr id="2" name="Obdélník 1"/>
          <p:cNvSpPr/>
          <p:nvPr/>
        </p:nvSpPr>
        <p:spPr>
          <a:xfrm>
            <a:off x="3773745" y="6453336"/>
            <a:ext cx="5287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/>
              <a:t>http://www.uic.edu/classes/bios/bios100/summer2010/lecturesm10.htm</a:t>
            </a:r>
          </a:p>
        </p:txBody>
      </p:sp>
      <p:pic>
        <p:nvPicPr>
          <p:cNvPr id="5122" name="Picture 2" descr="http://www.uic.edu/classes/bios/bios100/lectures/cap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0" y="935559"/>
            <a:ext cx="8603333" cy="47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005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4800</Words>
  <Application>Microsoft Office PowerPoint</Application>
  <PresentationFormat>Předvádění na obrazovce (4:3)</PresentationFormat>
  <Paragraphs>618</Paragraphs>
  <Slides>54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7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Šimara</dc:creator>
  <cp:lastModifiedBy>uziv</cp:lastModifiedBy>
  <cp:revision>329</cp:revision>
  <dcterms:created xsi:type="dcterms:W3CDTF">2016-01-04T11:48:18Z</dcterms:created>
  <dcterms:modified xsi:type="dcterms:W3CDTF">2022-03-21T12:51:15Z</dcterms:modified>
</cp:coreProperties>
</file>