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KzeStZ5RMoH4FvWV+QhlhALim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D5FB4BB-9A07-4D83-9F3D-6268A4898A38}">
  <a:tblStyle styleId="{8D5FB4BB-9A07-4D83-9F3D-6268A4898A3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8DF9FCF-2C14-4514-9A04-3B3CF2B4B75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396" name="Google Shape;39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430" name="Google Shape;43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454" name="Google Shape;45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465" name="Google Shape;46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485" name="Google Shape;48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520" name="Google Shape;52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546" name="Google Shape;54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569" name="Google Shape;56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600" name="Google Shape;60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612" name="Google Shape;61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630" name="Google Shape;63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657" name="Google Shape;65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679" name="Google Shape;67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4" name="Google Shape;70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705" name="Google Shape;70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7" name="Google Shape;71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718" name="Google Shape;71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9" name="Google Shape;76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770" name="Google Shape;77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792" name="Google Shape;7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3" name="Google Shape;80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804" name="Google Shape;80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8" name="Google Shape;85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3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59" name="Google Shape;85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7" name="Google Shape;89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898" name="Google Shape;89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8" name="Google Shape;92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5" name="Google Shape;96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8" name="Google Shape;98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2" name="Google Shape;100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8" name="Google Shape;103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1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186" name="Google Shape;18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1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0" dirty="0" err="1" smtClean="0"/>
              <a:t>hnRNP</a:t>
            </a:r>
            <a:r>
              <a:rPr lang="en-GB" b="0" baseline="0" dirty="0" smtClean="0"/>
              <a:t> = </a:t>
            </a:r>
            <a:r>
              <a:rPr lang="en-GB" b="0" baseline="0" dirty="0" err="1" smtClean="0"/>
              <a:t>heterogenous</a:t>
            </a:r>
            <a:r>
              <a:rPr lang="en-GB" b="0" baseline="0" dirty="0" smtClean="0"/>
              <a:t> nuclear </a:t>
            </a:r>
            <a:r>
              <a:rPr lang="en-GB" b="0" baseline="0" dirty="0" err="1" smtClean="0"/>
              <a:t>ribonucleoproteins</a:t>
            </a:r>
            <a:endParaRPr b="0"/>
          </a:p>
        </p:txBody>
      </p:sp>
      <p:sp>
        <p:nvSpPr>
          <p:cNvPr id="202" name="Google Shape;20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snoRNP</a:t>
            </a:r>
            <a:r>
              <a:rPr lang="en-GB" dirty="0" smtClean="0"/>
              <a:t> = small </a:t>
            </a:r>
            <a:r>
              <a:rPr lang="en-GB" dirty="0" err="1" smtClean="0"/>
              <a:t>nucleolar</a:t>
            </a:r>
            <a:r>
              <a:rPr lang="en-GB" dirty="0" smtClean="0"/>
              <a:t> </a:t>
            </a:r>
            <a:r>
              <a:rPr lang="en-GB" dirty="0" err="1" smtClean="0"/>
              <a:t>ribonucleoproteins</a:t>
            </a:r>
            <a:endParaRPr lang="en-GB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5S </a:t>
            </a:r>
            <a:r>
              <a:rPr lang="en-GB" dirty="0" err="1" smtClean="0"/>
              <a:t>rRNA</a:t>
            </a:r>
            <a:r>
              <a:rPr lang="en-GB" dirty="0" smtClean="0"/>
              <a:t> – </a:t>
            </a:r>
            <a:r>
              <a:rPr lang="en-GB" dirty="0" err="1" smtClean="0"/>
              <a:t>součást</a:t>
            </a:r>
            <a:r>
              <a:rPr lang="en-GB" dirty="0" smtClean="0"/>
              <a:t> </a:t>
            </a:r>
            <a:r>
              <a:rPr lang="en-GB" dirty="0" err="1" smtClean="0"/>
              <a:t>velké</a:t>
            </a:r>
            <a:r>
              <a:rPr lang="en-GB" dirty="0" smtClean="0"/>
              <a:t> rib. </a:t>
            </a:r>
            <a:r>
              <a:rPr lang="en-GB" dirty="0" err="1" smtClean="0"/>
              <a:t>Podjednotky</a:t>
            </a:r>
            <a:r>
              <a:rPr lang="en-GB" dirty="0" smtClean="0"/>
              <a:t> (u </a:t>
            </a:r>
            <a:r>
              <a:rPr lang="en-GB" dirty="0" err="1" smtClean="0"/>
              <a:t>všech</a:t>
            </a:r>
            <a:r>
              <a:rPr lang="en-GB" dirty="0" smtClean="0"/>
              <a:t> </a:t>
            </a:r>
            <a:r>
              <a:rPr lang="en-GB" dirty="0" err="1" smtClean="0"/>
              <a:t>domén</a:t>
            </a:r>
            <a:r>
              <a:rPr lang="en-GB" dirty="0" smtClean="0"/>
              <a:t> </a:t>
            </a:r>
            <a:r>
              <a:rPr lang="en-GB" dirty="0" err="1" smtClean="0"/>
              <a:t>života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prokaryota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eukaryota</a:t>
            </a:r>
            <a:r>
              <a:rPr lang="en-GB" dirty="0">
                <a:sym typeface="Wingdings" pitchFamily="2" charset="2"/>
              </a:rPr>
              <a:t>)</a:t>
            </a:r>
            <a:endParaRPr lang="en-GB" dirty="0" smtClean="0">
              <a:sym typeface="Wingdings" pitchFamily="2" charset="2"/>
            </a:endParaRPr>
          </a:p>
        </p:txBody>
      </p:sp>
      <p:sp>
        <p:nvSpPr>
          <p:cNvPr id="231" name="Google Shape;23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MK = </a:t>
            </a:r>
            <a:r>
              <a:rPr lang="en-GB" dirty="0" err="1" smtClean="0"/>
              <a:t>mastné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kyseliny</a:t>
            </a:r>
            <a:endParaRPr/>
          </a:p>
        </p:txBody>
      </p:sp>
      <p:sp>
        <p:nvSpPr>
          <p:cNvPr id="298" name="Google Shape;29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Molekulární biologie pro informatiky - 7</a:t>
            </a:r>
            <a:endParaRPr b="1"/>
          </a:p>
        </p:txBody>
      </p:sp>
      <p:sp>
        <p:nvSpPr>
          <p:cNvPr id="90" name="Google Shape;90;p1"/>
          <p:cNvSpPr txBox="1"/>
          <p:nvPr/>
        </p:nvSpPr>
        <p:spPr>
          <a:xfrm>
            <a:off x="692995" y="33271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Molekulární struktura eukaryotické buňky</a:t>
            </a:r>
            <a:r>
              <a:rPr lang="cs-CZ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"/>
          <p:cNvSpPr/>
          <p:nvPr/>
        </p:nvSpPr>
        <p:spPr>
          <a:xfrm>
            <a:off x="251520" y="4943435"/>
            <a:ext cx="8640000" cy="142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3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oxygenní fotosyntéza </a:t>
            </a:r>
            <a:endParaRPr/>
          </a:p>
          <a:p>
            <a:pPr marL="0" marR="0" lvl="3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i) světelná fáze (thylakoidy)</a:t>
            </a:r>
            <a:endParaRPr/>
          </a:p>
          <a:p>
            <a:pPr marL="0" marR="0" lvl="3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přeměna světelné energie na chemickou, vznik ATP a NADPH, O</a:t>
            </a:r>
            <a:r>
              <a:rPr lang="cs-CZ" sz="16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0" marR="0" lvl="3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ii) temnostní fáze (stroma) </a:t>
            </a:r>
            <a:endParaRPr/>
          </a:p>
          <a:p>
            <a:pPr marL="0" marR="0" lvl="3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uložení chemické energie fixací CO</a:t>
            </a:r>
            <a:r>
              <a:rPr lang="cs-CZ" sz="16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tvorba glukózy a zásobních látek (škrob)</a:t>
            </a:r>
            <a:endParaRPr/>
          </a:p>
        </p:txBody>
      </p:sp>
      <p:sp>
        <p:nvSpPr>
          <p:cNvPr id="361" name="Google Shape;361;p1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Semiautomní organely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1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3" name="Google Shape;363;p10"/>
          <p:cNvSpPr/>
          <p:nvPr/>
        </p:nvSpPr>
        <p:spPr>
          <a:xfrm>
            <a:off x="251520" y="946036"/>
            <a:ext cx="8640000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Chloroplasty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thylakoidy - ploché vaky navrstvené do gran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- fotosyntetické pigmenty (zelený chlorofyl)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3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tři kompartmenty - prostor mezi dvojitou membránou obalu, lumen thylakoidů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stroma (matrix): vnitřní základní hmota; DNA, ribozomy a inkluze</a:t>
            </a:r>
            <a:endParaRPr/>
          </a:p>
        </p:txBody>
      </p:sp>
      <p:sp>
        <p:nvSpPr>
          <p:cNvPr id="364" name="Google Shape;364;p10"/>
          <p:cNvSpPr/>
          <p:nvPr/>
        </p:nvSpPr>
        <p:spPr>
          <a:xfrm>
            <a:off x="-39057" y="6514711"/>
            <a:ext cx="91355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http://clashtalk.kinja.com/take-a-minute-to-appreciate-photosynthesis-1742386609; http://www.biologydiscussion.com/chloroplasts/chemical-composition-of-chloroplasts-600-words-biology/788; http://www.shmoop.com/photosynthesis/inputs-architecture.html 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10" descr="http://www.shmoop.com/images/biology/biobook_photosyn_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0155" y="2631629"/>
            <a:ext cx="2924672" cy="1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0842" y="5012335"/>
            <a:ext cx="3028950" cy="323850"/>
          </a:xfrm>
          <a:prstGeom prst="rect">
            <a:avLst/>
          </a:prstGeom>
          <a:noFill/>
          <a:ln w="19050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67" name="Google Shape;367;p10" descr="https://i.kinja-img.com/gawker-media/image/upload/idwxsmbyduh6lb8y6mo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069" y="2717792"/>
            <a:ext cx="1968675" cy="16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10"/>
          <p:cNvGrpSpPr/>
          <p:nvPr/>
        </p:nvGrpSpPr>
        <p:grpSpPr>
          <a:xfrm>
            <a:off x="2835566" y="2652148"/>
            <a:ext cx="2585032" cy="1908000"/>
            <a:chOff x="2483768" y="4531648"/>
            <a:chExt cx="2585032" cy="1908000"/>
          </a:xfrm>
        </p:grpSpPr>
        <p:pic>
          <p:nvPicPr>
            <p:cNvPr id="369" name="Google Shape;369;p10" descr="Chloroplasts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83768" y="4531648"/>
              <a:ext cx="2585032" cy="19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10"/>
            <p:cNvSpPr/>
            <p:nvPr/>
          </p:nvSpPr>
          <p:spPr>
            <a:xfrm>
              <a:off x="4626672" y="4788484"/>
              <a:ext cx="288032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3203848" y="5583718"/>
              <a:ext cx="288032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3401137" y="5733256"/>
              <a:ext cx="316835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3549393" y="5909056"/>
              <a:ext cx="463879" cy="16979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3935437" y="6165304"/>
              <a:ext cx="463879" cy="16979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2538508" y="5761821"/>
              <a:ext cx="475253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0"/>
            <p:cNvSpPr txBox="1"/>
            <p:nvPr/>
          </p:nvSpPr>
          <p:spPr>
            <a:xfrm>
              <a:off x="3118177" y="5535230"/>
              <a:ext cx="494046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Stroma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0"/>
            <p:cNvSpPr txBox="1"/>
            <p:nvPr/>
          </p:nvSpPr>
          <p:spPr>
            <a:xfrm>
              <a:off x="4509564" y="4719158"/>
              <a:ext cx="53091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Granum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0"/>
            <p:cNvSpPr txBox="1"/>
            <p:nvPr/>
          </p:nvSpPr>
          <p:spPr>
            <a:xfrm>
              <a:off x="3375324" y="5743256"/>
              <a:ext cx="545342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Tylakoid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0"/>
            <p:cNvSpPr txBox="1"/>
            <p:nvPr/>
          </p:nvSpPr>
          <p:spPr>
            <a:xfrm>
              <a:off x="3242690" y="5934464"/>
              <a:ext cx="1050288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Vnitřní dvojvrstevná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0"/>
            <p:cNvSpPr txBox="1"/>
            <p:nvPr/>
          </p:nvSpPr>
          <p:spPr>
            <a:xfrm>
              <a:off x="4042600" y="6143785"/>
              <a:ext cx="1016625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Vnější dvojvrstevná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Cytoplazmatická membrána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Google Shape;387;p1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8" name="Google Shape;388;p11"/>
          <p:cNvSpPr/>
          <p:nvPr/>
        </p:nvSpPr>
        <p:spPr>
          <a:xfrm>
            <a:off x="367755" y="1066900"/>
            <a:ext cx="417646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</a:t>
            </a:r>
            <a:endParaRPr/>
          </a:p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soudržnost buňky, ochrana před vnějšími vlivy</a:t>
            </a:r>
            <a:endParaRPr/>
          </a:p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tvar buňky, ukotvení cytoskeletu</a:t>
            </a:r>
            <a:endParaRPr/>
          </a:p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regulovaný transport látek (semipermeabilita)</a:t>
            </a:r>
            <a:endParaRPr/>
          </a:p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podíl na adhezi buněk a buněčné signalizaci</a:t>
            </a:r>
            <a:endParaRPr/>
          </a:p>
        </p:txBody>
      </p:sp>
      <p:pic>
        <p:nvPicPr>
          <p:cNvPr id="389" name="Google Shape;389;p11" descr="http://www.aldebaran.cz/bulletin/2010_16/membran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736" y="1234186"/>
            <a:ext cx="3924000" cy="2521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1"/>
          <p:cNvSpPr/>
          <p:nvPr/>
        </p:nvSpPr>
        <p:spPr>
          <a:xfrm>
            <a:off x="4427984" y="357761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1"/>
          <p:cNvSpPr/>
          <p:nvPr/>
        </p:nvSpPr>
        <p:spPr>
          <a:xfrm>
            <a:off x="367755" y="2633677"/>
            <a:ext cx="8280920" cy="354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Složení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i) lipidy</a:t>
            </a:r>
            <a:endParaRPr/>
          </a:p>
          <a:p>
            <a:pPr marL="45085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amfifilní dvojvrstva</a:t>
            </a:r>
            <a:endParaRPr/>
          </a:p>
          <a:p>
            <a:pPr marL="45085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fosfolipidy, glykolipidy, cholesterol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ii) proteiny</a:t>
            </a:r>
            <a:endParaRPr/>
          </a:p>
          <a:p>
            <a:pPr marL="45085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integrální, ukotvené s lipidy, periferní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 receptory, signalizace, transport látek, mezibuněčný kontakt, kontakt cytoskeletu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iii) sacharidy</a:t>
            </a:r>
            <a:endParaRPr/>
          </a:p>
          <a:p>
            <a:pPr marL="45085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glykolipidy a glykoproteiny, glykokalyx na vnější straně buňky</a:t>
            </a:r>
            <a:endParaRPr/>
          </a:p>
          <a:p>
            <a:pPr marL="45085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 mechanická, informační, vazebná místa pro patogeny</a:t>
            </a:r>
            <a:endParaRPr/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tekuté mozaiky</a:t>
            </a:r>
            <a:endParaRPr/>
          </a:p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molekuly lipidů i proteinů v neustálém pohybu, pohyb proteinů v rámci fosfolipidové dvojvrstvy</a:t>
            </a:r>
            <a:endParaRPr/>
          </a:p>
        </p:txBody>
      </p:sp>
      <p:sp>
        <p:nvSpPr>
          <p:cNvPr id="392" name="Google Shape;392;p11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http://dl1.cuni.cz/mod/page/view.php?id=195338&amp;lang=de	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mezi vnitrobuněčnými oddíly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9" name="Google Shape;399;p1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0" name="Google Shape;400;p12"/>
          <p:cNvSpPr/>
          <p:nvPr/>
        </p:nvSpPr>
        <p:spPr>
          <a:xfrm>
            <a:off x="251520" y="975395"/>
            <a:ext cx="8640960" cy="69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a endocytické dráhy</a:t>
            </a:r>
            <a:endParaRPr/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spolupráce buněčných organel, transport materiálů mezi organelami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2"/>
          <p:cNvSpPr/>
          <p:nvPr/>
        </p:nvSpPr>
        <p:spPr>
          <a:xfrm>
            <a:off x="414249" y="2132856"/>
            <a:ext cx="3128896" cy="354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(exocytická) dráha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biosyntéza organel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vylučování molekul do me-         </a:t>
            </a:r>
            <a:b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zibuněčného prostoru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endocytická dráha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příjem a zpracování signálů </a:t>
            </a:r>
            <a:b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a materiálu z vnějšího </a:t>
            </a:r>
            <a:b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prostředí</a:t>
            </a:r>
            <a:endParaRPr/>
          </a:p>
          <a:p>
            <a:pPr marL="171450" marR="0" lvl="0" indent="-17145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vezikulární transport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transport proteinů a lipidů </a:t>
            </a:r>
            <a:b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mezi organelami</a:t>
            </a:r>
            <a:endParaRPr/>
          </a:p>
        </p:txBody>
      </p:sp>
      <p:grpSp>
        <p:nvGrpSpPr>
          <p:cNvPr id="402" name="Google Shape;402;p12"/>
          <p:cNvGrpSpPr/>
          <p:nvPr/>
        </p:nvGrpSpPr>
        <p:grpSpPr>
          <a:xfrm>
            <a:off x="3860350" y="2452733"/>
            <a:ext cx="4905879" cy="3586320"/>
            <a:chOff x="3791788" y="2356878"/>
            <a:chExt cx="4905879" cy="3586320"/>
          </a:xfrm>
        </p:grpSpPr>
        <p:pic>
          <p:nvPicPr>
            <p:cNvPr id="403" name="Google Shape;403;p12" descr="http://www.histology.leeds.ac.uk/cell/assets/golgi_app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91788" y="2356878"/>
              <a:ext cx="4896000" cy="3586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Google Shape;404;p12"/>
            <p:cNvSpPr/>
            <p:nvPr/>
          </p:nvSpPr>
          <p:spPr>
            <a:xfrm>
              <a:off x="4281414" y="2766070"/>
              <a:ext cx="449851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2"/>
            <p:cNvSpPr txBox="1"/>
            <p:nvPr/>
          </p:nvSpPr>
          <p:spPr>
            <a:xfrm>
              <a:off x="4180769" y="2756751"/>
              <a:ext cx="651140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4644008" y="3029460"/>
              <a:ext cx="648072" cy="240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2"/>
            <p:cNvSpPr txBox="1"/>
            <p:nvPr/>
          </p:nvSpPr>
          <p:spPr>
            <a:xfrm>
              <a:off x="4487289" y="3039037"/>
              <a:ext cx="909223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Endoplazmatické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retikulum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2"/>
            <p:cNvSpPr/>
            <p:nvPr/>
          </p:nvSpPr>
          <p:spPr>
            <a:xfrm>
              <a:off x="4925128" y="5407682"/>
              <a:ext cx="2054883" cy="48384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2"/>
            <p:cNvSpPr txBox="1"/>
            <p:nvPr/>
          </p:nvSpPr>
          <p:spPr>
            <a:xfrm>
              <a:off x="5506344" y="5435695"/>
              <a:ext cx="816250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Golgiho aparát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4905648" y="2649504"/>
              <a:ext cx="444012" cy="14207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2"/>
            <p:cNvSpPr txBox="1"/>
            <p:nvPr/>
          </p:nvSpPr>
          <p:spPr>
            <a:xfrm>
              <a:off x="4871628" y="2608937"/>
              <a:ext cx="550152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Lysozom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6084168" y="2572027"/>
              <a:ext cx="720080" cy="9147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2"/>
            <p:cNvSpPr txBox="1"/>
            <p:nvPr/>
          </p:nvSpPr>
          <p:spPr>
            <a:xfrm>
              <a:off x="6084168" y="2512546"/>
              <a:ext cx="883575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Pozdní endozom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6804248" y="3573016"/>
              <a:ext cx="216024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6588224" y="3745607"/>
              <a:ext cx="560311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2"/>
            <p:cNvSpPr txBox="1"/>
            <p:nvPr/>
          </p:nvSpPr>
          <p:spPr>
            <a:xfrm>
              <a:off x="6613004" y="3602570"/>
              <a:ext cx="577401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Raný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endozom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6732240" y="4054165"/>
              <a:ext cx="504056" cy="13834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2"/>
            <p:cNvSpPr txBox="1"/>
            <p:nvPr/>
          </p:nvSpPr>
          <p:spPr>
            <a:xfrm>
              <a:off x="6588224" y="4053376"/>
              <a:ext cx="774572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6983501" y="4763244"/>
              <a:ext cx="387286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7040651" y="4896594"/>
              <a:ext cx="387286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2"/>
            <p:cNvSpPr txBox="1"/>
            <p:nvPr/>
          </p:nvSpPr>
          <p:spPr>
            <a:xfrm>
              <a:off x="6948365" y="4757911"/>
              <a:ext cx="811441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Sekreční váček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7745709" y="3227648"/>
              <a:ext cx="772153" cy="310860"/>
            </a:xfrm>
            <a:prstGeom prst="rect">
              <a:avLst/>
            </a:prstGeom>
            <a:solidFill>
              <a:srgbClr val="00D200"/>
            </a:solidFill>
            <a:ln w="25400" cap="flat" cmpd="sng">
              <a:solidFill>
                <a:srgbClr val="00D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2"/>
            <p:cNvSpPr txBox="1"/>
            <p:nvPr/>
          </p:nvSpPr>
          <p:spPr>
            <a:xfrm>
              <a:off x="7678067" y="3246684"/>
              <a:ext cx="888385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Cytoplazmatická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2"/>
            <p:cNvSpPr/>
            <p:nvPr/>
          </p:nvSpPr>
          <p:spPr>
            <a:xfrm>
              <a:off x="7815073" y="4731639"/>
              <a:ext cx="849368" cy="310860"/>
            </a:xfrm>
            <a:prstGeom prst="rect">
              <a:avLst/>
            </a:prstGeom>
            <a:solidFill>
              <a:srgbClr val="00D200"/>
            </a:solidFill>
            <a:ln w="25400" cap="flat" cmpd="sng">
              <a:solidFill>
                <a:srgbClr val="00D2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2"/>
            <p:cNvSpPr txBox="1"/>
            <p:nvPr/>
          </p:nvSpPr>
          <p:spPr>
            <a:xfrm>
              <a:off x="7762796" y="4750689"/>
              <a:ext cx="934871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EXTRACELULÁRNÍ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prostor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12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http://www.histology.leeds.ac.uk/cell/endo-exo.php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mezi vnitrobuněčnými oddíly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3" name="Google Shape;433;p1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4" name="Google Shape;434;p13"/>
          <p:cNvSpPr/>
          <p:nvPr/>
        </p:nvSpPr>
        <p:spPr>
          <a:xfrm>
            <a:off x="251520" y="908720"/>
            <a:ext cx="864096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Chaperony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podporují sbalování proteinů, brání agregaci proteinů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proteinové rodiny - Hsp70, Hsp90, válcovité chaperoniny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Hsp70 a jejich regulátory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na nově vznikající proteiny na ribozomu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 stresových podmínkách - vazba na chybně poskládané proteiny, sbalení proteinů po denaturaci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působí při transportu proteinů 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DnaK: bakteriální Hsp70, podpůrné proteiny DnaJ a GrpE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oogle Shape;435;p13"/>
          <p:cNvGrpSpPr/>
          <p:nvPr/>
        </p:nvGrpSpPr>
        <p:grpSpPr>
          <a:xfrm>
            <a:off x="531803" y="3597916"/>
            <a:ext cx="8352928" cy="3031438"/>
            <a:chOff x="539552" y="3421898"/>
            <a:chExt cx="8352928" cy="3031438"/>
          </a:xfrm>
        </p:grpSpPr>
        <p:pic>
          <p:nvPicPr>
            <p:cNvPr id="436" name="Google Shape;436;p13" descr="http://chemistry.umeche.maine.edu/CHY431/DnaJK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96913" y="3421898"/>
              <a:ext cx="4179343" cy="3031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13"/>
            <p:cNvSpPr/>
            <p:nvPr/>
          </p:nvSpPr>
          <p:spPr>
            <a:xfrm>
              <a:off x="5652120" y="3559368"/>
              <a:ext cx="1224136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5842507" y="3725416"/>
              <a:ext cx="1011683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5656014" y="5969752"/>
              <a:ext cx="1224136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5846401" y="6135800"/>
              <a:ext cx="1011683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2771799" y="5999256"/>
              <a:ext cx="745717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2723517" y="6165304"/>
              <a:ext cx="1011683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2708509" y="3491128"/>
              <a:ext cx="1010604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2703737" y="3609408"/>
              <a:ext cx="933038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2854495" y="3761808"/>
              <a:ext cx="571069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6084167" y="3501008"/>
              <a:ext cx="2808313" cy="48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DnaJ stimuluje hydrolýzu ATP</a:t>
              </a:r>
              <a:endParaRPr/>
            </a:p>
            <a:p>
              <a:pPr marL="0" marR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DnaK-ADP pevně váže nesložený protein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6300192" y="5524676"/>
              <a:ext cx="20114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GrpE stimuluje uvolnění ADP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39552" y="5384975"/>
              <a:ext cx="2592288" cy="48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DnaK váže ATP</a:t>
              </a:r>
              <a:endParaRPr/>
            </a:p>
            <a:p>
              <a:pPr marL="0" marR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Uvolnění složeného proteinu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611560" y="3517751"/>
              <a:ext cx="2592288" cy="48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Vazba DnaJ k nesloženému peptidu</a:t>
              </a:r>
              <a:endParaRPr/>
            </a:p>
            <a:p>
              <a:pPr marL="0" marR="0" lvl="0" indent="0" algn="l" rtl="0"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Vazba komplexu k DnaK-ATP</a:t>
              </a:r>
              <a:endParaRPr/>
            </a:p>
          </p:txBody>
        </p:sp>
      </p:grpSp>
      <p:sp>
        <p:nvSpPr>
          <p:cNvPr id="450" name="Google Shape;450;p13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http://chemistry.umeche.maine.edu/CHY431/Folding4.html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mezi vnitrobuněčnými oddíly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7" name="Google Shape;457;p1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8" name="Google Shape;458;p14"/>
          <p:cNvSpPr/>
          <p:nvPr/>
        </p:nvSpPr>
        <p:spPr>
          <a:xfrm>
            <a:off x="251520" y="908720"/>
            <a:ext cx="8640960" cy="18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Hsp70 u savců</a:t>
            </a:r>
            <a:endParaRPr/>
          </a:p>
          <a:p>
            <a:pPr marL="177800" marR="0" lvl="0" indent="-177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Hsc73 (cytosol),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BiP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(ER), mHsp70 (mitochondrie), ctHsp70 (chloroplasty)</a:t>
            </a:r>
            <a:endParaRPr/>
          </a:p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Hsp40 - vyhledávají specifické substráty (obdoba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DnaJ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samy si zajišťují výměnu ADP/ATP a uvolnění peptidu (ekvivalent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netřeba)</a:t>
            </a:r>
            <a:endParaRPr/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Hsp90</a:t>
            </a:r>
            <a:endParaRPr/>
          </a:p>
          <a:p>
            <a:pPr marL="177800" marR="0" lvl="2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správné skládání a funkce receptorů pro steroidní hormony (kortizol, estrogen, progesteron, aj.)</a:t>
            </a:r>
            <a:endParaRPr/>
          </a:p>
        </p:txBody>
      </p:sp>
      <p:pic>
        <p:nvPicPr>
          <p:cNvPr id="459" name="Google Shape;459;p14" descr="https://upload.wikimedia.org/wikipedia/en/thumb/e/e7/Gr_hsp90_translocation.png/1280px-Gr_hsp90_translocation.png"/>
          <p:cNvPicPr preferRelativeResize="0"/>
          <p:nvPr/>
        </p:nvPicPr>
        <p:blipFill rotWithShape="1">
          <a:blip r:embed="rId3">
            <a:alphaModFix/>
          </a:blip>
          <a:srcRect l="2583" r="10304"/>
          <a:stretch/>
        </p:blipFill>
        <p:spPr>
          <a:xfrm>
            <a:off x="5235570" y="3127737"/>
            <a:ext cx="3512378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4"/>
          <p:cNvSpPr/>
          <p:nvPr/>
        </p:nvSpPr>
        <p:spPr>
          <a:xfrm>
            <a:off x="251520" y="3106859"/>
            <a:ext cx="4680520" cy="28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2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např. glukokortikoidový receptor (GR) - kortizol</a:t>
            </a:r>
            <a:endParaRPr/>
          </a:p>
          <a:p>
            <a:pPr marL="177800" marR="0" lvl="2" indent="-1778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klidu se na GR váže imunofilin 51 a Hsp90, které ho udržují ve správné konformaci pro vazbu lignadu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2" indent="-1778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vazbě kortizolu se vymění imunofilin 51 za 52</a:t>
            </a:r>
            <a:endParaRPr/>
          </a:p>
          <a:p>
            <a:pPr marL="177800" marR="0" lvl="2" indent="-1778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imunofilin 52 váže dynein (Dyn), který připojuje komplex k cytoskeletu a zajišťuje jeho traslokaci </a:t>
            </a:r>
            <a:b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jádra</a:t>
            </a:r>
            <a:endParaRPr/>
          </a:p>
          <a:p>
            <a:pPr marL="177800" marR="0" lvl="2" indent="-1778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jádře se pomocné proteiny uvolní, GR dimerizuje a spouští expresi cílových genů</a:t>
            </a:r>
            <a:endParaRPr/>
          </a:p>
        </p:txBody>
      </p:sp>
      <p:sp>
        <p:nvSpPr>
          <p:cNvPr id="461" name="Google Shape;461;p14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https://en.wikipedia.org/wiki/Hsp90#/media/File:Gr_hsp90_translocation.png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mezi vnitrobuněčnými oddíly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1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9" name="Google Shape;469;p15"/>
          <p:cNvSpPr/>
          <p:nvPr/>
        </p:nvSpPr>
        <p:spPr>
          <a:xfrm>
            <a:off x="251520" y="908720"/>
            <a:ext cx="4968552" cy="88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Hsp60, chaperoniny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2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válcovité částice</a:t>
            </a:r>
            <a:endParaRPr/>
          </a:p>
          <a:p>
            <a:pPr marL="177800" marR="0" lvl="2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skládání nových i denaturovaných proteinů</a:t>
            </a:r>
            <a:endParaRPr/>
          </a:p>
        </p:txBody>
      </p:sp>
      <p:pic>
        <p:nvPicPr>
          <p:cNvPr id="470" name="Google Shape;470;p15" descr="http://oregonstate.edu/instruction/bi314/summer09/Fig-08-23-0.jpg"/>
          <p:cNvPicPr preferRelativeResize="0"/>
          <p:nvPr/>
        </p:nvPicPr>
        <p:blipFill rotWithShape="1">
          <a:blip r:embed="rId3">
            <a:alphaModFix/>
          </a:blip>
          <a:srcRect t="12008" b="18970"/>
          <a:stretch/>
        </p:blipFill>
        <p:spPr>
          <a:xfrm>
            <a:off x="5759753" y="764705"/>
            <a:ext cx="3132000" cy="1621311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5"/>
          <p:cNvSpPr/>
          <p:nvPr/>
        </p:nvSpPr>
        <p:spPr>
          <a:xfrm>
            <a:off x="251521" y="2144564"/>
            <a:ext cx="4680519" cy="243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5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Chaperoniny GroEL a GroES u E. coli</a:t>
            </a:r>
            <a:endParaRPr/>
          </a:p>
          <a:p>
            <a:pPr marL="177800" marR="0" lvl="5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GroEL - 2 kruhy tvořící válec</a:t>
            </a:r>
            <a:endParaRPr/>
          </a:p>
          <a:p>
            <a:pPr marL="177800" marR="0" lvl="5" indent="-17780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GroES - poklička válce</a:t>
            </a:r>
            <a:endParaRPr/>
          </a:p>
          <a:p>
            <a:pPr marL="177800" marR="0" lvl="5" indent="-17780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nesloženého proteinu na vnitřní stěnu kruhu</a:t>
            </a:r>
            <a:endParaRPr/>
          </a:p>
          <a:p>
            <a:pPr marL="177800" marR="0" lvl="5" indent="-17780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ATP k obsazenému kruhu</a:t>
            </a:r>
            <a:endParaRPr/>
          </a:p>
          <a:p>
            <a:pPr marL="177800" marR="0" lvl="5" indent="-17780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hydrolýza ATP, uvolnění ADP a GroES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5" indent="-17780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ATP a GroES k obsazenému kruhu</a:t>
            </a:r>
            <a:endParaRPr/>
          </a:p>
          <a:p>
            <a:pPr marL="177800" marR="0" lvl="5" indent="-17780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skládání proteinu</a:t>
            </a:r>
            <a:endParaRPr/>
          </a:p>
          <a:p>
            <a:pPr marL="177800" marR="0" lvl="5" indent="-17780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hydrolýza ATP, uvolnění GroES a složeného proteinu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5"/>
          <p:cNvSpPr/>
          <p:nvPr/>
        </p:nvSpPr>
        <p:spPr>
          <a:xfrm>
            <a:off x="251520" y="4985742"/>
            <a:ext cx="8640960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5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Obdobné struktury u eukaryot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5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mitochondrie Hsp60 a Hsp10</a:t>
            </a:r>
            <a:endParaRPr/>
          </a:p>
          <a:p>
            <a:pPr marL="177800" marR="0" lvl="5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chloroplasty Cpn60 a Cpn10</a:t>
            </a:r>
            <a:endParaRPr/>
          </a:p>
          <a:p>
            <a:pPr marL="177800" marR="0" lvl="5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translokaci proteinu do mitochondrií a chloroplastů s ním nejdříve asociují Hsp40 a Hsp70, které zachovají jeho schopnost skládání a přenesou ho do chaperoninu, kde je skládání dokončeno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3" name="Google Shape;473;p15"/>
          <p:cNvGrpSpPr/>
          <p:nvPr/>
        </p:nvGrpSpPr>
        <p:grpSpPr>
          <a:xfrm>
            <a:off x="5580112" y="2564904"/>
            <a:ext cx="2808000" cy="2948768"/>
            <a:chOff x="5759753" y="2564904"/>
            <a:chExt cx="2988711" cy="3138540"/>
          </a:xfrm>
        </p:grpSpPr>
        <p:pic>
          <p:nvPicPr>
            <p:cNvPr id="474" name="Google Shape;474;p15" descr="http://chemistry.umeche.maine.edu/CHY431/GroEL.jpg"/>
            <p:cNvPicPr preferRelativeResize="0"/>
            <p:nvPr/>
          </p:nvPicPr>
          <p:blipFill rotWithShape="1">
            <a:blip r:embed="rId4">
              <a:alphaModFix/>
            </a:blip>
            <a:srcRect l="15200" r="18641"/>
            <a:stretch/>
          </p:blipFill>
          <p:spPr>
            <a:xfrm>
              <a:off x="5835842" y="2567178"/>
              <a:ext cx="2880000" cy="3136266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75" name="Google Shape;475;p15"/>
            <p:cNvSpPr/>
            <p:nvPr/>
          </p:nvSpPr>
          <p:spPr>
            <a:xfrm>
              <a:off x="6699864" y="3501008"/>
              <a:ext cx="712264" cy="63430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35842" y="4221088"/>
              <a:ext cx="96000" cy="48190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5759753" y="2636912"/>
              <a:ext cx="96000" cy="22481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8652464" y="2564904"/>
              <a:ext cx="96000" cy="22481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8652464" y="3420211"/>
              <a:ext cx="96000" cy="22481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8640831" y="5359428"/>
              <a:ext cx="96000" cy="1857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15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http://chemistry.umeche.maine.edu/CHY431/Folding4.html    http://oregonstate.edu/instruction/bi314/summer09/Fig-08-23-0.jpg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mezi vnitrobuněčnými oddíly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8" name="Google Shape;488;p1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9" name="Google Shape;489;p16"/>
          <p:cNvSpPr/>
          <p:nvPr/>
        </p:nvSpPr>
        <p:spPr>
          <a:xfrm>
            <a:off x="251520" y="908720"/>
            <a:ext cx="8640960" cy="85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Třídění proteinů</a:t>
            </a:r>
            <a:endParaRPr/>
          </a:p>
          <a:p>
            <a:pPr marL="171450" marR="0" lvl="0" indent="-171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pro jádro, mitochondrie, chloroplasty a peroxizomy transportovány přímo z cytoplazmy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pro Golgiho aparát, lysozomy, endozomy, extracelulární prostor přichází z ER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0" name="Google Shape;490;p16"/>
          <p:cNvGrpSpPr/>
          <p:nvPr/>
        </p:nvGrpSpPr>
        <p:grpSpPr>
          <a:xfrm>
            <a:off x="828048" y="3212976"/>
            <a:ext cx="4176000" cy="1578637"/>
            <a:chOff x="532978" y="1755564"/>
            <a:chExt cx="5076000" cy="1918861"/>
          </a:xfrm>
        </p:grpSpPr>
        <p:grpSp>
          <p:nvGrpSpPr>
            <p:cNvPr id="491" name="Google Shape;491;p16"/>
            <p:cNvGrpSpPr/>
            <p:nvPr/>
          </p:nvGrpSpPr>
          <p:grpSpPr>
            <a:xfrm>
              <a:off x="532978" y="1780767"/>
              <a:ext cx="5076000" cy="1893658"/>
              <a:chOff x="-1190625" y="1780767"/>
              <a:chExt cx="6991350" cy="2608190"/>
            </a:xfrm>
          </p:grpSpPr>
          <p:pic>
            <p:nvPicPr>
              <p:cNvPr id="492" name="Google Shape;492;p16" descr="http://oregonstate.edu/instruction/bi314/fall12/table_15_03.jpg"/>
              <p:cNvPicPr preferRelativeResize="0"/>
              <p:nvPr/>
            </p:nvPicPr>
            <p:blipFill rotWithShape="1">
              <a:blip r:embed="rId3">
                <a:alphaModFix/>
              </a:blip>
              <a:srcRect t="8897" b="30388"/>
              <a:stretch/>
            </p:blipFill>
            <p:spPr>
              <a:xfrm>
                <a:off x="-1190625" y="1780767"/>
                <a:ext cx="6991350" cy="26081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3" name="Google Shape;493;p16"/>
              <p:cNvSpPr/>
              <p:nvPr/>
            </p:nvSpPr>
            <p:spPr>
              <a:xfrm>
                <a:off x="-1116632" y="2102512"/>
                <a:ext cx="2322000" cy="648000"/>
              </a:xfrm>
              <a:prstGeom prst="rect">
                <a:avLst/>
              </a:prstGeom>
              <a:solidFill>
                <a:srgbClr val="F2F2F2"/>
              </a:solidFill>
              <a:ln w="25400" cap="flat" cmpd="sng">
                <a:solidFill>
                  <a:srgbClr val="F2F2F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-1116632" y="2807628"/>
                <a:ext cx="2322000" cy="244452"/>
              </a:xfrm>
              <a:prstGeom prst="rect">
                <a:avLst/>
              </a:prstGeom>
              <a:solidFill>
                <a:srgbClr val="F2F2F2"/>
              </a:solidFill>
              <a:ln w="25400" cap="flat" cmpd="sng">
                <a:solidFill>
                  <a:srgbClr val="F2F2F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-1116632" y="3122092"/>
                <a:ext cx="2322000" cy="635575"/>
              </a:xfrm>
              <a:prstGeom prst="rect">
                <a:avLst/>
              </a:prstGeom>
              <a:solidFill>
                <a:srgbClr val="F2F2F2"/>
              </a:solidFill>
              <a:ln w="25400" cap="flat" cmpd="sng">
                <a:solidFill>
                  <a:srgbClr val="F2F2F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>
                <a:off x="-1116632" y="3815740"/>
                <a:ext cx="2322000" cy="244452"/>
              </a:xfrm>
              <a:prstGeom prst="rect">
                <a:avLst/>
              </a:prstGeom>
              <a:solidFill>
                <a:srgbClr val="F2F2F2"/>
              </a:solidFill>
              <a:ln w="25400" cap="flat" cmpd="sng">
                <a:solidFill>
                  <a:srgbClr val="F2F2F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>
                <a:off x="-1116632" y="4129755"/>
                <a:ext cx="2322000" cy="252000"/>
              </a:xfrm>
              <a:prstGeom prst="rect">
                <a:avLst/>
              </a:prstGeom>
              <a:solidFill>
                <a:srgbClr val="F2F2F2"/>
              </a:solidFill>
              <a:ln w="25400" cap="flat" cmpd="sng">
                <a:solidFill>
                  <a:srgbClr val="F2F2F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6"/>
              <p:cNvSpPr/>
              <p:nvPr/>
            </p:nvSpPr>
            <p:spPr>
              <a:xfrm>
                <a:off x="-1116632" y="1780767"/>
                <a:ext cx="2322000" cy="270000"/>
              </a:xfrm>
              <a:prstGeom prst="rect">
                <a:avLst/>
              </a:prstGeom>
              <a:solidFill>
                <a:srgbClr val="F2F2F2"/>
              </a:solidFill>
              <a:ln w="25400" cap="flat" cmpd="sng">
                <a:solidFill>
                  <a:srgbClr val="F2F2F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>
                <a:off x="1250288" y="1780767"/>
                <a:ext cx="4518000" cy="270000"/>
              </a:xfrm>
              <a:prstGeom prst="rect">
                <a:avLst/>
              </a:prstGeom>
              <a:solidFill>
                <a:srgbClr val="F2F2F2"/>
              </a:solidFill>
              <a:ln w="25400" cap="flat" cmpd="sng">
                <a:solidFill>
                  <a:srgbClr val="F2F2F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500;p16"/>
            <p:cNvSpPr txBox="1"/>
            <p:nvPr/>
          </p:nvSpPr>
          <p:spPr>
            <a:xfrm>
              <a:off x="847200" y="2488010"/>
              <a:ext cx="1055644" cy="218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Zadržení v lumen ER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6"/>
            <p:cNvSpPr txBox="1"/>
            <p:nvPr/>
          </p:nvSpPr>
          <p:spPr>
            <a:xfrm>
              <a:off x="851874" y="3234535"/>
              <a:ext cx="862142" cy="218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 do jádra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6"/>
            <p:cNvSpPr txBox="1"/>
            <p:nvPr/>
          </p:nvSpPr>
          <p:spPr>
            <a:xfrm>
              <a:off x="851874" y="3450559"/>
              <a:ext cx="1148329" cy="218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 do peroxizomů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6"/>
            <p:cNvSpPr txBox="1"/>
            <p:nvPr/>
          </p:nvSpPr>
          <p:spPr>
            <a:xfrm>
              <a:off x="851874" y="2867188"/>
              <a:ext cx="1195485" cy="218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 do mitochondrií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6"/>
            <p:cNvSpPr txBox="1"/>
            <p:nvPr/>
          </p:nvSpPr>
          <p:spPr>
            <a:xfrm>
              <a:off x="853002" y="2118230"/>
              <a:ext cx="748316" cy="218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 do ER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586700" y="1780767"/>
              <a:ext cx="284592" cy="188842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6"/>
            <p:cNvSpPr txBox="1"/>
            <p:nvPr/>
          </p:nvSpPr>
          <p:spPr>
            <a:xfrm>
              <a:off x="870714" y="1755564"/>
              <a:ext cx="819864" cy="218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Funkce signálu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6"/>
            <p:cNvSpPr txBox="1"/>
            <p:nvPr/>
          </p:nvSpPr>
          <p:spPr>
            <a:xfrm>
              <a:off x="2259118" y="1755564"/>
              <a:ext cx="1327196" cy="218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Příklad adresové sekvence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8" name="Google Shape;508;p16"/>
            <p:cNvCxnSpPr/>
            <p:nvPr/>
          </p:nvCxnSpPr>
          <p:spPr>
            <a:xfrm>
              <a:off x="894346" y="1993159"/>
              <a:ext cx="4680000" cy="0"/>
            </a:xfrm>
            <a:prstGeom prst="straightConnector1">
              <a:avLst/>
            </a:prstGeom>
            <a:noFill/>
            <a:ln w="127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09" name="Google Shape;509;p16"/>
          <p:cNvSpPr/>
          <p:nvPr/>
        </p:nvSpPr>
        <p:spPr>
          <a:xfrm>
            <a:off x="251520" y="1885836"/>
            <a:ext cx="8640000" cy="110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Adresová sekvence</a:t>
            </a:r>
            <a:endParaRPr/>
          </a:p>
          <a:p>
            <a:pPr marL="177800" marR="0" lvl="0" indent="-177800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sekvence v proteinu určující do jaké organely má jít (15 - 60 aminokyselin)</a:t>
            </a:r>
            <a:endParaRPr/>
          </a:p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přesné  sekvence  pro  jednotlivé  organely  se  mohou  lišit,  vliv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cs-CZ" sz="16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hydrofobních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1600" b="1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kladně nabitých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cs-CZ" sz="16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záporně nabitých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aminokyselin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6"/>
          <p:cNvSpPr/>
          <p:nvPr/>
        </p:nvSpPr>
        <p:spPr>
          <a:xfrm>
            <a:off x="251520" y="5339953"/>
            <a:ext cx="5544616" cy="110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Tři mechanismy importu proteinů do membránových organel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8163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jaderným pórem</a:t>
            </a:r>
            <a:endParaRPr/>
          </a:p>
          <a:p>
            <a:pPr marL="538163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proteinové translokátory (ER, mitochondrie, chloroplasty)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8163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transportní váčky (sekreční dráha z ER)	 </a:t>
            </a:r>
            <a:endParaRPr/>
          </a:p>
        </p:txBody>
      </p:sp>
      <p:sp>
        <p:nvSpPr>
          <p:cNvPr id="511" name="Google Shape;511;p16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http://oregonstate.edu/instruction/bi314/fall12/proteinsorting.html</a:t>
            </a:r>
            <a:endParaRPr/>
          </a:p>
        </p:txBody>
      </p:sp>
      <p:grpSp>
        <p:nvGrpSpPr>
          <p:cNvPr id="512" name="Google Shape;512;p16"/>
          <p:cNvGrpSpPr/>
          <p:nvPr/>
        </p:nvGrpSpPr>
        <p:grpSpPr>
          <a:xfrm>
            <a:off x="6300464" y="2780928"/>
            <a:ext cx="2448000" cy="3507582"/>
            <a:chOff x="6284424" y="2971689"/>
            <a:chExt cx="2412000" cy="3467978"/>
          </a:xfrm>
        </p:grpSpPr>
        <p:pic>
          <p:nvPicPr>
            <p:cNvPr id="513" name="Google Shape;513;p16" descr="http://oregonstate.edu/instruction/bi314/fall12/figure_15_05.jpg"/>
            <p:cNvPicPr preferRelativeResize="0"/>
            <p:nvPr/>
          </p:nvPicPr>
          <p:blipFill rotWithShape="1">
            <a:blip r:embed="rId4">
              <a:alphaModFix/>
            </a:blip>
            <a:srcRect r="13547" b="2780"/>
            <a:stretch/>
          </p:blipFill>
          <p:spPr>
            <a:xfrm>
              <a:off x="6284424" y="2971689"/>
              <a:ext cx="2412000" cy="34679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4" name="Google Shape;514;p16"/>
            <p:cNvSpPr/>
            <p:nvPr/>
          </p:nvSpPr>
          <p:spPr>
            <a:xfrm>
              <a:off x="8388424" y="3332484"/>
              <a:ext cx="308000" cy="56790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8388424" y="4448987"/>
              <a:ext cx="308000" cy="56790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8388424" y="5741419"/>
              <a:ext cx="308000" cy="56790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proteinů pomocí proteinových translokátorů</a:t>
            </a:r>
            <a:endParaRPr/>
          </a:p>
        </p:txBody>
      </p:sp>
      <p:cxnSp>
        <p:nvCxnSpPr>
          <p:cNvPr id="523" name="Google Shape;523;p1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4" name="Google Shape;524;p17"/>
          <p:cNvSpPr/>
          <p:nvPr/>
        </p:nvSpPr>
        <p:spPr>
          <a:xfrm>
            <a:off x="251520" y="908720"/>
            <a:ext cx="86409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3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vstup do mitochondrií a chloroplastů</a:t>
            </a:r>
            <a:endParaRPr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proteinové translokátory v membráně organel</a:t>
            </a:r>
            <a:endParaRPr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adresová sekvence na N-konci transportovaného proteinu</a:t>
            </a:r>
            <a:endParaRPr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během přenosu je protein rozvinut a odstraněna adresová sekvence</a:t>
            </a:r>
            <a:endParaRPr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po transportu přes membrány je protein opětovně složen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http://faculty.samford.edu/~djohnso2/44962w/405/_12mitochondria.html</a:t>
            </a:r>
            <a:endParaRPr/>
          </a:p>
        </p:txBody>
      </p:sp>
      <p:grpSp>
        <p:nvGrpSpPr>
          <p:cNvPr id="526" name="Google Shape;526;p17"/>
          <p:cNvGrpSpPr/>
          <p:nvPr/>
        </p:nvGrpSpPr>
        <p:grpSpPr>
          <a:xfrm>
            <a:off x="5574185" y="2488568"/>
            <a:ext cx="3248554" cy="3888000"/>
            <a:chOff x="5917809" y="2669036"/>
            <a:chExt cx="2976626" cy="3562544"/>
          </a:xfrm>
        </p:grpSpPr>
        <p:pic>
          <p:nvPicPr>
            <p:cNvPr id="527" name="Google Shape;527;p17" descr="http://faculty.samford.edu/~djohnso2/44962w/405/11/CELL4e-Fig-11-04-0.jpg"/>
            <p:cNvPicPr preferRelativeResize="0"/>
            <p:nvPr/>
          </p:nvPicPr>
          <p:blipFill rotWithShape="1">
            <a:blip r:embed="rId3">
              <a:alphaModFix/>
            </a:blip>
            <a:srcRect l="21036" t="1627" r="18880" b="6580"/>
            <a:stretch/>
          </p:blipFill>
          <p:spPr>
            <a:xfrm>
              <a:off x="5919855" y="2669036"/>
              <a:ext cx="2974580" cy="3410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17" descr="http://faculty.samford.edu/~djohnso2/44962w/405/11/CELL4e-Fig-11-04-0.jpg"/>
            <p:cNvPicPr preferRelativeResize="0"/>
            <p:nvPr/>
          </p:nvPicPr>
          <p:blipFill rotWithShape="1">
            <a:blip r:embed="rId4">
              <a:alphaModFix/>
            </a:blip>
            <a:srcRect l="38913" t="96614" r="1003" b="-715"/>
            <a:stretch/>
          </p:blipFill>
          <p:spPr>
            <a:xfrm>
              <a:off x="5917809" y="6079180"/>
              <a:ext cx="2974580" cy="15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9" name="Google Shape;529;p17"/>
          <p:cNvSpPr/>
          <p:nvPr/>
        </p:nvSpPr>
        <p:spPr>
          <a:xfrm>
            <a:off x="251521" y="2517184"/>
            <a:ext cx="5040559" cy="31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do mitochondrií </a:t>
            </a:r>
            <a:endParaRPr/>
          </a:p>
          <a:p>
            <a:pPr marL="0" marR="0" lvl="6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 import do matrix</a:t>
            </a:r>
            <a:endParaRPr/>
          </a:p>
          <a:p>
            <a:pPr marL="0" marR="0" lvl="6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cytosolické Hsp70 rozvinou transportovaný protein</a:t>
            </a:r>
            <a:endParaRPr/>
          </a:p>
          <a:p>
            <a:pPr marL="0" marR="0" lvl="6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receptor rozezná adresovou sekvenci</a:t>
            </a:r>
            <a:endParaRPr/>
          </a:p>
          <a:p>
            <a:pPr marL="0" marR="0" lvl="6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translokace proteinu vnější membránou (TOM) </a:t>
            </a:r>
            <a:endParaRPr/>
          </a:p>
          <a:p>
            <a:pPr marL="0" marR="0" lvl="6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vnitřní membránou (TIM)</a:t>
            </a:r>
            <a:endParaRPr/>
          </a:p>
          <a:p>
            <a:pPr marL="0" marR="0" lvl="6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matrixová proteáza odštěpení adresovou sekvenci</a:t>
            </a:r>
            <a:endParaRPr/>
          </a:p>
          <a:p>
            <a:pPr marL="0" marR="0" lvl="6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mHsp70 dokončuje translokaci a sbalení proteinu</a:t>
            </a:r>
            <a:endParaRPr/>
          </a:p>
          <a:p>
            <a:pPr marL="0" marR="0" lvl="6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elektrochemický gradient na vnitřní  membráně </a:t>
            </a:r>
            <a:endParaRPr/>
          </a:p>
          <a:p>
            <a:pPr marL="0" marR="0" lvl="6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průchod membránami vyžaduje ATP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5" name="Google Shape;535;p1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6" name="Google Shape;536;p18"/>
          <p:cNvSpPr/>
          <p:nvPr/>
        </p:nvSpPr>
        <p:spPr>
          <a:xfrm>
            <a:off x="251520" y="979970"/>
            <a:ext cx="6336704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7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do mitochondrií </a:t>
            </a:r>
            <a:endParaRPr/>
          </a:p>
          <a:p>
            <a:pPr marL="0" marR="0" lvl="7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translokace do mezimembránového prostoru</a:t>
            </a:r>
            <a:endParaRPr/>
          </a:p>
          <a:p>
            <a:pPr marL="0" marR="0" lvl="7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i) translokace do matrix, odstranění adresové sekvence, přes vnitřní  </a:t>
            </a:r>
            <a:endParaRPr/>
          </a:p>
          <a:p>
            <a:pPr marL="0" marR="0" lvl="7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membránu do mezimembránového prostoru (komplex OXA)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7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ii)  sekvence zastavující přenos přeruší translokaci vnitřní membránou</a:t>
            </a:r>
            <a:endParaRPr/>
          </a:p>
          <a:p>
            <a:pPr marL="0" marR="0" lvl="7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odštěpení proteinu do mezimembránového prostoru</a:t>
            </a:r>
            <a:endParaRPr/>
          </a:p>
          <a:p>
            <a:pPr marL="0" marR="0" lvl="7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iii)  translokace vnější membránou, vazba faktorů, které protein zadrží v </a:t>
            </a:r>
            <a:b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mezimembránovém prostoru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18" descr="Protein import from the cytosol into the inner mitochondrial membrane or intermembrane space "/>
          <p:cNvPicPr preferRelativeResize="0"/>
          <p:nvPr/>
        </p:nvPicPr>
        <p:blipFill rotWithShape="1">
          <a:blip r:embed="rId3">
            <a:alphaModFix/>
          </a:blip>
          <a:srcRect l="54508" t="22614" r="7890" b="36900"/>
          <a:stretch/>
        </p:blipFill>
        <p:spPr>
          <a:xfrm>
            <a:off x="7020273" y="2408262"/>
            <a:ext cx="1851390" cy="149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8" descr="Protein import from the cytosol into the inner mitochondrial membrane or intermembrane space "/>
          <p:cNvPicPr preferRelativeResize="0"/>
          <p:nvPr/>
        </p:nvPicPr>
        <p:blipFill rotWithShape="1">
          <a:blip r:embed="rId3">
            <a:alphaModFix/>
          </a:blip>
          <a:srcRect l="7679" t="22614" r="46516" b="36900"/>
          <a:stretch/>
        </p:blipFill>
        <p:spPr>
          <a:xfrm>
            <a:off x="6779422" y="910509"/>
            <a:ext cx="2278427" cy="151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8"/>
          <p:cNvSpPr/>
          <p:nvPr/>
        </p:nvSpPr>
        <p:spPr>
          <a:xfrm>
            <a:off x="251521" y="3957588"/>
            <a:ext cx="4320480" cy="205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do chloroplastů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  <a:endParaRPr/>
          </a:p>
          <a:p>
            <a:pPr marL="171450" marR="0" lvl="7" indent="-171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 TOC ve vnější, TIC ve vnitřní membráně</a:t>
            </a:r>
            <a:endParaRPr/>
          </a:p>
          <a:p>
            <a:pPr marL="171450" marR="0" lvl="7" indent="-1714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netřeba elektrochemický gradient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7" indent="-1714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určené do lumen tylakoidu mají dvě adresové sekvence za sebou</a:t>
            </a:r>
            <a:endParaRPr/>
          </a:p>
          <a:p>
            <a:pPr marL="171450" marR="0" lvl="7" indent="-1714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účast ctHsp70 a Cpn60/10 na správném sbalení translokovaného proteinu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p18" descr="Protein import into the mitochondrial      matrix. Precursor proteinssynthesized on cytosolic ribosomes are maintained in ..."/>
          <p:cNvPicPr preferRelativeResize="0"/>
          <p:nvPr/>
        </p:nvPicPr>
        <p:blipFill rotWithShape="1">
          <a:blip r:embed="rId4">
            <a:alphaModFix/>
          </a:blip>
          <a:srcRect b="41626"/>
          <a:stretch/>
        </p:blipFill>
        <p:spPr>
          <a:xfrm>
            <a:off x="4932040" y="4539187"/>
            <a:ext cx="3549745" cy="155410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8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http://www.slideshare.net/aljeirou/protein-structure-targeting-and-sorting</a:t>
            </a:r>
            <a:endParaRPr/>
          </a:p>
        </p:txBody>
      </p:sp>
      <p:sp>
        <p:nvSpPr>
          <p:cNvPr id="542" name="Google Shape;542;p1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proteinů pomocí proteinových translokátorů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9" name="Google Shape;549;p1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0" name="Google Shape;550;p19"/>
          <p:cNvSpPr/>
          <p:nvPr/>
        </p:nvSpPr>
        <p:spPr>
          <a:xfrm>
            <a:off x="251520" y="979970"/>
            <a:ext cx="8640000" cy="1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hrubé ER - ER - Golgiho aparát - sekreční váčky - extracelulární prostor</a:t>
            </a:r>
            <a:endParaRPr/>
          </a:p>
          <a:p>
            <a:pPr marL="177800" marR="0" lvl="0" indent="-177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směřující do ER, Golgiho aparátu, lysozomů, plazmatické membrány a vně buňky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váčky - dopravní prostředky obsahující proteiny z vnitřních organel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- proteiny vyloženy po splynutí membrány váčku s membránou cílové organely</a:t>
            </a:r>
            <a:endParaRPr/>
          </a:p>
          <a:p>
            <a:pPr marL="177800" marR="0" lvl="0" indent="-177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poprvé pozorována u buněk žlázového epitelu pomocí radioaktivně značených aminokyselin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19" descr="https://classconnection.s3.amazonaws.com/6/flashcards/488006/jpg/secretory_pathway1316037786320.jpg"/>
          <p:cNvPicPr preferRelativeResize="0"/>
          <p:nvPr/>
        </p:nvPicPr>
        <p:blipFill rotWithShape="1">
          <a:blip r:embed="rId3">
            <a:alphaModFix/>
          </a:blip>
          <a:srcRect l="1795" t="6418" r="28284" b="3261"/>
          <a:stretch/>
        </p:blipFill>
        <p:spPr>
          <a:xfrm>
            <a:off x="899590" y="3305895"/>
            <a:ext cx="2703866" cy="298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" name="Google Shape;552;p19"/>
          <p:cNvGrpSpPr/>
          <p:nvPr/>
        </p:nvGrpSpPr>
        <p:grpSpPr>
          <a:xfrm>
            <a:off x="3923928" y="3487777"/>
            <a:ext cx="4284389" cy="2669114"/>
            <a:chOff x="3947766" y="3645024"/>
            <a:chExt cx="4284389" cy="2669114"/>
          </a:xfrm>
        </p:grpSpPr>
        <p:pic>
          <p:nvPicPr>
            <p:cNvPr id="553" name="Google Shape;553;p19" descr="http://faculty.samford.edu/~djohnso2/44962w/405/10/f10-02-0pulsechase.jpg"/>
            <p:cNvPicPr preferRelativeResize="0"/>
            <p:nvPr/>
          </p:nvPicPr>
          <p:blipFill rotWithShape="1">
            <a:blip r:embed="rId4">
              <a:alphaModFix/>
            </a:blip>
            <a:srcRect t="4754" b="17921"/>
            <a:stretch/>
          </p:blipFill>
          <p:spPr>
            <a:xfrm>
              <a:off x="4451734" y="3645024"/>
              <a:ext cx="3722492" cy="21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" name="Google Shape;554;p19"/>
            <p:cNvSpPr/>
            <p:nvPr/>
          </p:nvSpPr>
          <p:spPr>
            <a:xfrm>
              <a:off x="4429878" y="5822765"/>
              <a:ext cx="1223758" cy="48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minuty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(endoplazmatické retikulum)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686644" y="5828800"/>
              <a:ext cx="1223758" cy="364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 minut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(Golgiho aparát)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7008397" y="5826825"/>
              <a:ext cx="1223758" cy="487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120 minut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(extracelulární prostor)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4977456" y="3705157"/>
              <a:ext cx="590023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4439101" y="3956806"/>
              <a:ext cx="590023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5458520" y="4064439"/>
              <a:ext cx="590023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5495594" y="4349085"/>
              <a:ext cx="490608" cy="31628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3947766" y="3897431"/>
              <a:ext cx="1223758" cy="317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Radioaktivní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4620258" y="3663855"/>
              <a:ext cx="1223758" cy="317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Sekreční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váčky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4882456" y="3970629"/>
              <a:ext cx="1223758" cy="317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Golgiho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aparát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5036831" y="4530975"/>
              <a:ext cx="1223758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Hrubé ER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19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https://www.studyblue.com/notes/note/n/biology-101-chapter-4-6/deck/1098008        http://faculty.samford.edu/~djohnso2/44962w/405/_11protsorting.html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Eukaryotická buňka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8" name="Google Shape;98;p2" descr="https://eluc.kr-olomoucky.cz/uploads/images/22471/content_zivocisna_bunka_Hana.jpg"/>
          <p:cNvPicPr preferRelativeResize="0"/>
          <p:nvPr/>
        </p:nvPicPr>
        <p:blipFill rotWithShape="1">
          <a:blip r:embed="rId3">
            <a:alphaModFix/>
          </a:blip>
          <a:srcRect r="2115"/>
          <a:stretch/>
        </p:blipFill>
        <p:spPr>
          <a:xfrm>
            <a:off x="4378827" y="1106979"/>
            <a:ext cx="4433896" cy="311034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467544" y="4543960"/>
            <a:ext cx="705678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Buněčné kompartmenty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oddělení a organizace chemických reakcí</a:t>
            </a:r>
            <a:endParaRPr/>
          </a:p>
          <a:p>
            <a:pPr marL="180975" marR="0" lvl="0" indent="-18097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výhody - protichůdné chemické procesy, mikroprostředí chemické reakce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- oddělení nebezpečných rozkladných dějů, dělba práce mezi organelami</a:t>
            </a:r>
            <a:endParaRPr/>
          </a:p>
          <a:p>
            <a:pPr marL="180975" marR="0" lvl="0" indent="-18097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nevýhody - koordinace procesů, biosyntéza organel, třídění proteinů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39552" y="1487336"/>
            <a:ext cx="3383896" cy="216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Struktura buňky</a:t>
            </a:r>
            <a:endParaRPr/>
          </a:p>
          <a:p>
            <a:pPr marL="177800" marR="0" lvl="0" indent="-177800" algn="just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povrch buňky (CM, BS)</a:t>
            </a:r>
            <a:endParaRPr/>
          </a:p>
          <a:p>
            <a:pPr marL="177800" marR="0" lvl="0" indent="-1778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cytoplazma</a:t>
            </a:r>
            <a:endParaRPr/>
          </a:p>
          <a:p>
            <a:pPr marL="177800" marR="0" lvl="0" indent="-1778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jádro</a:t>
            </a:r>
            <a:endParaRPr/>
          </a:p>
          <a:p>
            <a:pPr marL="177800" marR="0" lvl="0" indent="-1778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semiautonomní organely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endomembránový systém (GA, ER)</a:t>
            </a:r>
            <a:endParaRPr/>
          </a:p>
          <a:p>
            <a:pPr marL="177800" marR="0" lvl="0" indent="-1778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cytoskelet          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8443" y="6607264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https://eluc.kr-olomoucky.cz/verejne/lekce/5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2" name="Google Shape;572;p2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3" name="Google Shape;573;p20"/>
          <p:cNvSpPr/>
          <p:nvPr/>
        </p:nvSpPr>
        <p:spPr>
          <a:xfrm>
            <a:off x="251520" y="868188"/>
            <a:ext cx="8640960" cy="18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Endoplazmatické retikulum (ER)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systém plochých váčků a kanálků, návaznost na jaderný obal a perinukleární prostor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dává vzniknout Golgiho aparátu, lysozomům, plazmatické membráně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 biosyntéza proteinů a lipidů, přeprava látek, reakce na podněty z vnějšího prostředí,           	skladovaní buněčných produktů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drsné - s ribozomy, syntéza proteinů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hladké - bez ribozomů, metabolismus lipidů a polysacharidů, detoxifikační reakce, zásobárna Ca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0"/>
          <p:cNvSpPr/>
          <p:nvPr/>
        </p:nvSpPr>
        <p:spPr>
          <a:xfrm>
            <a:off x="283613" y="4958133"/>
            <a:ext cx="5539714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proteinů do ER</a:t>
            </a:r>
            <a:endParaRPr/>
          </a:p>
          <a:p>
            <a:pPr marL="177800" marR="0" lvl="0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adresová sekvence pro ER = signální sekvence</a:t>
            </a:r>
            <a:endParaRPr/>
          </a:p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odstranění signální s. z proteinu ER umístí protein do cytosolu</a:t>
            </a:r>
            <a:endParaRPr/>
          </a:p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začlenění signální s. do cytoplazmatického proteinu způsobí jeho nasměrování do ER	 </a:t>
            </a:r>
            <a:endParaRPr/>
          </a:p>
        </p:txBody>
      </p:sp>
      <p:grpSp>
        <p:nvGrpSpPr>
          <p:cNvPr id="575" name="Google Shape;575;p20"/>
          <p:cNvGrpSpPr/>
          <p:nvPr/>
        </p:nvGrpSpPr>
        <p:grpSpPr>
          <a:xfrm>
            <a:off x="6171674" y="4735252"/>
            <a:ext cx="2484000" cy="1887614"/>
            <a:chOff x="6175837" y="4048558"/>
            <a:chExt cx="2851766" cy="2167081"/>
          </a:xfrm>
        </p:grpSpPr>
        <p:pic>
          <p:nvPicPr>
            <p:cNvPr id="576" name="Google Shape;576;p20" descr="http://www.zoology.ubc.ca/~berger/B200sample/unit_8_protein_processing/images_unit8/14_6.jpg"/>
            <p:cNvPicPr preferRelativeResize="0"/>
            <p:nvPr/>
          </p:nvPicPr>
          <p:blipFill rotWithShape="1">
            <a:blip r:embed="rId3">
              <a:alphaModFix/>
            </a:blip>
            <a:srcRect t="9012" b="21707"/>
            <a:stretch/>
          </p:blipFill>
          <p:spPr>
            <a:xfrm>
              <a:off x="6223472" y="4330778"/>
              <a:ext cx="2629376" cy="1396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20"/>
            <p:cNvSpPr txBox="1"/>
            <p:nvPr/>
          </p:nvSpPr>
          <p:spPr>
            <a:xfrm>
              <a:off x="6447671" y="4059535"/>
              <a:ext cx="885179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Cytoplazmatický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0"/>
            <p:cNvSpPr txBox="1"/>
            <p:nvPr/>
          </p:nvSpPr>
          <p:spPr>
            <a:xfrm>
              <a:off x="6175837" y="5693962"/>
              <a:ext cx="627096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 protein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0"/>
            <p:cNvSpPr txBox="1"/>
            <p:nvPr/>
          </p:nvSpPr>
          <p:spPr>
            <a:xfrm>
              <a:off x="6745895" y="5699572"/>
              <a:ext cx="575799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Signální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sekvence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0"/>
            <p:cNvSpPr txBox="1"/>
            <p:nvPr/>
          </p:nvSpPr>
          <p:spPr>
            <a:xfrm>
              <a:off x="7589046" y="5700518"/>
              <a:ext cx="1220206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Cytoplazmatický protein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signální sekvencí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0"/>
            <p:cNvSpPr txBox="1"/>
            <p:nvPr/>
          </p:nvSpPr>
          <p:spPr>
            <a:xfrm>
              <a:off x="7640653" y="4048558"/>
              <a:ext cx="1257075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 protein s odstraněnou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signální sekvencí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0"/>
            <p:cNvSpPr txBox="1"/>
            <p:nvPr/>
          </p:nvSpPr>
          <p:spPr>
            <a:xfrm>
              <a:off x="6293457" y="6002914"/>
              <a:ext cx="1018951" cy="212725"/>
            </a:xfrm>
            <a:prstGeom prst="rect">
              <a:avLst/>
            </a:prstGeom>
            <a:solidFill>
              <a:srgbClr val="E5DF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STAV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0"/>
            <p:cNvSpPr txBox="1"/>
            <p:nvPr/>
          </p:nvSpPr>
          <p:spPr>
            <a:xfrm>
              <a:off x="7422513" y="6002603"/>
              <a:ext cx="1605090" cy="212725"/>
            </a:xfrm>
            <a:prstGeom prst="rect">
              <a:avLst/>
            </a:prstGeom>
            <a:solidFill>
              <a:srgbClr val="E5DF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ÚPRAVA SIGNÁLNÍ SEKVENCE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20"/>
          <p:cNvGrpSpPr/>
          <p:nvPr/>
        </p:nvGrpSpPr>
        <p:grpSpPr>
          <a:xfrm>
            <a:off x="799420" y="2932133"/>
            <a:ext cx="7228964" cy="1399708"/>
            <a:chOff x="772742" y="3465874"/>
            <a:chExt cx="7228964" cy="1399708"/>
          </a:xfrm>
        </p:grpSpPr>
        <p:grpSp>
          <p:nvGrpSpPr>
            <p:cNvPr id="585" name="Google Shape;585;p20"/>
            <p:cNvGrpSpPr/>
            <p:nvPr/>
          </p:nvGrpSpPr>
          <p:grpSpPr>
            <a:xfrm>
              <a:off x="772742" y="3493983"/>
              <a:ext cx="7228964" cy="1371599"/>
              <a:chOff x="-11504" y="3402419"/>
              <a:chExt cx="7228964" cy="1371599"/>
            </a:xfrm>
          </p:grpSpPr>
          <p:pic>
            <p:nvPicPr>
              <p:cNvPr id="586" name="Google Shape;586;p20"/>
              <p:cNvPicPr preferRelativeResize="0"/>
              <p:nvPr/>
            </p:nvPicPr>
            <p:blipFill rotWithShape="1">
              <a:blip r:embed="rId4">
                <a:alphaModFix/>
              </a:blip>
              <a:srcRect l="46040" t="23072" r="16989" b="27472"/>
              <a:stretch/>
            </p:blipFill>
            <p:spPr>
              <a:xfrm>
                <a:off x="6153715" y="3587485"/>
                <a:ext cx="1063745" cy="10440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87" name="Google Shape;587;p20"/>
              <p:cNvGrpSpPr/>
              <p:nvPr/>
            </p:nvGrpSpPr>
            <p:grpSpPr>
              <a:xfrm>
                <a:off x="-11504" y="3676865"/>
                <a:ext cx="1512000" cy="822708"/>
                <a:chOff x="3453766" y="3778180"/>
                <a:chExt cx="2049865" cy="1115367"/>
              </a:xfrm>
            </p:grpSpPr>
            <p:pic>
              <p:nvPicPr>
                <p:cNvPr id="588" name="Google Shape;588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43636" t="28986" r="2517" b="29139"/>
                <a:stretch/>
              </p:blipFill>
              <p:spPr>
                <a:xfrm>
                  <a:off x="3453766" y="3778180"/>
                  <a:ext cx="2049865" cy="11153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89" name="Google Shape;589;p20"/>
                <p:cNvSpPr/>
                <p:nvPr/>
              </p:nvSpPr>
              <p:spPr>
                <a:xfrm>
                  <a:off x="5061777" y="4725144"/>
                  <a:ext cx="216024" cy="168403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90" name="Google Shape;590;p20"/>
              <p:cNvGrpSpPr/>
              <p:nvPr/>
            </p:nvGrpSpPr>
            <p:grpSpPr>
              <a:xfrm>
                <a:off x="1551927" y="3402419"/>
                <a:ext cx="4544557" cy="1371599"/>
                <a:chOff x="1551927" y="3402419"/>
                <a:chExt cx="4544557" cy="1371599"/>
              </a:xfrm>
            </p:grpSpPr>
            <p:pic>
              <p:nvPicPr>
                <p:cNvPr id="591" name="Google Shape;591;p20" descr="http://faculty.samford.edu/~djohnso2/44962w/405/10/f10-01-0er.jpg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t="33783" b="28888"/>
                <a:stretch/>
              </p:blipFill>
              <p:spPr>
                <a:xfrm>
                  <a:off x="1551927" y="3501007"/>
                  <a:ext cx="4544557" cy="12730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92" name="Google Shape;592;p20"/>
                <p:cNvSpPr/>
                <p:nvPr/>
              </p:nvSpPr>
              <p:spPr>
                <a:xfrm>
                  <a:off x="1594459" y="3413052"/>
                  <a:ext cx="516488" cy="98589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20"/>
                <p:cNvSpPr/>
                <p:nvPr/>
              </p:nvSpPr>
              <p:spPr>
                <a:xfrm>
                  <a:off x="4661052" y="3402419"/>
                  <a:ext cx="516488" cy="98589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4" name="Google Shape;594;p20"/>
            <p:cNvSpPr txBox="1"/>
            <p:nvPr/>
          </p:nvSpPr>
          <p:spPr>
            <a:xfrm>
              <a:off x="3063365" y="3465874"/>
              <a:ext cx="562975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Drsné ER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0"/>
            <p:cNvSpPr txBox="1"/>
            <p:nvPr/>
          </p:nvSpPr>
          <p:spPr>
            <a:xfrm>
              <a:off x="5344507" y="3472130"/>
              <a:ext cx="611065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Hladké ER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6" name="Google Shape;596;p20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"/>
          <p:cNvSpPr/>
          <p:nvPr/>
        </p:nvSpPr>
        <p:spPr>
          <a:xfrm>
            <a:off x="4153183" y="3068960"/>
            <a:ext cx="4608511" cy="326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lumen 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začátek syntézy proteinu na volných ribozomech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SRP k signální sekvenci, pozastavení translace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SRP receptor přitahuje ribozom/peptid/ /SRP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ribozomu  k translokačnímu komplexu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GTP, začlenění signální sekvence do membrá- nového kanálku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hydrolýza GTP, uvolnění SRP, spuštění translace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rostoucí peptid prochází membránou ER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odštěpení signální sekvence signální peptidázou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uvolnění peptidu do lumen 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1"/>
          <p:cNvSpPr/>
          <p:nvPr/>
        </p:nvSpPr>
        <p:spPr>
          <a:xfrm>
            <a:off x="247130" y="923578"/>
            <a:ext cx="8640000" cy="178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proteinů v drsném ER</a:t>
            </a:r>
            <a:endParaRPr/>
          </a:p>
          <a:p>
            <a:pPr marL="171450" marR="0" lvl="0" indent="-1714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sbalování proteinů, tvorba disulfidických vazeb, sestavování oligomerních proteinů, glykosylace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je hlavní křižovatka v dopravě proteinů po buňce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i) volné proteiny jsou uvolněny do lumen ER - proteiny z lumen organel, sekretované ven z buňky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ii) membránové proteiny zůstávají zanořeny v membráně ER - proteiny vyskytující se v membránách 				                                   organel, plazmatické membráně</a:t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2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5" name="Google Shape;605;p2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06" name="Google Shape;606;p21" descr="http://faculty.samford.edu/~djohnso2/44962w/405/10/f10-08-0transloc1.jpg"/>
          <p:cNvPicPr preferRelativeResize="0"/>
          <p:nvPr/>
        </p:nvPicPr>
        <p:blipFill rotWithShape="1">
          <a:blip r:embed="rId3">
            <a:alphaModFix/>
          </a:blip>
          <a:srcRect b="12851"/>
          <a:stretch/>
        </p:blipFill>
        <p:spPr>
          <a:xfrm>
            <a:off x="475102" y="3600513"/>
            <a:ext cx="3420000" cy="2230876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21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8" name="Google Shape;608;p21" descr="http://faculty.samford.edu/~djohnso2/44962w/405/10/f10-08-0transloc1.jpg"/>
          <p:cNvPicPr preferRelativeResize="0"/>
          <p:nvPr/>
        </p:nvPicPr>
        <p:blipFill rotWithShape="1">
          <a:blip r:embed="rId4">
            <a:alphaModFix/>
          </a:blip>
          <a:srcRect l="56668" t="94229"/>
          <a:stretch/>
        </p:blipFill>
        <p:spPr>
          <a:xfrm>
            <a:off x="3916215" y="6602604"/>
            <a:ext cx="2527993" cy="2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2"/>
          <p:cNvSpPr/>
          <p:nvPr/>
        </p:nvSpPr>
        <p:spPr>
          <a:xfrm>
            <a:off x="237605" y="942628"/>
            <a:ext cx="5918571" cy="174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Začlenění proteinu do membrány ER</a:t>
            </a:r>
            <a:endParaRPr/>
          </a:p>
          <a:p>
            <a:pPr marL="180975" marR="0" lvl="2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různé orientace proteinu a počet jeho průchodů přes membránu</a:t>
            </a:r>
            <a:endParaRPr/>
          </a:p>
          <a:p>
            <a:pPr marL="180975" marR="0" lvl="2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sekvence zastavující přenos, vnitřní signální sekvence</a:t>
            </a:r>
            <a:endParaRPr/>
          </a:p>
          <a:p>
            <a:pPr marL="0" marR="0" lvl="2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α-šroubovice, 20 - 25 aminokyselin, interakce s fosfolipidy</a:t>
            </a:r>
            <a:endParaRPr/>
          </a:p>
          <a:p>
            <a:pPr marL="0" marR="0" lvl="2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vnitřní s.s. rozeznána pomocí SRP, neštěpena signální peptidázou </a:t>
            </a:r>
            <a:endParaRPr/>
          </a:p>
          <a:p>
            <a:pPr marL="0" marR="0" lvl="2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jejich orientace určují orientaci proteinu v membráně</a:t>
            </a:r>
            <a:endParaRPr/>
          </a:p>
        </p:txBody>
      </p:sp>
      <p:sp>
        <p:nvSpPr>
          <p:cNvPr id="615" name="Google Shape;615;p2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6" name="Google Shape;616;p2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7" name="Google Shape;617;p22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Google Shape;618;p22" descr="http://faculty.samford.edu/~djohnso2/44962w/405/10/f10-08-0transloc1.jpg"/>
          <p:cNvPicPr preferRelativeResize="0"/>
          <p:nvPr/>
        </p:nvPicPr>
        <p:blipFill rotWithShape="1">
          <a:blip r:embed="rId3">
            <a:alphaModFix/>
          </a:blip>
          <a:srcRect l="56668" t="94229"/>
          <a:stretch/>
        </p:blipFill>
        <p:spPr>
          <a:xfrm>
            <a:off x="3916215" y="6602604"/>
            <a:ext cx="2527993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2"/>
          <p:cNvPicPr preferRelativeResize="0"/>
          <p:nvPr/>
        </p:nvPicPr>
        <p:blipFill rotWithShape="1">
          <a:blip r:embed="rId4">
            <a:alphaModFix/>
          </a:blip>
          <a:srcRect l="1822" t="13105" r="1988" b="18345"/>
          <a:stretch/>
        </p:blipFill>
        <p:spPr>
          <a:xfrm>
            <a:off x="6444208" y="836712"/>
            <a:ext cx="2520000" cy="131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22" descr="http://faculty.samford.edu/~djohnso2/44962w/405/10/f10-12-0transmemb1.jpg"/>
          <p:cNvPicPr preferRelativeResize="0"/>
          <p:nvPr/>
        </p:nvPicPr>
        <p:blipFill rotWithShape="1">
          <a:blip r:embed="rId5">
            <a:alphaModFix/>
          </a:blip>
          <a:srcRect l="1066" t="13799" r="1187" b="20879"/>
          <a:stretch/>
        </p:blipFill>
        <p:spPr>
          <a:xfrm>
            <a:off x="6444208" y="2186144"/>
            <a:ext cx="2520000" cy="12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2"/>
          <p:cNvSpPr/>
          <p:nvPr/>
        </p:nvSpPr>
        <p:spPr>
          <a:xfrm>
            <a:off x="232677" y="2847453"/>
            <a:ext cx="27551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2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různé orientace proteinu</a:t>
            </a:r>
            <a:endParaRPr/>
          </a:p>
        </p:txBody>
      </p:sp>
      <p:sp>
        <p:nvSpPr>
          <p:cNvPr id="622" name="Google Shape;622;p22"/>
          <p:cNvSpPr/>
          <p:nvPr/>
        </p:nvSpPr>
        <p:spPr>
          <a:xfrm>
            <a:off x="240886" y="4831474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2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procházející membránou několikrát - střídání vnitřních s.s. a sekvencí zastavujících přenos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3" name="Google Shape;623;p22" descr="http://faculty.samford.edu/%7Edjohnso2/44962w/405/10/f10-13-1transmemb2.jpg"/>
          <p:cNvPicPr preferRelativeResize="0"/>
          <p:nvPr/>
        </p:nvPicPr>
        <p:blipFill rotWithShape="1">
          <a:blip r:embed="rId6">
            <a:alphaModFix/>
          </a:blip>
          <a:srcRect l="4535" t="15260" r="1248" b="20377"/>
          <a:stretch/>
        </p:blipFill>
        <p:spPr>
          <a:xfrm>
            <a:off x="3497386" y="3232894"/>
            <a:ext cx="2551444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2" descr="http://faculty.samford.edu/~djohnso2/44962w/405/10/f10-13-2transmemb3.jpg"/>
          <p:cNvPicPr preferRelativeResize="0"/>
          <p:nvPr/>
        </p:nvPicPr>
        <p:blipFill rotWithShape="1">
          <a:blip r:embed="rId7">
            <a:alphaModFix/>
          </a:blip>
          <a:srcRect l="4368" t="18658" r="1266" b="24161"/>
          <a:stretch/>
        </p:blipFill>
        <p:spPr>
          <a:xfrm>
            <a:off x="493226" y="3192476"/>
            <a:ext cx="2964483" cy="13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2" descr="http://faculty.samford.edu/~djohnso2/44962w/405/10/f10-14-0transmemb4.jpg"/>
          <p:cNvPicPr preferRelativeResize="0"/>
          <p:nvPr/>
        </p:nvPicPr>
        <p:blipFill rotWithShape="1">
          <a:blip r:embed="rId8">
            <a:alphaModFix/>
          </a:blip>
          <a:srcRect t="10689" b="48298"/>
          <a:stretch/>
        </p:blipFill>
        <p:spPr>
          <a:xfrm>
            <a:off x="1039632" y="5191689"/>
            <a:ext cx="3482567" cy="114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2" descr="http://faculty.samford.edu/~djohnso2/44962w/405/10/f10-14-0transmemb4.jpg"/>
          <p:cNvPicPr preferRelativeResize="0"/>
          <p:nvPr/>
        </p:nvPicPr>
        <p:blipFill rotWithShape="1">
          <a:blip r:embed="rId8">
            <a:alphaModFix/>
          </a:blip>
          <a:srcRect t="51205" b="8279"/>
          <a:stretch/>
        </p:blipFill>
        <p:spPr>
          <a:xfrm>
            <a:off x="4784048" y="5159335"/>
            <a:ext cx="3482567" cy="11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3" name="Google Shape;633;p2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4" name="Google Shape;634;p23"/>
          <p:cNvSpPr/>
          <p:nvPr/>
        </p:nvSpPr>
        <p:spPr>
          <a:xfrm>
            <a:off x="151880" y="938196"/>
            <a:ext cx="8640000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Sbalování a úprava proteinů v 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sbalování - chaperony rodin Hsp70 (BiP) a Hsp90 (Grp94) 	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štěpení - vždy odstranění iniciačního Met a signální sekvence, u některých proteinů i jiné sekvence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- např. inzulín: syntetizován jako preproinzulín, do lumen ER uvolňuje proinzulín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vyštěpení a degradace interní sekvence</a:t>
            </a:r>
            <a:endParaRPr/>
          </a:p>
          <a:p>
            <a:pPr marL="45720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         spojení 2 výsledných polypeptidů disulfidickou vazbou → inzulín</a:t>
            </a:r>
            <a:endParaRPr/>
          </a:p>
          <a:p>
            <a:pPr marL="180975" marR="0" lvl="1" indent="-180975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disulfidických vazeb - disulfid izomeráza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glykosylace - připojení oligosacharidů      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5" name="Google Shape;635;p23" descr="http://faculty.samford.edu/~djohnso2/44962w/405/10/f10-16-0glycos.jpg"/>
          <p:cNvPicPr preferRelativeResize="0"/>
          <p:nvPr/>
        </p:nvPicPr>
        <p:blipFill rotWithShape="1">
          <a:blip r:embed="rId3">
            <a:alphaModFix/>
          </a:blip>
          <a:srcRect l="2869" t="5229" r="3208" b="8711"/>
          <a:stretch/>
        </p:blipFill>
        <p:spPr>
          <a:xfrm>
            <a:off x="6073535" y="4305379"/>
            <a:ext cx="2879452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23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7" name="Google Shape;637;p23" descr="http://faculty.samford.edu/~djohnso2/44962w/405/10/f10-08-0transloc1.jpg"/>
          <p:cNvPicPr preferRelativeResize="0"/>
          <p:nvPr/>
        </p:nvPicPr>
        <p:blipFill rotWithShape="1">
          <a:blip r:embed="rId4">
            <a:alphaModFix/>
          </a:blip>
          <a:srcRect l="56668" t="94229"/>
          <a:stretch/>
        </p:blipFill>
        <p:spPr>
          <a:xfrm>
            <a:off x="3916215" y="6602604"/>
            <a:ext cx="2527993" cy="25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8" name="Google Shape;638;p23"/>
          <p:cNvGrpSpPr/>
          <p:nvPr/>
        </p:nvGrpSpPr>
        <p:grpSpPr>
          <a:xfrm>
            <a:off x="287586" y="3765539"/>
            <a:ext cx="2868565" cy="1980000"/>
            <a:chOff x="298219" y="3720545"/>
            <a:chExt cx="2868565" cy="1980000"/>
          </a:xfrm>
        </p:grpSpPr>
        <p:pic>
          <p:nvPicPr>
            <p:cNvPr id="639" name="Google Shape;639;p23" descr="http://faculty.samford.edu/~djohnso2/44962w/405/08/f8-27-0.jpg"/>
            <p:cNvPicPr preferRelativeResize="0"/>
            <p:nvPr/>
          </p:nvPicPr>
          <p:blipFill rotWithShape="1">
            <a:blip r:embed="rId5">
              <a:alphaModFix/>
            </a:blip>
            <a:srcRect b="7201"/>
            <a:stretch/>
          </p:blipFill>
          <p:spPr>
            <a:xfrm>
              <a:off x="323528" y="3720545"/>
              <a:ext cx="2843256" cy="1980000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40" name="Google Shape;640;p23"/>
            <p:cNvSpPr/>
            <p:nvPr/>
          </p:nvSpPr>
          <p:spPr>
            <a:xfrm>
              <a:off x="518408" y="4061214"/>
              <a:ext cx="302589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1907704" y="4058069"/>
              <a:ext cx="432048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3"/>
            <p:cNvSpPr txBox="1"/>
            <p:nvPr/>
          </p:nvSpPr>
          <p:spPr>
            <a:xfrm>
              <a:off x="1716919" y="4012217"/>
              <a:ext cx="455574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Spojující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peptid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3"/>
            <p:cNvSpPr txBox="1"/>
            <p:nvPr/>
          </p:nvSpPr>
          <p:spPr>
            <a:xfrm>
              <a:off x="425408" y="4015636"/>
              <a:ext cx="478016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Signální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sekvence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343528" y="4239610"/>
              <a:ext cx="972000" cy="265603"/>
            </a:xfrm>
            <a:prstGeom prst="rect">
              <a:avLst/>
            </a:prstGeom>
            <a:solidFill>
              <a:srgbClr val="FDE9D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1853752" y="4356796"/>
              <a:ext cx="918048" cy="265603"/>
            </a:xfrm>
            <a:prstGeom prst="rect">
              <a:avLst/>
            </a:prstGeom>
            <a:solidFill>
              <a:srgbClr val="FDE9D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3"/>
            <p:cNvSpPr txBox="1"/>
            <p:nvPr/>
          </p:nvSpPr>
          <p:spPr>
            <a:xfrm>
              <a:off x="298219" y="4256479"/>
              <a:ext cx="1061509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Štěpení signální sekvence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disulfidických vazeb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3"/>
            <p:cNvSpPr txBox="1"/>
            <p:nvPr/>
          </p:nvSpPr>
          <p:spPr>
            <a:xfrm>
              <a:off x="1827350" y="4368974"/>
              <a:ext cx="886781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Vyštěpení spojujícího 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peptidu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23"/>
          <p:cNvGrpSpPr/>
          <p:nvPr/>
        </p:nvGrpSpPr>
        <p:grpSpPr>
          <a:xfrm>
            <a:off x="3476850" y="4000927"/>
            <a:ext cx="2383773" cy="1939372"/>
            <a:chOff x="3391786" y="4005064"/>
            <a:chExt cx="2383773" cy="1939372"/>
          </a:xfrm>
        </p:grpSpPr>
        <p:pic>
          <p:nvPicPr>
            <p:cNvPr id="649" name="Google Shape;649;p23" descr="http://faculty.samford.edu/~djohnso2/44962w/405/08/f8-24-0.jpg"/>
            <p:cNvPicPr preferRelativeResize="0"/>
            <p:nvPr/>
          </p:nvPicPr>
          <p:blipFill rotWithShape="1">
            <a:blip r:embed="rId6">
              <a:alphaModFix/>
            </a:blip>
            <a:srcRect l="6138" r="6438" b="4283"/>
            <a:stretch/>
          </p:blipFill>
          <p:spPr>
            <a:xfrm>
              <a:off x="3391786" y="4005064"/>
              <a:ext cx="2360428" cy="1939372"/>
            </a:xfrm>
            <a:prstGeom prst="rect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50" name="Google Shape;650;p23"/>
            <p:cNvSpPr/>
            <p:nvPr/>
          </p:nvSpPr>
          <p:spPr>
            <a:xfrm>
              <a:off x="3487546" y="4734030"/>
              <a:ext cx="1036842" cy="20965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4507866" y="5802917"/>
              <a:ext cx="1036842" cy="11834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3"/>
            <p:cNvSpPr txBox="1"/>
            <p:nvPr/>
          </p:nvSpPr>
          <p:spPr>
            <a:xfrm>
              <a:off x="3392667" y="4714879"/>
              <a:ext cx="1010213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Chybná disulfidická vazba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3"/>
            <p:cNvSpPr txBox="1"/>
            <p:nvPr/>
          </p:nvSpPr>
          <p:spPr>
            <a:xfrm>
              <a:off x="4744508" y="5736746"/>
              <a:ext cx="1031051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Správná disulfidická vazba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2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1" name="Google Shape;661;p24"/>
          <p:cNvSpPr/>
          <p:nvPr/>
        </p:nvSpPr>
        <p:spPr>
          <a:xfrm>
            <a:off x="540512" y="970095"/>
            <a:ext cx="8135944" cy="180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Hladké endoplazmatické retikulum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3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membránových lipidů na cytosolické straně membrány ER</a:t>
            </a:r>
            <a:endParaRPr/>
          </a:p>
          <a:p>
            <a:pPr marL="171450" marR="0" lvl="3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fosfolipidů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vznik kyseliny fosfatidové z glycerol-3-fosfátu a mastných kyselin nesených CoA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začlenění kyseliny fosfatidové do membrány a její další konverze</a:t>
            </a:r>
            <a:endParaRPr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translokace fosfolipidů přes membránu pomocí flipáz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Google Shape;662;p24" descr="http://faculty.samford.edu/~djohnso2/44962w/405/10/f10-20-0phospholi.jpg"/>
          <p:cNvPicPr preferRelativeResize="0"/>
          <p:nvPr/>
        </p:nvPicPr>
        <p:blipFill rotWithShape="1">
          <a:blip r:embed="rId3">
            <a:alphaModFix/>
          </a:blip>
          <a:srcRect l="22208" r="22856" b="4740"/>
          <a:stretch/>
        </p:blipFill>
        <p:spPr>
          <a:xfrm>
            <a:off x="1720847" y="3045713"/>
            <a:ext cx="2545163" cy="33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4" descr="http://faculty.samford.edu/~djohnso2/44962w/405/10/f10-21-0flippase.jpg"/>
          <p:cNvPicPr preferRelativeResize="0"/>
          <p:nvPr/>
        </p:nvPicPr>
        <p:blipFill rotWithShape="1">
          <a:blip r:embed="rId4">
            <a:alphaModFix/>
          </a:blip>
          <a:srcRect l="23242" r="20493" b="5090"/>
          <a:stretch/>
        </p:blipFill>
        <p:spPr>
          <a:xfrm>
            <a:off x="4886522" y="3266124"/>
            <a:ext cx="2417314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4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5" name="Google Shape;665;p24" descr="http://faculty.samford.edu/~djohnso2/44962w/405/10/f10-08-0transloc1.jpg"/>
          <p:cNvPicPr preferRelativeResize="0"/>
          <p:nvPr/>
        </p:nvPicPr>
        <p:blipFill rotWithShape="1">
          <a:blip r:embed="rId5">
            <a:alphaModFix/>
          </a:blip>
          <a:srcRect l="56668" t="94229"/>
          <a:stretch/>
        </p:blipFill>
        <p:spPr>
          <a:xfrm>
            <a:off x="3916215" y="6602604"/>
            <a:ext cx="2527993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24"/>
          <p:cNvSpPr/>
          <p:nvPr/>
        </p:nvSpPr>
        <p:spPr>
          <a:xfrm>
            <a:off x="6224603" y="3636814"/>
            <a:ext cx="720080" cy="16866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4"/>
          <p:cNvSpPr/>
          <p:nvPr/>
        </p:nvSpPr>
        <p:spPr>
          <a:xfrm>
            <a:off x="5594907" y="4187080"/>
            <a:ext cx="1102756" cy="1653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4"/>
          <p:cNvSpPr/>
          <p:nvPr/>
        </p:nvSpPr>
        <p:spPr>
          <a:xfrm>
            <a:off x="6655131" y="4430086"/>
            <a:ext cx="648705" cy="7188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4"/>
          <p:cNvSpPr/>
          <p:nvPr/>
        </p:nvSpPr>
        <p:spPr>
          <a:xfrm>
            <a:off x="6432919" y="5509022"/>
            <a:ext cx="712290" cy="7188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6193607" y="3632273"/>
            <a:ext cx="787395" cy="19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Membrána ER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4"/>
          <p:cNvSpPr txBox="1"/>
          <p:nvPr/>
        </p:nvSpPr>
        <p:spPr>
          <a:xfrm>
            <a:off x="5526733" y="4172267"/>
            <a:ext cx="990977" cy="19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fosfolipidů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4"/>
          <p:cNvSpPr txBox="1"/>
          <p:nvPr/>
        </p:nvSpPr>
        <p:spPr>
          <a:xfrm>
            <a:off x="6631302" y="4592083"/>
            <a:ext cx="1194660" cy="39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Nové lipidy připojeny jen na cytosolickou polovinu dvojvrstvy 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4"/>
          <p:cNvSpPr txBox="1"/>
          <p:nvPr/>
        </p:nvSpPr>
        <p:spPr>
          <a:xfrm>
            <a:off x="6447879" y="5674571"/>
            <a:ext cx="948337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Růst obou stran fosfolipidové dvojvrstvy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4"/>
          <p:cNvSpPr/>
          <p:nvPr/>
        </p:nvSpPr>
        <p:spPr>
          <a:xfrm>
            <a:off x="5626806" y="5223413"/>
            <a:ext cx="598700" cy="2160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4"/>
          <p:cNvSpPr txBox="1"/>
          <p:nvPr/>
        </p:nvSpPr>
        <p:spPr>
          <a:xfrm>
            <a:off x="5596569" y="5246114"/>
            <a:ext cx="479619" cy="19332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Flipáza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2" name="Google Shape;682;p2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3" name="Google Shape;683;p25"/>
          <p:cNvSpPr/>
          <p:nvPr/>
        </p:nvSpPr>
        <p:spPr>
          <a:xfrm>
            <a:off x="483990" y="885473"/>
            <a:ext cx="8264474" cy="299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Vezikulární transport z ER</a:t>
            </a:r>
            <a:endParaRPr/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směřuje do Golgiho aparátu, lysozomů, plazmatické membrány, extracelulárního prostoru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a lipidy po cestě upravovány (glykosylace, tvorba disulfidických vazeb)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náklad váčků je specifický, daný receptory v membráně váčku</a:t>
            </a:r>
            <a:endParaRPr/>
          </a:p>
          <a:p>
            <a:pPr marL="171450" marR="0" lvl="0" indent="-1714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určené pro lumen ER - adresová sekvence Lys-Asp-Glu-Leu (KDEL)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698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Golgiho aparát (GA)</a:t>
            </a:r>
            <a:endParaRPr/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systém plochých nádrží (cisteren) a kanálků</a:t>
            </a:r>
            <a:endParaRPr/>
          </a:p>
          <a:p>
            <a:pPr marL="171450" marR="0" lvl="0" indent="-1714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 zpracování, třízení a modifikace proteinů z ER (glykosylace proteinů), syntéza glykolipidů</a:t>
            </a:r>
            <a:endParaRPr/>
          </a:p>
          <a:p>
            <a:pPr marL="171450" marR="0" lvl="0" indent="-1714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cis strana - vznik nových cisteren fúzí váčku z ER</a:t>
            </a:r>
            <a:endParaRPr/>
          </a:p>
          <a:p>
            <a:pPr marL="171450" marR="0" lvl="0" indent="-17145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 strana - pučení váčků, které směřují zpět do ER, zpět do GA, ven z buňky; vznik lysozómů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p25" descr="http://www.mun.ca/biology/desmid/brian/BIOL2060/BIOL2060-12/12_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749" y="4107882"/>
            <a:ext cx="3781137" cy="244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25" descr="http://cache3.asset-cache.net/xt/128619942.jpg?v=1&amp;g=fs1%7C0%7CPRC%7C19%7C942&amp;s=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1850" y="4317466"/>
            <a:ext cx="1304925" cy="1619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6" name="Google Shape;686;p25"/>
          <p:cNvGrpSpPr/>
          <p:nvPr/>
        </p:nvGrpSpPr>
        <p:grpSpPr>
          <a:xfrm>
            <a:off x="4105699" y="4232369"/>
            <a:ext cx="3327055" cy="1800000"/>
            <a:chOff x="4082452" y="4464839"/>
            <a:chExt cx="3327055" cy="1800000"/>
          </a:xfrm>
        </p:grpSpPr>
        <p:pic>
          <p:nvPicPr>
            <p:cNvPr id="687" name="Google Shape;687;p25" descr="http://oregonstate.edu/instruction/bi314/fall12/figure_15_26a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11960" y="4464839"/>
              <a:ext cx="3134694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8" name="Google Shape;688;p25"/>
            <p:cNvSpPr/>
            <p:nvPr/>
          </p:nvSpPr>
          <p:spPr>
            <a:xfrm>
              <a:off x="4220586" y="4598380"/>
              <a:ext cx="360040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4200334" y="4915290"/>
              <a:ext cx="360040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4157204" y="5119446"/>
              <a:ext cx="360040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4229212" y="5595747"/>
              <a:ext cx="360040" cy="46387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4229212" y="5334979"/>
              <a:ext cx="360040" cy="929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4088196" y="5487379"/>
              <a:ext cx="360040" cy="929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6870076" y="4536422"/>
              <a:ext cx="396044" cy="15841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5"/>
            <p:cNvSpPr txBox="1"/>
            <p:nvPr/>
          </p:nvSpPr>
          <p:spPr>
            <a:xfrm>
              <a:off x="4249968" y="4617354"/>
              <a:ext cx="455574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cis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5"/>
            <p:cNvSpPr txBox="1"/>
            <p:nvPr/>
          </p:nvSpPr>
          <p:spPr>
            <a:xfrm>
              <a:off x="4172858" y="4923035"/>
              <a:ext cx="524504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cis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cisterna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5"/>
            <p:cNvSpPr txBox="1"/>
            <p:nvPr/>
          </p:nvSpPr>
          <p:spPr>
            <a:xfrm>
              <a:off x="4118102" y="5181698"/>
              <a:ext cx="524504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střední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cisterna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5"/>
            <p:cNvSpPr txBox="1"/>
            <p:nvPr/>
          </p:nvSpPr>
          <p:spPr>
            <a:xfrm>
              <a:off x="4082452" y="5441436"/>
              <a:ext cx="524504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cisterna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5"/>
            <p:cNvSpPr txBox="1"/>
            <p:nvPr/>
          </p:nvSpPr>
          <p:spPr>
            <a:xfrm>
              <a:off x="4231483" y="5716155"/>
              <a:ext cx="455574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5"/>
            <p:cNvSpPr txBox="1"/>
            <p:nvPr/>
          </p:nvSpPr>
          <p:spPr>
            <a:xfrm>
              <a:off x="6743940" y="4501918"/>
              <a:ext cx="665567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transportní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váček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1" name="Google Shape;701;p25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http://www.mun.ca/biology/desmid/brian/BIOL2060/BIOL2060-12/12_08.jpg	http://slideplayer.com/slide/2759214/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8" name="Google Shape;708;p2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9" name="Google Shape;709;p26"/>
          <p:cNvSpPr/>
          <p:nvPr/>
        </p:nvSpPr>
        <p:spPr>
          <a:xfrm>
            <a:off x="251520" y="908720"/>
            <a:ext cx="6102492" cy="19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Transportní váčky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různé typy pro transport specifického nákladu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kyvadlová doprava mezi organelami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opláštěné váčky - proteinový obal na cytosolické straně váčků napo-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máhá tvarovat membránu do podoby váčku a podílí se na zachycení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specifických molekul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po odškrcení váčku plášť odstraněn a váček fúzuje s cílovou mem.</a:t>
            </a:r>
            <a:endParaRPr/>
          </a:p>
        </p:txBody>
      </p:sp>
      <p:pic>
        <p:nvPicPr>
          <p:cNvPr id="710" name="Google Shape;710;p26" descr="http://oregonstate.edu/instruction/bi314/fall12/figure_15_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9660" y="4682847"/>
            <a:ext cx="3585057" cy="19325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1" name="Google Shape;711;p26"/>
          <p:cNvGraphicFramePr/>
          <p:nvPr/>
        </p:nvGraphicFramePr>
        <p:xfrm>
          <a:off x="972201" y="2954759"/>
          <a:ext cx="4458400" cy="1447860"/>
        </p:xfrm>
        <a:graphic>
          <a:graphicData uri="http://schemas.openxmlformats.org/drawingml/2006/table">
            <a:tbl>
              <a:tblPr firstRow="1" bandRow="1">
                <a:noFill/>
                <a:tableStyleId>{8D5FB4BB-9A07-4D83-9F3D-6268A4898A38}</a:tableStyleId>
              </a:tblPr>
              <a:tblGrid>
                <a:gridCol w="878275"/>
                <a:gridCol w="1230125"/>
                <a:gridCol w="1175000"/>
                <a:gridCol w="1175000"/>
              </a:tblGrid>
              <a:tr h="21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 u="none" strike="noStrike" cap="none"/>
                        <a:t>Typ váčku</a:t>
                      </a:r>
                      <a:endParaRPr sz="9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/>
                        <a:t>Proteiny pláště </a:t>
                      </a:r>
                      <a:endParaRPr sz="9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/>
                        <a:t>Výchozí organela</a:t>
                      </a:r>
                      <a:endParaRPr sz="9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/>
                        <a:t>Cílová organela</a:t>
                      </a:r>
                      <a:endParaRPr sz="900" b="1"/>
                    </a:p>
                  </a:txBody>
                  <a:tcPr marL="91450" marR="91450" marT="45725" marB="45725" anchor="ctr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Klathrinový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klathrin + adaptin 1</a:t>
                      </a:r>
                      <a:endParaRPr sz="1000" b="1" baseline="300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GA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lysozom</a:t>
                      </a:r>
                      <a:endParaRPr sz="1000" b="1"/>
                    </a:p>
                  </a:txBody>
                  <a:tcPr marL="91450" marR="91450" marT="45725" marB="45725" anchor="ctr"/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Klathrinový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klathrin + adaptin 2</a:t>
                      </a:r>
                      <a:endParaRPr sz="1000" b="1" baseline="300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plazmalema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endozom</a:t>
                      </a:r>
                      <a:endParaRPr sz="1000" b="1"/>
                    </a:p>
                  </a:txBody>
                  <a:tcPr marL="91450" marR="91450" marT="45725" marB="45725" anchor="ctr"/>
                </a:tc>
              </a:tr>
              <a:tr h="21600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COP</a:t>
                      </a:r>
                      <a:endParaRPr sz="1000" b="1"/>
                    </a:p>
                  </a:txBody>
                  <a:tcPr marL="91450" marR="91450" marT="45725" marB="45725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cs-CZ" sz="1000" b="1"/>
                        <a:t>proteiny Coat</a:t>
                      </a:r>
                      <a:endParaRPr sz="1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ER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GA</a:t>
                      </a:r>
                      <a:endParaRPr sz="1000" b="1"/>
                    </a:p>
                  </a:txBody>
                  <a:tcPr marL="91450" marR="91450" marT="45725" marB="45725" anchor="ctr"/>
                </a:tc>
              </a:tr>
              <a:tr h="21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cisterna GA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cisterna GA</a:t>
                      </a:r>
                      <a:endParaRPr sz="1000" b="1"/>
                    </a:p>
                  </a:txBody>
                  <a:tcPr marL="91450" marR="91450" marT="45725" marB="45725" anchor="ctr"/>
                </a:tc>
              </a:tr>
              <a:tr h="21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GA</a:t>
                      </a:r>
                      <a:endParaRPr sz="10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 b="1"/>
                        <a:t>ER</a:t>
                      </a:r>
                      <a:endParaRPr sz="1000" b="1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712" name="Google Shape;712;p26"/>
          <p:cNvSpPr/>
          <p:nvPr/>
        </p:nvSpPr>
        <p:spPr>
          <a:xfrm>
            <a:off x="251521" y="4709075"/>
            <a:ext cx="4968551" cy="167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Klathrinové váčky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nakládaná molekula - receptor - adaptin - klathrin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zesíťování klathrinu, vznik jamky a váčku  s klathrin. pláštěm</a:t>
            </a:r>
            <a:endParaRPr/>
          </a:p>
          <a:p>
            <a:pPr marL="180975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dynamin - vazba kolem ústí váčku, za hydrolýzy GTP se stáhne a odškrtí váček od membrány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26"/>
          <p:cNvPicPr preferRelativeResize="0"/>
          <p:nvPr/>
        </p:nvPicPr>
        <p:blipFill rotWithShape="1">
          <a:blip r:embed="rId4">
            <a:alphaModFix/>
          </a:blip>
          <a:srcRect l="18638" t="1840" r="18649" b="5804"/>
          <a:stretch/>
        </p:blipFill>
        <p:spPr>
          <a:xfrm>
            <a:off x="6354012" y="1253909"/>
            <a:ext cx="2676073" cy="2955789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26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1" name="Google Shape;721;p2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2" name="Google Shape;722;p27"/>
          <p:cNvSpPr/>
          <p:nvPr/>
        </p:nvSpPr>
        <p:spPr>
          <a:xfrm>
            <a:off x="251519" y="908720"/>
            <a:ext cx="4326859" cy="18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Klathrinové váčky </a:t>
            </a:r>
            <a:endParaRPr/>
          </a:p>
          <a:p>
            <a:pPr marL="171450" marR="0" lvl="0" indent="-1714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určené do lysozomů označeny manóza-6-fosfát</a:t>
            </a:r>
            <a:endParaRPr/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 pro manóza-6-fosfát v membráně na trans straně GA</a:t>
            </a:r>
            <a:endParaRPr/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 adaptiny se k receptoru váží klatriny, které spojí svoje řetězce v sít a zahajují pučení váčku</a:t>
            </a:r>
            <a:endParaRPr/>
          </a:p>
        </p:txBody>
      </p:sp>
      <p:sp>
        <p:nvSpPr>
          <p:cNvPr id="723" name="Google Shape;723;p27"/>
          <p:cNvSpPr/>
          <p:nvPr/>
        </p:nvSpPr>
        <p:spPr>
          <a:xfrm>
            <a:off x="3353197" y="4391114"/>
            <a:ext cx="5544616" cy="18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 váčky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přeprava molekul mezi ER a GA, v rámci GA</a:t>
            </a:r>
            <a:endParaRPr/>
          </a:p>
          <a:p>
            <a:pPr marL="180975" marR="0" lvl="0" indent="-180975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plášťový protein Coat, pomocný protein ARF (GTPáza)</a:t>
            </a:r>
            <a:endParaRPr/>
          </a:p>
          <a:p>
            <a:pPr marL="180975" marR="0" lvl="0" indent="-180975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ARF-GTP se spojuje s membránou GA, nutný pro vazbu Coat proteinů a podílí se na tvorbě váčků</a:t>
            </a:r>
            <a:endParaRPr/>
          </a:p>
          <a:p>
            <a:pPr marL="180975" marR="0" lvl="0" indent="-180975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odškrcení váčku hydrolýza ARF-GTP na ARF-GDP</a:t>
            </a:r>
            <a:endParaRPr/>
          </a:p>
          <a:p>
            <a:pPr marL="180975" marR="0" lvl="0" indent="-180975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rozložení COP, fúze váčku s cílovou membránou</a:t>
            </a:r>
            <a:endParaRPr/>
          </a:p>
        </p:txBody>
      </p:sp>
      <p:sp>
        <p:nvSpPr>
          <p:cNvPr id="724" name="Google Shape;724;p27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	www.uni-tuebingen.de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5" name="Google Shape;725;p27" descr="http://faculty.samford.edu/~djohnso2/44962w/405/10/f10-08-0transloc1.jpg"/>
          <p:cNvPicPr preferRelativeResize="0"/>
          <p:nvPr/>
        </p:nvPicPr>
        <p:blipFill rotWithShape="1">
          <a:blip r:embed="rId3">
            <a:alphaModFix/>
          </a:blip>
          <a:srcRect l="56668" t="94229"/>
          <a:stretch/>
        </p:blipFill>
        <p:spPr>
          <a:xfrm>
            <a:off x="6444208" y="6602604"/>
            <a:ext cx="2527993" cy="25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6" name="Google Shape;726;p27"/>
          <p:cNvGrpSpPr/>
          <p:nvPr/>
        </p:nvGrpSpPr>
        <p:grpSpPr>
          <a:xfrm>
            <a:off x="247519" y="4033639"/>
            <a:ext cx="2892917" cy="2434453"/>
            <a:chOff x="218944" y="3995539"/>
            <a:chExt cx="2892917" cy="2434453"/>
          </a:xfrm>
        </p:grpSpPr>
        <p:pic>
          <p:nvPicPr>
            <p:cNvPr id="727" name="Google Shape;727;p27" descr="http://www.uni-tuebingen.de/fileadmin/Uni_Tuebingen/Fakultaeten/Biologie/ZMBP/Developmental_Genetics/Research_Group/Juergens/Bilder/vesicleFig1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6906" y="3995539"/>
              <a:ext cx="2864955" cy="2420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8" name="Google Shape;728;p27"/>
            <p:cNvSpPr/>
            <p:nvPr/>
          </p:nvSpPr>
          <p:spPr>
            <a:xfrm>
              <a:off x="246906" y="4844365"/>
              <a:ext cx="364654" cy="26184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7"/>
            <p:cNvSpPr txBox="1"/>
            <p:nvPr/>
          </p:nvSpPr>
          <p:spPr>
            <a:xfrm>
              <a:off x="240184" y="4803586"/>
              <a:ext cx="399468" cy="26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fúze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váčku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467544" y="6186766"/>
              <a:ext cx="1008112" cy="22829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1475656" y="6175352"/>
              <a:ext cx="1008112" cy="22829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1023512" y="5208447"/>
              <a:ext cx="1008112" cy="15592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898943" y="4486645"/>
              <a:ext cx="757409" cy="11715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888618" y="4642580"/>
              <a:ext cx="517321" cy="14175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218944" y="4006060"/>
              <a:ext cx="182327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27"/>
            <p:cNvSpPr txBox="1"/>
            <p:nvPr/>
          </p:nvSpPr>
          <p:spPr>
            <a:xfrm>
              <a:off x="931882" y="4425205"/>
              <a:ext cx="721672" cy="17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hydrolýza GTP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7"/>
            <p:cNvSpPr txBox="1"/>
            <p:nvPr/>
          </p:nvSpPr>
          <p:spPr>
            <a:xfrm>
              <a:off x="1302695" y="5208447"/>
              <a:ext cx="779380" cy="17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odškrcení váčku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7"/>
            <p:cNvSpPr txBox="1"/>
            <p:nvPr/>
          </p:nvSpPr>
          <p:spPr>
            <a:xfrm>
              <a:off x="682365" y="6165304"/>
              <a:ext cx="853118" cy="26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výměna GDP/GTP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aktivace ARF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27"/>
            <p:cNvSpPr txBox="1"/>
            <p:nvPr/>
          </p:nvSpPr>
          <p:spPr>
            <a:xfrm>
              <a:off x="1612556" y="6154126"/>
              <a:ext cx="591829" cy="17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vazba Coat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27"/>
          <p:cNvGrpSpPr/>
          <p:nvPr/>
        </p:nvGrpSpPr>
        <p:grpSpPr>
          <a:xfrm>
            <a:off x="4659077" y="786150"/>
            <a:ext cx="4506017" cy="3312000"/>
            <a:chOff x="4875890" y="786151"/>
            <a:chExt cx="4334718" cy="3186091"/>
          </a:xfrm>
        </p:grpSpPr>
        <p:pic>
          <p:nvPicPr>
            <p:cNvPr id="741" name="Google Shape;741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32040" y="836712"/>
              <a:ext cx="4180706" cy="3135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2" name="Google Shape;742;p27"/>
            <p:cNvSpPr/>
            <p:nvPr/>
          </p:nvSpPr>
          <p:spPr>
            <a:xfrm>
              <a:off x="5796136" y="868338"/>
              <a:ext cx="396044" cy="16805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6366107" y="856281"/>
              <a:ext cx="527134" cy="10435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5323830" y="879754"/>
              <a:ext cx="396044" cy="16805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286503" y="1020723"/>
              <a:ext cx="319906" cy="8403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4993812" y="1215138"/>
              <a:ext cx="425796" cy="8403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4890459" y="1400754"/>
              <a:ext cx="396044" cy="16805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4983138" y="1920471"/>
              <a:ext cx="396044" cy="16805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4978750" y="3184310"/>
              <a:ext cx="435648" cy="16805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859248" y="3282923"/>
              <a:ext cx="327309" cy="13889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8706130" y="1036397"/>
              <a:ext cx="396044" cy="131248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7"/>
            <p:cNvSpPr txBox="1"/>
            <p:nvPr/>
          </p:nvSpPr>
          <p:spPr>
            <a:xfrm>
              <a:off x="8615020" y="2217872"/>
              <a:ext cx="441146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Klathrin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7"/>
            <p:cNvSpPr txBox="1"/>
            <p:nvPr/>
          </p:nvSpPr>
          <p:spPr>
            <a:xfrm>
              <a:off x="8625941" y="982724"/>
              <a:ext cx="579005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Lysozomální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7"/>
            <p:cNvSpPr txBox="1"/>
            <p:nvPr/>
          </p:nvSpPr>
          <p:spPr>
            <a:xfrm>
              <a:off x="8620109" y="1242330"/>
              <a:ext cx="529311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Manóza-6-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fosfát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27"/>
            <p:cNvSpPr txBox="1"/>
            <p:nvPr/>
          </p:nvSpPr>
          <p:spPr>
            <a:xfrm>
              <a:off x="8620382" y="1462052"/>
              <a:ext cx="590226" cy="285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 manóza-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6-fosfát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7"/>
            <p:cNvSpPr txBox="1"/>
            <p:nvPr/>
          </p:nvSpPr>
          <p:spPr>
            <a:xfrm>
              <a:off x="8618353" y="1815297"/>
              <a:ext cx="441146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Adaptin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7"/>
            <p:cNvSpPr txBox="1"/>
            <p:nvPr/>
          </p:nvSpPr>
          <p:spPr>
            <a:xfrm>
              <a:off x="7801449" y="3237622"/>
              <a:ext cx="436337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Volný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klathrin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7"/>
            <p:cNvSpPr txBox="1"/>
            <p:nvPr/>
          </p:nvSpPr>
          <p:spPr>
            <a:xfrm>
              <a:off x="4929914" y="3133447"/>
              <a:ext cx="556563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Klathrinový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váček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6235614" y="2216884"/>
              <a:ext cx="396044" cy="16805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7"/>
            <p:cNvSpPr txBox="1"/>
            <p:nvPr/>
          </p:nvSpPr>
          <p:spPr>
            <a:xfrm>
              <a:off x="6127994" y="2231294"/>
              <a:ext cx="503664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Odškrcení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7"/>
            <p:cNvSpPr txBox="1"/>
            <p:nvPr/>
          </p:nvSpPr>
          <p:spPr>
            <a:xfrm>
              <a:off x="4914641" y="1919924"/>
              <a:ext cx="548547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Cytosolická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7"/>
            <p:cNvSpPr txBox="1"/>
            <p:nvPr/>
          </p:nvSpPr>
          <p:spPr>
            <a:xfrm>
              <a:off x="4988401" y="1188431"/>
              <a:ext cx="514885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Lumen GA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7"/>
            <p:cNvSpPr txBox="1"/>
            <p:nvPr/>
          </p:nvSpPr>
          <p:spPr>
            <a:xfrm>
              <a:off x="4875890" y="1346054"/>
              <a:ext cx="502061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</a:t>
              </a:r>
              <a:endParaRPr/>
            </a:p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strana GA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7"/>
            <p:cNvSpPr txBox="1"/>
            <p:nvPr/>
          </p:nvSpPr>
          <p:spPr>
            <a:xfrm>
              <a:off x="5594505" y="858204"/>
              <a:ext cx="529311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Manóza-6-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fosfát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7"/>
            <p:cNvSpPr txBox="1"/>
            <p:nvPr/>
          </p:nvSpPr>
          <p:spPr>
            <a:xfrm>
              <a:off x="6095609" y="786151"/>
              <a:ext cx="579005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Lysozomální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7"/>
            <p:cNvSpPr txBox="1"/>
            <p:nvPr/>
          </p:nvSpPr>
          <p:spPr>
            <a:xfrm>
              <a:off x="5004048" y="916278"/>
              <a:ext cx="728083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 pro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manóza-6-fosfát 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3" name="Google Shape;773;p2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4" name="Google Shape;774;p28"/>
          <p:cNvSpPr/>
          <p:nvPr/>
        </p:nvSpPr>
        <p:spPr>
          <a:xfrm>
            <a:off x="251520" y="908720"/>
            <a:ext cx="5976664" cy="162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Doručení váčků</a:t>
            </a:r>
            <a:endParaRPr/>
          </a:p>
          <a:p>
            <a:pPr marL="180975" marR="0" lvl="1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SNARE</a:t>
            </a:r>
            <a:endParaRPr/>
          </a:p>
          <a:p>
            <a:pPr marL="180975" marR="0" lvl="1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v-SNARE na povrchu váčků, t-SNARE na povrchu cílových membrán</a:t>
            </a:r>
            <a:endParaRPr/>
          </a:p>
          <a:p>
            <a:pPr marL="180975" marR="0" lvl="1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unikátní SNARE pro každou organelu a typ transportních váčků</a:t>
            </a:r>
            <a:endParaRPr/>
          </a:p>
          <a:p>
            <a:pPr marL="180975" marR="0" lvl="1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interakce proteinů NSF a SNAP zodpovídá za fúzi váčku s cílovou membránou</a:t>
            </a:r>
            <a:endParaRPr/>
          </a:p>
        </p:txBody>
      </p:sp>
      <p:pic>
        <p:nvPicPr>
          <p:cNvPr id="775" name="Google Shape;775;p28"/>
          <p:cNvPicPr preferRelativeResize="0"/>
          <p:nvPr/>
        </p:nvPicPr>
        <p:blipFill rotWithShape="1">
          <a:blip r:embed="rId3">
            <a:alphaModFix/>
          </a:blip>
          <a:srcRect l="3588" t="15880" r="4281" b="17981"/>
          <a:stretch/>
        </p:blipFill>
        <p:spPr>
          <a:xfrm>
            <a:off x="6493375" y="1316797"/>
            <a:ext cx="2192727" cy="1168257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28"/>
          <p:cNvSpPr/>
          <p:nvPr/>
        </p:nvSpPr>
        <p:spPr>
          <a:xfrm>
            <a:off x="251520" y="4357153"/>
            <a:ext cx="5688632" cy="19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Sekrece molekul z buňky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řízená sekrece molekul po přijetí signálu</a:t>
            </a:r>
            <a:endParaRPr/>
          </a:p>
          <a:p>
            <a:pPr marL="449263" marR="0" lvl="0" indent="-18097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transportní váčky splývají a tvoří větší váček</a:t>
            </a:r>
            <a:endParaRPr/>
          </a:p>
          <a:p>
            <a:pPr marL="449263" marR="0" lvl="0" indent="-18097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přijetí signálu jeho exocytóza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9263" marR="0" lvl="0" indent="-18097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sekrece specifických molekul u žlaznatých buněk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ii) konstitutivní</a:t>
            </a:r>
            <a:endParaRPr/>
          </a:p>
          <a:p>
            <a:pPr marL="449263" marR="0" lvl="0" indent="-18097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sekrece průběžná, bez signálu</a:t>
            </a:r>
            <a:endParaRPr/>
          </a:p>
        </p:txBody>
      </p:sp>
      <p:pic>
        <p:nvPicPr>
          <p:cNvPr id="777" name="Google Shape;777;p28" descr="http://media-2.web.britannica.com/eb-media/15/116815-004-05FCECA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4408" y="4221088"/>
            <a:ext cx="2700000" cy="22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28"/>
          <p:cNvSpPr/>
          <p:nvPr/>
        </p:nvSpPr>
        <p:spPr>
          <a:xfrm>
            <a:off x="-39057" y="6655065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http://faculty.samford.edu/~djohnso2/44962w/405/_11protsorting.html   http://www.utm.utoronto.ca/~w3bio315/pdf/OLD-PDF/2009%20Fall/lecture16.pdf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9" name="Google Shape;779;p28"/>
          <p:cNvGrpSpPr/>
          <p:nvPr/>
        </p:nvGrpSpPr>
        <p:grpSpPr>
          <a:xfrm>
            <a:off x="346691" y="2910613"/>
            <a:ext cx="8624621" cy="1021937"/>
            <a:chOff x="346691" y="2890141"/>
            <a:chExt cx="8624621" cy="1021937"/>
          </a:xfrm>
        </p:grpSpPr>
        <p:pic>
          <p:nvPicPr>
            <p:cNvPr id="780" name="Google Shape;780;p28"/>
            <p:cNvPicPr preferRelativeResize="0"/>
            <p:nvPr/>
          </p:nvPicPr>
          <p:blipFill rotWithShape="1">
            <a:blip r:embed="rId5">
              <a:alphaModFix/>
            </a:blip>
            <a:srcRect l="7964" t="7914" r="57653" b="59551"/>
            <a:stretch/>
          </p:blipFill>
          <p:spPr>
            <a:xfrm>
              <a:off x="346691" y="2890141"/>
              <a:ext cx="1440000" cy="1021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28"/>
            <p:cNvPicPr preferRelativeResize="0"/>
            <p:nvPr/>
          </p:nvPicPr>
          <p:blipFill rotWithShape="1">
            <a:blip r:embed="rId5">
              <a:alphaModFix/>
            </a:blip>
            <a:srcRect l="7584" t="46912" r="58033" b="25418"/>
            <a:stretch/>
          </p:blipFill>
          <p:spPr>
            <a:xfrm>
              <a:off x="2161616" y="2966540"/>
              <a:ext cx="1440000" cy="869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28"/>
            <p:cNvPicPr preferRelativeResize="0"/>
            <p:nvPr/>
          </p:nvPicPr>
          <p:blipFill rotWithShape="1">
            <a:blip r:embed="rId5">
              <a:alphaModFix/>
            </a:blip>
            <a:srcRect l="55113" t="8767" r="10504" b="67533"/>
            <a:stretch/>
          </p:blipFill>
          <p:spPr>
            <a:xfrm>
              <a:off x="3954992" y="3028882"/>
              <a:ext cx="1440000" cy="744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28"/>
            <p:cNvPicPr preferRelativeResize="0"/>
            <p:nvPr/>
          </p:nvPicPr>
          <p:blipFill rotWithShape="1">
            <a:blip r:embed="rId5">
              <a:alphaModFix/>
            </a:blip>
            <a:srcRect l="55245" t="39978" r="10372" b="37777"/>
            <a:stretch/>
          </p:blipFill>
          <p:spPr>
            <a:xfrm>
              <a:off x="5755192" y="3051750"/>
              <a:ext cx="1440000" cy="6987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28"/>
            <p:cNvPicPr preferRelativeResize="0"/>
            <p:nvPr/>
          </p:nvPicPr>
          <p:blipFill rotWithShape="1">
            <a:blip r:embed="rId5">
              <a:alphaModFix/>
            </a:blip>
            <a:srcRect l="55572" t="77756" r="10044" b="4939"/>
            <a:stretch/>
          </p:blipFill>
          <p:spPr>
            <a:xfrm>
              <a:off x="7531312" y="3129319"/>
              <a:ext cx="1440000" cy="5435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85" name="Google Shape;785;p28"/>
            <p:cNvCxnSpPr>
              <a:stCxn id="780" idx="3"/>
              <a:endCxn id="781" idx="1"/>
            </p:cNvCxnSpPr>
            <p:nvPr/>
          </p:nvCxnSpPr>
          <p:spPr>
            <a:xfrm>
              <a:off x="1786691" y="3401110"/>
              <a:ext cx="375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86" name="Google Shape;786;p28"/>
            <p:cNvCxnSpPr>
              <a:stCxn id="781" idx="3"/>
              <a:endCxn id="782" idx="1"/>
            </p:cNvCxnSpPr>
            <p:nvPr/>
          </p:nvCxnSpPr>
          <p:spPr>
            <a:xfrm>
              <a:off x="3601616" y="3401107"/>
              <a:ext cx="353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87" name="Google Shape;787;p28"/>
            <p:cNvCxnSpPr>
              <a:stCxn id="782" idx="3"/>
              <a:endCxn id="783" idx="1"/>
            </p:cNvCxnSpPr>
            <p:nvPr/>
          </p:nvCxnSpPr>
          <p:spPr>
            <a:xfrm>
              <a:off x="5394992" y="3401108"/>
              <a:ext cx="3603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88" name="Google Shape;788;p28"/>
            <p:cNvCxnSpPr>
              <a:stCxn id="783" idx="3"/>
              <a:endCxn id="784" idx="1"/>
            </p:cNvCxnSpPr>
            <p:nvPr/>
          </p:nvCxnSpPr>
          <p:spPr>
            <a:xfrm>
              <a:off x="7195192" y="3401109"/>
              <a:ext cx="336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4" name="Google Shape;794;p2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5" name="Google Shape;795;p29"/>
          <p:cNvSpPr/>
          <p:nvPr/>
        </p:nvSpPr>
        <p:spPr>
          <a:xfrm>
            <a:off x="251520" y="927770"/>
            <a:ext cx="8640960" cy="2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Lysozomy</a:t>
            </a:r>
            <a:endParaRPr/>
          </a:p>
          <a:p>
            <a:pPr marL="177800" marR="0" lvl="0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funkce: nitrobuněčné trávení, rozklad materiálu z nitra i vnějšku buňky</a:t>
            </a:r>
            <a:endParaRPr/>
          </a:p>
          <a:p>
            <a:pPr marL="177800" marR="0" lvl="3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cca 50 typů kyselých hydroláz na rozklad všech organických složek buňky </a:t>
            </a:r>
            <a:endParaRPr/>
          </a:p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 ~ 5, ATP dependentní H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pumpy</a:t>
            </a:r>
            <a:endParaRPr/>
          </a:p>
          <a:p>
            <a:pPr marL="177800" marR="0" lvl="3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 v membráně lysozomu chráněny glykosylací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primární lysozom vniká odškrcením od GA - po splynutí s endozomem vzniká sekundární (aktivní) lysozom - terciální lysozom s nestravitelnými zbytky odstraňovanými exocytózou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 30 genetických chorob člověka s mutantními geny pro lysozomální enzymy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- např. Gaucherova nemoc: glukocerebrosidáza na rozklad glykolipidů, léčba aplikací enzymu</a:t>
            </a:r>
            <a:endParaRPr/>
          </a:p>
        </p:txBody>
      </p:sp>
      <p:pic>
        <p:nvPicPr>
          <p:cNvPr id="796" name="Google Shape;796;p29" descr="http://www.mun.ca/biology/desmid/brian/BIOL2060/BIOL2060-12/12_09.jpg"/>
          <p:cNvPicPr preferRelativeResize="0"/>
          <p:nvPr/>
        </p:nvPicPr>
        <p:blipFill rotWithShape="1">
          <a:blip r:embed="rId3">
            <a:alphaModFix/>
          </a:blip>
          <a:srcRect r="-429" b="3315"/>
          <a:stretch/>
        </p:blipFill>
        <p:spPr>
          <a:xfrm>
            <a:off x="2861573" y="3717320"/>
            <a:ext cx="2550414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29" descr="http://media-2.web.britannica.com/eb-media/38/8038-004-A29C9C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5909" y="3933320"/>
            <a:ext cx="270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2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Sekreční dráha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9" name="Google Shape;799;p29" descr="http://faculty.samford.edu/~djohnso2/44962w/405/10/f10-41-0acid.jpg"/>
          <p:cNvPicPr preferRelativeResize="0"/>
          <p:nvPr/>
        </p:nvPicPr>
        <p:blipFill rotWithShape="1">
          <a:blip r:embed="rId5">
            <a:alphaModFix/>
          </a:blip>
          <a:srcRect l="26262" t="702" r="25818" b="5724"/>
          <a:stretch/>
        </p:blipFill>
        <p:spPr>
          <a:xfrm>
            <a:off x="721266" y="3933320"/>
            <a:ext cx="147447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29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http://www.mun.ca/biology/desmid/brian/BIOL2060/BIOL2060-12/12_08.jpg       http://faculty.samford.edu/~djohnso2/44962w/405/_11protsorting.html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Jádro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3"/>
          <p:cNvSpPr/>
          <p:nvPr/>
        </p:nvSpPr>
        <p:spPr>
          <a:xfrm>
            <a:off x="251519" y="980728"/>
            <a:ext cx="5688633" cy="327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funkce genetická, metabolická, regulační 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hmota uvnitř jádra = chromatin</a:t>
            </a:r>
            <a:endParaRPr/>
          </a:p>
          <a:p>
            <a:pPr marL="180975" marR="0" lvl="0" indent="-1809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jaderná membrána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dvě biomembrány (vnější navazuje na membránu ER)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perinukleární prostor (navazuje na lumen ER)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jaderné póry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jaderná lamina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vyztužení vnitřní membrány, vazba chromatinu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lamin A, B, C</a:t>
            </a:r>
            <a:endParaRPr/>
          </a:p>
          <a:p>
            <a:pPr marL="180975" marR="0" lvl="0" indent="-7937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jadérko</a:t>
            </a:r>
            <a:endParaRPr/>
          </a:p>
        </p:txBody>
      </p:sp>
      <p:pic>
        <p:nvPicPr>
          <p:cNvPr id="110" name="Google Shape;110;p3" descr="http://xarquon.jcu.cz/edu/zbb/prednasky/07cytoskeleton/077nuclearskeleton/images/jaderny.jpg"/>
          <p:cNvPicPr preferRelativeResize="0"/>
          <p:nvPr/>
        </p:nvPicPr>
        <p:blipFill rotWithShape="1">
          <a:blip r:embed="rId3">
            <a:alphaModFix/>
          </a:blip>
          <a:srcRect t="19585"/>
          <a:stretch/>
        </p:blipFill>
        <p:spPr>
          <a:xfrm>
            <a:off x="1764008" y="4586779"/>
            <a:ext cx="2880000" cy="1290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3"/>
          <p:cNvGrpSpPr/>
          <p:nvPr/>
        </p:nvGrpSpPr>
        <p:grpSpPr>
          <a:xfrm>
            <a:off x="6156176" y="906203"/>
            <a:ext cx="2565313" cy="1586693"/>
            <a:chOff x="6183151" y="836712"/>
            <a:chExt cx="2565313" cy="1586693"/>
          </a:xfrm>
        </p:grpSpPr>
        <p:pic>
          <p:nvPicPr>
            <p:cNvPr id="112" name="Google Shape;112;p3" descr="https://upload.wikimedia.org/wikipedia/commons/thumb/1/1f/Blausen_0909_WhiteBloodCells.png/1280px-Blausen_0909_WhiteBloodCells.png"/>
            <p:cNvPicPr preferRelativeResize="0"/>
            <p:nvPr/>
          </p:nvPicPr>
          <p:blipFill rotWithShape="1">
            <a:blip r:embed="rId4">
              <a:alphaModFix/>
            </a:blip>
            <a:srcRect b="16048"/>
            <a:stretch/>
          </p:blipFill>
          <p:spPr>
            <a:xfrm>
              <a:off x="6228464" y="836712"/>
              <a:ext cx="2520000" cy="1586693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3" name="Google Shape;113;p3"/>
            <p:cNvSpPr/>
            <p:nvPr/>
          </p:nvSpPr>
          <p:spPr>
            <a:xfrm>
              <a:off x="6258833" y="1656801"/>
              <a:ext cx="495352" cy="7326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7452320" y="1521359"/>
              <a:ext cx="495352" cy="7326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073663" y="1521359"/>
              <a:ext cx="495352" cy="7326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085547" y="2264634"/>
              <a:ext cx="599376" cy="8059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947672" y="2267050"/>
              <a:ext cx="495352" cy="7326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6183151" y="1519563"/>
              <a:ext cx="57606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Monocyt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7942797" y="2181273"/>
              <a:ext cx="56778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Neutrofil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7402781" y="1448672"/>
              <a:ext cx="54694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Eozinofil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8229167" y="1413695"/>
              <a:ext cx="4716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Bazofil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6992627" y="2207565"/>
              <a:ext cx="620683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Lymfocyty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508104" y="2862984"/>
            <a:ext cx="2880000" cy="3878384"/>
            <a:chOff x="6084488" y="2884929"/>
            <a:chExt cx="2880000" cy="3878384"/>
          </a:xfrm>
        </p:grpSpPr>
        <p:pic>
          <p:nvPicPr>
            <p:cNvPr id="124" name="Google Shape;124;p3" descr="http://www.mun.ca/biology/desmid/brian/BIOL2060/BIOL2060-18/18_27.jpg"/>
            <p:cNvPicPr preferRelativeResize="0"/>
            <p:nvPr/>
          </p:nvPicPr>
          <p:blipFill rotWithShape="1">
            <a:blip r:embed="rId5">
              <a:alphaModFix/>
            </a:blip>
            <a:srcRect l="47859" b="2942"/>
            <a:stretch/>
          </p:blipFill>
          <p:spPr>
            <a:xfrm>
              <a:off x="6084488" y="2884929"/>
              <a:ext cx="2880000" cy="38564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3"/>
            <p:cNvSpPr/>
            <p:nvPr/>
          </p:nvSpPr>
          <p:spPr>
            <a:xfrm>
              <a:off x="6099118" y="3464433"/>
              <a:ext cx="575744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6466473" y="3256866"/>
              <a:ext cx="575744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818529" y="3083590"/>
              <a:ext cx="633318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188641" y="2909822"/>
              <a:ext cx="633318" cy="17426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234811" y="3068960"/>
              <a:ext cx="696650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110935" y="3458260"/>
              <a:ext cx="766315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259162" y="3695087"/>
              <a:ext cx="633318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525594" y="3155598"/>
              <a:ext cx="633318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576988" y="3261212"/>
              <a:ext cx="523404" cy="10820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535302" y="6251942"/>
              <a:ext cx="475822" cy="144016"/>
            </a:xfrm>
            <a:prstGeom prst="rect">
              <a:avLst/>
            </a:prstGeom>
            <a:solidFill>
              <a:srgbClr val="FDE9D8"/>
            </a:solidFill>
            <a:ln w="25400" cap="flat" cmpd="sng">
              <a:solidFill>
                <a:srgbClr val="FDE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242814" y="5734137"/>
              <a:ext cx="633318" cy="98365"/>
            </a:xfrm>
            <a:prstGeom prst="rect">
              <a:avLst/>
            </a:prstGeom>
            <a:solidFill>
              <a:srgbClr val="FDE9D8"/>
            </a:solidFill>
            <a:ln w="25400" cap="flat" cmpd="sng">
              <a:solidFill>
                <a:srgbClr val="FDE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332186" y="5891902"/>
              <a:ext cx="523404" cy="144016"/>
            </a:xfrm>
            <a:prstGeom prst="rect">
              <a:avLst/>
            </a:prstGeom>
            <a:solidFill>
              <a:srgbClr val="FDE9D8"/>
            </a:solidFill>
            <a:ln w="25400" cap="flat" cmpd="sng">
              <a:solidFill>
                <a:srgbClr val="FDE9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6123045" y="3471748"/>
              <a:ext cx="580608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Chromatin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6556704" y="3270354"/>
              <a:ext cx="476412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Jadérko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6894982" y="3032385"/>
              <a:ext cx="478015" cy="26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lamina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7208178" y="2889872"/>
              <a:ext cx="595035" cy="26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Vnější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7548105" y="3186257"/>
              <a:ext cx="595035" cy="26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Vnitřní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8122337" y="3027611"/>
              <a:ext cx="595035" cy="26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7964356" y="3404149"/>
              <a:ext cx="686406" cy="26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Perinukleární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prostor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8306165" y="3716105"/>
              <a:ext cx="554960" cy="18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Ribozomy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6257444" y="5697042"/>
              <a:ext cx="478015" cy="26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póry</a:t>
              </a:r>
              <a:endParaRPr/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6552494" y="6248235"/>
              <a:ext cx="529312" cy="18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Hrubé ER</a:t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413349" y="6619297"/>
              <a:ext cx="146124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3"/>
          <p:cNvSpPr/>
          <p:nvPr/>
        </p:nvSpPr>
        <p:spPr>
          <a:xfrm>
            <a:off x="8443" y="6333828"/>
            <a:ext cx="913555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http://www.mun.ca/biology/desmid/brian/BIOL2060/BIOL2060-18/CB18.html</a:t>
            </a:r>
            <a:endParaRPr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http://xarquon.jcu.cz/edu/zbb/prednasky/07cytoskeleton/077nuclearskeleton/skelet_jaderny.htm</a:t>
            </a:r>
            <a:endParaRPr sz="1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https://en.wikipedia.org/wiki/White_blood_cell#/media/File:Blausen_0909_WhiteBloodCells.png</a:t>
            </a:r>
            <a:endParaRPr sz="1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Endocytická dráha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7" name="Google Shape;807;p3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8" name="Google Shape;808;p30"/>
          <p:cNvSpPr/>
          <p:nvPr/>
        </p:nvSpPr>
        <p:spPr>
          <a:xfrm>
            <a:off x="251520" y="908720"/>
            <a:ext cx="8640960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Endocytóza</a:t>
            </a:r>
            <a:endParaRPr/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příjem částic, molekul a kapaliny z vnějšího prostředí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malé molekuly přijímány u všech buněk, velké částice přijímány fagocytujícími buňkami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pohlcovaný materiál obklopen plazmalemou - pučení dovnitř buňky - odškrcení endocytického váčku - fúze s lysozomem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30"/>
          <p:cNvSpPr/>
          <p:nvPr/>
        </p:nvSpPr>
        <p:spPr>
          <a:xfrm>
            <a:off x="382270" y="2420888"/>
            <a:ext cx="4189730" cy="387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pinocytóza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kapaliny a malé molekuly </a:t>
            </a:r>
            <a:endParaRPr/>
          </a:p>
          <a:p>
            <a:pPr marL="361950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klathrinové jamky a váčky</a:t>
            </a:r>
            <a:endParaRPr/>
          </a:p>
          <a:p>
            <a:pPr marL="361950" marR="0" lvl="3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nerozlišuje přijímaný materiál</a:t>
            </a:r>
            <a:endParaRPr/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ii) fagocytóza</a:t>
            </a:r>
            <a:endParaRPr/>
          </a:p>
          <a:p>
            <a:pPr marL="361950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pohlcení velkých částic </a:t>
            </a:r>
            <a:endParaRPr/>
          </a:p>
          <a:p>
            <a:pPr marL="361950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částice k povrchovým receptorům - tvorba pseudopodií obklopujících částici - tvorba fagozomu - fúze s lysozomem</a:t>
            </a:r>
            <a:endParaRPr/>
          </a:p>
          <a:p>
            <a:pPr marL="0" marR="0" lvl="1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iii) autofagie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1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rozklad  vlastních struktur</a:t>
            </a:r>
            <a:endParaRPr/>
          </a:p>
          <a:p>
            <a:pPr marL="361950" marR="0" lvl="1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staré organely, hladovějící buňky</a:t>
            </a:r>
            <a:endParaRPr/>
          </a:p>
          <a:p>
            <a:pPr marL="361950" marR="0" lvl="1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uzavření organely v membráně z ER - tvorba autofagozomomu - fúze s lysozomem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0" name="Google Shape;810;p30"/>
          <p:cNvGrpSpPr/>
          <p:nvPr/>
        </p:nvGrpSpPr>
        <p:grpSpPr>
          <a:xfrm>
            <a:off x="4860032" y="2529333"/>
            <a:ext cx="3960000" cy="3799594"/>
            <a:chOff x="5072849" y="2582156"/>
            <a:chExt cx="3960000" cy="3799594"/>
          </a:xfrm>
        </p:grpSpPr>
        <p:pic>
          <p:nvPicPr>
            <p:cNvPr id="811" name="Google Shape;811;p30" descr="http://www.mun.ca/biology/desmid/brian/BIOL2060/BIOL2060-12/12_21.jpg"/>
            <p:cNvPicPr preferRelativeResize="0"/>
            <p:nvPr/>
          </p:nvPicPr>
          <p:blipFill rotWithShape="1">
            <a:blip r:embed="rId3">
              <a:alphaModFix/>
            </a:blip>
            <a:srcRect b="2289"/>
            <a:stretch/>
          </p:blipFill>
          <p:spPr>
            <a:xfrm>
              <a:off x="5072849" y="2582156"/>
              <a:ext cx="3960000" cy="3799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2" name="Google Shape;812;p30"/>
            <p:cNvSpPr/>
            <p:nvPr/>
          </p:nvSpPr>
          <p:spPr>
            <a:xfrm>
              <a:off x="8516472" y="3623379"/>
              <a:ext cx="382500" cy="118758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5940152" y="2608920"/>
              <a:ext cx="792088" cy="172008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0"/>
            <p:cNvSpPr txBox="1"/>
            <p:nvPr/>
          </p:nvSpPr>
          <p:spPr>
            <a:xfrm>
              <a:off x="6077648" y="2668662"/>
              <a:ext cx="620684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FAGOCYTÓZA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7651390" y="2651029"/>
              <a:ext cx="792088" cy="21602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0"/>
            <p:cNvSpPr txBox="1"/>
            <p:nvPr/>
          </p:nvSpPr>
          <p:spPr>
            <a:xfrm>
              <a:off x="7942670" y="2759223"/>
              <a:ext cx="60305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PINOCYTÓZA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5161066" y="5690705"/>
              <a:ext cx="475604" cy="237626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8514438" y="3827852"/>
              <a:ext cx="396044" cy="252000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7437462" y="5263274"/>
              <a:ext cx="360040" cy="216024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7692731" y="5282830"/>
              <a:ext cx="595107" cy="31628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8227687" y="5262398"/>
              <a:ext cx="360040" cy="108012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8094042" y="5396520"/>
              <a:ext cx="360040" cy="108012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7988126" y="5489674"/>
              <a:ext cx="360040" cy="108012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0"/>
            <p:cNvSpPr txBox="1"/>
            <p:nvPr/>
          </p:nvSpPr>
          <p:spPr>
            <a:xfrm>
              <a:off x="7719806" y="5316719"/>
              <a:ext cx="559769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AUTOFAGIE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0"/>
            <p:cNvSpPr txBox="1"/>
            <p:nvPr/>
          </p:nvSpPr>
          <p:spPr>
            <a:xfrm>
              <a:off x="8431703" y="3799254"/>
              <a:ext cx="280846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8218795" y="3392476"/>
              <a:ext cx="493754" cy="33696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0"/>
            <p:cNvSpPr txBox="1"/>
            <p:nvPr/>
          </p:nvSpPr>
          <p:spPr>
            <a:xfrm>
              <a:off x="8151314" y="3535314"/>
              <a:ext cx="461986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Primární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lysozom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661887" y="2938074"/>
              <a:ext cx="566343" cy="230903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5574811" y="4418391"/>
              <a:ext cx="351655" cy="230903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5940152" y="4915768"/>
              <a:ext cx="576064" cy="454642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6176122" y="5575253"/>
              <a:ext cx="622977" cy="230903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7383456" y="2984252"/>
              <a:ext cx="572920" cy="11545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7273886" y="3091626"/>
              <a:ext cx="572920" cy="11545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0"/>
            <p:cNvSpPr txBox="1"/>
            <p:nvPr/>
          </p:nvSpPr>
          <p:spPr>
            <a:xfrm>
              <a:off x="7425382" y="2984252"/>
              <a:ext cx="567784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Endocytický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váček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0"/>
            <p:cNvSpPr txBox="1"/>
            <p:nvPr/>
          </p:nvSpPr>
          <p:spPr>
            <a:xfrm>
              <a:off x="6626027" y="3034738"/>
              <a:ext cx="471604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Fagozom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637262" y="4415904"/>
              <a:ext cx="351655" cy="118490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0"/>
            <p:cNvSpPr txBox="1"/>
            <p:nvPr/>
          </p:nvSpPr>
          <p:spPr>
            <a:xfrm>
              <a:off x="5844544" y="4907513"/>
              <a:ext cx="678391" cy="31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Využití živin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během procesu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degradace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5320532" y="5774018"/>
              <a:ext cx="475604" cy="287528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0"/>
            <p:cNvSpPr txBox="1"/>
            <p:nvPr/>
          </p:nvSpPr>
          <p:spPr>
            <a:xfrm>
              <a:off x="5322382" y="5739606"/>
              <a:ext cx="569387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Plazmatická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0"/>
            <p:cNvSpPr txBox="1"/>
            <p:nvPr/>
          </p:nvSpPr>
          <p:spPr>
            <a:xfrm>
              <a:off x="6411354" y="5600918"/>
              <a:ext cx="458779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Terciální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lysozom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7244570" y="3301876"/>
              <a:ext cx="468052" cy="130339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7386268" y="3432705"/>
              <a:ext cx="514857" cy="17348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6857206" y="3867111"/>
              <a:ext cx="514857" cy="23179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5669037" y="3374395"/>
              <a:ext cx="514857" cy="23179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6625442" y="4731494"/>
              <a:ext cx="566343" cy="230903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7632340" y="4202038"/>
              <a:ext cx="468052" cy="118490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7689490" y="4274046"/>
              <a:ext cx="468052" cy="118490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7784802" y="4376938"/>
              <a:ext cx="114486" cy="107396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8074992" y="4267633"/>
              <a:ext cx="114486" cy="107396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8535740" y="5000497"/>
              <a:ext cx="125935" cy="107396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0"/>
            <p:cNvSpPr txBox="1"/>
            <p:nvPr/>
          </p:nvSpPr>
          <p:spPr>
            <a:xfrm>
              <a:off x="8454082" y="4976515"/>
              <a:ext cx="264817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7383456" y="6061546"/>
              <a:ext cx="1618396" cy="247774"/>
            </a:xfrm>
            <a:prstGeom prst="rect">
              <a:avLst/>
            </a:prstGeom>
            <a:solidFill>
              <a:srgbClr val="B9E8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0"/>
            <p:cNvSpPr txBox="1"/>
            <p:nvPr/>
          </p:nvSpPr>
          <p:spPr>
            <a:xfrm>
              <a:off x="7246384" y="6080094"/>
              <a:ext cx="1358064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Exocytóza degradovaného materiálu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kyselých hydroláz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0"/>
            <p:cNvSpPr txBox="1"/>
            <p:nvPr/>
          </p:nvSpPr>
          <p:spPr>
            <a:xfrm>
              <a:off x="6666975" y="4586678"/>
              <a:ext cx="548548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Sekundární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lysozom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5" name="Google Shape;855;p30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http://www.mun.ca/biology/desmid/brian/BIOL2060/BIOL2060-12/12_08.jpg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1"/>
          <p:cNvSpPr txBox="1"/>
          <p:nvPr/>
        </p:nvSpPr>
        <p:spPr>
          <a:xfrm>
            <a:off x="0" y="0"/>
            <a:ext cx="6845877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Endocytická dráha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2" name="Google Shape;862;p3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63" name="Google Shape;863;p31" descr="http://oregonstate.edu/instruction/bi314/fall12/figure_15_33.jpg"/>
          <p:cNvPicPr preferRelativeResize="0"/>
          <p:nvPr/>
        </p:nvPicPr>
        <p:blipFill rotWithShape="1">
          <a:blip r:embed="rId3">
            <a:alphaModFix/>
          </a:blip>
          <a:srcRect b="7053"/>
          <a:stretch/>
        </p:blipFill>
        <p:spPr>
          <a:xfrm>
            <a:off x="5079410" y="4077072"/>
            <a:ext cx="4014236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31" descr="http://faculty.samford.edu/~djohnso2/44962w/405/10/f10-42-0endosom.jpg"/>
          <p:cNvPicPr preferRelativeResize="0"/>
          <p:nvPr/>
        </p:nvPicPr>
        <p:blipFill rotWithShape="1">
          <a:blip r:embed="rId4">
            <a:alphaModFix/>
          </a:blip>
          <a:srcRect l="31477" t="1500" r="31815" b="6518"/>
          <a:stretch/>
        </p:blipFill>
        <p:spPr>
          <a:xfrm>
            <a:off x="6998277" y="20960"/>
            <a:ext cx="2106613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31"/>
          <p:cNvSpPr/>
          <p:nvPr/>
        </p:nvSpPr>
        <p:spPr>
          <a:xfrm>
            <a:off x="251520" y="908720"/>
            <a:ext cx="6480720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Endocytóza přes povrchové receptory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molekul k příslušným receptorům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uzavření komplexu receptor/ ligand do klathrinových váčků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odstranění obalu váčku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fúze s lysozomem, zpracování pohlceného materiálu, recyklace receptorů </a:t>
            </a:r>
            <a:endParaRPr/>
          </a:p>
        </p:txBody>
      </p:sp>
      <p:sp>
        <p:nvSpPr>
          <p:cNvPr id="866" name="Google Shape;866;p31"/>
          <p:cNvSpPr/>
          <p:nvPr/>
        </p:nvSpPr>
        <p:spPr>
          <a:xfrm>
            <a:off x="251520" y="2892807"/>
            <a:ext cx="4608512" cy="315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krvi vázán na proteinovém nosiči (lipoprotein)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nízkodenzitní lipoprotein (LDL) vzniká v játrech</a:t>
            </a:r>
            <a:b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dopravuje cholesterol k buňkám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LDL s cholesterolem na LDLR - klathrinová endocytóza - fúze s lysozomem - uvolnění LDL od LDLR - recyklace receptorů - rozložení LDL - uvolnění cholesterolu do cytoplazmy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porucha LDLR receptoru: hromadění cholesterolu </a:t>
            </a:r>
            <a:b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krvi, vývoj aterosklerózy, srdeční infarkty v raném věku</a:t>
            </a:r>
            <a:endParaRPr/>
          </a:p>
        </p:txBody>
      </p:sp>
      <p:sp>
        <p:nvSpPr>
          <p:cNvPr id="867" name="Google Shape;867;p31"/>
          <p:cNvSpPr/>
          <p:nvPr/>
        </p:nvSpPr>
        <p:spPr>
          <a:xfrm>
            <a:off x="6637591" y="4193826"/>
            <a:ext cx="733180" cy="89423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31"/>
          <p:cNvSpPr/>
          <p:nvPr/>
        </p:nvSpPr>
        <p:spPr>
          <a:xfrm>
            <a:off x="5674715" y="4228498"/>
            <a:ext cx="545395" cy="89423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31"/>
          <p:cNvSpPr/>
          <p:nvPr/>
        </p:nvSpPr>
        <p:spPr>
          <a:xfrm>
            <a:off x="5211147" y="4203752"/>
            <a:ext cx="168223" cy="89423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31"/>
          <p:cNvSpPr txBox="1"/>
          <p:nvPr/>
        </p:nvSpPr>
        <p:spPr>
          <a:xfrm>
            <a:off x="6539728" y="4166414"/>
            <a:ext cx="938078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Plazmatická membrána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31"/>
          <p:cNvSpPr txBox="1"/>
          <p:nvPr/>
        </p:nvSpPr>
        <p:spPr>
          <a:xfrm>
            <a:off x="5635568" y="4197455"/>
            <a:ext cx="625492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LDL receptory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31"/>
          <p:cNvSpPr txBox="1"/>
          <p:nvPr/>
        </p:nvSpPr>
        <p:spPr>
          <a:xfrm>
            <a:off x="5163235" y="4173003"/>
            <a:ext cx="296876" cy="1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LDL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31"/>
          <p:cNvSpPr/>
          <p:nvPr/>
        </p:nvSpPr>
        <p:spPr>
          <a:xfrm>
            <a:off x="7010404" y="4456142"/>
            <a:ext cx="491877" cy="12755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31"/>
          <p:cNvSpPr txBox="1"/>
          <p:nvPr/>
        </p:nvSpPr>
        <p:spPr>
          <a:xfrm>
            <a:off x="6943596" y="4428836"/>
            <a:ext cx="62549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31"/>
          <p:cNvSpPr/>
          <p:nvPr/>
        </p:nvSpPr>
        <p:spPr>
          <a:xfrm>
            <a:off x="5674715" y="4583695"/>
            <a:ext cx="697485" cy="14144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31"/>
          <p:cNvSpPr/>
          <p:nvPr/>
        </p:nvSpPr>
        <p:spPr>
          <a:xfrm>
            <a:off x="5796136" y="4877544"/>
            <a:ext cx="697485" cy="14144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31"/>
          <p:cNvSpPr/>
          <p:nvPr/>
        </p:nvSpPr>
        <p:spPr>
          <a:xfrm>
            <a:off x="5940106" y="5383894"/>
            <a:ext cx="697485" cy="22780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31"/>
          <p:cNvSpPr/>
          <p:nvPr/>
        </p:nvSpPr>
        <p:spPr>
          <a:xfrm>
            <a:off x="7236296" y="5772793"/>
            <a:ext cx="697485" cy="22780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31"/>
          <p:cNvSpPr/>
          <p:nvPr/>
        </p:nvSpPr>
        <p:spPr>
          <a:xfrm>
            <a:off x="7756936" y="5196729"/>
            <a:ext cx="1123307" cy="22780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31"/>
          <p:cNvSpPr/>
          <p:nvPr/>
        </p:nvSpPr>
        <p:spPr>
          <a:xfrm>
            <a:off x="8377268" y="4653136"/>
            <a:ext cx="659228" cy="5040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31"/>
          <p:cNvSpPr/>
          <p:nvPr/>
        </p:nvSpPr>
        <p:spPr>
          <a:xfrm>
            <a:off x="5079411" y="4794662"/>
            <a:ext cx="299960" cy="29052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31"/>
          <p:cNvSpPr/>
          <p:nvPr/>
        </p:nvSpPr>
        <p:spPr>
          <a:xfrm>
            <a:off x="5120450" y="4822498"/>
            <a:ext cx="299960" cy="6611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31"/>
          <p:cNvSpPr/>
          <p:nvPr/>
        </p:nvSpPr>
        <p:spPr>
          <a:xfrm>
            <a:off x="5534445" y="6237312"/>
            <a:ext cx="489012" cy="2185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31"/>
          <p:cNvSpPr/>
          <p:nvPr/>
        </p:nvSpPr>
        <p:spPr>
          <a:xfrm>
            <a:off x="6804248" y="4888612"/>
            <a:ext cx="489012" cy="2185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31"/>
          <p:cNvSpPr/>
          <p:nvPr/>
        </p:nvSpPr>
        <p:spPr>
          <a:xfrm>
            <a:off x="7290574" y="6525344"/>
            <a:ext cx="697485" cy="22780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31"/>
          <p:cNvSpPr txBox="1"/>
          <p:nvPr/>
        </p:nvSpPr>
        <p:spPr>
          <a:xfrm>
            <a:off x="5580112" y="4552936"/>
            <a:ext cx="553357" cy="1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Endocytóza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31"/>
          <p:cNvSpPr txBox="1"/>
          <p:nvPr/>
        </p:nvSpPr>
        <p:spPr>
          <a:xfrm>
            <a:off x="5757802" y="4831272"/>
            <a:ext cx="68640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Uvolnění pláště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31"/>
          <p:cNvSpPr txBox="1"/>
          <p:nvPr/>
        </p:nvSpPr>
        <p:spPr>
          <a:xfrm>
            <a:off x="5965272" y="5323250"/>
            <a:ext cx="760144" cy="1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Fúze s lysozomem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31"/>
          <p:cNvSpPr txBox="1"/>
          <p:nvPr/>
        </p:nvSpPr>
        <p:spPr>
          <a:xfrm>
            <a:off x="7126400" y="5798440"/>
            <a:ext cx="60946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Endolysozom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31"/>
          <p:cNvSpPr txBox="1"/>
          <p:nvPr/>
        </p:nvSpPr>
        <p:spPr>
          <a:xfrm>
            <a:off x="7647505" y="5103041"/>
            <a:ext cx="83548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Odškrcení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transportního váčku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31"/>
          <p:cNvSpPr txBox="1"/>
          <p:nvPr/>
        </p:nvSpPr>
        <p:spPr>
          <a:xfrm>
            <a:off x="8258056" y="4630613"/>
            <a:ext cx="673582" cy="1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Recyklace LDLR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31"/>
          <p:cNvSpPr txBox="1"/>
          <p:nvPr/>
        </p:nvSpPr>
        <p:spPr>
          <a:xfrm>
            <a:off x="7193760" y="6543054"/>
            <a:ext cx="72167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Kyselé hydrolázy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31"/>
          <p:cNvSpPr txBox="1"/>
          <p:nvPr/>
        </p:nvSpPr>
        <p:spPr>
          <a:xfrm>
            <a:off x="5497512" y="6237312"/>
            <a:ext cx="5421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Volný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cholesterol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31"/>
          <p:cNvSpPr txBox="1"/>
          <p:nvPr/>
        </p:nvSpPr>
        <p:spPr>
          <a:xfrm>
            <a:off x="5156411" y="5120543"/>
            <a:ext cx="5565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Klathrinový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váček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Cytoskelet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1" name="Google Shape;901;p3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02" name="Google Shape;902;p32" descr="http://www.mun.ca/biology/desmid/brian/BIOL2060/BIOL2060-15/15_01T.jpg"/>
          <p:cNvPicPr preferRelativeResize="0"/>
          <p:nvPr/>
        </p:nvPicPr>
        <p:blipFill rotWithShape="1">
          <a:blip r:embed="rId3">
            <a:alphaModFix/>
          </a:blip>
          <a:srcRect l="5867" t="8814" b="42285"/>
          <a:stretch/>
        </p:blipFill>
        <p:spPr>
          <a:xfrm>
            <a:off x="947723" y="1070265"/>
            <a:ext cx="5424477" cy="28083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3" name="Google Shape;903;p32"/>
          <p:cNvGraphicFramePr/>
          <p:nvPr/>
        </p:nvGraphicFramePr>
        <p:xfrm>
          <a:off x="259542" y="4313872"/>
          <a:ext cx="5976675" cy="2085044"/>
        </p:xfrm>
        <a:graphic>
          <a:graphicData uri="http://schemas.openxmlformats.org/drawingml/2006/table">
            <a:tbl>
              <a:tblPr firstRow="1" bandRow="1">
                <a:noFill/>
                <a:tableStyleId>{F8DF9FCF-2C14-4514-9A04-3B3CF2B4B75F}</a:tableStyleId>
              </a:tblPr>
              <a:tblGrid>
                <a:gridCol w="792075"/>
                <a:gridCol w="1728200"/>
                <a:gridCol w="1728200"/>
                <a:gridCol w="1728200"/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Struktura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Dutý válec, stěna z 13 protofilament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Dva propletené řetězce F-aktinu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8 protofilament</a:t>
                      </a:r>
                      <a:endParaRPr sz="800"/>
                    </a:p>
                  </a:txBody>
                  <a:tcPr marL="91450" marR="91450" marT="45725" marB="45725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Monomery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α-tubulin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β-tubulin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G-aktin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Cytokeratin, vimentin, desmin, neurofilamenta, nestin, laminy</a:t>
                      </a:r>
                      <a:endParaRPr sz="800"/>
                    </a:p>
                  </a:txBody>
                  <a:tcPr marL="91450" marR="91450" marT="45725" marB="45725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Polarita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(+) a (-) konce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/>
                        <a:t>(+) a (-) konce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---</a:t>
                      </a:r>
                      <a:endParaRPr sz="800"/>
                    </a:p>
                  </a:txBody>
                  <a:tcPr marL="91450" marR="91450" marT="45725" marB="45725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 b="1"/>
                        <a:t>Funkce</a:t>
                      </a:r>
                      <a:endParaRPr sz="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Organizace a udržení  tvaru </a:t>
                      </a:r>
                      <a:br>
                        <a:rPr lang="cs-CZ" sz="800"/>
                      </a:br>
                      <a:r>
                        <a:rPr lang="cs-CZ" sz="800"/>
                        <a:t>a polarity buňky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Kontrakce svalů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Podpora buněčných struktur</a:t>
                      </a:r>
                      <a:endParaRPr sz="800"/>
                    </a:p>
                  </a:txBody>
                  <a:tcPr marL="91450" marR="91450" marT="45725" marB="45725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Pohyb chromozomů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/>
                        <a:t>Pohyb buněk, cytokineze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/>
                        <a:t>Udržení tvaru buňky</a:t>
                      </a:r>
                      <a:endParaRPr sz="800"/>
                    </a:p>
                  </a:txBody>
                  <a:tcPr marL="91450" marR="91450" marT="45725" marB="45725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Intracelulární transport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Proudění cytoplazmy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Tvorba jaderné laminy a lešení</a:t>
                      </a:r>
                      <a:endParaRPr sz="800"/>
                    </a:p>
                  </a:txBody>
                  <a:tcPr marL="91450" marR="91450" marT="45725" marB="45725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/>
                        <a:t>Pohyb organel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/>
                        <a:t>Udržení tvaru buňky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Zesílení axonů nervových buněk</a:t>
                      </a:r>
                      <a:endParaRPr sz="800"/>
                    </a:p>
                  </a:txBody>
                  <a:tcPr marL="91450" marR="91450" marT="45725" marB="45725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/>
                        <a:t>Pohyblivost buněk (axonema)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cs-CZ" sz="800"/>
                        <a:t>Intracelulární transport</a:t>
                      </a:r>
                      <a:endParaRPr sz="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800"/>
                        <a:t>Organizace svalových vláken</a:t>
                      </a:r>
                      <a:endParaRPr sz="80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904" name="Google Shape;904;p32"/>
          <p:cNvSpPr/>
          <p:nvPr/>
        </p:nvSpPr>
        <p:spPr>
          <a:xfrm>
            <a:off x="5148064" y="3836045"/>
            <a:ext cx="360040" cy="457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32"/>
          <p:cNvSpPr/>
          <p:nvPr/>
        </p:nvSpPr>
        <p:spPr>
          <a:xfrm>
            <a:off x="3124673" y="3850415"/>
            <a:ext cx="848955" cy="457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32"/>
          <p:cNvSpPr/>
          <p:nvPr/>
        </p:nvSpPr>
        <p:spPr>
          <a:xfrm>
            <a:off x="1330927" y="3882314"/>
            <a:ext cx="1027236" cy="457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32"/>
          <p:cNvSpPr/>
          <p:nvPr/>
        </p:nvSpPr>
        <p:spPr>
          <a:xfrm rot="5400000">
            <a:off x="497104" y="3396284"/>
            <a:ext cx="933851" cy="5029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32"/>
          <p:cNvSpPr txBox="1"/>
          <p:nvPr/>
        </p:nvSpPr>
        <p:spPr>
          <a:xfrm>
            <a:off x="1522524" y="847345"/>
            <a:ext cx="8483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Mikrotubuly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32"/>
          <p:cNvSpPr txBox="1"/>
          <p:nvPr/>
        </p:nvSpPr>
        <p:spPr>
          <a:xfrm>
            <a:off x="3152241" y="843711"/>
            <a:ext cx="10150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Mikrofilamenta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32"/>
          <p:cNvSpPr txBox="1"/>
          <p:nvPr/>
        </p:nvSpPr>
        <p:spPr>
          <a:xfrm>
            <a:off x="4667458" y="843711"/>
            <a:ext cx="144462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Intermediální filamenta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32"/>
          <p:cNvSpPr txBox="1"/>
          <p:nvPr/>
        </p:nvSpPr>
        <p:spPr>
          <a:xfrm>
            <a:off x="1060028" y="3847454"/>
            <a:ext cx="1398140" cy="19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αβ-tubulinové heterodimery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32"/>
          <p:cNvSpPr txBox="1"/>
          <p:nvPr/>
        </p:nvSpPr>
        <p:spPr>
          <a:xfrm>
            <a:off x="2803235" y="3850283"/>
            <a:ext cx="1048685" cy="19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Monomery G-aktinu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32"/>
          <p:cNvSpPr txBox="1"/>
          <p:nvPr/>
        </p:nvSpPr>
        <p:spPr>
          <a:xfrm>
            <a:off x="4572000" y="3841375"/>
            <a:ext cx="1571264" cy="19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Dimery intermediálních filament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4" name="Google Shape;914;p32"/>
          <p:cNvGrpSpPr/>
          <p:nvPr/>
        </p:nvGrpSpPr>
        <p:grpSpPr>
          <a:xfrm>
            <a:off x="7173917" y="851904"/>
            <a:ext cx="1380494" cy="1699450"/>
            <a:chOff x="7173917" y="956679"/>
            <a:chExt cx="1380494" cy="1699450"/>
          </a:xfrm>
        </p:grpSpPr>
        <p:sp>
          <p:nvSpPr>
            <p:cNvPr id="915" name="Google Shape;915;p32"/>
            <p:cNvSpPr txBox="1"/>
            <p:nvPr/>
          </p:nvSpPr>
          <p:spPr>
            <a:xfrm>
              <a:off x="7440009" y="956679"/>
              <a:ext cx="8483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Mikrotubuly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6" name="Google Shape;916;p32"/>
            <p:cNvPicPr preferRelativeResize="0"/>
            <p:nvPr/>
          </p:nvPicPr>
          <p:blipFill rotWithShape="1">
            <a:blip r:embed="rId4">
              <a:alphaModFix/>
            </a:blip>
            <a:srcRect l="34261" t="2173" r="34260" b="73290"/>
            <a:stretch/>
          </p:blipFill>
          <p:spPr>
            <a:xfrm>
              <a:off x="7173917" y="1196752"/>
              <a:ext cx="1380494" cy="1074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7" name="Google Shape;917;p32"/>
            <p:cNvPicPr preferRelativeResize="0"/>
            <p:nvPr/>
          </p:nvPicPr>
          <p:blipFill rotWithShape="1">
            <a:blip r:embed="rId4">
              <a:alphaModFix/>
            </a:blip>
            <a:srcRect l="34261" t="33872" r="34260" b="57340"/>
            <a:stretch/>
          </p:blipFill>
          <p:spPr>
            <a:xfrm>
              <a:off x="7173917" y="2271270"/>
              <a:ext cx="1380494" cy="3848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8" name="Google Shape;918;p32"/>
          <p:cNvGrpSpPr/>
          <p:nvPr/>
        </p:nvGrpSpPr>
        <p:grpSpPr>
          <a:xfrm>
            <a:off x="7173917" y="2811629"/>
            <a:ext cx="1383610" cy="1753545"/>
            <a:chOff x="7173917" y="3040229"/>
            <a:chExt cx="1383610" cy="1753545"/>
          </a:xfrm>
        </p:grpSpPr>
        <p:sp>
          <p:nvSpPr>
            <p:cNvPr id="919" name="Google Shape;919;p32"/>
            <p:cNvSpPr txBox="1"/>
            <p:nvPr/>
          </p:nvSpPr>
          <p:spPr>
            <a:xfrm>
              <a:off x="7356653" y="3040229"/>
              <a:ext cx="1015021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Mikrofilamenta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0" name="Google Shape;920;p32"/>
            <p:cNvPicPr preferRelativeResize="0"/>
            <p:nvPr/>
          </p:nvPicPr>
          <p:blipFill rotWithShape="1">
            <a:blip r:embed="rId4">
              <a:alphaModFix/>
            </a:blip>
            <a:srcRect l="67673" t="1965" r="849" b="73499"/>
            <a:stretch/>
          </p:blipFill>
          <p:spPr>
            <a:xfrm>
              <a:off x="7173917" y="3286772"/>
              <a:ext cx="1380494" cy="1074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1" name="Google Shape;921;p32"/>
            <p:cNvPicPr preferRelativeResize="0"/>
            <p:nvPr/>
          </p:nvPicPr>
          <p:blipFill rotWithShape="1">
            <a:blip r:embed="rId4">
              <a:alphaModFix/>
            </a:blip>
            <a:srcRect l="68066" t="35068" r="456" b="56143"/>
            <a:stretch/>
          </p:blipFill>
          <p:spPr>
            <a:xfrm>
              <a:off x="7177033" y="4408915"/>
              <a:ext cx="1380494" cy="3848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2" name="Google Shape;922;p32"/>
          <p:cNvGrpSpPr/>
          <p:nvPr/>
        </p:nvGrpSpPr>
        <p:grpSpPr>
          <a:xfrm>
            <a:off x="7141850" y="4780672"/>
            <a:ext cx="1445430" cy="1735501"/>
            <a:chOff x="7141850" y="4761622"/>
            <a:chExt cx="1445430" cy="1735501"/>
          </a:xfrm>
        </p:grpSpPr>
        <p:pic>
          <p:nvPicPr>
            <p:cNvPr id="923" name="Google Shape;923;p32"/>
            <p:cNvPicPr preferRelativeResize="0"/>
            <p:nvPr/>
          </p:nvPicPr>
          <p:blipFill rotWithShape="1">
            <a:blip r:embed="rId4">
              <a:alphaModFix/>
            </a:blip>
            <a:srcRect t="1356" r="67166" b="73039"/>
            <a:stretch/>
          </p:blipFill>
          <p:spPr>
            <a:xfrm>
              <a:off x="7147280" y="4972953"/>
              <a:ext cx="1440000" cy="1121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4" name="Google Shape;924;p32"/>
            <p:cNvSpPr txBox="1"/>
            <p:nvPr/>
          </p:nvSpPr>
          <p:spPr>
            <a:xfrm>
              <a:off x="7141850" y="4761622"/>
              <a:ext cx="1444627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Intermediální filamenta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5" name="Google Shape;925;p32"/>
            <p:cNvPicPr preferRelativeResize="0"/>
            <p:nvPr/>
          </p:nvPicPr>
          <p:blipFill rotWithShape="1">
            <a:blip r:embed="rId4">
              <a:alphaModFix/>
            </a:blip>
            <a:srcRect l="-473" t="34476" r="68995" b="56736"/>
            <a:stretch/>
          </p:blipFill>
          <p:spPr>
            <a:xfrm>
              <a:off x="7173917" y="6112264"/>
              <a:ext cx="1380494" cy="3848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 buněk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2" name="Google Shape;932;p3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3" name="Google Shape;933;p33"/>
          <p:cNvSpPr/>
          <p:nvPr/>
        </p:nvSpPr>
        <p:spPr>
          <a:xfrm>
            <a:off x="251520" y="889478"/>
            <a:ext cx="8640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spojení sousedních buněk a spojení buněk s extracelulární matrix (ECM)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důležité pro morfologii a funkci epitelů s těsným uspořádáním buněk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vyžadují napojení na cytoskelet</a:t>
            </a:r>
            <a:endParaRPr/>
          </a:p>
        </p:txBody>
      </p:sp>
      <p:grpSp>
        <p:nvGrpSpPr>
          <p:cNvPr id="934" name="Google Shape;934;p33"/>
          <p:cNvGrpSpPr/>
          <p:nvPr/>
        </p:nvGrpSpPr>
        <p:grpSpPr>
          <a:xfrm>
            <a:off x="5163562" y="1611035"/>
            <a:ext cx="3868633" cy="3160867"/>
            <a:chOff x="5276837" y="1609905"/>
            <a:chExt cx="3868633" cy="3160867"/>
          </a:xfrm>
        </p:grpSpPr>
        <p:pic>
          <p:nvPicPr>
            <p:cNvPr id="935" name="Google Shape;935;p33" descr="Epithelial tissue architecture"/>
            <p:cNvPicPr preferRelativeResize="0"/>
            <p:nvPr/>
          </p:nvPicPr>
          <p:blipFill rotWithShape="1">
            <a:blip r:embed="rId3">
              <a:alphaModFix/>
            </a:blip>
            <a:srcRect l="6225" t="2252" r="32135" b="7378"/>
            <a:stretch/>
          </p:blipFill>
          <p:spPr>
            <a:xfrm>
              <a:off x="5486406" y="1609905"/>
              <a:ext cx="3498574" cy="31608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6" name="Google Shape;936;p33"/>
            <p:cNvSpPr/>
            <p:nvPr/>
          </p:nvSpPr>
          <p:spPr>
            <a:xfrm>
              <a:off x="5782783" y="2049628"/>
              <a:ext cx="238043" cy="136815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6167940" y="1946308"/>
              <a:ext cx="238043" cy="7484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5485591" y="3456906"/>
              <a:ext cx="348519" cy="9961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6622562" y="4084482"/>
              <a:ext cx="561294" cy="1604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6625894" y="4581128"/>
              <a:ext cx="348519" cy="1604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6581481" y="1874407"/>
              <a:ext cx="679165" cy="16529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8795465" y="3256763"/>
              <a:ext cx="316835" cy="9056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8907427" y="2487610"/>
              <a:ext cx="238043" cy="9056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8908338" y="1716666"/>
              <a:ext cx="216403" cy="9056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3"/>
            <p:cNvSpPr txBox="1"/>
            <p:nvPr/>
          </p:nvSpPr>
          <p:spPr>
            <a:xfrm>
              <a:off x="5276837" y="3412784"/>
              <a:ext cx="65274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Bazální lamina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3"/>
            <p:cNvSpPr txBox="1"/>
            <p:nvPr/>
          </p:nvSpPr>
          <p:spPr>
            <a:xfrm>
              <a:off x="5747128" y="2415602"/>
              <a:ext cx="356188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3"/>
            <p:cNvSpPr txBox="1"/>
            <p:nvPr/>
          </p:nvSpPr>
          <p:spPr>
            <a:xfrm>
              <a:off x="6169888" y="1900974"/>
              <a:ext cx="319319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Klky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3"/>
            <p:cNvSpPr txBox="1"/>
            <p:nvPr/>
          </p:nvSpPr>
          <p:spPr>
            <a:xfrm>
              <a:off x="6527747" y="4031494"/>
              <a:ext cx="62068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Intermediální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filamenta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3"/>
            <p:cNvSpPr txBox="1"/>
            <p:nvPr/>
          </p:nvSpPr>
          <p:spPr>
            <a:xfrm>
              <a:off x="6526850" y="4572458"/>
              <a:ext cx="32893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5586056" y="3638373"/>
              <a:ext cx="821790" cy="16529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7258285" y="3639738"/>
              <a:ext cx="679165" cy="16529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8050049" y="1658383"/>
              <a:ext cx="903969" cy="16529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8047532" y="2460257"/>
              <a:ext cx="903969" cy="1366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8162083" y="3236241"/>
              <a:ext cx="747082" cy="1366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3"/>
            <p:cNvSpPr txBox="1"/>
            <p:nvPr/>
          </p:nvSpPr>
          <p:spPr>
            <a:xfrm>
              <a:off x="5639555" y="3629166"/>
              <a:ext cx="79380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HEMIDESMOZOMY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3"/>
            <p:cNvSpPr txBox="1"/>
            <p:nvPr/>
          </p:nvSpPr>
          <p:spPr>
            <a:xfrm>
              <a:off x="7198878" y="3625876"/>
              <a:ext cx="74892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MEZEROVÉ SPOJE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3"/>
            <p:cNvSpPr txBox="1"/>
            <p:nvPr/>
          </p:nvSpPr>
          <p:spPr>
            <a:xfrm>
              <a:off x="8166128" y="3217256"/>
              <a:ext cx="620684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DESMOZOMY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3"/>
            <p:cNvSpPr txBox="1"/>
            <p:nvPr/>
          </p:nvSpPr>
          <p:spPr>
            <a:xfrm>
              <a:off x="8062044" y="2442032"/>
              <a:ext cx="83548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ADHERENTNÍ VAZBY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3"/>
            <p:cNvSpPr txBox="1"/>
            <p:nvPr/>
          </p:nvSpPr>
          <p:spPr>
            <a:xfrm>
              <a:off x="8183761" y="1663311"/>
              <a:ext cx="61427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TĚSNÉ VAZBY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0" name="Google Shape;960;p33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http://csls-text3.c.u-tokyo.ac.jp/active/11_06.html</a:t>
            </a:r>
            <a:endParaRPr/>
          </a:p>
        </p:txBody>
      </p:sp>
      <p:sp>
        <p:nvSpPr>
          <p:cNvPr id="961" name="Google Shape;961;p33"/>
          <p:cNvSpPr/>
          <p:nvPr/>
        </p:nvSpPr>
        <p:spPr>
          <a:xfrm>
            <a:off x="380673" y="1923990"/>
            <a:ext cx="4728701" cy="269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Těsné vazby </a:t>
            </a:r>
            <a:endParaRPr/>
          </a:p>
          <a:p>
            <a:pPr marL="265113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brání průniku molekul a tekutiny</a:t>
            </a:r>
            <a:endParaRPr/>
          </a:p>
          <a:p>
            <a:pPr marL="0" marR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Adherentní vazby</a:t>
            </a:r>
            <a:endParaRPr/>
          </a:p>
          <a:p>
            <a:pPr marL="265113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propojují mikrofilamenta sousedních buněk</a:t>
            </a:r>
            <a:endParaRPr/>
          </a:p>
          <a:p>
            <a:pPr marL="0" marR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Desmozomy</a:t>
            </a:r>
            <a:endParaRPr/>
          </a:p>
          <a:p>
            <a:pPr marL="265113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propojují intermediální filamenta sousedních buněk</a:t>
            </a:r>
            <a:endParaRPr/>
          </a:p>
          <a:p>
            <a:pPr marL="0" marR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Mezerové spoje</a:t>
            </a:r>
            <a:endParaRPr/>
          </a:p>
          <a:p>
            <a:pPr marL="265113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spojují cytoplazmy sousedních buněk</a:t>
            </a:r>
            <a:endParaRPr/>
          </a:p>
          <a:p>
            <a:pPr marL="0" marR="0" lvl="0" indent="0" algn="just" rtl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Hemidesmozomy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připojují intermediální filamenta k bazální lamině</a:t>
            </a:r>
            <a:endParaRPr/>
          </a:p>
        </p:txBody>
      </p:sp>
      <p:sp>
        <p:nvSpPr>
          <p:cNvPr id="962" name="Google Shape;962;p33"/>
          <p:cNvSpPr/>
          <p:nvPr/>
        </p:nvSpPr>
        <p:spPr>
          <a:xfrm>
            <a:off x="251520" y="4853091"/>
            <a:ext cx="8640000" cy="167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Polarita epiteliálních buněk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apikální povrch - mikroklky a řasinky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- pohyb hlenů v dýchací trubici, vajíčka ve vejcovodu, receptory</a:t>
            </a:r>
            <a:endParaRPr/>
          </a:p>
          <a:p>
            <a:pPr marL="180975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laterální povrch - adherentní, mezerové a těsné vazby a desmozomy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- spojení buněk přes speciální ligandy a cytoskelet</a:t>
            </a:r>
            <a:endParaRPr/>
          </a:p>
          <a:p>
            <a:pPr marL="180975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bazální povrch - hemidesmozomy a adhezivní plaky, ukotvení buněk v bazální lamině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 buněk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9" name="Google Shape;969;p3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0" name="Google Shape;970;p34"/>
          <p:cNvSpPr/>
          <p:nvPr/>
        </p:nvSpPr>
        <p:spPr>
          <a:xfrm>
            <a:off x="251520" y="889478"/>
            <a:ext cx="8640000" cy="265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Adherentní spoje, desmozomy a hemidesmozomy obsahují plaky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destičky nahromaděných adaptorových proteinů na cytosolické straně plazmatické membrány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ukotvení transmembránových spojovacích proteinů, které váží ECM či proteiny sousední buňky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cytoskeletu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Adherentní vazby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kadheriny - spojovací proteiny, homofilní vazby v přítomnosti Ca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- extracelulární domény v mezibuněčném prostoru 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adaptorové proteiny - kateniny (α, β, p120), vinkulin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interakce s mikrofilamenty (F-aktin)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1" name="Google Shape;971;p34" descr="http://yxsj.baiduyy.com/whole/image/chapter7/7.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6686" y="3632088"/>
            <a:ext cx="2672880" cy="266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2" name="Google Shape;972;p34"/>
          <p:cNvGrpSpPr/>
          <p:nvPr/>
        </p:nvGrpSpPr>
        <p:grpSpPr>
          <a:xfrm>
            <a:off x="1222403" y="3775808"/>
            <a:ext cx="3476211" cy="2603633"/>
            <a:chOff x="852213" y="3879614"/>
            <a:chExt cx="3476211" cy="2603633"/>
          </a:xfrm>
        </p:grpSpPr>
        <p:pic>
          <p:nvPicPr>
            <p:cNvPr id="973" name="Google Shape;973;p34" descr="https://upload.wikimedia.org/wikipedia/commons/thumb/6/6f/Desmosome_cell_junction_en.svg/2000px-Desmosome_cell_junction_en.svg.png"/>
            <p:cNvPicPr preferRelativeResize="0"/>
            <p:nvPr/>
          </p:nvPicPr>
          <p:blipFill rotWithShape="1">
            <a:blip r:embed="rId4">
              <a:alphaModFix/>
            </a:blip>
            <a:srcRect t="27412"/>
            <a:stretch/>
          </p:blipFill>
          <p:spPr>
            <a:xfrm>
              <a:off x="1043608" y="3940968"/>
              <a:ext cx="3284816" cy="25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4" name="Google Shape;974;p34"/>
            <p:cNvSpPr/>
            <p:nvPr/>
          </p:nvSpPr>
          <p:spPr>
            <a:xfrm>
              <a:off x="1043608" y="4448988"/>
              <a:ext cx="720080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1708742" y="4094886"/>
              <a:ext cx="720080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1613126" y="6087358"/>
              <a:ext cx="654618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2555776" y="6258358"/>
              <a:ext cx="720080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3347864" y="3940968"/>
              <a:ext cx="792088" cy="15391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3500264" y="4093368"/>
              <a:ext cx="495672" cy="19972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4"/>
            <p:cNvSpPr txBox="1"/>
            <p:nvPr/>
          </p:nvSpPr>
          <p:spPr>
            <a:xfrm>
              <a:off x="2951444" y="3879614"/>
              <a:ext cx="8691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Plaky z adaptorových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proteinů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4"/>
            <p:cNvSpPr txBox="1"/>
            <p:nvPr/>
          </p:nvSpPr>
          <p:spPr>
            <a:xfrm>
              <a:off x="1545690" y="4078740"/>
              <a:ext cx="938078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Plazmatická membrána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4"/>
            <p:cNvSpPr txBox="1"/>
            <p:nvPr/>
          </p:nvSpPr>
          <p:spPr>
            <a:xfrm>
              <a:off x="852213" y="4509120"/>
              <a:ext cx="79220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Vlákna cytoskeletu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4"/>
            <p:cNvSpPr txBox="1"/>
            <p:nvPr/>
          </p:nvSpPr>
          <p:spPr>
            <a:xfrm>
              <a:off x="1754829" y="6034936"/>
              <a:ext cx="49244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Spojovací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4"/>
            <p:cNvSpPr txBox="1"/>
            <p:nvPr/>
          </p:nvSpPr>
          <p:spPr>
            <a:xfrm>
              <a:off x="2422857" y="6206248"/>
              <a:ext cx="6142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Mezibuněčný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prostor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34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http://yxsj.baiduyy.com/whole/image/chapter7/7.26.jpg	https://en.wikipedia.org/wiki/Desmosome#/media/File:Desmosome_cell_junction_en.svg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 buněk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2" name="Google Shape;992;p3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3" name="Google Shape;993;p35"/>
          <p:cNvSpPr/>
          <p:nvPr/>
        </p:nvSpPr>
        <p:spPr>
          <a:xfrm>
            <a:off x="251520" y="889478"/>
            <a:ext cx="8640000" cy="167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Desmozomy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silná adheze buněk (střevní epitel, kůže, srdce)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spojovací proteiny - desmocolin a desmoglein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adaptorové proteiny - plakofilin, plakoglobin, desmoplakin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Pemphigus vulgaris - autoimuitní onemocnění kůže, tvorba protilátek proti desmogleinu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 narušena adheze epitelu, mezi buňky proniká tělní tekutina, tvorba puchýřů</a:t>
            </a:r>
            <a:endParaRPr/>
          </a:p>
        </p:txBody>
      </p:sp>
      <p:pic>
        <p:nvPicPr>
          <p:cNvPr id="994" name="Google Shape;994;p35" descr="http://yxsj.baiduyy.com/whole/image/chapter7/7.27.jpg"/>
          <p:cNvPicPr preferRelativeResize="0"/>
          <p:nvPr/>
        </p:nvPicPr>
        <p:blipFill rotWithShape="1">
          <a:blip r:embed="rId3">
            <a:alphaModFix/>
          </a:blip>
          <a:srcRect b="44730"/>
          <a:stretch/>
        </p:blipFill>
        <p:spPr>
          <a:xfrm>
            <a:off x="368102" y="2974803"/>
            <a:ext cx="164670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35" descr="http://dermaamin.com/site/images/histo-pic/p/pemphigus-histopathology/pemphigus-histopathology2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6065" y="2974803"/>
            <a:ext cx="2397822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35" descr="Desmosom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7176" y="2794803"/>
            <a:ext cx="3811763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35"/>
          <p:cNvSpPr/>
          <p:nvPr/>
        </p:nvSpPr>
        <p:spPr>
          <a:xfrm>
            <a:off x="251520" y="5254451"/>
            <a:ext cx="8640000" cy="112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Hemidesmozomy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propojení buněk s bazální laminou (ECM)</a:t>
            </a:r>
            <a:endParaRPr/>
          </a:p>
          <a:p>
            <a:pPr marL="1778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podobnost s desmozomy, jako spojovací proteiny využity integriny, které se váží k laminům bazální membrány</a:t>
            </a:r>
            <a:endParaRPr/>
          </a:p>
        </p:txBody>
      </p:sp>
      <p:sp>
        <p:nvSpPr>
          <p:cNvPr id="998" name="Google Shape;998;p35"/>
          <p:cNvSpPr/>
          <p:nvPr/>
        </p:nvSpPr>
        <p:spPr>
          <a:xfrm>
            <a:off x="-39057" y="6494799"/>
            <a:ext cx="91355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http://www.mun.ca/biology/desmid/brian/BIOL2060/BIOL2060-17/CB17.html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http://dermaamin.com/site/histopathology-of-the-skin/68-p/2023-pemphigis-vulgaris-.html    http://slideplayer.com/slide/4173835/</a:t>
            </a:r>
            <a:endParaRPr/>
          </a:p>
        </p:txBody>
      </p:sp>
      <p:sp>
        <p:nvSpPr>
          <p:cNvPr id="999" name="Google Shape;999;p35"/>
          <p:cNvSpPr txBox="1"/>
          <p:nvPr/>
        </p:nvSpPr>
        <p:spPr>
          <a:xfrm>
            <a:off x="6820149" y="2815078"/>
            <a:ext cx="15696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Pemphigus vulgaris (kůže)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3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 buněk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6" name="Google Shape;1006;p3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7" name="Google Shape;1007;p36"/>
          <p:cNvSpPr/>
          <p:nvPr/>
        </p:nvSpPr>
        <p:spPr>
          <a:xfrm>
            <a:off x="251520" y="889478"/>
            <a:ext cx="7272808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Těsné vazby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spojovací proteiny - claudin, ocludin, JAM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	                  - homofilní interakce s proteiny sousední buňky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podíl na polarizaci buněk, brání laterálními pohybu membránových molekul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překážka pro průchod tekutin a molekul přes vrstvu buněk, oddělení tělních dutin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rozhodují o průchodu molekul transbuněčnou či parabuněčnou drahou 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glukózy přes střevní epitel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vstup do buňky na apikální straně přes Na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/glukóza synportní protein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export glukózovým transportérem na bazolaterálním povrchu</a:t>
            </a:r>
            <a:endParaRPr/>
          </a:p>
        </p:txBody>
      </p:sp>
      <p:pic>
        <p:nvPicPr>
          <p:cNvPr id="1008" name="Google Shape;1008;p36" descr="http://www.phschool.com/science/biology_place/biocoach/biomembrane2/images/TightjnCL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336" y="1196752"/>
            <a:ext cx="12672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36" descr="http://clinicalgate.com/wp-content/uploads/2015/02/B9781416022558500188_gr2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4724" y="3664588"/>
            <a:ext cx="2239321" cy="25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0" name="Google Shape;1010;p36"/>
          <p:cNvGrpSpPr/>
          <p:nvPr/>
        </p:nvGrpSpPr>
        <p:grpSpPr>
          <a:xfrm>
            <a:off x="41094" y="4186140"/>
            <a:ext cx="1932814" cy="1620000"/>
            <a:chOff x="115525" y="4434036"/>
            <a:chExt cx="1932814" cy="1620000"/>
          </a:xfrm>
        </p:grpSpPr>
        <p:pic>
          <p:nvPicPr>
            <p:cNvPr id="1011" name="Google Shape;1011;p36" descr="http://www.uic.edu/classes/bios/bios100/f06pm/tj.jpg"/>
            <p:cNvPicPr preferRelativeResize="0"/>
            <p:nvPr/>
          </p:nvPicPr>
          <p:blipFill rotWithShape="1">
            <a:blip r:embed="rId5">
              <a:alphaModFix/>
            </a:blip>
            <a:srcRect t="6899" b="3295"/>
            <a:stretch/>
          </p:blipFill>
          <p:spPr>
            <a:xfrm>
              <a:off x="131887" y="4434036"/>
              <a:ext cx="1916452" cy="16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2" name="Google Shape;1012;p36"/>
            <p:cNvSpPr/>
            <p:nvPr/>
          </p:nvSpPr>
          <p:spPr>
            <a:xfrm>
              <a:off x="271400" y="4760200"/>
              <a:ext cx="576064" cy="739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250234" y="5191520"/>
              <a:ext cx="697037" cy="739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219272" y="5280888"/>
              <a:ext cx="697037" cy="739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196814" y="5517232"/>
              <a:ext cx="766741" cy="739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117152" y="5610576"/>
              <a:ext cx="927757" cy="739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6"/>
            <p:cNvSpPr txBox="1"/>
            <p:nvPr/>
          </p:nvSpPr>
          <p:spPr>
            <a:xfrm>
              <a:off x="369572" y="4712771"/>
              <a:ext cx="5741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Těsné vazby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6"/>
            <p:cNvSpPr txBox="1"/>
            <p:nvPr/>
          </p:nvSpPr>
          <p:spPr>
            <a:xfrm>
              <a:off x="115525" y="5132896"/>
              <a:ext cx="93647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Plazmatické membrány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sousedních buněk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6"/>
            <p:cNvSpPr txBox="1"/>
            <p:nvPr/>
          </p:nvSpPr>
          <p:spPr>
            <a:xfrm>
              <a:off x="274767" y="5460548"/>
              <a:ext cx="78419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Spojovací proteiny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36"/>
          <p:cNvGrpSpPr/>
          <p:nvPr/>
        </p:nvGrpSpPr>
        <p:grpSpPr>
          <a:xfrm>
            <a:off x="2165879" y="3933882"/>
            <a:ext cx="1924082" cy="1872258"/>
            <a:chOff x="2240310" y="4181778"/>
            <a:chExt cx="1924082" cy="1872258"/>
          </a:xfrm>
        </p:grpSpPr>
        <p:pic>
          <p:nvPicPr>
            <p:cNvPr id="1021" name="Google Shape;1021;p36" descr="http://www.bio.davidson.edu/bernd/Lab/EpithelialInfoWeb/claudinoccludin.jpg"/>
            <p:cNvPicPr preferRelativeResize="0"/>
            <p:nvPr/>
          </p:nvPicPr>
          <p:blipFill rotWithShape="1">
            <a:blip r:embed="rId6">
              <a:alphaModFix/>
            </a:blip>
            <a:srcRect l="50000"/>
            <a:stretch/>
          </p:blipFill>
          <p:spPr>
            <a:xfrm>
              <a:off x="2240310" y="4434036"/>
              <a:ext cx="1924082" cy="16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2" name="Google Shape;1022;p36"/>
            <p:cNvSpPr txBox="1"/>
            <p:nvPr/>
          </p:nvSpPr>
          <p:spPr>
            <a:xfrm>
              <a:off x="2614690" y="4181778"/>
              <a:ext cx="117532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Spojovací proteiny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4327194" y="3664588"/>
            <a:ext cx="2182903" cy="2520000"/>
            <a:chOff x="4380359" y="4029447"/>
            <a:chExt cx="2182903" cy="2520000"/>
          </a:xfrm>
        </p:grpSpPr>
        <p:pic>
          <p:nvPicPr>
            <p:cNvPr id="1024" name="Google Shape;1024;p36" descr="http://klinphys.charite.de/images/science/pathways%20trans%20and%20para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380359" y="4029447"/>
              <a:ext cx="2182903" cy="25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5" name="Google Shape;1025;p36"/>
            <p:cNvSpPr/>
            <p:nvPr/>
          </p:nvSpPr>
          <p:spPr>
            <a:xfrm>
              <a:off x="5220072" y="4092084"/>
              <a:ext cx="504056" cy="8969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5219782" y="5964342"/>
              <a:ext cx="504056" cy="20096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6037990" y="4081297"/>
              <a:ext cx="389992" cy="20096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6"/>
            <p:cNvSpPr txBox="1"/>
            <p:nvPr/>
          </p:nvSpPr>
          <p:spPr>
            <a:xfrm>
              <a:off x="5108727" y="4060527"/>
              <a:ext cx="68640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Apikální povrch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6"/>
            <p:cNvSpPr txBox="1"/>
            <p:nvPr/>
          </p:nvSpPr>
          <p:spPr>
            <a:xfrm>
              <a:off x="5877642" y="4106698"/>
              <a:ext cx="5741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Těsné vazby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6"/>
            <p:cNvSpPr txBox="1"/>
            <p:nvPr/>
          </p:nvSpPr>
          <p:spPr>
            <a:xfrm>
              <a:off x="5036818" y="5884133"/>
              <a:ext cx="84670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Bazolaterální povrch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4380359" y="6272350"/>
              <a:ext cx="2182903" cy="25796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6"/>
            <p:cNvSpPr txBox="1"/>
            <p:nvPr/>
          </p:nvSpPr>
          <p:spPr>
            <a:xfrm>
              <a:off x="5466696" y="6270783"/>
              <a:ext cx="833882" cy="276999"/>
            </a:xfrm>
            <a:prstGeom prst="rect">
              <a:avLst/>
            </a:prstGeom>
            <a:noFill/>
            <a:ln w="19050" cap="flat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Paracelulární dráha: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přes těsné vazby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6"/>
            <p:cNvSpPr txBox="1"/>
            <p:nvPr/>
          </p:nvSpPr>
          <p:spPr>
            <a:xfrm>
              <a:off x="4499552" y="6272448"/>
              <a:ext cx="907621" cy="276999"/>
            </a:xfrm>
            <a:prstGeom prst="rect">
              <a:avLst/>
            </a:prstGeom>
            <a:noFill/>
            <a:ln w="19050" cap="flat" cmpd="sng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Transcelulární dráha: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přes membrány buněk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4" name="Google Shape;1034;p36"/>
          <p:cNvSpPr txBox="1"/>
          <p:nvPr/>
        </p:nvSpPr>
        <p:spPr>
          <a:xfrm>
            <a:off x="6958572" y="3429000"/>
            <a:ext cx="1771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glukózy ve střevech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36"/>
          <p:cNvSpPr/>
          <p:nvPr/>
        </p:nvSpPr>
        <p:spPr>
          <a:xfrm>
            <a:off x="-39057" y="6494799"/>
            <a:ext cx="91355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http://clinicalgate.com/membrane-physiology/	http://bio100.class.uic.edu/f06pm/lect06.htm	http://klinphys.charite.de/for721/f_summary_e.htm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http://www.phschool.com/science/biology_place/biocoach/biomembrane2/tight.html; http://www.bio.davidson.edu/bernd/Lab/EpithelialInfoWeb/Tight%20Junctions.html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3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 buněk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2" name="Google Shape;1042;p3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3" name="Google Shape;1043;p37"/>
          <p:cNvSpPr/>
          <p:nvPr/>
        </p:nvSpPr>
        <p:spPr>
          <a:xfrm>
            <a:off x="251520" y="889478"/>
            <a:ext cx="5297173" cy="17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Mezerové spoje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molekul konexinu uspořádaných do kruhu tvoří konexon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konexony dvou sousedních buněk tvoří hydrofilní kanál, který propojuje cytoplazmy buněk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přímá chemická a elektrochemická komunikace buněk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 malých molekul mezi buňkami (ionty, cukry, cAMP)</a:t>
            </a: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251520" y="3020566"/>
            <a:ext cx="8640000" cy="112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Spojení buněk s ECM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fokální adheze a hemidesmozomy, integriny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rozdíl v napojení na cytosklelet - fokální adheze váží mikrofilamenta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       -  hemidesmozomy váží intermediální filamenta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5" name="Google Shape;1045;p37"/>
          <p:cNvGrpSpPr/>
          <p:nvPr/>
        </p:nvGrpSpPr>
        <p:grpSpPr>
          <a:xfrm>
            <a:off x="6156176" y="777321"/>
            <a:ext cx="2883066" cy="3130615"/>
            <a:chOff x="6252103" y="777321"/>
            <a:chExt cx="2883066" cy="3130615"/>
          </a:xfrm>
        </p:grpSpPr>
        <p:pic>
          <p:nvPicPr>
            <p:cNvPr id="1046" name="Google Shape;1046;p37" descr="http://www.mun.ca/biology/desmid/brian/BIOL2060/BIOL2060-17/17_12.jpg"/>
            <p:cNvPicPr preferRelativeResize="0"/>
            <p:nvPr/>
          </p:nvPicPr>
          <p:blipFill rotWithShape="1">
            <a:blip r:embed="rId3">
              <a:alphaModFix/>
            </a:blip>
            <a:srcRect r="39902" b="5416"/>
            <a:stretch/>
          </p:blipFill>
          <p:spPr>
            <a:xfrm>
              <a:off x="6607952" y="792792"/>
              <a:ext cx="2527217" cy="3064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7" name="Google Shape;1047;p37"/>
            <p:cNvSpPr/>
            <p:nvPr/>
          </p:nvSpPr>
          <p:spPr>
            <a:xfrm>
              <a:off x="6607952" y="960609"/>
              <a:ext cx="412320" cy="9212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6536658" y="1052736"/>
              <a:ext cx="412320" cy="9212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6535944" y="1113009"/>
              <a:ext cx="412320" cy="9212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6542646" y="1888329"/>
              <a:ext cx="412320" cy="9212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6624646" y="1996314"/>
              <a:ext cx="412320" cy="9212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6623932" y="2056587"/>
              <a:ext cx="412320" cy="9212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7179144" y="811393"/>
              <a:ext cx="777232" cy="1492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8100392" y="963793"/>
              <a:ext cx="412320" cy="24134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7155440" y="3530043"/>
              <a:ext cx="412320" cy="9212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8388424" y="3797214"/>
              <a:ext cx="412320" cy="9212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7577372" y="3622170"/>
              <a:ext cx="620092" cy="17504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8244711" y="2083463"/>
              <a:ext cx="514857" cy="231791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8219839" y="1630892"/>
              <a:ext cx="622977" cy="280467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8209376" y="1841721"/>
              <a:ext cx="753803" cy="280467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8172400" y="2055562"/>
              <a:ext cx="753803" cy="280467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7"/>
            <p:cNvSpPr txBox="1"/>
            <p:nvPr/>
          </p:nvSpPr>
          <p:spPr>
            <a:xfrm>
              <a:off x="7081801" y="777321"/>
              <a:ext cx="851341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Plazmatické membrány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sousedních buněk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7"/>
            <p:cNvSpPr txBox="1"/>
            <p:nvPr/>
          </p:nvSpPr>
          <p:spPr>
            <a:xfrm>
              <a:off x="6474953" y="945657"/>
              <a:ext cx="769763" cy="218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Cytosolická strana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7"/>
            <p:cNvSpPr txBox="1"/>
            <p:nvPr/>
          </p:nvSpPr>
          <p:spPr>
            <a:xfrm>
              <a:off x="7849915" y="953936"/>
              <a:ext cx="848309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Extracelulární strana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7"/>
            <p:cNvSpPr txBox="1"/>
            <p:nvPr/>
          </p:nvSpPr>
          <p:spPr>
            <a:xfrm>
              <a:off x="6252103" y="1810546"/>
              <a:ext cx="880369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Konexiny uspořádané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 konexonů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7"/>
            <p:cNvSpPr txBox="1"/>
            <p:nvPr/>
          </p:nvSpPr>
          <p:spPr>
            <a:xfrm>
              <a:off x="8171336" y="1720904"/>
              <a:ext cx="696024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Hydrofilní kanál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7"/>
            <p:cNvSpPr txBox="1"/>
            <p:nvPr/>
          </p:nvSpPr>
          <p:spPr>
            <a:xfrm>
              <a:off x="7223778" y="3485936"/>
              <a:ext cx="44275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Buňka 1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7"/>
            <p:cNvSpPr txBox="1"/>
            <p:nvPr/>
          </p:nvSpPr>
          <p:spPr>
            <a:xfrm>
              <a:off x="8397818" y="3739877"/>
              <a:ext cx="442750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Buňka 2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7"/>
            <p:cNvSpPr txBox="1"/>
            <p:nvPr/>
          </p:nvSpPr>
          <p:spPr>
            <a:xfrm>
              <a:off x="7626878" y="3560312"/>
              <a:ext cx="627095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Extracelulární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prostor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37"/>
          <p:cNvGrpSpPr/>
          <p:nvPr/>
        </p:nvGrpSpPr>
        <p:grpSpPr>
          <a:xfrm>
            <a:off x="837812" y="4057713"/>
            <a:ext cx="1717964" cy="2312942"/>
            <a:chOff x="273472" y="4057713"/>
            <a:chExt cx="1717964" cy="2312942"/>
          </a:xfrm>
        </p:grpSpPr>
        <p:pic>
          <p:nvPicPr>
            <p:cNvPr id="1071" name="Google Shape;1071;p37" descr="http://www.mun.ca/biology/desmid/brian/BIOL2060/BIOL2060-17/17_22.jpg"/>
            <p:cNvPicPr preferRelativeResize="0"/>
            <p:nvPr/>
          </p:nvPicPr>
          <p:blipFill rotWithShape="1">
            <a:blip r:embed="rId4">
              <a:alphaModFix/>
            </a:blip>
            <a:srcRect b="3828"/>
            <a:stretch/>
          </p:blipFill>
          <p:spPr>
            <a:xfrm>
              <a:off x="323528" y="4293336"/>
              <a:ext cx="1594516" cy="2077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2" name="Google Shape;1072;p37"/>
            <p:cNvSpPr txBox="1"/>
            <p:nvPr/>
          </p:nvSpPr>
          <p:spPr>
            <a:xfrm>
              <a:off x="819261" y="4057713"/>
              <a:ext cx="60305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Integrin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1153965" y="4314567"/>
              <a:ext cx="740511" cy="149817"/>
            </a:xfrm>
            <a:prstGeom prst="rect">
              <a:avLst/>
            </a:prstGeom>
            <a:solidFill>
              <a:srgbClr val="B9CA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503170" y="6230778"/>
              <a:ext cx="689478" cy="92547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1390658" y="5871770"/>
              <a:ext cx="441843" cy="271458"/>
            </a:xfrm>
            <a:prstGeom prst="rect">
              <a:avLst/>
            </a:prstGeom>
            <a:solidFill>
              <a:srgbClr val="FFE0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7"/>
            <p:cNvSpPr txBox="1"/>
            <p:nvPr/>
          </p:nvSpPr>
          <p:spPr>
            <a:xfrm>
              <a:off x="1221673" y="5854569"/>
              <a:ext cx="769763" cy="218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Cytosolická strana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7"/>
            <p:cNvSpPr txBox="1"/>
            <p:nvPr/>
          </p:nvSpPr>
          <p:spPr>
            <a:xfrm>
              <a:off x="273472" y="6204456"/>
              <a:ext cx="1468672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Vazebné místo pro adaptorové proteiny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1392553" y="4869160"/>
              <a:ext cx="439948" cy="288032"/>
            </a:xfrm>
            <a:prstGeom prst="rect">
              <a:avLst/>
            </a:prstGeom>
            <a:solidFill>
              <a:srgbClr val="B9CA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9" name="Google Shape;1079;p37"/>
            <p:cNvGrpSpPr/>
            <p:nvPr/>
          </p:nvGrpSpPr>
          <p:grpSpPr>
            <a:xfrm>
              <a:off x="1266889" y="5393351"/>
              <a:ext cx="569387" cy="241926"/>
              <a:chOff x="1955249" y="4869160"/>
              <a:chExt cx="569387" cy="241926"/>
            </a:xfrm>
          </p:grpSpPr>
          <p:sp>
            <p:nvSpPr>
              <p:cNvPr id="1080" name="Google Shape;1080;p37"/>
              <p:cNvSpPr/>
              <p:nvPr/>
            </p:nvSpPr>
            <p:spPr>
              <a:xfrm>
                <a:off x="2005917" y="4879696"/>
                <a:ext cx="468052" cy="2107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37"/>
              <p:cNvSpPr txBox="1"/>
              <p:nvPr/>
            </p:nvSpPr>
            <p:spPr>
              <a:xfrm>
                <a:off x="1955249" y="4869160"/>
                <a:ext cx="569387" cy="24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Plazmatická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membrána</a:t>
                </a:r>
                <a:endParaRPr/>
              </a:p>
            </p:txBody>
          </p:sp>
        </p:grpSp>
        <p:sp>
          <p:nvSpPr>
            <p:cNvPr id="1082" name="Google Shape;1082;p37"/>
            <p:cNvSpPr txBox="1"/>
            <p:nvPr/>
          </p:nvSpPr>
          <p:spPr>
            <a:xfrm>
              <a:off x="1321150" y="4872642"/>
              <a:ext cx="627095" cy="313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Extracelulární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strana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membrány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855698" y="4338136"/>
              <a:ext cx="740511" cy="74908"/>
            </a:xfrm>
            <a:prstGeom prst="rect">
              <a:avLst/>
            </a:prstGeom>
            <a:solidFill>
              <a:srgbClr val="B9CA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7"/>
            <p:cNvSpPr txBox="1"/>
            <p:nvPr/>
          </p:nvSpPr>
          <p:spPr>
            <a:xfrm>
              <a:off x="636958" y="4285985"/>
              <a:ext cx="1239443" cy="16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Vazebné místo pro proteiny ECM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37"/>
          <p:cNvGrpSpPr/>
          <p:nvPr/>
        </p:nvGrpSpPr>
        <p:grpSpPr>
          <a:xfrm>
            <a:off x="3311771" y="4537819"/>
            <a:ext cx="2729865" cy="1764036"/>
            <a:chOff x="5535478" y="4379192"/>
            <a:chExt cx="2729865" cy="1764036"/>
          </a:xfrm>
        </p:grpSpPr>
        <p:pic>
          <p:nvPicPr>
            <p:cNvPr id="1086" name="Google Shape;1086;p37" descr="http://www.mun.ca/biology/desmid/brian/BIOL2060/BIOL2060-17/17_23.jpg"/>
            <p:cNvPicPr preferRelativeResize="0"/>
            <p:nvPr/>
          </p:nvPicPr>
          <p:blipFill rotWithShape="1">
            <a:blip r:embed="rId5">
              <a:alphaModFix/>
            </a:blip>
            <a:srcRect t="13741" r="53365" b="53254"/>
            <a:stretch/>
          </p:blipFill>
          <p:spPr>
            <a:xfrm>
              <a:off x="5535478" y="4581128"/>
              <a:ext cx="2236922" cy="156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7" name="Google Shape;1087;p37"/>
            <p:cNvSpPr txBox="1"/>
            <p:nvPr/>
          </p:nvSpPr>
          <p:spPr>
            <a:xfrm>
              <a:off x="7689005" y="4931029"/>
              <a:ext cx="561372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</a:t>
              </a:r>
              <a:endParaRPr/>
            </a:p>
          </p:txBody>
        </p:sp>
        <p:sp>
          <p:nvSpPr>
            <p:cNvPr id="1088" name="Google Shape;1088;p37"/>
            <p:cNvSpPr txBox="1"/>
            <p:nvPr/>
          </p:nvSpPr>
          <p:spPr>
            <a:xfrm>
              <a:off x="6164862" y="4379192"/>
              <a:ext cx="97815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Fokální adheze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7"/>
            <p:cNvSpPr txBox="1"/>
            <p:nvPr/>
          </p:nvSpPr>
          <p:spPr>
            <a:xfrm>
              <a:off x="7676720" y="5344414"/>
              <a:ext cx="588623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Plazmatická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</a:t>
              </a:r>
              <a:endParaRPr/>
            </a:p>
          </p:txBody>
        </p:sp>
        <p:sp>
          <p:nvSpPr>
            <p:cNvPr id="1090" name="Google Shape;1090;p37"/>
            <p:cNvSpPr txBox="1"/>
            <p:nvPr/>
          </p:nvSpPr>
          <p:spPr>
            <a:xfrm>
              <a:off x="7697830" y="5675287"/>
              <a:ext cx="328936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ECM</a:t>
              </a:r>
              <a:endParaRPr/>
            </a:p>
          </p:txBody>
        </p:sp>
      </p:grpSp>
      <p:grpSp>
        <p:nvGrpSpPr>
          <p:cNvPr id="1091" name="Google Shape;1091;p37"/>
          <p:cNvGrpSpPr/>
          <p:nvPr/>
        </p:nvGrpSpPr>
        <p:grpSpPr>
          <a:xfrm>
            <a:off x="6300192" y="4281124"/>
            <a:ext cx="2445529" cy="2404320"/>
            <a:chOff x="2430439" y="4207027"/>
            <a:chExt cx="2445529" cy="2404320"/>
          </a:xfrm>
        </p:grpSpPr>
        <p:grpSp>
          <p:nvGrpSpPr>
            <p:cNvPr id="1092" name="Google Shape;1092;p37"/>
            <p:cNvGrpSpPr/>
            <p:nvPr/>
          </p:nvGrpSpPr>
          <p:grpSpPr>
            <a:xfrm>
              <a:off x="2430439" y="4437352"/>
              <a:ext cx="2445529" cy="2173995"/>
              <a:chOff x="2430439" y="4437352"/>
              <a:chExt cx="2445529" cy="2173995"/>
            </a:xfrm>
          </p:grpSpPr>
          <p:pic>
            <p:nvPicPr>
              <p:cNvPr id="1093" name="Google Shape;1093;p37" descr="http://images.slideplayer.com/13/4173835/slides/slide_21.jpg"/>
              <p:cNvPicPr preferRelativeResize="0"/>
              <p:nvPr/>
            </p:nvPicPr>
            <p:blipFill rotWithShape="1">
              <a:blip r:embed="rId6">
                <a:alphaModFix/>
              </a:blip>
              <a:srcRect l="50000" t="31513" b="5509"/>
              <a:stretch/>
            </p:blipFill>
            <p:spPr>
              <a:xfrm>
                <a:off x="2430439" y="4437352"/>
                <a:ext cx="2284495" cy="21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4" name="Google Shape;1094;p37"/>
              <p:cNvSpPr txBox="1"/>
              <p:nvPr/>
            </p:nvSpPr>
            <p:spPr>
              <a:xfrm>
                <a:off x="2580896" y="4689511"/>
                <a:ext cx="561372" cy="168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Cytoplazma</a:t>
                </a:r>
                <a:endParaRPr/>
              </a:p>
            </p:txBody>
          </p:sp>
          <p:sp>
            <p:nvSpPr>
              <p:cNvPr id="1095" name="Google Shape;1095;p37"/>
              <p:cNvSpPr/>
              <p:nvPr/>
            </p:nvSpPr>
            <p:spPr>
              <a:xfrm>
                <a:off x="2552437" y="4877666"/>
                <a:ext cx="507395" cy="156966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37"/>
              <p:cNvSpPr txBox="1"/>
              <p:nvPr/>
            </p:nvSpPr>
            <p:spPr>
              <a:xfrm>
                <a:off x="2445368" y="4867618"/>
                <a:ext cx="569387" cy="24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Plazmatická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membrána</a:t>
                </a:r>
                <a:endParaRPr/>
              </a:p>
            </p:txBody>
          </p:sp>
          <p:sp>
            <p:nvSpPr>
              <p:cNvPr id="1097" name="Google Shape;1097;p37"/>
              <p:cNvSpPr/>
              <p:nvPr/>
            </p:nvSpPr>
            <p:spPr>
              <a:xfrm>
                <a:off x="3913880" y="4564161"/>
                <a:ext cx="464891" cy="166007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37"/>
              <p:cNvSpPr txBox="1"/>
              <p:nvPr/>
            </p:nvSpPr>
            <p:spPr>
              <a:xfrm>
                <a:off x="3823968" y="4526201"/>
                <a:ext cx="619080" cy="24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Intermediální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filamenta</a:t>
                </a:r>
                <a:endParaRPr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37"/>
              <p:cNvSpPr/>
              <p:nvPr/>
            </p:nvSpPr>
            <p:spPr>
              <a:xfrm>
                <a:off x="4017446" y="4956149"/>
                <a:ext cx="697488" cy="201043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37"/>
              <p:cNvSpPr txBox="1"/>
              <p:nvPr/>
            </p:nvSpPr>
            <p:spPr>
              <a:xfrm>
                <a:off x="3802795" y="4883525"/>
                <a:ext cx="857928" cy="240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Adaptorové proteiny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tvořící plak</a:t>
                </a:r>
                <a:endParaRPr/>
              </a:p>
            </p:txBody>
          </p:sp>
          <p:sp>
            <p:nvSpPr>
              <p:cNvPr id="1101" name="Google Shape;1101;p37"/>
              <p:cNvSpPr/>
              <p:nvPr/>
            </p:nvSpPr>
            <p:spPr>
              <a:xfrm>
                <a:off x="4335880" y="5181550"/>
                <a:ext cx="432048" cy="685196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37"/>
              <p:cNvSpPr txBox="1"/>
              <p:nvPr/>
            </p:nvSpPr>
            <p:spPr>
              <a:xfrm>
                <a:off x="4237855" y="5109544"/>
                <a:ext cx="437940" cy="24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Integrin</a:t>
                </a:r>
                <a:endParaRPr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(α</a:t>
                </a:r>
                <a:r>
                  <a:rPr lang="cs-CZ" sz="6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β</a:t>
                </a:r>
                <a:r>
                  <a:rPr lang="cs-CZ" sz="6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  <a:endParaRPr/>
              </a:p>
            </p:txBody>
          </p:sp>
          <p:sp>
            <p:nvSpPr>
              <p:cNvPr id="1103" name="Google Shape;1103;p37"/>
              <p:cNvSpPr txBox="1"/>
              <p:nvPr/>
            </p:nvSpPr>
            <p:spPr>
              <a:xfrm>
                <a:off x="4223225" y="5430251"/>
                <a:ext cx="652743" cy="168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Bazální lamina</a:t>
                </a:r>
                <a:endParaRPr/>
              </a:p>
            </p:txBody>
          </p:sp>
          <p:sp>
            <p:nvSpPr>
              <p:cNvPr id="1104" name="Google Shape;1104;p37"/>
              <p:cNvSpPr txBox="1"/>
              <p:nvPr/>
            </p:nvSpPr>
            <p:spPr>
              <a:xfrm>
                <a:off x="4211445" y="5556271"/>
                <a:ext cx="439544" cy="168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Laminin</a:t>
                </a:r>
                <a:endParaRPr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37"/>
              <p:cNvSpPr/>
              <p:nvPr/>
            </p:nvSpPr>
            <p:spPr>
              <a:xfrm>
                <a:off x="3424896" y="6486902"/>
                <a:ext cx="916008" cy="9290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37"/>
              <p:cNvSpPr/>
              <p:nvPr/>
            </p:nvSpPr>
            <p:spPr>
              <a:xfrm>
                <a:off x="3888136" y="6290851"/>
                <a:ext cx="335089" cy="150034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37"/>
              <p:cNvSpPr txBox="1"/>
              <p:nvPr/>
            </p:nvSpPr>
            <p:spPr>
              <a:xfrm>
                <a:off x="3200496" y="6443288"/>
                <a:ext cx="764954" cy="168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Kolagenové fibrily</a:t>
                </a:r>
                <a:endParaRPr/>
              </a:p>
            </p:txBody>
          </p:sp>
          <p:sp>
            <p:nvSpPr>
              <p:cNvPr id="1108" name="Google Shape;1108;p37"/>
              <p:cNvSpPr txBox="1"/>
              <p:nvPr/>
            </p:nvSpPr>
            <p:spPr>
              <a:xfrm>
                <a:off x="3801231" y="6228933"/>
                <a:ext cx="559769" cy="24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Kolagenová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vlákna</a:t>
                </a:r>
                <a:endParaRPr/>
              </a:p>
            </p:txBody>
          </p:sp>
          <p:sp>
            <p:nvSpPr>
              <p:cNvPr id="1109" name="Google Shape;1109;p37"/>
              <p:cNvSpPr/>
              <p:nvPr/>
            </p:nvSpPr>
            <p:spPr>
              <a:xfrm>
                <a:off x="2445511" y="5782031"/>
                <a:ext cx="485377" cy="65626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37"/>
              <p:cNvSpPr/>
              <p:nvPr/>
            </p:nvSpPr>
            <p:spPr>
              <a:xfrm>
                <a:off x="2530656" y="5877272"/>
                <a:ext cx="301381" cy="65626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37"/>
              <p:cNvSpPr txBox="1"/>
              <p:nvPr/>
            </p:nvSpPr>
            <p:spPr>
              <a:xfrm>
                <a:off x="2576832" y="5773675"/>
                <a:ext cx="328936" cy="168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600" b="1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ECM</a:t>
                </a:r>
                <a:endParaRPr/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2791876" y="5253245"/>
                <a:ext cx="342000" cy="5240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3" name="Google Shape;1113;p37"/>
            <p:cNvSpPr txBox="1"/>
            <p:nvPr/>
          </p:nvSpPr>
          <p:spPr>
            <a:xfrm>
              <a:off x="3049145" y="4207027"/>
              <a:ext cx="10470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Hemidesmozom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4" name="Google Shape;1114;p37"/>
          <p:cNvSpPr/>
          <p:nvPr/>
        </p:nvSpPr>
        <p:spPr>
          <a:xfrm>
            <a:off x="-39057" y="6654294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http://www.mun.ca/biology/desmid/brian/BIOL2060/BIOL2060-17/CB17.html	https://quizlet.com/12976144/cell-bio-lecture-11-flash-cards/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Google Shape;1119;p38" descr="http://upload.wikimedia.org/wikipedia/commons/5/5f/Animal_Cell_Cross_Section_Mod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620688"/>
            <a:ext cx="5895975" cy="58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>
            <a:off x="251519" y="980728"/>
            <a:ext cx="5532342" cy="327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dsDNA, histony , proteiny nehistonové povahy</a:t>
            </a:r>
            <a:endParaRPr/>
          </a:p>
          <a:p>
            <a:pPr marL="177800" marR="0" lvl="0" indent="-177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dvoušroubovice DNA - nukleozomový řetězec - 30-nm chrom. vlákno - 600-nm chrom. vlákno - mitotický chromozom</a:t>
            </a:r>
            <a:endParaRPr/>
          </a:p>
          <a:p>
            <a:pPr marL="177800" marR="0" lvl="0" indent="-177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euchromatin, heterochromatin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Chromozom</a:t>
            </a:r>
            <a:endParaRPr/>
          </a:p>
          <a:p>
            <a:pPr marL="177800" marR="0" lvl="0" indent="-177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interfázním jádře rozprostřen</a:t>
            </a:r>
            <a:endParaRPr/>
          </a:p>
          <a:p>
            <a:pPr marL="177800" marR="0" lvl="0" indent="-177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mitóze ve formě mitotického chromozomu</a:t>
            </a:r>
            <a:endParaRPr/>
          </a:p>
          <a:p>
            <a:pPr marL="177800" marR="0" lvl="0" indent="-177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haploidní sada chromozomů v pohlavních buňkách</a:t>
            </a:r>
            <a:endParaRPr/>
          </a:p>
          <a:p>
            <a:pPr marL="177800" marR="0" lvl="0" indent="-177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diploidní sada chromozomů v somatických buňkách 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Chromatin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7" name="Google Shape;157;p4"/>
          <p:cNvGrpSpPr/>
          <p:nvPr/>
        </p:nvGrpSpPr>
        <p:grpSpPr>
          <a:xfrm>
            <a:off x="947523" y="5023260"/>
            <a:ext cx="1394431" cy="1323175"/>
            <a:chOff x="982639" y="5192972"/>
            <a:chExt cx="1394431" cy="1323175"/>
          </a:xfrm>
        </p:grpSpPr>
        <p:pic>
          <p:nvPicPr>
            <p:cNvPr id="158" name="Google Shape;158;p4" descr="http://classes.midlandstech.edu/carterp/Courses/bio101/chap15/f15-05_levels_of_chroma_c.jpg"/>
            <p:cNvPicPr preferRelativeResize="0"/>
            <p:nvPr/>
          </p:nvPicPr>
          <p:blipFill rotWithShape="1">
            <a:blip r:embed="rId3">
              <a:alphaModFix/>
            </a:blip>
            <a:srcRect l="52714" t="10776" r="1778" b="52481"/>
            <a:stretch/>
          </p:blipFill>
          <p:spPr>
            <a:xfrm>
              <a:off x="982639" y="5192972"/>
              <a:ext cx="1394431" cy="1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4"/>
            <p:cNvSpPr txBox="1"/>
            <p:nvPr/>
          </p:nvSpPr>
          <p:spPr>
            <a:xfrm>
              <a:off x="1350276" y="6269926"/>
              <a:ext cx="659155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Interfáze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4"/>
          <p:cNvGrpSpPr/>
          <p:nvPr/>
        </p:nvGrpSpPr>
        <p:grpSpPr>
          <a:xfrm>
            <a:off x="2736136" y="5023261"/>
            <a:ext cx="1550034" cy="1326221"/>
            <a:chOff x="2831910" y="5192973"/>
            <a:chExt cx="1550034" cy="1326221"/>
          </a:xfrm>
        </p:grpSpPr>
        <p:pic>
          <p:nvPicPr>
            <p:cNvPr id="161" name="Google Shape;161;p4" descr="http://www.rrnursingschool.biz/unity-companies/images/8176_126_228-electron-chromosome.jpg"/>
            <p:cNvPicPr preferRelativeResize="0"/>
            <p:nvPr/>
          </p:nvPicPr>
          <p:blipFill rotWithShape="1">
            <a:blip r:embed="rId4">
              <a:alphaModFix/>
            </a:blip>
            <a:srcRect l="2526" t="2139" r="2244" b="11258"/>
            <a:stretch/>
          </p:blipFill>
          <p:spPr>
            <a:xfrm>
              <a:off x="2831910" y="5192973"/>
              <a:ext cx="1550034" cy="10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4"/>
            <p:cNvSpPr txBox="1"/>
            <p:nvPr/>
          </p:nvSpPr>
          <p:spPr>
            <a:xfrm>
              <a:off x="2896636" y="6272973"/>
              <a:ext cx="142058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Mitotické chromozomy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4"/>
          <p:cNvGrpSpPr/>
          <p:nvPr/>
        </p:nvGrpSpPr>
        <p:grpSpPr>
          <a:xfrm>
            <a:off x="5155410" y="4725144"/>
            <a:ext cx="2954998" cy="1726176"/>
            <a:chOff x="4820866" y="4901373"/>
            <a:chExt cx="2954998" cy="1726176"/>
          </a:xfrm>
        </p:grpSpPr>
        <p:pic>
          <p:nvPicPr>
            <p:cNvPr id="164" name="Google Shape;164;p4" descr="http://facweb.bhc.edu/academics/science/robertsk/biol100/celldivision_files/image023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20866" y="4901373"/>
              <a:ext cx="2954998" cy="14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4"/>
            <p:cNvSpPr/>
            <p:nvPr/>
          </p:nvSpPr>
          <p:spPr>
            <a:xfrm>
              <a:off x="5097322" y="6156041"/>
              <a:ext cx="2304256" cy="1863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" name="Google Shape;166;p4"/>
            <p:cNvCxnSpPr/>
            <p:nvPr/>
          </p:nvCxnSpPr>
          <p:spPr>
            <a:xfrm>
              <a:off x="4820866" y="6381328"/>
              <a:ext cx="133531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6584611" y="6381328"/>
              <a:ext cx="118764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8" name="Google Shape;168;p4"/>
            <p:cNvSpPr txBox="1"/>
            <p:nvPr/>
          </p:nvSpPr>
          <p:spPr>
            <a:xfrm>
              <a:off x="5158943" y="6381327"/>
              <a:ext cx="66877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Diploidní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5189827" y="5394999"/>
              <a:ext cx="543739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Replikace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6097650" y="5394482"/>
              <a:ext cx="420308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MEI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6971890" y="5505659"/>
              <a:ext cx="420308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MEI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6839449" y="6381328"/>
              <a:ext cx="6992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Haploidní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4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http://www.mechanobio.info/figure/1389942033388.jpg.html     lookfordiagnosis.com        http://facweb.bhc.edu/academics/science/robertsk/biol100/celldivision.htm   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4"/>
          <p:cNvGrpSpPr/>
          <p:nvPr/>
        </p:nvGrpSpPr>
        <p:grpSpPr>
          <a:xfrm>
            <a:off x="6155747" y="956583"/>
            <a:ext cx="2648117" cy="3408521"/>
            <a:chOff x="6446253" y="956583"/>
            <a:chExt cx="2648117" cy="3408521"/>
          </a:xfrm>
        </p:grpSpPr>
        <p:pic>
          <p:nvPicPr>
            <p:cNvPr id="175" name="Google Shape;175;p4" descr="https://unlockinglifescode.org/sites/default/files/chromatin_lg.jpg"/>
            <p:cNvPicPr preferRelativeResize="0"/>
            <p:nvPr/>
          </p:nvPicPr>
          <p:blipFill rotWithShape="1">
            <a:blip r:embed="rId6">
              <a:alphaModFix/>
            </a:blip>
            <a:srcRect r="28260"/>
            <a:stretch/>
          </p:blipFill>
          <p:spPr>
            <a:xfrm>
              <a:off x="6446253" y="956583"/>
              <a:ext cx="2445266" cy="34085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4"/>
            <p:cNvSpPr txBox="1"/>
            <p:nvPr/>
          </p:nvSpPr>
          <p:spPr>
            <a:xfrm>
              <a:off x="7724972" y="3902169"/>
              <a:ext cx="652743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2-nm dsDNA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7011378" y="2935577"/>
              <a:ext cx="1260281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10-nm nukleozomové vlákno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6754846" y="1916832"/>
              <a:ext cx="1233030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30-nm chromatinové vlákno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6670078" y="1029719"/>
              <a:ext cx="1277914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600-nm chromatinové vlákno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8088967" y="1169013"/>
              <a:ext cx="1005403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Mitotický chromozom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6446253" y="2366546"/>
              <a:ext cx="308593" cy="792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"/>
            <p:cNvSpPr txBox="1"/>
            <p:nvPr/>
          </p:nvSpPr>
          <p:spPr>
            <a:xfrm>
              <a:off x="6480213" y="2306122"/>
              <a:ext cx="468398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Histony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/>
          <p:nvPr/>
        </p:nvSpPr>
        <p:spPr>
          <a:xfrm>
            <a:off x="251519" y="931995"/>
            <a:ext cx="8640000" cy="288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Jaderný pór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3000 - 4000 póru v jádře savčích buněk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 cca 100 různých nukleoporinů, osmičetná symetrie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cytoplazmatická strana - kruh s vlákny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nukleoplazmatická strana - kruh v jaderné lamině, struktura ve tvaru koše</a:t>
            </a:r>
            <a:endParaRPr/>
          </a:p>
          <a:p>
            <a:pPr marL="0" marR="0" lvl="0" indent="0" algn="just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molekul mezi jádrem a cytoplazmou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pasivní transport - volná difuze menších molekul rozpuštěných ve vodě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aktivní transport - selektivní transport molekul s třídícími signály</a:t>
            </a:r>
            <a:endParaRPr/>
          </a:p>
          <a:p>
            <a:pPr marL="0" marR="0" lvl="0" indent="0" algn="just" rtl="0">
              <a:spcBef>
                <a:spcPts val="1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- vazba molekuly na importin/exportin, translokace jaderným pórem</a:t>
            </a:r>
            <a:endParaRPr/>
          </a:p>
          <a:p>
            <a:pPr marL="0" marR="0" lvl="0" indent="0" algn="just" rtl="0">
              <a:spcBef>
                <a:spcPts val="1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- jednostranný transport zajišťuje Ran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přes jaderný pór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p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1" name="Google Shape;191;p5" descr="http://images.slideplayer.cz/11/3008839/slides/slide_13.jpg"/>
          <p:cNvPicPr preferRelativeResize="0"/>
          <p:nvPr/>
        </p:nvPicPr>
        <p:blipFill rotWithShape="1">
          <a:blip r:embed="rId3">
            <a:alphaModFix/>
          </a:blip>
          <a:srcRect t="23500"/>
          <a:stretch/>
        </p:blipFill>
        <p:spPr>
          <a:xfrm>
            <a:off x="318194" y="4049382"/>
            <a:ext cx="3699225" cy="212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/>
          <p:nvPr/>
        </p:nvSpPr>
        <p:spPr>
          <a:xfrm>
            <a:off x="7669636" y="27833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5" descr="http://www.pha.jhu.edu/~ghzheng/old/webct/note6_4.files/F05-50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0766" y="4019666"/>
            <a:ext cx="220075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 descr="http://www.pha.jhu.edu/~ghzheng/old/webct/note6_4.files/12_010_2.jpg"/>
          <p:cNvPicPr preferRelativeResize="0"/>
          <p:nvPr/>
        </p:nvPicPr>
        <p:blipFill rotWithShape="1">
          <a:blip r:embed="rId5">
            <a:alphaModFix/>
          </a:blip>
          <a:srcRect t="45735" r="40229" b="5808"/>
          <a:stretch/>
        </p:blipFill>
        <p:spPr>
          <a:xfrm>
            <a:off x="4763478" y="4284150"/>
            <a:ext cx="1249968" cy="92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 descr="http://www.pha.jhu.edu/~ghzheng/old/webct/note6_4.files/12_010_2.jpg"/>
          <p:cNvPicPr preferRelativeResize="0"/>
          <p:nvPr/>
        </p:nvPicPr>
        <p:blipFill rotWithShape="1">
          <a:blip r:embed="rId6">
            <a:alphaModFix/>
          </a:blip>
          <a:srcRect l="-1260" t="-608" r="-566" b="56835"/>
          <a:stretch/>
        </p:blipFill>
        <p:spPr>
          <a:xfrm>
            <a:off x="4323754" y="5287296"/>
            <a:ext cx="2129415" cy="83546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http://slideplayer.cz/slide/3008839/                  http://www.pha.jhu.edu/~ghzheng/old/webct/note6_4.htm#</a:t>
            </a: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4706328" y="5072037"/>
            <a:ext cx="153704" cy="457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4274280" y="5993218"/>
            <a:ext cx="153704" cy="5029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přes jaderný pór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6"/>
          <p:cNvSpPr/>
          <p:nvPr/>
        </p:nvSpPr>
        <p:spPr>
          <a:xfrm>
            <a:off x="251519" y="970095"/>
            <a:ext cx="6970984" cy="193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do jádra (import)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jaderná lokalizační sekvence (NLS)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NLS rozeznána importinem - vazba k póru - import do jádra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Ran-GTP - vytěsnění přenášeného proteinu 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Ran-GTP/importin z jádra 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hydrolýza GTP na GDP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disociace Ran-GDP/importin </a:t>
            </a:r>
            <a:endParaRPr/>
          </a:p>
        </p:txBody>
      </p:sp>
      <p:pic>
        <p:nvPicPr>
          <p:cNvPr id="207" name="Google Shape;207;p6" descr="http://www.mun.ca/biology/desmid/brian/BIOL2060/BIOL2060-18/18_31.jpg"/>
          <p:cNvPicPr preferRelativeResize="0"/>
          <p:nvPr/>
        </p:nvPicPr>
        <p:blipFill rotWithShape="1">
          <a:blip r:embed="rId3">
            <a:alphaModFix/>
          </a:blip>
          <a:srcRect l="50000" b="7355"/>
          <a:stretch/>
        </p:blipFill>
        <p:spPr>
          <a:xfrm>
            <a:off x="7020272" y="3675486"/>
            <a:ext cx="1801537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 descr="http://www.mun.ca/biology/desmid/brian/BIOL2060/BIOL2060-18/18_31.jpg"/>
          <p:cNvPicPr preferRelativeResize="0"/>
          <p:nvPr/>
        </p:nvPicPr>
        <p:blipFill rotWithShape="1">
          <a:blip r:embed="rId4">
            <a:alphaModFix/>
          </a:blip>
          <a:srcRect r="50000" b="7308"/>
          <a:stretch/>
        </p:blipFill>
        <p:spPr>
          <a:xfrm>
            <a:off x="7044715" y="733618"/>
            <a:ext cx="1800604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/>
          <p:nvPr/>
        </p:nvSpPr>
        <p:spPr>
          <a:xfrm>
            <a:off x="-39057" y="6632977"/>
            <a:ext cx="913555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http://www.mun.ca/biology/desmid/brian/BIOL2060/BIOL2060-18/CB18.html   http://www.pha.jhu.edu/~ghzheng/old/webct/note6_4.htm#</a:t>
            </a:r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251520" y="4161998"/>
            <a:ext cx="5828990" cy="193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z jádra (export)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jaderná exportní sekvence (NES)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Ran-GTP k exportinu - naložení exportovaného proteinu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k póru - export z jádra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hydrolýza GTP na GDP - uvolnění přenášené molekuly</a:t>
            </a:r>
            <a:endParaRPr/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 exportována ve formě hnRNP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rRNA exportována ve formě podjednotek ribozomů</a:t>
            </a:r>
            <a:endParaRPr sz="16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6"/>
          <p:cNvGrpSpPr/>
          <p:nvPr/>
        </p:nvGrpSpPr>
        <p:grpSpPr>
          <a:xfrm>
            <a:off x="4799129" y="2421096"/>
            <a:ext cx="1789095" cy="1872000"/>
            <a:chOff x="3407104" y="2590645"/>
            <a:chExt cx="1681067" cy="1758967"/>
          </a:xfrm>
        </p:grpSpPr>
        <p:pic>
          <p:nvPicPr>
            <p:cNvPr id="212" name="Google Shape;212;p6" descr="http://www.pha.jhu.edu/~ghzheng/old/webct/note6_4.files/12_017_2.jpg"/>
            <p:cNvPicPr preferRelativeResize="0"/>
            <p:nvPr/>
          </p:nvPicPr>
          <p:blipFill rotWithShape="1">
            <a:blip r:embed="rId5">
              <a:alphaModFix/>
            </a:blip>
            <a:srcRect l="20232" r="16520" b="8350"/>
            <a:stretch/>
          </p:blipFill>
          <p:spPr>
            <a:xfrm>
              <a:off x="3491880" y="2696267"/>
              <a:ext cx="1457358" cy="1653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3635896" y="2679437"/>
              <a:ext cx="504056" cy="8466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364433" y="2894075"/>
              <a:ext cx="554462" cy="6360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417075" y="3670355"/>
              <a:ext cx="86025" cy="578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918895" y="2957682"/>
              <a:ext cx="86025" cy="18328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3715640" y="3399442"/>
              <a:ext cx="936000" cy="1620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4182078" y="3377024"/>
              <a:ext cx="510076" cy="200055"/>
              <a:chOff x="5013408" y="2486425"/>
              <a:chExt cx="510076" cy="200055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5076056" y="2517548"/>
                <a:ext cx="396000" cy="144000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6"/>
              <p:cNvSpPr txBox="1"/>
              <p:nvPr/>
            </p:nvSpPr>
            <p:spPr>
              <a:xfrm>
                <a:off x="5013408" y="2486425"/>
                <a:ext cx="510076" cy="20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7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Naložení</a:t>
                </a:r>
                <a:endParaRPr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6"/>
            <p:cNvGrpSpPr/>
            <p:nvPr/>
          </p:nvGrpSpPr>
          <p:grpSpPr>
            <a:xfrm>
              <a:off x="3751862" y="3377024"/>
              <a:ext cx="502061" cy="200055"/>
              <a:chOff x="5013408" y="2486425"/>
              <a:chExt cx="502061" cy="200055"/>
            </a:xfrm>
          </p:grpSpPr>
          <p:sp>
            <p:nvSpPr>
              <p:cNvPr id="222" name="Google Shape;222;p6"/>
              <p:cNvSpPr/>
              <p:nvPr/>
            </p:nvSpPr>
            <p:spPr>
              <a:xfrm>
                <a:off x="5076056" y="2517548"/>
                <a:ext cx="396000" cy="144000"/>
              </a:xfrm>
              <a:prstGeom prst="rect">
                <a:avLst/>
              </a:prstGeom>
              <a:solidFill>
                <a:srgbClr val="FBD4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6"/>
              <p:cNvSpPr txBox="1"/>
              <p:nvPr/>
            </p:nvSpPr>
            <p:spPr>
              <a:xfrm>
                <a:off x="5013408" y="2486425"/>
                <a:ext cx="502061" cy="20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7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Vyložení</a:t>
                </a:r>
                <a:endParaRPr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4" name="Google Shape;224;p6"/>
            <p:cNvSpPr txBox="1"/>
            <p:nvPr/>
          </p:nvSpPr>
          <p:spPr>
            <a:xfrm>
              <a:off x="3625869" y="2590645"/>
              <a:ext cx="519693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Přenášený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 txBox="1"/>
            <p:nvPr/>
          </p:nvSpPr>
          <p:spPr>
            <a:xfrm>
              <a:off x="4301499" y="2853216"/>
              <a:ext cx="466794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Importin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4783279" y="2997590"/>
              <a:ext cx="304892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NLS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 txBox="1"/>
            <p:nvPr/>
          </p:nvSpPr>
          <p:spPr>
            <a:xfrm>
              <a:off x="3407104" y="3116925"/>
              <a:ext cx="308098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/>
          <p:nvPr/>
        </p:nvSpPr>
        <p:spPr>
          <a:xfrm>
            <a:off x="251519" y="931995"/>
            <a:ext cx="8640000" cy="235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molekul rRNA, sestavení ribozomálních podjednotek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Organizátor jadérka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krátká raménka chromozomů 13, 14, 15, 21, 22</a:t>
            </a:r>
            <a:endParaRPr/>
          </a:p>
          <a:p>
            <a:pPr marL="177800" marR="0" lvl="0" indent="-17780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tandemové repetice rDNA (geny pro rRNA)</a:t>
            </a:r>
            <a:endParaRPr/>
          </a:p>
          <a:p>
            <a:pPr marL="177800" marR="0" lvl="0" indent="-17780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přepis rDNA do 45S pre-rRNA (RNA Pol I) </a:t>
            </a:r>
            <a:endParaRPr/>
          </a:p>
          <a:p>
            <a:pPr marL="177800" marR="0" lvl="0" indent="-17780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štěpení na 18S, 5.8S a 28S rRNA (snoRNP)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5S rRNA přepisována mimo jadérko (RNA Pol III)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ribozomálních proteinů - sestavení ribozomálních podjednotek - export podjednotek</a:t>
            </a:r>
            <a:endParaRPr/>
          </a:p>
        </p:txBody>
      </p:sp>
      <p:sp>
        <p:nvSpPr>
          <p:cNvPr id="234" name="Google Shape;234;p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Jadérko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36" name="Google Shape;236;p7"/>
          <p:cNvGrpSpPr/>
          <p:nvPr/>
        </p:nvGrpSpPr>
        <p:grpSpPr>
          <a:xfrm>
            <a:off x="2826043" y="3433534"/>
            <a:ext cx="1957500" cy="2700000"/>
            <a:chOff x="2990998" y="3738657"/>
            <a:chExt cx="2088000" cy="2880000"/>
          </a:xfrm>
        </p:grpSpPr>
        <p:pic>
          <p:nvPicPr>
            <p:cNvPr id="237" name="Google Shape;237;p7" descr="http://www.pha.jhu.edu/~ghzheng/old/webct/note6_4.files/F11-49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90998" y="4152606"/>
              <a:ext cx="2088000" cy="2466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7" descr="http://www.pha.jhu.edu/~ghzheng/old/webct/note6_4.files/F11-47.gif"/>
            <p:cNvPicPr preferRelativeResize="0"/>
            <p:nvPr/>
          </p:nvPicPr>
          <p:blipFill rotWithShape="1">
            <a:blip r:embed="rId4">
              <a:alphaModFix/>
            </a:blip>
            <a:srcRect l="35137" b="73729"/>
            <a:stretch/>
          </p:blipFill>
          <p:spPr>
            <a:xfrm>
              <a:off x="2990998" y="3738657"/>
              <a:ext cx="2088000" cy="5191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9" name="Google Shape;239;p7" descr="https://www.uni-mainz.de/FB/Medizin/Anatomie/workshop/EM/eigeneEM/Hypophyse/Hy8k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0192" y="1049662"/>
            <a:ext cx="2160000" cy="14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7" descr="http://cryoem.berkeley.edu/%7Ebgreber/website/pictures/scheme_maturation_ppall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07789" y="3519259"/>
            <a:ext cx="3476394" cy="27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7"/>
          <p:cNvGrpSpPr/>
          <p:nvPr/>
        </p:nvGrpSpPr>
        <p:grpSpPr>
          <a:xfrm>
            <a:off x="457387" y="3884890"/>
            <a:ext cx="1954977" cy="1995677"/>
            <a:chOff x="325654" y="4143081"/>
            <a:chExt cx="1954977" cy="1995677"/>
          </a:xfrm>
        </p:grpSpPr>
        <p:pic>
          <p:nvPicPr>
            <p:cNvPr id="242" name="Google Shape;242;p7" descr="Jadro2"/>
            <p:cNvPicPr preferRelativeResize="0"/>
            <p:nvPr/>
          </p:nvPicPr>
          <p:blipFill rotWithShape="1">
            <a:blip r:embed="rId7">
              <a:alphaModFix/>
            </a:blip>
            <a:srcRect b="8378"/>
            <a:stretch/>
          </p:blipFill>
          <p:spPr>
            <a:xfrm>
              <a:off x="467544" y="4152606"/>
              <a:ext cx="1704975" cy="18195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7"/>
            <p:cNvSpPr/>
            <p:nvPr/>
          </p:nvSpPr>
          <p:spPr>
            <a:xfrm>
              <a:off x="683568" y="4143081"/>
              <a:ext cx="1368152" cy="28450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808428" y="5905847"/>
              <a:ext cx="435935" cy="9971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"/>
            <p:cNvSpPr txBox="1"/>
            <p:nvPr/>
          </p:nvSpPr>
          <p:spPr>
            <a:xfrm>
              <a:off x="584602" y="4156775"/>
              <a:ext cx="1479893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chromozomy podílející se svojí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rDNA na tvorbě jadérka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1772158" y="5875590"/>
              <a:ext cx="508473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jadérko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325654" y="5945435"/>
              <a:ext cx="998991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jaderná membrána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7"/>
          <p:cNvSpPr txBox="1"/>
          <p:nvPr/>
        </p:nvSpPr>
        <p:spPr>
          <a:xfrm>
            <a:off x="6588224" y="2587605"/>
            <a:ext cx="508473" cy="19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jadérko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p7"/>
          <p:cNvCxnSpPr>
            <a:endCxn id="248" idx="0"/>
          </p:cNvCxnSpPr>
          <p:nvPr/>
        </p:nvCxnSpPr>
        <p:spPr>
          <a:xfrm flipH="1">
            <a:off x="6842461" y="1628805"/>
            <a:ext cx="646500" cy="95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7"/>
          <p:cNvSpPr txBox="1"/>
          <p:nvPr/>
        </p:nvSpPr>
        <p:spPr>
          <a:xfrm>
            <a:off x="7498604" y="2578079"/>
            <a:ext cx="998991" cy="19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jaderná membrána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" name="Google Shape;251;p7"/>
          <p:cNvCxnSpPr>
            <a:endCxn id="250" idx="0"/>
          </p:cNvCxnSpPr>
          <p:nvPr/>
        </p:nvCxnSpPr>
        <p:spPr>
          <a:xfrm>
            <a:off x="7748499" y="1907279"/>
            <a:ext cx="249600" cy="670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2" name="Google Shape;252;p7"/>
          <p:cNvSpPr/>
          <p:nvPr/>
        </p:nvSpPr>
        <p:spPr>
          <a:xfrm>
            <a:off x="-39057" y="6504878"/>
            <a:ext cx="91355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http://www.pha.jhu.edu/~ghzheng/old/webct/note6_4.html	https://www.uni-mainz.de/FB/Medizin/Anatomie/workshop/EM/EMNucleolus.html</a:t>
            </a:r>
            <a:endParaRPr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http://cryoem.berkeley.edu/~bgreber/website/pages/biogenesis.html</a:t>
            </a:r>
            <a:endParaRPr sz="1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51519" y="931995"/>
            <a:ext cx="8640000" cy="241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80S, bez membrány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volně v cytoplazmě, vázané na ER</a:t>
            </a:r>
            <a:endParaRPr/>
          </a:p>
          <a:p>
            <a:pPr marL="180975" marR="0" lvl="0" indent="-793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podjednotky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vznik v jadérku, spojení v cytoplazmě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- 60S: 5S, 5.8S, 28S rRNA; 50 L proteinů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- 40S: 18S rRNA; 30 S proteinů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proteinů na základě genetické informace uložené v mRNA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polyribozom: řada ribozomů připojených na jedinou molekulu mRNA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Ribozomy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1" name="Google Shape;261;p8" descr="http://www.pha.jhu.edu/~ghzheng/old/webct/note6_4.files/F04-32.gif"/>
          <p:cNvPicPr preferRelativeResize="0"/>
          <p:nvPr/>
        </p:nvPicPr>
        <p:blipFill rotWithShape="1">
          <a:blip r:embed="rId3">
            <a:alphaModFix/>
          </a:blip>
          <a:srcRect l="2646" t="52741"/>
          <a:stretch/>
        </p:blipFill>
        <p:spPr>
          <a:xfrm>
            <a:off x="4583872" y="1145615"/>
            <a:ext cx="4020576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8"/>
          <p:cNvSpPr/>
          <p:nvPr/>
        </p:nvSpPr>
        <p:spPr>
          <a:xfrm>
            <a:off x="-39057" y="6487244"/>
            <a:ext cx="91355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http://www.ncbi.nlm.nih.gov/books/NBK26829/figure/A1090/?report=objectonly</a:t>
            </a:r>
            <a:endParaRPr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http://www.pha.jhu.edu/~ghzheng/old/webct/note6_4.html  http://bio1151.nicerweb.com/Locked/media/ch06/ribosome.html</a:t>
            </a:r>
            <a:endParaRPr sz="1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Google Shape;263;p8"/>
          <p:cNvGrpSpPr/>
          <p:nvPr/>
        </p:nvGrpSpPr>
        <p:grpSpPr>
          <a:xfrm>
            <a:off x="383598" y="3703194"/>
            <a:ext cx="4898156" cy="2112040"/>
            <a:chOff x="394052" y="3602960"/>
            <a:chExt cx="4898156" cy="2112040"/>
          </a:xfrm>
        </p:grpSpPr>
        <p:pic>
          <p:nvPicPr>
            <p:cNvPr id="264" name="Google Shape;264;p8" descr="http://bio1151.nicerweb.com/Locked/media/ch06/06_11Ribosomes_CL.jpg"/>
            <p:cNvPicPr preferRelativeResize="0"/>
            <p:nvPr/>
          </p:nvPicPr>
          <p:blipFill rotWithShape="1">
            <a:blip r:embed="rId4">
              <a:alphaModFix/>
            </a:blip>
            <a:srcRect b="11539"/>
            <a:stretch/>
          </p:blipFill>
          <p:spPr>
            <a:xfrm>
              <a:off x="484936" y="3645024"/>
              <a:ext cx="4333332" cy="20699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8"/>
            <p:cNvSpPr/>
            <p:nvPr/>
          </p:nvSpPr>
          <p:spPr>
            <a:xfrm>
              <a:off x="484936" y="3676774"/>
              <a:ext cx="630680" cy="8594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1468472" y="3683124"/>
              <a:ext cx="221050" cy="8594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3423354" y="3717032"/>
              <a:ext cx="1076638" cy="96298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4395668" y="4994832"/>
              <a:ext cx="466962" cy="64086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 txBox="1"/>
            <p:nvPr/>
          </p:nvSpPr>
          <p:spPr>
            <a:xfrm>
              <a:off x="394052" y="3602960"/>
              <a:ext cx="60305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Ribozomy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 txBox="1"/>
            <p:nvPr/>
          </p:nvSpPr>
          <p:spPr>
            <a:xfrm>
              <a:off x="1432963" y="3633869"/>
              <a:ext cx="2920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 txBox="1"/>
            <p:nvPr/>
          </p:nvSpPr>
          <p:spPr>
            <a:xfrm>
              <a:off x="3326656" y="4192172"/>
              <a:ext cx="85151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Volné ribozomy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 txBox="1"/>
            <p:nvPr/>
          </p:nvSpPr>
          <p:spPr>
            <a:xfrm>
              <a:off x="3327638" y="4465740"/>
              <a:ext cx="914033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Vázané ribozomy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 txBox="1"/>
            <p:nvPr/>
          </p:nvSpPr>
          <p:spPr>
            <a:xfrm>
              <a:off x="3327638" y="3867398"/>
              <a:ext cx="134844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Endoplazmatické retikulum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 txBox="1"/>
            <p:nvPr/>
          </p:nvSpPr>
          <p:spPr>
            <a:xfrm>
              <a:off x="3322464" y="3657724"/>
              <a:ext cx="6832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 txBox="1"/>
            <p:nvPr/>
          </p:nvSpPr>
          <p:spPr>
            <a:xfrm>
              <a:off x="4306041" y="4887462"/>
              <a:ext cx="986167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Velká podjednotka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(60S)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4316553" y="5302563"/>
              <a:ext cx="965329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Malá podjednotka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(40S)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585246" y="3609280"/>
            <a:ext cx="3172614" cy="2340000"/>
            <a:chOff x="5489996" y="3853153"/>
            <a:chExt cx="3172614" cy="2340000"/>
          </a:xfrm>
        </p:grpSpPr>
        <p:pic>
          <p:nvPicPr>
            <p:cNvPr id="278" name="Google Shape;278;p8" descr="Figure 6-75. A polyribosome."/>
            <p:cNvPicPr preferRelativeResize="0"/>
            <p:nvPr/>
          </p:nvPicPr>
          <p:blipFill rotWithShape="1">
            <a:blip r:embed="rId5">
              <a:alphaModFix/>
            </a:blip>
            <a:srcRect b="5026"/>
            <a:stretch/>
          </p:blipFill>
          <p:spPr>
            <a:xfrm>
              <a:off x="5508104" y="3853153"/>
              <a:ext cx="3154506" cy="23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8"/>
            <p:cNvSpPr/>
            <p:nvPr/>
          </p:nvSpPr>
          <p:spPr>
            <a:xfrm>
              <a:off x="5643066" y="5895380"/>
              <a:ext cx="360040" cy="136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364179" y="4684748"/>
              <a:ext cx="475253" cy="136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972540" y="3865575"/>
              <a:ext cx="475253" cy="136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798563" y="4517750"/>
              <a:ext cx="221709" cy="15039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159545" y="4509120"/>
              <a:ext cx="221709" cy="15039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745109" y="4118154"/>
              <a:ext cx="179341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732707" y="4252777"/>
              <a:ext cx="179341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543802" y="4383212"/>
              <a:ext cx="179341" cy="457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 txBox="1"/>
            <p:nvPr/>
          </p:nvSpPr>
          <p:spPr>
            <a:xfrm>
              <a:off x="5489996" y="5833722"/>
              <a:ext cx="649537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Polypeptidový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řetězec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8"/>
            <p:cNvSpPr txBox="1"/>
            <p:nvPr/>
          </p:nvSpPr>
          <p:spPr>
            <a:xfrm>
              <a:off x="6968013" y="3901850"/>
              <a:ext cx="388248" cy="168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mRNA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 txBox="1"/>
            <p:nvPr/>
          </p:nvSpPr>
          <p:spPr>
            <a:xfrm>
              <a:off x="6652173" y="4460583"/>
              <a:ext cx="449161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Iniciační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kodon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 txBox="1"/>
            <p:nvPr/>
          </p:nvSpPr>
          <p:spPr>
            <a:xfrm>
              <a:off x="6080769" y="4456734"/>
              <a:ext cx="388248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Stop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kodon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8"/>
            <p:cNvSpPr txBox="1"/>
            <p:nvPr/>
          </p:nvSpPr>
          <p:spPr>
            <a:xfrm>
              <a:off x="6217430" y="4636876"/>
              <a:ext cx="652743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PolyA vazebný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 txBox="1"/>
            <p:nvPr/>
          </p:nvSpPr>
          <p:spPr>
            <a:xfrm>
              <a:off x="6627835" y="4199528"/>
              <a:ext cx="383438" cy="155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čepička</a:t>
              </a:r>
              <a:endParaRPr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 txBox="1"/>
            <p:nvPr/>
          </p:nvSpPr>
          <p:spPr>
            <a:xfrm>
              <a:off x="6649645" y="4076709"/>
              <a:ext cx="354584" cy="155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eIF-4G</a:t>
              </a:r>
              <a:endParaRPr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8"/>
            <p:cNvSpPr txBox="1"/>
            <p:nvPr/>
          </p:nvSpPr>
          <p:spPr>
            <a:xfrm>
              <a:off x="6469241" y="4330185"/>
              <a:ext cx="346570" cy="155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eIF-4E</a:t>
              </a:r>
              <a:endParaRPr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Semiautonomní organely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2" name="Google Shape;302;p9"/>
          <p:cNvSpPr/>
          <p:nvPr/>
        </p:nvSpPr>
        <p:spPr>
          <a:xfrm>
            <a:off x="251519" y="993987"/>
            <a:ext cx="425712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energetická centra buňky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vlastní genom a proteosyntetický aparát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část proteinů řízena jadernými geny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endosymbiotická teorie</a:t>
            </a:r>
            <a:endParaRPr/>
          </a:p>
        </p:txBody>
      </p:sp>
      <p:sp>
        <p:nvSpPr>
          <p:cNvPr id="303" name="Google Shape;303;p9"/>
          <p:cNvSpPr/>
          <p:nvPr/>
        </p:nvSpPr>
        <p:spPr>
          <a:xfrm>
            <a:off x="251520" y="2420888"/>
            <a:ext cx="8640000" cy="162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Mitochondrie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organely buněčného dýchání, zisk ATP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dvě biomembrány - vnější hladká, vnitřní zvrásněna (kristy)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dva kompartmenty - mezi membránami, matrix mitochondrie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enzymy oxidativní fosforylace a dýchacího řetězce na vnitřní membráně 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enzymy Krebsova cyklu a katabolismu MK v matrix                                   </a:t>
            </a:r>
            <a:endParaRPr/>
          </a:p>
        </p:txBody>
      </p:sp>
      <p:sp>
        <p:nvSpPr>
          <p:cNvPr id="304" name="Google Shape;304;p9"/>
          <p:cNvSpPr/>
          <p:nvPr/>
        </p:nvSpPr>
        <p:spPr>
          <a:xfrm>
            <a:off x="5123000" y="1009389"/>
            <a:ext cx="2401328" cy="47037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5724128" y="1448415"/>
            <a:ext cx="376720" cy="827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6516216" y="1455524"/>
            <a:ext cx="376720" cy="12120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5147560" y="2189792"/>
            <a:ext cx="501414" cy="8278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7728978" y="1763730"/>
            <a:ext cx="443421" cy="15310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302647" y="2189801"/>
            <a:ext cx="443421" cy="765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302647" y="1743289"/>
            <a:ext cx="805257" cy="13371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6012160" y="2225815"/>
            <a:ext cx="1152128" cy="29593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7185899" y="2257600"/>
            <a:ext cx="376720" cy="12120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5778654" y="1888406"/>
            <a:ext cx="136136" cy="1001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9"/>
          <p:cNvSpPr/>
          <p:nvPr/>
        </p:nvSpPr>
        <p:spPr>
          <a:xfrm>
            <a:off x="6586056" y="1881664"/>
            <a:ext cx="136136" cy="1001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9"/>
          <p:cNvSpPr/>
          <p:nvPr/>
        </p:nvSpPr>
        <p:spPr>
          <a:xfrm>
            <a:off x="7452320" y="1685736"/>
            <a:ext cx="136136" cy="1001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6" name="Google Shape;316;p9"/>
          <p:cNvGrpSpPr/>
          <p:nvPr/>
        </p:nvGrpSpPr>
        <p:grpSpPr>
          <a:xfrm>
            <a:off x="4314964" y="764704"/>
            <a:ext cx="4569204" cy="1944000"/>
            <a:chOff x="1285115" y="1605095"/>
            <a:chExt cx="4422851" cy="1881733"/>
          </a:xfrm>
        </p:grpSpPr>
        <p:pic>
          <p:nvPicPr>
            <p:cNvPr id="317" name="Google Shape;317;p9"/>
            <p:cNvPicPr preferRelativeResize="0"/>
            <p:nvPr/>
          </p:nvPicPr>
          <p:blipFill rotWithShape="1">
            <a:blip r:embed="rId3">
              <a:alphaModFix/>
            </a:blip>
            <a:srcRect t="12589" b="5536"/>
            <a:stretch/>
          </p:blipFill>
          <p:spPr>
            <a:xfrm>
              <a:off x="1475656" y="1610119"/>
              <a:ext cx="3984904" cy="1624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9"/>
            <p:cNvSpPr/>
            <p:nvPr/>
          </p:nvSpPr>
          <p:spPr>
            <a:xfrm>
              <a:off x="1475656" y="1605095"/>
              <a:ext cx="2401328" cy="47037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2076784" y="2044121"/>
              <a:ext cx="376720" cy="827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2868872" y="2051230"/>
              <a:ext cx="376720" cy="12120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500216" y="2785498"/>
              <a:ext cx="501414" cy="827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4081634" y="2359436"/>
              <a:ext cx="443421" cy="15310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4655303" y="2785507"/>
              <a:ext cx="443421" cy="7655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655303" y="2338995"/>
              <a:ext cx="805257" cy="13371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2364816" y="2821521"/>
              <a:ext cx="1152128" cy="2959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3538555" y="2853306"/>
              <a:ext cx="376720" cy="12120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2131310" y="2484112"/>
              <a:ext cx="136136" cy="10017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2938712" y="2477370"/>
              <a:ext cx="136136" cy="10017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3804976" y="2281442"/>
              <a:ext cx="136136" cy="10017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 txBox="1"/>
            <p:nvPr/>
          </p:nvSpPr>
          <p:spPr>
            <a:xfrm>
              <a:off x="1285115" y="2728693"/>
              <a:ext cx="901208" cy="26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Proto-eukaryotická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buňka 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 txBox="1"/>
            <p:nvPr/>
          </p:nvSpPr>
          <p:spPr>
            <a:xfrm>
              <a:off x="2071020" y="2000134"/>
              <a:ext cx="388247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Jádro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 txBox="1"/>
            <p:nvPr/>
          </p:nvSpPr>
          <p:spPr>
            <a:xfrm>
              <a:off x="2755126" y="1941795"/>
              <a:ext cx="279244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 txBox="1"/>
            <p:nvPr/>
          </p:nvSpPr>
          <p:spPr>
            <a:xfrm>
              <a:off x="3396312" y="2788790"/>
              <a:ext cx="495649" cy="26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Aerobní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bakterie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 txBox="1"/>
            <p:nvPr/>
          </p:nvSpPr>
          <p:spPr>
            <a:xfrm>
              <a:off x="3882473" y="2297476"/>
              <a:ext cx="795410" cy="26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Fotosyntetizující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bakterie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 txBox="1"/>
            <p:nvPr/>
          </p:nvSpPr>
          <p:spPr>
            <a:xfrm>
              <a:off x="4539315" y="2753436"/>
              <a:ext cx="692818" cy="18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Mitochondrie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 txBox="1"/>
            <p:nvPr/>
          </p:nvSpPr>
          <p:spPr>
            <a:xfrm>
              <a:off x="3776401" y="3219960"/>
              <a:ext cx="986167" cy="26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Moderní heterotrofní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eukaryotická buňka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 txBox="1"/>
            <p:nvPr/>
          </p:nvSpPr>
          <p:spPr>
            <a:xfrm>
              <a:off x="4582337" y="2307001"/>
              <a:ext cx="1125629" cy="26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Moderní fotosyntetizující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eukaryotická buňka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8" name="Google Shape;33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5846" y="4018642"/>
            <a:ext cx="2520000" cy="241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9" descr="3t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162" y="4446086"/>
            <a:ext cx="1804100" cy="14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9"/>
          <p:cNvGrpSpPr/>
          <p:nvPr/>
        </p:nvGrpSpPr>
        <p:grpSpPr>
          <a:xfrm>
            <a:off x="2910334" y="4393299"/>
            <a:ext cx="2880000" cy="1716814"/>
            <a:chOff x="2518267" y="4822961"/>
            <a:chExt cx="2880000" cy="1716814"/>
          </a:xfrm>
        </p:grpSpPr>
        <p:pic>
          <p:nvPicPr>
            <p:cNvPr id="341" name="Google Shape;341;p9" descr="http://lh4.ggpht.com/-jtzki4B1m5w/US70H9fSnJI/AAAAAAAAEpg/90Tb8yNVQqc/mitochndria_thumb%25255B6%25255D.jpg?imgmax=80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18267" y="4856698"/>
              <a:ext cx="2880000" cy="1652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9"/>
            <p:cNvSpPr/>
            <p:nvPr/>
          </p:nvSpPr>
          <p:spPr>
            <a:xfrm>
              <a:off x="3149698" y="6165304"/>
              <a:ext cx="342182" cy="14968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3787176" y="6392547"/>
              <a:ext cx="568800" cy="11633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3745066" y="4873477"/>
              <a:ext cx="757073" cy="11633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3868891" y="5025877"/>
              <a:ext cx="757073" cy="11633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4083909" y="5194402"/>
              <a:ext cx="469041" cy="11633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4841735" y="5069565"/>
              <a:ext cx="469041" cy="12796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9"/>
            <p:cNvSpPr txBox="1"/>
            <p:nvPr/>
          </p:nvSpPr>
          <p:spPr>
            <a:xfrm>
              <a:off x="3645421" y="4822961"/>
              <a:ext cx="841897" cy="18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Vnější membrána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9"/>
            <p:cNvSpPr txBox="1"/>
            <p:nvPr/>
          </p:nvSpPr>
          <p:spPr>
            <a:xfrm>
              <a:off x="3752320" y="5013461"/>
              <a:ext cx="894797" cy="17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Vnitřní membrána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9"/>
            <p:cNvSpPr txBox="1"/>
            <p:nvPr/>
          </p:nvSpPr>
          <p:spPr>
            <a:xfrm>
              <a:off x="3994608" y="5200625"/>
              <a:ext cx="399468" cy="18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Krista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9"/>
            <p:cNvSpPr txBox="1"/>
            <p:nvPr/>
          </p:nvSpPr>
          <p:spPr>
            <a:xfrm>
              <a:off x="4838248" y="5076551"/>
              <a:ext cx="351378" cy="18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 txBox="1"/>
            <p:nvPr/>
          </p:nvSpPr>
          <p:spPr>
            <a:xfrm>
              <a:off x="3285381" y="6178110"/>
              <a:ext cx="434735" cy="18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Matrix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 txBox="1"/>
            <p:nvPr/>
          </p:nvSpPr>
          <p:spPr>
            <a:xfrm>
              <a:off x="3772441" y="6359085"/>
              <a:ext cx="554960" cy="18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Ribozomy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/>
          <p:nvPr/>
        </p:nvSpPr>
        <p:spPr>
          <a:xfrm>
            <a:off x="-39057" y="6487244"/>
            <a:ext cx="91355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https://frombenchtobedside.wordpress.com/	http://archive.cnx.org/contents/420d9f1a-a15c-4ee5-b879-52dd4debf8d5@2/eukaryotic-origins</a:t>
            </a:r>
            <a:endParaRPr/>
          </a:p>
          <a:p>
            <a:pPr marL="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Michal Stoklasa, Mitochondrie anaerobních prvoků, Praha, 2015	http://www.biologyexams4u.com/2013/02/mitochondria-structure-and-function.html#.Vuar4Xqhlr8</a:t>
            </a:r>
            <a:endParaRPr sz="1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3550</Words>
  <PresentationFormat>Předvádění na obrazovce (4:3)</PresentationFormat>
  <Paragraphs>880</Paragraphs>
  <Slides>38</Slides>
  <Notes>38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systému Office</vt:lpstr>
      <vt:lpstr>Molekulární biologie pro informatiky - 7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Molekulární biologie pro informatiky - 7</dc:title>
  <dc:creator>Lenka Tesařová</dc:creator>
  <cp:lastModifiedBy>Vilém Friml</cp:lastModifiedBy>
  <cp:revision>7</cp:revision>
  <dcterms:created xsi:type="dcterms:W3CDTF">2016-02-12T11:48:17Z</dcterms:created>
  <dcterms:modified xsi:type="dcterms:W3CDTF">2023-03-22T09:10:52Z</dcterms:modified>
</cp:coreProperties>
</file>