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3kdqMHH+F+IsLTIiMTuLo0YNg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49B7785-40FE-4610-B60D-49310255D6A8}">
  <a:tblStyle styleId="{B49B7785-40FE-4610-B60D-49310255D6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/>
          </a:p>
        </p:txBody>
      </p:sp>
      <p:sp>
        <p:nvSpPr>
          <p:cNvPr id="306" name="Google Shape;3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1" name="Google Shape;3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47" name="Google Shape;34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3" name="Google Shape;3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390" name="Google Shape;39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solidFill>
                <a:srgbClr val="538CD5"/>
              </a:solidFill>
            </a:endParaRPr>
          </a:p>
        </p:txBody>
      </p:sp>
      <p:sp>
        <p:nvSpPr>
          <p:cNvPr id="409" name="Google Shape;40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422" name="Google Shape;42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442" name="Google Shape;44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453" name="Google Shape;45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467" name="Google Shape;46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0">
              <a:solidFill>
                <a:srgbClr val="538CD5"/>
              </a:solidFill>
            </a:endParaRPr>
          </a:p>
        </p:txBody>
      </p:sp>
      <p:sp>
        <p:nvSpPr>
          <p:cNvPr id="502" name="Google Shape;50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58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552" name="Google Shape;55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58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575" name="Google Shape;57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58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587" name="Google Shape;58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85850" lvl="2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601" name="Google Shape;60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7" name="Google Shape;68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98" name="Google Shape;69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24" name="Google Shape;72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59" name="Google Shape;75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808" name="Google Shape;80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5" name="Google Shape;83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836" name="Google Shape;83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873" name="Google Shape;87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1" name="Google Shape;88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</p:txBody>
      </p:sp>
      <p:sp>
        <p:nvSpPr>
          <p:cNvPr id="882" name="Google Shape;88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Molekulární biologie pro informatiky - 8</a:t>
            </a:r>
            <a:endParaRPr b="1"/>
          </a:p>
        </p:txBody>
      </p:sp>
      <p:sp>
        <p:nvSpPr>
          <p:cNvPr id="90" name="Google Shape;90;p1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mechanismy signalizace</a:t>
            </a:r>
            <a:r>
              <a:rPr lang="cs-CZ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p10"/>
          <p:cNvSpPr/>
          <p:nvPr/>
        </p:nvSpPr>
        <p:spPr>
          <a:xfrm>
            <a:off x="252000" y="937192"/>
            <a:ext cx="6552248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proteinkináza G, PKG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cGMP dependentní protein kináza, homodimer 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doména: dimerizace, vazba cGMP, blok aktivního místa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doména: fosforylace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PKG-I - hladká svalovina, trombocyty, endotely, kardiomyocyty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PKG-II - buňky ledvin, střevní mukóza, pankreas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http://www.highlights-in-neurobiology.com/gallery-the-kinases-pka-pkg-and-pkc/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9678" y="891302"/>
            <a:ext cx="1380173" cy="73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9765" y="2004445"/>
            <a:ext cx="1800000" cy="12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/>
          <p:nvPr/>
        </p:nvSpPr>
        <p:spPr>
          <a:xfrm>
            <a:off x="251520" y="3498974"/>
            <a:ext cx="864000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proteinkináza C, PKC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 v blízkosti plazmalemy, aktivace účinkem DAG, PtdSer a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 - vazba DAG, PtdSer a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blok aktivního místa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 - fosforylace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0"/>
          <p:cNvGrpSpPr/>
          <p:nvPr/>
        </p:nvGrpSpPr>
        <p:grpSpPr>
          <a:xfrm>
            <a:off x="430799" y="4861367"/>
            <a:ext cx="8179436" cy="1375945"/>
            <a:chOff x="611560" y="4941168"/>
            <a:chExt cx="8179436" cy="1375945"/>
          </a:xfrm>
        </p:grpSpPr>
        <p:pic>
          <p:nvPicPr>
            <p:cNvPr id="282" name="Google Shape;282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1560" y="5062195"/>
              <a:ext cx="2356009" cy="1182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63888" y="5037906"/>
              <a:ext cx="2380298" cy="123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00551" y="4989328"/>
              <a:ext cx="2347913" cy="13277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5" name="Google Shape;285;p10"/>
            <p:cNvCxnSpPr>
              <a:stCxn id="282" idx="3"/>
              <a:endCxn id="283" idx="1"/>
            </p:cNvCxnSpPr>
            <p:nvPr/>
          </p:nvCxnSpPr>
          <p:spPr>
            <a:xfrm>
              <a:off x="2967569" y="5653222"/>
              <a:ext cx="596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86" name="Google Shape;286;p10"/>
            <p:cNvCxnSpPr>
              <a:stCxn id="283" idx="3"/>
              <a:endCxn id="284" idx="1"/>
            </p:cNvCxnSpPr>
            <p:nvPr/>
          </p:nvCxnSpPr>
          <p:spPr>
            <a:xfrm>
              <a:off x="5944186" y="5653221"/>
              <a:ext cx="4563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87" name="Google Shape;287;p10"/>
            <p:cNvSpPr/>
            <p:nvPr/>
          </p:nvSpPr>
          <p:spPr>
            <a:xfrm>
              <a:off x="3544423" y="4989328"/>
              <a:ext cx="2480226" cy="4857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6310770" y="4941168"/>
              <a:ext cx="2480226" cy="4857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9" name="Google Shape;289;p10"/>
          <p:cNvCxnSpPr>
            <a:stCxn id="278" idx="2"/>
            <a:endCxn id="279" idx="0"/>
          </p:cNvCxnSpPr>
          <p:nvPr/>
        </p:nvCxnSpPr>
        <p:spPr>
          <a:xfrm>
            <a:off x="8059765" y="1629394"/>
            <a:ext cx="0" cy="375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11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http://www.highlights-in-neurobiology.com/gallery-the-kinases-pka-pkg-and-pkc/        http://www.nature.com/nrn/journal/v3/n3/fig_tab/nrn753_F3.html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251520" y="3367042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Ca</a:t>
            </a:r>
            <a:r>
              <a:rPr lang="cs-CZ" sz="16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dependentní proteinkináza II (CaMKII)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regulována komplexem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/kalmodulin, autofosforylace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 - fosforylace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 - pseudosubstrát, vazba monomerů do multimerů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specializované CaMKII - př. kináza lehkého řetězce myozinu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1" descr="http://www.highlights-in-neurobiology.com/wp-content/uploads/2012/02/pkc1.gif"/>
          <p:cNvPicPr preferRelativeResize="0"/>
          <p:nvPr/>
        </p:nvPicPr>
        <p:blipFill rotWithShape="1">
          <a:blip r:embed="rId3">
            <a:alphaModFix/>
          </a:blip>
          <a:srcRect t="9364" b="21479"/>
          <a:stretch/>
        </p:blipFill>
        <p:spPr>
          <a:xfrm>
            <a:off x="5436096" y="1028610"/>
            <a:ext cx="3120123" cy="196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/>
          <p:nvPr/>
        </p:nvSpPr>
        <p:spPr>
          <a:xfrm>
            <a:off x="251520" y="965046"/>
            <a:ext cx="8640000" cy="216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PKA, PKC a PKG je vysoce příbuzná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</a:t>
            </a:r>
            <a:endParaRPr/>
          </a:p>
          <a:p>
            <a:pPr marL="54292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pseudosubstrát blokující aktivní místo</a:t>
            </a:r>
            <a:endParaRPr/>
          </a:p>
          <a:p>
            <a:pPr marL="54292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leucinový zip pro dimerizaci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292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vazebná místa pro ligandy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</a:t>
            </a:r>
            <a:endParaRPr/>
          </a:p>
          <a:p>
            <a:pPr marL="54292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místo enzymu s kinázovou aktivitou</a:t>
            </a:r>
            <a:endParaRPr/>
          </a:p>
          <a:p>
            <a:pPr marL="54292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1" descr="The molecular basis of CaMKII function in synaptic and behavioural memory"/>
          <p:cNvPicPr preferRelativeResize="0"/>
          <p:nvPr/>
        </p:nvPicPr>
        <p:blipFill rotWithShape="1">
          <a:blip r:embed="rId4">
            <a:alphaModFix/>
          </a:blip>
          <a:srcRect l="12765" t="1" r="11141" b="80455"/>
          <a:stretch/>
        </p:blipFill>
        <p:spPr>
          <a:xfrm>
            <a:off x="251520" y="4954065"/>
            <a:ext cx="4171674" cy="130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 descr="The molecular basis of CaMKII function in synaptic and behavioural memory"/>
          <p:cNvPicPr preferRelativeResize="0"/>
          <p:nvPr/>
        </p:nvPicPr>
        <p:blipFill rotWithShape="1">
          <a:blip r:embed="rId4">
            <a:alphaModFix/>
          </a:blip>
          <a:srcRect l="12765" t="18981" r="11141" b="56764"/>
          <a:stretch/>
        </p:blipFill>
        <p:spPr>
          <a:xfrm>
            <a:off x="4719846" y="4797152"/>
            <a:ext cx="4171674" cy="16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1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0" name="Google Shape;310;p12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http://www.ijbs.com/v08p1385.htm           http://www.angelfire.com/sc3/toxchick/molbiocancer/molbiocancer12.html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51520" y="965046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 KINÁZY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kinázová doména SH1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receptorové - vázané na plazmatickou membránu, součást receptorů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nereceptorové - asociují s receptory, děleny do rodin: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proteinkinázy Src-rodiny 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SH1; regulační domény SH2, SH3; ukotvení k membráně přes SH4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c-Src - inaktivní: fosforylace Tyr-527, vazba SH2, blok SH1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aktivace: defosforylací či vyvázáním fosfátu na Tyr-527, fosforylace Tyr-416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s receptory - receptorové tyrosinkinázy, receptory vázané s G-proteiny, adhezní receptory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2" descr="http://www.angelfire.com/sc3/toxchick/images/S/src05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554" y="3494284"/>
            <a:ext cx="3312694" cy="180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 descr="International Journal of Biological Sciences 08: 1385 image No. 01"/>
          <p:cNvPicPr preferRelativeResize="0"/>
          <p:nvPr/>
        </p:nvPicPr>
        <p:blipFill rotWithShape="1">
          <a:blip r:embed="rId4">
            <a:alphaModFix/>
          </a:blip>
          <a:srcRect l="12726" b="62920"/>
          <a:stretch/>
        </p:blipFill>
        <p:spPr>
          <a:xfrm>
            <a:off x="248838" y="3903328"/>
            <a:ext cx="2327605" cy="98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2" descr="International Journal of Biological Sciences 08: 1385 image No. 02"/>
          <p:cNvPicPr preferRelativeResize="0"/>
          <p:nvPr/>
        </p:nvPicPr>
        <p:blipFill rotWithShape="1">
          <a:blip r:embed="rId5">
            <a:alphaModFix/>
          </a:blip>
          <a:srcRect l="8339" b="56058"/>
          <a:stretch/>
        </p:blipFill>
        <p:spPr>
          <a:xfrm>
            <a:off x="2771800" y="3782752"/>
            <a:ext cx="2518161" cy="122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/>
          <p:nvPr/>
        </p:nvSpPr>
        <p:spPr>
          <a:xfrm>
            <a:off x="251520" y="5396443"/>
            <a:ext cx="86400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proteinkinázy Jak-rodiny 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aktivace receptory pro interferon, Jak/STAT signální dráha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proteinkinázy Syk-rodiny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1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3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http://www.stylepinner.com/protein-receptor-map/cHJvdGVpbi1yZWNlcHRvci1tYXA/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251520" y="965046"/>
            <a:ext cx="5256584" cy="315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MAP-PROTEINKINÁZY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aktivované mitogeny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MAP-kinázakinázakinázy (MAPKKK)</a:t>
            </a:r>
            <a:endParaRPr/>
          </a:p>
          <a:p>
            <a:pPr marL="361950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MAPKK přes Ser či Thr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Raf-proteinkináza přímo aktivovaná Ras proteinem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MAP-kinázakinázy (MAPKK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361950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MAPK fosforylací Thr a Tyr (Thr-X-Tyr)</a:t>
            </a:r>
            <a:endParaRPr/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MAP/ERK-proteinkináza (MEK-proteinkináza)</a:t>
            </a:r>
            <a:endParaRPr/>
          </a:p>
          <a:p>
            <a:pPr marL="180975" marR="0" lvl="0" indent="-180975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MAP-kinázy (MAPK)</a:t>
            </a:r>
            <a:endParaRPr/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své aktivaci migrují k cílovým molekulám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3" descr="http://classconnection.s3.amazonaws.com/149/flashcards/2181149/jpg/kinase_cascade13513703216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982901"/>
            <a:ext cx="2139326" cy="32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3"/>
          <p:cNvSpPr/>
          <p:nvPr/>
        </p:nvSpPr>
        <p:spPr>
          <a:xfrm>
            <a:off x="630403" y="4781784"/>
            <a:ext cx="41044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SERIN / TREONIN KINÁZY 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A (PAK)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G (PKG)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C (PKC)</a:t>
            </a:r>
            <a:endParaRPr/>
          </a:p>
          <a:p>
            <a:pPr marL="265113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d. proteinkináza II (CaMKII)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5220072" y="4781784"/>
            <a:ext cx="32403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NERECEPTOROVÉ TYROSIN KINÁZY</a:t>
            </a:r>
            <a:endParaRPr/>
          </a:p>
          <a:p>
            <a:pPr marL="361950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Src-rodiny</a:t>
            </a:r>
            <a:endParaRPr/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Jak-rodiny </a:t>
            </a:r>
            <a:endParaRPr/>
          </a:p>
          <a:p>
            <a:pPr marL="361950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Syk-rodiny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enzymy signálních drah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p14"/>
          <p:cNvSpPr/>
          <p:nvPr/>
        </p:nvSpPr>
        <p:spPr>
          <a:xfrm>
            <a:off x="251520" y="965046"/>
            <a:ext cx="4968552" cy="63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Adenylátcykláza</a:t>
            </a:r>
            <a:endParaRPr/>
          </a:p>
          <a:p>
            <a:pPr marL="171450" marR="0" lvl="0" indent="-1714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 → bisfosfát + cyklický adenosinmonofosfátu (cAMP)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4" descr="http://proteopedia.org/wiki/images/thumb/2/23/CAMP_synthesis.png/400px-CAMP_synthesi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891581"/>
            <a:ext cx="2549432" cy="105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4" descr="http://static-content.springer.com/image/prt%3A978-1-4419-0461-4%2F8/MediaObjects/978-1-4419-0461-4_8_Part_Fig1-434_HTML.gif"/>
          <p:cNvPicPr preferRelativeResize="0"/>
          <p:nvPr/>
        </p:nvPicPr>
        <p:blipFill rotWithShape="1">
          <a:blip r:embed="rId4">
            <a:alphaModFix/>
          </a:blip>
          <a:srcRect l="18717" r="13898"/>
          <a:stretch/>
        </p:blipFill>
        <p:spPr>
          <a:xfrm>
            <a:off x="5621356" y="2564904"/>
            <a:ext cx="2034896" cy="256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 descr="http://static-content.springer.com/image/chp%3A10.1385%2F0-89603-298-1%3A129/MediaObjects/978-1-59259-528-0_12_Fig1_HTM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5531180"/>
            <a:ext cx="2915816" cy="91119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/>
          <p:nvPr/>
        </p:nvSpPr>
        <p:spPr>
          <a:xfrm>
            <a:off x="251520" y="5373216"/>
            <a:ext cx="8640000" cy="63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cAMP-fosfodiesteráza, cGMP-fosfodiesteráza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cAMP / cGMP na AMP / GMP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cs.wikipedia.org		http://proteopedia.org/wiki/index.php/Adenylyl_cyclase 	wikirecent.in 	link.springer.com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251520" y="2371030"/>
            <a:ext cx="5112568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Guanylátcykláza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GTP → bisfosfát + cyklický guanosinmonofosfát (cGMP)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 1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homodimer, receptor pro různé ligandy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domény: extracelulární, transmembránová 	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kinázová, cyklázová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př. ANF: vyloučení Na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vody z ledvin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 2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rozpustný heterodimer (α, β)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aktivace vazbou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domény: vazebná (hem), cyklázová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4" descr="https://upload.wikimedia.org/wikipedia/commons/thumb/6/6c/CGMP.svg/200px-CGMP.sv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0352" y="1412776"/>
            <a:ext cx="1260139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 txBox="1"/>
          <p:nvPr/>
        </p:nvSpPr>
        <p:spPr>
          <a:xfrm>
            <a:off x="8500033" y="2053270"/>
            <a:ext cx="4379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cGMP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enzymy signálních drah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15"/>
          <p:cNvCxnSpPr/>
          <p:nvPr/>
        </p:nvCxnSpPr>
        <p:spPr>
          <a:xfrm>
            <a:off x="0" y="81403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15"/>
          <p:cNvSpPr/>
          <p:nvPr/>
        </p:nvSpPr>
        <p:spPr>
          <a:xfrm>
            <a:off x="2012128" y="4940489"/>
            <a:ext cx="48989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 (PLC)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hydrolyzuje PIP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DAG a Ins(1,4,5)P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52" name="Google Shape;352;p1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https://cardiovascres.oxfordjournals.org/content/82/2/286</a:t>
            </a:r>
            <a:endParaRPr/>
          </a:p>
        </p:txBody>
      </p:sp>
      <p:pic>
        <p:nvPicPr>
          <p:cNvPr id="353" name="Google Shape;353;p15" descr="https://d2npw7jqx38emt.cloudfront.net/content/cardiovascres/82/2/286/F1.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658" y="1606124"/>
            <a:ext cx="3854184" cy="261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 txBox="1"/>
          <p:nvPr/>
        </p:nvSpPr>
        <p:spPr>
          <a:xfrm>
            <a:off x="5652120" y="2021329"/>
            <a:ext cx="2664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        fosfatidylinositol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      fosfatidylinositol-4-fosfát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</a:t>
            </a:r>
            <a:r>
              <a:rPr lang="cs-CZ" sz="1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fosfatidylinositol-4,5-bisfosfát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</a:t>
            </a:r>
            <a:r>
              <a:rPr lang="cs-CZ" sz="1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fosfatidylinositol-3,4,5-trisfosfát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                  diacylglycerol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Ins(1,4,5)P</a:t>
            </a:r>
            <a:r>
              <a:rPr lang="cs-CZ" sz="12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       </a:t>
            </a:r>
            <a:r>
              <a:rPr lang="cs-CZ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inositol-1,4,5-trisfosfát</a:t>
            </a:r>
            <a:endParaRPr sz="12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4057705" y="3692564"/>
            <a:ext cx="878767" cy="2462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4056678" y="3241042"/>
            <a:ext cx="809837" cy="2462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PI(4)-kináza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4060216" y="3467873"/>
            <a:ext cx="809837" cy="2462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PI(5)-kináza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4057311" y="3920292"/>
            <a:ext cx="809837" cy="24622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PI(3)-kináza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5" descr="data:image/png;base64,iVBORw0KGgoAAAANSUhEUgAAAP0AAAB8CAMAAACVB0azAAABQVBMVEX///+ZzP+Ryf/z+f9ppGnv9O/v7+9paWnl5eV6enpNTU3/aWk2NjY2jTb/+vr/7+/y8v/2+fZ6ev/l5f//lJSUlP9NTf8qKonPz/9paf+enp66urr/VVXExP+tra2Xl//e6d6bv5vL3cuHh7RkZP//0tLb2+c+PpDq6vFxcajFxdk3N41Xm1dXV/+GhoYAAADT4tOJtYmRkbp8rnzFxcXn8v//o6MkhyT/t7fc3P+3t/9VVZrR0eFhYaC3t7dpaaSfn8Kmxqa5udJLS5asrMr/xMQMDIG50rm/1b+jo//W1v+8vP+MjP9oaGjV1dWUlJStrf9VVVUPgg8iIiKnp///d3ceHoUvLy//YGCDg/9RmVH/hYX/5eV0dP99fa8AAHIAAG//KCj/QUE+Pv9PT/8AAP8tLf//HR3/RUX/qqpAkUD+JRwlAAAJX0lEQVR4nO2di1/ayBbHzy0kYC1gRIriCgFWRHzxcEUFNCAF7QN8tN3atXVbu/dq//8/4J6ZhEheEDUkbMnvU0KYmTy+mTNnZk6mLfxnkgVO34CjIvTPJlMi/bM/PJOoP56J9B6YRHlcepfe6RtxRC69A/SnJ6/tvaC+nKE/2V+K7Nl6RX05Qn/6BjcLM3ZeUl+O0J8s4eZ3l95hOUKfmGh6mA173i/ZekV9OdTjfdl4Y+8F9eWOdlx6e+nR4Y3F43aGfmNm/q2tFzSQM/QLM/MRWy9oIJfepXfp7ZNLb+sFDeQM/e8TTX8K4XGY5JilP509NcyLyRv8mlrU5HentjVpkdl5Vcr85eXlrN2TXnP0+/vhfUP852TzJ92NbfvjatTutj+mTrucDydUYc3IaXgv/MXcTVsmU/S0kSaMbJXSvyCbgzhuun5FbpwYg0+ZRk+lqmj6NF7aPPo3T39iRH8Wj8cPKP1iXJtL6aeU9HqnSrzd39+3e/BvBf3BwcHic7+P7dGzvilJmCbRK9KkU4W/zEpCi09E3lwuYF+o9gcjlVWWv7XJnsmW75eFdX8A1PL7005Ey/eEZeHpETsR3pixNc5v0uud7g31eqwPvd6ivtfrqNLezu9F1F4P6U/38Xv86GH/0rjHo+YeE9t2bFPb48U2tT1e4lJt4UtY//Aelk6G3bGVsmy049fxeI9QxNYu3yp6duviwoLbufnnv2No+WGYCZs6n394kTGSSfoNs9MSKwzAPpmkx0lZwtT5XlhwT/bJpXfpXfoBculNne+XpJ/sHm8JZsxNPbXD/HGWgj68sbHxQ3c6c/JDW/Xd5zFN2uYZDvencMevzevX9O3uY+72AUp+TgKUcIdLGhdS0O9dggfe66yqwAm5pt13O7CtRsS0xTiN8fmnBt3ahxDcvRpO8AQlU5BKQgD3GK9xKSU9iSyRSbZKtM2/UU7IKXlXOXGn0Y04SzzfQPodQv4pZALisUqRCm/zP3HLmaa/iUQSCe10Rs/j6dFLka2tbrc7tTng3ij99MjpAcrJQqFgmn5h7/U/uDeL+zcve7rxyPQHzyW9uKeP36dJ9BedTmdxKP3o6x4gwOfzKS8YPgB1uyfWv/FDVeg1jespnX5Hp+63Cf3mcMu/Iy5vpHWfJ/RJavmMt543avsa+nBkBl6qSy2dLGnW1y3GtzVvKQ4wrUP7/MFeb2f31dyVSZDH6bh+XE9BGUSv127rl1LQ0z59L6ylBy08qWltvG4x3hH7fFYdyFRq9255KMDTlEJ4INAcfteP9QvpjnZuRnxnNqvOw7p+ji79gg23ZKdKnw0yrH6DrW0MeloOhkZt+ZAyUcZqenOznE+h5TmLLmiosokyVtObm+FO20AfMFHGpXfpXXorNF70XGlwmV+ank995rlBZX7pHq9eChT4QWWsph88vO/pCoKjneSAONrhDEa4PVlA/45szsR9359dbf6FOgC2++37tztNue/ftLG+QLkNTAF3jrWzNL5cZgAK+NEO4/N13NTzwChSS+WCWJaeEiyhv1+vx22y4ry/T+wUK877+0SiGzuquF5oWpr394lMTutthrgu7RyVx2QvD14CqPHvqfM2je31i8NWkBdjfbzkDa2iv1+vt80qcvXW6+nRz5GB/21QkVbicVM3oKcj2boRfX1dQ98m9nDM0IiHdfRn73w+n2K9XoekUL3rrVjz3yf54O52enouBFefpiV9Cor0vwXz3p7w9kWXxZzjr58i/Xovt90jLpGkc7p7fH9oKonVm8xzcvl1Ho7rtBQ527qFdc+yLPeis+WX6TlWlrxake1L29kNhbCWgyFZ0KPnGFk9et7LMVy9DedJfBI9cSI9h8aPPwL8Odbz/bEkrseX6inoP5tEH8Bi+RKQp2uZ5W/FsOmTNs9uKq18m6YpW4Pa6ol20Q2GPigtH5Gx7UuWXxJNVxZpFoSCWn4B1hUODum5Qklp+STWxxUYGuMv1RniVCygp0Z/AZ0uQY111St3dNL06GF3bmdOHehsJ5NJjichSSTnkrwis4CZINKXgU8qhjUkpsv8VE3xU3gAT/0FOSXxChbQd8TNJvnubGuXLWnTrnTDucuvtMmpFAMcD8TkZVfVE5cidHQwl1dH7hjpGKXyKZ6UBXpKYkmWjXYOYgPHlGoFhxdR6+eAC6QKmszBt5PMk17PsvV6Z76zBxQP3j74CgXvunGwat37WU07JLZTIJbk0N9CDv428ks4McM1KZd+xHLph8mld+ldehv1iP7+oXLiXY5ZjXbNEpHBK3uF3H9zxX764O23OQj+7/v3kTUArlQucfLaDSM5Qn/1F5r+ziivwCR54Avcg9br2SWb1mzx3IPW69kl29brnQcCgXLJvrUbpmRT3TPiuzxvnTd6q+EI/TK2+au5RwQ4TItPMsBIMTyvGCDUkzM+f/nDB00Mz1rxhVJBjOEx6ybX69mnK/3QnoVieAbEF1ncmFm+3SoZvcycCHpDufQuvUs/eXLpXXqXfvLk0uvQr2b1i9dU5Q7Fr3RG+n0E6h1UtQiQKT7tPkcjffpcS5++cd03Lc3Ie9WWtN+8llLSK31HrY0lOdET6r6veou9JyFDr/UdlEk/7R5HJw19urqC+6vsSoP8Eipke1TJgJAjZDXPSg6/Gker0GhVBKC1WmkKmVotl64JlD591MTHkFmhK5VWmiJ9Fr+LVfpwVisNmyENpaavXQuAxF+jiIuWnAseknoUqpXrJkk/XEEGqDYhswoVFpp/k0Mgd53JYrkorXv0AY0GXItPokL2CX2rSE+NaauZbDHnHLBCmron9ryGdY/kortKQzqXJYwkD7dCFWsyV1slD4N8iMcrZthilkAi3VfaCtboH9KAVmkG+RyJabXDw4zB3dgtI/qsTI8fQchS+gpp90ifFQT09gp6rGNy5ErP/xvTH45R56qhRws/zEr0IGToD9IKrhtkV6z7nADY8CueNKFHm8+0ohAU/gax7rOQa0j0WWwVTcimxYco0uMDbFSdA1ZIW/ekt2tE17LRj+i20sR3H0WbEKw1Wh5oRiuZ6EeoRj9mW42vR+Q35keL+JRonQtRfDyH0SJ+BCFKBgMtAeBjNIefai3aLEa/or3g6cZEupavp9qQE2WLBp3kOEtNL1zr++Nia7C1pv+N8Br6TEafwihdzv83wsv0E/2/gk72/wg7wZps+v8DLxsyw0Nzb28AAAAASUVORK5CYII="/>
          <p:cNvSpPr/>
          <p:nvPr/>
        </p:nvSpPr>
        <p:spPr>
          <a:xfrm>
            <a:off x="155575" y="-563563"/>
            <a:ext cx="2409825" cy="118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Povrchové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16"/>
          <p:cNvSpPr/>
          <p:nvPr/>
        </p:nvSpPr>
        <p:spPr>
          <a:xfrm>
            <a:off x="251520" y="965046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zprostředkovaná povrchovými receptory</a:t>
            </a:r>
            <a:endParaRPr dirty="0"/>
          </a:p>
          <a:p>
            <a:pPr marL="2286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mimobuněčný signál (ligand)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povrchový receptor 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 přenašeč</a:t>
            </a:r>
            <a:endParaRPr dirty="0"/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cílová molekula (efektor)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http://www.datehookup.com/Thread-690622.htm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349432" y="2636912"/>
            <a:ext cx="4464496" cy="336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povrchových receptorů</a:t>
            </a:r>
            <a:endParaRPr/>
          </a:p>
          <a:p>
            <a:pPr marL="228600" marR="0" lvl="0" indent="-2286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spojené s iontovými kanály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průchodnost kanálů dle přítomnosti ligandu</a:t>
            </a:r>
            <a:endParaRPr/>
          </a:p>
          <a:p>
            <a:pPr marL="3556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změna permeability membrány</a:t>
            </a:r>
            <a:endParaRPr/>
          </a:p>
          <a:p>
            <a:pPr marL="3556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rychlá signalizace na synapsích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Katalytické receptory</a:t>
            </a:r>
            <a:endParaRPr/>
          </a:p>
          <a:p>
            <a:pPr marL="3556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zisk katalytické schopnosti po vazbě ligandu</a:t>
            </a:r>
            <a:endParaRPr/>
          </a:p>
          <a:p>
            <a:pPr marL="35560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transmembránové proteiny s PTK aktivitou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Receptory vázané na G protein</a:t>
            </a:r>
            <a:endParaRPr/>
          </a:p>
          <a:p>
            <a:pPr marL="3556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G-protein ovlivňují  aktivitu enzymů nebo průchodnost kanálů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6"/>
          <p:cNvGrpSpPr/>
          <p:nvPr/>
        </p:nvGrpSpPr>
        <p:grpSpPr>
          <a:xfrm>
            <a:off x="5076056" y="1737320"/>
            <a:ext cx="3754789" cy="4572000"/>
            <a:chOff x="5319210" y="2239384"/>
            <a:chExt cx="3515662" cy="4280825"/>
          </a:xfrm>
        </p:grpSpPr>
        <p:pic>
          <p:nvPicPr>
            <p:cNvPr id="371" name="Google Shape;371;p16" descr="http://www.ncbi.nlm.nih.gov/books/NBK10989/bin/ch8f4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40338" y="2253122"/>
              <a:ext cx="3494534" cy="4267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16"/>
            <p:cNvSpPr/>
            <p:nvPr/>
          </p:nvSpPr>
          <p:spPr>
            <a:xfrm>
              <a:off x="5327648" y="2250086"/>
              <a:ext cx="1720343" cy="144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Receptory spojené s iontovými kanály </a:t>
              </a: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048229" y="2239384"/>
              <a:ext cx="1152000" cy="144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Katalytické receptory</a:t>
              </a:r>
              <a:endParaRPr sz="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5319210" y="4403361"/>
              <a:ext cx="1418978" cy="144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Receptory vázané na G-protein</a:t>
              </a:r>
              <a:endParaRPr sz="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7047991" y="4405990"/>
              <a:ext cx="1128835" cy="144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Intracelulární receptory</a:t>
              </a:r>
              <a:endParaRPr sz="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spojené s iontovým kanálem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17"/>
          <p:cNvSpPr/>
          <p:nvPr/>
        </p:nvSpPr>
        <p:spPr>
          <a:xfrm>
            <a:off x="251520" y="965046"/>
            <a:ext cx="5976664" cy="482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iontový kanál v plazmatické membráně</a:t>
            </a:r>
            <a:endParaRPr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→ konformační změna receptoru → otevření kanálu → pohyb iontů → disociace ligandu z receptoru →  uzavření kanálu</a:t>
            </a:r>
            <a:endParaRPr/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ligandy - neurotransmitery, peptidové hormony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molekuly procházející kanálem - ionty Na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na synapsích</a:t>
            </a:r>
            <a:endParaRPr/>
          </a:p>
          <a:p>
            <a:pPr marL="285750" marR="0" lvl="0" indent="-28575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převod chemických signálů na elektrické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excitovaný presynaptický neuron vypouští neurotransmiter, který se váže na receptor spojený s iontovým kanálem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otevřeným kanálem proudí ionty, které vyvolají excitaci postsynap-tického neuronu</a:t>
            </a:r>
            <a:endParaRPr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receptor pro serotonin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receptor pro GABA (γ-aminomáslená kyselina)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17" descr="http://www2.cedarcrest.edu/academic/bio/hale/bioT_EID/lectures/tetanus-synap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4668990"/>
            <a:ext cx="1962006" cy="200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7" descr="ion channel receptors"/>
          <p:cNvPicPr preferRelativeResize="0"/>
          <p:nvPr/>
        </p:nvPicPr>
        <p:blipFill rotWithShape="1">
          <a:blip r:embed="rId4">
            <a:alphaModFix/>
          </a:blip>
          <a:srcRect l="8264"/>
          <a:stretch/>
        </p:blipFill>
        <p:spPr>
          <a:xfrm>
            <a:off x="6834909" y="764704"/>
            <a:ext cx="19006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7"/>
          <p:cNvSpPr/>
          <p:nvPr/>
        </p:nvSpPr>
        <p:spPr>
          <a:xfrm>
            <a:off x="-37414" y="6485235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https://hodnett-ap.wikispaces.com/Chapter+11+Cell+Communication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http://www2.cedarcrest.edu/academic/bio/hale/bioT_EID/lectures/tetanus-neuron.html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3" name="Google Shape;393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18"/>
          <p:cNvSpPr/>
          <p:nvPr/>
        </p:nvSpPr>
        <p:spPr>
          <a:xfrm>
            <a:off x="251520" y="965046"/>
            <a:ext cx="5256584" cy="490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TYROSINPROTEINKINÁZOVÉ RECEPTORY</a:t>
            </a:r>
            <a:endParaRPr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tyrosinproteinkinázová aktivita regulovaná ligandy</a:t>
            </a:r>
            <a:endParaRPr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společné strukturní rysy</a:t>
            </a:r>
            <a:endParaRPr/>
          </a:p>
          <a:p>
            <a:pPr marL="180975" marR="0" lvl="0" indent="-793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doména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 N-konec, glykosylována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vazba ligandu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určuje typ signálu, na který bude buňka citlivá</a:t>
            </a:r>
            <a:endParaRPr/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transmembránová doména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krátká, hydrofobní, α-šroubovice</a:t>
            </a:r>
            <a:endParaRPr/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doména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C-konec, tyrosinproteinkinázová aktivita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určuje typ signální dráhy a  tím i buněčnou odpověď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793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kolem 50 receptorů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rodin podle motivu v extraceluárních doménách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8"/>
          <p:cNvGrpSpPr/>
          <p:nvPr/>
        </p:nvGrpSpPr>
        <p:grpSpPr>
          <a:xfrm>
            <a:off x="5372744" y="873784"/>
            <a:ext cx="3300408" cy="5462832"/>
            <a:chOff x="5591112" y="768063"/>
            <a:chExt cx="3300408" cy="5462832"/>
          </a:xfrm>
        </p:grpSpPr>
        <p:pic>
          <p:nvPicPr>
            <p:cNvPr id="396" name="Google Shape;396;p18"/>
            <p:cNvPicPr preferRelativeResize="0"/>
            <p:nvPr/>
          </p:nvPicPr>
          <p:blipFill rotWithShape="1">
            <a:blip r:embed="rId3">
              <a:alphaModFix/>
            </a:blip>
            <a:srcRect r="40138" b="39907"/>
            <a:stretch/>
          </p:blipFill>
          <p:spPr>
            <a:xfrm>
              <a:off x="5591112" y="768063"/>
              <a:ext cx="3300408" cy="3471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 l="36939" t="73656" r="4874" b="14239"/>
            <a:stretch/>
          </p:blipFill>
          <p:spPr>
            <a:xfrm>
              <a:off x="5650914" y="5531586"/>
              <a:ext cx="3208099" cy="699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8"/>
            <p:cNvSpPr txBox="1"/>
            <p:nvPr/>
          </p:nvSpPr>
          <p:spPr>
            <a:xfrm rot="-5400000">
              <a:off x="5379065" y="4584492"/>
              <a:ext cx="10309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EGFR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8"/>
            <p:cNvSpPr txBox="1"/>
            <p:nvPr/>
          </p:nvSpPr>
          <p:spPr>
            <a:xfrm rot="-5400000">
              <a:off x="5924160" y="4549340"/>
              <a:ext cx="11412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inzulínových 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 txBox="1"/>
            <p:nvPr/>
          </p:nvSpPr>
          <p:spPr>
            <a:xfrm rot="-5400000">
              <a:off x="6576117" y="4588543"/>
              <a:ext cx="10043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PGFR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6988076" y="4563151"/>
              <a:ext cx="9914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VEFR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 txBox="1"/>
            <p:nvPr/>
          </p:nvSpPr>
          <p:spPr>
            <a:xfrm rot="-5400000">
              <a:off x="7383795" y="4562656"/>
              <a:ext cx="991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FGFR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 txBox="1"/>
            <p:nvPr/>
          </p:nvSpPr>
          <p:spPr>
            <a:xfrm rot="-5400000">
              <a:off x="7606160" y="4625224"/>
              <a:ext cx="1332288" cy="488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</a:t>
              </a:r>
              <a:endParaRPr/>
            </a:p>
            <a:p>
              <a:pPr marL="0" marR="0" lvl="0" indent="0" algn="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neurotrofinových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receptorů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 txBox="1"/>
            <p:nvPr/>
          </p:nvSpPr>
          <p:spPr>
            <a:xfrm rot="-5400000">
              <a:off x="8160768" y="4580528"/>
              <a:ext cx="1020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HGFR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http://themedicalbiochemistrypage.org/signal-transduction.php#receptors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3" name="Google Shape;413;p19"/>
          <p:cNvSpPr/>
          <p:nvPr/>
        </p:nvSpPr>
        <p:spPr>
          <a:xfrm>
            <a:off x="251520" y="965046"/>
            <a:ext cx="8640000" cy="145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tyrosinproteinkinázových receptorů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v extracelulární doméně</a:t>
            </a:r>
            <a:endParaRPr/>
          </a:p>
          <a:p>
            <a:pPr marL="177800" marR="0" lvl="0" indent="-177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změna konformace a dimerizace receptoru</a:t>
            </a:r>
            <a:endParaRPr/>
          </a:p>
          <a:p>
            <a:pPr marL="177800" marR="0" lvl="0" indent="-177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stimulace tyrosinproteinkinázové aktivity, autofosforylace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P-Tyr jsou vazebnými místy pro intracelulární proteiny, které předávají signál dál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9" descr="http://www.mun.ca/biology/desmid/brian/BIOL2060/BIOL2060-14/14_16.jpg"/>
          <p:cNvPicPr preferRelativeResize="0"/>
          <p:nvPr/>
        </p:nvPicPr>
        <p:blipFill rotWithShape="1">
          <a:blip r:embed="rId3">
            <a:alphaModFix/>
          </a:blip>
          <a:srcRect b="12325"/>
          <a:stretch/>
        </p:blipFill>
        <p:spPr>
          <a:xfrm>
            <a:off x="827584" y="3068959"/>
            <a:ext cx="4176464" cy="302489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9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http://www.uic.edu/classes/bios/bios100/mike/spring2003/lect07.htm</a:t>
            </a:r>
            <a:endParaRPr/>
          </a:p>
        </p:txBody>
      </p:sp>
      <p:pic>
        <p:nvPicPr>
          <p:cNvPr id="416" name="Google Shape;416;p19" descr="http://www.uic.edu/classes/bios/bios100/mike/spring2003/tk01.jpg"/>
          <p:cNvPicPr preferRelativeResize="0"/>
          <p:nvPr/>
        </p:nvPicPr>
        <p:blipFill rotWithShape="1">
          <a:blip r:embed="rId4">
            <a:alphaModFix/>
          </a:blip>
          <a:srcRect b="10871"/>
          <a:stretch/>
        </p:blipFill>
        <p:spPr>
          <a:xfrm>
            <a:off x="5796136" y="2681867"/>
            <a:ext cx="2520000" cy="16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9" descr="http://www.uic.edu/classes/bios/bios100/mike/spring2003/tk02.jpg"/>
          <p:cNvPicPr preferRelativeResize="0"/>
          <p:nvPr/>
        </p:nvPicPr>
        <p:blipFill rotWithShape="1">
          <a:blip r:embed="rId5">
            <a:alphaModFix/>
          </a:blip>
          <a:srcRect b="10695"/>
          <a:stretch/>
        </p:blipFill>
        <p:spPr>
          <a:xfrm>
            <a:off x="5796136" y="4589338"/>
            <a:ext cx="2520000" cy="1722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9"/>
          <p:cNvCxnSpPr>
            <a:stCxn id="416" idx="2"/>
            <a:endCxn id="417" idx="0"/>
          </p:cNvCxnSpPr>
          <p:nvPr/>
        </p:nvCxnSpPr>
        <p:spPr>
          <a:xfrm>
            <a:off x="7056136" y="4364851"/>
            <a:ext cx="0" cy="224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molekuly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467544" y="932603"/>
            <a:ext cx="8640000" cy="528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zprostředkovává a předává  informaci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- ligand reagující s buňkou pomocí receptoru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signály</a:t>
            </a:r>
            <a:endParaRPr/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proteiny, peptidy, aminokyseliny, nukleotidy, lipidy, steroidy, mastné kyseliny, plyny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hormony - odvozené od aminokyselin (adrenalin, thyroxin)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peptidy a proteiny (inzulín, glukagon, oxytocin)	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steroidní (testosteron, estrogen, kortizol)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vitamín D, kyselina retinová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cytokiny - interleukiny, interferony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nádorové nekrotické faktory (TNF-α, TNF-β, TNF-γ)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růstové faktory (EGF, PDGF, IGF-1, GM-CSF, GHF, NGF)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nervové mediátory (acetylcholin, GABA)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lokální mediátory (histamin, oxid dusnatý)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Signály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hydrofilní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vazba na membránové receptory, krátkodobá odpověď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Signály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lipofilní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vazba na intracelulární receptory, dlouhodobá odpověď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5" name="Google Shape;425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6" name="Google Shape;426;p20"/>
          <p:cNvSpPr/>
          <p:nvPr/>
        </p:nvSpPr>
        <p:spPr>
          <a:xfrm>
            <a:off x="251520" y="965046"/>
            <a:ext cx="8640000" cy="235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 PŘIDRUŽENOU TYROSINPROTEINKINÁZOVOU AKTIVITOU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ligandu dimerizují, aktivují nereceptorové tyrosinproteinkinázy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imunoglobulínové receptory</a:t>
            </a:r>
            <a:endParaRPr/>
          </a:p>
          <a:p>
            <a:pPr marL="446088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BCR, TCR, vazba antigenů</a:t>
            </a:r>
            <a:endParaRPr/>
          </a:p>
          <a:p>
            <a:pPr marL="446088" marR="0" lvl="0" indent="-18097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s kinázami Src- a Syk-rodin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79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pro cytokiny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 př. Epo, GM-CSF, HGF, IL2-10, interferony</a:t>
            </a:r>
            <a:endParaRPr/>
          </a:p>
        </p:txBody>
      </p:sp>
      <p:sp>
        <p:nvSpPr>
          <p:cNvPr id="427" name="Google Shape;427;p20"/>
          <p:cNvSpPr/>
          <p:nvPr/>
        </p:nvSpPr>
        <p:spPr>
          <a:xfrm>
            <a:off x="-37414" y="6341219"/>
            <a:ext cx="920998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http://www.ijbs.com/v08p1385.htm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http://www.slideshare.net/many87/micr-304-s2010-lecture-10-b-ly-plasma-memppt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www.europeanmedical.info/haemolytic-anaemia/erythropoietin-and-the-erythropoietin-receptor.html</a:t>
            </a:r>
            <a:endParaRPr/>
          </a:p>
        </p:txBody>
      </p:sp>
      <p:pic>
        <p:nvPicPr>
          <p:cNvPr id="428" name="Google Shape;428;p20" descr="International Journal of Biological Sciences 08: 1385 image No. 02"/>
          <p:cNvPicPr preferRelativeResize="0"/>
          <p:nvPr/>
        </p:nvPicPr>
        <p:blipFill rotWithShape="1">
          <a:blip r:embed="rId3">
            <a:alphaModFix/>
          </a:blip>
          <a:srcRect l="6288" t="45568" b="7586"/>
          <a:stretch/>
        </p:blipFill>
        <p:spPr>
          <a:xfrm>
            <a:off x="5406424" y="3642725"/>
            <a:ext cx="2413534" cy="122927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0"/>
          <p:cNvSpPr/>
          <p:nvPr/>
        </p:nvSpPr>
        <p:spPr>
          <a:xfrm>
            <a:off x="251520" y="3727966"/>
            <a:ext cx="4536504" cy="214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asociované s proteinkinázami Src-rodiny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dimerizaci receptoru aktivována Src-kináza 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adaptorových molekul na P-Tyr-416</a:t>
            </a:r>
            <a:endParaRPr/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asociované s proteinkinázami Jak-rodiny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dimerizaci receptoru aktivována Jak-kináza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receptoru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 fosforylace STAT</a:t>
            </a:r>
            <a:endParaRPr/>
          </a:p>
        </p:txBody>
      </p:sp>
      <p:grpSp>
        <p:nvGrpSpPr>
          <p:cNvPr id="430" name="Google Shape;430;p20"/>
          <p:cNvGrpSpPr/>
          <p:nvPr/>
        </p:nvGrpSpPr>
        <p:grpSpPr>
          <a:xfrm>
            <a:off x="4564250" y="1772816"/>
            <a:ext cx="2964910" cy="1324431"/>
            <a:chOff x="4211960" y="1921564"/>
            <a:chExt cx="3287308" cy="1468447"/>
          </a:xfrm>
        </p:grpSpPr>
        <p:pic>
          <p:nvPicPr>
            <p:cNvPr id="431" name="Google Shape;431;p20" descr="http://image.slidesharecdn.com/micr-304-s2010-lecture-10-b-ly-plasma-memppt174/95/micr-304-s2010-lecture-10-b-ly-plasma-memppt-6-728.jpg?cb=1287487580"/>
            <p:cNvPicPr preferRelativeResize="0"/>
            <p:nvPr/>
          </p:nvPicPr>
          <p:blipFill rotWithShape="1">
            <a:blip r:embed="rId4">
              <a:alphaModFix/>
            </a:blip>
            <a:srcRect l="67426" t="27944" r="12530" b="44590"/>
            <a:stretch/>
          </p:blipFill>
          <p:spPr>
            <a:xfrm>
              <a:off x="4211960" y="1921564"/>
              <a:ext cx="1428819" cy="146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0" descr="http://image.slidesharecdn.com/micr-304-s2010-lecture-10-b-ly-plasma-memppt174/95/micr-304-s2010-lecture-10-b-ly-plasma-memppt-6-728.jpg?cb=1287487580"/>
            <p:cNvPicPr preferRelativeResize="0"/>
            <p:nvPr/>
          </p:nvPicPr>
          <p:blipFill rotWithShape="1">
            <a:blip r:embed="rId4">
              <a:alphaModFix/>
            </a:blip>
            <a:srcRect l="67692" t="64467" r="12067" b="9725"/>
            <a:stretch/>
          </p:blipFill>
          <p:spPr>
            <a:xfrm>
              <a:off x="6056416" y="1965353"/>
              <a:ext cx="1442852" cy="1379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3" name="Google Shape;433;p20"/>
            <p:cNvCxnSpPr>
              <a:stCxn id="431" idx="3"/>
              <a:endCxn id="432" idx="1"/>
            </p:cNvCxnSpPr>
            <p:nvPr/>
          </p:nvCxnSpPr>
          <p:spPr>
            <a:xfrm rot="10800000" flipH="1">
              <a:off x="5640779" y="2655188"/>
              <a:ext cx="415500" cy="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434" name="Google Shape;434;p20"/>
          <p:cNvGrpSpPr/>
          <p:nvPr/>
        </p:nvGrpSpPr>
        <p:grpSpPr>
          <a:xfrm>
            <a:off x="5236366" y="5229200"/>
            <a:ext cx="2753650" cy="1169490"/>
            <a:chOff x="5220072" y="5067822"/>
            <a:chExt cx="3491880" cy="1483020"/>
          </a:xfrm>
        </p:grpSpPr>
        <p:grpSp>
          <p:nvGrpSpPr>
            <p:cNvPr id="435" name="Google Shape;435;p20"/>
            <p:cNvGrpSpPr/>
            <p:nvPr/>
          </p:nvGrpSpPr>
          <p:grpSpPr>
            <a:xfrm>
              <a:off x="5220072" y="5067822"/>
              <a:ext cx="3283555" cy="1483020"/>
              <a:chOff x="3563888" y="4293096"/>
              <a:chExt cx="3283555" cy="1483020"/>
            </a:xfrm>
          </p:grpSpPr>
          <p:pic>
            <p:nvPicPr>
              <p:cNvPr id="436" name="Google Shape;436;p20" descr="http://www.europeanmedical.info/haemolytic-anaemia/images/8919_33_24-jak2-transphosphorylation.jpg"/>
              <p:cNvPicPr preferRelativeResize="0"/>
              <p:nvPr/>
            </p:nvPicPr>
            <p:blipFill rotWithShape="1">
              <a:blip r:embed="rId5">
                <a:alphaModFix/>
              </a:blip>
              <a:srcRect r="41571" b="40116"/>
              <a:stretch/>
            </p:blipFill>
            <p:spPr>
              <a:xfrm>
                <a:off x="3563888" y="4293096"/>
                <a:ext cx="3283555" cy="14830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7" name="Google Shape;437;p20"/>
              <p:cNvSpPr/>
              <p:nvPr/>
            </p:nvSpPr>
            <p:spPr>
              <a:xfrm>
                <a:off x="3923928" y="4303561"/>
                <a:ext cx="864096" cy="23762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8" name="Google Shape;438;p20"/>
            <p:cNvSpPr/>
            <p:nvPr/>
          </p:nvSpPr>
          <p:spPr>
            <a:xfrm>
              <a:off x="8279904" y="5680872"/>
              <a:ext cx="432048" cy="12846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SH2 doména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6" name="Google Shape;446;p21"/>
          <p:cNvSpPr/>
          <p:nvPr/>
        </p:nvSpPr>
        <p:spPr>
          <a:xfrm>
            <a:off x="251520" y="965046"/>
            <a:ext cx="8640000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 </a:t>
            </a:r>
            <a:r>
              <a:rPr lang="cs-CZ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omology 2</a:t>
            </a:r>
            <a:endParaRPr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doména (cca 100 AK) u většiny eukaryotických organizmů</a:t>
            </a:r>
            <a:endParaRPr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na P-Tyr mění konformaci a aktivitu proteinu s SH2</a:t>
            </a:r>
            <a:endParaRPr/>
          </a:p>
          <a:p>
            <a:pPr marL="180975" marR="0" lvl="0" indent="-793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793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interakcích signálních molekul</a:t>
            </a:r>
            <a:endParaRPr/>
          </a:p>
          <a:p>
            <a:pPr marL="265113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spojuje katalytické receptory s dalšími molekulami signálních drah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součástí enzymů (Src, Jak, Lck, Fyn, Syk, PLCG, PI3K)</a:t>
            </a:r>
            <a:endParaRPr/>
          </a:p>
          <a:p>
            <a:pPr marL="265113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adaptorových molekul (Grb2)</a:t>
            </a:r>
            <a:endParaRPr/>
          </a:p>
          <a:p>
            <a:pPr marL="265113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transkripčních faktorů (STAT)</a:t>
            </a:r>
            <a:endParaRPr/>
          </a:p>
          <a:p>
            <a:pPr marL="265113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regulátorů signalizace (SOCS)</a:t>
            </a:r>
            <a:endParaRPr/>
          </a:p>
          <a:p>
            <a:pPr marL="265113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 přes proteiny Ras = příklad</a:t>
            </a: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zapojení SH2 domény do signalizací</a:t>
            </a:r>
            <a:endParaRPr/>
          </a:p>
        </p:txBody>
      </p:sp>
      <p:sp>
        <p:nvSpPr>
          <p:cNvPr id="447" name="Google Shape;447;p21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https://commons.wikimedia.org/wiki/File:1lkkA_SH2_domain.png       http://www.cellsignal.com/common/content/content.jsp?id=domains-sh2</a:t>
            </a:r>
            <a:endParaRPr/>
          </a:p>
        </p:txBody>
      </p:sp>
      <p:pic>
        <p:nvPicPr>
          <p:cNvPr id="448" name="Google Shape;448;p21" descr="File:1lkkA SH2 domai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7966" y="764704"/>
            <a:ext cx="1792506" cy="191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 descr="http://media.cellsignal.com/www/images/resources/protein-domains/sh2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3307" y="4050754"/>
            <a:ext cx="366712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"/>
          <p:cNvSpPr/>
          <p:nvPr/>
        </p:nvSpPr>
        <p:spPr>
          <a:xfrm>
            <a:off x="251520" y="888206"/>
            <a:ext cx="8640000" cy="385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monomerní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GTPázy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vazba GDP/GTP</a:t>
            </a:r>
            <a:endParaRPr dirty="0"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k plazmatické membráně</a:t>
            </a:r>
            <a:endParaRPr dirty="0"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-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 faktor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uvolnění GDP</a:t>
            </a:r>
            <a:endParaRPr dirty="0"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 váže GTP a přenášejí signál na své efektory</a:t>
            </a:r>
            <a:endParaRPr dirty="0"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inaktivaci - 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protein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hydrolýza GTP</a:t>
            </a:r>
            <a:endParaRPr dirty="0"/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nadrodina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proteinů Ras - rodiny Ras (růst a diferenciace buněk)</a:t>
            </a:r>
            <a:endParaRPr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Rho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(morfologie a pohyb buněk)</a:t>
            </a:r>
            <a:endParaRPr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Rab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Arf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(transport měchýřků)</a:t>
            </a:r>
            <a:endParaRPr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Ran (jaderný transport)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přes Grb2-Sos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Grb2 - SH2: aktivovaný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tyrosinproteinkinázový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 </a:t>
            </a:r>
            <a:endParaRPr dirty="0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- SH3: vazba k Sos</a:t>
            </a:r>
            <a:endParaRPr dirty="0"/>
          </a:p>
          <a:p>
            <a:pPr marL="180975" marR="0" lvl="0" indent="-180975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 funguje jako GEF a zajišťuje aktivaci Ras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22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</a:t>
            </a:r>
            <a:endParaRPr/>
          </a:p>
        </p:txBody>
      </p:sp>
      <p:pic>
        <p:nvPicPr>
          <p:cNvPr id="459" name="Google Shape;459;p22" descr="http://www.pha.jhu.edu/%7Eghzheng/old/webct/note6_4.files/15_054.jpg"/>
          <p:cNvPicPr preferRelativeResize="0"/>
          <p:nvPr/>
        </p:nvPicPr>
        <p:blipFill rotWithShape="1">
          <a:blip r:embed="rId3">
            <a:alphaModFix/>
          </a:blip>
          <a:srcRect b="8860"/>
          <a:stretch/>
        </p:blipFill>
        <p:spPr>
          <a:xfrm>
            <a:off x="6529272" y="908720"/>
            <a:ext cx="2204233" cy="20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 descr="http://www.mun.ca/biology/desmid/brian/BIOL2060/BIOL2060-14/14_17.jpg"/>
          <p:cNvPicPr preferRelativeResize="0"/>
          <p:nvPr/>
        </p:nvPicPr>
        <p:blipFill rotWithShape="1">
          <a:blip r:embed="rId4">
            <a:alphaModFix/>
          </a:blip>
          <a:srcRect b="78540"/>
          <a:stretch/>
        </p:blipFill>
        <p:spPr>
          <a:xfrm>
            <a:off x="1926440" y="4784072"/>
            <a:ext cx="2400738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 descr="http://www.pha.jhu.edu/%7Eghzheng/old/webct/note6_4.files/15_054.jpg"/>
          <p:cNvPicPr preferRelativeResize="0"/>
          <p:nvPr/>
        </p:nvPicPr>
        <p:blipFill rotWithShape="1">
          <a:blip r:embed="rId3">
            <a:alphaModFix/>
          </a:blip>
          <a:srcRect t="94728"/>
          <a:stretch/>
        </p:blipFill>
        <p:spPr>
          <a:xfrm>
            <a:off x="4281545" y="6708454"/>
            <a:ext cx="2204233" cy="1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 descr="http://www.mun.ca/biology/desmid/brian/BIOL2060/BIOL2060-14/14_17.jpg"/>
          <p:cNvPicPr preferRelativeResize="0"/>
          <p:nvPr/>
        </p:nvPicPr>
        <p:blipFill rotWithShape="1">
          <a:blip r:embed="rId4">
            <a:alphaModFix/>
          </a:blip>
          <a:srcRect t="23797" b="56825"/>
          <a:stretch/>
        </p:blipFill>
        <p:spPr>
          <a:xfrm>
            <a:off x="4664648" y="4859205"/>
            <a:ext cx="2427632" cy="15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p22"/>
          <p:cNvCxnSpPr>
            <a:stCxn id="460" idx="3"/>
            <a:endCxn id="462" idx="1"/>
          </p:cNvCxnSpPr>
          <p:nvPr/>
        </p:nvCxnSpPr>
        <p:spPr>
          <a:xfrm>
            <a:off x="4327178" y="5612072"/>
            <a:ext cx="337500" cy="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1" name="Google Shape;471;p23"/>
          <p:cNvSpPr/>
          <p:nvPr/>
        </p:nvSpPr>
        <p:spPr>
          <a:xfrm>
            <a:off x="251520" y="965046"/>
            <a:ext cx="86400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 dráha zahájená aktivací Raf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 - Ser/Thr MAPKKK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v inaktivním stavu udržuje faktor 14-3-3 konformaci blokující katalytické místo 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vazba Ras-GTP indukuje disociaci 14-3-3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23" descr="http://www.mun.ca/biology/desmid/brian/BIOL2060/BIOL2060-14/14_17.jpg"/>
          <p:cNvPicPr preferRelativeResize="0"/>
          <p:nvPr/>
        </p:nvPicPr>
        <p:blipFill rotWithShape="1">
          <a:blip r:embed="rId3">
            <a:alphaModFix/>
          </a:blip>
          <a:srcRect t="44489" b="17527"/>
          <a:stretch/>
        </p:blipFill>
        <p:spPr>
          <a:xfrm>
            <a:off x="6833723" y="4003047"/>
            <a:ext cx="2189579" cy="267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3"/>
          <p:cNvSpPr/>
          <p:nvPr/>
        </p:nvSpPr>
        <p:spPr>
          <a:xfrm>
            <a:off x="251520" y="4061812"/>
            <a:ext cx="646953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MAPKK - MEK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 - ERK, transport do jádra, aktivace transkripčních faktorů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faktory indukují transkripci specifických genů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signálů od mitogenů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dominantní při signalizaci určující růst, vývoj a diferenciaci buněk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4" name="Google Shape;474;p23"/>
          <p:cNvGrpSpPr/>
          <p:nvPr/>
        </p:nvGrpSpPr>
        <p:grpSpPr>
          <a:xfrm>
            <a:off x="1189534" y="2437276"/>
            <a:ext cx="3601942" cy="1251181"/>
            <a:chOff x="1259632" y="2589206"/>
            <a:chExt cx="3601942" cy="1251181"/>
          </a:xfrm>
        </p:grpSpPr>
        <p:pic>
          <p:nvPicPr>
            <p:cNvPr id="475" name="Google Shape;475;p23" descr="File:C-Raf-architecture.png"/>
            <p:cNvPicPr preferRelativeResize="0"/>
            <p:nvPr/>
          </p:nvPicPr>
          <p:blipFill rotWithShape="1">
            <a:blip r:embed="rId4">
              <a:alphaModFix/>
            </a:blip>
            <a:srcRect l="3361" t="36555" r="4441" b="22394"/>
            <a:stretch/>
          </p:blipFill>
          <p:spPr>
            <a:xfrm>
              <a:off x="1259632" y="2878508"/>
              <a:ext cx="3601942" cy="873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23"/>
            <p:cNvSpPr/>
            <p:nvPr/>
          </p:nvSpPr>
          <p:spPr>
            <a:xfrm>
              <a:off x="1707582" y="2862606"/>
              <a:ext cx="576064" cy="1184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3"/>
            <p:cNvSpPr txBox="1"/>
            <p:nvPr/>
          </p:nvSpPr>
          <p:spPr>
            <a:xfrm>
              <a:off x="2526803" y="2589206"/>
              <a:ext cx="5661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Flexibilní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3"/>
            <p:cNvSpPr txBox="1"/>
            <p:nvPr/>
          </p:nvSpPr>
          <p:spPr>
            <a:xfrm>
              <a:off x="3413200" y="2589206"/>
              <a:ext cx="872354" cy="291811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Proteinkinázová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doména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3203848" y="3516910"/>
              <a:ext cx="288032" cy="2510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051593" y="3548714"/>
              <a:ext cx="288032" cy="2510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2238771" y="3626515"/>
              <a:ext cx="571122" cy="1625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547664" y="3621171"/>
              <a:ext cx="571122" cy="1625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2454818" y="3315266"/>
              <a:ext cx="571122" cy="1625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459862" y="3315266"/>
              <a:ext cx="328162" cy="31124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2290737" y="3391184"/>
              <a:ext cx="328162" cy="31124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3"/>
            <p:cNvSpPr txBox="1"/>
            <p:nvPr/>
          </p:nvSpPr>
          <p:spPr>
            <a:xfrm>
              <a:off x="1521002" y="3548576"/>
              <a:ext cx="5389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Ras-GTP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2525279" y="3256903"/>
              <a:ext cx="4539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14-3-3</a:t>
              </a:r>
              <a:endParaRPr sz="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3"/>
            <p:cNvSpPr txBox="1"/>
            <p:nvPr/>
          </p:nvSpPr>
          <p:spPr>
            <a:xfrm>
              <a:off x="4390160" y="3269082"/>
              <a:ext cx="4539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14-3-3</a:t>
              </a:r>
              <a:endParaRPr sz="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5424595" y="2400299"/>
            <a:ext cx="2200003" cy="1199794"/>
            <a:chOff x="5794451" y="2645079"/>
            <a:chExt cx="2200003" cy="1199794"/>
          </a:xfrm>
        </p:grpSpPr>
        <p:pic>
          <p:nvPicPr>
            <p:cNvPr id="490" name="Google Shape;490;p23" descr="https://upload.wikimedia.org/wikipedia/commons/8/8e/C-Raf-14-3-3-complex.png"/>
            <p:cNvPicPr preferRelativeResize="0"/>
            <p:nvPr/>
          </p:nvPicPr>
          <p:blipFill rotWithShape="1">
            <a:blip r:embed="rId5">
              <a:alphaModFix/>
            </a:blip>
            <a:srcRect l="22069" t="28362" r="35443" b="24613"/>
            <a:stretch/>
          </p:blipFill>
          <p:spPr>
            <a:xfrm>
              <a:off x="5796136" y="2668932"/>
              <a:ext cx="1337158" cy="1175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23"/>
            <p:cNvSpPr txBox="1"/>
            <p:nvPr/>
          </p:nvSpPr>
          <p:spPr>
            <a:xfrm>
              <a:off x="7040346" y="3499967"/>
              <a:ext cx="954108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Blok autoinhibiční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doménou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96136" y="3414987"/>
              <a:ext cx="144016" cy="2274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7058362" y="3081612"/>
              <a:ext cx="7889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Skryté aktivní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7125343" y="2668932"/>
              <a:ext cx="45719" cy="1933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3"/>
            <p:cNvSpPr txBox="1"/>
            <p:nvPr/>
          </p:nvSpPr>
          <p:spPr>
            <a:xfrm>
              <a:off x="7010656" y="2669283"/>
              <a:ext cx="251992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3"/>
            <p:cNvSpPr txBox="1"/>
            <p:nvPr/>
          </p:nvSpPr>
          <p:spPr>
            <a:xfrm>
              <a:off x="5794451" y="3437810"/>
              <a:ext cx="239168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472666" y="2645079"/>
              <a:ext cx="123509" cy="1933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23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https://commons.wikimedia.org/wiki/File:C-Raf-architecture.png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24"/>
          <p:cNvGrpSpPr/>
          <p:nvPr/>
        </p:nvGrpSpPr>
        <p:grpSpPr>
          <a:xfrm>
            <a:off x="1812847" y="1478992"/>
            <a:ext cx="5509466" cy="2526072"/>
            <a:chOff x="683568" y="1983963"/>
            <a:chExt cx="5509466" cy="2526072"/>
          </a:xfrm>
        </p:grpSpPr>
        <p:pic>
          <p:nvPicPr>
            <p:cNvPr id="505" name="Google Shape;505;p24" descr="Targeting protein prenylation for cancer therapy"/>
            <p:cNvPicPr preferRelativeResize="0"/>
            <p:nvPr/>
          </p:nvPicPr>
          <p:blipFill rotWithShape="1">
            <a:blip r:embed="rId3">
              <a:alphaModFix/>
            </a:blip>
            <a:srcRect b="20534"/>
            <a:stretch/>
          </p:blipFill>
          <p:spPr>
            <a:xfrm>
              <a:off x="868542" y="1983963"/>
              <a:ext cx="4567554" cy="252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24"/>
            <p:cNvSpPr txBox="1"/>
            <p:nvPr/>
          </p:nvSpPr>
          <p:spPr>
            <a:xfrm>
              <a:off x="683568" y="3979803"/>
              <a:ext cx="768159" cy="338554"/>
            </a:xfrm>
            <a:prstGeom prst="rect">
              <a:avLst/>
            </a:prstGeom>
            <a:solidFill>
              <a:srgbClr val="7030A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Proliferace</a:t>
              </a:r>
              <a:endPara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4"/>
            <p:cNvSpPr txBox="1"/>
            <p:nvPr/>
          </p:nvSpPr>
          <p:spPr>
            <a:xfrm>
              <a:off x="2771800" y="3802149"/>
              <a:ext cx="1000595" cy="707886"/>
            </a:xfrm>
            <a:prstGeom prst="rect">
              <a:avLst/>
            </a:prstGeom>
            <a:solidFill>
              <a:srgbClr val="89D8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Přežívání buněk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Růst buněk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migrace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Proliferace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4"/>
            <p:cNvSpPr txBox="1"/>
            <p:nvPr/>
          </p:nvSpPr>
          <p:spPr>
            <a:xfrm>
              <a:off x="3169622" y="3501588"/>
              <a:ext cx="756938" cy="215444"/>
            </a:xfrm>
            <a:prstGeom prst="rect">
              <a:avLst/>
            </a:prstGeom>
            <a:solidFill>
              <a:srgbClr val="CB976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Endocytóza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4071702" y="3557042"/>
              <a:ext cx="1000595" cy="338554"/>
            </a:xfrm>
            <a:prstGeom prst="rect">
              <a:avLst/>
            </a:prstGeom>
            <a:solidFill>
              <a:srgbClr val="CCC0D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Cytoskelet</a:t>
              </a:r>
              <a:endParaRPr/>
            </a:p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migrace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4"/>
            <p:cNvSpPr txBox="1"/>
            <p:nvPr/>
          </p:nvSpPr>
          <p:spPr>
            <a:xfrm>
              <a:off x="5220072" y="3418607"/>
              <a:ext cx="960519" cy="215444"/>
            </a:xfrm>
            <a:prstGeom prst="rect">
              <a:avLst/>
            </a:prstGeom>
            <a:solidFill>
              <a:srgbClr val="C2D59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</a:t>
              </a:r>
              <a:r>
                <a:rPr lang="cs-CZ" sz="8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signalizace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4"/>
            <p:cNvSpPr txBox="1"/>
            <p:nvPr/>
          </p:nvSpPr>
          <p:spPr>
            <a:xfrm>
              <a:off x="5436096" y="2852356"/>
              <a:ext cx="756938" cy="215444"/>
            </a:xfrm>
            <a:prstGeom prst="rect">
              <a:avLst/>
            </a:prstGeom>
            <a:solidFill>
              <a:srgbClr val="00B0A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" marR="0" lvl="0" indent="-85725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Endocytóza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3" name="Google Shape;513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4" name="Google Shape;514;p24"/>
          <p:cNvSpPr/>
          <p:nvPr/>
        </p:nvSpPr>
        <p:spPr>
          <a:xfrm>
            <a:off x="251520" y="9650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Efektory proteinů Ras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http://www.nature.com/nrc/journal/v11/n11/fig_tab/nrc3151_F1.html</a:t>
            </a:r>
            <a:endParaRPr/>
          </a:p>
        </p:txBody>
      </p:sp>
      <p:sp>
        <p:nvSpPr>
          <p:cNvPr id="516" name="Google Shape;516;p24"/>
          <p:cNvSpPr/>
          <p:nvPr/>
        </p:nvSpPr>
        <p:spPr>
          <a:xfrm>
            <a:off x="251520" y="4820766"/>
            <a:ext cx="8640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Nádorová onemocnění </a:t>
            </a:r>
            <a:endParaRPr b="1" dirty="0">
              <a:solidFill>
                <a:srgbClr val="FF0000"/>
              </a:solidFill>
            </a:endParaRPr>
          </a:p>
          <a:p>
            <a:pPr marL="285750" lvl="0" indent="-285750"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stále aktivní </a:t>
            </a:r>
            <a:r>
              <a:rPr lang="cs-CZ" sz="1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Ras-GTP, nemůže se vypnout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(blok hydrolýzy GTP, mutace GAP </a:t>
            </a:r>
            <a:r>
              <a:rPr lang="cs-CZ" sz="1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proteinů) 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H-Ras, K-Ras a N-Ras nejčastější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onkogeny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nádorových onemocnění (u 20 - 30 % nádorů)</a:t>
            </a:r>
            <a:endParaRPr dirty="0"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Ras proteinů předmětem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protinádorové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léčby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aktivace transkripčních faktorů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3" name="Google Shape;523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4" name="Google Shape;524;p25"/>
          <p:cNvSpPr/>
          <p:nvPr/>
        </p:nvSpPr>
        <p:spPr>
          <a:xfrm>
            <a:off x="251520" y="965046"/>
            <a:ext cx="8640000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 Jak/STAT</a:t>
            </a:r>
            <a:endParaRPr/>
          </a:p>
          <a:p>
            <a:pPr marL="171450" marR="0" lvl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  - asociuje s receptorem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 - transkripční faktory (SH2), translokace cytoplazma → jádro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cytokinu → dimerizace receptoru → fosforylace Jak, fosforylace receptoru → vazba a aktivace STAT → dimerizuje STAT → translokace do jádra → aktivace cílových genů</a:t>
            </a:r>
            <a:endParaRPr/>
          </a:p>
          <a:p>
            <a:pPr marL="171450" marR="0" lvl="0" indent="-1714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negativní regulace dráhy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fosfatáza SHP1: vazba na P-Tyr receptoru (SH2), defosforylace Jak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proteiny SOCS: vazba na P-Tyr receptoru (SH2), blok struktury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vazba ubikvitin ligázy, degradace Jak v proteazomu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25" descr="Stats: transcriptional control and biological impact"/>
          <p:cNvPicPr preferRelativeResize="0"/>
          <p:nvPr/>
        </p:nvPicPr>
        <p:blipFill rotWithShape="1">
          <a:blip r:embed="rId3">
            <a:alphaModFix/>
          </a:blip>
          <a:srcRect l="5715" r="6098" b="16290"/>
          <a:stretch/>
        </p:blipFill>
        <p:spPr>
          <a:xfrm>
            <a:off x="558395" y="3717312"/>
            <a:ext cx="318572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5"/>
          <p:cNvPicPr preferRelativeResize="0"/>
          <p:nvPr/>
        </p:nvPicPr>
        <p:blipFill rotWithShape="1">
          <a:blip r:embed="rId4">
            <a:alphaModFix/>
          </a:blip>
          <a:srcRect l="1786" t="13239"/>
          <a:stretch/>
        </p:blipFill>
        <p:spPr>
          <a:xfrm>
            <a:off x="4048948" y="4005304"/>
            <a:ext cx="4842572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5"/>
          <p:cNvSpPr/>
          <p:nvPr/>
        </p:nvSpPr>
        <p:spPr>
          <a:xfrm>
            <a:off x="-37414" y="6493445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http://www.nature.com/nrm/journal/v3/n9/fig_tab/nrm909_F1.html  http://www.sp.uconn.edu/~ttc02001/MCB3201/Study%20Guide/%5BVII%5D%20Signal%20Transduction.ppt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 přenašeče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4" name="Google Shape;534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35" name="Google Shape;535;p26"/>
          <p:cNvPicPr preferRelativeResize="0"/>
          <p:nvPr/>
        </p:nvPicPr>
        <p:blipFill rotWithShape="1">
          <a:blip r:embed="rId3">
            <a:alphaModFix/>
          </a:blip>
          <a:srcRect r="53429" b="60730"/>
          <a:stretch/>
        </p:blipFill>
        <p:spPr>
          <a:xfrm>
            <a:off x="4302283" y="761522"/>
            <a:ext cx="1543702" cy="1526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26"/>
          <p:cNvGrpSpPr/>
          <p:nvPr/>
        </p:nvGrpSpPr>
        <p:grpSpPr>
          <a:xfrm>
            <a:off x="4170537" y="5557230"/>
            <a:ext cx="1807194" cy="1148316"/>
            <a:chOff x="539552" y="2924944"/>
            <a:chExt cx="1807194" cy="1148316"/>
          </a:xfrm>
        </p:grpSpPr>
        <p:pic>
          <p:nvPicPr>
            <p:cNvPr id="537" name="Google Shape;537;p26"/>
            <p:cNvPicPr preferRelativeResize="0"/>
            <p:nvPr/>
          </p:nvPicPr>
          <p:blipFill rotWithShape="1">
            <a:blip r:embed="rId3">
              <a:alphaModFix/>
            </a:blip>
            <a:srcRect t="55996" r="45479" b="14455"/>
            <a:stretch/>
          </p:blipFill>
          <p:spPr>
            <a:xfrm>
              <a:off x="539552" y="2924944"/>
              <a:ext cx="1807194" cy="1148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8" name="Google Shape;538;p26"/>
            <p:cNvSpPr/>
            <p:nvPr/>
          </p:nvSpPr>
          <p:spPr>
            <a:xfrm>
              <a:off x="832574" y="3717032"/>
              <a:ext cx="715090" cy="1402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1764854" y="3931285"/>
              <a:ext cx="432048" cy="1402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26"/>
          <p:cNvSpPr/>
          <p:nvPr/>
        </p:nvSpPr>
        <p:spPr>
          <a:xfrm>
            <a:off x="6106072" y="1324535"/>
            <a:ext cx="260497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3´, 5´-cyklický 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adenosinmonofosfát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dirty="0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proteinkinázu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(PKA)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6"/>
          <p:cNvSpPr/>
          <p:nvPr/>
        </p:nvSpPr>
        <p:spPr>
          <a:xfrm>
            <a:off x="6167380" y="2672667"/>
            <a:ext cx="2526692" cy="78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3´, 5´-cyklický 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guanosinmonofosfát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cGMP</a:t>
            </a: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proteinkinázu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 (PKG</a:t>
            </a: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cs-CZ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6"/>
          <p:cNvSpPr/>
          <p:nvPr/>
        </p:nvSpPr>
        <p:spPr>
          <a:xfrm>
            <a:off x="6450963" y="5501565"/>
            <a:ext cx="18786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1,2-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diacylglycerol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(DAG</a:t>
            </a: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proteinkinázu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 (PKC</a:t>
            </a: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cs-CZ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6"/>
          <p:cNvSpPr/>
          <p:nvPr/>
        </p:nvSpPr>
        <p:spPr>
          <a:xfrm>
            <a:off x="6187556" y="4258007"/>
            <a:ext cx="243147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Inositol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-1,4,5-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trisfosfát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(1,4,5)P3) </a:t>
            </a:r>
            <a:endParaRPr lang="cs-CZ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</a:pP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Otevírá </a:t>
            </a:r>
            <a:r>
              <a:rPr lang="cs-CZ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Ca2+ kanály </a:t>
            </a:r>
            <a:r>
              <a:rPr lang="cs-CZ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endParaRPr lang="cs-CZ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26"/>
          <p:cNvPicPr preferRelativeResize="0"/>
          <p:nvPr/>
        </p:nvPicPr>
        <p:blipFill rotWithShape="1">
          <a:blip r:embed="rId3">
            <a:alphaModFix/>
          </a:blip>
          <a:srcRect l="46199" b="60730"/>
          <a:stretch/>
        </p:blipFill>
        <p:spPr>
          <a:xfrm>
            <a:off x="4309853" y="2348880"/>
            <a:ext cx="1783317" cy="1526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Google Shape;545;p26"/>
          <p:cNvGrpSpPr/>
          <p:nvPr/>
        </p:nvGrpSpPr>
        <p:grpSpPr>
          <a:xfrm>
            <a:off x="4617085" y="4149080"/>
            <a:ext cx="1168852" cy="1148316"/>
            <a:chOff x="2338865" y="2924944"/>
            <a:chExt cx="1168852" cy="1148316"/>
          </a:xfrm>
        </p:grpSpPr>
        <p:pic>
          <p:nvPicPr>
            <p:cNvPr id="546" name="Google Shape;546;p26"/>
            <p:cNvPicPr preferRelativeResize="0"/>
            <p:nvPr/>
          </p:nvPicPr>
          <p:blipFill rotWithShape="1">
            <a:blip r:embed="rId3">
              <a:alphaModFix/>
            </a:blip>
            <a:srcRect l="54282" t="55996" r="10455" b="14455"/>
            <a:stretch/>
          </p:blipFill>
          <p:spPr>
            <a:xfrm>
              <a:off x="2338865" y="2924944"/>
              <a:ext cx="1168852" cy="1148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26"/>
            <p:cNvSpPr/>
            <p:nvPr/>
          </p:nvSpPr>
          <p:spPr>
            <a:xfrm>
              <a:off x="2699792" y="3933056"/>
              <a:ext cx="432048" cy="1402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682086" y="1196752"/>
            <a:ext cx="3025818" cy="492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nízká molekulová hmotnost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dobře rozpustné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krátký poločas rozpadu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intracelulární signály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Funkce: přenos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amplifikace a rozdělení signálu z receptorů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 přijetí signálu aktivovány enzymy zodpovědné za jejich tvorbu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jejich koncentrace v buňce stoupá a klesá v závislosti na přítomnosti mimobuněčného signálu</a:t>
            </a:r>
            <a:endParaRPr dirty="0">
              <a:solidFill>
                <a:srgbClr val="FF0000"/>
              </a:solidFill>
            </a:endParaRPr>
          </a:p>
          <a:p>
            <a:pPr marL="285750" marR="0" lvl="0" indent="-2857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vyvolávají rychlou změnu aktivity enzymů nebo jiných proteinů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27"/>
          <p:cNvSpPr/>
          <p:nvPr/>
        </p:nvSpPr>
        <p:spPr>
          <a:xfrm>
            <a:off x="251520" y="9269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G-proteiny (trimerní)</a:t>
            </a:r>
            <a:endParaRPr/>
          </a:p>
        </p:txBody>
      </p:sp>
      <p:pic>
        <p:nvPicPr>
          <p:cNvPr id="557" name="Google Shape;557;p27" descr="http://classes.midlandstech.edu/carterp/Courses/bio211/chap16/figure_16_02_labeled.jpg"/>
          <p:cNvPicPr preferRelativeResize="0"/>
          <p:nvPr/>
        </p:nvPicPr>
        <p:blipFill rotWithShape="1">
          <a:blip r:embed="rId3">
            <a:alphaModFix/>
          </a:blip>
          <a:srcRect l="47239" r="13184" b="78636"/>
          <a:stretch/>
        </p:blipFill>
        <p:spPr>
          <a:xfrm>
            <a:off x="396938" y="1484784"/>
            <a:ext cx="3238958" cy="1262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27"/>
          <p:cNvGrpSpPr/>
          <p:nvPr/>
        </p:nvGrpSpPr>
        <p:grpSpPr>
          <a:xfrm>
            <a:off x="3729405" y="1046076"/>
            <a:ext cx="5513590" cy="2206141"/>
            <a:chOff x="395536" y="1793420"/>
            <a:chExt cx="5513590" cy="2206141"/>
          </a:xfrm>
        </p:grpSpPr>
        <p:pic>
          <p:nvPicPr>
            <p:cNvPr id="559" name="Google Shape;559;p27" descr="http://classes.midlandstech.edu/carterp/Courses/bio211/chap16/figure_16_02_labeled.jpg"/>
            <p:cNvPicPr preferRelativeResize="0"/>
            <p:nvPr/>
          </p:nvPicPr>
          <p:blipFill rotWithShape="1">
            <a:blip r:embed="rId3">
              <a:alphaModFix/>
            </a:blip>
            <a:srcRect t="24001" r="13390" b="34796"/>
            <a:stretch/>
          </p:blipFill>
          <p:spPr>
            <a:xfrm>
              <a:off x="395536" y="2060848"/>
              <a:ext cx="4505090" cy="1547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27"/>
            <p:cNvSpPr/>
            <p:nvPr/>
          </p:nvSpPr>
          <p:spPr>
            <a:xfrm>
              <a:off x="438412" y="1793420"/>
              <a:ext cx="11609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Vazba hormonu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na receptor</a:t>
              </a: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1159802" y="3609261"/>
              <a:ext cx="1160900" cy="3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Receptor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aktivuje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G-protein</a:t>
              </a: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1926754" y="3600834"/>
              <a:ext cx="1160900" cy="3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G-protein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aktivuje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adenlyátcyklázu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2724175" y="3609645"/>
              <a:ext cx="1160900" cy="387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Adenlyátcykláza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mění ATP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na cAMP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3901890" y="3607929"/>
              <a:ext cx="1160900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Přenos signálu na cílovou strukturu</a:t>
              </a: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4748226" y="2805824"/>
              <a:ext cx="11609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cAMP aktivuje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proteinkinázu A</a:t>
              </a:r>
              <a:endParaRPr/>
            </a:p>
          </p:txBody>
        </p:sp>
      </p:grpSp>
      <p:sp>
        <p:nvSpPr>
          <p:cNvPr id="566" name="Google Shape;566;p27"/>
          <p:cNvSpPr/>
          <p:nvPr/>
        </p:nvSpPr>
        <p:spPr>
          <a:xfrm>
            <a:off x="382866" y="3456870"/>
            <a:ext cx="590393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Podjednotka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vazba GDP/GTP, GTPáza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Podjednotky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ukotvení v plazmatické membráně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stav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αβγ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podjednotek, GDP na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na receptor vede k výměně GDP za GTP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disociace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regulují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aktivitu specifických cílových proteinů</a:t>
            </a:r>
            <a:endParaRPr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Inaktivace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hydrolýze GTP na GDP, návrat do trimerního stavu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7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http://classes.midlandstech.edu/carterp/Courses/bio211/chap16/chap16.htm    https://courses.washington.edu/conj/bess/gpcr/gpcr.htm</a:t>
            </a:r>
            <a:endParaRPr/>
          </a:p>
        </p:txBody>
      </p:sp>
      <p:pic>
        <p:nvPicPr>
          <p:cNvPr id="568" name="Google Shape;568;p27" descr="https://courses.washington.edu/conj/bess/gpcr/7TM-protein.png"/>
          <p:cNvPicPr preferRelativeResize="0"/>
          <p:nvPr/>
        </p:nvPicPr>
        <p:blipFill rotWithShape="1">
          <a:blip r:embed="rId4">
            <a:alphaModFix/>
          </a:blip>
          <a:srcRect l="46551" t="7806" r="4894" b="20934"/>
          <a:stretch/>
        </p:blipFill>
        <p:spPr>
          <a:xfrm>
            <a:off x="6075847" y="5229200"/>
            <a:ext cx="2123694" cy="1159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27"/>
          <p:cNvGrpSpPr/>
          <p:nvPr/>
        </p:nvGrpSpPr>
        <p:grpSpPr>
          <a:xfrm>
            <a:off x="6128268" y="3507567"/>
            <a:ext cx="2018852" cy="1626870"/>
            <a:chOff x="6806783" y="3526617"/>
            <a:chExt cx="2018852" cy="1626870"/>
          </a:xfrm>
        </p:grpSpPr>
        <p:pic>
          <p:nvPicPr>
            <p:cNvPr id="570" name="Google Shape;570;p27" descr="https://courses.washington.edu/conj/bess/gpcr/7TM-protein.png"/>
            <p:cNvPicPr preferRelativeResize="0"/>
            <p:nvPr/>
          </p:nvPicPr>
          <p:blipFill rotWithShape="1">
            <a:blip r:embed="rId4">
              <a:alphaModFix/>
            </a:blip>
            <a:srcRect r="53843"/>
            <a:stretch/>
          </p:blipFill>
          <p:spPr>
            <a:xfrm>
              <a:off x="6806783" y="3526617"/>
              <a:ext cx="2018852" cy="1626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1" name="Google Shape;571;p27"/>
            <p:cNvSpPr/>
            <p:nvPr/>
          </p:nvSpPr>
          <p:spPr>
            <a:xfrm>
              <a:off x="8368084" y="3861048"/>
              <a:ext cx="428976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8" name="Google Shape;578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9" name="Google Shape;579;p28"/>
          <p:cNvPicPr preferRelativeResize="0"/>
          <p:nvPr/>
        </p:nvPicPr>
        <p:blipFill rotWithShape="1">
          <a:blip r:embed="rId3">
            <a:alphaModFix/>
          </a:blip>
          <a:srcRect l="1726" t="55796" r="2931" b="1810"/>
          <a:stretch/>
        </p:blipFill>
        <p:spPr>
          <a:xfrm>
            <a:off x="4469487" y="2977610"/>
            <a:ext cx="4350985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8" descr="figure 15-21"/>
          <p:cNvPicPr preferRelativeResize="0"/>
          <p:nvPr/>
        </p:nvPicPr>
        <p:blipFill rotWithShape="1">
          <a:blip r:embed="rId4">
            <a:alphaModFix/>
          </a:blip>
          <a:srcRect b="10548"/>
          <a:stretch/>
        </p:blipFill>
        <p:spPr>
          <a:xfrm>
            <a:off x="395536" y="3067610"/>
            <a:ext cx="359678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8"/>
          <p:cNvSpPr/>
          <p:nvPr/>
        </p:nvSpPr>
        <p:spPr>
          <a:xfrm>
            <a:off x="1327700" y="5157192"/>
            <a:ext cx="6479760" cy="112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Efektory</a:t>
            </a:r>
            <a:endParaRPr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adenylátcykláza - nárůst cAMP - aktivace PKA, regulace iontových kanálů 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 - vznik DAG, Ins(1,4,5)P3 - aktivace PKC, otevření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</a:t>
            </a:r>
            <a:endParaRPr/>
          </a:p>
        </p:txBody>
      </p:sp>
      <p:graphicFrame>
        <p:nvGraphicFramePr>
          <p:cNvPr id="582" name="Google Shape;582;p28"/>
          <p:cNvGraphicFramePr/>
          <p:nvPr/>
        </p:nvGraphicFramePr>
        <p:xfrm>
          <a:off x="1512944" y="980728"/>
          <a:ext cx="6109250" cy="1620000"/>
        </p:xfrm>
        <a:graphic>
          <a:graphicData uri="http://schemas.openxmlformats.org/drawingml/2006/table">
            <a:tbl>
              <a:tblPr firstRow="1" bandRow="1">
                <a:noFill/>
                <a:tableStyleId>{B49B7785-40FE-4610-B60D-49310255D6A8}</a:tableStyleId>
              </a:tblPr>
              <a:tblGrid>
                <a:gridCol w="720075"/>
                <a:gridCol w="504050"/>
                <a:gridCol w="4885125"/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/>
                        <a:t>Gαs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 α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strike="noStrike" cap="none"/>
                        <a:t>aktivace adenylátcyklázy, Ca</a:t>
                      </a:r>
                      <a:r>
                        <a:rPr lang="cs-CZ" sz="1200" u="none" strike="noStrike" cap="none" baseline="30000"/>
                        <a:t>2+ </a:t>
                      </a:r>
                      <a:r>
                        <a:rPr lang="cs-CZ" sz="1200" u="none" strike="noStrike" cap="none"/>
                        <a:t>kanálů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</a:tr>
              <a:tr h="3240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/>
                        <a:t>Gαi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 α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strike="noStrike" cap="none"/>
                        <a:t>inaktivace adenylátcyklázy, aktivace fosfolipázy C a cGMP fosfodiesterázy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βγ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strike="noStrike" cap="none"/>
                        <a:t>aktivace K</a:t>
                      </a:r>
                      <a:r>
                        <a:rPr lang="cs-CZ" sz="1200" u="none" strike="noStrike" cap="none" baseline="30000"/>
                        <a:t>+</a:t>
                      </a:r>
                      <a:r>
                        <a:rPr lang="cs-CZ" sz="1200" u="none" strike="noStrike" cap="none"/>
                        <a:t> kanálů a fosfolipázy C 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/>
                        <a:t>Gαq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 α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strike="noStrike" cap="none"/>
                        <a:t>aktivace fosfolipázy C 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u="none" strike="noStrike" cap="none"/>
                        <a:t>Gα12</a:t>
                      </a:r>
                      <a:endParaRPr sz="12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strike="noStrike" cap="none"/>
                        <a:t> α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strike="noStrike" cap="none"/>
                        <a:t>aktivace Rho </a:t>
                      </a:r>
                      <a:endParaRPr sz="1200" u="none" strike="noStrike" cap="none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583" name="Google Shape;583;p28"/>
          <p:cNvSpPr/>
          <p:nvPr/>
        </p:nvSpPr>
        <p:spPr>
          <a:xfrm>
            <a:off x="-37414" y="6504078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http://www.sp.uconn.edu/~ttc02001/MCB3201/Study%20Guide/%5BVII%5D%20Signal%20Transduction.ppt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http://cc.scu.edu.cn/G2S/Template/View.aspx?courseType=1&amp;courseId=17&amp;topMenuId=113301&amp;menuType=1&amp;action=view&amp;type=&amp;name=&amp;linkpageID=113472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0" name="Google Shape;590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1" name="Google Shape;591;p29"/>
          <p:cNvSpPr/>
          <p:nvPr/>
        </p:nvSpPr>
        <p:spPr>
          <a:xfrm>
            <a:off x="252000" y="2219021"/>
            <a:ext cx="4608032" cy="320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sedm α helixů (22-24 AK) v plazmatické membráně</a:t>
            </a:r>
            <a:endParaRPr/>
          </a:p>
          <a:p>
            <a:pPr marL="180975" marR="0" lvl="0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helixy spojeny variabilními smyčkami </a:t>
            </a:r>
            <a:endParaRPr/>
          </a:p>
          <a:p>
            <a:pPr marL="0" marR="0" lvl="1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extracelulární: vazba ligandu</a:t>
            </a:r>
            <a:endParaRPr/>
          </a:p>
          <a:p>
            <a:pPr marL="0" marR="0" lvl="1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intracelulární: vazba G-proteinu</a:t>
            </a:r>
            <a:endParaRPr/>
          </a:p>
          <a:p>
            <a:pPr marL="180975" marR="0" lvl="5" indent="-180975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mění konformaci intracelulární části receptoru, na kterou se váže a aktivuje G proteinu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Ligandy</a:t>
            </a:r>
            <a:endParaRPr/>
          </a:p>
          <a:p>
            <a:pPr marL="180975" marR="0" lvl="0" indent="-180975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neurotransmitery, neuropeptidy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odoranty, lipidy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29"/>
          <p:cNvGrpSpPr/>
          <p:nvPr/>
        </p:nvGrpSpPr>
        <p:grpSpPr>
          <a:xfrm>
            <a:off x="1898179" y="949215"/>
            <a:ext cx="5239351" cy="900000"/>
            <a:chOff x="1475657" y="833415"/>
            <a:chExt cx="5239351" cy="900000"/>
          </a:xfrm>
        </p:grpSpPr>
        <p:sp>
          <p:nvSpPr>
            <p:cNvPr id="593" name="Google Shape;593;p29"/>
            <p:cNvSpPr/>
            <p:nvPr/>
          </p:nvSpPr>
          <p:spPr>
            <a:xfrm>
              <a:off x="1475657" y="971658"/>
              <a:ext cx="3672408" cy="584775"/>
            </a:xfrm>
            <a:prstGeom prst="rect">
              <a:avLst/>
            </a:prstGeom>
            <a:noFill/>
            <a:ln w="1905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Robert J. Lefkowitz,  Brian K. Kobilka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2012 NC za chemii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4" name="Google Shape;594;p29" descr="https://upload.wikimedia.org/wikipedia/commons/3/35/Brian_Kobilka_and_Robert_Lefkowitz_1_201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64088" y="833415"/>
              <a:ext cx="1350920" cy="900000"/>
            </a:xfrm>
            <a:prstGeom prst="rect">
              <a:avLst/>
            </a:prstGeom>
            <a:noFill/>
            <a:ln w="1905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595" name="Google Shape;595;p29"/>
          <p:cNvPicPr preferRelativeResize="0"/>
          <p:nvPr/>
        </p:nvPicPr>
        <p:blipFill rotWithShape="1">
          <a:blip r:embed="rId4">
            <a:alphaModFix/>
          </a:blip>
          <a:srcRect l="3875" t="5582" r="3676" b="25276"/>
          <a:stretch/>
        </p:blipFill>
        <p:spPr>
          <a:xfrm>
            <a:off x="5076925" y="2264856"/>
            <a:ext cx="3764263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9"/>
          <p:cNvSpPr/>
          <p:nvPr/>
        </p:nvSpPr>
        <p:spPr>
          <a:xfrm>
            <a:off x="-37414" y="6504078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https://commons.wikimedia.org/wiki/File:Brian_Kobilka_and_Robert_Lefkowitz_1_2012.jpg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http://themedicalbiochemistrypage.org/signal-transduction.php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9"/>
          <p:cNvSpPr/>
          <p:nvPr/>
        </p:nvSpPr>
        <p:spPr>
          <a:xfrm>
            <a:off x="251520" y="5382741"/>
            <a:ext cx="8640960" cy="6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hormony - př. serotonin, epinefrin, glukagon, tyrotropin, kalcitonin, ACTH, prostaglandiny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ztráta citlivosti vlivem přetrvávající přítomnosti ligandu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signalizace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/>
          <p:nvPr/>
        </p:nvSpPr>
        <p:spPr>
          <a:xfrm>
            <a:off x="252000" y="937192"/>
            <a:ext cx="8640000" cy="2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ze zdrojové buňky na receptor buňky cílové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endokrinní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buňky vzdáleny, přenos signálu krví (př. hormony)</a:t>
            </a:r>
            <a:endParaRPr dirty="0">
              <a:solidFill>
                <a:srgbClr val="FF0000"/>
              </a:solidFill>
            </a:endParaRPr>
          </a:p>
          <a:p>
            <a:pPr marL="2286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autokrinní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stejná buňka </a:t>
            </a:r>
            <a:endParaRPr dirty="0"/>
          </a:p>
          <a:p>
            <a:pPr marL="2286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parakrinní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produkce signálu do tělních tekutin, lokální účinek (př. histamin, NO)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dutý spoj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buňky v těsném kontaktu, tubulární struktura (př. Ca</a:t>
            </a:r>
            <a:r>
              <a:rPr lang="cs-CZ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cs-CZ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přímý kontakt</a:t>
            </a: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ligand i receptor na povrchu buněk v přímého kontaktu (př.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FasL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cs-CZ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synapse</a:t>
            </a: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nervová soustava, permeabilita membrán (př. acetylcholin)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 descr="Výsledek obrázku pro signal endocrine paracrine autocrin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287095" y="3861048"/>
            <a:ext cx="8310130" cy="1817139"/>
            <a:chOff x="287095" y="4486635"/>
            <a:chExt cx="8310130" cy="1817139"/>
          </a:xfrm>
        </p:grpSpPr>
        <p:grpSp>
          <p:nvGrpSpPr>
            <p:cNvPr id="109" name="Google Shape;109;p3"/>
            <p:cNvGrpSpPr/>
            <p:nvPr/>
          </p:nvGrpSpPr>
          <p:grpSpPr>
            <a:xfrm>
              <a:off x="287095" y="4502278"/>
              <a:ext cx="2069244" cy="687055"/>
              <a:chOff x="406034" y="4539708"/>
              <a:chExt cx="2069244" cy="687055"/>
            </a:xfrm>
          </p:grpSpPr>
          <p:pic>
            <p:nvPicPr>
              <p:cNvPr id="110" name="Google Shape;110;p3" descr="https://figures.boundless.com/18866/large/figure-09-01-01.jpe"/>
              <p:cNvPicPr preferRelativeResize="0"/>
              <p:nvPr/>
            </p:nvPicPr>
            <p:blipFill rotWithShape="1">
              <a:blip r:embed="rId3">
                <a:alphaModFix/>
              </a:blip>
              <a:srcRect l="29179" t="81182" r="25860" b="1610"/>
              <a:stretch/>
            </p:blipFill>
            <p:spPr>
              <a:xfrm>
                <a:off x="611560" y="4539708"/>
                <a:ext cx="1863718" cy="6870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3"/>
              <p:cNvSpPr txBox="1"/>
              <p:nvPr/>
            </p:nvSpPr>
            <p:spPr>
              <a:xfrm>
                <a:off x="406034" y="4570339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>
              <a:off x="761691" y="5481711"/>
              <a:ext cx="1325578" cy="727474"/>
              <a:chOff x="1288006" y="5405844"/>
              <a:chExt cx="1325578" cy="727474"/>
            </a:xfrm>
          </p:grpSpPr>
          <p:pic>
            <p:nvPicPr>
              <p:cNvPr id="113" name="Google Shape;113;p3" descr="https://figures.boundless.com/18866/large/figure-09-01-01.jpe"/>
              <p:cNvPicPr preferRelativeResize="0"/>
              <p:nvPr/>
            </p:nvPicPr>
            <p:blipFill rotWithShape="1">
              <a:blip r:embed="rId3">
                <a:alphaModFix/>
              </a:blip>
              <a:srcRect l="31072" t="10193" r="36950" b="71919"/>
              <a:stretch/>
            </p:blipFill>
            <p:spPr>
              <a:xfrm>
                <a:off x="1288006" y="5419082"/>
                <a:ext cx="1325578" cy="7142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3"/>
              <p:cNvSpPr txBox="1"/>
              <p:nvPr/>
            </p:nvSpPr>
            <p:spPr>
              <a:xfrm>
                <a:off x="1344243" y="5405844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3"/>
            <p:cNvGrpSpPr/>
            <p:nvPr/>
          </p:nvGrpSpPr>
          <p:grpSpPr>
            <a:xfrm>
              <a:off x="2718028" y="4521517"/>
              <a:ext cx="1546900" cy="648576"/>
              <a:chOff x="2753311" y="4680834"/>
              <a:chExt cx="1546900" cy="648576"/>
            </a:xfrm>
          </p:grpSpPr>
          <p:pic>
            <p:nvPicPr>
              <p:cNvPr id="116" name="Google Shape;116;p3" descr="https://figures.boundless.com/18866/large/figure-09-01-01.jpe"/>
              <p:cNvPicPr preferRelativeResize="0"/>
              <p:nvPr/>
            </p:nvPicPr>
            <p:blipFill rotWithShape="1">
              <a:blip r:embed="rId3">
                <a:alphaModFix/>
              </a:blip>
              <a:srcRect l="35885" t="58520" r="32136" b="25585"/>
              <a:stretch/>
            </p:blipFill>
            <p:spPr>
              <a:xfrm>
                <a:off x="2974633" y="4694742"/>
                <a:ext cx="1325578" cy="6346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3"/>
              <p:cNvSpPr txBox="1"/>
              <p:nvPr/>
            </p:nvSpPr>
            <p:spPr>
              <a:xfrm>
                <a:off x="2753311" y="4680834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3"/>
            <p:cNvGrpSpPr/>
            <p:nvPr/>
          </p:nvGrpSpPr>
          <p:grpSpPr>
            <a:xfrm>
              <a:off x="2907292" y="5534733"/>
              <a:ext cx="1389693" cy="634668"/>
              <a:chOff x="2857313" y="5645630"/>
              <a:chExt cx="1389693" cy="634668"/>
            </a:xfrm>
          </p:grpSpPr>
          <p:pic>
            <p:nvPicPr>
              <p:cNvPr id="119" name="Google Shape;119;p3" descr="https://figures.boundless.com/18866/large/figure-09-01-01.jpe"/>
              <p:cNvPicPr preferRelativeResize="0"/>
              <p:nvPr/>
            </p:nvPicPr>
            <p:blipFill rotWithShape="1">
              <a:blip r:embed="rId3">
                <a:alphaModFix/>
              </a:blip>
              <a:srcRect l="36886" t="34342" r="33703" b="49762"/>
              <a:stretch/>
            </p:blipFill>
            <p:spPr>
              <a:xfrm>
                <a:off x="3027838" y="5645630"/>
                <a:ext cx="1219168" cy="6346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3"/>
              <p:cNvSpPr txBox="1"/>
              <p:nvPr/>
            </p:nvSpPr>
            <p:spPr>
              <a:xfrm>
                <a:off x="2857313" y="5655915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4679295" y="4486635"/>
              <a:ext cx="1047007" cy="1779224"/>
              <a:chOff x="4833447" y="4624561"/>
              <a:chExt cx="1047007" cy="1779224"/>
            </a:xfrm>
          </p:grpSpPr>
          <p:pic>
            <p:nvPicPr>
              <p:cNvPr id="122" name="Google Shape;122;p3" descr="https://s3.amazonaws.com/classconnection/812/flashcards/3997812/jpg/picture2-14B5BF24FC767818A66.jpg"/>
              <p:cNvPicPr preferRelativeResize="0"/>
              <p:nvPr/>
            </p:nvPicPr>
            <p:blipFill rotWithShape="1">
              <a:blip r:embed="rId4">
                <a:alphaModFix/>
              </a:blip>
              <a:srcRect l="17627" t="3411" r="15278" b="23342"/>
              <a:stretch/>
            </p:blipFill>
            <p:spPr>
              <a:xfrm rot="5400000">
                <a:off x="4578251" y="5101582"/>
                <a:ext cx="1728000" cy="876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3"/>
              <p:cNvSpPr txBox="1"/>
              <p:nvPr/>
            </p:nvSpPr>
            <p:spPr>
              <a:xfrm>
                <a:off x="4833447" y="4624561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6040735" y="4499574"/>
              <a:ext cx="2556490" cy="1804200"/>
              <a:chOff x="6144187" y="4599585"/>
              <a:chExt cx="2556490" cy="1804200"/>
            </a:xfrm>
          </p:grpSpPr>
          <p:pic>
            <p:nvPicPr>
              <p:cNvPr id="125" name="Google Shape;125;p3" descr="Graphic Illustration of Neurons, Brain Synapses and Neurotransmitter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400776" y="4675785"/>
                <a:ext cx="2299901" cy="172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Google Shape;126;p3"/>
              <p:cNvSpPr txBox="1"/>
              <p:nvPr/>
            </p:nvSpPr>
            <p:spPr>
              <a:xfrm>
                <a:off x="6144187" y="4599585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6.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" name="Google Shape;127;p3"/>
          <p:cNvSpPr/>
          <p:nvPr/>
        </p:nvSpPr>
        <p:spPr>
          <a:xfrm>
            <a:off x="-37414" y="649676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https://www.boundless.com/biology/textbooks/boundless-biology-textbook/cell-communication-9/signaling-molecules-and-cellular-receptors-83/forms-of-signaling-380-11606/   https://www.alz.org/braintour/synapses_neurotransmitters.asp     https://www.studyblue.com/notes/note/n/chapter-11-cell-communication/deck/13660625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5" name="Google Shape;605;p30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http://classes.midlandstech.edu/carterp/Courses/bio211/chap16/chap16.htm</a:t>
            </a: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251520" y="926946"/>
            <a:ext cx="8640000" cy="235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Biologické účinky</a:t>
            </a:r>
            <a:endParaRPr dirty="0"/>
          </a:p>
          <a:p>
            <a:pPr marL="180975" marR="0" lvl="0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a diferenciace buněk, chemotaxe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signálů z chuťových, pachových a světelným vjemů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nervová signalizace 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regulace krevního tlaku, funkce endokrinních žláz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embryogeneze a vývoj organismu </a:t>
            </a:r>
            <a:endParaRPr lang="cs-CZ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cs-CZ" sz="16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cs-CZ" sz="16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Z toho vyplývá, že jeden extracelulární podnět indukuje různou </a:t>
            </a: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cs-CZ" sz="16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odpověď v závislosti od cílové buňky.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607" name="Google Shape;607;p30" descr="https://upload.wikimedia.org/wikipedia/commons/c/c7/HIV_attachmen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3582" y="940049"/>
            <a:ext cx="2715440" cy="150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0" descr="http://www.nature.com/nrgastro/journal/v8/n12/images/nrgastro.2011.174-f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8144" y="2933328"/>
            <a:ext cx="3106316" cy="347286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0"/>
          <p:cNvSpPr/>
          <p:nvPr/>
        </p:nvSpPr>
        <p:spPr>
          <a:xfrm>
            <a:off x="251520" y="3282696"/>
            <a:ext cx="5400600" cy="34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Nemoci spjaté s G-proteiny</a:t>
            </a:r>
            <a:endParaRPr dirty="0"/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nádorová onemocnění (1/5 nádorů)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infekce virem HIV  (CXCR4 a CCR5)</a:t>
            </a:r>
            <a:endParaRPr dirty="0"/>
          </a:p>
          <a:p>
            <a:pPr marL="180975" marR="0" lvl="0" indent="-18097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cholera (</a:t>
            </a:r>
            <a:r>
              <a:rPr lang="cs-CZ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Vibrio </a:t>
            </a:r>
            <a:r>
              <a:rPr lang="cs-CZ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cholerae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choleratoxin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podjednotek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B: vazba na  povrch buněk (GM1)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podjednotka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A: ADP-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ribosylace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Gαs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 hydrolýza GTP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hyperaktivace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adenylátcyklázy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vysoká koncentrace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v epitelu střeva → propustnost iontových kanálů → únik </a:t>
            </a:r>
            <a:b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vody a iontů do lumen střeva → prudké průjmy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7" name="Google Shape;617;p31"/>
          <p:cNvSpPr/>
          <p:nvPr/>
        </p:nvSpPr>
        <p:spPr>
          <a:xfrm>
            <a:off x="251520" y="926946"/>
            <a:ext cx="8640000" cy="313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adenosinmonofosfát (cAMP)</a:t>
            </a:r>
            <a:endParaRPr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závislá na aktivitě: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adenylátcyklázy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cAMP fosfodiesterázy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2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PKA → fosforylace cílových substrátů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i) transkripční faktor CREB: vazba k sekvencím CRE, aktivace příslušných genů 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ii) receptory steroidních hormonů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iii) kináza lehkého řetězce myozinu (MLCK) v buňkách hladké svaloviny  </a:t>
            </a:r>
            <a:endParaRPr/>
          </a:p>
        </p:txBody>
      </p:sp>
      <p:grpSp>
        <p:nvGrpSpPr>
          <p:cNvPr id="618" name="Google Shape;618;p31"/>
          <p:cNvGrpSpPr/>
          <p:nvPr/>
        </p:nvGrpSpPr>
        <p:grpSpPr>
          <a:xfrm>
            <a:off x="3576840" y="1124744"/>
            <a:ext cx="5322438" cy="1611086"/>
            <a:chOff x="1411238" y="3573016"/>
            <a:chExt cx="5322438" cy="1611086"/>
          </a:xfrm>
        </p:grpSpPr>
        <p:pic>
          <p:nvPicPr>
            <p:cNvPr id="619" name="Google Shape;619;p31" descr="https://classconnection.s3.amazonaws.com/838/flashcards/2220838/png/untitled-13F54A5F10817BE574C.png"/>
            <p:cNvPicPr preferRelativeResize="0"/>
            <p:nvPr/>
          </p:nvPicPr>
          <p:blipFill rotWithShape="1">
            <a:blip r:embed="rId3">
              <a:alphaModFix/>
            </a:blip>
            <a:srcRect b="22418"/>
            <a:stretch/>
          </p:blipFill>
          <p:spPr>
            <a:xfrm>
              <a:off x="1411238" y="3573016"/>
              <a:ext cx="5119142" cy="1341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31"/>
            <p:cNvSpPr/>
            <p:nvPr/>
          </p:nvSpPr>
          <p:spPr>
            <a:xfrm>
              <a:off x="3576840" y="4837688"/>
              <a:ext cx="14029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3´, 5´-cyklický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adenosinmonofosfát (cAMP)</a:t>
              </a: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5148064" y="4768577"/>
              <a:ext cx="1382316" cy="1177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386225" y="4768577"/>
              <a:ext cx="809536" cy="10822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267528" y="4234433"/>
              <a:ext cx="404768" cy="2556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645463" y="4240701"/>
              <a:ext cx="651884" cy="28120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341262" y="4845548"/>
              <a:ext cx="11095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  5´- trifosfát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(ATP)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5474998" y="4837688"/>
              <a:ext cx="12586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  5´- monofosfát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(AMP)</a:t>
              </a: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150940" y="4161041"/>
              <a:ext cx="5998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Adenylát-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cykláza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55112" y="4161125"/>
              <a:ext cx="8386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 cAMP 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fosfodiesteráza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1"/>
          <p:cNvGrpSpPr/>
          <p:nvPr/>
        </p:nvGrpSpPr>
        <p:grpSpPr>
          <a:xfrm>
            <a:off x="1318712" y="4305308"/>
            <a:ext cx="3060282" cy="1972248"/>
            <a:chOff x="1041837" y="4279745"/>
            <a:chExt cx="3372699" cy="2173591"/>
          </a:xfrm>
        </p:grpSpPr>
        <p:pic>
          <p:nvPicPr>
            <p:cNvPr id="630" name="Google Shape;630;p31" descr="http://www.mun.ca/biology/desmid/brian/BIOL2060/BIOL2060-23/23_26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2915" y="4279745"/>
              <a:ext cx="3223061" cy="2173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31"/>
            <p:cNvSpPr/>
            <p:nvPr/>
          </p:nvSpPr>
          <p:spPr>
            <a:xfrm>
              <a:off x="3463317" y="6148953"/>
              <a:ext cx="892659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084137" y="6141435"/>
              <a:ext cx="1255615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614526" y="4518645"/>
              <a:ext cx="58123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1"/>
            <p:cNvSpPr txBox="1"/>
            <p:nvPr/>
          </p:nvSpPr>
          <p:spPr>
            <a:xfrm>
              <a:off x="3098150" y="6079491"/>
              <a:ext cx="131638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 je aktivní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1"/>
            <p:cNvSpPr txBox="1"/>
            <p:nvPr/>
          </p:nvSpPr>
          <p:spPr>
            <a:xfrm>
              <a:off x="1041837" y="6036748"/>
              <a:ext cx="1608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cAMP responzivní element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4860032" y="4191433"/>
            <a:ext cx="2867442" cy="2243978"/>
            <a:chOff x="4860032" y="4137350"/>
            <a:chExt cx="2867442" cy="2243978"/>
          </a:xfrm>
        </p:grpSpPr>
        <p:pic>
          <p:nvPicPr>
            <p:cNvPr id="637" name="Google Shape;637;p31" descr="https://classconnection.s3.amazonaws.com/117/flashcards/693117/png/untitled1316275038582.png"/>
            <p:cNvPicPr preferRelativeResize="0"/>
            <p:nvPr/>
          </p:nvPicPr>
          <p:blipFill rotWithShape="1">
            <a:blip r:embed="rId5">
              <a:alphaModFix/>
            </a:blip>
            <a:srcRect t="9251" b="32808"/>
            <a:stretch/>
          </p:blipFill>
          <p:spPr>
            <a:xfrm>
              <a:off x="4860032" y="4262988"/>
              <a:ext cx="2867442" cy="2118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31"/>
            <p:cNvSpPr/>
            <p:nvPr/>
          </p:nvSpPr>
          <p:spPr>
            <a:xfrm>
              <a:off x="6396053" y="4276232"/>
              <a:ext cx="720080" cy="669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6954986" y="6127939"/>
              <a:ext cx="588517" cy="21363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5364147" y="4495569"/>
              <a:ext cx="520434" cy="21363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5581237" y="5121007"/>
              <a:ext cx="520434" cy="21363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5126405" y="5657265"/>
              <a:ext cx="1167348" cy="8236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5095783" y="5574900"/>
              <a:ext cx="531160" cy="8236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5343913" y="5994580"/>
              <a:ext cx="531160" cy="27993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1"/>
            <p:cNvSpPr txBox="1"/>
            <p:nvPr/>
          </p:nvSpPr>
          <p:spPr>
            <a:xfrm>
              <a:off x="6188429" y="4137350"/>
              <a:ext cx="766557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Lehké řetězce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myozinu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1"/>
            <p:cNvSpPr txBox="1"/>
            <p:nvPr/>
          </p:nvSpPr>
          <p:spPr>
            <a:xfrm>
              <a:off x="5201797" y="4559559"/>
              <a:ext cx="760144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Těžké řetězce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myozinu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1"/>
            <p:cNvSpPr txBox="1"/>
            <p:nvPr/>
          </p:nvSpPr>
          <p:spPr>
            <a:xfrm>
              <a:off x="5765736" y="5189119"/>
              <a:ext cx="428322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MLCK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1"/>
            <p:cNvSpPr txBox="1"/>
            <p:nvPr/>
          </p:nvSpPr>
          <p:spPr>
            <a:xfrm>
              <a:off x="5169608" y="5949280"/>
              <a:ext cx="808235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Vazebná místa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 aktin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1"/>
          <p:cNvSpPr/>
          <p:nvPr/>
        </p:nvSpPr>
        <p:spPr>
          <a:xfrm>
            <a:off x="-37414" y="649700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https://www.studyblue.com/notes/note/n/2-section-6-atp-synthesis-and-atp-synthase-part-4/deck/6896187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http://www.mun.ca/biology/desmid/brian/BIOL2060/BIOL2060-23/CB23.html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32"/>
          <p:cNvSpPr/>
          <p:nvPr/>
        </p:nvSpPr>
        <p:spPr>
          <a:xfrm>
            <a:off x="251520" y="926946"/>
            <a:ext cx="512420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adenosinmonofosfát (cAMP)</a:t>
            </a:r>
            <a:endParaRPr/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objeven při studiu metabolismu glykogenu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glykogen - zásobárna glukózy</a:t>
            </a:r>
            <a:endParaRPr/>
          </a:p>
          <a:p>
            <a:pPr marL="177800" marR="0" lvl="0" indent="-1778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stresu se do krve produkuje adrenalin, který stimuluje svalové a jaterní buňky k uvolnění a štěpení glykogenu </a:t>
            </a:r>
            <a:endParaRPr/>
          </a:p>
        </p:txBody>
      </p:sp>
      <p:pic>
        <p:nvPicPr>
          <p:cNvPr id="658" name="Google Shape;658;p32" descr="http://www.glico.co.jp/en/material/bioglycogen/image/top/img1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812204"/>
            <a:ext cx="248584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2"/>
          <p:cNvSpPr/>
          <p:nvPr/>
        </p:nvSpPr>
        <p:spPr>
          <a:xfrm>
            <a:off x="251522" y="2695332"/>
            <a:ext cx="4073632" cy="372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Mechanismus </a:t>
            </a:r>
            <a:endParaRPr/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adrenalinu na β-adrenergní receptory svalových buněk</a:t>
            </a:r>
            <a:endParaRPr/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G-proteinu → aktivace adenylátcyk-lázy → zvýšení hladiny cAMP → aktivace PKA</a:t>
            </a:r>
            <a:endParaRPr/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fosforylace/aktivace fosforylázové kinázy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fosforylace/aktivace glykogenové fosforylázy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glykogenu na glukóza-1-fosfát, která je po defosforylaci uvolněna do krve</a:t>
            </a:r>
            <a:endParaRPr/>
          </a:p>
          <a:p>
            <a:pPr marL="177800" marR="0" lvl="0" indent="-177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zároveň fosforyluje/inaktivuje glykogen syntázu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2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http://namrataheda.blogspot.cz/2013/02/signal-transduction-pathway-camp-pathway.html	http://www.glico.co.jp/en/material/bioglycogen/</a:t>
            </a:r>
            <a:endParaRPr/>
          </a:p>
        </p:txBody>
      </p:sp>
      <p:sp>
        <p:nvSpPr>
          <p:cNvPr id="661" name="Google Shape;661;p32"/>
          <p:cNvSpPr/>
          <p:nvPr/>
        </p:nvSpPr>
        <p:spPr>
          <a:xfrm>
            <a:off x="7812360" y="1748308"/>
            <a:ext cx="720080" cy="3483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2" name="Google Shape;662;p32"/>
          <p:cNvGrpSpPr/>
          <p:nvPr/>
        </p:nvGrpSpPr>
        <p:grpSpPr>
          <a:xfrm>
            <a:off x="4717552" y="3098420"/>
            <a:ext cx="4251244" cy="3220288"/>
            <a:chOff x="4499992" y="2996952"/>
            <a:chExt cx="4556584" cy="3451581"/>
          </a:xfrm>
        </p:grpSpPr>
        <p:pic>
          <p:nvPicPr>
            <p:cNvPr id="663" name="Google Shape;663;p32" descr="http://4.bp.blogspot.com/-w_djGUsUW7o/US3dXnrY4GI/AAAAAAAAAQM/kOWDOPy3a2M/s1600/Regulation+by+Protein+kinase+A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99992" y="2996952"/>
              <a:ext cx="4556584" cy="345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4" name="Google Shape;664;p32"/>
            <p:cNvSpPr/>
            <p:nvPr/>
          </p:nvSpPr>
          <p:spPr>
            <a:xfrm>
              <a:off x="7380312" y="5445224"/>
              <a:ext cx="1512168" cy="36004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8525125" y="4653136"/>
              <a:ext cx="432048" cy="25436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2"/>
            <p:cNvSpPr txBox="1"/>
            <p:nvPr/>
          </p:nvSpPr>
          <p:spPr>
            <a:xfrm>
              <a:off x="8442728" y="4631191"/>
              <a:ext cx="582211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Glykogen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syntáza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4629378" y="5941965"/>
              <a:ext cx="648072" cy="21602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2"/>
            <p:cNvSpPr txBox="1"/>
            <p:nvPr/>
          </p:nvSpPr>
          <p:spPr>
            <a:xfrm>
              <a:off x="4510560" y="5910252"/>
              <a:ext cx="7360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Glykogenová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fosforyláza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5205442" y="4667766"/>
              <a:ext cx="648072" cy="1963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2"/>
            <p:cNvSpPr txBox="1"/>
            <p:nvPr/>
          </p:nvSpPr>
          <p:spPr>
            <a:xfrm>
              <a:off x="5099020" y="4645820"/>
              <a:ext cx="769763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Fosforylázová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kináza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7092280" y="3068960"/>
              <a:ext cx="720080" cy="28803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2"/>
            <p:cNvSpPr txBox="1"/>
            <p:nvPr/>
          </p:nvSpPr>
          <p:spPr>
            <a:xfrm>
              <a:off x="7010099" y="3083590"/>
              <a:ext cx="920445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Katalytická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podjednotka PKA</a:t>
              </a:r>
              <a:endParaRPr sz="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33" descr="http://www.mun.ca/biology/desmid/brian/BIOL2060/BIOL2060-14/14_23.jpg"/>
          <p:cNvPicPr preferRelativeResize="0"/>
          <p:nvPr/>
        </p:nvPicPr>
        <p:blipFill rotWithShape="1">
          <a:blip r:embed="rId3">
            <a:alphaModFix/>
          </a:blip>
          <a:srcRect b="30472"/>
          <a:stretch/>
        </p:blipFill>
        <p:spPr>
          <a:xfrm>
            <a:off x="546348" y="3876800"/>
            <a:ext cx="4860032" cy="2599701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přes inzulínový receptor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680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1" name="Google Shape;681;p33"/>
          <p:cNvSpPr/>
          <p:nvPr/>
        </p:nvSpPr>
        <p:spPr>
          <a:xfrm>
            <a:off x="251520" y="926946"/>
            <a:ext cx="8640000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Inzulín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heterodimer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 buňky Langerhansových ostrůvků slinivky břišní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snižuje hladinu glukózy v krvi, podporuje její využití buňkami a přeměnu na glykogen  </a:t>
            </a:r>
            <a:endParaRPr dirty="0"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Inzulínový receptor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IR,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tyrosinproteinkinázový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receptor,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heteroteramer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inzulínu →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autofosforylace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/aktivace IR → fosforylace/aktivace IRS-1</a:t>
            </a:r>
            <a:endParaRPr dirty="0"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IRS-1 se přes SH2 domény váží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Grb2-Sos → Ras-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-MAPK dráha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PI(3)K → tvorba PIP3 → aktivace Akt - translokace glukózového transportéru GLUT4 k membráně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	                  - aktivace glykogen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syntázy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3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http://www.mun.ca/biology/desmid/brian/BIOL2060/BIOL2060-14/14_23.jpg     http://www.123rf.com/photo_13207592_human-insulin-stylized-chemical-structure.html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33" descr="http://previews.123rf.com/images/splinex/splinex1204/splinex120400010/13207592-Human-Insulin-Stylized-chemical-structure--Stock-Vector-insulin-amino-acid.jpg"/>
          <p:cNvPicPr preferRelativeResize="0"/>
          <p:nvPr/>
        </p:nvPicPr>
        <p:blipFill rotWithShape="1">
          <a:blip r:embed="rId4">
            <a:alphaModFix/>
          </a:blip>
          <a:srcRect t="14396"/>
          <a:stretch/>
        </p:blipFill>
        <p:spPr>
          <a:xfrm>
            <a:off x="5766594" y="3857659"/>
            <a:ext cx="2683213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0" name="Google Shape;690;p3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1" name="Google Shape;691;p34"/>
          <p:cNvSpPr/>
          <p:nvPr/>
        </p:nvSpPr>
        <p:spPr>
          <a:xfrm>
            <a:off x="251520" y="926946"/>
            <a:ext cx="8640000" cy="224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guanosinmonofosfát (cGMP)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závislá na aktivitě guanylátcyklázy a cGMP fosfodiesterázy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aktivuje PKG - stimulace iontových kanálů (Ca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uvolnění hladké svaloviny, dilatace tepen, sekrece Na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vody v trávicí soustavě</a:t>
            </a:r>
            <a:endParaRPr/>
          </a:p>
          <a:p>
            <a:pPr marL="180975" marR="0" lvl="0" indent="-180975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mění propustnost iontových kanálů v tyčinkách oční sítnice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tma: guanylátcykláza tvoří cGMP, iontové kanály otevřeny 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světlo: absorpce fotonu → aktivace rodopsinu → aktivace G-proteinu → aktivace fosfodiesterázy      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→ hydrolýza cGMP → zavření iontových kanálů → hyperpolarizace membrány → vizuální signál</a:t>
            </a:r>
            <a:endParaRPr/>
          </a:p>
        </p:txBody>
      </p:sp>
      <p:pic>
        <p:nvPicPr>
          <p:cNvPr id="692" name="Google Shape;692;p34" descr="http://openwetware.org/images/4/40/CGM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1961" y="3342837"/>
            <a:ext cx="4346503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4" descr="http://book.bionumbers.org/wp-content/uploads/2014/08/295-f1-RodCellSignaling-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59" y="3342134"/>
            <a:ext cx="361883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4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http://namrataheda.blogspot.cz/2013/02/signal-transduction-pathway-camp-pathway.html	http://www.glico.co.jp/en/material/bioglycogen/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1" name="Google Shape;701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2" name="Google Shape;702;p35"/>
          <p:cNvSpPr/>
          <p:nvPr/>
        </p:nvSpPr>
        <p:spPr>
          <a:xfrm>
            <a:off x="251520" y="926946"/>
            <a:ext cx="8640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Dráha Ca</a:t>
            </a:r>
            <a:r>
              <a:rPr lang="cs-CZ" sz="16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rozdílná koncentrace v cytoplazmě (10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M) a mimobuněčné tekutině (10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M) 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jej nepřijímá, aktivně vyčerpává, váže do organel</a:t>
            </a:r>
            <a:endParaRPr/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zvýšení koncentrace v cytoplazmě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1. depolarizace membrán akčním potenciálem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2. fosfolipáza C štěpí PIP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vzniklý Ins(1,4,5)P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otvírá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 endoplazmatického retikula</a:t>
            </a:r>
            <a:endParaRPr/>
          </a:p>
          <a:p>
            <a:pPr marL="171450" marR="0" lvl="5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cílové proteiny - troponin C v buňkách kosterního svalstva (svalová kontrakce), kalmodulin</a:t>
            </a:r>
            <a:endParaRPr sz="16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35" descr="http://www.mun.ca/biology/desmid/brian/BIOL2060/BIOL2060-14/14_12.jpg"/>
          <p:cNvPicPr preferRelativeResize="0"/>
          <p:nvPr/>
        </p:nvPicPr>
        <p:blipFill rotWithShape="1">
          <a:blip r:embed="rId3">
            <a:alphaModFix/>
          </a:blip>
          <a:srcRect b="3231"/>
          <a:stretch/>
        </p:blipFill>
        <p:spPr>
          <a:xfrm>
            <a:off x="344712" y="3297643"/>
            <a:ext cx="4449403" cy="299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5" descr="http://www.mun.ca/biology/desmid/brian/BIOL2060/BIOL2060-14/14_13.jpg"/>
          <p:cNvPicPr preferRelativeResize="0"/>
          <p:nvPr/>
        </p:nvPicPr>
        <p:blipFill rotWithShape="1">
          <a:blip r:embed="rId4">
            <a:alphaModFix/>
          </a:blip>
          <a:srcRect r="1629" b="66014"/>
          <a:stretch/>
        </p:blipFill>
        <p:spPr>
          <a:xfrm>
            <a:off x="5010160" y="3337234"/>
            <a:ext cx="3699061" cy="8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https://www.studyblue.com/notes/note/n/chapter-9-muscles/deck/5997793</a:t>
            </a:r>
            <a:endParaRPr/>
          </a:p>
        </p:txBody>
      </p:sp>
      <p:grpSp>
        <p:nvGrpSpPr>
          <p:cNvPr id="706" name="Google Shape;706;p35"/>
          <p:cNvGrpSpPr/>
          <p:nvPr/>
        </p:nvGrpSpPr>
        <p:grpSpPr>
          <a:xfrm>
            <a:off x="5615908" y="4524539"/>
            <a:ext cx="2487564" cy="1856789"/>
            <a:chOff x="5615908" y="4413389"/>
            <a:chExt cx="2487564" cy="1856789"/>
          </a:xfrm>
        </p:grpSpPr>
        <p:pic>
          <p:nvPicPr>
            <p:cNvPr id="707" name="Google Shape;707;p35" descr="https://classconnection.s3.amazonaws.com/551/flashcards/2812551/jpg/image131363625881395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15908" y="4486699"/>
              <a:ext cx="2487564" cy="1711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p35"/>
            <p:cNvSpPr/>
            <p:nvPr/>
          </p:nvSpPr>
          <p:spPr>
            <a:xfrm>
              <a:off x="5615908" y="5013176"/>
              <a:ext cx="468260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5615908" y="6126162"/>
              <a:ext cx="61227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6040005" y="4483099"/>
              <a:ext cx="468260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6666686" y="4493218"/>
              <a:ext cx="623255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5730328" y="4565376"/>
              <a:ext cx="319828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6824582" y="5986144"/>
              <a:ext cx="515086" cy="1849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7494042" y="6005386"/>
              <a:ext cx="566595" cy="1849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5"/>
            <p:cNvSpPr txBox="1"/>
            <p:nvPr/>
          </p:nvSpPr>
          <p:spPr>
            <a:xfrm>
              <a:off x="5666335" y="4519052"/>
              <a:ext cx="442750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F-aktin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5"/>
            <p:cNvSpPr txBox="1"/>
            <p:nvPr/>
          </p:nvSpPr>
          <p:spPr>
            <a:xfrm>
              <a:off x="5943689" y="4413389"/>
              <a:ext cx="67678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Tropomyozin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5"/>
            <p:cNvSpPr txBox="1"/>
            <p:nvPr/>
          </p:nvSpPr>
          <p:spPr>
            <a:xfrm>
              <a:off x="6603985" y="4434377"/>
              <a:ext cx="524503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Troponin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5"/>
            <p:cNvSpPr txBox="1"/>
            <p:nvPr/>
          </p:nvSpPr>
          <p:spPr>
            <a:xfrm>
              <a:off x="7018517" y="5995034"/>
              <a:ext cx="896399" cy="266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Odhalené vazebné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 pro myozin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5"/>
            <p:cNvSpPr txBox="1"/>
            <p:nvPr/>
          </p:nvSpPr>
          <p:spPr>
            <a:xfrm>
              <a:off x="6461402" y="5988526"/>
              <a:ext cx="646331" cy="26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</a:t>
              </a:r>
              <a:r>
                <a:rPr lang="cs-CZ" sz="7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vázaný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troponinu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35"/>
          <p:cNvSpPr txBox="1"/>
          <p:nvPr/>
        </p:nvSpPr>
        <p:spPr>
          <a:xfrm>
            <a:off x="5870695" y="3152859"/>
            <a:ext cx="18277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lang="cs-CZ" sz="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signální vlna v oplozeném vajíčku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7" name="Google Shape;727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8" name="Google Shape;728;p36"/>
          <p:cNvSpPr/>
          <p:nvPr/>
        </p:nvSpPr>
        <p:spPr>
          <a:xfrm>
            <a:off x="251520" y="926946"/>
            <a:ext cx="8640000" cy="155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Kalmodulin </a:t>
            </a:r>
            <a:endParaRPr dirty="0"/>
          </a:p>
          <a:p>
            <a:pPr marL="182563" marR="0" lvl="0" indent="-18256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globulární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domény (vazba Ca</a:t>
            </a:r>
            <a:r>
              <a:rPr lang="cs-CZ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spojené flexibilní oblastí (vazba k různým substrátům)</a:t>
            </a:r>
            <a:endParaRPr dirty="0"/>
          </a:p>
          <a:p>
            <a:pPr marL="171450" marR="0" lvl="6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čtyř iontů Ca</a:t>
            </a:r>
            <a:r>
              <a:rPr lang="cs-CZ" sz="16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mění jeho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konformaci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vyšší afinita k proteinům, které mění svoji aktivitu</a:t>
            </a:r>
            <a:endParaRPr dirty="0"/>
          </a:p>
          <a:p>
            <a:pPr marL="171450" marR="0" lvl="6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úloha v metabolismu (aktivace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fosforylázové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kinázy), kontrakci hladké svaloviny (aktivace MLCK), expresi genů (CREB), sekreci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neurotransmiterů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zánětu, pohybu buněk,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apoptóze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36" descr="http://www.mun.ca/biology/desmid/brian/BIOL2060/BIOL2060-14/14_14.jpg"/>
          <p:cNvPicPr preferRelativeResize="0"/>
          <p:nvPr/>
        </p:nvPicPr>
        <p:blipFill rotWithShape="1">
          <a:blip r:embed="rId3">
            <a:alphaModFix/>
          </a:blip>
          <a:srcRect b="65254"/>
          <a:stretch/>
        </p:blipFill>
        <p:spPr>
          <a:xfrm>
            <a:off x="899592" y="2875463"/>
            <a:ext cx="1490850" cy="159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6"/>
          <p:cNvSpPr/>
          <p:nvPr/>
        </p:nvSpPr>
        <p:spPr>
          <a:xfrm>
            <a:off x="251520" y="4927439"/>
            <a:ext cx="8640000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cAMP a Ca</a:t>
            </a:r>
            <a:r>
              <a:rPr lang="cs-CZ" sz="16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drah</a:t>
            </a:r>
            <a:endParaRPr/>
          </a:p>
          <a:p>
            <a:pPr marL="180975" marR="0" lvl="6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Ca</a:t>
            </a:r>
            <a:r>
              <a:rPr lang="cs-CZ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může vázat a regulovat aktivitu adenylátcyklázy a fosfodiesterázy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6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může fosforylovat některé kanály určující obsah Ca</a:t>
            </a:r>
            <a:r>
              <a:rPr lang="cs-CZ" sz="16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cytosolu</a:t>
            </a:r>
            <a:endParaRPr/>
          </a:p>
          <a:p>
            <a:pPr marL="180975" marR="0" lvl="6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CaMKII může být fosforylována PKA</a:t>
            </a:r>
            <a:endParaRPr/>
          </a:p>
          <a:p>
            <a:pPr marL="180975" marR="0" lvl="6" indent="-18097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a CaMKII často fosforylují aminokyseliny stejného proteinu (např. CREB)</a:t>
            </a:r>
            <a:endParaRPr sz="16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6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2" name="Google Shape;732;p36"/>
          <p:cNvGrpSpPr/>
          <p:nvPr/>
        </p:nvGrpSpPr>
        <p:grpSpPr>
          <a:xfrm>
            <a:off x="3132105" y="3067106"/>
            <a:ext cx="5168227" cy="1253390"/>
            <a:chOff x="3132105" y="2943601"/>
            <a:chExt cx="5168227" cy="1253390"/>
          </a:xfrm>
        </p:grpSpPr>
        <p:grpSp>
          <p:nvGrpSpPr>
            <p:cNvPr id="733" name="Google Shape;733;p36"/>
            <p:cNvGrpSpPr/>
            <p:nvPr/>
          </p:nvGrpSpPr>
          <p:grpSpPr>
            <a:xfrm>
              <a:off x="3403423" y="2943601"/>
              <a:ext cx="1092696" cy="1130918"/>
              <a:chOff x="2817015" y="3248023"/>
              <a:chExt cx="1092696" cy="1130918"/>
            </a:xfrm>
          </p:grpSpPr>
          <p:pic>
            <p:nvPicPr>
              <p:cNvPr id="734" name="Google Shape;734;p36" descr="http://www.mun.ca/biology/desmid/brian/BIOL2060/BIOL2060-14/14_14.jpg"/>
              <p:cNvPicPr preferRelativeResize="0"/>
              <p:nvPr/>
            </p:nvPicPr>
            <p:blipFill rotWithShape="1">
              <a:blip r:embed="rId3">
                <a:alphaModFix/>
              </a:blip>
              <a:srcRect l="11526" t="41538" r="32408" b="36989"/>
              <a:stretch/>
            </p:blipFill>
            <p:spPr>
              <a:xfrm>
                <a:off x="2952749" y="3248023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5" name="Google Shape;735;p36"/>
              <p:cNvSpPr/>
              <p:nvPr/>
            </p:nvSpPr>
            <p:spPr>
              <a:xfrm>
                <a:off x="2952749" y="3248023"/>
                <a:ext cx="611139" cy="25298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2875779" y="3613212"/>
                <a:ext cx="458739" cy="803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6"/>
              <p:cNvSpPr txBox="1"/>
              <p:nvPr/>
            </p:nvSpPr>
            <p:spPr>
              <a:xfrm>
                <a:off x="2817015" y="3509026"/>
                <a:ext cx="635110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Kalmodulin</a:t>
                </a:r>
                <a:endParaRPr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3563888" y="3933056"/>
                <a:ext cx="345823" cy="44588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36"/>
            <p:cNvGrpSpPr/>
            <p:nvPr/>
          </p:nvGrpSpPr>
          <p:grpSpPr>
            <a:xfrm>
              <a:off x="5547716" y="2962092"/>
              <a:ext cx="994002" cy="1234899"/>
              <a:chOff x="4355974" y="3184164"/>
              <a:chExt cx="994002" cy="1234899"/>
            </a:xfrm>
          </p:grpSpPr>
          <p:pic>
            <p:nvPicPr>
              <p:cNvPr id="740" name="Google Shape;740;p36" descr="http://www.mun.ca/biology/desmid/brian/BIOL2060/BIOL2060-14/14_14.jpg"/>
              <p:cNvPicPr preferRelativeResize="0"/>
              <p:nvPr/>
            </p:nvPicPr>
            <p:blipFill rotWithShape="1">
              <a:blip r:embed="rId3">
                <a:alphaModFix/>
              </a:blip>
              <a:srcRect l="43935" t="57740" b="20787"/>
              <a:stretch/>
            </p:blipFill>
            <p:spPr>
              <a:xfrm>
                <a:off x="4355975" y="3248022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1" name="Google Shape;741;p36"/>
              <p:cNvSpPr/>
              <p:nvPr/>
            </p:nvSpPr>
            <p:spPr>
              <a:xfrm>
                <a:off x="4567580" y="3220801"/>
                <a:ext cx="580484" cy="17769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4355974" y="3680931"/>
                <a:ext cx="164797" cy="32413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4590772" y="4256997"/>
                <a:ext cx="164797" cy="162066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6"/>
              <p:cNvSpPr txBox="1"/>
              <p:nvPr/>
            </p:nvSpPr>
            <p:spPr>
              <a:xfrm>
                <a:off x="4522505" y="3184164"/>
                <a:ext cx="827471" cy="266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Ca2+/kalmodulin</a:t>
                </a:r>
                <a:endParaRPr/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komplex</a:t>
                </a:r>
                <a:endParaRPr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6"/>
            <p:cNvGrpSpPr/>
            <p:nvPr/>
          </p:nvGrpSpPr>
          <p:grpSpPr>
            <a:xfrm>
              <a:off x="7164288" y="2982247"/>
              <a:ext cx="1136044" cy="1174198"/>
              <a:chOff x="5698586" y="3204741"/>
              <a:chExt cx="1136044" cy="1174198"/>
            </a:xfrm>
          </p:grpSpPr>
          <p:pic>
            <p:nvPicPr>
              <p:cNvPr id="746" name="Google Shape;746;p36" descr="http://www.mun.ca/biology/desmid/brian/BIOL2060/BIOL2060-14/14_14.jpg"/>
              <p:cNvPicPr preferRelativeResize="0"/>
              <p:nvPr/>
            </p:nvPicPr>
            <p:blipFill rotWithShape="1">
              <a:blip r:embed="rId3">
                <a:alphaModFix/>
              </a:blip>
              <a:srcRect l="4292" t="74136" r="39643" b="4392"/>
              <a:stretch/>
            </p:blipFill>
            <p:spPr>
              <a:xfrm>
                <a:off x="5868143" y="3248021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7" name="Google Shape;747;p36"/>
              <p:cNvSpPr/>
              <p:nvPr/>
            </p:nvSpPr>
            <p:spPr>
              <a:xfrm>
                <a:off x="5837298" y="3374515"/>
                <a:ext cx="245913" cy="234538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6"/>
              <p:cNvSpPr txBox="1"/>
              <p:nvPr/>
            </p:nvSpPr>
            <p:spPr>
              <a:xfrm>
                <a:off x="5698586" y="3260317"/>
                <a:ext cx="705642" cy="180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7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Cílový protein</a:t>
                </a:r>
                <a:endParaRPr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6597749" y="3204741"/>
                <a:ext cx="236881" cy="863877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5837298" y="4109412"/>
                <a:ext cx="527174" cy="19681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1" name="Google Shape;751;p36"/>
            <p:cNvSpPr txBox="1"/>
            <p:nvPr/>
          </p:nvSpPr>
          <p:spPr>
            <a:xfrm>
              <a:off x="3132105" y="3397953"/>
              <a:ext cx="5741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Vazba čtyř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iontů Ca</a:t>
              </a:r>
              <a:r>
                <a:rPr lang="cs-CZ" sz="700" b="1" baseline="300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endParaRPr sz="700" b="1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6"/>
            <p:cNvSpPr txBox="1"/>
            <p:nvPr/>
          </p:nvSpPr>
          <p:spPr>
            <a:xfrm>
              <a:off x="4410141" y="3285320"/>
              <a:ext cx="1257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Změna konformace/aktivace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kalmodulinu</a:t>
              </a:r>
              <a:endParaRPr sz="700" b="1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6"/>
            <p:cNvSpPr txBox="1"/>
            <p:nvPr/>
          </p:nvSpPr>
          <p:spPr>
            <a:xfrm>
              <a:off x="6343329" y="3278815"/>
              <a:ext cx="1111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Ovinutí vazebného místa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 cílovém proteinu</a:t>
              </a:r>
              <a:endParaRPr sz="7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4" name="Google Shape;754;p36"/>
            <p:cNvCxnSpPr/>
            <p:nvPr/>
          </p:nvCxnSpPr>
          <p:spPr>
            <a:xfrm>
              <a:off x="4587776" y="3591409"/>
              <a:ext cx="887015" cy="0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755" name="Google Shape;755;p36"/>
            <p:cNvCxnSpPr>
              <a:stCxn id="740" idx="3"/>
              <a:endCxn id="746" idx="1"/>
            </p:cNvCxnSpPr>
            <p:nvPr/>
          </p:nvCxnSpPr>
          <p:spPr>
            <a:xfrm rot="10800000" flipH="1">
              <a:off x="6504679" y="3591109"/>
              <a:ext cx="829200" cy="300"/>
            </a:xfrm>
            <a:prstGeom prst="straightConnector1">
              <a:avLst/>
            </a:prstGeom>
            <a:noFill/>
            <a:ln w="127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37"/>
          <p:cNvSpPr/>
          <p:nvPr/>
        </p:nvSpPr>
        <p:spPr>
          <a:xfrm>
            <a:off x="251520" y="9269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Dráha inositolových fosfolipidů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7"/>
          <p:cNvSpPr/>
          <p:nvPr/>
        </p:nvSpPr>
        <p:spPr>
          <a:xfrm>
            <a:off x="251520" y="2242607"/>
            <a:ext cx="8640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PLCβ aktivována G-proteinem z rodiny Gαq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PLCγ aktivována po vazbě na tyrosinproteinkinázový receptor (SH2 doména)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Ins(1,4,5)P</a:t>
            </a:r>
            <a:r>
              <a:rPr lang="cs-CZ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uvolňuje Ca</a:t>
            </a:r>
            <a:r>
              <a:rPr lang="cs-CZ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buněčných zásob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 aktivuje PKC, PI3K</a:t>
            </a:r>
            <a:endParaRPr/>
          </a:p>
        </p:txBody>
      </p:sp>
      <p:grpSp>
        <p:nvGrpSpPr>
          <p:cNvPr id="765" name="Google Shape;765;p37"/>
          <p:cNvGrpSpPr/>
          <p:nvPr/>
        </p:nvGrpSpPr>
        <p:grpSpPr>
          <a:xfrm>
            <a:off x="2009098" y="1340768"/>
            <a:ext cx="5076000" cy="692685"/>
            <a:chOff x="1547664" y="1447213"/>
            <a:chExt cx="5076000" cy="692685"/>
          </a:xfrm>
        </p:grpSpPr>
        <p:grpSp>
          <p:nvGrpSpPr>
            <p:cNvPr id="766" name="Google Shape;766;p37"/>
            <p:cNvGrpSpPr/>
            <p:nvPr/>
          </p:nvGrpSpPr>
          <p:grpSpPr>
            <a:xfrm>
              <a:off x="1606223" y="1447213"/>
              <a:ext cx="4996684" cy="618699"/>
              <a:chOff x="1606223" y="1447213"/>
              <a:chExt cx="4996684" cy="618699"/>
            </a:xfrm>
          </p:grpSpPr>
          <p:sp>
            <p:nvSpPr>
              <p:cNvPr id="767" name="Google Shape;767;p37"/>
              <p:cNvSpPr txBox="1"/>
              <p:nvPr/>
            </p:nvSpPr>
            <p:spPr>
              <a:xfrm>
                <a:off x="2300324" y="1550559"/>
                <a:ext cx="39946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PIP</a:t>
                </a:r>
                <a:r>
                  <a:rPr lang="cs-CZ" sz="10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7"/>
              <p:cNvSpPr txBox="1"/>
              <p:nvPr/>
            </p:nvSpPr>
            <p:spPr>
              <a:xfrm>
                <a:off x="4114181" y="1550558"/>
                <a:ext cx="4235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DAG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37"/>
              <p:cNvSpPr txBox="1"/>
              <p:nvPr/>
            </p:nvSpPr>
            <p:spPr>
              <a:xfrm>
                <a:off x="5492507" y="1550557"/>
                <a:ext cx="81464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Ins(1,4,5)P</a:t>
                </a:r>
                <a:r>
                  <a:rPr lang="cs-CZ" sz="10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7"/>
              <p:cNvSpPr txBox="1"/>
              <p:nvPr/>
            </p:nvSpPr>
            <p:spPr>
              <a:xfrm>
                <a:off x="5196753" y="1819691"/>
                <a:ext cx="140615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inositol-1,4,5-trisfosfát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7"/>
              <p:cNvSpPr txBox="1"/>
              <p:nvPr/>
            </p:nvSpPr>
            <p:spPr>
              <a:xfrm>
                <a:off x="3870524" y="1819690"/>
                <a:ext cx="91082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diacylglycerol</a:t>
                </a:r>
                <a:endParaRPr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7"/>
              <p:cNvSpPr txBox="1"/>
              <p:nvPr/>
            </p:nvSpPr>
            <p:spPr>
              <a:xfrm>
                <a:off x="1606223" y="1819691"/>
                <a:ext cx="178766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fosfatidylinositol-4,5-bisfosfát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7"/>
              <p:cNvSpPr txBox="1"/>
              <p:nvPr/>
            </p:nvSpPr>
            <p:spPr>
              <a:xfrm>
                <a:off x="4909816" y="1550559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74" name="Google Shape;774;p37"/>
              <p:cNvCxnSpPr/>
              <p:nvPr/>
            </p:nvCxnSpPr>
            <p:spPr>
              <a:xfrm rot="10800000" flipH="1">
                <a:off x="3086387" y="1673669"/>
                <a:ext cx="684000" cy="1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775" name="Google Shape;775;p37"/>
              <p:cNvSpPr txBox="1"/>
              <p:nvPr/>
            </p:nvSpPr>
            <p:spPr>
              <a:xfrm>
                <a:off x="3245205" y="1447213"/>
                <a:ext cx="37542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0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PLC</a:t>
                </a:r>
                <a:endParaRPr sz="10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6" name="Google Shape;776;p37"/>
            <p:cNvSpPr/>
            <p:nvPr/>
          </p:nvSpPr>
          <p:spPr>
            <a:xfrm>
              <a:off x="1547664" y="1455898"/>
              <a:ext cx="5076000" cy="684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7" name="Google Shape;777;p37" descr="https://droualb.faculty.mjc.edu/Course%20Materials/Physiology%20101/Chapter%20Notes/Fall%202007/figure_05_17_labeled.jpg"/>
          <p:cNvPicPr preferRelativeResize="0"/>
          <p:nvPr/>
        </p:nvPicPr>
        <p:blipFill rotWithShape="1">
          <a:blip r:embed="rId3">
            <a:alphaModFix/>
          </a:blip>
          <a:srcRect b="4513"/>
          <a:stretch/>
        </p:blipFill>
        <p:spPr>
          <a:xfrm>
            <a:off x="2429836" y="3406012"/>
            <a:ext cx="4291558" cy="3120857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37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https://droualb.faculty.mjc.edu/Course%20Materials/Physiology%20101/Chapter%20Notes/Fall%202007/chapter_5%20Fall%202007%20for%202011%20with%20figures.htm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Oxid dusnatý při vazodilataci - mechanismus účinku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5" name="Google Shape;785;p3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6" name="Google Shape;786;p38"/>
          <p:cNvSpPr/>
          <p:nvPr/>
        </p:nvSpPr>
        <p:spPr>
          <a:xfrm>
            <a:off x="251520" y="926946"/>
            <a:ext cx="6912768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Nervová zakončení signalizující uvolnění hladké svaloviny uvolňují acetylcholin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endotelu</a:t>
            </a:r>
            <a:endParaRPr dirty="0"/>
          </a:p>
          <a:p>
            <a:pPr marL="177800" marR="0" lvl="0" indent="-177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vazba acetylcholinu na receptor vázaný na G-protein,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Gαq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PLCβ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produkce </a:t>
            </a:r>
            <a:r>
              <a:rPr lang="cs-CZ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(1,4,5)P</a:t>
            </a:r>
            <a:r>
              <a:rPr lang="cs-CZ" sz="16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FF0000"/>
              </a:solidFill>
            </a:endParaRPr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uvolnění Ca</a:t>
            </a:r>
            <a:r>
              <a:rPr lang="cs-CZ" sz="1600" b="1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endoplazmatického retikula, tvorba komplexu Ca</a:t>
            </a:r>
            <a:r>
              <a:rPr lang="cs-CZ" sz="1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</a:t>
            </a:r>
            <a:endParaRPr dirty="0"/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cs-CZ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syntázy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produkce NO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který difunduje k buňkám hladké svaloviny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dirty="0"/>
          </a:p>
          <a:p>
            <a:pPr marL="177800" marR="0" lvl="0" indent="-177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prostup NO membránou, </a:t>
            </a:r>
            <a:r>
              <a:rPr lang="cs-CZ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aktivace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rozpustné </a:t>
            </a:r>
            <a:r>
              <a:rPr lang="cs-CZ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guanylátcyklázy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produkce </a:t>
            </a:r>
            <a:r>
              <a:rPr lang="cs-CZ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cGMP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aktivace PKG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fosforylace 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řady svalových proteinů, </a:t>
            </a:r>
            <a:r>
              <a:rPr lang="cs-CZ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relaxace svalové buňky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787" name="Google Shape;787;p38" descr="https://classconnection.s3.amazonaws.com/587/flashcards/1781587/png/smooth1350524977973.png"/>
          <p:cNvPicPr preferRelativeResize="0"/>
          <p:nvPr/>
        </p:nvPicPr>
        <p:blipFill rotWithShape="1">
          <a:blip r:embed="rId3">
            <a:alphaModFix/>
          </a:blip>
          <a:srcRect t="16197"/>
          <a:stretch/>
        </p:blipFill>
        <p:spPr>
          <a:xfrm>
            <a:off x="1619672" y="3696578"/>
            <a:ext cx="4202991" cy="28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8" name="Google Shape;788;p38"/>
          <p:cNvGrpSpPr/>
          <p:nvPr/>
        </p:nvGrpSpPr>
        <p:grpSpPr>
          <a:xfrm>
            <a:off x="6056151" y="4006564"/>
            <a:ext cx="2031440" cy="2401484"/>
            <a:chOff x="5404859" y="3648131"/>
            <a:chExt cx="2447518" cy="2893353"/>
          </a:xfrm>
        </p:grpSpPr>
        <p:pic>
          <p:nvPicPr>
            <p:cNvPr id="789" name="Google Shape;789;p38" descr="http://www.mun.ca/biology/desmid/brian/BIOL2060/BIOL2060-14/14_14A.jpg"/>
            <p:cNvPicPr preferRelativeResize="0"/>
            <p:nvPr/>
          </p:nvPicPr>
          <p:blipFill rotWithShape="1">
            <a:blip r:embed="rId4">
              <a:alphaModFix/>
            </a:blip>
            <a:srcRect l="27203" r="21993" b="69143"/>
            <a:stretch/>
          </p:blipFill>
          <p:spPr>
            <a:xfrm rot="3836689">
              <a:off x="5387646" y="4339353"/>
              <a:ext cx="2481943" cy="15109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0" name="Google Shape;790;p38"/>
            <p:cNvSpPr/>
            <p:nvPr/>
          </p:nvSpPr>
          <p:spPr>
            <a:xfrm>
              <a:off x="5724128" y="3933056"/>
              <a:ext cx="908681" cy="4320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 rot="3809570">
              <a:off x="6469004" y="4273915"/>
              <a:ext cx="908681" cy="43204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2" name="Google Shape;792;p3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https://www.studyblue.com/notes/note/n/unit-3/deck/4896946	http://www.lookfordiagnosis.com/mesh_info.php?term=Vasodilatateurs&amp;lang=4</a:t>
            </a:r>
            <a:endParaRPr/>
          </a:p>
        </p:txBody>
      </p:sp>
      <p:pic>
        <p:nvPicPr>
          <p:cNvPr id="793" name="Google Shape;793;p38" descr="http://images.slideplayer.fr/2/496795/slides/slide_56.jpg"/>
          <p:cNvPicPr preferRelativeResize="0"/>
          <p:nvPr/>
        </p:nvPicPr>
        <p:blipFill rotWithShape="1">
          <a:blip r:embed="rId5">
            <a:alphaModFix/>
          </a:blip>
          <a:srcRect l="4683" t="40225" r="69840" b="29829"/>
          <a:stretch/>
        </p:blipFill>
        <p:spPr>
          <a:xfrm>
            <a:off x="7668344" y="1087318"/>
            <a:ext cx="9792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8" descr="http://images.slideplayer.fr/2/496795/slides/slide_56.jpg"/>
          <p:cNvPicPr preferRelativeResize="0"/>
          <p:nvPr/>
        </p:nvPicPr>
        <p:blipFill rotWithShape="1">
          <a:blip r:embed="rId6">
            <a:alphaModFix/>
          </a:blip>
          <a:srcRect l="64753" t="40291" r="5839" b="25219"/>
          <a:stretch/>
        </p:blipFill>
        <p:spPr>
          <a:xfrm>
            <a:off x="7594956" y="2514328"/>
            <a:ext cx="1125976" cy="99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p38"/>
          <p:cNvCxnSpPr/>
          <p:nvPr/>
        </p:nvCxnSpPr>
        <p:spPr>
          <a:xfrm>
            <a:off x="8157944" y="2057325"/>
            <a:ext cx="0" cy="46529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6" name="Google Shape;796;p38"/>
          <p:cNvSpPr txBox="1"/>
          <p:nvPr/>
        </p:nvSpPr>
        <p:spPr>
          <a:xfrm>
            <a:off x="7474684" y="2161611"/>
            <a:ext cx="7168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vazodilatace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38"/>
          <p:cNvSpPr/>
          <p:nvPr/>
        </p:nvSpPr>
        <p:spPr>
          <a:xfrm>
            <a:off x="1619672" y="3696578"/>
            <a:ext cx="765039" cy="3173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38"/>
          <p:cNvSpPr/>
          <p:nvPr/>
        </p:nvSpPr>
        <p:spPr>
          <a:xfrm>
            <a:off x="1673821" y="6319430"/>
            <a:ext cx="998922" cy="1586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38"/>
          <p:cNvSpPr/>
          <p:nvPr/>
        </p:nvSpPr>
        <p:spPr>
          <a:xfrm>
            <a:off x="3692440" y="6304305"/>
            <a:ext cx="841543" cy="2722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8"/>
          <p:cNvSpPr txBox="1"/>
          <p:nvPr/>
        </p:nvSpPr>
        <p:spPr>
          <a:xfrm>
            <a:off x="1688581" y="3812738"/>
            <a:ext cx="545342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cévy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38"/>
          <p:cNvSpPr txBox="1"/>
          <p:nvPr/>
        </p:nvSpPr>
        <p:spPr>
          <a:xfrm>
            <a:off x="6186913" y="5832784"/>
            <a:ext cx="1430200" cy="21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8"/>
          <p:cNvSpPr txBox="1"/>
          <p:nvPr/>
        </p:nvSpPr>
        <p:spPr>
          <a:xfrm>
            <a:off x="3398156" y="6257794"/>
            <a:ext cx="14414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Relaxace svalové buňky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38"/>
          <p:cNvSpPr txBox="1"/>
          <p:nvPr/>
        </p:nvSpPr>
        <p:spPr>
          <a:xfrm>
            <a:off x="5820344" y="4373606"/>
            <a:ext cx="1026243" cy="21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endotelu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38"/>
          <p:cNvSpPr txBox="1"/>
          <p:nvPr/>
        </p:nvSpPr>
        <p:spPr>
          <a:xfrm>
            <a:off x="1631431" y="6260187"/>
            <a:ext cx="1430200" cy="21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Utlumení signálních drah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1" name="Google Shape;811;p3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2" name="Google Shape;812;p39"/>
          <p:cNvSpPr/>
          <p:nvPr/>
        </p:nvSpPr>
        <p:spPr>
          <a:xfrm>
            <a:off x="251520" y="959462"/>
            <a:ext cx="4896544" cy="192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snížení hladiny hormonů, defosforylace složek signálních drah, degradace  sekundárních přenašečů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negativní regulátory (SOCS)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receptorů z povrchu buňky endocytózou</a:t>
            </a:r>
            <a:endParaRPr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pohlcení EGFR do </a:t>
            </a:r>
            <a:r>
              <a:rPr lang="cs-CZ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klatrinových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váčků, degradace 	v lysozomu</a:t>
            </a:r>
            <a:endParaRPr dirty="0"/>
          </a:p>
        </p:txBody>
      </p:sp>
      <p:pic>
        <p:nvPicPr>
          <p:cNvPr id="813" name="Google Shape;813;p39"/>
          <p:cNvPicPr preferRelativeResize="0"/>
          <p:nvPr/>
        </p:nvPicPr>
        <p:blipFill rotWithShape="1">
          <a:blip r:embed="rId3">
            <a:alphaModFix/>
          </a:blip>
          <a:srcRect t="8375" b="55487"/>
          <a:stretch/>
        </p:blipFill>
        <p:spPr>
          <a:xfrm>
            <a:off x="2337478" y="4042441"/>
            <a:ext cx="1950035" cy="140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39"/>
          <p:cNvPicPr preferRelativeResize="0"/>
          <p:nvPr/>
        </p:nvPicPr>
        <p:blipFill rotWithShape="1">
          <a:blip r:embed="rId3">
            <a:alphaModFix/>
          </a:blip>
          <a:srcRect l="392" t="64871" r="-391" b="1083"/>
          <a:stretch/>
        </p:blipFill>
        <p:spPr>
          <a:xfrm>
            <a:off x="4647528" y="4042440"/>
            <a:ext cx="2069805" cy="14027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5" name="Google Shape;815;p39"/>
          <p:cNvGrpSpPr/>
          <p:nvPr/>
        </p:nvGrpSpPr>
        <p:grpSpPr>
          <a:xfrm>
            <a:off x="5794039" y="980132"/>
            <a:ext cx="3312368" cy="2239133"/>
            <a:chOff x="2411760" y="2192362"/>
            <a:chExt cx="3312368" cy="2239133"/>
          </a:xfrm>
        </p:grpSpPr>
        <p:pic>
          <p:nvPicPr>
            <p:cNvPr id="816" name="Google Shape;816;p39" descr="Mechanism of clathrin-dependent endocytosase fig2"/>
            <p:cNvPicPr preferRelativeResize="0"/>
            <p:nvPr/>
          </p:nvPicPr>
          <p:blipFill rotWithShape="1">
            <a:blip r:embed="rId4">
              <a:alphaModFix/>
            </a:blip>
            <a:srcRect t="9112" r="14933" b="19297"/>
            <a:stretch/>
          </p:blipFill>
          <p:spPr>
            <a:xfrm>
              <a:off x="2411761" y="2192362"/>
              <a:ext cx="3171744" cy="1997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7" name="Google Shape;817;p39"/>
            <p:cNvSpPr/>
            <p:nvPr/>
          </p:nvSpPr>
          <p:spPr>
            <a:xfrm>
              <a:off x="2411760" y="2245068"/>
              <a:ext cx="504056" cy="14401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 txBox="1"/>
            <p:nvPr/>
          </p:nvSpPr>
          <p:spPr>
            <a:xfrm>
              <a:off x="2428919" y="2234246"/>
              <a:ext cx="40427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EGFR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2428919" y="2924944"/>
              <a:ext cx="630913" cy="1264751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2663788" y="3253180"/>
              <a:ext cx="630913" cy="2723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833197" y="3528602"/>
              <a:ext cx="630913" cy="66109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 txBox="1"/>
            <p:nvPr/>
          </p:nvSpPr>
          <p:spPr>
            <a:xfrm>
              <a:off x="2453404" y="2857195"/>
              <a:ext cx="6848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Adaptorový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 txBox="1"/>
            <p:nvPr/>
          </p:nvSpPr>
          <p:spPr>
            <a:xfrm>
              <a:off x="2909668" y="3196625"/>
              <a:ext cx="470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Klatrin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4014796" y="2269370"/>
              <a:ext cx="1413349" cy="30418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9"/>
            <p:cNvSpPr txBox="1"/>
            <p:nvPr/>
          </p:nvSpPr>
          <p:spPr>
            <a:xfrm>
              <a:off x="4159231" y="2331694"/>
              <a:ext cx="98135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klatrinových váčků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508104" y="2621258"/>
              <a:ext cx="216024" cy="2359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27430" y="3292037"/>
              <a:ext cx="464971" cy="23593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4729420" y="3993103"/>
              <a:ext cx="282130" cy="20454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9"/>
            <p:cNvSpPr txBox="1"/>
            <p:nvPr/>
          </p:nvSpPr>
          <p:spPr>
            <a:xfrm>
              <a:off x="4618175" y="4139684"/>
              <a:ext cx="9653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 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endolyzozomech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0" name="Google Shape;830;p39"/>
          <p:cNvSpPr/>
          <p:nvPr/>
        </p:nvSpPr>
        <p:spPr>
          <a:xfrm>
            <a:off x="251520" y="3206212"/>
            <a:ext cx="8640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přítomnost mutantních složek signálních drah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dominantně negativní mutace receptoru pro FGF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251520" y="5686072"/>
            <a:ext cx="8640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proteinů, které vychytávají hormony</a:t>
            </a:r>
            <a:endParaRPr/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př. kontrola resorpce kostí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http://www.wormbook.org/chapters/www_intracellulartrafficking/intracellulartrafficking.html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4"/>
          <p:cNvSpPr/>
          <p:nvPr/>
        </p:nvSpPr>
        <p:spPr>
          <a:xfrm>
            <a:off x="252000" y="937192"/>
            <a:ext cx="8640000" cy="63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signalizace</a:t>
            </a:r>
            <a:endParaRPr/>
          </a:p>
          <a:p>
            <a:pPr marL="174625" marR="0" lvl="2" indent="-17462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na cílovou molekulu uvnitř buňky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252480" y="1772816"/>
            <a:ext cx="8640000" cy="17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cs-CZ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Odpověď buňky</a:t>
            </a:r>
            <a:endParaRPr dirty="0">
              <a:solidFill>
                <a:srgbClr val="FF0000"/>
              </a:solidFill>
            </a:endParaRPr>
          </a:p>
          <a:p>
            <a:pPr marL="176213" marR="0" lvl="2" indent="-176213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genová exprese, aktivita metabolických enzymů, konfigurace </a:t>
            </a:r>
            <a:r>
              <a:rPr lang="cs-CZ" sz="1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cytoskeletu</a:t>
            </a: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permeabilita membrány, syntéza DNA, indukce </a:t>
            </a:r>
            <a:r>
              <a:rPr lang="cs-CZ" sz="16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apoptózy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 marR="0" lvl="2" indent="-17462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přítomnost receptorů a výbava buňky rozhoduje o tom, na který signál bude buňka reagovat</a:t>
            </a:r>
            <a:endParaRPr dirty="0">
              <a:solidFill>
                <a:srgbClr val="FF0000"/>
              </a:solidFill>
            </a:endParaRPr>
          </a:p>
          <a:p>
            <a:pPr marL="174625" marR="0" lvl="2" indent="-17462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stejný signál může mít různé účinky u různých buněk (např. acetylcholin)</a:t>
            </a:r>
            <a:endParaRPr dirty="0">
              <a:solidFill>
                <a:srgbClr val="FF0000"/>
              </a:solidFill>
            </a:endParaRPr>
          </a:p>
          <a:p>
            <a:pPr marL="174625" marR="0" lvl="0" indent="-17462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rychlost reakce - změna funkce proteinů (s - min), změna v expresi genů (min - hod)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4"/>
          <p:cNvGrpSpPr/>
          <p:nvPr/>
        </p:nvGrpSpPr>
        <p:grpSpPr>
          <a:xfrm>
            <a:off x="651479" y="3861048"/>
            <a:ext cx="2736000" cy="2325379"/>
            <a:chOff x="5796136" y="2677668"/>
            <a:chExt cx="2866672" cy="2436440"/>
          </a:xfrm>
        </p:grpSpPr>
        <p:pic>
          <p:nvPicPr>
            <p:cNvPr id="138" name="Google Shape;138;p4" descr="http://www.mun.ca/biology/desmid/brian/BIOL2060/BIOL2060-14/14_02.jpg"/>
            <p:cNvPicPr preferRelativeResize="0"/>
            <p:nvPr/>
          </p:nvPicPr>
          <p:blipFill rotWithShape="1">
            <a:blip r:embed="rId3">
              <a:alphaModFix/>
            </a:blip>
            <a:srcRect l="3435" t="5382" r="5388" b="52913"/>
            <a:stretch/>
          </p:blipFill>
          <p:spPr>
            <a:xfrm>
              <a:off x="5796136" y="2677668"/>
              <a:ext cx="2846174" cy="2436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/>
            <p:nvPr/>
          </p:nvSpPr>
          <p:spPr>
            <a:xfrm>
              <a:off x="7452320" y="2780928"/>
              <a:ext cx="576064" cy="360040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7080192" y="3346095"/>
              <a:ext cx="495672" cy="112714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03452" y="3618770"/>
              <a:ext cx="756000" cy="144000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04429" y="3718174"/>
              <a:ext cx="383802" cy="140308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5937169" y="3571632"/>
              <a:ext cx="779381" cy="289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ligandu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 receptor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7385546" y="2749655"/>
              <a:ext cx="461986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Ligand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6995945" y="3297234"/>
              <a:ext cx="569387" cy="190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770711" y="3439169"/>
              <a:ext cx="844372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7438672" y="4046927"/>
              <a:ext cx="936104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207399" y="4556888"/>
              <a:ext cx="625271" cy="504056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7888237" y="3397534"/>
              <a:ext cx="774571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6125511" y="4507994"/>
              <a:ext cx="5068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Převod 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signálu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7358250" y="3998033"/>
              <a:ext cx="952505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odpověď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8061510" y="4330250"/>
              <a:ext cx="514802" cy="150461"/>
            </a:xfrm>
            <a:prstGeom prst="rect">
              <a:avLst/>
            </a:prstGeom>
            <a:solidFill>
              <a:srgbClr val="C3B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809713" y="4838205"/>
              <a:ext cx="791722" cy="243211"/>
            </a:xfrm>
            <a:prstGeom prst="rect">
              <a:avLst/>
            </a:prstGeom>
            <a:solidFill>
              <a:srgbClr val="C3B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8145798" y="4306744"/>
              <a:ext cx="471604" cy="193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JÁDRO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7768769" y="4802092"/>
              <a:ext cx="853119" cy="291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Změna exprese 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genů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4"/>
          <p:cNvSpPr/>
          <p:nvPr/>
        </p:nvSpPr>
        <p:spPr>
          <a:xfrm rot="1904">
            <a:off x="-37287" y="6639002"/>
            <a:ext cx="9210001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http://www.mun.ca/biology/desmid/brian/BIOL2060/BIOL2060-14/14_02.jpg                 http://27.109.7.67:1111/econtent/cell-communication/principles-part-2.php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>
            <a:off x="3768924" y="4208697"/>
            <a:ext cx="4998336" cy="1605927"/>
            <a:chOff x="3768924" y="4438296"/>
            <a:chExt cx="4998336" cy="1605927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3819227" y="4438296"/>
              <a:ext cx="4948033" cy="1605927"/>
              <a:chOff x="3872392" y="4417030"/>
              <a:chExt cx="4948033" cy="1605927"/>
            </a:xfrm>
          </p:grpSpPr>
          <p:pic>
            <p:nvPicPr>
              <p:cNvPr id="159" name="Google Shape;159;p4"/>
              <p:cNvPicPr preferRelativeResize="0"/>
              <p:nvPr/>
            </p:nvPicPr>
            <p:blipFill rotWithShape="1">
              <a:blip r:embed="rId4">
                <a:alphaModFix/>
              </a:blip>
              <a:srcRect l="3203" r="7218" b="47335"/>
              <a:stretch/>
            </p:blipFill>
            <p:spPr>
              <a:xfrm>
                <a:off x="3955315" y="4425267"/>
                <a:ext cx="4837814" cy="15976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4"/>
              <p:cNvSpPr txBox="1"/>
              <p:nvPr/>
            </p:nvSpPr>
            <p:spPr>
              <a:xfrm>
                <a:off x="3872392" y="4418282"/>
                <a:ext cx="915635" cy="193323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srdeční svalovina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 txBox="1"/>
              <p:nvPr/>
            </p:nvSpPr>
            <p:spPr>
              <a:xfrm>
                <a:off x="5458586" y="4418282"/>
                <a:ext cx="998991" cy="190821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buňka slinných žláz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4"/>
              <p:cNvSpPr txBox="1"/>
              <p:nvPr/>
            </p:nvSpPr>
            <p:spPr>
              <a:xfrm>
                <a:off x="7146872" y="4417030"/>
                <a:ext cx="902811" cy="193323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kosterní svalstvo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4471183" y="5502469"/>
                <a:ext cx="966931" cy="291811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snížená frekvence </a:t>
                </a:r>
                <a:endParaRPr/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míra kontrakce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 txBox="1"/>
              <p:nvPr/>
            </p:nvSpPr>
            <p:spPr>
              <a:xfrm>
                <a:off x="6104640" y="5143854"/>
                <a:ext cx="510076" cy="193323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sekrece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4"/>
              <p:cNvSpPr txBox="1"/>
              <p:nvPr/>
            </p:nvSpPr>
            <p:spPr>
              <a:xfrm>
                <a:off x="8209360" y="5738326"/>
                <a:ext cx="611065" cy="193323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kontrakce</a:t>
                </a:r>
                <a:endParaRPr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4"/>
            <p:cNvSpPr txBox="1"/>
            <p:nvPr/>
          </p:nvSpPr>
          <p:spPr>
            <a:xfrm>
              <a:off x="3768924" y="5267708"/>
              <a:ext cx="665567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acetylcholin</a:t>
              </a:r>
              <a:endParaRPr sz="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5278336" y="5077895"/>
              <a:ext cx="524503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sz="7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kostí u savců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9" name="Google Shape;839;p4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0" name="Google Shape;840;p40"/>
          <p:cNvSpPr/>
          <p:nvPr/>
        </p:nvSpPr>
        <p:spPr>
          <a:xfrm>
            <a:off x="251520" y="959462"/>
            <a:ext cx="8640000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osteoklasty: odbourávání kostní hmoty, receptor RANK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osteoblasty: tvorba mezibuněčné hmoty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produkce ligandu RANKL a osteoprotegerinu (OPG)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osteocyty: klidová forma osteoblastu</a:t>
            </a:r>
            <a:endParaRPr/>
          </a:p>
          <a:p>
            <a:pPr marL="180975" marR="0" lvl="0" indent="-1809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RANKL na RANK aktivuje diferenciaci osteoklastů, resorpci kostí</a:t>
            </a:r>
            <a:endParaRPr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útlum resorpce kosti přes sekreci OPG, který brání vazbě RANKL na RANK</a:t>
            </a:r>
            <a:endParaRPr/>
          </a:p>
          <a:p>
            <a:pPr marL="180975" marR="0" lvl="0" indent="-1809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tvorby kostí u člověka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osteoporóza: přílišná resorpce kosti, nedostatečná denzita kostní tkáně, zvýšená křehkost kostí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ii) osteopetróza: abnormálně nízká resorpce kosti, zvýšená denzita kostní tkáně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lámání kostí, poškození kostní dřeně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1" name="Google Shape;841;p40"/>
          <p:cNvGrpSpPr/>
          <p:nvPr/>
        </p:nvGrpSpPr>
        <p:grpSpPr>
          <a:xfrm>
            <a:off x="815909" y="4302914"/>
            <a:ext cx="2619890" cy="1905655"/>
            <a:chOff x="5796136" y="4503241"/>
            <a:chExt cx="2619890" cy="1905655"/>
          </a:xfrm>
        </p:grpSpPr>
        <p:pic>
          <p:nvPicPr>
            <p:cNvPr id="842" name="Google Shape;842;p40" descr="http://www.zdravotnickydenik.cz/wp-content/uploads/2014/10/Bone-density-340x231.jpg"/>
            <p:cNvPicPr preferRelativeResize="0"/>
            <p:nvPr/>
          </p:nvPicPr>
          <p:blipFill rotWithShape="1">
            <a:blip r:embed="rId3">
              <a:alphaModFix/>
            </a:blip>
            <a:srcRect b="6773"/>
            <a:stretch/>
          </p:blipFill>
          <p:spPr>
            <a:xfrm>
              <a:off x="5796136" y="4503241"/>
              <a:ext cx="2619890" cy="1659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3" name="Google Shape;843;p40"/>
            <p:cNvSpPr txBox="1"/>
            <p:nvPr/>
          </p:nvSpPr>
          <p:spPr>
            <a:xfrm>
              <a:off x="5942132" y="6162675"/>
              <a:ext cx="93166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stav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 txBox="1"/>
            <p:nvPr/>
          </p:nvSpPr>
          <p:spPr>
            <a:xfrm>
              <a:off x="7302764" y="6160114"/>
              <a:ext cx="8659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Osteoporóza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0"/>
          <p:cNvGrpSpPr/>
          <p:nvPr/>
        </p:nvGrpSpPr>
        <p:grpSpPr>
          <a:xfrm>
            <a:off x="6508635" y="1051886"/>
            <a:ext cx="2643035" cy="1833526"/>
            <a:chOff x="3577721" y="553426"/>
            <a:chExt cx="2643035" cy="1833526"/>
          </a:xfrm>
        </p:grpSpPr>
        <p:pic>
          <p:nvPicPr>
            <p:cNvPr id="846" name="Google Shape;846;p40" descr="https://classconnection.s3.amazonaws.com/796/flashcards/1295796/jpg/trabeculae_labeled_blank1339961432080.jpg"/>
            <p:cNvPicPr preferRelativeResize="0"/>
            <p:nvPr/>
          </p:nvPicPr>
          <p:blipFill rotWithShape="1">
            <a:blip r:embed="rId4">
              <a:alphaModFix/>
            </a:blip>
            <a:srcRect l="7561" r="8186" b="17748"/>
            <a:stretch/>
          </p:blipFill>
          <p:spPr>
            <a:xfrm>
              <a:off x="3851920" y="620688"/>
              <a:ext cx="2117713" cy="176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7" name="Google Shape;847;p40"/>
            <p:cNvSpPr/>
            <p:nvPr/>
          </p:nvSpPr>
          <p:spPr>
            <a:xfrm>
              <a:off x="3851920" y="1475245"/>
              <a:ext cx="216024" cy="49340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3823345" y="740963"/>
              <a:ext cx="216024" cy="180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4572000" y="553426"/>
              <a:ext cx="216024" cy="180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5175734" y="569889"/>
              <a:ext cx="216024" cy="180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5791709" y="1325808"/>
              <a:ext cx="216024" cy="180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4255393" y="2006081"/>
              <a:ext cx="216024" cy="18059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 txBox="1"/>
            <p:nvPr/>
          </p:nvSpPr>
          <p:spPr>
            <a:xfrm>
              <a:off x="4355938" y="583549"/>
              <a:ext cx="4892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Lakuna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0"/>
            <p:cNvSpPr txBox="1"/>
            <p:nvPr/>
          </p:nvSpPr>
          <p:spPr>
            <a:xfrm>
              <a:off x="3908222" y="1980761"/>
              <a:ext cx="644728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Osteoblast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0"/>
            <p:cNvSpPr txBox="1"/>
            <p:nvPr/>
          </p:nvSpPr>
          <p:spPr>
            <a:xfrm>
              <a:off x="3577721" y="1712422"/>
              <a:ext cx="63991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Osteoklast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 txBox="1"/>
            <p:nvPr/>
          </p:nvSpPr>
          <p:spPr>
            <a:xfrm>
              <a:off x="3608532" y="1425632"/>
              <a:ext cx="5629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Osteocyt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 txBox="1"/>
            <p:nvPr/>
          </p:nvSpPr>
          <p:spPr>
            <a:xfrm>
              <a:off x="4902540" y="563619"/>
              <a:ext cx="4876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Lamely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0"/>
            <p:cNvSpPr txBox="1"/>
            <p:nvPr/>
          </p:nvSpPr>
          <p:spPr>
            <a:xfrm>
              <a:off x="5699459" y="1316283"/>
              <a:ext cx="5212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Kanálky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0"/>
          <p:cNvGrpSpPr/>
          <p:nvPr/>
        </p:nvGrpSpPr>
        <p:grpSpPr>
          <a:xfrm>
            <a:off x="4135079" y="4181920"/>
            <a:ext cx="4464496" cy="2233160"/>
            <a:chOff x="611560" y="4435422"/>
            <a:chExt cx="4464496" cy="2233160"/>
          </a:xfrm>
        </p:grpSpPr>
        <p:pic>
          <p:nvPicPr>
            <p:cNvPr id="860" name="Google Shape;860;p40" descr="Genetics of osteoporosis from genome-wide association studies: advances and challenges"/>
            <p:cNvPicPr preferRelativeResize="0"/>
            <p:nvPr/>
          </p:nvPicPr>
          <p:blipFill rotWithShape="1">
            <a:blip r:embed="rId5">
              <a:alphaModFix/>
            </a:blip>
            <a:srcRect t="4507" b="15199"/>
            <a:stretch/>
          </p:blipFill>
          <p:spPr>
            <a:xfrm>
              <a:off x="611560" y="4671839"/>
              <a:ext cx="4464496" cy="178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1" name="Google Shape;861;p40"/>
            <p:cNvSpPr/>
            <p:nvPr/>
          </p:nvSpPr>
          <p:spPr>
            <a:xfrm>
              <a:off x="611560" y="4671839"/>
              <a:ext cx="1440160" cy="5330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4149477" y="5161916"/>
              <a:ext cx="720080" cy="5532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 txBox="1"/>
            <p:nvPr/>
          </p:nvSpPr>
          <p:spPr>
            <a:xfrm>
              <a:off x="621085" y="4615036"/>
              <a:ext cx="59824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Makrofág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0"/>
            <p:cNvSpPr txBox="1"/>
            <p:nvPr/>
          </p:nvSpPr>
          <p:spPr>
            <a:xfrm>
              <a:off x="1451273" y="4557886"/>
              <a:ext cx="9685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Nezralý osteoklast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0"/>
            <p:cNvSpPr txBox="1"/>
            <p:nvPr/>
          </p:nvSpPr>
          <p:spPr>
            <a:xfrm>
              <a:off x="2891433" y="4435422"/>
              <a:ext cx="85953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Zralý osteoklast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0"/>
            <p:cNvSpPr txBox="1"/>
            <p:nvPr/>
          </p:nvSpPr>
          <p:spPr>
            <a:xfrm>
              <a:off x="3932890" y="5020469"/>
              <a:ext cx="11256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Aktivovaný osteoklast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 txBox="1"/>
            <p:nvPr/>
          </p:nvSpPr>
          <p:spPr>
            <a:xfrm>
              <a:off x="1451273" y="6453138"/>
              <a:ext cx="71045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kosti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0"/>
            <p:cNvSpPr txBox="1"/>
            <p:nvPr/>
          </p:nvSpPr>
          <p:spPr>
            <a:xfrm>
              <a:off x="4093189" y="6453138"/>
              <a:ext cx="8050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Resorpce kosti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9" name="Google Shape;869;p40"/>
          <p:cNvSpPr/>
          <p:nvPr/>
        </p:nvSpPr>
        <p:spPr>
          <a:xfrm>
            <a:off x="-37414" y="651605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http://www.nature.com/nrg/journal/v13/n8/fig_tab/nrg3228_F2.html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https://www.studyblue.com/notes/note/n/1c-osseous-tissue-images/deck/3142177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Zvídavé otázky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6" name="Google Shape;876;p4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7" name="Google Shape;877;p41"/>
          <p:cNvSpPr/>
          <p:nvPr/>
        </p:nvSpPr>
        <p:spPr>
          <a:xfrm>
            <a:off x="251519" y="930095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41"/>
          <p:cNvSpPr/>
          <p:nvPr/>
        </p:nvSpPr>
        <p:spPr>
          <a:xfrm>
            <a:off x="251519" y="1052736"/>
            <a:ext cx="8640000" cy="567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dokáže rychle odpovědět na extracelulární signál pokud: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buňka nevyžaduje receptor pro signální molekulu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odpověď nevyžaduje, aby se změnily proteiny v cílové buňce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odpověď nevyžaduje, aby se spustila exprese genů či syntéza proteinů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potřebuje cílová buňka, aby mohla odpovědět na extracelulární signální molekulu?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přístup k signální molekule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přítomnost odpovídajícího receptoru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odpovídající intracelulární signální dráhu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vše z uvedeného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ligandu se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tyrosinproteinkinázové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receptory aktivují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dimerizací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což umožňuje: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každý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polypeptidový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řetězec dimeru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fosforyluje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sám sebe na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cytoplazmatické domény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každý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polypeptidový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řetězec dimeru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fosforyluje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druhý řetězec na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cytoplazmatické domény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internalizaci receptoru, což umožní fosforylaci a aktivaci různých intracelulárních signálních proteinů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Jaká je funkce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diacylglycerolu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(DAG) v dráze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inositolových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fosfolipidů?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Aktivuje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(PLC)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Sám o sobě váže a aktivuje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(PKC)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Spolu s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váže PKC z cytosolu k plazmatické membráně a aktivuje ji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Váže se k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kanálům, otevírá je a umožňuje extracelulárními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dostat se do buňky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Mutantní Ras protein, který se často vyskytuje u nádorů, nemůže hydrolyzovat GTP na GDP a proto: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se nemůže zapnout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se nemůže vypnout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nemůže být degradován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je schopný přímo aktivovat MAPK dráhu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Zvídavé otázky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5" name="Google Shape;885;p4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6" name="Google Shape;886;p42"/>
          <p:cNvSpPr/>
          <p:nvPr/>
        </p:nvSpPr>
        <p:spPr>
          <a:xfrm>
            <a:off x="251519" y="930095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42"/>
          <p:cNvSpPr/>
          <p:nvPr/>
        </p:nvSpPr>
        <p:spPr>
          <a:xfrm>
            <a:off x="251519" y="1052736"/>
            <a:ext cx="8640000" cy="543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Každý extracelulární signál indukuje podobnou odpověď v rozdílných cílových buňkách (ANO / NE)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Jaká je funkce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-1,4,5-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trisfosfátu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(1,4,5)P</a:t>
            </a:r>
            <a:r>
              <a:rPr lang="cs-CZ" sz="14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)v dráze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inositolových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fosfolipidů?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vytváří díry do membrány endoplazmatického retikula (ER), čímž vypouští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ER do cytoplazmy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váže se k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kanálům v membráně ER, čímž je otevírá a vypouští Ca</a:t>
            </a:r>
            <a:r>
              <a:rPr lang="cs-CZ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ER do cytoplazmy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Přímo aktivuje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(PKC)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Aktivuje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fosfolipázu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 (PLC)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Když je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cykláza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aktivována přes receptor vázaný na G-protein, tak: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mění AMP na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mění ADP na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mění ATP na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mění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AMP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Ras je aktivován Ras-aktivačním proteinem, který: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způsobuje vazbu Ras ke G-proteinu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fosforyluje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Ras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defosforyluje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Ras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vyvolává u Ras výměnu GDP za GTP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Paralelní intracelulární signální dráhy mohou interagovat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mimojiné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proto, že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jedné dráhy mohou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fosforylovat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regulovat proteiny z jiných drah (ANO / NE)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Která z následujících molekul není malou intracelulární signální molekulou (sekundárním přenašečem)?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</a:t>
            </a: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-1,4,5-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trisfosfát</a:t>
            </a:r>
            <a:endParaRPr dirty="0"/>
          </a:p>
          <a:p>
            <a:pPr marL="0" marR="0" lvl="0" indent="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cs-CZ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Diacylglycerol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8" y="1813560"/>
            <a:ext cx="8996362" cy="210026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3"/>
          <p:cNvSpPr/>
          <p:nvPr/>
        </p:nvSpPr>
        <p:spPr>
          <a:xfrm>
            <a:off x="6112605" y="1583072"/>
            <a:ext cx="98365" cy="266429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43"/>
          <p:cNvSpPr/>
          <p:nvPr/>
        </p:nvSpPr>
        <p:spPr>
          <a:xfrm>
            <a:off x="3068866" y="1674512"/>
            <a:ext cx="119022" cy="242208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6" name="Google Shape;89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2033" y="3962094"/>
            <a:ext cx="5076056" cy="263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dráhy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5"/>
          <p:cNvSpPr/>
          <p:nvPr/>
        </p:nvSpPr>
        <p:spPr>
          <a:xfrm>
            <a:off x="252000" y="937192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přenašeč signálu: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prvotní signál zachycený buňkou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Druhé přenašeče signálu: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malé molekuly produkované uvnitř buňky po vazbě ligandu na receptor  </a:t>
            </a:r>
            <a:b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 signalizace zahrnuje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a jeho převod do srozumitelné podoby</a:t>
            </a:r>
            <a:endParaRPr/>
          </a:p>
          <a:p>
            <a:pPr marL="180975" marR="0" lvl="2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zesílení, rozdělení signálu</a:t>
            </a:r>
            <a:endParaRPr/>
          </a:p>
          <a:p>
            <a:pPr marL="180975" marR="0" lvl="2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propojení signálních drah</a:t>
            </a:r>
            <a:endParaRPr/>
          </a:p>
          <a:p>
            <a:pPr marL="180975" marR="0" lvl="2" indent="-793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přijetí signálu se rovnováha signálních molekul velmi rychle obnovuje.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1403648" y="4279285"/>
            <a:ext cx="2255062" cy="1525979"/>
            <a:chOff x="5269266" y="2553195"/>
            <a:chExt cx="2255062" cy="1525979"/>
          </a:xfrm>
        </p:grpSpPr>
        <p:pic>
          <p:nvPicPr>
            <p:cNvPr id="177" name="Google Shape;177;p5" descr="http://www.mun.ca/biology/desmid/brian/BIOL2060/BIOL2060-14/14_02.jpg"/>
            <p:cNvPicPr preferRelativeResize="0"/>
            <p:nvPr/>
          </p:nvPicPr>
          <p:blipFill rotWithShape="1">
            <a:blip r:embed="rId3">
              <a:alphaModFix/>
            </a:blip>
            <a:srcRect t="52599" b="11243"/>
            <a:stretch/>
          </p:blipFill>
          <p:spPr>
            <a:xfrm>
              <a:off x="5269266" y="2553195"/>
              <a:ext cx="2255062" cy="1525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5"/>
            <p:cNvSpPr/>
            <p:nvPr/>
          </p:nvSpPr>
          <p:spPr>
            <a:xfrm>
              <a:off x="5333646" y="3590598"/>
              <a:ext cx="606506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027314" y="3641842"/>
              <a:ext cx="606506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726302" y="3832798"/>
              <a:ext cx="615600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5305774" y="3592732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5585546" y="3592732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6659322" y="3827015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998474" y="3827015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#2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6127446" y="3641842"/>
              <a:ext cx="370614" cy="241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Jedna</a:t>
              </a:r>
              <a:endParaRPr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4356456" y="3787472"/>
            <a:ext cx="3527912" cy="2593856"/>
            <a:chOff x="5364088" y="3573016"/>
            <a:chExt cx="3527912" cy="2593856"/>
          </a:xfrm>
        </p:grpSpPr>
        <p:pic>
          <p:nvPicPr>
            <p:cNvPr id="187" name="Google Shape;187;p5" descr="http://image.slidesharecdn.com/chapter45-111213085703-phpapp02/95/chapter-45-endocrine-system-and-hormones-10-728.jpg?cb=1323769005"/>
            <p:cNvPicPr preferRelativeResize="0"/>
            <p:nvPr/>
          </p:nvPicPr>
          <p:blipFill rotWithShape="1">
            <a:blip r:embed="rId4">
              <a:alphaModFix/>
            </a:blip>
            <a:srcRect l="13547" t="23687" r="11734" b="2007"/>
            <a:stretch/>
          </p:blipFill>
          <p:spPr>
            <a:xfrm>
              <a:off x="5414392" y="3573016"/>
              <a:ext cx="3477608" cy="2593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5"/>
            <p:cNvSpPr/>
            <p:nvPr/>
          </p:nvSpPr>
          <p:spPr>
            <a:xfrm>
              <a:off x="5426268" y="5229200"/>
              <a:ext cx="1393584" cy="937672"/>
            </a:xfrm>
            <a:prstGeom prst="rect">
              <a:avLst/>
            </a:prstGeom>
            <a:solidFill>
              <a:srgbClr val="FFED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364088" y="3573016"/>
              <a:ext cx="50304" cy="259385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http://www.mun.ca/biology/desmid/brian/BIOL2060/BIOL2060-14/14_02.jpg    http://www.slideshare.net/mousvi786/hormones-lecture-h02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6"/>
          <p:cNvSpPr/>
          <p:nvPr/>
        </p:nvSpPr>
        <p:spPr>
          <a:xfrm>
            <a:off x="252000" y="937192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steroidních a tyroidních hormonů, vitamínu D, kyseliny retinové, oxidu dusnatého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difuze ligandu cytoplazmatickou membránou → vazba na receptor →  změna konformace receptoru → regulace transkripce cílových genů</a:t>
            </a:r>
            <a:endParaRPr/>
          </a:p>
          <a:p>
            <a:pPr marL="180975" marR="0" lvl="0" indent="-793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Funkční domény receptorů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doména pro vazbu ligandu 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doména pro dimerizaci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aktivační doména - vazba k TFIID, TFIIB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vazebná doména - motiv dvou zinkových prstů</a:t>
            </a:r>
            <a:endParaRPr/>
          </a:p>
        </p:txBody>
      </p:sp>
      <p:pic>
        <p:nvPicPr>
          <p:cNvPr id="199" name="Google Shape;199;p6" descr="File:Human androgen receptor and androgen binding.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824" y="3140968"/>
            <a:ext cx="417808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https://commons.wikimedia.org/wiki/File:Human_androgen_receptor_and_androgen_binding.svg</a:t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251520" y="3891339"/>
            <a:ext cx="4320480" cy="169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Cytoplazmatické receptory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steroidní hormony, glukokortikoidy, testosteron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HSP90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homodimeru, přechod do jádra, aktivace příslušných genů</a:t>
            </a:r>
            <a:endParaRPr/>
          </a:p>
          <a:p>
            <a:pPr marL="180975" marR="0" lvl="0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androgenní receptor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7"/>
          <p:cNvSpPr/>
          <p:nvPr/>
        </p:nvSpPr>
        <p:spPr>
          <a:xfrm>
            <a:off x="252000" y="1352768"/>
            <a:ext cx="4464016" cy="63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Cytoplazmatické receptory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dvoustupňová reakce na steroidní hormony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251520" y="2702337"/>
            <a:ext cx="4320480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jaderné receptory 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tyroidní hormony, vit D, kyselina retinová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tvoří heterodimery (RXR)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vitamín D - v krvi vázán na DBP protein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jaderný receptor VDR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7"/>
          <p:cNvGrpSpPr/>
          <p:nvPr/>
        </p:nvGrpSpPr>
        <p:grpSpPr>
          <a:xfrm>
            <a:off x="4758548" y="842638"/>
            <a:ext cx="4312960" cy="1950268"/>
            <a:chOff x="3385013" y="1583440"/>
            <a:chExt cx="4312960" cy="1950268"/>
          </a:xfrm>
        </p:grpSpPr>
        <p:pic>
          <p:nvPicPr>
            <p:cNvPr id="212" name="Google Shape;212;p7"/>
            <p:cNvPicPr preferRelativeResize="0"/>
            <p:nvPr/>
          </p:nvPicPr>
          <p:blipFill rotWithShape="1">
            <a:blip r:embed="rId3">
              <a:alphaModFix/>
            </a:blip>
            <a:srcRect l="6134" t="8678" r="5161" b="52841"/>
            <a:stretch/>
          </p:blipFill>
          <p:spPr>
            <a:xfrm>
              <a:off x="3561907" y="1776763"/>
              <a:ext cx="4136066" cy="1496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7"/>
            <p:cNvSpPr txBox="1"/>
            <p:nvPr/>
          </p:nvSpPr>
          <p:spPr>
            <a:xfrm>
              <a:off x="4572000" y="1583440"/>
              <a:ext cx="954107" cy="193323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 odpověď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5713495" y="1583440"/>
              <a:ext cx="1059906" cy="193323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 odpověď</a:t>
              </a:r>
              <a:endParaRPr sz="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3975458" y="1628351"/>
              <a:ext cx="502061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3589377" y="1628350"/>
              <a:ext cx="482824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hormon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3428354" y="2400349"/>
              <a:ext cx="1152000" cy="2646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 hormon-receptor 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aktivuje primární geny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3385013" y="3235032"/>
              <a:ext cx="1217000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 primární odpovědi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5415849" y="3225931"/>
              <a:ext cx="8435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potlačení exprese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primárních genů</a:t>
              </a:r>
              <a:endParaRPr sz="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6306327" y="3225930"/>
              <a:ext cx="80663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 exprese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 genů</a:t>
              </a:r>
              <a:endParaRPr sz="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6369291" y="2220333"/>
              <a:ext cx="1308371" cy="1785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 sekundární odpovědi</a:t>
              </a:r>
              <a:endParaRPr sz="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7" descr="http://d3fscbzjxjshr5.cloudfront.net/content/ajprenal/289/1/F8/F1.lar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4388491"/>
            <a:ext cx="3096344" cy="178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 descr="http://jofem.org/index.php/jofem/article/viewFile/23/32/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2040" y="3356992"/>
            <a:ext cx="3900951" cy="303246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 txBox="1"/>
          <p:nvPr/>
        </p:nvSpPr>
        <p:spPr>
          <a:xfrm>
            <a:off x="6702383" y="6129032"/>
            <a:ext cx="739305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cílové proteiny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7803208" y="6123541"/>
            <a:ext cx="784189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 mRNA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5076056" y="4071072"/>
            <a:ext cx="702436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5262721" y="4528619"/>
            <a:ext cx="437940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http://27.109.7.67:1111/econtent/cell-communication/principles-part-2.php; http://ajprenal.physiology.org/content/289/1/F8; ttp://jofem.org/index.php/jofem/article/view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1043608" y="3797838"/>
            <a:ext cx="6472362" cy="2319841"/>
            <a:chOff x="1645921" y="4077072"/>
            <a:chExt cx="6472362" cy="2319841"/>
          </a:xfrm>
        </p:grpSpPr>
        <p:pic>
          <p:nvPicPr>
            <p:cNvPr id="235" name="Google Shape;235;p8"/>
            <p:cNvPicPr preferRelativeResize="0"/>
            <p:nvPr/>
          </p:nvPicPr>
          <p:blipFill rotWithShape="1">
            <a:blip r:embed="rId3">
              <a:alphaModFix/>
            </a:blip>
            <a:srcRect l="9347" t="60684" r="9592" b="9969"/>
            <a:stretch/>
          </p:blipFill>
          <p:spPr>
            <a:xfrm>
              <a:off x="1645921" y="4077072"/>
              <a:ext cx="6472362" cy="2319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8"/>
            <p:cNvSpPr txBox="1"/>
            <p:nvPr/>
          </p:nvSpPr>
          <p:spPr>
            <a:xfrm>
              <a:off x="1778521" y="6101529"/>
              <a:ext cx="1152000" cy="193323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endotelová buňka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5568515" y="6102779"/>
              <a:ext cx="1175322" cy="190821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buňky hladké svaloviny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2507621" y="4235797"/>
              <a:ext cx="976550" cy="289310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aktivované</a:t>
              </a:r>
              <a:endParaRPr/>
            </a:p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nervové zakončení</a:t>
              </a: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699792" y="4801503"/>
              <a:ext cx="648072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2635735" y="4751548"/>
              <a:ext cx="633507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acetylcholin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555776" y="5037029"/>
              <a:ext cx="1080120" cy="7200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2499870" y="4977205"/>
              <a:ext cx="1039067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aktivovaná NO syntáza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827745" y="5585640"/>
              <a:ext cx="360040" cy="7920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1822571" y="5517416"/>
              <a:ext cx="445956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arginin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475817" y="5759812"/>
              <a:ext cx="336187" cy="210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2546897" y="5677716"/>
              <a:ext cx="304892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2949774" y="5777743"/>
              <a:ext cx="1210176" cy="30777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RYCHLÁ DIFÚZE NO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MEMBRÁNAMI</a:t>
              </a: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5186876" y="5649454"/>
              <a:ext cx="1260000" cy="288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RELAXACE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HLADKÉ SVALOVINY</a:t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4261949" y="4914944"/>
              <a:ext cx="918841" cy="30777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NO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 guanylátcyklázu</a:t>
              </a:r>
              <a:endParaRPr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1" name="Google Shape;251;p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8"/>
          <p:cNvSpPr/>
          <p:nvPr/>
        </p:nvSpPr>
        <p:spPr>
          <a:xfrm>
            <a:off x="252000" y="937192"/>
            <a:ext cx="5904176" cy="264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Oxid dusnatý (NO)</a:t>
            </a:r>
            <a:endParaRPr/>
          </a:p>
          <a:p>
            <a:pPr marL="180975" marR="0" lvl="2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parakrinní signál, volný průnik přes membrány buněk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2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syntáza - deaminace argininu</a:t>
            </a:r>
            <a:endParaRPr/>
          </a:p>
          <a:p>
            <a:pPr marL="180975" marR="0" lvl="2" indent="-180975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rychlý, lokální účinek</a:t>
            </a:r>
            <a:endParaRPr/>
          </a:p>
          <a:p>
            <a:pPr marL="180975" marR="0" lvl="2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vazodilatátor - aplikace nitroglycerinu při angíně pektoris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- prodloužení účinku NO po aplikaci viagry</a:t>
            </a:r>
            <a:endParaRPr/>
          </a:p>
          <a:p>
            <a:pPr marL="180975" marR="0" lvl="2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acetylcholin → vznik a uvolnění NO z endotelových buněk → difuze k buňkám hladké svaloviny → aktivace guanylátcyklázu → relaxace svalové buňky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8" descr="Kapitola 10 - 02-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0968" y="882355"/>
            <a:ext cx="2255528" cy="175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http://www.thompson-lab-fzco.com/images/malegel.jpg"/>
          <p:cNvPicPr preferRelativeResize="0"/>
          <p:nvPr/>
        </p:nvPicPr>
        <p:blipFill rotWithShape="1">
          <a:blip r:embed="rId5">
            <a:alphaModFix/>
          </a:blip>
          <a:srcRect t="20406" r="2916"/>
          <a:stretch/>
        </p:blipFill>
        <p:spPr>
          <a:xfrm>
            <a:off x="6427915" y="2944182"/>
            <a:ext cx="2499933" cy="14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http://27.109.7.67:1111/econtent/cell-communication/principles-part-2.php; http://fblt.cz/skripta/x-srdce-a-obeh-krve/2-krevni-obeh/; www.thompson-lab-fzco.com  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2" name="Google Shape;262;p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9"/>
          <p:cNvSpPr/>
          <p:nvPr/>
        </p:nvSpPr>
        <p:spPr>
          <a:xfrm>
            <a:off x="252000" y="937192"/>
            <a:ext cx="61202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- vazba fosfátové skupiny na AK</a:t>
            </a:r>
            <a:endParaRPr/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donor fosfátové skupiny slouží ATP, vznik ADP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tyrosinkinázy - vazba fosfátu na fenolickou skupinu Tyr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serin/treoninkinázy - vazba fosfátu na hydroxylovou skupinu Ser či Thr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9" descr="https://upload.wikimedia.org/wikipedia/commons/thumb/4/48/PKARII.svg/1020px-PKARII.svg.png"/>
          <p:cNvPicPr preferRelativeResize="0"/>
          <p:nvPr/>
        </p:nvPicPr>
        <p:blipFill rotWithShape="1">
          <a:blip r:embed="rId3">
            <a:alphaModFix/>
          </a:blip>
          <a:srcRect l="5594" b="46109"/>
          <a:stretch/>
        </p:blipFill>
        <p:spPr>
          <a:xfrm>
            <a:off x="3011893" y="4775399"/>
            <a:ext cx="311137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https://commons.wikimedia.org/wiki/File:PKARII.svg		chemwiki.ucdavis.edu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9" descr="Výsledek obrázku pro ATP fosforyla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020" y="2043209"/>
            <a:ext cx="1208162" cy="138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 descr="http://chemwiki.ucdavis.edu/@api/deki/files/2497/=image088.png?revision=1&amp;size=bestfit&amp;width=350&amp;height=180"/>
          <p:cNvPicPr preferRelativeResize="0"/>
          <p:nvPr/>
        </p:nvPicPr>
        <p:blipFill rotWithShape="1">
          <a:blip r:embed="rId5">
            <a:alphaModFix/>
          </a:blip>
          <a:srcRect l="10905" b="20886"/>
          <a:stretch/>
        </p:blipFill>
        <p:spPr>
          <a:xfrm>
            <a:off x="6921077" y="823296"/>
            <a:ext cx="2072894" cy="94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/>
          <p:nvPr/>
        </p:nvSpPr>
        <p:spPr>
          <a:xfrm>
            <a:off x="251520" y="2740836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SERIN / TREONIN KINÁZY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A, PKA</a:t>
            </a:r>
            <a:endParaRPr/>
          </a:p>
          <a:p>
            <a:pPr marL="180975" marR="0" lvl="0" indent="-180975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 dependentní protein kináza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homodimer, regulační (R) a katalytická (C) doména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cAMP na R jsou C  uvolněny a mohou fosforylovat cílové proteiny</a:t>
            </a:r>
            <a:endParaRPr/>
          </a:p>
          <a:p>
            <a:pPr marL="180975" marR="0" lvl="0" indent="-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rozklad glykogenu ve svalových  vláknech, syntéza somatostatinu v D-buňkách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3841</Words>
  <Application>Microsoft Office PowerPoint</Application>
  <PresentationFormat>Prezentácia na obrazovke (4:3)</PresentationFormat>
  <Paragraphs>814</Paragraphs>
  <Slides>43</Slides>
  <Notes>43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Motiv systému Office</vt:lpstr>
      <vt:lpstr>Molekulární biologie pro informatiky - 8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biologie pro informatiky - 8</dc:title>
  <dc:creator>Lenka Tesařová</dc:creator>
  <cp:lastModifiedBy>Ivka</cp:lastModifiedBy>
  <cp:revision>6</cp:revision>
  <dcterms:created xsi:type="dcterms:W3CDTF">2016-02-12T11:33:03Z</dcterms:created>
  <dcterms:modified xsi:type="dcterms:W3CDTF">2023-04-03T18:08:41Z</dcterms:modified>
</cp:coreProperties>
</file>