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UldhTK6trY9TCEWwg28h5oSxj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BC205F-7CC3-47DA-8F43-D731776344C7}">
  <a:tblStyle styleId="{43BC205F-7CC3-47DA-8F43-D731776344C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http://facweb.bhc.edu/academics/science/robertsk/biol100/celldivision.htm	http://www.nature.com/nrm/journal/v9/n1/fig_tab/nrm2310_F2.html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https://en.wikipedia.org/wiki/Spindle_apparatus#/media/File:Kinetochore.jpg</a:t>
            </a:r>
            <a:endParaRPr lang="cs-CZ" dirty="0"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http://facweb.bhc.edu/academics/science/robertsk/biol100/celldivision.htm	http://www.mun.ca/biology/desmid/brian/BIOL2060/BIOL2060-19/CB19.html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http://electronicimaging.spiedigitallibrary.org/article.aspx?articleid=1100191	https://en.wikipedia.org/wiki/Karyotype#/media/File:Sky_spectral_karyotype.png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http://facweb.bhc.edu/academics/science/robertsk/biol100/celldivision.htm	http://www.mun.ca/biology/desmid/brian/BIOL2060/BIOL2060-19/CB19.html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Nuclear Pore Complexes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(NPCs) are large multi-protein complexes that form aqueous channels bridging the cytoplasm and nucleus of all eukaryotic cells.</a:t>
            </a:r>
            <a:endParaRPr lang="cs-CZ" sz="1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http://www.nature.com/nrm/journal/v10/n3/full/nrm2641.html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</a:t>
            </a:r>
            <a:r>
              <a:rPr lang="cs-CZ" sz="1200" b="0" i="0" u="none" strike="noStrike" cap="none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desmid</a:t>
            </a: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cs-CZ" sz="1200" b="0" i="0" u="none" strike="noStrike" cap="none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brian</a:t>
            </a: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/BIOL2060/BIOL2060-19/CB19.html; http://america.pink/emil-heitz_1423728.html; http://slideplayer.com/slide/6821210/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http://www.mun.ca/biology/desmid/brian/BIOL2060/BIOL2060-20/CB20.html</a:t>
            </a:r>
            <a:endParaRPr lang="cs-CZ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http://www.mun.ca/biology/desmid/brian/BIOL2060/BIOL2060-20/CB20.html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http://satameiosis.weebly.com/meiosis-slideshow.html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http://satameiosis.weebly.com/meiosis-slideshow.html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http://www.slideshare.net/SaifulAlom/nobel-2014-43059120	 https://en.wikipedia.org/wiki/Rudolf_Virchow#/media/File:Rudolf_Virchow_NLM4.jpg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http://www.zo.utexas.edu/faculty/sjasper/bio301l/division.html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6" name="Google Shape;61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http://learn.genetics.utah.edu/content/epigenetics/control/</a:t>
            </a:r>
            <a:endParaRPr lang="cs-CZ" dirty="0"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33" name="Google Shape;63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http://csls-text3.c.u-tokyo.ac.jp/active/13_01.html</a:t>
            </a:r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</a:t>
            </a:r>
            <a:r>
              <a:rPr lang="cs-CZ" sz="1200" b="0" i="0" u="none" strike="noStrike" cap="none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desmid</a:t>
            </a: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cs-CZ" sz="1200" b="0" i="0" u="none" strike="noStrike" cap="none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brian</a:t>
            </a: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/BIOL2060/BIOL2060-19/CB19.html; http://www.slideshare.net/ayesexy/cell-cycle-9451819</a:t>
            </a: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51" name="Google Shape;65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http://slideplayer.com/slide/2304039/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5" name="Google Shape;69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http://www.bioscirep.org/content/30/4/243 http://tbl.med.yale.edu/cell_growth_control_reading.php</a:t>
            </a:r>
            <a:endParaRPr lang="cs-CZ" dirty="0"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https://www.boundless.com/biology/textbooks/boundless-biology-textbook/cell-reproduction-10/control-of-the-cell-cycle-89/regulator-molecules-of-the-cell-cycle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http://tbl.med.yale.edu/cell_growth_control_reading.php</a:t>
            </a:r>
            <a:endParaRPr lang="cs-CZ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750" name="Google Shape;75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http://tbl.med.yale.edu/cell_growth_control_reading.php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787" name="Google Shape;7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http://tbl.med.yale.edu/cell_growth_control_reading.php	http://genesdev.cshlp.org/content/22/22/3089/F2.expansion.html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05" name="Google Shape;80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http://tbl.med.yale.edu/cell_growth_control_reading.php</a:t>
            </a:r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http://faculty.samford.edu/~djohnso2/44962w/405/_14thecellcycle.html	http://www.mun.ca/biology/desmid/brian/BIOL2060/BIOL2060-19/CB19.html</a:t>
            </a:r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44" name="Google Shape;84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8" name="Google Shape;88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https://www.studyblue.com/notes/note/n/adv-cell-bio-chapter-17-exam-iii/deck/8669501     http://www.mun.ca/biology/desmid/brian/BIOL2060/BIOL2060-19/CB19.html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889" name="Google Shape;88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http://biology.kenyon.edu/courses/biol114/Chap01/week01.html	http://sciencelife.uchospitals.edu/2015/05/22/cutting-through-a-cell-division-mystery/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0" name="Google Shape;96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Human</a:t>
            </a:r>
            <a:r>
              <a:rPr lang="cs-CZ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cytomegalovirus</a:t>
            </a: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HCMV</a:t>
            </a: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cs-CZ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Herpes simplex virus (HSV)</a:t>
            </a:r>
            <a:endParaRPr b="0" dirty="0"/>
          </a:p>
        </p:txBody>
      </p:sp>
      <p:sp>
        <p:nvSpPr>
          <p:cNvPr id="961" name="Google Shape;96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9" name="Google Shape;99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https://sharonap-cellrepro-p2.wikispaces.com/The+Cell+Cycle</a:t>
            </a:r>
            <a:endParaRPr lang="cs-CZ" dirty="0"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https://adapaproject.org/bbk_temp/tiki-index.php?page=Leaf%3A+What+happens+at+each+of+the+cell+cycle+checkpoints%3F</a:t>
            </a:r>
            <a:endParaRPr b="0" dirty="0"/>
          </a:p>
        </p:txBody>
      </p:sp>
      <p:sp>
        <p:nvSpPr>
          <p:cNvPr id="1000" name="Google Shape;100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7" name="Google Shape;101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http://www.slideshare.net/msarwa/the-cell-cycle-15819946		https://www.studyblue.com/notes/note/n/ch-12-mitosis-lecture/deck/6936213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018" name="Google Shape;101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0" name="Google Shape;105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Checkpoint </a:t>
            </a:r>
            <a:r>
              <a:rPr lang="cs-CZ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kinase</a:t>
            </a: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1 (CHK1)</a:t>
            </a:r>
            <a:endParaRPr lang="cs-CZ" sz="12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http://www.nature.com/nrm/journal/v8/n8/fig_tab/nrm2227_F4.html	http://www.nature.com/nrg/journal/v2/n3/fig_tab/nrg0301_196a_F2.html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051" name="Google Shape;1051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6" name="Google Shape;107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http://www.medicalrealm.net/what-is-genetic-disorder---li-fraumeni-syndrome.html	http://www.mun.ca/biology/desmid/brian/BIOL2060/BIOL2060-19/CB19.html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077" name="Google Shape;107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5" name="Google Shape;111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http://www.nature.com/onc/journal/v23/n11/fig_tab/1207374f1.html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116" name="Google Shape;111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6" name="Google Shape;112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http://www.nature.com/nrc/journal/v11/n1/full/nrc2982.html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127" name="Google Shape;112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0" name="Google Shape;114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https://www.quora.com/How-does-the-cell-cycle-play-a-role-in-cancer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141" name="Google Shape;1141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7" name="Google Shape;117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http://www.mun.ca/biology/desmid/brian/BIOL2060/BIOL2060-19/CB19.html	http://www.nature.com/onc/journal/v32/n39/fig_tab/onc2012615f2.html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178" name="Google Shape;1178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2" name="Google Shape;120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http://www.mun.ca/biology/desmid/brian/BIOL2060/BIOL2060-19/CB19.html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1203" name="Google Shape;120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04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http://www.mun.ca/biology/desmid/brian/BIOL2060/BIOL2060-19/CB19.html                http://www.bio.utexas.edu/faculty/sjasper/bio212/mitosis.html</a:t>
            </a:r>
          </a:p>
          <a:p>
            <a:pPr marL="180975" lvl="0" indent="-1047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9" name="Google Shape;129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7" name="Google Shape;130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sphweb.bumc.bu.edu	http://genes.atspace.org/27.1.html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http://www.mun.ca/biology/desmid/brian/BIOL2060/BIOL2060-19/CB19.html              http://clinicalgate.com/introduction-to-the-cell-cycle/#cetextbox3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http://unexpected-grace.blogspot.cz/2013/06/day-3-update.html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http://www.nature.com/nrm/journal/v8/n6/fig_tab/nrm2180_F2.html</a:t>
            </a:r>
            <a:endParaRPr lang="cs-CZ" dirty="0"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http://novazeme.ning.com/forum/topics/tajemstv-skryt-ho-v-dom?xg_source=activity     http://www.osel.cz/8311-jsou-centrioly-nositelkami-informace.html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Molekulární biologie pro informatiky - 9</a:t>
            </a:r>
            <a:endParaRPr b="1"/>
          </a:p>
        </p:txBody>
      </p:sp>
      <p:sp>
        <p:nvSpPr>
          <p:cNvPr id="90" name="Google Shape;90;p1"/>
          <p:cNvSpPr txBox="1"/>
          <p:nvPr/>
        </p:nvSpPr>
        <p:spPr>
          <a:xfrm>
            <a:off x="692995" y="33271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Regulace buněčného cyklu</a:t>
            </a:r>
            <a:r>
              <a:rPr lang="cs-CZ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1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9" name="Google Shape;279;p10"/>
          <p:cNvSpPr txBox="1"/>
          <p:nvPr/>
        </p:nvSpPr>
        <p:spPr>
          <a:xfrm>
            <a:off x="0" y="0"/>
            <a:ext cx="7241068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252000" y="946630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dělení jádra (mitóza, karyokineze) a cytoplazmy (cytokineze)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0" descr="http://gaskinsanatomy.wikispaces.com/file/view/CellCycle_L.jpg/252096666/CellCycle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068" y="74431"/>
            <a:ext cx="1839134" cy="122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0"/>
          <p:cNvSpPr/>
          <p:nvPr/>
        </p:nvSpPr>
        <p:spPr>
          <a:xfrm>
            <a:off x="7444110" y="808938"/>
            <a:ext cx="616173" cy="34304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0" descr="http://facweb.bhc.edu/academics/science/robertsk/biol100/celldivision_files/image010.jpg"/>
          <p:cNvPicPr preferRelativeResize="0"/>
          <p:nvPr/>
        </p:nvPicPr>
        <p:blipFill rotWithShape="1">
          <a:blip r:embed="rId4">
            <a:alphaModFix/>
          </a:blip>
          <a:srcRect l="3583" t="7201" r="49999" b="52401"/>
          <a:stretch/>
        </p:blipFill>
        <p:spPr>
          <a:xfrm>
            <a:off x="6258896" y="3356993"/>
            <a:ext cx="1052284" cy="100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0" descr="D:\Hema\2007\uDec\z12th\slides\images\nrm2310-f2.jpg"/>
          <p:cNvPicPr preferRelativeResize="0"/>
          <p:nvPr/>
        </p:nvPicPr>
        <p:blipFill rotWithShape="1">
          <a:blip r:embed="rId5">
            <a:alphaModFix/>
          </a:blip>
          <a:srcRect t="5547" r="50904" b="12927"/>
          <a:stretch/>
        </p:blipFill>
        <p:spPr>
          <a:xfrm>
            <a:off x="5580112" y="4745831"/>
            <a:ext cx="2520000" cy="177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0" descr="http://facweb.bhc.edu/academics/science/robertsk/biol100/celldivision_files/image010.jpg"/>
          <p:cNvPicPr preferRelativeResize="0"/>
          <p:nvPr/>
        </p:nvPicPr>
        <p:blipFill rotWithShape="1">
          <a:blip r:embed="rId4">
            <a:alphaModFix/>
          </a:blip>
          <a:srcRect l="3583" t="52082" r="49999" b="7521"/>
          <a:stretch/>
        </p:blipFill>
        <p:spPr>
          <a:xfrm>
            <a:off x="7362949" y="3356992"/>
            <a:ext cx="1052284" cy="100216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0"/>
          <p:cNvSpPr/>
          <p:nvPr/>
        </p:nvSpPr>
        <p:spPr>
          <a:xfrm>
            <a:off x="323528" y="3095981"/>
            <a:ext cx="86400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Profáze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kondenzace chromozomů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posun centrozomů na opačné strany buňky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centrozomech zahájena tvorba mitotického vřeténka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Prometafáze (pozdní profáze)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kinetochorů (proteinový komplex)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vazba chromozomů na mikrotubuly vřeténka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vnitřní vrstva váže DNA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prostřední vrstva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vnější vrstva váže (+) konce mikrotubulů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10"/>
          <p:cNvGrpSpPr/>
          <p:nvPr/>
        </p:nvGrpSpPr>
        <p:grpSpPr>
          <a:xfrm>
            <a:off x="462698" y="1477922"/>
            <a:ext cx="7292266" cy="1408503"/>
            <a:chOff x="611560" y="1634534"/>
            <a:chExt cx="7292266" cy="1408503"/>
          </a:xfrm>
        </p:grpSpPr>
        <p:pic>
          <p:nvPicPr>
            <p:cNvPr id="288" name="Google Shape;288;p10" descr="http://facweb.bhc.edu/academics/science/robertsk/biol100/celldivision_files/image010.jpg"/>
            <p:cNvPicPr preferRelativeResize="0"/>
            <p:nvPr/>
          </p:nvPicPr>
          <p:blipFill rotWithShape="1">
            <a:blip r:embed="rId4">
              <a:alphaModFix/>
            </a:blip>
            <a:srcRect l="3583" t="52082" r="49999" b="7521"/>
            <a:stretch/>
          </p:blipFill>
          <p:spPr>
            <a:xfrm>
              <a:off x="611560" y="1740058"/>
              <a:ext cx="1076346" cy="1025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10" descr="http://facweb.bhc.edu/academics/science/robertsk/biol100/celldivision_files/image010.jpg"/>
            <p:cNvPicPr preferRelativeResize="0"/>
            <p:nvPr/>
          </p:nvPicPr>
          <p:blipFill rotWithShape="1">
            <a:blip r:embed="rId4">
              <a:alphaModFix/>
            </a:blip>
            <a:srcRect l="50000" t="48668" r="3583" b="4447"/>
            <a:stretch/>
          </p:blipFill>
          <p:spPr>
            <a:xfrm>
              <a:off x="2030453" y="1658276"/>
              <a:ext cx="1076346" cy="1189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0" descr="http://facweb.bhc.edu/academics/science/robertsk/biol100/celldivision_files/image012.jpg"/>
            <p:cNvPicPr preferRelativeResize="0"/>
            <p:nvPr/>
          </p:nvPicPr>
          <p:blipFill rotWithShape="1">
            <a:blip r:embed="rId6">
              <a:alphaModFix/>
            </a:blip>
            <a:srcRect l="3447" t="51569" r="3624" b="5563"/>
            <a:stretch/>
          </p:blipFill>
          <p:spPr>
            <a:xfrm>
              <a:off x="3545002" y="1703232"/>
              <a:ext cx="1055540" cy="1087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0" descr="http://facweb.bhc.edu/academics/science/robertsk/biol100/celldivision_files/image013.jpg"/>
            <p:cNvPicPr preferRelativeResize="0"/>
            <p:nvPr/>
          </p:nvPicPr>
          <p:blipFill rotWithShape="1">
            <a:blip r:embed="rId7">
              <a:alphaModFix/>
            </a:blip>
            <a:srcRect l="2638" t="46352" r="53409" b="5134"/>
            <a:stretch/>
          </p:blipFill>
          <p:spPr>
            <a:xfrm>
              <a:off x="5056672" y="1634534"/>
              <a:ext cx="1043700" cy="1230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0" descr="http://facweb.bhc.edu/academics/science/robertsk/biol100/celldivision_files/image013.jpg"/>
            <p:cNvPicPr preferRelativeResize="0"/>
            <p:nvPr/>
          </p:nvPicPr>
          <p:blipFill rotWithShape="1">
            <a:blip r:embed="rId7">
              <a:alphaModFix/>
            </a:blip>
            <a:srcRect l="57708" t="50000" r="1730" b="1152"/>
            <a:stretch/>
          </p:blipFill>
          <p:spPr>
            <a:xfrm rot="-3888068">
              <a:off x="6656424" y="1723664"/>
              <a:ext cx="963178" cy="123949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3" name="Google Shape;293;p10"/>
            <p:cNvCxnSpPr/>
            <p:nvPr/>
          </p:nvCxnSpPr>
          <p:spPr>
            <a:xfrm>
              <a:off x="1687906" y="2252587"/>
              <a:ext cx="360000" cy="53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4" name="Google Shape;294;p10"/>
            <p:cNvCxnSpPr/>
            <p:nvPr/>
          </p:nvCxnSpPr>
          <p:spPr>
            <a:xfrm>
              <a:off x="3159964" y="2247099"/>
              <a:ext cx="360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5" name="Google Shape;295;p10"/>
            <p:cNvCxnSpPr/>
            <p:nvPr/>
          </p:nvCxnSpPr>
          <p:spPr>
            <a:xfrm>
              <a:off x="4643074" y="2247099"/>
              <a:ext cx="360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6" name="Google Shape;296;p10"/>
            <p:cNvCxnSpPr/>
            <p:nvPr/>
          </p:nvCxnSpPr>
          <p:spPr>
            <a:xfrm>
              <a:off x="6111005" y="2250033"/>
              <a:ext cx="360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"/>
          <p:cNvSpPr/>
          <p:nvPr/>
        </p:nvSpPr>
        <p:spPr>
          <a:xfrm>
            <a:off x="252000" y="942835"/>
            <a:ext cx="8640000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Prometafáze (pozdní profáze)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jaderné membrány a jadérka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ustálení centrozomů na opačných stranách buňky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pohyb chromozómů do středu buňky</a:t>
            </a:r>
            <a:endParaRPr/>
          </a:p>
          <a:p>
            <a:pPr marL="180975" marR="0" lvl="0" indent="-180975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mitotické vřeténko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kinetochorové mikrotubuly: připojeny ke kinetochorům 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polární mikrotubuly: připojeny k tubulům z opačného pólu vřeténka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astrální mikrotubuly: připojeny k proteinům plazmatické membrány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1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4" name="Google Shape;304;p1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11" descr="http://facweb.bhc.edu/academics/science/robertsk/biol100/celldivision_files/image010.jpg"/>
          <p:cNvPicPr preferRelativeResize="0"/>
          <p:nvPr/>
        </p:nvPicPr>
        <p:blipFill rotWithShape="1">
          <a:blip r:embed="rId3">
            <a:alphaModFix/>
          </a:blip>
          <a:srcRect l="50000" t="8483" r="3583" b="4446"/>
          <a:stretch/>
        </p:blipFill>
        <p:spPr>
          <a:xfrm>
            <a:off x="7549374" y="990253"/>
            <a:ext cx="1227665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" descr="https://upload.wikimedia.org/wikipedia/commons/2/25/Kinetochor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9916" y="4340721"/>
            <a:ext cx="2276500" cy="1696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11"/>
          <p:cNvGrpSpPr/>
          <p:nvPr/>
        </p:nvGrpSpPr>
        <p:grpSpPr>
          <a:xfrm>
            <a:off x="971600" y="4174813"/>
            <a:ext cx="4527063" cy="2027334"/>
            <a:chOff x="1187624" y="4155763"/>
            <a:chExt cx="4527063" cy="2027334"/>
          </a:xfrm>
        </p:grpSpPr>
        <p:pic>
          <p:nvPicPr>
            <p:cNvPr id="309" name="Google Shape;309;p11" descr="http://www.mun.ca/biology/desmid/brian/BIOL2060/BIOL2060-19/19_25.jpg"/>
            <p:cNvPicPr preferRelativeResize="0"/>
            <p:nvPr/>
          </p:nvPicPr>
          <p:blipFill rotWithShape="1">
            <a:blip r:embed="rId5">
              <a:alphaModFix/>
            </a:blip>
            <a:srcRect b="4463"/>
            <a:stretch/>
          </p:blipFill>
          <p:spPr>
            <a:xfrm>
              <a:off x="1187624" y="4155763"/>
              <a:ext cx="4527063" cy="2027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11"/>
            <p:cNvSpPr/>
            <p:nvPr/>
          </p:nvSpPr>
          <p:spPr>
            <a:xfrm>
              <a:off x="1835696" y="4509120"/>
              <a:ext cx="648072" cy="144016"/>
            </a:xfrm>
            <a:prstGeom prst="rect">
              <a:avLst/>
            </a:prstGeom>
            <a:solidFill>
              <a:srgbClr val="FDDDC3"/>
            </a:solidFill>
            <a:ln w="25400" cap="flat" cmpd="sng">
              <a:solidFill>
                <a:srgbClr val="FD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411760" y="4194658"/>
              <a:ext cx="648072" cy="288032"/>
            </a:xfrm>
            <a:prstGeom prst="rect">
              <a:avLst/>
            </a:prstGeom>
            <a:solidFill>
              <a:srgbClr val="FDDDC3"/>
            </a:solidFill>
            <a:ln w="25400" cap="flat" cmpd="sng">
              <a:solidFill>
                <a:srgbClr val="FD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2627784" y="5106445"/>
              <a:ext cx="648072" cy="125970"/>
            </a:xfrm>
            <a:prstGeom prst="rect">
              <a:avLst/>
            </a:prstGeom>
            <a:solidFill>
              <a:srgbClr val="FDDDC3"/>
            </a:solidFill>
            <a:ln w="25400" cap="flat" cmpd="sng">
              <a:solidFill>
                <a:srgbClr val="FD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4355976" y="4356720"/>
              <a:ext cx="648072" cy="125970"/>
            </a:xfrm>
            <a:prstGeom prst="rect">
              <a:avLst/>
            </a:prstGeom>
            <a:solidFill>
              <a:srgbClr val="FDDDC3"/>
            </a:solidFill>
            <a:ln w="25400" cap="flat" cmpd="sng">
              <a:solidFill>
                <a:srgbClr val="FD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3553316" y="5805264"/>
              <a:ext cx="936104" cy="288032"/>
            </a:xfrm>
            <a:prstGeom prst="rect">
              <a:avLst/>
            </a:prstGeom>
            <a:solidFill>
              <a:srgbClr val="FDDDC3"/>
            </a:solidFill>
            <a:ln w="25400" cap="flat" cmpd="sng">
              <a:solidFill>
                <a:srgbClr val="FDD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1864399" y="4535550"/>
              <a:ext cx="535724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Centrozom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1"/>
            <p:cNvSpPr txBox="1"/>
            <p:nvPr/>
          </p:nvSpPr>
          <p:spPr>
            <a:xfrm>
              <a:off x="2431777" y="4302200"/>
              <a:ext cx="654346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Kinetochorové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mikrotubuly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1"/>
            <p:cNvSpPr txBox="1"/>
            <p:nvPr/>
          </p:nvSpPr>
          <p:spPr>
            <a:xfrm>
              <a:off x="2561062" y="5042576"/>
              <a:ext cx="580608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Polární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mikrotubuly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1"/>
            <p:cNvSpPr txBox="1"/>
            <p:nvPr/>
          </p:nvSpPr>
          <p:spPr>
            <a:xfrm>
              <a:off x="4490162" y="4304679"/>
              <a:ext cx="580608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Astrální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mikrotubuly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3500456" y="5961328"/>
              <a:ext cx="1367683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Dynamika tubulinových podjednotek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Google Shape;325;p1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1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251520" y="937989"/>
            <a:ext cx="8640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Metafáze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seřazení chromozomů v ekvatoriální rovině mezi póly vřeténka  (metafázní destička)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sesterské chromatidy každého chromozomu připojeny k opačným pólům vřeténka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karyotyp z buněk zastavených v metafází (kolchicin)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12" descr="http://facweb.bhc.edu/academics/science/robertsk/biol100/celldivision_files/image012.jpg"/>
          <p:cNvPicPr preferRelativeResize="0"/>
          <p:nvPr/>
        </p:nvPicPr>
        <p:blipFill rotWithShape="1">
          <a:blip r:embed="rId3">
            <a:alphaModFix/>
          </a:blip>
          <a:srcRect l="3447" t="8702" r="3624" b="5563"/>
          <a:stretch/>
        </p:blipFill>
        <p:spPr>
          <a:xfrm>
            <a:off x="7761634" y="781355"/>
            <a:ext cx="1222697" cy="25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12"/>
          <p:cNvGrpSpPr/>
          <p:nvPr/>
        </p:nvGrpSpPr>
        <p:grpSpPr>
          <a:xfrm>
            <a:off x="3157463" y="2780928"/>
            <a:ext cx="2020077" cy="3206606"/>
            <a:chOff x="965920" y="2976490"/>
            <a:chExt cx="2020077" cy="3206606"/>
          </a:xfrm>
        </p:grpSpPr>
        <p:pic>
          <p:nvPicPr>
            <p:cNvPr id="331" name="Google Shape;331;p12" descr="http://electronicimaging.spiedigitallibrary.org/data/Journals/ELECTIM/22332/043008_1_1.png"/>
            <p:cNvPicPr preferRelativeResize="0"/>
            <p:nvPr/>
          </p:nvPicPr>
          <p:blipFill rotWithShape="1">
            <a:blip r:embed="rId4">
              <a:alphaModFix/>
            </a:blip>
            <a:srcRect t="52729" r="55399" b="2319"/>
            <a:stretch/>
          </p:blipFill>
          <p:spPr>
            <a:xfrm>
              <a:off x="1080673" y="3193926"/>
              <a:ext cx="180193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2" descr="http://electronicimaging.spiedigitallibrary.org/data/Journals/ELECTIM/22332/043008_1_1.png"/>
            <p:cNvPicPr preferRelativeResize="0"/>
            <p:nvPr/>
          </p:nvPicPr>
          <p:blipFill rotWithShape="1">
            <a:blip r:embed="rId4">
              <a:alphaModFix/>
            </a:blip>
            <a:srcRect l="50000" t="52729" b="2319"/>
            <a:stretch/>
          </p:blipFill>
          <p:spPr>
            <a:xfrm>
              <a:off x="965920" y="4743096"/>
              <a:ext cx="2020077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12"/>
            <p:cNvSpPr txBox="1"/>
            <p:nvPr/>
          </p:nvSpPr>
          <p:spPr>
            <a:xfrm>
              <a:off x="1372267" y="2976490"/>
              <a:ext cx="1207383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Klasický karyogram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2"/>
          <p:cNvGrpSpPr/>
          <p:nvPr/>
        </p:nvGrpSpPr>
        <p:grpSpPr>
          <a:xfrm>
            <a:off x="5683986" y="3528176"/>
            <a:ext cx="3007949" cy="2620708"/>
            <a:chOff x="4067216" y="3296748"/>
            <a:chExt cx="3007949" cy="2620708"/>
          </a:xfrm>
        </p:grpSpPr>
        <p:sp>
          <p:nvSpPr>
            <p:cNvPr id="335" name="Google Shape;335;p12"/>
            <p:cNvSpPr txBox="1"/>
            <p:nvPr/>
          </p:nvSpPr>
          <p:spPr>
            <a:xfrm>
              <a:off x="4908989" y="3296748"/>
              <a:ext cx="13244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Spektrální karyogram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6" name="Google Shape;336;p12" descr="https://upload.wikimedia.org/wikipedia/commons/3/35/Sky_spectral_karyotyp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67216" y="3536163"/>
              <a:ext cx="3007949" cy="23812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7" name="Google Shape;337;p12"/>
          <p:cNvGrpSpPr/>
          <p:nvPr/>
        </p:nvGrpSpPr>
        <p:grpSpPr>
          <a:xfrm>
            <a:off x="245368" y="2939258"/>
            <a:ext cx="2382416" cy="2757831"/>
            <a:chOff x="29344" y="3083274"/>
            <a:chExt cx="2382416" cy="2757831"/>
          </a:xfrm>
        </p:grpSpPr>
        <p:pic>
          <p:nvPicPr>
            <p:cNvPr id="338" name="Google Shape;338;p12" descr="http://www.fisio.cinvestav.mx/posgrado/biologia-celular/lodish/ch21/figure-21-03.jpg"/>
            <p:cNvPicPr preferRelativeResize="0"/>
            <p:nvPr/>
          </p:nvPicPr>
          <p:blipFill rotWithShape="1">
            <a:blip r:embed="rId6">
              <a:alphaModFix/>
            </a:blip>
            <a:srcRect b="6598"/>
            <a:stretch/>
          </p:blipFill>
          <p:spPr>
            <a:xfrm>
              <a:off x="181135" y="3083274"/>
              <a:ext cx="2170147" cy="25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12"/>
            <p:cNvSpPr/>
            <p:nvPr/>
          </p:nvSpPr>
          <p:spPr>
            <a:xfrm>
              <a:off x="181135" y="5485333"/>
              <a:ext cx="502433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2"/>
            <p:cNvSpPr txBox="1"/>
            <p:nvPr/>
          </p:nvSpPr>
          <p:spPr>
            <a:xfrm>
              <a:off x="29344" y="5471773"/>
              <a:ext cx="8787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Metafázní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2"/>
            <p:cNvSpPr txBox="1"/>
            <p:nvPr/>
          </p:nvSpPr>
          <p:spPr>
            <a:xfrm>
              <a:off x="1356663" y="5582260"/>
              <a:ext cx="105509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G1 chromozomy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7" name="Google Shape;347;p1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1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252000" y="959462"/>
            <a:ext cx="4833581" cy="173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Anafáze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sesterských chromatid 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pohyb chromatid k pólům vřeténka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každého pólu vřeténka shromážděna stejná sada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genetické informace, základ dceřiných buněk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3" descr="http://facweb.bhc.edu/academics/science/robertsk/biol100/celldivision_files/image013.jpg"/>
          <p:cNvPicPr preferRelativeResize="0"/>
          <p:nvPr/>
        </p:nvPicPr>
        <p:blipFill rotWithShape="1">
          <a:blip r:embed="rId3">
            <a:alphaModFix/>
          </a:blip>
          <a:srcRect l="2638" t="7012" r="53409" b="5134"/>
          <a:stretch/>
        </p:blipFill>
        <p:spPr>
          <a:xfrm>
            <a:off x="7836699" y="967924"/>
            <a:ext cx="101125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3" descr="http://www.mun.ca/biology/desmid/brian/BIOL2060/BIOL2060-19/19_27.jpg"/>
          <p:cNvPicPr preferRelativeResize="0"/>
          <p:nvPr/>
        </p:nvPicPr>
        <p:blipFill rotWithShape="1">
          <a:blip r:embed="rId4">
            <a:alphaModFix/>
          </a:blip>
          <a:srcRect b="12163"/>
          <a:stretch/>
        </p:blipFill>
        <p:spPr>
          <a:xfrm>
            <a:off x="5199881" y="964129"/>
            <a:ext cx="2389383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3"/>
          <p:cNvSpPr/>
          <p:nvPr/>
        </p:nvSpPr>
        <p:spPr>
          <a:xfrm>
            <a:off x="252000" y="4912484"/>
            <a:ext cx="86400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Telofáze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příprava na cytokinezi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chromozomy začínají dekondenzovat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kinetochorů, rozpad mitotického vřeténka, tvorba jadérka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obnova jaderné membrány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3" descr="http://facweb.bhc.edu/academics/science/robertsk/biol100/celldivision_files/image013.jpg"/>
          <p:cNvPicPr preferRelativeResize="0"/>
          <p:nvPr/>
        </p:nvPicPr>
        <p:blipFill rotWithShape="1">
          <a:blip r:embed="rId3">
            <a:alphaModFix/>
          </a:blip>
          <a:srcRect l="53293" t="6316" r="2753" b="52760"/>
          <a:stretch/>
        </p:blipFill>
        <p:spPr>
          <a:xfrm>
            <a:off x="6494653" y="5284832"/>
            <a:ext cx="1179795" cy="117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3" descr="http://facweb.bhc.edu/academics/science/robertsk/biol100/celldivision_files/image013.jpg"/>
          <p:cNvPicPr preferRelativeResize="0"/>
          <p:nvPr/>
        </p:nvPicPr>
        <p:blipFill rotWithShape="1">
          <a:blip r:embed="rId3">
            <a:alphaModFix/>
          </a:blip>
          <a:srcRect l="57708" t="50000" r="1730" b="1152"/>
          <a:stretch/>
        </p:blipFill>
        <p:spPr>
          <a:xfrm>
            <a:off x="7772297" y="5171202"/>
            <a:ext cx="1088768" cy="1401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13"/>
          <p:cNvGrpSpPr/>
          <p:nvPr/>
        </p:nvGrpSpPr>
        <p:grpSpPr>
          <a:xfrm>
            <a:off x="419919" y="3462908"/>
            <a:ext cx="8271395" cy="1260000"/>
            <a:chOff x="458019" y="3501008"/>
            <a:chExt cx="8271395" cy="1260000"/>
          </a:xfrm>
        </p:grpSpPr>
        <p:pic>
          <p:nvPicPr>
            <p:cNvPr id="356" name="Google Shape;356;p13" descr="http://www.mun.ca/biology/desmid/brian/BIOL2060/BIOL2060-19/19_24.jpg"/>
            <p:cNvPicPr preferRelativeResize="0"/>
            <p:nvPr/>
          </p:nvPicPr>
          <p:blipFill rotWithShape="1">
            <a:blip r:embed="rId5">
              <a:alphaModFix/>
            </a:blip>
            <a:srcRect t="68739" b="2527"/>
            <a:stretch/>
          </p:blipFill>
          <p:spPr>
            <a:xfrm>
              <a:off x="5968516" y="3501008"/>
              <a:ext cx="2760898" cy="12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3" descr="http://www.mun.ca/biology/desmid/brian/BIOL2060/BIOL2060-19/19_24.jpg"/>
            <p:cNvPicPr preferRelativeResize="0"/>
            <p:nvPr/>
          </p:nvPicPr>
          <p:blipFill rotWithShape="1">
            <a:blip r:embed="rId5">
              <a:alphaModFix/>
            </a:blip>
            <a:srcRect l="17072" t="35210" r="13936" b="39896"/>
            <a:stretch/>
          </p:blipFill>
          <p:spPr>
            <a:xfrm>
              <a:off x="3218904" y="3585182"/>
              <a:ext cx="1904777" cy="10916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8" name="Google Shape;358;p13"/>
            <p:cNvGrpSpPr/>
            <p:nvPr/>
          </p:nvGrpSpPr>
          <p:grpSpPr>
            <a:xfrm>
              <a:off x="458019" y="3520058"/>
              <a:ext cx="1881733" cy="1156774"/>
              <a:chOff x="467544" y="3520058"/>
              <a:chExt cx="1881733" cy="1156774"/>
            </a:xfrm>
          </p:grpSpPr>
          <p:pic>
            <p:nvPicPr>
              <p:cNvPr id="359" name="Google Shape;359;p13" descr="http://www.mun.ca/biology/desmid/brian/BIOL2060/BIOL2060-19/19_24.jpg"/>
              <p:cNvPicPr preferRelativeResize="0"/>
              <p:nvPr/>
            </p:nvPicPr>
            <p:blipFill rotWithShape="1">
              <a:blip r:embed="rId5">
                <a:alphaModFix/>
              </a:blip>
              <a:srcRect l="20700" t="1341" r="14909" b="73765"/>
              <a:stretch/>
            </p:blipFill>
            <p:spPr>
              <a:xfrm>
                <a:off x="571499" y="3585181"/>
                <a:ext cx="1777777" cy="10916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0" name="Google Shape;360;p13"/>
              <p:cNvSpPr/>
              <p:nvPr/>
            </p:nvSpPr>
            <p:spPr>
              <a:xfrm>
                <a:off x="1701205" y="3520058"/>
                <a:ext cx="648072" cy="216024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467544" y="3531865"/>
                <a:ext cx="648072" cy="216024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2" name="Google Shape;362;p13"/>
            <p:cNvCxnSpPr/>
            <p:nvPr/>
          </p:nvCxnSpPr>
          <p:spPr>
            <a:xfrm>
              <a:off x="2368326" y="4131007"/>
              <a:ext cx="720000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>
              <a:off x="5171306" y="4131008"/>
              <a:ext cx="720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64" name="Google Shape;364;p13"/>
            <p:cNvSpPr txBox="1"/>
            <p:nvPr/>
          </p:nvSpPr>
          <p:spPr>
            <a:xfrm>
              <a:off x="2130771" y="3535392"/>
              <a:ext cx="125226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Pohyb chromozomů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 pólům vřeténka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5004875" y="3532314"/>
              <a:ext cx="1035860" cy="3416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Vzdalování pólů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vřeténka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4" descr="http://www.fisio.cinvestav.mx/posgrado/biologia-celular/lodish/ch21/figure-21-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3809" y="2082800"/>
            <a:ext cx="2160000" cy="314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4" name="Google Shape;374;p1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membrána během 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4"/>
          <p:cNvGrpSpPr/>
          <p:nvPr/>
        </p:nvGrpSpPr>
        <p:grpSpPr>
          <a:xfrm>
            <a:off x="669452" y="748952"/>
            <a:ext cx="4775496" cy="2930682"/>
            <a:chOff x="218202" y="772702"/>
            <a:chExt cx="4775496" cy="2930682"/>
          </a:xfrm>
        </p:grpSpPr>
        <p:pic>
          <p:nvPicPr>
            <p:cNvPr id="376" name="Google Shape;376;p14" descr="Orchestrating nuclear envelope disassembly and reassembly during mitosis"/>
            <p:cNvPicPr preferRelativeResize="0"/>
            <p:nvPr/>
          </p:nvPicPr>
          <p:blipFill rotWithShape="1">
            <a:blip r:embed="rId4">
              <a:alphaModFix/>
            </a:blip>
            <a:srcRect t="2574" b="20760"/>
            <a:stretch/>
          </p:blipFill>
          <p:spPr>
            <a:xfrm>
              <a:off x="218202" y="908720"/>
              <a:ext cx="4775496" cy="2705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14"/>
            <p:cNvSpPr/>
            <p:nvPr/>
          </p:nvSpPr>
          <p:spPr>
            <a:xfrm>
              <a:off x="1547664" y="2110073"/>
              <a:ext cx="2016224" cy="34870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475656" y="3452627"/>
              <a:ext cx="2016224" cy="15387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4"/>
            <p:cNvSpPr txBox="1"/>
            <p:nvPr/>
          </p:nvSpPr>
          <p:spPr>
            <a:xfrm>
              <a:off x="755576" y="775091"/>
              <a:ext cx="301686" cy="173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4"/>
            <p:cNvSpPr txBox="1"/>
            <p:nvPr/>
          </p:nvSpPr>
          <p:spPr>
            <a:xfrm>
              <a:off x="2303142" y="772703"/>
              <a:ext cx="505268" cy="175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4"/>
            <p:cNvSpPr txBox="1"/>
            <p:nvPr/>
          </p:nvSpPr>
          <p:spPr>
            <a:xfrm>
              <a:off x="4014569" y="772702"/>
              <a:ext cx="587020" cy="175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218202" y="2144193"/>
              <a:ext cx="105326" cy="11707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4"/>
            <p:cNvSpPr txBox="1"/>
            <p:nvPr/>
          </p:nvSpPr>
          <p:spPr>
            <a:xfrm>
              <a:off x="1376833" y="2297101"/>
              <a:ext cx="962123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Kondenzace chromatinu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4"/>
            <p:cNvSpPr txBox="1"/>
            <p:nvPr/>
          </p:nvSpPr>
          <p:spPr>
            <a:xfrm>
              <a:off x="2532052" y="2250970"/>
              <a:ext cx="94128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Rozklad jaderných pórů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jaderné laminy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 txBox="1"/>
            <p:nvPr/>
          </p:nvSpPr>
          <p:spPr>
            <a:xfrm>
              <a:off x="2755321" y="3415918"/>
              <a:ext cx="846707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ER s proteiny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jaderné 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 txBox="1"/>
            <p:nvPr/>
          </p:nvSpPr>
          <p:spPr>
            <a:xfrm>
              <a:off x="1547421" y="3461458"/>
              <a:ext cx="864339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Fragmentace jaderné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14"/>
          <p:cNvGrpSpPr/>
          <p:nvPr/>
        </p:nvGrpSpPr>
        <p:grpSpPr>
          <a:xfrm>
            <a:off x="767640" y="4067648"/>
            <a:ext cx="4578733" cy="2572196"/>
            <a:chOff x="423265" y="4067648"/>
            <a:chExt cx="4578733" cy="2572196"/>
          </a:xfrm>
        </p:grpSpPr>
        <p:pic>
          <p:nvPicPr>
            <p:cNvPr id="388" name="Google Shape;388;p14" descr="http://www.nature.com/nrm/journal/v10/n3/images/nrm2641-f5.jpg"/>
            <p:cNvPicPr preferRelativeResize="0"/>
            <p:nvPr/>
          </p:nvPicPr>
          <p:blipFill rotWithShape="1">
            <a:blip r:embed="rId5">
              <a:alphaModFix/>
            </a:blip>
            <a:srcRect t="3001" b="19172"/>
            <a:stretch/>
          </p:blipFill>
          <p:spPr>
            <a:xfrm>
              <a:off x="428507" y="4216101"/>
              <a:ext cx="4431525" cy="2381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14"/>
            <p:cNvSpPr/>
            <p:nvPr/>
          </p:nvSpPr>
          <p:spPr>
            <a:xfrm>
              <a:off x="1720535" y="5285234"/>
              <a:ext cx="944205" cy="43437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3461698" y="5336185"/>
              <a:ext cx="746913" cy="43437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1482333" y="6444952"/>
              <a:ext cx="751125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3646090" y="6525344"/>
              <a:ext cx="908862" cy="1145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4283968" y="6180051"/>
              <a:ext cx="576064" cy="12595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 txBox="1"/>
            <p:nvPr/>
          </p:nvSpPr>
          <p:spPr>
            <a:xfrm>
              <a:off x="707909" y="4070037"/>
              <a:ext cx="774571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Brzká anafáze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 txBox="1"/>
            <p:nvPr/>
          </p:nvSpPr>
          <p:spPr>
            <a:xfrm>
              <a:off x="2250819" y="4067649"/>
              <a:ext cx="822661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Pozdní anafáze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 txBox="1"/>
            <p:nvPr/>
          </p:nvSpPr>
          <p:spPr>
            <a:xfrm>
              <a:off x="3983924" y="4067648"/>
              <a:ext cx="54213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Telofáze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23265" y="5385344"/>
              <a:ext cx="105326" cy="11707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 txBox="1"/>
            <p:nvPr/>
          </p:nvSpPr>
          <p:spPr>
            <a:xfrm>
              <a:off x="3588729" y="5525641"/>
              <a:ext cx="671979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jaderné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 txBox="1"/>
            <p:nvPr/>
          </p:nvSpPr>
          <p:spPr>
            <a:xfrm>
              <a:off x="1868848" y="5483112"/>
              <a:ext cx="922047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Sestavování jaderných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pórů a příprava laminů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 txBox="1"/>
            <p:nvPr/>
          </p:nvSpPr>
          <p:spPr>
            <a:xfrm>
              <a:off x="3180130" y="6351197"/>
              <a:ext cx="671979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Dokončení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jaderných pórů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4"/>
            <p:cNvSpPr txBox="1"/>
            <p:nvPr/>
          </p:nvSpPr>
          <p:spPr>
            <a:xfrm>
              <a:off x="4246663" y="6242952"/>
              <a:ext cx="755335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Sestavení jaderné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laminy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8" name="Google Shape;408;p1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9" name="Google Shape;409;p1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Cytokineze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5"/>
          <p:cNvSpPr/>
          <p:nvPr/>
        </p:nvSpPr>
        <p:spPr>
          <a:xfrm>
            <a:off x="252000" y="936902"/>
            <a:ext cx="8640000" cy="278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rozdělení cytoplazmy po rozdělení chromozomů k opačným pólům vřeténka 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vznik dvou identických dceřiných buněk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výjimečně replikace a dělení jádra bez cytokineze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endocykly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	- např. brzká vývojová stádia </a:t>
            </a:r>
            <a:r>
              <a:rPr lang="cs-CZ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cs-CZ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melanogaster</a:t>
            </a: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Živočišná buňka 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kontraktilní prstenec z aktinových filament tvoří dělící rýhu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Rostlinná buňka</a:t>
            </a:r>
            <a:endParaRPr dirty="0"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buněčná destička mezi dceřinými buňkami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15" descr="Emil Hei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6771" y="1052736"/>
            <a:ext cx="1042020" cy="10420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15"/>
          <p:cNvGrpSpPr/>
          <p:nvPr/>
        </p:nvGrpSpPr>
        <p:grpSpPr>
          <a:xfrm>
            <a:off x="611560" y="3914213"/>
            <a:ext cx="5127435" cy="2378522"/>
            <a:chOff x="538402" y="3861048"/>
            <a:chExt cx="5127435" cy="2378522"/>
          </a:xfrm>
        </p:grpSpPr>
        <p:grpSp>
          <p:nvGrpSpPr>
            <p:cNvPr id="414" name="Google Shape;414;p15"/>
            <p:cNvGrpSpPr/>
            <p:nvPr/>
          </p:nvGrpSpPr>
          <p:grpSpPr>
            <a:xfrm>
              <a:off x="538402" y="3861048"/>
              <a:ext cx="5127435" cy="2378522"/>
              <a:chOff x="1346498" y="3573360"/>
              <a:chExt cx="5127435" cy="2378522"/>
            </a:xfrm>
          </p:grpSpPr>
          <p:pic>
            <p:nvPicPr>
              <p:cNvPr id="415" name="Google Shape;415;p15" descr="http://www.mun.ca/biology/desmid/brian/BIOL2060/BIOL2060-19/19_28.jpg"/>
              <p:cNvPicPr preferRelativeResize="0"/>
              <p:nvPr/>
            </p:nvPicPr>
            <p:blipFill rotWithShape="1">
              <a:blip r:embed="rId4">
                <a:alphaModFix/>
              </a:blip>
              <a:srcRect b="6005"/>
              <a:stretch/>
            </p:blipFill>
            <p:spPr>
              <a:xfrm>
                <a:off x="4873749" y="3791881"/>
                <a:ext cx="1600184" cy="2030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6" name="Google Shape;416;p15" descr="karp6_fig_14_35a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346498" y="3791881"/>
                <a:ext cx="1482352" cy="21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7" name="Google Shape;417;p15" descr="karp6_fig_14_35b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5400000">
                <a:off x="2771953" y="4146075"/>
                <a:ext cx="2160000" cy="14516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8" name="Google Shape;418;p15"/>
              <p:cNvSpPr txBox="1"/>
              <p:nvPr/>
            </p:nvSpPr>
            <p:spPr>
              <a:xfrm>
                <a:off x="3334824" y="3573360"/>
                <a:ext cx="1034257" cy="218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Živočišná buňka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9" name="Google Shape;419;p15"/>
            <p:cNvSpPr txBox="1"/>
            <p:nvPr/>
          </p:nvSpPr>
          <p:spPr>
            <a:xfrm>
              <a:off x="4002395" y="6073371"/>
              <a:ext cx="902811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Kontraktilní prstenec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 txBox="1"/>
            <p:nvPr/>
          </p:nvSpPr>
          <p:spPr>
            <a:xfrm>
              <a:off x="4934896" y="6073370"/>
              <a:ext cx="646331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Dceřiné buňky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4134014" y="5523170"/>
              <a:ext cx="432048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 txBox="1"/>
            <p:nvPr/>
          </p:nvSpPr>
          <p:spPr>
            <a:xfrm>
              <a:off x="3900928" y="5461999"/>
              <a:ext cx="5229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Dělící rýha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15"/>
          <p:cNvGrpSpPr/>
          <p:nvPr/>
        </p:nvGrpSpPr>
        <p:grpSpPr>
          <a:xfrm>
            <a:off x="6646379" y="3329286"/>
            <a:ext cx="1940783" cy="2295422"/>
            <a:chOff x="6339403" y="3861048"/>
            <a:chExt cx="1940783" cy="2295422"/>
          </a:xfrm>
        </p:grpSpPr>
        <p:grpSp>
          <p:nvGrpSpPr>
            <p:cNvPr id="424" name="Google Shape;424;p15"/>
            <p:cNvGrpSpPr/>
            <p:nvPr/>
          </p:nvGrpSpPr>
          <p:grpSpPr>
            <a:xfrm>
              <a:off x="6589556" y="3861048"/>
              <a:ext cx="1525872" cy="2295422"/>
              <a:chOff x="7112296" y="3584774"/>
              <a:chExt cx="1525872" cy="2295422"/>
            </a:xfrm>
          </p:grpSpPr>
          <p:pic>
            <p:nvPicPr>
              <p:cNvPr id="425" name="Google Shape;425;p15" descr="http://www.mun.ca/biology/desmid/brian/BIOL2060/BIOL2060-19/19_30.jpg"/>
              <p:cNvPicPr preferRelativeResize="0"/>
              <p:nvPr/>
            </p:nvPicPr>
            <p:blipFill rotWithShape="1">
              <a:blip r:embed="rId7">
                <a:alphaModFix/>
              </a:blip>
              <a:srcRect t="1" b="3319"/>
              <a:stretch/>
            </p:blipFill>
            <p:spPr>
              <a:xfrm>
                <a:off x="7112296" y="3791881"/>
                <a:ext cx="1525872" cy="20883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6" name="Google Shape;426;p15"/>
              <p:cNvSpPr txBox="1"/>
              <p:nvPr/>
            </p:nvSpPr>
            <p:spPr>
              <a:xfrm>
                <a:off x="7352492" y="3584774"/>
                <a:ext cx="104547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Rostlinná buňka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7" name="Google Shape;427;p15"/>
            <p:cNvSpPr/>
            <p:nvPr/>
          </p:nvSpPr>
          <p:spPr>
            <a:xfrm>
              <a:off x="6720364" y="5371439"/>
              <a:ext cx="1383188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660897" y="5422457"/>
              <a:ext cx="935439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 txBox="1"/>
            <p:nvPr/>
          </p:nvSpPr>
          <p:spPr>
            <a:xfrm>
              <a:off x="7633855" y="5309878"/>
              <a:ext cx="646331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Dceřiné buňky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5"/>
            <p:cNvSpPr txBox="1"/>
            <p:nvPr/>
          </p:nvSpPr>
          <p:spPr>
            <a:xfrm>
              <a:off x="7002144" y="5299133"/>
              <a:ext cx="654346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Původní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buněčná stěna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5"/>
            <p:cNvSpPr txBox="1"/>
            <p:nvPr/>
          </p:nvSpPr>
          <p:spPr>
            <a:xfrm>
              <a:off x="6339403" y="5281096"/>
              <a:ext cx="740908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buněčné destičky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8" name="Google Shape;438;p1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9" name="Google Shape;439;p16"/>
          <p:cNvSpPr/>
          <p:nvPr/>
        </p:nvSpPr>
        <p:spPr>
          <a:xfrm>
            <a:off x="323528" y="975002"/>
            <a:ext cx="5760160" cy="35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Nepohlavní rozmnožování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vznik dvou identických dceřiných buněk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např. mitóza, binární dělení</a:t>
            </a:r>
            <a:endParaRPr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Pohlavní rozmnožování 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spojení dvou buněk za vzniku nové buňky (zygota) je odlišné od těch původních </a:t>
            </a:r>
            <a:endParaRPr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 (redukční dělení)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vznik gamet (vajíčka, spermie)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interfáze s replikací chromozómů, dvě meiotická dělení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původní buňka je diploidní (2n), vznik čtyř haploidních (n) buněk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16"/>
          <p:cNvGrpSpPr/>
          <p:nvPr/>
        </p:nvGrpSpPr>
        <p:grpSpPr>
          <a:xfrm>
            <a:off x="6444208" y="888138"/>
            <a:ext cx="2550098" cy="3885384"/>
            <a:chOff x="6584723" y="888138"/>
            <a:chExt cx="2550098" cy="3885384"/>
          </a:xfrm>
        </p:grpSpPr>
        <p:pic>
          <p:nvPicPr>
            <p:cNvPr id="442" name="Google Shape;442;p16" descr="http://www.mun.ca/biology/desmid/brian/BIOL2060/BIOL2060-20/20_03.jpg"/>
            <p:cNvPicPr preferRelativeResize="0"/>
            <p:nvPr/>
          </p:nvPicPr>
          <p:blipFill rotWithShape="1">
            <a:blip r:embed="rId3">
              <a:alphaModFix/>
            </a:blip>
            <a:srcRect b="4711"/>
            <a:stretch/>
          </p:blipFill>
          <p:spPr>
            <a:xfrm>
              <a:off x="7092280" y="888138"/>
              <a:ext cx="1926874" cy="3663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16"/>
            <p:cNvSpPr/>
            <p:nvPr/>
          </p:nvSpPr>
          <p:spPr>
            <a:xfrm>
              <a:off x="7740352" y="1618752"/>
              <a:ext cx="648072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7706864" y="2662032"/>
              <a:ext cx="743520" cy="2160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7631142" y="3648543"/>
              <a:ext cx="899659" cy="2520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7868837" y="3140968"/>
              <a:ext cx="353664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7092280" y="2132856"/>
              <a:ext cx="604259" cy="2160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7087315" y="1034988"/>
              <a:ext cx="579021" cy="30578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8411182" y="2011015"/>
              <a:ext cx="636923" cy="30578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6"/>
            <p:cNvSpPr txBox="1"/>
            <p:nvPr/>
          </p:nvSpPr>
          <p:spPr>
            <a:xfrm>
              <a:off x="6791256" y="2030588"/>
              <a:ext cx="752130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Diploidní - 2n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92 dsDNA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6"/>
            <p:cNvSpPr txBox="1"/>
            <p:nvPr/>
          </p:nvSpPr>
          <p:spPr>
            <a:xfrm>
              <a:off x="6770938" y="946774"/>
              <a:ext cx="752130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Diploidní - 2n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46 dsDNA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6"/>
            <p:cNvSpPr txBox="1"/>
            <p:nvPr/>
          </p:nvSpPr>
          <p:spPr>
            <a:xfrm>
              <a:off x="6584723" y="3256173"/>
              <a:ext cx="726482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Haploidní - n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46 dsDNA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6"/>
            <p:cNvSpPr txBox="1"/>
            <p:nvPr/>
          </p:nvSpPr>
          <p:spPr>
            <a:xfrm>
              <a:off x="7018535" y="4580199"/>
              <a:ext cx="2116285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Čtyři pohlavní buňky (haploidní, n, 23 dsDNA)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6"/>
            <p:cNvSpPr txBox="1"/>
            <p:nvPr/>
          </p:nvSpPr>
          <p:spPr>
            <a:xfrm>
              <a:off x="8326893" y="1945765"/>
              <a:ext cx="729687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Pár homologních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6"/>
            <p:cNvSpPr txBox="1"/>
            <p:nvPr/>
          </p:nvSpPr>
          <p:spPr>
            <a:xfrm>
              <a:off x="7770535" y="3053544"/>
              <a:ext cx="553357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chromtaidy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7701080" y="1596571"/>
              <a:ext cx="733269" cy="166197"/>
            </a:xfrm>
            <a:prstGeom prst="rect">
              <a:avLst/>
            </a:prstGeom>
            <a:solidFill>
              <a:srgbClr val="CCC0D9"/>
            </a:solidFill>
            <a:ln w="12700" cap="flat" cmpd="sng">
              <a:solidFill>
                <a:srgbClr val="5F49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6"/>
            <p:cNvSpPr txBox="1"/>
            <p:nvPr/>
          </p:nvSpPr>
          <p:spPr>
            <a:xfrm>
              <a:off x="7675202" y="1596571"/>
              <a:ext cx="811441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Replikace DNA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7812360" y="2654164"/>
              <a:ext cx="540000" cy="166197"/>
            </a:xfrm>
            <a:prstGeom prst="rect">
              <a:avLst/>
            </a:prstGeom>
            <a:solidFill>
              <a:srgbClr val="CCC0D9"/>
            </a:solidFill>
            <a:ln w="12700" cap="flat" cmpd="sng">
              <a:solidFill>
                <a:srgbClr val="5F49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6"/>
            <p:cNvSpPr txBox="1"/>
            <p:nvPr/>
          </p:nvSpPr>
          <p:spPr>
            <a:xfrm>
              <a:off x="7811847" y="2655976"/>
              <a:ext cx="546945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Meióza 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7811564" y="3648722"/>
              <a:ext cx="540000" cy="166197"/>
            </a:xfrm>
            <a:prstGeom prst="rect">
              <a:avLst/>
            </a:prstGeom>
            <a:solidFill>
              <a:srgbClr val="CCC0D9"/>
            </a:solidFill>
            <a:ln w="12700" cap="flat" cmpd="sng">
              <a:solidFill>
                <a:srgbClr val="5F49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6"/>
            <p:cNvSpPr txBox="1"/>
            <p:nvPr/>
          </p:nvSpPr>
          <p:spPr>
            <a:xfrm>
              <a:off x="7803246" y="3649870"/>
              <a:ext cx="574196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Meióza II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16"/>
          <p:cNvGrpSpPr/>
          <p:nvPr/>
        </p:nvGrpSpPr>
        <p:grpSpPr>
          <a:xfrm>
            <a:off x="248275" y="4882877"/>
            <a:ext cx="4084030" cy="1626731"/>
            <a:chOff x="267325" y="5022587"/>
            <a:chExt cx="4084030" cy="1626731"/>
          </a:xfrm>
        </p:grpSpPr>
        <p:pic>
          <p:nvPicPr>
            <p:cNvPr id="463" name="Google Shape;463;p16" descr="http://www.mun.ca/biology/desmid/brian/BIOL2060/BIOL2060-20/20_09.jpg"/>
            <p:cNvPicPr preferRelativeResize="0"/>
            <p:nvPr/>
          </p:nvPicPr>
          <p:blipFill rotWithShape="1">
            <a:blip r:embed="rId4">
              <a:alphaModFix/>
            </a:blip>
            <a:srcRect t="2918" b="46799"/>
            <a:stretch/>
          </p:blipFill>
          <p:spPr>
            <a:xfrm>
              <a:off x="539552" y="5215910"/>
              <a:ext cx="3600000" cy="11311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4" name="Google Shape;464;p16"/>
            <p:cNvSpPr txBox="1"/>
            <p:nvPr/>
          </p:nvSpPr>
          <p:spPr>
            <a:xfrm>
              <a:off x="1786355" y="5022587"/>
              <a:ext cx="1106393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Spermatogeneze 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539552" y="5215910"/>
              <a:ext cx="2736304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3499197" y="5220800"/>
              <a:ext cx="277805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3267905" y="5181045"/>
              <a:ext cx="277805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489571" y="6304368"/>
              <a:ext cx="986085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3068163" y="6343438"/>
              <a:ext cx="1084694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523650" y="5992202"/>
              <a:ext cx="443061" cy="18900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6"/>
            <p:cNvSpPr txBox="1"/>
            <p:nvPr/>
          </p:nvSpPr>
          <p:spPr>
            <a:xfrm>
              <a:off x="3047764" y="6357506"/>
              <a:ext cx="673581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Spermatidy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(haploidní)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6"/>
            <p:cNvSpPr txBox="1"/>
            <p:nvPr/>
          </p:nvSpPr>
          <p:spPr>
            <a:xfrm>
              <a:off x="3677774" y="6357507"/>
              <a:ext cx="673581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Spermie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(haploidní)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6"/>
            <p:cNvSpPr txBox="1"/>
            <p:nvPr/>
          </p:nvSpPr>
          <p:spPr>
            <a:xfrm>
              <a:off x="267325" y="6054128"/>
              <a:ext cx="955711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Spermatogonium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(diploidní)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16"/>
          <p:cNvGrpSpPr/>
          <p:nvPr/>
        </p:nvGrpSpPr>
        <p:grpSpPr>
          <a:xfrm>
            <a:off x="4763103" y="5129572"/>
            <a:ext cx="3862948" cy="1119875"/>
            <a:chOff x="4890923" y="5229200"/>
            <a:chExt cx="3862948" cy="1119875"/>
          </a:xfrm>
        </p:grpSpPr>
        <p:pic>
          <p:nvPicPr>
            <p:cNvPr id="475" name="Google Shape;475;p16" descr="http://www.mun.ca/biology/desmid/brian/BIOL2060/BIOL2060-20/20_09.jpg"/>
            <p:cNvPicPr preferRelativeResize="0"/>
            <p:nvPr/>
          </p:nvPicPr>
          <p:blipFill rotWithShape="1">
            <a:blip r:embed="rId4">
              <a:alphaModFix/>
            </a:blip>
            <a:srcRect t="63149" b="11944"/>
            <a:stretch/>
          </p:blipFill>
          <p:spPr>
            <a:xfrm>
              <a:off x="4991256" y="5501330"/>
              <a:ext cx="3600000" cy="5602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16"/>
            <p:cNvSpPr txBox="1"/>
            <p:nvPr/>
          </p:nvSpPr>
          <p:spPr>
            <a:xfrm>
              <a:off x="6434427" y="5229200"/>
              <a:ext cx="71365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Oogeneze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979512" y="5987146"/>
              <a:ext cx="452647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7674287" y="6060036"/>
              <a:ext cx="452647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8200854" y="5973582"/>
              <a:ext cx="452647" cy="852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 txBox="1"/>
            <p:nvPr/>
          </p:nvSpPr>
          <p:spPr>
            <a:xfrm>
              <a:off x="7369357" y="6048812"/>
              <a:ext cx="790601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Polární tělíska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(haploidní)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 txBox="1"/>
            <p:nvPr/>
          </p:nvSpPr>
          <p:spPr>
            <a:xfrm>
              <a:off x="8080290" y="6057264"/>
              <a:ext cx="673581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Oocyt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(haploidní)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 txBox="1"/>
            <p:nvPr/>
          </p:nvSpPr>
          <p:spPr>
            <a:xfrm>
              <a:off x="4890923" y="6047890"/>
              <a:ext cx="628697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Oogonium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(diploidní)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 I - redukční dělení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9" name="Google Shape;489;p1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0" name="Google Shape;490;p17"/>
          <p:cNvSpPr/>
          <p:nvPr/>
        </p:nvSpPr>
        <p:spPr>
          <a:xfrm>
            <a:off x="642294" y="1125446"/>
            <a:ext cx="34593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homologních chromozomů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s různými alelami genu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7"/>
          <p:cNvSpPr/>
          <p:nvPr/>
        </p:nvSpPr>
        <p:spPr>
          <a:xfrm>
            <a:off x="314003" y="2037159"/>
            <a:ext cx="842493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Profáze I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párování homologních chromozomů, chromozomy spojeny synapsí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crossing-over (homologní rekombinace) - výměna částí chromozomů, zajišťuje genetickou rekombinaci u potomků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kondenzace chromozomů, tvorba dělícího vřeténka, rozpad jaderné membrány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17"/>
          <p:cNvGrpSpPr/>
          <p:nvPr/>
        </p:nvGrpSpPr>
        <p:grpSpPr>
          <a:xfrm>
            <a:off x="2475558" y="3802112"/>
            <a:ext cx="4845686" cy="2734522"/>
            <a:chOff x="2411760" y="3791479"/>
            <a:chExt cx="4845686" cy="2734522"/>
          </a:xfrm>
        </p:grpSpPr>
        <p:pic>
          <p:nvPicPr>
            <p:cNvPr id="494" name="Google Shape;494;p17" descr="http://www.mun.ca/biology/desmid/brian/BIOL2060/BIOL2060-20/20_06.jpg"/>
            <p:cNvPicPr preferRelativeResize="0"/>
            <p:nvPr/>
          </p:nvPicPr>
          <p:blipFill rotWithShape="1">
            <a:blip r:embed="rId3">
              <a:alphaModFix/>
            </a:blip>
            <a:srcRect t="52569" b="8555"/>
            <a:stretch/>
          </p:blipFill>
          <p:spPr>
            <a:xfrm>
              <a:off x="2411760" y="3791479"/>
              <a:ext cx="4845686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17"/>
            <p:cNvSpPr txBox="1"/>
            <p:nvPr/>
          </p:nvSpPr>
          <p:spPr>
            <a:xfrm>
              <a:off x="2537231" y="6135701"/>
              <a:ext cx="803425" cy="3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Kondenzace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duplikovaných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2548952" y="3962502"/>
              <a:ext cx="720080" cy="69858"/>
            </a:xfrm>
            <a:prstGeom prst="rect">
              <a:avLst/>
            </a:prstGeom>
            <a:solidFill>
              <a:srgbClr val="C1D6FF"/>
            </a:solidFill>
            <a:ln w="25400" cap="flat" cmpd="sng">
              <a:solidFill>
                <a:srgbClr val="C1D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7"/>
            <p:cNvSpPr txBox="1"/>
            <p:nvPr/>
          </p:nvSpPr>
          <p:spPr>
            <a:xfrm>
              <a:off x="2509133" y="3917222"/>
              <a:ext cx="805029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 membrána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3736271" y="5013176"/>
              <a:ext cx="595107" cy="69858"/>
            </a:xfrm>
            <a:prstGeom prst="rect">
              <a:avLst/>
            </a:prstGeom>
            <a:solidFill>
              <a:srgbClr val="C1D6FF"/>
            </a:solidFill>
            <a:ln w="25400" cap="flat" cmpd="sng">
              <a:solidFill>
                <a:srgbClr val="C1D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5364089" y="3971814"/>
              <a:ext cx="432048" cy="143941"/>
            </a:xfrm>
            <a:prstGeom prst="rect">
              <a:avLst/>
            </a:prstGeom>
            <a:solidFill>
              <a:srgbClr val="C1D6FF"/>
            </a:solidFill>
            <a:ln w="25400" cap="flat" cmpd="sng">
              <a:solidFill>
                <a:srgbClr val="C1D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6279635" y="3953192"/>
              <a:ext cx="632562" cy="158335"/>
            </a:xfrm>
            <a:prstGeom prst="rect">
              <a:avLst/>
            </a:prstGeom>
            <a:solidFill>
              <a:srgbClr val="C1D6FF"/>
            </a:solidFill>
            <a:ln w="25400" cap="flat" cmpd="sng">
              <a:solidFill>
                <a:srgbClr val="C1D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7"/>
            <p:cNvSpPr txBox="1"/>
            <p:nvPr/>
          </p:nvSpPr>
          <p:spPr>
            <a:xfrm>
              <a:off x="6225370" y="3928382"/>
              <a:ext cx="68480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Rozpad jaderné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7"/>
            <p:cNvSpPr txBox="1"/>
            <p:nvPr/>
          </p:nvSpPr>
          <p:spPr>
            <a:xfrm>
              <a:off x="3647559" y="4968464"/>
              <a:ext cx="73129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bivalentu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7"/>
            <p:cNvSpPr txBox="1"/>
            <p:nvPr/>
          </p:nvSpPr>
          <p:spPr>
            <a:xfrm>
              <a:off x="5297735" y="3997431"/>
              <a:ext cx="455574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Chiazma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801560" y="5242848"/>
              <a:ext cx="504000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977319" y="5345920"/>
              <a:ext cx="335923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4042861" y="5427808"/>
              <a:ext cx="277623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7"/>
            <p:cNvSpPr txBox="1"/>
            <p:nvPr/>
          </p:nvSpPr>
          <p:spPr>
            <a:xfrm>
              <a:off x="3640589" y="5186185"/>
              <a:ext cx="787395" cy="25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</a:t>
              </a:r>
              <a:endParaRPr/>
            </a:p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synaptonemálního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komplexu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7"/>
            <p:cNvSpPr txBox="1"/>
            <p:nvPr/>
          </p:nvSpPr>
          <p:spPr>
            <a:xfrm>
              <a:off x="3441001" y="6139525"/>
              <a:ext cx="914033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Zahájení synapse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7"/>
            <p:cNvSpPr txBox="1"/>
            <p:nvPr/>
          </p:nvSpPr>
          <p:spPr>
            <a:xfrm>
              <a:off x="4330186" y="6135447"/>
              <a:ext cx="1002197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Dokončení synapse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crossing-over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7"/>
            <p:cNvSpPr txBox="1"/>
            <p:nvPr/>
          </p:nvSpPr>
          <p:spPr>
            <a:xfrm>
              <a:off x="5249720" y="6139786"/>
              <a:ext cx="1051890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Rozpad synapse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viditelná chiazmata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7"/>
            <p:cNvSpPr txBox="1"/>
            <p:nvPr/>
          </p:nvSpPr>
          <p:spPr>
            <a:xfrm>
              <a:off x="6274314" y="6142109"/>
              <a:ext cx="904415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Zrekombinované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17"/>
          <p:cNvGrpSpPr/>
          <p:nvPr/>
        </p:nvGrpSpPr>
        <p:grpSpPr>
          <a:xfrm>
            <a:off x="4499992" y="900731"/>
            <a:ext cx="3369745" cy="1154747"/>
            <a:chOff x="5719015" y="900731"/>
            <a:chExt cx="3369745" cy="1154747"/>
          </a:xfrm>
        </p:grpSpPr>
        <p:pic>
          <p:nvPicPr>
            <p:cNvPr id="513" name="Google Shape;513;p17" descr="http://archive.cnx.org/resources/8f3d485ab7a209eb0223498ba7b99ea3c32e8570/Figure_08_03_06.jpg"/>
            <p:cNvPicPr preferRelativeResize="0"/>
            <p:nvPr/>
          </p:nvPicPr>
          <p:blipFill rotWithShape="1">
            <a:blip r:embed="rId4">
              <a:alphaModFix/>
            </a:blip>
            <a:srcRect l="2795" t="25843" r="86074" b="18520"/>
            <a:stretch/>
          </p:blipFill>
          <p:spPr>
            <a:xfrm rot="5400000">
              <a:off x="7238254" y="993102"/>
              <a:ext cx="259177" cy="72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Google Shape;514;p17"/>
            <p:cNvSpPr txBox="1"/>
            <p:nvPr/>
          </p:nvSpPr>
          <p:spPr>
            <a:xfrm>
              <a:off x="6749425" y="914923"/>
              <a:ext cx="434735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 X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 txBox="1"/>
            <p:nvPr/>
          </p:nvSpPr>
          <p:spPr>
            <a:xfrm>
              <a:off x="5719015" y="1336619"/>
              <a:ext cx="1152000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Homologní chromozomy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(stejné geny, různé alely)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7"/>
            <p:cNvSpPr txBox="1"/>
            <p:nvPr/>
          </p:nvSpPr>
          <p:spPr>
            <a:xfrm>
              <a:off x="7822068" y="1212752"/>
              <a:ext cx="1266692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 chromatidy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(stejné geny, stejné alely)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7080356" y="1232591"/>
              <a:ext cx="44712" cy="843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7076925" y="1390936"/>
              <a:ext cx="44712" cy="843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9" name="Google Shape;519;p17" descr="http://archive.cnx.org/resources/8f3d485ab7a209eb0223498ba7b99ea3c32e8570/Figure_08_03_06.jpg"/>
            <p:cNvPicPr preferRelativeResize="0"/>
            <p:nvPr/>
          </p:nvPicPr>
          <p:blipFill rotWithShape="1">
            <a:blip r:embed="rId4">
              <a:alphaModFix/>
            </a:blip>
            <a:srcRect l="2795" t="25843" r="86074" b="18520"/>
            <a:stretch/>
          </p:blipFill>
          <p:spPr>
            <a:xfrm rot="5400000">
              <a:off x="7238253" y="1275337"/>
              <a:ext cx="259177" cy="72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0" name="Google Shape;520;p17"/>
            <p:cNvSpPr/>
            <p:nvPr/>
          </p:nvSpPr>
          <p:spPr>
            <a:xfrm>
              <a:off x="7080355" y="1514826"/>
              <a:ext cx="44712" cy="84385"/>
            </a:xfrm>
            <a:prstGeom prst="rect">
              <a:avLst/>
            </a:prstGeom>
            <a:solidFill>
              <a:srgbClr val="FFD2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7076924" y="1673171"/>
              <a:ext cx="44712" cy="84385"/>
            </a:xfrm>
            <a:prstGeom prst="rect">
              <a:avLst/>
            </a:prstGeom>
            <a:solidFill>
              <a:srgbClr val="FFD2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2" name="Google Shape;522;p17"/>
            <p:cNvCxnSpPr>
              <a:stCxn id="517" idx="0"/>
            </p:cNvCxnSpPr>
            <p:nvPr/>
          </p:nvCxnSpPr>
          <p:spPr>
            <a:xfrm rot="10800000">
              <a:off x="7010912" y="1072991"/>
              <a:ext cx="91800" cy="159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3" name="Google Shape;523;p17"/>
            <p:cNvCxnSpPr>
              <a:stCxn id="515" idx="3"/>
              <a:endCxn id="513" idx="2"/>
            </p:cNvCxnSpPr>
            <p:nvPr/>
          </p:nvCxnSpPr>
          <p:spPr>
            <a:xfrm rot="10800000" flipH="1">
              <a:off x="6871015" y="1353225"/>
              <a:ext cx="136800" cy="129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4" name="Google Shape;524;p17"/>
            <p:cNvCxnSpPr>
              <a:stCxn id="515" idx="3"/>
              <a:endCxn id="519" idx="2"/>
            </p:cNvCxnSpPr>
            <p:nvPr/>
          </p:nvCxnSpPr>
          <p:spPr>
            <a:xfrm>
              <a:off x="6871015" y="1482525"/>
              <a:ext cx="136800" cy="153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5" name="Google Shape;525;p17"/>
            <p:cNvCxnSpPr>
              <a:stCxn id="516" idx="1"/>
            </p:cNvCxnSpPr>
            <p:nvPr/>
          </p:nvCxnSpPr>
          <p:spPr>
            <a:xfrm flipH="1">
              <a:off x="7620168" y="1357407"/>
              <a:ext cx="201900" cy="75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6" name="Google Shape;526;p17"/>
            <p:cNvCxnSpPr>
              <a:endCxn id="516" idx="1"/>
            </p:cNvCxnSpPr>
            <p:nvPr/>
          </p:nvCxnSpPr>
          <p:spPr>
            <a:xfrm>
              <a:off x="7620168" y="1274907"/>
              <a:ext cx="201900" cy="82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7" name="Google Shape;527;p17"/>
            <p:cNvSpPr/>
            <p:nvPr/>
          </p:nvSpPr>
          <p:spPr>
            <a:xfrm rot="10800000">
              <a:off x="7302165" y="900731"/>
              <a:ext cx="180000" cy="25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7312484" y="1803478"/>
              <a:ext cx="180000" cy="25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9" name="Google Shape;529;p17"/>
            <p:cNvCxnSpPr/>
            <p:nvPr/>
          </p:nvCxnSpPr>
          <p:spPr>
            <a:xfrm>
              <a:off x="6985842" y="1492537"/>
              <a:ext cx="756000" cy="0"/>
            </a:xfrm>
            <a:prstGeom prst="straightConnector1">
              <a:avLst/>
            </a:prstGeom>
            <a:noFill/>
            <a:ln w="19050" cap="flat" cmpd="sng">
              <a:solidFill>
                <a:srgbClr val="00B050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 I - redukční dělení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6" name="Google Shape;536;p1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7" name="Google Shape;537;p18"/>
          <p:cNvSpPr/>
          <p:nvPr/>
        </p:nvSpPr>
        <p:spPr>
          <a:xfrm>
            <a:off x="252000" y="936902"/>
            <a:ext cx="8640000" cy="242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Metafáze I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seřazení párů homologních chromozomů v ekvatoriální rovině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Anafáze I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homologních chromozomů a jejich pohyb k pólům dělícího vřeténka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sesterské chromatidy zůstávají spojeny v oblasti centromer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Telofáze I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dělícího vřeténka, obnova jaderné membrány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cytokineze dělí buňku na dvě</a:t>
            </a:r>
            <a:endParaRPr/>
          </a:p>
        </p:txBody>
      </p:sp>
      <p:grpSp>
        <p:nvGrpSpPr>
          <p:cNvPr id="539" name="Google Shape;539;p18"/>
          <p:cNvGrpSpPr/>
          <p:nvPr/>
        </p:nvGrpSpPr>
        <p:grpSpPr>
          <a:xfrm>
            <a:off x="1489991" y="3573016"/>
            <a:ext cx="6682409" cy="2733731"/>
            <a:chOff x="343320" y="3624833"/>
            <a:chExt cx="6682409" cy="2733731"/>
          </a:xfrm>
        </p:grpSpPr>
        <p:pic>
          <p:nvPicPr>
            <p:cNvPr id="540" name="Google Shape;540;p18" descr="Picture"/>
            <p:cNvPicPr preferRelativeResize="0"/>
            <p:nvPr/>
          </p:nvPicPr>
          <p:blipFill rotWithShape="1">
            <a:blip r:embed="rId3">
              <a:alphaModFix/>
            </a:blip>
            <a:srcRect t="14041" b="30506"/>
            <a:stretch/>
          </p:blipFill>
          <p:spPr>
            <a:xfrm>
              <a:off x="395536" y="3978910"/>
              <a:ext cx="5246370" cy="1750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18" descr="http://satameiosis.weebly.com/uploads/2/8/2/9/28295453/9461601_orig.gif"/>
            <p:cNvPicPr preferRelativeResize="0"/>
            <p:nvPr/>
          </p:nvPicPr>
          <p:blipFill rotWithShape="1">
            <a:blip r:embed="rId4">
              <a:alphaModFix/>
            </a:blip>
            <a:srcRect t="24039" r="79946" b="28280"/>
            <a:stretch/>
          </p:blipFill>
          <p:spPr>
            <a:xfrm>
              <a:off x="5767950" y="4197927"/>
              <a:ext cx="1052107" cy="140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18" descr="Picture"/>
            <p:cNvPicPr preferRelativeResize="0"/>
            <p:nvPr/>
          </p:nvPicPr>
          <p:blipFill rotWithShape="1">
            <a:blip r:embed="rId3">
              <a:alphaModFix/>
            </a:blip>
            <a:srcRect l="22264" t="39657" r="74227" b="53196"/>
            <a:stretch/>
          </p:blipFill>
          <p:spPr>
            <a:xfrm>
              <a:off x="5641758" y="4785276"/>
              <a:ext cx="184068" cy="2256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Google Shape;543;p18"/>
            <p:cNvSpPr/>
            <p:nvPr/>
          </p:nvSpPr>
          <p:spPr>
            <a:xfrm>
              <a:off x="467544" y="5617030"/>
              <a:ext cx="3516544" cy="13062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4427831" y="5644945"/>
              <a:ext cx="695729" cy="1187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4450939" y="3978910"/>
              <a:ext cx="799330" cy="1187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2483768" y="3953854"/>
              <a:ext cx="1872208" cy="22032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899592" y="3961145"/>
              <a:ext cx="720080" cy="21303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rot="-1708222">
              <a:off x="6747887" y="4371794"/>
              <a:ext cx="195464" cy="1187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 rot="7610223">
              <a:off x="6718143" y="5315725"/>
              <a:ext cx="195464" cy="1187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8"/>
            <p:cNvSpPr txBox="1"/>
            <p:nvPr/>
          </p:nvSpPr>
          <p:spPr>
            <a:xfrm>
              <a:off x="797142" y="4066393"/>
              <a:ext cx="572593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Centrozomy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8"/>
            <p:cNvSpPr txBox="1"/>
            <p:nvPr/>
          </p:nvSpPr>
          <p:spPr>
            <a:xfrm>
              <a:off x="343320" y="5584288"/>
              <a:ext cx="535724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8"/>
            <p:cNvSpPr txBox="1"/>
            <p:nvPr/>
          </p:nvSpPr>
          <p:spPr>
            <a:xfrm>
              <a:off x="997380" y="5582308"/>
              <a:ext cx="524503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8"/>
            <p:cNvSpPr txBox="1"/>
            <p:nvPr/>
          </p:nvSpPr>
          <p:spPr>
            <a:xfrm>
              <a:off x="2144510" y="3864289"/>
              <a:ext cx="521297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Chiazmata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8"/>
            <p:cNvSpPr txBox="1"/>
            <p:nvPr/>
          </p:nvSpPr>
          <p:spPr>
            <a:xfrm>
              <a:off x="2447939" y="4064014"/>
              <a:ext cx="481222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Vřeténko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8"/>
            <p:cNvSpPr txBox="1"/>
            <p:nvPr/>
          </p:nvSpPr>
          <p:spPr>
            <a:xfrm>
              <a:off x="2471182" y="5579599"/>
              <a:ext cx="434735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Tetráda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8"/>
            <p:cNvSpPr txBox="1"/>
            <p:nvPr/>
          </p:nvSpPr>
          <p:spPr>
            <a:xfrm>
              <a:off x="1693499" y="5574187"/>
              <a:ext cx="553357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chromatidy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8"/>
            <p:cNvSpPr txBox="1"/>
            <p:nvPr/>
          </p:nvSpPr>
          <p:spPr>
            <a:xfrm>
              <a:off x="2974021" y="3984209"/>
              <a:ext cx="654345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Kinetochorové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mikrotubuly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8"/>
            <p:cNvSpPr txBox="1"/>
            <p:nvPr/>
          </p:nvSpPr>
          <p:spPr>
            <a:xfrm>
              <a:off x="3669932" y="3987264"/>
              <a:ext cx="510075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Metafázní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destička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8"/>
            <p:cNvSpPr txBox="1"/>
            <p:nvPr/>
          </p:nvSpPr>
          <p:spPr>
            <a:xfrm>
              <a:off x="3004466" y="5581152"/>
              <a:ext cx="681597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Centromera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kinetochorem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8"/>
            <p:cNvSpPr txBox="1"/>
            <p:nvPr/>
          </p:nvSpPr>
          <p:spPr>
            <a:xfrm>
              <a:off x="5091564" y="5672866"/>
              <a:ext cx="91403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Separace homologních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8"/>
            <p:cNvSpPr txBox="1"/>
            <p:nvPr/>
          </p:nvSpPr>
          <p:spPr>
            <a:xfrm>
              <a:off x="4302287" y="3914435"/>
              <a:ext cx="875560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 chromatidy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nedotčeny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8"/>
            <p:cNvSpPr txBox="1"/>
            <p:nvPr/>
          </p:nvSpPr>
          <p:spPr>
            <a:xfrm>
              <a:off x="5591063" y="4078945"/>
              <a:ext cx="5229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Dělící rýha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8"/>
            <p:cNvSpPr txBox="1"/>
            <p:nvPr/>
          </p:nvSpPr>
          <p:spPr>
            <a:xfrm>
              <a:off x="5661253" y="6069254"/>
              <a:ext cx="1364476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Dvě haploidní buňky;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 stále zdvojeny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8"/>
            <p:cNvSpPr txBox="1"/>
            <p:nvPr/>
          </p:nvSpPr>
          <p:spPr>
            <a:xfrm>
              <a:off x="4461283" y="6063606"/>
              <a:ext cx="1119217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Rozchod homologních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8"/>
            <p:cNvSpPr txBox="1"/>
            <p:nvPr/>
          </p:nvSpPr>
          <p:spPr>
            <a:xfrm>
              <a:off x="3122966" y="6069254"/>
              <a:ext cx="1058303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Seřazení tetrád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 ekvatoriální rovině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8"/>
            <p:cNvSpPr txBox="1"/>
            <p:nvPr/>
          </p:nvSpPr>
          <p:spPr>
            <a:xfrm>
              <a:off x="1466955" y="6067394"/>
              <a:ext cx="1718740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Párování homologních chromozomů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Výměna segmentů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8"/>
            <p:cNvSpPr txBox="1"/>
            <p:nvPr/>
          </p:nvSpPr>
          <p:spPr>
            <a:xfrm>
              <a:off x="345716" y="6066781"/>
              <a:ext cx="1176925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Replikace chromozomů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343320" y="3624833"/>
              <a:ext cx="6472555" cy="180000"/>
            </a:xfrm>
            <a:prstGeom prst="rect">
              <a:avLst/>
            </a:prstGeom>
            <a:solidFill>
              <a:srgbClr val="D6E3BC"/>
            </a:solidFill>
            <a:ln w="25400" cap="flat" cmpd="sng">
              <a:solidFill>
                <a:srgbClr val="D6E3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8"/>
            <p:cNvSpPr txBox="1"/>
            <p:nvPr/>
          </p:nvSpPr>
          <p:spPr>
            <a:xfrm>
              <a:off x="651889" y="3630166"/>
              <a:ext cx="564578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8"/>
            <p:cNvSpPr txBox="1"/>
            <p:nvPr/>
          </p:nvSpPr>
          <p:spPr>
            <a:xfrm>
              <a:off x="2048846" y="3630166"/>
              <a:ext cx="554960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Profáze 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8"/>
            <p:cNvSpPr txBox="1"/>
            <p:nvPr/>
          </p:nvSpPr>
          <p:spPr>
            <a:xfrm>
              <a:off x="3333760" y="3632668"/>
              <a:ext cx="636713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Metafáze 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8"/>
            <p:cNvSpPr txBox="1"/>
            <p:nvPr/>
          </p:nvSpPr>
          <p:spPr>
            <a:xfrm>
              <a:off x="4732190" y="3632923"/>
              <a:ext cx="577402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Anafáze 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8"/>
            <p:cNvSpPr txBox="1"/>
            <p:nvPr/>
          </p:nvSpPr>
          <p:spPr>
            <a:xfrm>
              <a:off x="6047578" y="3632923"/>
              <a:ext cx="591830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Telofáze 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 II - separační dělení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0" name="Google Shape;580;p1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1" name="Google Shape;581;p19"/>
          <p:cNvSpPr/>
          <p:nvPr/>
        </p:nvSpPr>
        <p:spPr>
          <a:xfrm>
            <a:off x="673875" y="999909"/>
            <a:ext cx="37359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sesterských chromatid, které obsahují stejnou genetickou informaci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9"/>
          <p:cNvSpPr/>
          <p:nvPr/>
        </p:nvSpPr>
        <p:spPr>
          <a:xfrm>
            <a:off x="251520" y="2012082"/>
            <a:ext cx="86400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Profáze II 		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jaderné membrány, tvorba dělícího vřeténka</a:t>
            </a:r>
            <a:endParaRPr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Metafáze II 	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seřazení chromozomů v ekvatoriální rovině</a:t>
            </a:r>
            <a:endParaRPr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Anafáze II 		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sesterských chromatid a jejich pohyb k opačným pólům vřeténka</a:t>
            </a:r>
            <a:endParaRPr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Telofáze II 		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dělícího vřeténka, obnova jaderné membrány, cytokineze</a:t>
            </a:r>
            <a:endParaRPr/>
          </a:p>
        </p:txBody>
      </p:sp>
      <p:grpSp>
        <p:nvGrpSpPr>
          <p:cNvPr id="583" name="Google Shape;583;p19"/>
          <p:cNvGrpSpPr/>
          <p:nvPr/>
        </p:nvGrpSpPr>
        <p:grpSpPr>
          <a:xfrm>
            <a:off x="4980371" y="864745"/>
            <a:ext cx="2339335" cy="855103"/>
            <a:chOff x="6749425" y="900731"/>
            <a:chExt cx="2339335" cy="855103"/>
          </a:xfrm>
        </p:grpSpPr>
        <p:pic>
          <p:nvPicPr>
            <p:cNvPr id="584" name="Google Shape;584;p19" descr="http://archive.cnx.org/resources/8f3d485ab7a209eb0223498ba7b99ea3c32e8570/Figure_08_03_06.jpg"/>
            <p:cNvPicPr preferRelativeResize="0"/>
            <p:nvPr/>
          </p:nvPicPr>
          <p:blipFill rotWithShape="1">
            <a:blip r:embed="rId3">
              <a:alphaModFix/>
            </a:blip>
            <a:srcRect l="2795" t="25843" r="86074" b="18520"/>
            <a:stretch/>
          </p:blipFill>
          <p:spPr>
            <a:xfrm rot="5400000">
              <a:off x="7238254" y="993102"/>
              <a:ext cx="259177" cy="72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p19"/>
            <p:cNvSpPr txBox="1"/>
            <p:nvPr/>
          </p:nvSpPr>
          <p:spPr>
            <a:xfrm>
              <a:off x="6749425" y="914923"/>
              <a:ext cx="434735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 X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9"/>
            <p:cNvSpPr txBox="1"/>
            <p:nvPr/>
          </p:nvSpPr>
          <p:spPr>
            <a:xfrm>
              <a:off x="7822068" y="1212752"/>
              <a:ext cx="1266692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 chromatidy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(stejné geny, stejné alely)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7080356" y="1232591"/>
              <a:ext cx="44712" cy="843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7076925" y="1390936"/>
              <a:ext cx="44712" cy="843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9" name="Google Shape;589;p19"/>
            <p:cNvCxnSpPr>
              <a:stCxn id="587" idx="0"/>
            </p:cNvCxnSpPr>
            <p:nvPr/>
          </p:nvCxnSpPr>
          <p:spPr>
            <a:xfrm rot="10800000">
              <a:off x="7010912" y="1072991"/>
              <a:ext cx="91800" cy="159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0" name="Google Shape;590;p19"/>
            <p:cNvCxnSpPr>
              <a:stCxn id="586" idx="1"/>
            </p:cNvCxnSpPr>
            <p:nvPr/>
          </p:nvCxnSpPr>
          <p:spPr>
            <a:xfrm flipH="1">
              <a:off x="7620168" y="1357407"/>
              <a:ext cx="201900" cy="75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1" name="Google Shape;591;p19"/>
            <p:cNvCxnSpPr>
              <a:endCxn id="586" idx="1"/>
            </p:cNvCxnSpPr>
            <p:nvPr/>
          </p:nvCxnSpPr>
          <p:spPr>
            <a:xfrm>
              <a:off x="7620168" y="1274907"/>
              <a:ext cx="201900" cy="82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92" name="Google Shape;592;p19"/>
            <p:cNvSpPr/>
            <p:nvPr/>
          </p:nvSpPr>
          <p:spPr>
            <a:xfrm rot="10800000">
              <a:off x="7321215" y="900731"/>
              <a:ext cx="180000" cy="25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7331534" y="1503834"/>
              <a:ext cx="180000" cy="25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4" name="Google Shape;594;p19"/>
            <p:cNvCxnSpPr/>
            <p:nvPr/>
          </p:nvCxnSpPr>
          <p:spPr>
            <a:xfrm>
              <a:off x="6985842" y="1350293"/>
              <a:ext cx="756000" cy="0"/>
            </a:xfrm>
            <a:prstGeom prst="straightConnector1">
              <a:avLst/>
            </a:prstGeom>
            <a:noFill/>
            <a:ln w="19050" cap="flat" cmpd="sng">
              <a:solidFill>
                <a:srgbClr val="00B050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596" name="Google Shape;596;p19"/>
          <p:cNvGrpSpPr/>
          <p:nvPr/>
        </p:nvGrpSpPr>
        <p:grpSpPr>
          <a:xfrm>
            <a:off x="1482704" y="3592711"/>
            <a:ext cx="5753592" cy="2883867"/>
            <a:chOff x="1346509" y="3425453"/>
            <a:chExt cx="5753592" cy="2883867"/>
          </a:xfrm>
        </p:grpSpPr>
        <p:pic>
          <p:nvPicPr>
            <p:cNvPr id="597" name="Google Shape;597;p19" descr="http://satameiosis.weebly.com/uploads/2/8/2/9/28295453/9461601_orig.gif"/>
            <p:cNvPicPr preferRelativeResize="0"/>
            <p:nvPr/>
          </p:nvPicPr>
          <p:blipFill rotWithShape="1">
            <a:blip r:embed="rId4">
              <a:alphaModFix/>
            </a:blip>
            <a:srcRect t="9241" b="15000"/>
            <a:stretch/>
          </p:blipFill>
          <p:spPr>
            <a:xfrm>
              <a:off x="1516733" y="3609280"/>
              <a:ext cx="5513889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19"/>
            <p:cNvSpPr/>
            <p:nvPr/>
          </p:nvSpPr>
          <p:spPr>
            <a:xfrm>
              <a:off x="1516733" y="5715992"/>
              <a:ext cx="1183059" cy="22593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4884196" y="4656787"/>
              <a:ext cx="977735" cy="22593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042537" y="4697968"/>
              <a:ext cx="977735" cy="22593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1384609" y="3528576"/>
              <a:ext cx="977735" cy="5312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2" name="Google Shape;602;p19"/>
            <p:cNvGrpSpPr/>
            <p:nvPr/>
          </p:nvGrpSpPr>
          <p:grpSpPr>
            <a:xfrm>
              <a:off x="1599263" y="3425453"/>
              <a:ext cx="5500838" cy="201413"/>
              <a:chOff x="1489991" y="3573016"/>
              <a:chExt cx="6472555" cy="201413"/>
            </a:xfrm>
          </p:grpSpPr>
          <p:sp>
            <p:nvSpPr>
              <p:cNvPr id="603" name="Google Shape;603;p19"/>
              <p:cNvSpPr/>
              <p:nvPr/>
            </p:nvSpPr>
            <p:spPr>
              <a:xfrm>
                <a:off x="1489991" y="3573016"/>
                <a:ext cx="6472555" cy="180000"/>
              </a:xfrm>
              <a:prstGeom prst="rect">
                <a:avLst/>
              </a:prstGeom>
              <a:solidFill>
                <a:srgbClr val="D6E3BC"/>
              </a:solidFill>
              <a:ln w="25400" cap="flat" cmpd="sng">
                <a:solidFill>
                  <a:srgbClr val="D6E3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9"/>
              <p:cNvSpPr txBox="1"/>
              <p:nvPr/>
            </p:nvSpPr>
            <p:spPr>
              <a:xfrm>
                <a:off x="1755078" y="3578349"/>
                <a:ext cx="69637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Telofáze I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9"/>
              <p:cNvSpPr txBox="1"/>
              <p:nvPr/>
            </p:nvSpPr>
            <p:spPr>
              <a:xfrm>
                <a:off x="3018392" y="3578349"/>
                <a:ext cx="685059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Profáze II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9"/>
              <p:cNvSpPr txBox="1"/>
              <p:nvPr/>
            </p:nvSpPr>
            <p:spPr>
              <a:xfrm>
                <a:off x="4273670" y="3580851"/>
                <a:ext cx="781253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Metafáze II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9"/>
              <p:cNvSpPr txBox="1"/>
              <p:nvPr/>
            </p:nvSpPr>
            <p:spPr>
              <a:xfrm>
                <a:off x="5621301" y="3581106"/>
                <a:ext cx="711464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Anafáze II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9"/>
              <p:cNvSpPr txBox="1"/>
              <p:nvPr/>
            </p:nvSpPr>
            <p:spPr>
              <a:xfrm>
                <a:off x="6935416" y="3581106"/>
                <a:ext cx="728440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Telofáze II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9" name="Google Shape;609;p19"/>
            <p:cNvSpPr txBox="1"/>
            <p:nvPr/>
          </p:nvSpPr>
          <p:spPr>
            <a:xfrm>
              <a:off x="1346509" y="3943098"/>
              <a:ext cx="5229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Dělící rýha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9"/>
            <p:cNvSpPr txBox="1"/>
            <p:nvPr/>
          </p:nvSpPr>
          <p:spPr>
            <a:xfrm>
              <a:off x="1438230" y="6020010"/>
              <a:ext cx="1364476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Dvě haploidní buňky;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 stále zdvojeny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9"/>
            <p:cNvSpPr txBox="1"/>
            <p:nvPr/>
          </p:nvSpPr>
          <p:spPr>
            <a:xfrm>
              <a:off x="3020035" y="6020010"/>
              <a:ext cx="3890810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Během  meiózy II dochází ke konečné separaci sesterských chromatid.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Vznikají čtyři haploidní dceřiné buňky, které obsahují jednu kopii každého chromozomu.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9"/>
            <p:cNvSpPr txBox="1"/>
            <p:nvPr/>
          </p:nvSpPr>
          <p:spPr>
            <a:xfrm>
              <a:off x="5058284" y="4705363"/>
              <a:ext cx="553357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chromatidy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2016344" y="3436545"/>
            <a:ext cx="5652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2001 - Nobelova cena za objevy v oblasti buněčného cyklu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Leland Hartwell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specifické geny řídící buněčný cyklus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- pojem kontrolní body buněčného cyklu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 Nurse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cyklin-depenentní kinázy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- evoluční konzervativnost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Timothy Hunt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cykliny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- degradace během buněčného cyklu 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Historie objevů buněčného cyklu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2"/>
          <p:cNvSpPr/>
          <p:nvPr/>
        </p:nvSpPr>
        <p:spPr>
          <a:xfrm>
            <a:off x="1979793" y="1239120"/>
            <a:ext cx="6766397" cy="109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cell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arises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cell,</a:t>
            </a:r>
            <a:endParaRPr dirty="0"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as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arise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plant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.“</a:t>
            </a:r>
            <a:endParaRPr dirty="0"/>
          </a:p>
          <a:p>
            <a:pPr marL="0" marR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Rudolph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Virchow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1858</a:t>
            </a:r>
            <a:endParaRPr dirty="0"/>
          </a:p>
        </p:txBody>
      </p:sp>
      <p:pic>
        <p:nvPicPr>
          <p:cNvPr id="101" name="Google Shape;101;p2" descr="http://image.slidesharecdn.com/nobel-2014-141228232251-conversion-gate01/95/nobel-prize-in-physiology-or-medicine-ideas-changing-the-world-2014-49-638.jpg?cb=1419809059"/>
          <p:cNvPicPr preferRelativeResize="0"/>
          <p:nvPr/>
        </p:nvPicPr>
        <p:blipFill rotWithShape="1">
          <a:blip r:embed="rId3">
            <a:alphaModFix/>
          </a:blip>
          <a:srcRect l="8958" t="8250" r="62154" b="30323"/>
          <a:stretch/>
        </p:blipFill>
        <p:spPr>
          <a:xfrm>
            <a:off x="412212" y="3068960"/>
            <a:ext cx="1080000" cy="17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https://upload.wikimedia.org/wikipedia/commons/thumb/8/8a/Rudolf_Virchow_NLM4.jpg/800px-Rudolf_Virchow_NLM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170" y="856449"/>
            <a:ext cx="1540999" cy="18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http://image.slidesharecdn.com/nobel-2014-141228232251-conversion-gate01/95/nobel-prize-in-physiology-or-medicine-ideas-changing-the-world-2014-49-638.jpg?cb=1419809059"/>
          <p:cNvPicPr preferRelativeResize="0"/>
          <p:nvPr/>
        </p:nvPicPr>
        <p:blipFill rotWithShape="1">
          <a:blip r:embed="rId3">
            <a:alphaModFix/>
          </a:blip>
          <a:srcRect l="37379" t="8250" r="34427" b="30323"/>
          <a:stretch/>
        </p:blipFill>
        <p:spPr>
          <a:xfrm>
            <a:off x="7716944" y="3957407"/>
            <a:ext cx="1080000" cy="176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http://image.slidesharecdn.com/nobel-2014-141228232251-conversion-gate01/95/nobel-prize-in-physiology-or-medicine-ideas-changing-the-world-2014-49-638.jpg?cb=1419809059"/>
          <p:cNvPicPr preferRelativeResize="0"/>
          <p:nvPr/>
        </p:nvPicPr>
        <p:blipFill rotWithShape="1">
          <a:blip r:embed="rId3">
            <a:alphaModFix/>
          </a:blip>
          <a:srcRect l="64846" t="8250" r="6233" b="30323"/>
          <a:stretch/>
        </p:blipFill>
        <p:spPr>
          <a:xfrm>
            <a:off x="412212" y="4840693"/>
            <a:ext cx="1080000" cy="1722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F24DE00-AD44-6484-6888-043BFA4B4285}"/>
              </a:ext>
            </a:extLst>
          </p:cNvPr>
          <p:cNvSpPr txBox="1"/>
          <p:nvPr/>
        </p:nvSpPr>
        <p:spPr>
          <a:xfrm>
            <a:off x="3770821" y="2114437"/>
            <a:ext cx="23103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202122"/>
                </a:solidFill>
                <a:latin typeface="Arial" panose="020B0604020202020204" pitchFamily="34" charset="0"/>
              </a:rPr>
              <a:t>„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Omnis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cellula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cellula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.“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0"/>
          <p:cNvSpPr/>
          <p:nvPr/>
        </p:nvSpPr>
        <p:spPr>
          <a:xfrm>
            <a:off x="3357389" y="4479164"/>
            <a:ext cx="2160000" cy="1908000"/>
          </a:xfrm>
          <a:prstGeom prst="rect">
            <a:avLst/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0"/>
          <p:cNvSpPr/>
          <p:nvPr/>
        </p:nvSpPr>
        <p:spPr>
          <a:xfrm>
            <a:off x="1705397" y="4480545"/>
            <a:ext cx="1584000" cy="1908000"/>
          </a:xfrm>
          <a:prstGeom prst="rect">
            <a:avLst/>
          </a:prstGeom>
          <a:solidFill>
            <a:srgbClr val="FBD4B4"/>
          </a:solidFill>
          <a:ln w="25400" cap="flat" cmpd="sng">
            <a:solidFill>
              <a:srgbClr val="FBD4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0"/>
          <p:cNvSpPr/>
          <p:nvPr/>
        </p:nvSpPr>
        <p:spPr>
          <a:xfrm>
            <a:off x="395535" y="4480545"/>
            <a:ext cx="1242000" cy="1908000"/>
          </a:xfrm>
          <a:prstGeom prst="rect">
            <a:avLst/>
          </a:prstGeom>
          <a:solidFill>
            <a:srgbClr val="DAE5F1"/>
          </a:solidFill>
          <a:ln w="25400" cap="flat" cmpd="sng">
            <a:solidFill>
              <a:srgbClr val="DAE5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0"/>
          <p:cNvSpPr/>
          <p:nvPr/>
        </p:nvSpPr>
        <p:spPr>
          <a:xfrm>
            <a:off x="1710914" y="4207370"/>
            <a:ext cx="1584000" cy="216000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0"/>
          <p:cNvSpPr/>
          <p:nvPr/>
        </p:nvSpPr>
        <p:spPr>
          <a:xfrm>
            <a:off x="3353381" y="4202038"/>
            <a:ext cx="2160000" cy="216000"/>
          </a:xfrm>
          <a:prstGeom prst="rect">
            <a:avLst/>
          </a:prstGeom>
          <a:solidFill>
            <a:srgbClr val="5F497A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23" name="Google Shape;623;p20"/>
          <p:cNvGraphicFramePr/>
          <p:nvPr/>
        </p:nvGraphicFramePr>
        <p:xfrm>
          <a:off x="371153" y="4192513"/>
          <a:ext cx="5198825" cy="2227290"/>
        </p:xfrm>
        <a:graphic>
          <a:graphicData uri="http://schemas.openxmlformats.org/drawingml/2006/table">
            <a:tbl>
              <a:tblPr firstRow="1" bandRow="1">
                <a:noFill/>
                <a:tableStyleId>{43BC205F-7CC3-47DA-8F43-D731776344C7}</a:tableStyleId>
              </a:tblPr>
              <a:tblGrid>
                <a:gridCol w="131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>
                          <a:solidFill>
                            <a:schemeClr val="lt1"/>
                          </a:solidFill>
                        </a:rPr>
                        <a:t>Mitóza</a:t>
                      </a:r>
                      <a:endParaRPr sz="8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>
                          <a:solidFill>
                            <a:schemeClr val="lt1"/>
                          </a:solidFill>
                        </a:rPr>
                        <a:t>Meióza</a:t>
                      </a:r>
                      <a:endParaRPr sz="8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Replikace DNA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Během interfáze, před mitózou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 b="1"/>
                        <a:t>Během interfáze, před meiózou, pouze jednou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Počet dělení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1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2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Synapse homologních chromozomů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Neprobíhá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Probíhá spolu s crossing-overem mezi nesesterskými chromatidami během profáze I.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Počet dceřiných buněk </a:t>
                      </a:r>
                      <a:br>
                        <a:rPr lang="cs-CZ" sz="800" b="1"/>
                      </a:br>
                      <a:r>
                        <a:rPr lang="cs-CZ" sz="800" b="1"/>
                        <a:t>a jejich genetický obsah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Dvě diploidní (2n) dceřiné buňky, genetický identické s rodiči.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 b="1"/>
                        <a:t>Čtyři haploidní (n) dceřiné buňky, obsahují polovinu počtu chromozomů rodičovské buňky, genetický odlišné od rodičů i mezi sebou.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Úloha v lidském těle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Produkce buněk pro růst a opravy organismu.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Produkce gamet které zajišťují genetickou rozmanitost při sexuálním rozmnožovaní.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24" name="Google Shape;624;p2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5" name="Google Shape;625;p2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252000" y="936902"/>
            <a:ext cx="8640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čtyři haploidní buňky s jednou kopií každého chromozomu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crossing-overem vznikají různé kombinace alel různých genů v rámci chromozomu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meióza je základem pro pohlavní rozmnožování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potomstvo je geneticky odlišné od svých rodičů i sourozenců</a:t>
            </a:r>
            <a:endParaRPr/>
          </a:p>
        </p:txBody>
      </p:sp>
      <p:pic>
        <p:nvPicPr>
          <p:cNvPr id="627" name="Google Shape;627;p20" descr="http://www.zo.utexas.edu/faculty/sjasper/images/f10.10.jpg"/>
          <p:cNvPicPr preferRelativeResize="0"/>
          <p:nvPr/>
        </p:nvPicPr>
        <p:blipFill rotWithShape="1">
          <a:blip r:embed="rId3">
            <a:alphaModFix/>
          </a:blip>
          <a:srcRect l="8967" t="2860" r="9264" b="3947"/>
          <a:stretch/>
        </p:blipFill>
        <p:spPr>
          <a:xfrm>
            <a:off x="5767257" y="1844824"/>
            <a:ext cx="3120748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0"/>
          <p:cNvSpPr/>
          <p:nvPr/>
        </p:nvSpPr>
        <p:spPr>
          <a:xfrm>
            <a:off x="251520" y="2564904"/>
            <a:ext cx="5184000" cy="13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genetická rozmanitost pochází z: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i) nezávislý výběr chromozomů během meiózy I 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ii) náhodné oplodnění: náhodné oplození vajíčka spermií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iii) crossing-over: nové kombinace alel v rámci chromozomu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6" name="Google Shape;636;p2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7" name="Google Shape;637;p21"/>
          <p:cNvSpPr/>
          <p:nvPr/>
        </p:nvSpPr>
        <p:spPr>
          <a:xfrm>
            <a:off x="252000" y="918120"/>
            <a:ext cx="8424456" cy="238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dělení reagují buňky na svoji velikost a extracelulární signály (přítomnost živin, růstových faktorů, stresových faktorů, poškození DNA)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savců převládá vliv růstových faktorů a mitogenů</a:t>
            </a:r>
            <a:endParaRPr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Principy řízení buněčného cyklu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mitóza neproběhne před koncem replikace DNA, replikace DNA neproběhne bez rozdělení buňky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poškozená DNA se nesmí replikovat a předat do dceřiných buněk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chybně spárované chromozomy nesmí dokončit mitózu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1"/>
          <p:cNvSpPr/>
          <p:nvPr/>
        </p:nvSpPr>
        <p:spPr>
          <a:xfrm>
            <a:off x="251520" y="5157192"/>
            <a:ext cx="8640000" cy="128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posttranslační modifikace proteinů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fosforylace: reverzibilní, proteinkinázy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proteolýza: ireverzibilní, ubikvitinem + proteazom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ii) kontrolní body buněčného cyklu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0" name="Google Shape;640;p21"/>
          <p:cNvGrpSpPr/>
          <p:nvPr/>
        </p:nvGrpSpPr>
        <p:grpSpPr>
          <a:xfrm>
            <a:off x="1835696" y="3679062"/>
            <a:ext cx="2268000" cy="1059922"/>
            <a:chOff x="1835696" y="3526662"/>
            <a:chExt cx="2268000" cy="1059922"/>
          </a:xfrm>
        </p:grpSpPr>
        <p:pic>
          <p:nvPicPr>
            <p:cNvPr id="641" name="Google Shape;641;p21" descr="http://learn.genetics.utah.edu/content/epigenetics/control/images/Cancer.jpg"/>
            <p:cNvPicPr preferRelativeResize="0"/>
            <p:nvPr/>
          </p:nvPicPr>
          <p:blipFill rotWithShape="1">
            <a:blip r:embed="rId3">
              <a:alphaModFix/>
            </a:blip>
            <a:srcRect b="55958"/>
            <a:stretch/>
          </p:blipFill>
          <p:spPr>
            <a:xfrm>
              <a:off x="1835696" y="3526662"/>
              <a:ext cx="2268000" cy="10599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2" name="Google Shape;642;p21"/>
            <p:cNvSpPr/>
            <p:nvPr/>
          </p:nvSpPr>
          <p:spPr>
            <a:xfrm>
              <a:off x="2001366" y="4394390"/>
              <a:ext cx="1296144" cy="9795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1"/>
            <p:cNvSpPr txBox="1"/>
            <p:nvPr/>
          </p:nvSpPr>
          <p:spPr>
            <a:xfrm>
              <a:off x="1854746" y="4375362"/>
              <a:ext cx="1475084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Zdravá tkáň: řízený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>
            <a:off x="4743963" y="3552423"/>
            <a:ext cx="2268000" cy="1293038"/>
            <a:chOff x="4743963" y="3400023"/>
            <a:chExt cx="2268000" cy="1293038"/>
          </a:xfrm>
        </p:grpSpPr>
        <p:pic>
          <p:nvPicPr>
            <p:cNvPr id="645" name="Google Shape;645;p21" descr="http://learn.genetics.utah.edu/content/epigenetics/control/images/Cancer.jpg"/>
            <p:cNvPicPr preferRelativeResize="0"/>
            <p:nvPr/>
          </p:nvPicPr>
          <p:blipFill rotWithShape="1">
            <a:blip r:embed="rId3">
              <a:alphaModFix/>
            </a:blip>
            <a:srcRect t="44618" b="1653"/>
            <a:stretch/>
          </p:blipFill>
          <p:spPr>
            <a:xfrm>
              <a:off x="4743963" y="3400023"/>
              <a:ext cx="2268000" cy="1293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6" name="Google Shape;646;p21"/>
            <p:cNvSpPr/>
            <p:nvPr/>
          </p:nvSpPr>
          <p:spPr>
            <a:xfrm>
              <a:off x="4932040" y="4498158"/>
              <a:ext cx="1296144" cy="9795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1"/>
            <p:cNvSpPr txBox="1"/>
            <p:nvPr/>
          </p:nvSpPr>
          <p:spPr>
            <a:xfrm>
              <a:off x="4754116" y="4469521"/>
              <a:ext cx="1699504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Nádor: nekontrolovaný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historie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4" name="Google Shape;654;p2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5" name="Google Shape;655;p22"/>
          <p:cNvSpPr/>
          <p:nvPr/>
        </p:nvSpPr>
        <p:spPr>
          <a:xfrm>
            <a:off x="252000" y="887667"/>
            <a:ext cx="86400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Potu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Rao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Robert Johnson (1970)</a:t>
            </a:r>
            <a:endParaRPr dirty="0"/>
          </a:p>
          <a:p>
            <a:pPr marL="173038" marR="0" lvl="0" indent="-173038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fúze buněk v různých fázích cyklu, vznik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heterokaryonu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buněčný cyklus řízen signály v cytoplazmě</a:t>
            </a:r>
            <a:endParaRPr dirty="0"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cyklu ve dvou místech - G1/S přechod, G2/M přechod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7" name="Google Shape;657;p22"/>
          <p:cNvGrpSpPr/>
          <p:nvPr/>
        </p:nvGrpSpPr>
        <p:grpSpPr>
          <a:xfrm>
            <a:off x="294953" y="2348880"/>
            <a:ext cx="8620769" cy="1097017"/>
            <a:chOff x="294953" y="1922699"/>
            <a:chExt cx="8620769" cy="1097017"/>
          </a:xfrm>
        </p:grpSpPr>
        <p:grpSp>
          <p:nvGrpSpPr>
            <p:cNvPr id="658" name="Google Shape;658;p22"/>
            <p:cNvGrpSpPr/>
            <p:nvPr/>
          </p:nvGrpSpPr>
          <p:grpSpPr>
            <a:xfrm>
              <a:off x="294953" y="1922699"/>
              <a:ext cx="8620769" cy="757894"/>
              <a:chOff x="294953" y="1931325"/>
              <a:chExt cx="8620769" cy="757894"/>
            </a:xfrm>
          </p:grpSpPr>
          <p:grpSp>
            <p:nvGrpSpPr>
              <p:cNvPr id="659" name="Google Shape;659;p22"/>
              <p:cNvGrpSpPr/>
              <p:nvPr/>
            </p:nvGrpSpPr>
            <p:grpSpPr>
              <a:xfrm>
                <a:off x="294953" y="1931325"/>
                <a:ext cx="8620769" cy="565933"/>
                <a:chOff x="294953" y="1845600"/>
                <a:chExt cx="8620769" cy="565933"/>
              </a:xfrm>
            </p:grpSpPr>
            <p:pic>
              <p:nvPicPr>
                <p:cNvPr id="660" name="Google Shape;660;p22" descr="Cell fusion experiment demonstrating the existence of cell-cycle regulators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8815" t="2442" r="16855" b="80662"/>
                <a:stretch/>
              </p:blipFill>
              <p:spPr>
                <a:xfrm>
                  <a:off x="294953" y="1916835"/>
                  <a:ext cx="2700000" cy="3988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661" name="Google Shape;661;p22"/>
                <p:cNvGrpSpPr/>
                <p:nvPr/>
              </p:nvGrpSpPr>
              <p:grpSpPr>
                <a:xfrm>
                  <a:off x="6215722" y="1901484"/>
                  <a:ext cx="2700000" cy="429583"/>
                  <a:chOff x="3314799" y="2562224"/>
                  <a:chExt cx="2700000" cy="429583"/>
                </a:xfrm>
              </p:grpSpPr>
              <p:pic>
                <p:nvPicPr>
                  <p:cNvPr id="662" name="Google Shape;662;p22" descr="Cell fusion experiment demonstrating the existence of cell-cycle regulators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l="18815" t="25424" r="16855" b="57430"/>
                  <a:stretch/>
                </p:blipFill>
                <p:spPr>
                  <a:xfrm>
                    <a:off x="3314799" y="2562224"/>
                    <a:ext cx="2700000" cy="4048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663" name="Google Shape;663;p22"/>
                  <p:cNvSpPr/>
                  <p:nvPr/>
                </p:nvSpPr>
                <p:spPr>
                  <a:xfrm>
                    <a:off x="3491880" y="2946088"/>
                    <a:ext cx="1008112" cy="45719"/>
                  </a:xfrm>
                  <a:prstGeom prst="rect">
                    <a:avLst/>
                  </a:prstGeom>
                  <a:solidFill>
                    <a:schemeClr val="lt1"/>
                  </a:solidFill>
                  <a:ln w="2540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4" name="Google Shape;664;p22"/>
                <p:cNvGrpSpPr/>
                <p:nvPr/>
              </p:nvGrpSpPr>
              <p:grpSpPr>
                <a:xfrm>
                  <a:off x="3252644" y="1845600"/>
                  <a:ext cx="2647156" cy="565933"/>
                  <a:chOff x="3921956" y="3509465"/>
                  <a:chExt cx="2647156" cy="565933"/>
                </a:xfrm>
              </p:grpSpPr>
              <p:pic>
                <p:nvPicPr>
                  <p:cNvPr id="665" name="Google Shape;665;p22" descr="The Rao Johnson    Experiment Experiment 1 Experiment 2 S S S G 1 G 1 M M M When a cell in the M phase  was fused with a c...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l="51297" t="6898" r="17187" b="72530"/>
                  <a:stretch/>
                </p:blipFill>
                <p:spPr>
                  <a:xfrm>
                    <a:off x="3921956" y="3509465"/>
                    <a:ext cx="1156071" cy="5659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66" name="Google Shape;666;p22" descr="The Rao Johnson    Experiment Experiment 1 Experiment 2 S S S G 1 G 1 M M M When a cell in the M phase  was fused with a c...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l="51907" t="48734" r="17186" b="31138"/>
                  <a:stretch/>
                </p:blipFill>
                <p:spPr>
                  <a:xfrm>
                    <a:off x="5435475" y="3514357"/>
                    <a:ext cx="1133637" cy="55372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667" name="Google Shape;667;p22"/>
                  <p:cNvCxnSpPr>
                    <a:stCxn id="665" idx="3"/>
                    <a:endCxn id="666" idx="1"/>
                  </p:cNvCxnSpPr>
                  <p:nvPr/>
                </p:nvCxnSpPr>
                <p:spPr>
                  <a:xfrm rot="10800000" flipH="1">
                    <a:off x="5078027" y="3791231"/>
                    <a:ext cx="357300" cy="12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</p:grpSp>
          </p:grpSp>
          <p:sp>
            <p:nvSpPr>
              <p:cNvPr id="668" name="Google Shape;668;p22"/>
              <p:cNvSpPr txBox="1"/>
              <p:nvPr/>
            </p:nvSpPr>
            <p:spPr>
              <a:xfrm>
                <a:off x="502048" y="2494245"/>
                <a:ext cx="23275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22"/>
              <p:cNvSpPr txBox="1"/>
              <p:nvPr/>
            </p:nvSpPr>
            <p:spPr>
              <a:xfrm>
                <a:off x="1284818" y="2495896"/>
                <a:ext cx="30168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G1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2"/>
              <p:cNvSpPr txBox="1"/>
              <p:nvPr/>
            </p:nvSpPr>
            <p:spPr>
              <a:xfrm>
                <a:off x="3481455" y="2489719"/>
                <a:ext cx="274434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22"/>
              <p:cNvSpPr txBox="1"/>
              <p:nvPr/>
            </p:nvSpPr>
            <p:spPr>
              <a:xfrm>
                <a:off x="3905936" y="2489719"/>
                <a:ext cx="30168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G1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22"/>
              <p:cNvSpPr txBox="1"/>
              <p:nvPr/>
            </p:nvSpPr>
            <p:spPr>
              <a:xfrm>
                <a:off x="4953332" y="2492719"/>
                <a:ext cx="274434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22"/>
              <p:cNvSpPr txBox="1"/>
              <p:nvPr/>
            </p:nvSpPr>
            <p:spPr>
              <a:xfrm>
                <a:off x="5491373" y="2492719"/>
                <a:ext cx="274434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22"/>
              <p:cNvSpPr txBox="1"/>
              <p:nvPr/>
            </p:nvSpPr>
            <p:spPr>
              <a:xfrm>
                <a:off x="2302847" y="2489719"/>
                <a:ext cx="23275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22"/>
              <p:cNvSpPr txBox="1"/>
              <p:nvPr/>
            </p:nvSpPr>
            <p:spPr>
              <a:xfrm>
                <a:off x="2579947" y="2489719"/>
                <a:ext cx="23275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22"/>
              <p:cNvSpPr txBox="1"/>
              <p:nvPr/>
            </p:nvSpPr>
            <p:spPr>
              <a:xfrm>
                <a:off x="6424617" y="2489719"/>
                <a:ext cx="23275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22"/>
              <p:cNvSpPr txBox="1"/>
              <p:nvPr/>
            </p:nvSpPr>
            <p:spPr>
              <a:xfrm>
                <a:off x="7225577" y="2489719"/>
                <a:ext cx="30168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G2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22"/>
              <p:cNvSpPr txBox="1"/>
              <p:nvPr/>
            </p:nvSpPr>
            <p:spPr>
              <a:xfrm>
                <a:off x="8231469" y="2489719"/>
                <a:ext cx="23275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22"/>
              <p:cNvSpPr txBox="1"/>
              <p:nvPr/>
            </p:nvSpPr>
            <p:spPr>
              <a:xfrm>
                <a:off x="8474606" y="2492777"/>
                <a:ext cx="301686" cy="19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G2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0" name="Google Shape;680;p22"/>
            <p:cNvSpPr txBox="1"/>
            <p:nvPr/>
          </p:nvSpPr>
          <p:spPr>
            <a:xfrm>
              <a:off x="402648" y="2681162"/>
              <a:ext cx="25923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 buňky v S fázi obsahuje faktory, které indukují syntézu DNA v jádře ve fázi G1 </a:t>
              </a:r>
              <a:endParaRPr/>
            </a:p>
          </p:txBody>
        </p:sp>
        <p:sp>
          <p:nvSpPr>
            <p:cNvPr id="681" name="Google Shape;681;p22"/>
            <p:cNvSpPr txBox="1"/>
            <p:nvPr/>
          </p:nvSpPr>
          <p:spPr>
            <a:xfrm>
              <a:off x="3286471" y="2679717"/>
              <a:ext cx="25923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Existuje cytoplazmatický faktor, který indukuje M fázi,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ke kterému je jádro citlivé po celý buněčný cyklus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2"/>
            <p:cNvSpPr txBox="1"/>
            <p:nvPr/>
          </p:nvSpPr>
          <p:spPr>
            <a:xfrm>
              <a:off x="6300192" y="2679512"/>
              <a:ext cx="25923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Opětovná syntéza DNA v G2 jádře  G2 nenastává. Inhibice opakované replikace je odstraněna mitózou.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3" name="Google Shape;683;p22"/>
          <p:cNvSpPr/>
          <p:nvPr/>
        </p:nvSpPr>
        <p:spPr>
          <a:xfrm>
            <a:off x="251520" y="3861048"/>
            <a:ext cx="8640000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Yoshio Masui, Clement Markert (1971)</a:t>
            </a:r>
            <a:endParaRPr/>
          </a:p>
          <a:p>
            <a:pPr marL="173038" marR="0" lvl="0" indent="-173038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 MPF (mitosis-promoting factor), dimer složený z proteinkinázy (CDK) a cyklinu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marR="0" lvl="0" indent="-173038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Xenopus laevis - modelový organismus, velké oocytům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p22" descr="African clawed frog &lt;ul&gt;&lt;li&gt;Xenopus laevis  popular organism due to large oocytes. &lt;/li&gt;&lt;/ul&gt;"/>
          <p:cNvPicPr preferRelativeResize="0"/>
          <p:nvPr/>
        </p:nvPicPr>
        <p:blipFill rotWithShape="1">
          <a:blip r:embed="rId5">
            <a:alphaModFix/>
          </a:blip>
          <a:srcRect l="47611" t="23278" r="3601" b="6195"/>
          <a:stretch/>
        </p:blipFill>
        <p:spPr>
          <a:xfrm>
            <a:off x="7216625" y="4836656"/>
            <a:ext cx="1337574" cy="1450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p22"/>
          <p:cNvGrpSpPr/>
          <p:nvPr/>
        </p:nvGrpSpPr>
        <p:grpSpPr>
          <a:xfrm>
            <a:off x="1540349" y="4967128"/>
            <a:ext cx="4730431" cy="1398715"/>
            <a:chOff x="1540349" y="4990878"/>
            <a:chExt cx="4730431" cy="1398715"/>
          </a:xfrm>
        </p:grpSpPr>
        <p:pic>
          <p:nvPicPr>
            <p:cNvPr id="686" name="Google Shape;686;p22" descr="http://www.mun.ca/biology/desmid/brian/BIOL2060/BIOL2060-19/19_34.jpg"/>
            <p:cNvPicPr preferRelativeResize="0"/>
            <p:nvPr/>
          </p:nvPicPr>
          <p:blipFill rotWithShape="1">
            <a:blip r:embed="rId6">
              <a:alphaModFix/>
            </a:blip>
            <a:srcRect b="18101"/>
            <a:stretch/>
          </p:blipFill>
          <p:spPr>
            <a:xfrm>
              <a:off x="1849320" y="4990878"/>
              <a:ext cx="4113232" cy="1168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7" name="Google Shape;687;p22"/>
            <p:cNvSpPr/>
            <p:nvPr/>
          </p:nvSpPr>
          <p:spPr>
            <a:xfrm>
              <a:off x="1929649" y="5052386"/>
              <a:ext cx="432048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2"/>
            <p:cNvSpPr txBox="1"/>
            <p:nvPr/>
          </p:nvSpPr>
          <p:spPr>
            <a:xfrm>
              <a:off x="1540349" y="6112594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Odběr cytoplazmy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ze zralého oocytu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2"/>
            <p:cNvSpPr txBox="1"/>
            <p:nvPr/>
          </p:nvSpPr>
          <p:spPr>
            <a:xfrm>
              <a:off x="2558002" y="6112594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Injekce cytoplazmy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 nezralého oocytu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2"/>
            <p:cNvSpPr txBox="1"/>
            <p:nvPr/>
          </p:nvSpPr>
          <p:spPr>
            <a:xfrm>
              <a:off x="3722549" y="6158760"/>
              <a:ext cx="1368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Meióza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2"/>
            <p:cNvSpPr txBox="1"/>
            <p:nvPr/>
          </p:nvSpPr>
          <p:spPr>
            <a:xfrm>
              <a:off x="4902780" y="6158760"/>
              <a:ext cx="1368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Zralý oocyt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3"/>
          <p:cNvSpPr/>
          <p:nvPr/>
        </p:nvSpPr>
        <p:spPr>
          <a:xfrm>
            <a:off x="252000" y="958774"/>
            <a:ext cx="8640000" cy="386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Cyklin-dependentní-proteinkinázy (Cdk)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fosforylace specifických proteinů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aktivita regulována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i) aktivita v komplexu s cyklinem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ii) Tyr fosforylační místa - aktivační, inhibiční</a:t>
            </a:r>
            <a:endParaRPr/>
          </a:p>
          <a:p>
            <a:pPr marL="180975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- fosforylace specifickými kinázami, defosforylace fosfatázami</a:t>
            </a:r>
            <a:endParaRPr/>
          </a:p>
          <a:p>
            <a:pPr marL="180975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iii) inhibitory</a:t>
            </a:r>
            <a:endParaRPr/>
          </a:p>
          <a:p>
            <a:pPr marL="180975" marR="0" lvl="0" indent="-180975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člověka 5 enzymů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	CDK4, CDK2, CDK6</a:t>
            </a:r>
            <a:endParaRPr/>
          </a:p>
          <a:p>
            <a:pPr marL="3619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	CDK2</a:t>
            </a:r>
            <a:endParaRPr/>
          </a:p>
          <a:p>
            <a:pPr marL="3619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	CDK2, CDK1</a:t>
            </a:r>
            <a:endParaRPr/>
          </a:p>
          <a:p>
            <a:pPr marL="3619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	CDK1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Faktory zajišťující řízení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9" name="Google Shape;699;p2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0" name="Google Shape;700;p23"/>
          <p:cNvSpPr/>
          <p:nvPr/>
        </p:nvSpPr>
        <p:spPr>
          <a:xfrm>
            <a:off x="251520" y="5085184"/>
            <a:ext cx="8640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Inhibitory CDK (CKI)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negativní regulátory průchodu BC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váží se na CDK a tlumí jejich aktivitu, zástava buněčného cyklu v G1</a:t>
            </a:r>
            <a:endParaRPr/>
          </a:p>
          <a:p>
            <a:pPr marL="180975" marR="0" lvl="5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např. p21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23"/>
          <p:cNvGrpSpPr/>
          <p:nvPr/>
        </p:nvGrpSpPr>
        <p:grpSpPr>
          <a:xfrm>
            <a:off x="3699694" y="3426443"/>
            <a:ext cx="5000625" cy="1492135"/>
            <a:chOff x="3635896" y="3564672"/>
            <a:chExt cx="5000625" cy="1492135"/>
          </a:xfrm>
        </p:grpSpPr>
        <p:pic>
          <p:nvPicPr>
            <p:cNvPr id="702" name="Google Shape;702;p23" descr="http://player.slideplayer.com/8/2304039/data/images/img95.jpg"/>
            <p:cNvPicPr preferRelativeResize="0"/>
            <p:nvPr/>
          </p:nvPicPr>
          <p:blipFill rotWithShape="1">
            <a:blip r:embed="rId3">
              <a:alphaModFix/>
            </a:blip>
            <a:srcRect t="22135" b="9888"/>
            <a:stretch/>
          </p:blipFill>
          <p:spPr>
            <a:xfrm>
              <a:off x="3635896" y="3657601"/>
              <a:ext cx="5000625" cy="1288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3" name="Google Shape;703;p23"/>
            <p:cNvSpPr/>
            <p:nvPr/>
          </p:nvSpPr>
          <p:spPr>
            <a:xfrm>
              <a:off x="3851920" y="4928259"/>
              <a:ext cx="288032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4928763" y="3645725"/>
              <a:ext cx="316835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7443823" y="3683703"/>
              <a:ext cx="1093803" cy="809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7834413" y="4784117"/>
              <a:ext cx="617423" cy="890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5717926" y="4863222"/>
              <a:ext cx="747082" cy="890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5740570" y="3764697"/>
              <a:ext cx="747082" cy="890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3"/>
            <p:cNvSpPr txBox="1"/>
            <p:nvPr/>
          </p:nvSpPr>
          <p:spPr>
            <a:xfrm>
              <a:off x="3813820" y="4841363"/>
              <a:ext cx="360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3"/>
            <p:cNvSpPr txBox="1"/>
            <p:nvPr/>
          </p:nvSpPr>
          <p:spPr>
            <a:xfrm>
              <a:off x="4954162" y="3564672"/>
              <a:ext cx="50733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3"/>
            <p:cNvSpPr txBox="1"/>
            <p:nvPr/>
          </p:nvSpPr>
          <p:spPr>
            <a:xfrm>
              <a:off x="7653236" y="4687624"/>
              <a:ext cx="8335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 CDK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3"/>
            <p:cNvSpPr txBox="1"/>
            <p:nvPr/>
          </p:nvSpPr>
          <p:spPr>
            <a:xfrm>
              <a:off x="5584049" y="3695171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Aktivační kináza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3"/>
            <p:cNvSpPr txBox="1"/>
            <p:nvPr/>
          </p:nvSpPr>
          <p:spPr>
            <a:xfrm>
              <a:off x="5587643" y="4797238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Inaktivační kináza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3"/>
            <p:cNvSpPr txBox="1"/>
            <p:nvPr/>
          </p:nvSpPr>
          <p:spPr>
            <a:xfrm>
              <a:off x="7029795" y="4355420"/>
              <a:ext cx="10148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Aktivační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fosfatáza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4"/>
          <p:cNvSpPr/>
          <p:nvPr/>
        </p:nvSpPr>
        <p:spPr>
          <a:xfrm>
            <a:off x="2810399" y="5108186"/>
            <a:ext cx="1188000" cy="1080000"/>
          </a:xfrm>
          <a:prstGeom prst="rect">
            <a:avLst/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4"/>
          <p:cNvSpPr/>
          <p:nvPr/>
        </p:nvSpPr>
        <p:spPr>
          <a:xfrm>
            <a:off x="1536182" y="5109567"/>
            <a:ext cx="1188000" cy="1080000"/>
          </a:xfrm>
          <a:prstGeom prst="rect">
            <a:avLst/>
          </a:prstGeom>
          <a:solidFill>
            <a:srgbClr val="FBD4B4"/>
          </a:solidFill>
          <a:ln w="25400" cap="flat" cmpd="sng">
            <a:solidFill>
              <a:srgbClr val="FBD4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24"/>
          <p:cNvSpPr/>
          <p:nvPr/>
        </p:nvSpPr>
        <p:spPr>
          <a:xfrm>
            <a:off x="258219" y="5109567"/>
            <a:ext cx="1188000" cy="1080000"/>
          </a:xfrm>
          <a:prstGeom prst="rect">
            <a:avLst/>
          </a:prstGeom>
          <a:solidFill>
            <a:srgbClr val="DAE5F1"/>
          </a:solidFill>
          <a:ln w="25400" cap="flat" cmpd="sng">
            <a:solidFill>
              <a:srgbClr val="DAE5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4"/>
          <p:cNvSpPr/>
          <p:nvPr/>
        </p:nvSpPr>
        <p:spPr>
          <a:xfrm>
            <a:off x="1531066" y="4847025"/>
            <a:ext cx="1188000" cy="216000"/>
          </a:xfrm>
          <a:prstGeom prst="rect">
            <a:avLst/>
          </a:prstGeom>
          <a:solidFill>
            <a:srgbClr val="E36C09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24"/>
          <p:cNvSpPr/>
          <p:nvPr/>
        </p:nvSpPr>
        <p:spPr>
          <a:xfrm>
            <a:off x="2812011" y="4852326"/>
            <a:ext cx="1188000" cy="216000"/>
          </a:xfrm>
          <a:prstGeom prst="rect">
            <a:avLst/>
          </a:prstGeom>
          <a:solidFill>
            <a:srgbClr val="5F497A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24"/>
          <p:cNvSpPr/>
          <p:nvPr/>
        </p:nvSpPr>
        <p:spPr>
          <a:xfrm>
            <a:off x="268853" y="4850110"/>
            <a:ext cx="1188000" cy="216000"/>
          </a:xfrm>
          <a:prstGeom prst="rect">
            <a:avLst/>
          </a:prstGeom>
          <a:solidFill>
            <a:srgbClr val="366092"/>
          </a:solidFill>
          <a:ln w="2540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24"/>
          <p:cNvSpPr/>
          <p:nvPr/>
        </p:nvSpPr>
        <p:spPr>
          <a:xfrm>
            <a:off x="4077592" y="4850110"/>
            <a:ext cx="2556000" cy="216000"/>
          </a:xfrm>
          <a:prstGeom prst="rect">
            <a:avLst/>
          </a:prstGeom>
          <a:solidFill>
            <a:srgbClr val="76923C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24"/>
          <p:cNvSpPr/>
          <p:nvPr/>
        </p:nvSpPr>
        <p:spPr>
          <a:xfrm>
            <a:off x="4068248" y="5108666"/>
            <a:ext cx="2556000" cy="1080000"/>
          </a:xfrm>
          <a:prstGeom prst="rect">
            <a:avLst/>
          </a:prstGeom>
          <a:solidFill>
            <a:srgbClr val="D6E3BC"/>
          </a:solidFill>
          <a:ln w="25400" cap="flat" cmpd="sng">
            <a:solidFill>
              <a:srgbClr val="D6E3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29" name="Google Shape;729;p24"/>
          <p:cNvGraphicFramePr/>
          <p:nvPr/>
        </p:nvGraphicFramePr>
        <p:xfrm>
          <a:off x="233835" y="4821535"/>
          <a:ext cx="6433075" cy="1396750"/>
        </p:xfrm>
        <a:graphic>
          <a:graphicData uri="http://schemas.openxmlformats.org/drawingml/2006/table">
            <a:tbl>
              <a:tblPr firstRow="1" bandRow="1">
                <a:noFill/>
                <a:tableStyleId>{43BC205F-7CC3-47DA-8F43-D731776344C7}</a:tableStyleId>
              </a:tblPr>
              <a:tblGrid>
                <a:gridCol w="126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>
                          <a:solidFill>
                            <a:schemeClr val="lt1"/>
                          </a:solidFill>
                        </a:rPr>
                        <a:t>Fáze BC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>
                          <a:solidFill>
                            <a:schemeClr val="lt1"/>
                          </a:solidFill>
                        </a:rPr>
                        <a:t>Cyklin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>
                          <a:solidFill>
                            <a:schemeClr val="lt1"/>
                          </a:solidFill>
                        </a:rPr>
                        <a:t>CDK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>
                          <a:solidFill>
                            <a:schemeClr val="lt1"/>
                          </a:solidFill>
                        </a:rPr>
                        <a:t>Funkce</a:t>
                      </a:r>
                      <a:endParaRPr sz="10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G1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D, E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cs-CZ" sz="1000" b="1"/>
                        <a:t>CDK4, CDK6, CDK2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cs-CZ" sz="1000" b="1"/>
                        <a:t>Umožňují překonat bod restrikce v pozdní G1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S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A, E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CDK2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Umožňují zahájit replikaci DNA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G2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A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CDK2, CDK1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Navádějí buňku k M fázi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M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B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cs-CZ" sz="1000" b="1"/>
                        <a:t>CDK1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cs-CZ" sz="1000" b="1"/>
                        <a:t>Podporují mitotické děje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30" name="Google Shape;730;p24"/>
          <p:cNvSpPr/>
          <p:nvPr/>
        </p:nvSpPr>
        <p:spPr>
          <a:xfrm>
            <a:off x="252000" y="916242"/>
            <a:ext cx="86400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komplexy s Cdk, aktivují Cdk a určují jejich substrátovou specifitu</a:t>
            </a:r>
            <a:endParaRPr/>
          </a:p>
          <a:p>
            <a:pPr marL="180975" marR="0" lvl="0" indent="-1809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jejich koncentrace kolísá během fází BC - specifická syntéza / ubikvitinace a proteolýza</a:t>
            </a:r>
            <a:endParaRPr/>
          </a:p>
        </p:txBody>
      </p:sp>
      <p:sp>
        <p:nvSpPr>
          <p:cNvPr id="731" name="Google Shape;731;p2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Faktory zajišťující řízení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2" name="Google Shape;732;p2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3" name="Google Shape;733;p24" descr="Výsledek obrázku pro cyclin dependent kinase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4" name="Google Shape;734;p24" descr="http://d3j7rmlenclvo7.cloudfront.net/content/ppbioscirep/30/4/243/F1.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585" y="4841263"/>
            <a:ext cx="2086779" cy="13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4"/>
          <p:cNvSpPr/>
          <p:nvPr/>
        </p:nvSpPr>
        <p:spPr>
          <a:xfrm>
            <a:off x="251520" y="4327004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člověka 4 rodiny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6" name="Google Shape;736;p24" descr="http://cnx.org/content/m44466/latest/Figure_10_03_02.jpg"/>
          <p:cNvPicPr preferRelativeResize="0"/>
          <p:nvPr/>
        </p:nvPicPr>
        <p:blipFill rotWithShape="1">
          <a:blip r:embed="rId4">
            <a:alphaModFix/>
          </a:blip>
          <a:srcRect t="11987"/>
          <a:stretch/>
        </p:blipFill>
        <p:spPr>
          <a:xfrm>
            <a:off x="1203841" y="2174239"/>
            <a:ext cx="338167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7" name="Google Shape;737;p24"/>
          <p:cNvGrpSpPr/>
          <p:nvPr/>
        </p:nvGrpSpPr>
        <p:grpSpPr>
          <a:xfrm>
            <a:off x="5011533" y="2178204"/>
            <a:ext cx="2944843" cy="1870293"/>
            <a:chOff x="4961320" y="2133891"/>
            <a:chExt cx="2944843" cy="1870293"/>
          </a:xfrm>
        </p:grpSpPr>
        <p:pic>
          <p:nvPicPr>
            <p:cNvPr id="738" name="Google Shape;738;p24" descr="Degradation of Cycli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48064" y="2133891"/>
              <a:ext cx="2743810" cy="18702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9" name="Google Shape;739;p24"/>
            <p:cNvSpPr/>
            <p:nvPr/>
          </p:nvSpPr>
          <p:spPr>
            <a:xfrm>
              <a:off x="7159525" y="2219153"/>
              <a:ext cx="504056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5747943" y="2526800"/>
              <a:ext cx="504056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5263277" y="3568253"/>
              <a:ext cx="633670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4"/>
            <p:cNvSpPr txBox="1"/>
            <p:nvPr/>
          </p:nvSpPr>
          <p:spPr>
            <a:xfrm>
              <a:off x="6891327" y="2203054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Proteazom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4"/>
            <p:cNvSpPr txBox="1"/>
            <p:nvPr/>
          </p:nvSpPr>
          <p:spPr>
            <a:xfrm>
              <a:off x="5556846" y="2473281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Ubikvitin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4"/>
            <p:cNvSpPr txBox="1"/>
            <p:nvPr/>
          </p:nvSpPr>
          <p:spPr>
            <a:xfrm>
              <a:off x="4961320" y="3525386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4"/>
            <p:cNvSpPr txBox="1"/>
            <p:nvPr/>
          </p:nvSpPr>
          <p:spPr>
            <a:xfrm>
              <a:off x="5251452" y="3502723"/>
              <a:ext cx="10148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raná G1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3" name="Google Shape;753;p2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5" name="Google Shape;755;p25"/>
          <p:cNvSpPr/>
          <p:nvPr/>
        </p:nvSpPr>
        <p:spPr>
          <a:xfrm>
            <a:off x="252000" y="916242"/>
            <a:ext cx="8640000" cy="242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 D - CDK4/6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 D - senzor mitogenních signálů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transkripčních faktorů, které zajišťují expresi replikačních proteinů a cyklinu E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sestavení pre-replikačních komplexů v místech ori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odpověď na mitogenní signály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př. EGF - EGFR - GEF faktor - Ras protein - MAP kinázy - transkripční faktory - exprese cyklinu D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inhibice antimitogenními signály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př. TGFβ - TGFβR - transkripční faktor Smad3, Smad4 - exprese CDK inhibitoru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6" name="Google Shape;756;p25"/>
          <p:cNvGrpSpPr/>
          <p:nvPr/>
        </p:nvGrpSpPr>
        <p:grpSpPr>
          <a:xfrm>
            <a:off x="531521" y="3557031"/>
            <a:ext cx="3600000" cy="2879389"/>
            <a:chOff x="827584" y="3285915"/>
            <a:chExt cx="3600000" cy="2879389"/>
          </a:xfrm>
        </p:grpSpPr>
        <p:pic>
          <p:nvPicPr>
            <p:cNvPr id="757" name="Google Shape;757;p25" descr="Mitogens Increase Transcription of Cyclin 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7584" y="3465304"/>
              <a:ext cx="3600000" cy="27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8" name="Google Shape;758;p25"/>
            <p:cNvSpPr txBox="1"/>
            <p:nvPr/>
          </p:nvSpPr>
          <p:spPr>
            <a:xfrm>
              <a:off x="1331431" y="3285915"/>
              <a:ext cx="25923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Mitogenní signalizace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1527568" y="4651180"/>
              <a:ext cx="720080" cy="1962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948606" y="4994780"/>
              <a:ext cx="611795" cy="1962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2314632" y="5388288"/>
              <a:ext cx="476086" cy="9811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4007412" y="5530640"/>
              <a:ext cx="244307" cy="9811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1974688" y="5881312"/>
              <a:ext cx="298568" cy="9811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3302961" y="5172264"/>
              <a:ext cx="612000" cy="9811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5"/>
            <p:cNvSpPr txBox="1"/>
            <p:nvPr/>
          </p:nvSpPr>
          <p:spPr>
            <a:xfrm>
              <a:off x="827584" y="4971929"/>
              <a:ext cx="864000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Receptorová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tyrozinproteinkináza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5"/>
            <p:cNvSpPr txBox="1"/>
            <p:nvPr/>
          </p:nvSpPr>
          <p:spPr>
            <a:xfrm>
              <a:off x="862174" y="4671042"/>
              <a:ext cx="20592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GEF faktor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5"/>
            <p:cNvSpPr txBox="1"/>
            <p:nvPr/>
          </p:nvSpPr>
          <p:spPr>
            <a:xfrm>
              <a:off x="1698723" y="5851362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D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5"/>
            <p:cNvSpPr txBox="1"/>
            <p:nvPr/>
          </p:nvSpPr>
          <p:spPr>
            <a:xfrm>
              <a:off x="2130723" y="5353314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Transkripce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5"/>
            <p:cNvSpPr txBox="1"/>
            <p:nvPr/>
          </p:nvSpPr>
          <p:spPr>
            <a:xfrm>
              <a:off x="3967911" y="5494059"/>
              <a:ext cx="32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5"/>
            <p:cNvSpPr txBox="1"/>
            <p:nvPr/>
          </p:nvSpPr>
          <p:spPr>
            <a:xfrm>
              <a:off x="3189110" y="5137290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Fosforylace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p25"/>
          <p:cNvGrpSpPr/>
          <p:nvPr/>
        </p:nvGrpSpPr>
        <p:grpSpPr>
          <a:xfrm>
            <a:off x="4927398" y="3485124"/>
            <a:ext cx="3605042" cy="2946221"/>
            <a:chOff x="4783000" y="3326795"/>
            <a:chExt cx="3605042" cy="2946221"/>
          </a:xfrm>
        </p:grpSpPr>
        <p:pic>
          <p:nvPicPr>
            <p:cNvPr id="772" name="Google Shape;772;p25" descr="Anti-mitogens Increase Transcription of Ink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8042" y="3573016"/>
              <a:ext cx="3600000" cy="27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3" name="Google Shape;773;p25"/>
            <p:cNvSpPr txBox="1"/>
            <p:nvPr/>
          </p:nvSpPr>
          <p:spPr>
            <a:xfrm>
              <a:off x="5291889" y="3326795"/>
              <a:ext cx="25923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Antimitogenní signalizace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5428857" y="4192368"/>
              <a:ext cx="616342" cy="792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5328834" y="4790771"/>
              <a:ext cx="616342" cy="792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6896352" y="5063854"/>
              <a:ext cx="483960" cy="792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6834533" y="5921398"/>
              <a:ext cx="943102" cy="8713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4894946" y="5114514"/>
              <a:ext cx="644151" cy="2259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25"/>
            <p:cNvSpPr txBox="1"/>
            <p:nvPr/>
          </p:nvSpPr>
          <p:spPr>
            <a:xfrm>
              <a:off x="5301897" y="4147942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Fosforylace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25"/>
            <p:cNvSpPr txBox="1"/>
            <p:nvPr/>
          </p:nvSpPr>
          <p:spPr>
            <a:xfrm>
              <a:off x="5216529" y="4746345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Smad3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5"/>
            <p:cNvSpPr txBox="1"/>
            <p:nvPr/>
          </p:nvSpPr>
          <p:spPr>
            <a:xfrm>
              <a:off x="4783000" y="5130400"/>
              <a:ext cx="864000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Receptorová serin/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threonin kináza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25"/>
            <p:cNvSpPr txBox="1"/>
            <p:nvPr/>
          </p:nvSpPr>
          <p:spPr>
            <a:xfrm>
              <a:off x="6711356" y="5024452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Transkripce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5"/>
            <p:cNvSpPr txBox="1"/>
            <p:nvPr/>
          </p:nvSpPr>
          <p:spPr>
            <a:xfrm>
              <a:off x="6807647" y="5895248"/>
              <a:ext cx="1020440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D neaktivuje CDK4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9" name="Google Shape;789;p2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0" name="Google Shape;790;p26"/>
          <p:cNvSpPr/>
          <p:nvPr/>
        </p:nvSpPr>
        <p:spPr>
          <a:xfrm>
            <a:off x="252000" y="937295"/>
            <a:ext cx="8640000" cy="232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 D - CDK4/6, cyklin E - CDK2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 cyklinu E řízena transkripčními faktory E2F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Rb protein (pRb) aktivní v nefosforylované formě, inhibován fosforylací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G0 a G1 inhibuje pRB expresi cyklinu E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fosforylaci (cyklin D - CDK4/6) se pRb uvolňuje a E2F spouští expresi cyklinu E, cyklinu  A a replikačních proteinů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pozitivní zpětná vazba - cyklin E tvoří komplex s CDK2 a dokončuje fosforylaci pRb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přechod G1/S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3" name="Google Shape;793;p26"/>
          <p:cNvGrpSpPr/>
          <p:nvPr/>
        </p:nvGrpSpPr>
        <p:grpSpPr>
          <a:xfrm>
            <a:off x="251501" y="3561139"/>
            <a:ext cx="2592307" cy="2071534"/>
            <a:chOff x="611390" y="3278234"/>
            <a:chExt cx="2592307" cy="2071534"/>
          </a:xfrm>
        </p:grpSpPr>
        <p:pic>
          <p:nvPicPr>
            <p:cNvPr id="794" name="Google Shape;794;p26" descr="E2Fs Regulate Cyclin E Transcription"/>
            <p:cNvPicPr preferRelativeResize="0"/>
            <p:nvPr/>
          </p:nvPicPr>
          <p:blipFill rotWithShape="1">
            <a:blip r:embed="rId3">
              <a:alphaModFix/>
            </a:blip>
            <a:srcRect l="4995" r="4995"/>
            <a:stretch/>
          </p:blipFill>
          <p:spPr>
            <a:xfrm>
              <a:off x="611390" y="3524455"/>
              <a:ext cx="2592307" cy="1825313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95" name="Google Shape;795;p26"/>
            <p:cNvSpPr txBox="1"/>
            <p:nvPr/>
          </p:nvSpPr>
          <p:spPr>
            <a:xfrm>
              <a:off x="611391" y="3278234"/>
              <a:ext cx="2592306" cy="246221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Transkripce cyklinu 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6" name="Google Shape;796;p26"/>
          <p:cNvGrpSpPr/>
          <p:nvPr/>
        </p:nvGrpSpPr>
        <p:grpSpPr>
          <a:xfrm>
            <a:off x="3281473" y="3788236"/>
            <a:ext cx="2736153" cy="2406221"/>
            <a:chOff x="3923758" y="3139966"/>
            <a:chExt cx="2736153" cy="2406221"/>
          </a:xfrm>
        </p:grpSpPr>
        <p:pic>
          <p:nvPicPr>
            <p:cNvPr id="797" name="Google Shape;797;p26" descr="pRb Regulates Activity of E2Fs"/>
            <p:cNvPicPr preferRelativeResize="0"/>
            <p:nvPr/>
          </p:nvPicPr>
          <p:blipFill rotWithShape="1">
            <a:blip r:embed="rId4">
              <a:alphaModFix/>
            </a:blip>
            <a:srcRect l="4995"/>
            <a:stretch/>
          </p:blipFill>
          <p:spPr>
            <a:xfrm>
              <a:off x="3923758" y="3386187"/>
              <a:ext cx="2736153" cy="2160000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98" name="Google Shape;798;p26"/>
            <p:cNvSpPr txBox="1"/>
            <p:nvPr/>
          </p:nvSpPr>
          <p:spPr>
            <a:xfrm>
              <a:off x="3923759" y="3139966"/>
              <a:ext cx="2736152" cy="246221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Funkce pRB v řízení BC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26"/>
          <p:cNvGrpSpPr/>
          <p:nvPr/>
        </p:nvGrpSpPr>
        <p:grpSpPr>
          <a:xfrm>
            <a:off x="6343692" y="3981581"/>
            <a:ext cx="2592306" cy="2406221"/>
            <a:chOff x="7164439" y="3246020"/>
            <a:chExt cx="2592306" cy="2406221"/>
          </a:xfrm>
        </p:grpSpPr>
        <p:pic>
          <p:nvPicPr>
            <p:cNvPr id="800" name="Google Shape;800;p26" descr="cyclin_e_cdk_positive_feedback"/>
            <p:cNvPicPr preferRelativeResize="0"/>
            <p:nvPr/>
          </p:nvPicPr>
          <p:blipFill rotWithShape="1">
            <a:blip r:embed="rId5">
              <a:alphaModFix/>
            </a:blip>
            <a:srcRect l="4995" r="4995"/>
            <a:stretch/>
          </p:blipFill>
          <p:spPr>
            <a:xfrm>
              <a:off x="7164439" y="3492241"/>
              <a:ext cx="2592306" cy="2160000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01" name="Google Shape;801;p26"/>
            <p:cNvSpPr txBox="1"/>
            <p:nvPr/>
          </p:nvSpPr>
          <p:spPr>
            <a:xfrm>
              <a:off x="7164439" y="3246020"/>
              <a:ext cx="2592306" cy="246221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Pozitivní zpětná vazba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7" name="Google Shape;807;p2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8" name="Google Shape;808;p2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S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7"/>
          <p:cNvSpPr/>
          <p:nvPr/>
        </p:nvSpPr>
        <p:spPr>
          <a:xfrm>
            <a:off x="252000" y="938774"/>
            <a:ext cx="8424456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- CDK2</a:t>
            </a:r>
            <a:endParaRPr dirty="0"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fosforylace složek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-iniciačního komplexu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výsledkem S fáze je vznik dvou sesterských chromatid každého chromozomu spojených molekulami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kohezinu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0" name="Google Shape;810;p27" descr="Mitogens Trigger Cell Divi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368" y="2097120"/>
            <a:ext cx="3216000" cy="241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1" name="Google Shape;811;p27"/>
          <p:cNvGrpSpPr/>
          <p:nvPr/>
        </p:nvGrpSpPr>
        <p:grpSpPr>
          <a:xfrm>
            <a:off x="813676" y="4696331"/>
            <a:ext cx="7105962" cy="686659"/>
            <a:chOff x="294953" y="2002560"/>
            <a:chExt cx="7105962" cy="686659"/>
          </a:xfrm>
        </p:grpSpPr>
        <p:grpSp>
          <p:nvGrpSpPr>
            <p:cNvPr id="812" name="Google Shape;812;p27"/>
            <p:cNvGrpSpPr/>
            <p:nvPr/>
          </p:nvGrpSpPr>
          <p:grpSpPr>
            <a:xfrm>
              <a:off x="294953" y="2002560"/>
              <a:ext cx="7105962" cy="414232"/>
              <a:chOff x="294953" y="1916835"/>
              <a:chExt cx="7105962" cy="414232"/>
            </a:xfrm>
          </p:grpSpPr>
          <p:pic>
            <p:nvPicPr>
              <p:cNvPr id="813" name="Google Shape;813;p27" descr="Cell fusion experiment demonstrating the existence of cell-cycle regulators"/>
              <p:cNvPicPr preferRelativeResize="0"/>
              <p:nvPr/>
            </p:nvPicPr>
            <p:blipFill rotWithShape="1">
              <a:blip r:embed="rId4">
                <a:alphaModFix/>
              </a:blip>
              <a:srcRect l="18815" t="2442" r="16855" b="80662"/>
              <a:stretch/>
            </p:blipFill>
            <p:spPr>
              <a:xfrm>
                <a:off x="294953" y="1916835"/>
                <a:ext cx="2700000" cy="3988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4" name="Google Shape;814;p27"/>
              <p:cNvSpPr/>
              <p:nvPr/>
            </p:nvSpPr>
            <p:spPr>
              <a:xfrm>
                <a:off x="6392803" y="2285348"/>
                <a:ext cx="1008112" cy="4571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5" name="Google Shape;815;p27"/>
            <p:cNvSpPr txBox="1"/>
            <p:nvPr/>
          </p:nvSpPr>
          <p:spPr>
            <a:xfrm>
              <a:off x="502048" y="2494245"/>
              <a:ext cx="23275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7"/>
            <p:cNvSpPr txBox="1"/>
            <p:nvPr/>
          </p:nvSpPr>
          <p:spPr>
            <a:xfrm>
              <a:off x="1284818" y="2495896"/>
              <a:ext cx="30168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G1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7"/>
            <p:cNvSpPr txBox="1"/>
            <p:nvPr/>
          </p:nvSpPr>
          <p:spPr>
            <a:xfrm>
              <a:off x="2302847" y="2489719"/>
              <a:ext cx="23275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7"/>
            <p:cNvSpPr txBox="1"/>
            <p:nvPr/>
          </p:nvSpPr>
          <p:spPr>
            <a:xfrm>
              <a:off x="2579947" y="2489719"/>
              <a:ext cx="23275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27"/>
          <p:cNvGrpSpPr/>
          <p:nvPr/>
        </p:nvGrpSpPr>
        <p:grpSpPr>
          <a:xfrm>
            <a:off x="786119" y="5634711"/>
            <a:ext cx="2700000" cy="698891"/>
            <a:chOff x="6146176" y="5361827"/>
            <a:chExt cx="2700000" cy="698891"/>
          </a:xfrm>
        </p:grpSpPr>
        <p:grpSp>
          <p:nvGrpSpPr>
            <p:cNvPr id="820" name="Google Shape;820;p27"/>
            <p:cNvGrpSpPr/>
            <p:nvPr/>
          </p:nvGrpSpPr>
          <p:grpSpPr>
            <a:xfrm>
              <a:off x="6146176" y="5361827"/>
              <a:ext cx="2700000" cy="429583"/>
              <a:chOff x="3314799" y="2562224"/>
              <a:chExt cx="2700000" cy="429583"/>
            </a:xfrm>
          </p:grpSpPr>
          <p:pic>
            <p:nvPicPr>
              <p:cNvPr id="821" name="Google Shape;821;p27" descr="Cell fusion experiment demonstrating the existence of cell-cycle regulators"/>
              <p:cNvPicPr preferRelativeResize="0"/>
              <p:nvPr/>
            </p:nvPicPr>
            <p:blipFill rotWithShape="1">
              <a:blip r:embed="rId4">
                <a:alphaModFix/>
              </a:blip>
              <a:srcRect l="18815" t="25424" r="16855" b="57430"/>
              <a:stretch/>
            </p:blipFill>
            <p:spPr>
              <a:xfrm>
                <a:off x="3314799" y="2562224"/>
                <a:ext cx="2700000" cy="4048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2" name="Google Shape;822;p27"/>
              <p:cNvSpPr/>
              <p:nvPr/>
            </p:nvSpPr>
            <p:spPr>
              <a:xfrm>
                <a:off x="3491880" y="2946088"/>
                <a:ext cx="1008112" cy="4571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3" name="Google Shape;823;p27"/>
            <p:cNvSpPr txBox="1"/>
            <p:nvPr/>
          </p:nvSpPr>
          <p:spPr>
            <a:xfrm>
              <a:off x="6355071" y="5864337"/>
              <a:ext cx="23275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7"/>
            <p:cNvSpPr txBox="1"/>
            <p:nvPr/>
          </p:nvSpPr>
          <p:spPr>
            <a:xfrm>
              <a:off x="7156031" y="5864337"/>
              <a:ext cx="30168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7"/>
            <p:cNvSpPr txBox="1"/>
            <p:nvPr/>
          </p:nvSpPr>
          <p:spPr>
            <a:xfrm>
              <a:off x="8161923" y="5864337"/>
              <a:ext cx="23275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7"/>
            <p:cNvSpPr txBox="1"/>
            <p:nvPr/>
          </p:nvSpPr>
          <p:spPr>
            <a:xfrm>
              <a:off x="8405060" y="5867395"/>
              <a:ext cx="30168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7" name="Google Shape;827;p27"/>
          <p:cNvSpPr txBox="1"/>
          <p:nvPr/>
        </p:nvSpPr>
        <p:spPr>
          <a:xfrm>
            <a:off x="3948829" y="4696331"/>
            <a:ext cx="44670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 buňky v S fázi obsahuje cyklin E - CDK2 a cyklin A - CDK2. Již není třeba mitogenní signál.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27"/>
          <p:cNvSpPr txBox="1"/>
          <p:nvPr/>
        </p:nvSpPr>
        <p:spPr>
          <a:xfrm>
            <a:off x="3948829" y="5661922"/>
            <a:ext cx="44670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jádře G2 buňky neproběhne opakovaná S fáze </a:t>
            </a:r>
            <a:b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důsledku  absence pre-iniciačních komplexů.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0" name="Google Shape;830;p27"/>
          <p:cNvGrpSpPr/>
          <p:nvPr/>
        </p:nvGrpSpPr>
        <p:grpSpPr>
          <a:xfrm>
            <a:off x="1063829" y="2451225"/>
            <a:ext cx="3169868" cy="1584000"/>
            <a:chOff x="385489" y="2823555"/>
            <a:chExt cx="3025784" cy="1530473"/>
          </a:xfrm>
        </p:grpSpPr>
        <p:pic>
          <p:nvPicPr>
            <p:cNvPr id="831" name="Google Shape;831;p27" descr="http://genesdev.cshlp.org/content/22/22/3089/F2.large.jpg"/>
            <p:cNvPicPr preferRelativeResize="0"/>
            <p:nvPr/>
          </p:nvPicPr>
          <p:blipFill rotWithShape="1">
            <a:blip r:embed="rId5">
              <a:alphaModFix/>
            </a:blip>
            <a:srcRect l="691" t="38820" r="27101" b="19416"/>
            <a:stretch/>
          </p:blipFill>
          <p:spPr>
            <a:xfrm>
              <a:off x="611560" y="2897537"/>
              <a:ext cx="2584451" cy="13079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2" name="Google Shape;832;p27"/>
            <p:cNvSpPr/>
            <p:nvPr/>
          </p:nvSpPr>
          <p:spPr>
            <a:xfrm>
              <a:off x="2491697" y="3641533"/>
              <a:ext cx="312067" cy="2915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2570817" y="3583064"/>
              <a:ext cx="312067" cy="2915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2349800" y="3573016"/>
              <a:ext cx="312067" cy="2915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7"/>
            <p:cNvSpPr txBox="1"/>
            <p:nvPr/>
          </p:nvSpPr>
          <p:spPr>
            <a:xfrm>
              <a:off x="385489" y="2823555"/>
              <a:ext cx="528794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kohezin</a:t>
              </a:r>
              <a:endParaRPr sz="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7"/>
            <p:cNvSpPr txBox="1"/>
            <p:nvPr/>
          </p:nvSpPr>
          <p:spPr>
            <a:xfrm>
              <a:off x="770809" y="4161955"/>
              <a:ext cx="432000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G1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7"/>
            <p:cNvSpPr txBox="1"/>
            <p:nvPr/>
          </p:nvSpPr>
          <p:spPr>
            <a:xfrm>
              <a:off x="1475704" y="4160705"/>
              <a:ext cx="432000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7"/>
            <p:cNvSpPr txBox="1"/>
            <p:nvPr/>
          </p:nvSpPr>
          <p:spPr>
            <a:xfrm>
              <a:off x="1917936" y="4161955"/>
              <a:ext cx="709848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 - profáze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7"/>
            <p:cNvSpPr txBox="1"/>
            <p:nvPr/>
          </p:nvSpPr>
          <p:spPr>
            <a:xfrm>
              <a:off x="2565793" y="4163207"/>
              <a:ext cx="845480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 - metafáze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3088706" y="3392160"/>
              <a:ext cx="169923" cy="6187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8"/>
          <p:cNvSpPr/>
          <p:nvPr/>
        </p:nvSpPr>
        <p:spPr>
          <a:xfrm>
            <a:off x="251999" y="937295"/>
            <a:ext cx="867828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MPF (mitosis-promoting factor) = cyklin B - CDK1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koncentrace cyklinu B roste průběžně během celé interfáze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CDK1 - inhibiční fosforylace (Wee1) odstraněna fosfatázou (Cdc25), aktivační fosforylace (CAK)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nárůst aktivity MPF je skokový, při maximální hladině cyklinu B a po odstranění inhibiční fosforylace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7" name="Google Shape;847;p2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8" name="Google Shape;848;p28" descr="http://www.mun.ca/biology/desmid/brian/BIOL2060/BIOL2060-19/19_35.jpg"/>
          <p:cNvPicPr preferRelativeResize="0"/>
          <p:nvPr/>
        </p:nvPicPr>
        <p:blipFill rotWithShape="1">
          <a:blip r:embed="rId3">
            <a:alphaModFix/>
          </a:blip>
          <a:srcRect b="2660"/>
          <a:stretch/>
        </p:blipFill>
        <p:spPr>
          <a:xfrm>
            <a:off x="5436096" y="4994946"/>
            <a:ext cx="2603971" cy="1407934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2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přechod G2/M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0" name="Google Shape;850;p28"/>
          <p:cNvGrpSpPr/>
          <p:nvPr/>
        </p:nvGrpSpPr>
        <p:grpSpPr>
          <a:xfrm>
            <a:off x="1099968" y="2531193"/>
            <a:ext cx="3314322" cy="2004280"/>
            <a:chOff x="5746076" y="2332529"/>
            <a:chExt cx="3314322" cy="2004280"/>
          </a:xfrm>
        </p:grpSpPr>
        <p:pic>
          <p:nvPicPr>
            <p:cNvPr id="851" name="Google Shape;851;p28" descr="Activation of Cyclin-CDK"/>
            <p:cNvPicPr preferRelativeResize="0"/>
            <p:nvPr/>
          </p:nvPicPr>
          <p:blipFill rotWithShape="1">
            <a:blip r:embed="rId4">
              <a:alphaModFix/>
            </a:blip>
            <a:srcRect l="3208" t="3243" r="2189" b="7011"/>
            <a:stretch/>
          </p:blipFill>
          <p:spPr>
            <a:xfrm>
              <a:off x="5975056" y="2332529"/>
              <a:ext cx="3060000" cy="2004280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52" name="Google Shape;852;p28"/>
            <p:cNvSpPr/>
            <p:nvPr/>
          </p:nvSpPr>
          <p:spPr>
            <a:xfrm>
              <a:off x="6262766" y="2570626"/>
              <a:ext cx="235160" cy="725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6061414" y="3976952"/>
              <a:ext cx="235160" cy="725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6949535" y="3950987"/>
              <a:ext cx="194347" cy="6598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6890888" y="3140968"/>
              <a:ext cx="235160" cy="725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7681708" y="3103839"/>
              <a:ext cx="416601" cy="7984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7595907" y="3969636"/>
              <a:ext cx="344298" cy="7984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8113089" y="3779966"/>
              <a:ext cx="284544" cy="17115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8116530" y="2405773"/>
              <a:ext cx="284544" cy="17115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8713713" y="2834646"/>
              <a:ext cx="235160" cy="725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8"/>
            <p:cNvSpPr txBox="1"/>
            <p:nvPr/>
          </p:nvSpPr>
          <p:spPr>
            <a:xfrm>
              <a:off x="5951484" y="2530204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B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8"/>
            <p:cNvSpPr txBox="1"/>
            <p:nvPr/>
          </p:nvSpPr>
          <p:spPr>
            <a:xfrm>
              <a:off x="5746076" y="3936601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CDK1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8"/>
            <p:cNvSpPr txBox="1"/>
            <p:nvPr/>
          </p:nvSpPr>
          <p:spPr>
            <a:xfrm>
              <a:off x="6576468" y="3107126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CAK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8"/>
            <p:cNvSpPr txBox="1"/>
            <p:nvPr/>
          </p:nvSpPr>
          <p:spPr>
            <a:xfrm>
              <a:off x="6606418" y="3914582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Wee1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8"/>
            <p:cNvSpPr txBox="1"/>
            <p:nvPr/>
          </p:nvSpPr>
          <p:spPr>
            <a:xfrm>
              <a:off x="7336056" y="3935233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Aktivační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8"/>
            <p:cNvSpPr txBox="1"/>
            <p:nvPr/>
          </p:nvSpPr>
          <p:spPr>
            <a:xfrm>
              <a:off x="7461666" y="3067370"/>
              <a:ext cx="864000" cy="152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Inaktivační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8"/>
            <p:cNvSpPr txBox="1"/>
            <p:nvPr/>
          </p:nvSpPr>
          <p:spPr>
            <a:xfrm>
              <a:off x="7819772" y="2383088"/>
              <a:ext cx="864000" cy="219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Cdc25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8"/>
            <p:cNvSpPr txBox="1"/>
            <p:nvPr/>
          </p:nvSpPr>
          <p:spPr>
            <a:xfrm>
              <a:off x="7826992" y="3753612"/>
              <a:ext cx="864000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Cdc25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8"/>
            <p:cNvSpPr txBox="1"/>
            <p:nvPr/>
          </p:nvSpPr>
          <p:spPr>
            <a:xfrm>
              <a:off x="8617030" y="2761879"/>
              <a:ext cx="443368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MPF</a:t>
              </a:r>
              <a:endParaRPr/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5412830" y="2515602"/>
            <a:ext cx="2607170" cy="2054511"/>
            <a:chOff x="6121886" y="4555411"/>
            <a:chExt cx="2607170" cy="2054511"/>
          </a:xfrm>
        </p:grpSpPr>
        <p:pic>
          <p:nvPicPr>
            <p:cNvPr id="872" name="Google Shape;872;p28" descr="http://faculty.samford.edu/~djohnso2/44962w/405/mpfandnmemb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81056" y="4555411"/>
              <a:ext cx="2448000" cy="2054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3" name="Google Shape;873;p28"/>
            <p:cNvSpPr/>
            <p:nvPr/>
          </p:nvSpPr>
          <p:spPr>
            <a:xfrm>
              <a:off x="6589262" y="4699538"/>
              <a:ext cx="377429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6462498" y="4940522"/>
              <a:ext cx="377429" cy="14348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6501584" y="5229200"/>
              <a:ext cx="377429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7575289" y="5899220"/>
              <a:ext cx="377429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6417703" y="6139698"/>
              <a:ext cx="377429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6316451" y="5589506"/>
              <a:ext cx="171559" cy="14348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6458688" y="5888963"/>
              <a:ext cx="1054632" cy="890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8"/>
            <p:cNvSpPr txBox="1"/>
            <p:nvPr/>
          </p:nvSpPr>
          <p:spPr>
            <a:xfrm>
              <a:off x="6228184" y="4637794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Jaderné 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8"/>
            <p:cNvSpPr txBox="1"/>
            <p:nvPr/>
          </p:nvSpPr>
          <p:spPr>
            <a:xfrm>
              <a:off x="6216998" y="4932044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Jaderný pór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8"/>
            <p:cNvSpPr txBox="1"/>
            <p:nvPr/>
          </p:nvSpPr>
          <p:spPr>
            <a:xfrm>
              <a:off x="6205706" y="5180052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 lamina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8"/>
            <p:cNvSpPr txBox="1"/>
            <p:nvPr/>
          </p:nvSpPr>
          <p:spPr>
            <a:xfrm>
              <a:off x="7219069" y="5853289"/>
              <a:ext cx="86400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MPF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8"/>
            <p:cNvSpPr txBox="1"/>
            <p:nvPr/>
          </p:nvSpPr>
          <p:spPr>
            <a:xfrm>
              <a:off x="6121886" y="6048018"/>
              <a:ext cx="864000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Laminové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dimery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5" name="Google Shape;885;p28"/>
          <p:cNvSpPr/>
          <p:nvPr/>
        </p:nvSpPr>
        <p:spPr>
          <a:xfrm>
            <a:off x="506785" y="4973091"/>
            <a:ext cx="465437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MPF fosforyluje cílové proteiny brzké fáze mitózy 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kondenzace chromatinu - aktivace kondenzinů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jaderné membrány - depolymerace laminů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mitotického vřeténka - aktivace centrozomů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1" name="Google Shape;891;p2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2" name="Google Shape;892;p2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 buněčného cyklu - M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29"/>
          <p:cNvSpPr/>
          <p:nvPr/>
        </p:nvSpPr>
        <p:spPr>
          <a:xfrm>
            <a:off x="252000" y="937295"/>
            <a:ext cx="8192239" cy="306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APC, anaphase-promoting complex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aktivován v pozdní mitóze působením MPF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funguje jen po připojení proteinu Cdc20, ten je blokován proteiny Mad a Bub, které ho uvolňují  až po správném připojení kinetochorů všech chromozomů k mikrotubulům vřeténka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připojuje ubikvitin k proteinům, které řídící mitózu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i) sekurin </a:t>
            </a:r>
            <a:endParaRPr/>
          </a:p>
          <a:p>
            <a:pPr marL="812800" marR="0" lvl="1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jeho rozklad uvolňuje separázu, která degraduje proteiny spojující sesterské chromatidy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ii) cyklin B</a:t>
            </a:r>
            <a:endParaRPr/>
          </a:p>
          <a:p>
            <a:pPr marL="812800" marR="0" lvl="1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inaktivace MPF, konstitutivně aktivní fosfatázy odstraňují fosfátové skupiny z  proteinů, které byly fosforylovány MPF, zakončení mitózy, vstup do nové G1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4" name="Google Shape;894;p29"/>
          <p:cNvGrpSpPr/>
          <p:nvPr/>
        </p:nvGrpSpPr>
        <p:grpSpPr>
          <a:xfrm>
            <a:off x="385836" y="4447179"/>
            <a:ext cx="2443974" cy="1821740"/>
            <a:chOff x="183809" y="4409079"/>
            <a:chExt cx="2443974" cy="1821740"/>
          </a:xfrm>
        </p:grpSpPr>
        <p:pic>
          <p:nvPicPr>
            <p:cNvPr id="895" name="Google Shape;895;p29" descr="http://www.mun.ca/biology/desmid/brian/BIOL2060/BIOL2060-19/19_38.jpg"/>
            <p:cNvPicPr preferRelativeResize="0"/>
            <p:nvPr/>
          </p:nvPicPr>
          <p:blipFill rotWithShape="1">
            <a:blip r:embed="rId3">
              <a:alphaModFix/>
            </a:blip>
            <a:srcRect l="11250" t="56281" r="18871" b="19103"/>
            <a:stretch/>
          </p:blipFill>
          <p:spPr>
            <a:xfrm>
              <a:off x="317416" y="4430819"/>
              <a:ext cx="2232639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6" name="Google Shape;896;p29"/>
            <p:cNvSpPr/>
            <p:nvPr/>
          </p:nvSpPr>
          <p:spPr>
            <a:xfrm>
              <a:off x="1433735" y="5805264"/>
              <a:ext cx="473969" cy="37362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06196" y="4437112"/>
              <a:ext cx="522745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297227" y="4520339"/>
              <a:ext cx="475223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295523" y="4634182"/>
              <a:ext cx="357282" cy="7663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1043608" y="4661521"/>
              <a:ext cx="522745" cy="20763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1300374" y="5294814"/>
              <a:ext cx="522745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363382" y="5545282"/>
              <a:ext cx="522745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353444" y="5661677"/>
              <a:ext cx="695774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470902" y="5738865"/>
              <a:ext cx="522745" cy="72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 rot="7622869">
              <a:off x="2323999" y="5697292"/>
              <a:ext cx="343629" cy="7130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183809" y="4491222"/>
              <a:ext cx="588641" cy="180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Volný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1718753" y="4415323"/>
              <a:ext cx="777060" cy="3387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1861467" y="4409079"/>
              <a:ext cx="588641" cy="34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připojený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 vřeténku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1022883" y="4660522"/>
              <a:ext cx="588641" cy="180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Mad a Bub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1259632" y="5191533"/>
              <a:ext cx="588641" cy="34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Cdc20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1611524" y="5944037"/>
              <a:ext cx="411087" cy="129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APC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200110" y="5520893"/>
              <a:ext cx="809838" cy="180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Komplex Mad/Bub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inhibuje Cdc20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29"/>
          <p:cNvGrpSpPr/>
          <p:nvPr/>
        </p:nvGrpSpPr>
        <p:grpSpPr>
          <a:xfrm>
            <a:off x="3061463" y="4200993"/>
            <a:ext cx="2989154" cy="2179741"/>
            <a:chOff x="3061463" y="4162893"/>
            <a:chExt cx="2989154" cy="2179741"/>
          </a:xfrm>
        </p:grpSpPr>
        <p:pic>
          <p:nvPicPr>
            <p:cNvPr id="914" name="Google Shape;914;p29" descr="https://classconnection.s3.amazonaws.com/662/flashcards/1882662/png/cdc_20_anaphase_exit-14272E9EB56695AE2D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93968" y="4162893"/>
              <a:ext cx="2856649" cy="21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5" name="Google Shape;915;p29"/>
            <p:cNvSpPr/>
            <p:nvPr/>
          </p:nvSpPr>
          <p:spPr>
            <a:xfrm>
              <a:off x="3960143" y="4537978"/>
              <a:ext cx="238043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4531320" y="4221088"/>
              <a:ext cx="238043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4537658" y="4470772"/>
              <a:ext cx="261847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4533652" y="4575518"/>
              <a:ext cx="261847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960143" y="5111866"/>
              <a:ext cx="467841" cy="688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12302" y="5030006"/>
              <a:ext cx="467841" cy="688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3528095" y="5321238"/>
              <a:ext cx="467841" cy="688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3361165" y="5405049"/>
              <a:ext cx="351495" cy="12189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3912708" y="5551354"/>
              <a:ext cx="290492" cy="1340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464794" y="5319653"/>
              <a:ext cx="290492" cy="688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4535028" y="5425984"/>
              <a:ext cx="264084" cy="688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5260945" y="5378752"/>
              <a:ext cx="684967" cy="1474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424059" y="6178886"/>
              <a:ext cx="2444085" cy="1474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5099187" y="4795411"/>
              <a:ext cx="951430" cy="21776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061463" y="5022080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APC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933065" y="5073980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 APC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377995" y="5270654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MPF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447921" y="4349885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Cdc20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4231343" y="4165918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Sekunrin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233133" y="4481618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separáza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4231112" y="5276553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separáza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3806220" y="5465336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Mitotické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vřeténko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3090724" y="5419387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Kohezin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5225014" y="5390524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Rozštěpený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kohezin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4992597" y="4835266"/>
              <a:ext cx="1036782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Ubikvitinace a degradace sekurinu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3120620" y="6162634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4151228" y="6146816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Metafáze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5241844" y="6146150"/>
              <a:ext cx="778315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Anafáze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29"/>
          <p:cNvGrpSpPr/>
          <p:nvPr/>
        </p:nvGrpSpPr>
        <p:grpSpPr>
          <a:xfrm>
            <a:off x="6493126" y="4353188"/>
            <a:ext cx="2113131" cy="1923933"/>
            <a:chOff x="6567557" y="4378886"/>
            <a:chExt cx="2113131" cy="1923933"/>
          </a:xfrm>
        </p:grpSpPr>
        <p:pic>
          <p:nvPicPr>
            <p:cNvPr id="944" name="Google Shape;944;p29" descr="http://www.mun.ca/biology/desmid/brian/BIOL2060/BIOL2060-19/19_37.jpg"/>
            <p:cNvPicPr preferRelativeResize="0"/>
            <p:nvPr/>
          </p:nvPicPr>
          <p:blipFill rotWithShape="1">
            <a:blip r:embed="rId5">
              <a:alphaModFix/>
            </a:blip>
            <a:srcRect t="21481" b="6328"/>
            <a:stretch/>
          </p:blipFill>
          <p:spPr>
            <a:xfrm>
              <a:off x="6567557" y="4378886"/>
              <a:ext cx="2113131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5" name="Google Shape;945;p29"/>
            <p:cNvSpPr/>
            <p:nvPr/>
          </p:nvSpPr>
          <p:spPr>
            <a:xfrm>
              <a:off x="7452320" y="4665556"/>
              <a:ext cx="648072" cy="5029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8356652" y="4795411"/>
              <a:ext cx="324036" cy="18385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7840410" y="4385224"/>
              <a:ext cx="678260" cy="7597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7848570" y="4470772"/>
              <a:ext cx="467846" cy="7597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7497372" y="5353259"/>
              <a:ext cx="511069" cy="8856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9"/>
            <p:cNvSpPr/>
            <p:nvPr/>
          </p:nvSpPr>
          <p:spPr>
            <a:xfrm rot="-1508839">
              <a:off x="7871906" y="6057734"/>
              <a:ext cx="511069" cy="8856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29"/>
            <p:cNvSpPr/>
            <p:nvPr/>
          </p:nvSpPr>
          <p:spPr>
            <a:xfrm rot="1189307">
              <a:off x="7151020" y="6088704"/>
              <a:ext cx="351015" cy="8265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7120920" y="4385214"/>
              <a:ext cx="205607" cy="2015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7515661" y="4455183"/>
              <a:ext cx="778315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APC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7582283" y="4607583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Degradace cyklinu B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7182784" y="6158819"/>
              <a:ext cx="127764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Vzrůstající koncentrace cyklinu B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7016329" y="5314657"/>
              <a:ext cx="127764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G2/M přechod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Dělení buněk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3"/>
          <p:cNvSpPr/>
          <p:nvPr/>
        </p:nvSpPr>
        <p:spPr>
          <a:xfrm>
            <a:off x="252000" y="917200"/>
            <a:ext cx="8640000" cy="278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Prokaryota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1778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příčné dělení buněk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Eukaryota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1778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dělení buněk nezbytné pro</a:t>
            </a:r>
            <a:endParaRPr/>
          </a:p>
          <a:p>
            <a:pPr marL="17780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růst organizmu</a:t>
            </a:r>
            <a:endParaRPr/>
          </a:p>
          <a:p>
            <a:pPr marL="17780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náhradu poškozených a starých buněk</a:t>
            </a:r>
            <a:endParaRPr/>
          </a:p>
          <a:p>
            <a:pPr marL="17780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šíření genetické informace: mitóza, meióza</a:t>
            </a:r>
            <a:endParaRPr/>
          </a:p>
        </p:txBody>
      </p:sp>
      <p:pic>
        <p:nvPicPr>
          <p:cNvPr id="114" name="Google Shape;114;p3" descr="https://uchicagomed.files.wordpress.com/2015/05/de-mitosis-l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032" y="3334999"/>
            <a:ext cx="4032171" cy="268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http://biology.kenyon.edu/courses/biol114/Chap01/cell-1.gif"/>
          <p:cNvPicPr preferRelativeResize="0"/>
          <p:nvPr/>
        </p:nvPicPr>
        <p:blipFill rotWithShape="1">
          <a:blip r:embed="rId4">
            <a:alphaModFix/>
          </a:blip>
          <a:srcRect t="4629"/>
          <a:stretch/>
        </p:blipFill>
        <p:spPr>
          <a:xfrm>
            <a:off x="5990931" y="1196752"/>
            <a:ext cx="1770371" cy="1505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251520" y="3789040"/>
            <a:ext cx="4324702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0" indent="-184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 rozdělením se buňka musí zvětšit, zduplikovat chromozomy a přesně je rozdělit do dceřiných buněk</a:t>
            </a:r>
            <a:endParaRPr/>
          </a:p>
          <a:p>
            <a:pPr marL="355600" marR="0" lvl="0" indent="-1778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koordinace procesů v rámci buněčného cyklu</a:t>
            </a:r>
            <a:endParaRPr/>
          </a:p>
          <a:p>
            <a:pPr marL="355600" marR="0" lvl="0" indent="-1778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dělení buněk je přísně řízeno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1778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abnormální vývoj může být příčinou nádorů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Inhibitory CDK (CKI)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4" name="Google Shape;964;p3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5" name="Google Shape;965;p30"/>
          <p:cNvSpPr/>
          <p:nvPr/>
        </p:nvSpPr>
        <p:spPr>
          <a:xfrm>
            <a:off x="252000" y="1042070"/>
            <a:ext cx="468004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Rodina INK4  (</a:t>
            </a:r>
            <a:r>
              <a:rPr lang="cs-CZ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hibitors of </a:t>
            </a:r>
            <a:r>
              <a:rPr lang="cs-CZ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inase 4)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p16, p15, p18, p19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inhibují cyklin D - CDK4/6, zástava v G1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Rodina CIP	 (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DK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nhibitory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roteins)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p21 (cílový gen proteinu p53), p27, p57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inhibují cyklin D - CDK4/6, cyklin E - CDK2,  cyklin A - CDK2, cyklin B - CDK1</a:t>
            </a:r>
            <a:endParaRPr/>
          </a:p>
        </p:txBody>
      </p:sp>
      <p:sp>
        <p:nvSpPr>
          <p:cNvPr id="966" name="Google Shape;966;p30"/>
          <p:cNvSpPr/>
          <p:nvPr/>
        </p:nvSpPr>
        <p:spPr>
          <a:xfrm>
            <a:off x="396496" y="3789040"/>
            <a:ext cx="8196102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Farmakologické inhibitory CDK</a:t>
            </a:r>
            <a:endParaRPr dirty="0"/>
          </a:p>
          <a:p>
            <a:pPr marL="180975" marR="0" lvl="1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deregulace CDK u různých chorob, farmakologické inhibitory blokující ATP vazebné místo CDK</a:t>
            </a:r>
            <a:endParaRPr dirty="0"/>
          </a:p>
          <a:p>
            <a:pPr marL="180975" marR="0" lvl="1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selektivní účinek inhibitorů možno využít pro léčebné účely </a:t>
            </a:r>
            <a:endParaRPr dirty="0"/>
          </a:p>
          <a:p>
            <a:pPr marL="0" marR="0" lvl="1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nádory, neurodegenerativní choroby (Alzheimerova choroba, ALS, mrtvice)</a:t>
            </a:r>
            <a:endParaRPr dirty="0"/>
          </a:p>
          <a:p>
            <a:pPr marL="0" marR="0" lvl="1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kardiovaskulární choroby (ateroskleróza, hypertrofie srdce)</a:t>
            </a:r>
            <a:endParaRPr dirty="0"/>
          </a:p>
          <a:p>
            <a:pPr marL="0" marR="0" lvl="1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virové infekce (HCMV, HIV, HSV, HPV)</a:t>
            </a:r>
            <a:endParaRPr dirty="0"/>
          </a:p>
          <a:p>
            <a:pPr marL="0" marR="0" lvl="1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parazitická protozoa (malárie, spavá nemoc)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8" name="Google Shape;968;p30"/>
          <p:cNvGrpSpPr/>
          <p:nvPr/>
        </p:nvGrpSpPr>
        <p:grpSpPr>
          <a:xfrm>
            <a:off x="5004048" y="1272915"/>
            <a:ext cx="3782350" cy="1868053"/>
            <a:chOff x="5183214" y="957641"/>
            <a:chExt cx="3782350" cy="1868053"/>
          </a:xfrm>
        </p:grpSpPr>
        <p:pic>
          <p:nvPicPr>
            <p:cNvPr id="969" name="Google Shape;969;p30" descr="http://www.pha.jhu.edu/~ghzheng/old/webct/note7_1.files/Image5.jpg"/>
            <p:cNvPicPr preferRelativeResize="0"/>
            <p:nvPr/>
          </p:nvPicPr>
          <p:blipFill rotWithShape="1">
            <a:blip r:embed="rId3">
              <a:alphaModFix/>
            </a:blip>
            <a:srcRect t="18151" b="18828"/>
            <a:stretch/>
          </p:blipFill>
          <p:spPr>
            <a:xfrm>
              <a:off x="5436097" y="1460821"/>
              <a:ext cx="3513054" cy="1282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0" name="Google Shape;970;p30"/>
            <p:cNvSpPr/>
            <p:nvPr/>
          </p:nvSpPr>
          <p:spPr>
            <a:xfrm>
              <a:off x="5572797" y="1468136"/>
              <a:ext cx="504056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5423179" y="2306132"/>
              <a:ext cx="396000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5774273" y="2669175"/>
              <a:ext cx="1027122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7612713" y="2729723"/>
              <a:ext cx="848861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8137574" y="2145901"/>
              <a:ext cx="540000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6983697" y="2483563"/>
              <a:ext cx="540000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6783121" y="1442095"/>
              <a:ext cx="540000" cy="959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6765492" y="1679548"/>
              <a:ext cx="387600" cy="4663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8577964" y="1598771"/>
              <a:ext cx="387600" cy="4663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6275428" y="1858598"/>
              <a:ext cx="387600" cy="716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6276379" y="1953407"/>
              <a:ext cx="291210" cy="716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8137574" y="1726697"/>
              <a:ext cx="387600" cy="716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8138525" y="1821506"/>
              <a:ext cx="291210" cy="716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5245457" y="1466339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 p16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6000962" y="1816988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D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5953790" y="1925289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CDK4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0"/>
            <p:cNvSpPr/>
            <p:nvPr/>
          </p:nvSpPr>
          <p:spPr>
            <a:xfrm rot="-5400000">
              <a:off x="6336873" y="1839964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komplex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7828062" y="1696673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D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7780890" y="1804974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CDK4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0"/>
            <p:cNvSpPr/>
            <p:nvPr/>
          </p:nvSpPr>
          <p:spPr>
            <a:xfrm rot="-5400000">
              <a:off x="8163973" y="1726964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komplex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6731134" y="1450493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p16 chybí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5183214" y="2297440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 Rb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7866230" y="2140171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inaktivní Rb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6876256" y="2466863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aktivní E2F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7861355" y="2661197"/>
              <a:ext cx="936387" cy="1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exprese genů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fáze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5724128" y="957641"/>
              <a:ext cx="936387" cy="28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NEPROLIFERUJÍCÍ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7553018" y="957641"/>
              <a:ext cx="936387" cy="28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PROLIFERUJÍCÍ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31"/>
          <p:cNvGrpSpPr/>
          <p:nvPr/>
        </p:nvGrpSpPr>
        <p:grpSpPr>
          <a:xfrm>
            <a:off x="6372200" y="630444"/>
            <a:ext cx="2043644" cy="1966890"/>
            <a:chOff x="6372200" y="1026345"/>
            <a:chExt cx="2043644" cy="1966890"/>
          </a:xfrm>
        </p:grpSpPr>
        <p:pic>
          <p:nvPicPr>
            <p:cNvPr id="1003" name="Google Shape;1003;p31" descr="https://sharonap-cellrepro-p2.wikispaces.com/file/view/12-13-MechAnalogyCellCyc-L.gif/309722588/375x364/12-13-MechAnalogyCellCyc-L.gif"/>
            <p:cNvPicPr preferRelativeResize="0"/>
            <p:nvPr/>
          </p:nvPicPr>
          <p:blipFill rotWithShape="1">
            <a:blip r:embed="rId3">
              <a:alphaModFix/>
            </a:blip>
            <a:srcRect t="1721" b="9146"/>
            <a:stretch/>
          </p:blipFill>
          <p:spPr>
            <a:xfrm>
              <a:off x="6372200" y="1087746"/>
              <a:ext cx="2043644" cy="1768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4" name="Google Shape;1004;p31"/>
            <p:cNvSpPr/>
            <p:nvPr/>
          </p:nvSpPr>
          <p:spPr>
            <a:xfrm>
              <a:off x="7191287" y="1075205"/>
              <a:ext cx="527134" cy="9506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6372200" y="2741757"/>
              <a:ext cx="527134" cy="9506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1"/>
            <p:cNvSpPr/>
            <p:nvPr/>
          </p:nvSpPr>
          <p:spPr>
            <a:xfrm rot="-3482085">
              <a:off x="6535614" y="2644269"/>
              <a:ext cx="348477" cy="8549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1"/>
            <p:cNvSpPr/>
            <p:nvPr/>
          </p:nvSpPr>
          <p:spPr>
            <a:xfrm rot="-3399262">
              <a:off x="7026879" y="1133238"/>
              <a:ext cx="294953" cy="7241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1"/>
            <p:cNvSpPr/>
            <p:nvPr/>
          </p:nvSpPr>
          <p:spPr>
            <a:xfrm rot="4003843">
              <a:off x="6917724" y="2773537"/>
              <a:ext cx="348477" cy="8549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9" name="Google Shape;1009;p3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body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0" name="Google Shape;1010;p3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1" name="Google Shape;1011;p31"/>
          <p:cNvSpPr/>
          <p:nvPr/>
        </p:nvSpPr>
        <p:spPr>
          <a:xfrm>
            <a:off x="252480" y="937295"/>
            <a:ext cx="56156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vnímají vnější i vnitřní podněty a zajišťují správný chod BC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dokončení předchozí fáze a splnění podmínek pro fázi následující</a:t>
            </a:r>
            <a:endParaRPr/>
          </a:p>
        </p:txBody>
      </p:sp>
      <p:pic>
        <p:nvPicPr>
          <p:cNvPr id="1012" name="Google Shape;1012;p31" descr="https://adapaproject.org/images/biobook_images/Checkpoints1.jpg"/>
          <p:cNvPicPr preferRelativeResize="0"/>
          <p:nvPr/>
        </p:nvPicPr>
        <p:blipFill rotWithShape="1">
          <a:blip r:embed="rId4">
            <a:alphaModFix/>
          </a:blip>
          <a:srcRect r="38086"/>
          <a:stretch/>
        </p:blipFill>
        <p:spPr>
          <a:xfrm>
            <a:off x="5369334" y="3356992"/>
            <a:ext cx="3060000" cy="284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31"/>
          <p:cNvSpPr/>
          <p:nvPr/>
        </p:nvSpPr>
        <p:spPr>
          <a:xfrm>
            <a:off x="612520" y="2348880"/>
            <a:ext cx="8640000" cy="377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 G1 - bod restrikce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vnější faktory - živiny, mitogeny, antiproliferační faktory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jeho překonání mohou BC zastavit už jen vnitřní faktory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celistvost DNA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velikost buňky (kvasinky)</a:t>
            </a:r>
            <a:endParaRPr/>
          </a:p>
          <a:p>
            <a:pPr marL="180975" marR="0" lvl="0" indent="-79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 G2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dokončení replikace DNA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celistvost DNA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velikost buňky (kvasinky)</a:t>
            </a:r>
            <a:endParaRPr/>
          </a:p>
          <a:p>
            <a:pPr marL="180975" marR="0" lvl="0" indent="-79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 M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přechod metafáze-anafáze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správné připojení chromozomů k mitotickému vřeténku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body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1" name="Google Shape;1021;p3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2" name="Google Shape;1022;p32"/>
          <p:cNvSpPr/>
          <p:nvPr/>
        </p:nvSpPr>
        <p:spPr>
          <a:xfrm>
            <a:off x="252480" y="937295"/>
            <a:ext cx="8640000" cy="257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Vnější podněty - chemické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marR="0" lvl="0" indent="-17303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živiny, signály pro růst, dělení a přežití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i) mitogeny - stimulují dělení buněk, přechod G1/S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ii) růstové faktory - stimulují růst buněk, syntézu makromolekul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iii) faktory pro přežívání - potlačují apoptózu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Vnější podněty - fyzikální</a:t>
            </a:r>
            <a:endParaRPr/>
          </a:p>
          <a:p>
            <a:pPr marL="180975" marR="0" lvl="0" indent="-1809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prostor a povrch pro adherenci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3" name="Google Shape;1023;p32"/>
          <p:cNvGrpSpPr/>
          <p:nvPr/>
        </p:nvGrpSpPr>
        <p:grpSpPr>
          <a:xfrm>
            <a:off x="611560" y="3646165"/>
            <a:ext cx="3584199" cy="2498716"/>
            <a:chOff x="228303" y="3789040"/>
            <a:chExt cx="3584199" cy="2498716"/>
          </a:xfrm>
        </p:grpSpPr>
        <p:grpSp>
          <p:nvGrpSpPr>
            <p:cNvPr id="1024" name="Google Shape;1024;p32"/>
            <p:cNvGrpSpPr/>
            <p:nvPr/>
          </p:nvGrpSpPr>
          <p:grpSpPr>
            <a:xfrm>
              <a:off x="228303" y="3789040"/>
              <a:ext cx="3584199" cy="2498716"/>
              <a:chOff x="228303" y="3789040"/>
              <a:chExt cx="3584199" cy="2498716"/>
            </a:xfrm>
          </p:grpSpPr>
          <p:pic>
            <p:nvPicPr>
              <p:cNvPr id="1025" name="Google Shape;1025;p32" descr="https://classconnection.s3.amazonaws.com/662/flashcards/3330662/png/cdplatelet-13F88092C9329C769E2.png"/>
              <p:cNvPicPr preferRelativeResize="0"/>
              <p:nvPr/>
            </p:nvPicPr>
            <p:blipFill rotWithShape="1">
              <a:blip r:embed="rId3">
                <a:alphaModFix/>
              </a:blip>
              <a:srcRect l="19724" t="5589" b="4682"/>
              <a:stretch/>
            </p:blipFill>
            <p:spPr>
              <a:xfrm>
                <a:off x="395536" y="3789040"/>
                <a:ext cx="3416966" cy="23400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1026" name="Google Shape;1026;p32"/>
              <p:cNvSpPr txBox="1"/>
              <p:nvPr/>
            </p:nvSpPr>
            <p:spPr>
              <a:xfrm>
                <a:off x="2284433" y="4077278"/>
                <a:ext cx="1008000" cy="468000"/>
              </a:xfrm>
              <a:prstGeom prst="rect">
                <a:avLst/>
              </a:prstGeom>
              <a:noFill/>
              <a:ln w="95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Účinky PDGF 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 fibroblasty 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pojivové tkáně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32"/>
              <p:cNvSpPr/>
              <p:nvPr/>
            </p:nvSpPr>
            <p:spPr>
              <a:xfrm>
                <a:off x="395536" y="3789040"/>
                <a:ext cx="576064" cy="23289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2"/>
              <p:cNvSpPr/>
              <p:nvPr/>
            </p:nvSpPr>
            <p:spPr>
              <a:xfrm>
                <a:off x="650579" y="4302621"/>
                <a:ext cx="576064" cy="23289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2"/>
              <p:cNvSpPr/>
              <p:nvPr/>
            </p:nvSpPr>
            <p:spPr>
              <a:xfrm>
                <a:off x="406798" y="4423172"/>
                <a:ext cx="708817" cy="1238076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2"/>
              <p:cNvSpPr/>
              <p:nvPr/>
            </p:nvSpPr>
            <p:spPr>
              <a:xfrm>
                <a:off x="1497174" y="5187618"/>
                <a:ext cx="1096246" cy="14460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2"/>
              <p:cNvSpPr/>
              <p:nvPr/>
            </p:nvSpPr>
            <p:spPr>
              <a:xfrm>
                <a:off x="1691680" y="5293004"/>
                <a:ext cx="587023" cy="169091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32"/>
              <p:cNvSpPr/>
              <p:nvPr/>
            </p:nvSpPr>
            <p:spPr>
              <a:xfrm>
                <a:off x="1582713" y="5435699"/>
                <a:ext cx="587023" cy="169091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>
                <a:off x="1341239" y="3794698"/>
                <a:ext cx="233016" cy="15907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32"/>
              <p:cNvSpPr txBox="1"/>
              <p:nvPr/>
            </p:nvSpPr>
            <p:spPr>
              <a:xfrm>
                <a:off x="260736" y="3953206"/>
                <a:ext cx="737702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Fragmentace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pojivové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tkáně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32"/>
              <p:cNvSpPr txBox="1"/>
              <p:nvPr/>
            </p:nvSpPr>
            <p:spPr>
              <a:xfrm>
                <a:off x="252480" y="4723682"/>
                <a:ext cx="853119" cy="31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Degradace ECM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Zisk fibroblastů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32"/>
              <p:cNvSpPr txBox="1"/>
              <p:nvPr/>
            </p:nvSpPr>
            <p:spPr>
              <a:xfrm>
                <a:off x="228303" y="5366308"/>
                <a:ext cx="878767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Umístění buněk 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 kultivačních </a:t>
                </a:r>
                <a:endParaRPr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nádob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32"/>
              <p:cNvSpPr txBox="1"/>
              <p:nvPr/>
            </p:nvSpPr>
            <p:spPr>
              <a:xfrm>
                <a:off x="521098" y="6081415"/>
                <a:ext cx="587020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Bez PDGF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2"/>
              <p:cNvSpPr txBox="1"/>
              <p:nvPr/>
            </p:nvSpPr>
            <p:spPr>
              <a:xfrm>
                <a:off x="1599322" y="6084623"/>
                <a:ext cx="809837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Přídavek PDGF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9" name="Google Shape;1039;p32"/>
            <p:cNvSpPr/>
            <p:nvPr/>
          </p:nvSpPr>
          <p:spPr>
            <a:xfrm>
              <a:off x="669629" y="4312146"/>
              <a:ext cx="576064" cy="2328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32"/>
          <p:cNvGrpSpPr/>
          <p:nvPr/>
        </p:nvGrpSpPr>
        <p:grpSpPr>
          <a:xfrm>
            <a:off x="4752731" y="3608065"/>
            <a:ext cx="4052432" cy="2664296"/>
            <a:chOff x="4600331" y="3789040"/>
            <a:chExt cx="4052432" cy="2664296"/>
          </a:xfrm>
        </p:grpSpPr>
        <p:pic>
          <p:nvPicPr>
            <p:cNvPr id="1041" name="Google Shape;1041;p32" descr="http://image.slidesharecdn.com/12lecturepresentation-130101162554-phpapp01/95/the-cell-cycle-62-638.jpg?cb=1357057664"/>
            <p:cNvPicPr preferRelativeResize="0"/>
            <p:nvPr/>
          </p:nvPicPr>
          <p:blipFill rotWithShape="1">
            <a:blip r:embed="rId4">
              <a:alphaModFix/>
            </a:blip>
            <a:srcRect t="5808" b="17281"/>
            <a:stretch/>
          </p:blipFill>
          <p:spPr>
            <a:xfrm>
              <a:off x="4600331" y="3789040"/>
              <a:ext cx="4052432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2" name="Google Shape;1042;p32"/>
            <p:cNvSpPr/>
            <p:nvPr/>
          </p:nvSpPr>
          <p:spPr>
            <a:xfrm>
              <a:off x="5652120" y="4021935"/>
              <a:ext cx="1800200" cy="116568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2"/>
            <p:cNvSpPr txBox="1"/>
            <p:nvPr/>
          </p:nvSpPr>
          <p:spPr>
            <a:xfrm>
              <a:off x="5130986" y="6234815"/>
              <a:ext cx="1042273" cy="218521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buňka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2"/>
            <p:cNvSpPr txBox="1"/>
            <p:nvPr/>
          </p:nvSpPr>
          <p:spPr>
            <a:xfrm>
              <a:off x="7092280" y="6236353"/>
              <a:ext cx="1066318" cy="215444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Nádorová buňka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2"/>
            <p:cNvSpPr txBox="1"/>
            <p:nvPr/>
          </p:nvSpPr>
          <p:spPr>
            <a:xfrm>
              <a:off x="5717696" y="3975711"/>
              <a:ext cx="166904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Závislost na povrchu pro adherenci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2"/>
            <p:cNvSpPr txBox="1"/>
            <p:nvPr/>
          </p:nvSpPr>
          <p:spPr>
            <a:xfrm>
              <a:off x="5736926" y="4475212"/>
              <a:ext cx="1741182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Inhibice růstu nedostatkem prostoru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3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body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4" name="Google Shape;1054;p3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5" name="Google Shape;1055;p33"/>
          <p:cNvSpPr/>
          <p:nvPr/>
        </p:nvSpPr>
        <p:spPr>
          <a:xfrm>
            <a:off x="252480" y="937295"/>
            <a:ext cx="8640000" cy="29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Vnitřní podněty</a:t>
            </a:r>
            <a:endParaRPr dirty="0"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celistvost DNA, připojení chromozomů k dělícímu vřeténku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Poškození DNA</a:t>
            </a:r>
            <a:endParaRPr dirty="0"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fyzikální a chemické mutageny, zástava v BC v G1 nebo G2</a:t>
            </a:r>
            <a:endParaRPr dirty="0"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opravitelné poškození - zastavení BC do doby opravení DNA   x   rozsáhlé poškození - apoptóza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nádorové supresory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ATM, ATR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rozpoznání poškozené DNA, aktivace CHK1 / CHK2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CHK1, CHK2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aktivace p53, inhibice Cdc25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p53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zvýšení hladin CKI</a:t>
            </a:r>
            <a:endParaRPr dirty="0"/>
          </a:p>
        </p:txBody>
      </p:sp>
      <p:grpSp>
        <p:nvGrpSpPr>
          <p:cNvPr id="1057" name="Google Shape;1057;p33"/>
          <p:cNvGrpSpPr/>
          <p:nvPr/>
        </p:nvGrpSpPr>
        <p:grpSpPr>
          <a:xfrm>
            <a:off x="2915816" y="3877689"/>
            <a:ext cx="2136355" cy="2448000"/>
            <a:chOff x="3474066" y="4287265"/>
            <a:chExt cx="1941122" cy="2224287"/>
          </a:xfrm>
        </p:grpSpPr>
        <p:grpSp>
          <p:nvGrpSpPr>
            <p:cNvPr id="1058" name="Google Shape;1058;p33"/>
            <p:cNvGrpSpPr/>
            <p:nvPr/>
          </p:nvGrpSpPr>
          <p:grpSpPr>
            <a:xfrm>
              <a:off x="3474066" y="4287265"/>
              <a:ext cx="1941122" cy="2224287"/>
              <a:chOff x="3474066" y="4192669"/>
              <a:chExt cx="1941122" cy="2224287"/>
            </a:xfrm>
          </p:grpSpPr>
          <p:pic>
            <p:nvPicPr>
              <p:cNvPr id="1059" name="Google Shape;1059;p33" descr="The ins and outs of the plant cell cycle"/>
              <p:cNvPicPr preferRelativeResize="0"/>
              <p:nvPr/>
            </p:nvPicPr>
            <p:blipFill rotWithShape="1">
              <a:blip r:embed="rId3">
                <a:alphaModFix/>
              </a:blip>
              <a:srcRect r="43507" b="19134"/>
              <a:stretch/>
            </p:blipFill>
            <p:spPr>
              <a:xfrm>
                <a:off x="3530737" y="4192669"/>
                <a:ext cx="1884451" cy="20656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0" name="Google Shape;1060;p33"/>
              <p:cNvSpPr/>
              <p:nvPr/>
            </p:nvSpPr>
            <p:spPr>
              <a:xfrm>
                <a:off x="3530737" y="4192669"/>
                <a:ext cx="105159" cy="100427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33"/>
              <p:cNvSpPr txBox="1"/>
              <p:nvPr/>
            </p:nvSpPr>
            <p:spPr>
              <a:xfrm>
                <a:off x="4064131" y="6213823"/>
                <a:ext cx="556563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Inaktivní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3"/>
              <p:cNvSpPr txBox="1"/>
              <p:nvPr/>
            </p:nvSpPr>
            <p:spPr>
              <a:xfrm>
                <a:off x="4699889" y="6213822"/>
                <a:ext cx="556563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Inaktivní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3"/>
              <p:cNvSpPr txBox="1"/>
              <p:nvPr/>
            </p:nvSpPr>
            <p:spPr>
              <a:xfrm>
                <a:off x="3474066" y="6213821"/>
                <a:ext cx="486030" cy="203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Aktivní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4" name="Google Shape;1064;p33"/>
            <p:cNvSpPr/>
            <p:nvPr/>
          </p:nvSpPr>
          <p:spPr>
            <a:xfrm>
              <a:off x="3776824" y="4547072"/>
              <a:ext cx="1129960" cy="8186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3780774" y="4631400"/>
              <a:ext cx="1129960" cy="8186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3"/>
            <p:cNvSpPr txBox="1"/>
            <p:nvPr/>
          </p:nvSpPr>
          <p:spPr>
            <a:xfrm>
              <a:off x="4416108" y="4509559"/>
              <a:ext cx="506870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ds zlom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3"/>
            <p:cNvSpPr txBox="1"/>
            <p:nvPr/>
          </p:nvSpPr>
          <p:spPr>
            <a:xfrm>
              <a:off x="3653567" y="4505572"/>
              <a:ext cx="76174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UV poškození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33"/>
          <p:cNvGrpSpPr/>
          <p:nvPr/>
        </p:nvGrpSpPr>
        <p:grpSpPr>
          <a:xfrm>
            <a:off x="5699011" y="3471292"/>
            <a:ext cx="2617405" cy="2700000"/>
            <a:chOff x="6059838" y="4168827"/>
            <a:chExt cx="2268415" cy="2340000"/>
          </a:xfrm>
        </p:grpSpPr>
        <p:pic>
          <p:nvPicPr>
            <p:cNvPr id="1069" name="Google Shape;1069;p33" descr="http://www.nature.com/nrg/journal/v2/n3/images/nrg0301_196a_f2.gif"/>
            <p:cNvPicPr preferRelativeResize="0"/>
            <p:nvPr/>
          </p:nvPicPr>
          <p:blipFill rotWithShape="1">
            <a:blip r:embed="rId4">
              <a:alphaModFix/>
            </a:blip>
            <a:srcRect b="11895"/>
            <a:stretch/>
          </p:blipFill>
          <p:spPr>
            <a:xfrm>
              <a:off x="6059838" y="4168827"/>
              <a:ext cx="2268415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0" name="Google Shape;1070;p33"/>
            <p:cNvSpPr txBox="1"/>
            <p:nvPr/>
          </p:nvSpPr>
          <p:spPr>
            <a:xfrm>
              <a:off x="7673290" y="4449559"/>
              <a:ext cx="526106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apoptźa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7854678" y="4693845"/>
              <a:ext cx="360040" cy="615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6948264" y="4240763"/>
              <a:ext cx="360040" cy="615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3"/>
            <p:cNvSpPr txBox="1"/>
            <p:nvPr/>
          </p:nvSpPr>
          <p:spPr>
            <a:xfrm>
              <a:off x="6872979" y="4188828"/>
              <a:ext cx="506870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ds zlom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4"/>
          <p:cNvSpPr txBox="1"/>
          <p:nvPr/>
        </p:nvSpPr>
        <p:spPr>
          <a:xfrm>
            <a:off x="0" y="0"/>
            <a:ext cx="6604032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body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34"/>
          <p:cNvSpPr/>
          <p:nvPr/>
        </p:nvSpPr>
        <p:spPr>
          <a:xfrm>
            <a:off x="252480" y="937295"/>
            <a:ext cx="5831688" cy="30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p53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nádorový supresor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nízká hladina, průběžná degradace, Mdm2 zajišťuje transport p53 z jádra k proteazomu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stabilizován ve stresových situacích (poškození DNA)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působí jako transkripční faktor, indukuje</a:t>
            </a:r>
            <a:endParaRPr/>
          </a:p>
          <a:p>
            <a:pPr marL="0" marR="0" lvl="1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zastavení BC: exprese p21/CIP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zastavení replikace DNA: inaktivace DNA polymerázy δ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zastavení mitózy: inaktivuje cdc25</a:t>
            </a:r>
            <a:endParaRPr/>
          </a:p>
          <a:p>
            <a:pPr marL="0" marR="0" lvl="1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apoptózu: exprese Bax, Puma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1" name="Google Shape;1081;p34" descr="http://www.medicalrealm.net/uploads/1/2/7/3/12737542/434658_orig.jpg"/>
          <p:cNvPicPr preferRelativeResize="0"/>
          <p:nvPr/>
        </p:nvPicPr>
        <p:blipFill rotWithShape="1">
          <a:blip r:embed="rId3">
            <a:alphaModFix/>
          </a:blip>
          <a:srcRect t="5605"/>
          <a:stretch/>
        </p:blipFill>
        <p:spPr>
          <a:xfrm>
            <a:off x="384903" y="4438528"/>
            <a:ext cx="2553066" cy="206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34"/>
          <p:cNvSpPr/>
          <p:nvPr/>
        </p:nvSpPr>
        <p:spPr>
          <a:xfrm>
            <a:off x="3032414" y="4483179"/>
            <a:ext cx="5724000" cy="182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Deficit p53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průchod BC s poškozenou DNA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Li-Fraumeniho syndrom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dědičný syndrom, inaktivační mutací p53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zvýšené riziko vzniku nádoru (sarkomy, nádory mozku, prsu,…)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- 50 % riziko nádoru do 40 let věku, 90% do 60 let věku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34"/>
          <p:cNvSpPr/>
          <p:nvPr/>
        </p:nvSpPr>
        <p:spPr>
          <a:xfrm>
            <a:off x="1979712" y="6309320"/>
            <a:ext cx="958257" cy="1751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5" name="Google Shape;1085;p34"/>
          <p:cNvGrpSpPr/>
          <p:nvPr/>
        </p:nvGrpSpPr>
        <p:grpSpPr>
          <a:xfrm>
            <a:off x="6215239" y="195761"/>
            <a:ext cx="2748407" cy="4067699"/>
            <a:chOff x="6215239" y="195761"/>
            <a:chExt cx="2748407" cy="4067699"/>
          </a:xfrm>
        </p:grpSpPr>
        <p:pic>
          <p:nvPicPr>
            <p:cNvPr id="1086" name="Google Shape;1086;p34" descr="http://www.mun.ca/biology/desmid/brian/BIOL2060/BIOL2060-19/19_40.jpg"/>
            <p:cNvPicPr preferRelativeResize="0"/>
            <p:nvPr/>
          </p:nvPicPr>
          <p:blipFill rotWithShape="1">
            <a:blip r:embed="rId4">
              <a:alphaModFix/>
            </a:blip>
            <a:srcRect b="2306"/>
            <a:stretch/>
          </p:blipFill>
          <p:spPr>
            <a:xfrm>
              <a:off x="6270716" y="212681"/>
              <a:ext cx="2553432" cy="40507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7" name="Google Shape;1087;p34"/>
            <p:cNvSpPr/>
            <p:nvPr/>
          </p:nvSpPr>
          <p:spPr>
            <a:xfrm>
              <a:off x="7089114" y="1185548"/>
              <a:ext cx="936000" cy="162000"/>
            </a:xfrm>
            <a:prstGeom prst="roundRect">
              <a:avLst>
                <a:gd name="adj" fmla="val 47947"/>
              </a:avLst>
            </a:prstGeom>
            <a:solidFill>
              <a:srgbClr val="8CB3E3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CHK1, CHK2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6415405" y="212681"/>
              <a:ext cx="633670" cy="13366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7588108" y="502265"/>
              <a:ext cx="523695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7596336" y="961441"/>
              <a:ext cx="523695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6280553" y="1869495"/>
              <a:ext cx="523695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7256596" y="2703310"/>
              <a:ext cx="576065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7164287" y="2977665"/>
              <a:ext cx="576065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8487560" y="2991342"/>
              <a:ext cx="476086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7408282" y="3276917"/>
              <a:ext cx="476086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6604032" y="3488631"/>
              <a:ext cx="1020535" cy="17791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8051425" y="3484178"/>
              <a:ext cx="697039" cy="17791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6870970" y="2468462"/>
              <a:ext cx="201906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8509556" y="2463176"/>
              <a:ext cx="201906" cy="912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4"/>
            <p:cNvSpPr txBox="1"/>
            <p:nvPr/>
          </p:nvSpPr>
          <p:spPr>
            <a:xfrm>
              <a:off x="8011740" y="195761"/>
              <a:ext cx="85311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Poškozená DNA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4"/>
            <p:cNvSpPr txBox="1"/>
            <p:nvPr/>
          </p:nvSpPr>
          <p:spPr>
            <a:xfrm>
              <a:off x="7523680" y="471749"/>
              <a:ext cx="551754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4"/>
            <p:cNvSpPr txBox="1"/>
            <p:nvPr/>
          </p:nvSpPr>
          <p:spPr>
            <a:xfrm>
              <a:off x="7520876" y="915673"/>
              <a:ext cx="551754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4"/>
            <p:cNvSpPr txBox="1"/>
            <p:nvPr/>
          </p:nvSpPr>
          <p:spPr>
            <a:xfrm>
              <a:off x="6215239" y="1819513"/>
              <a:ext cx="636713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Degradace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4"/>
            <p:cNvSpPr txBox="1"/>
            <p:nvPr/>
          </p:nvSpPr>
          <p:spPr>
            <a:xfrm>
              <a:off x="7123881" y="2932954"/>
              <a:ext cx="521298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Inhibice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4"/>
            <p:cNvSpPr txBox="1"/>
            <p:nvPr/>
          </p:nvSpPr>
          <p:spPr>
            <a:xfrm>
              <a:off x="7175412" y="2653328"/>
              <a:ext cx="322524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CKI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4"/>
            <p:cNvSpPr txBox="1"/>
            <p:nvPr/>
          </p:nvSpPr>
          <p:spPr>
            <a:xfrm>
              <a:off x="7324755" y="3220997"/>
              <a:ext cx="694421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Cyklin - CDK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4"/>
            <p:cNvSpPr txBox="1"/>
            <p:nvPr/>
          </p:nvSpPr>
          <p:spPr>
            <a:xfrm>
              <a:off x="6536801" y="3427459"/>
              <a:ext cx="1167306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Nedochází k fosforylaci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pRb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4"/>
            <p:cNvSpPr txBox="1"/>
            <p:nvPr/>
          </p:nvSpPr>
          <p:spPr>
            <a:xfrm>
              <a:off x="7921561" y="3427459"/>
              <a:ext cx="1031051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Nedochází k inhibici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apoptózy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4"/>
            <p:cNvSpPr txBox="1"/>
            <p:nvPr/>
          </p:nvSpPr>
          <p:spPr>
            <a:xfrm>
              <a:off x="8429651" y="2930724"/>
              <a:ext cx="521298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Inhibice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4"/>
            <p:cNvSpPr txBox="1"/>
            <p:nvPr/>
          </p:nvSpPr>
          <p:spPr>
            <a:xfrm>
              <a:off x="6795926" y="3946248"/>
              <a:ext cx="663964" cy="306000"/>
            </a:xfrm>
            <a:prstGeom prst="rect">
              <a:avLst/>
            </a:prstGeom>
            <a:solidFill>
              <a:srgbClr val="FDE9D8"/>
            </a:solidFill>
            <a:ln w="952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ZASTAVENÍ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BC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4"/>
            <p:cNvSpPr txBox="1"/>
            <p:nvPr/>
          </p:nvSpPr>
          <p:spPr>
            <a:xfrm>
              <a:off x="8114093" y="3946248"/>
              <a:ext cx="657552" cy="306000"/>
            </a:xfrm>
            <a:prstGeom prst="rect">
              <a:avLst/>
            </a:prstGeom>
            <a:solidFill>
              <a:srgbClr val="FDE9D8"/>
            </a:solidFill>
            <a:ln w="952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APOPTÓZA</a:t>
              </a:r>
              <a:endParaRPr/>
            </a:p>
          </p:txBody>
        </p:sp>
      </p:grpSp>
      <p:cxnSp>
        <p:nvCxnSpPr>
          <p:cNvPr id="1112" name="Google Shape;1112;p34"/>
          <p:cNvCxnSpPr/>
          <p:nvPr/>
        </p:nvCxnSpPr>
        <p:spPr>
          <a:xfrm>
            <a:off x="0" y="692696"/>
            <a:ext cx="6588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body buněčného cyklu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9" name="Google Shape;1119;p3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0" name="Google Shape;1120;p35"/>
          <p:cNvSpPr/>
          <p:nvPr/>
        </p:nvSpPr>
        <p:spPr>
          <a:xfrm>
            <a:off x="252480" y="937295"/>
            <a:ext cx="8640000" cy="88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Kontrolní bod dělícího vřeténka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vstup do anafáze, připojení chromozomů  na kinetochorové mikrotubuly dělícího vřeténka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poškození tohoto kontrolního mechanismu vede k poškození a nondisjunkci chromozomů</a:t>
            </a:r>
            <a:endParaRPr/>
          </a:p>
        </p:txBody>
      </p:sp>
      <p:pic>
        <p:nvPicPr>
          <p:cNvPr id="1121" name="Google Shape;1121;p35" descr="http://www.nature.com/onc/journal/v23/n11/images/120737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349" y="2204864"/>
            <a:ext cx="3523099" cy="3881281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35"/>
          <p:cNvSpPr/>
          <p:nvPr/>
        </p:nvSpPr>
        <p:spPr>
          <a:xfrm>
            <a:off x="323528" y="2388557"/>
            <a:ext cx="4464496" cy="327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kontrolní bod zapnut</a:t>
            </a:r>
            <a:endParaRPr/>
          </a:p>
          <a:p>
            <a:pPr marL="361950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nepřipojené kinetochory aktivují Mad a Bub</a:t>
            </a:r>
            <a:endParaRPr/>
          </a:p>
          <a:p>
            <a:pPr marL="361950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APC-Cdc20 v inaktivním stavu</a:t>
            </a:r>
            <a:endParaRPr/>
          </a:p>
          <a:p>
            <a:pPr marL="361950" marR="0" lvl="0" indent="-793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ii) kontrolní bod vypnut </a:t>
            </a:r>
            <a:endParaRPr/>
          </a:p>
          <a:p>
            <a:pPr marL="361950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správná vazba chromozomů na kinetochorové mikrotubuly vyvolává v chromozomech mechanické napětí</a:t>
            </a:r>
            <a:endParaRPr/>
          </a:p>
          <a:p>
            <a:pPr marL="361950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netvoří se komplex Mad-Bub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APC-Cdc20 degraduje sekurin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Faktory ovlivňující průchod BC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0" name="Google Shape;1130;p3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2" name="Google Shape;1132;p36"/>
          <p:cNvSpPr/>
          <p:nvPr/>
        </p:nvSpPr>
        <p:spPr>
          <a:xfrm>
            <a:off x="751562" y="4581128"/>
            <a:ext cx="7640876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mitogeny - exprese cyklinu D</a:t>
            </a:r>
            <a:endParaRPr/>
          </a:p>
          <a:p>
            <a:pPr marL="180975" marR="0" lvl="0" indent="-1809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antimitogení, diferenciační faktory - exprese CKI</a:t>
            </a:r>
            <a:endParaRPr/>
          </a:p>
          <a:p>
            <a:pPr marL="180975" marR="0" lvl="0" indent="-1809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stárnutí buňky - exprese CKI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poškození DNA - zástava BC přes p53</a:t>
            </a:r>
            <a:endParaRPr/>
          </a:p>
          <a:p>
            <a:pPr marL="180975" marR="0" lvl="0" indent="-18097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virové infekce (např. HPV, lidský papilomavirus) - inhibice p53 a pRb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3" name="Google Shape;1133;p36"/>
          <p:cNvGrpSpPr/>
          <p:nvPr/>
        </p:nvGrpSpPr>
        <p:grpSpPr>
          <a:xfrm>
            <a:off x="1620316" y="1212491"/>
            <a:ext cx="5903368" cy="2936589"/>
            <a:chOff x="1428190" y="1136645"/>
            <a:chExt cx="5903368" cy="2936589"/>
          </a:xfrm>
        </p:grpSpPr>
        <p:pic>
          <p:nvPicPr>
            <p:cNvPr id="1134" name="Google Shape;1134;p36" descr="The molecular biology of head and neck cancer"/>
            <p:cNvPicPr preferRelativeResize="0"/>
            <p:nvPr/>
          </p:nvPicPr>
          <p:blipFill rotWithShape="1">
            <a:blip r:embed="rId3">
              <a:alphaModFix/>
            </a:blip>
            <a:srcRect b="5590"/>
            <a:stretch/>
          </p:blipFill>
          <p:spPr>
            <a:xfrm>
              <a:off x="1547664" y="1231620"/>
              <a:ext cx="5715000" cy="28416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5" name="Google Shape;1135;p36"/>
            <p:cNvSpPr txBox="1"/>
            <p:nvPr/>
          </p:nvSpPr>
          <p:spPr>
            <a:xfrm>
              <a:off x="1428190" y="1243495"/>
              <a:ext cx="1143133" cy="258532"/>
            </a:xfrm>
            <a:prstGeom prst="rect">
              <a:avLst/>
            </a:prstGeom>
            <a:gradFill>
              <a:gsLst>
                <a:gs pos="0">
                  <a:srgbClr val="95BECE"/>
                </a:gs>
                <a:gs pos="50000">
                  <a:srgbClr val="BFD5DF"/>
                </a:gs>
                <a:gs pos="100000">
                  <a:srgbClr val="E0E9EE"/>
                </a:gs>
              </a:gsLst>
              <a:lin ang="5400000" scaled="0"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Poškození DNA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6"/>
            <p:cNvSpPr txBox="1"/>
            <p:nvPr/>
          </p:nvSpPr>
          <p:spPr>
            <a:xfrm>
              <a:off x="4920165" y="1136645"/>
              <a:ext cx="1116000" cy="424732"/>
            </a:xfrm>
            <a:prstGeom prst="rect">
              <a:avLst/>
            </a:prstGeom>
            <a:gradFill>
              <a:gsLst>
                <a:gs pos="0">
                  <a:srgbClr val="95BECE"/>
                </a:gs>
                <a:gs pos="50000">
                  <a:srgbClr val="BFD5DF"/>
                </a:gs>
                <a:gs pos="100000">
                  <a:srgbClr val="E0E9EE"/>
                </a:gs>
              </a:gsLst>
              <a:lin ang="5400000" scaled="0"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Senescence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Diferenciace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6"/>
            <p:cNvSpPr txBox="1"/>
            <p:nvPr/>
          </p:nvSpPr>
          <p:spPr>
            <a:xfrm>
              <a:off x="6287558" y="1243495"/>
              <a:ext cx="1044000" cy="258532"/>
            </a:xfrm>
            <a:prstGeom prst="rect">
              <a:avLst/>
            </a:prstGeom>
            <a:gradFill>
              <a:gsLst>
                <a:gs pos="0">
                  <a:srgbClr val="95BECE"/>
                </a:gs>
                <a:gs pos="50000">
                  <a:srgbClr val="BFD5DF"/>
                </a:gs>
                <a:gs pos="100000">
                  <a:srgbClr val="E0E9EE"/>
                </a:gs>
              </a:gsLst>
              <a:lin ang="5400000" scaled="0"/>
            </a:gra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Mitogeny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3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Poruchy řízení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4" name="Google Shape;1144;p3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5" name="Google Shape;1145;p37"/>
          <p:cNvSpPr/>
          <p:nvPr/>
        </p:nvSpPr>
        <p:spPr>
          <a:xfrm>
            <a:off x="252480" y="937295"/>
            <a:ext cx="5040000" cy="522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Nádorová onemocnění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nádorové buňky nepotřebují k dělení růstové faktory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zvýšená proliferace buňky podpoří její transformaci do buňky nádorové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 je v podstatě selhání kontroly buněčného dělení, nekontrolovatelný růst buněk</a:t>
            </a:r>
            <a:endParaRPr/>
          </a:p>
          <a:p>
            <a:pPr marL="180975" marR="0" lvl="0" indent="-180975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protoonkogeny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aktivují proliferaci buněk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při abnormální aktivaci či ztrátě jejich inhibice podpo-              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rují vznik nádoru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př. růstové faktory, cykliny, CDK, E2F, Mdm2, Ras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nádorové supresory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potlačují dělení buněk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inaktivace či zvýšená inhibice podporuje vznik nádoru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př. pRb, p53, p21, p14, p16, TGF-β, ATM</a:t>
            </a:r>
            <a:endParaRPr/>
          </a:p>
        </p:txBody>
      </p:sp>
      <p:grpSp>
        <p:nvGrpSpPr>
          <p:cNvPr id="1147" name="Google Shape;1147;p37"/>
          <p:cNvGrpSpPr/>
          <p:nvPr/>
        </p:nvGrpSpPr>
        <p:grpSpPr>
          <a:xfrm>
            <a:off x="5751648" y="1098294"/>
            <a:ext cx="3060000" cy="2622856"/>
            <a:chOff x="5527887" y="998832"/>
            <a:chExt cx="3060000" cy="2622856"/>
          </a:xfrm>
        </p:grpSpPr>
        <p:pic>
          <p:nvPicPr>
            <p:cNvPr id="1148" name="Google Shape;1148;p37" descr="http://ccftp.scu.edu.cn:8090/Download/uploadfile/20120812231456410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27887" y="998832"/>
              <a:ext cx="3060000" cy="2622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9" name="Google Shape;1149;p37"/>
            <p:cNvSpPr/>
            <p:nvPr/>
          </p:nvSpPr>
          <p:spPr>
            <a:xfrm>
              <a:off x="7116133" y="1097915"/>
              <a:ext cx="792088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7288129" y="2227325"/>
              <a:ext cx="1159697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7372361" y="2348880"/>
              <a:ext cx="1054270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5860193" y="2669165"/>
              <a:ext cx="1054270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6732240" y="3346514"/>
              <a:ext cx="1054270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6417529" y="1506013"/>
              <a:ext cx="871297" cy="802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7"/>
            <p:cNvSpPr txBox="1"/>
            <p:nvPr/>
          </p:nvSpPr>
          <p:spPr>
            <a:xfrm>
              <a:off x="7028223" y="1050209"/>
              <a:ext cx="787395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Protoonkogen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7"/>
            <p:cNvSpPr txBox="1"/>
            <p:nvPr/>
          </p:nvSpPr>
          <p:spPr>
            <a:xfrm>
              <a:off x="7319740" y="2195731"/>
              <a:ext cx="1245854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Mutovaný protoonkogen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onkogen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7"/>
            <p:cNvSpPr txBox="1"/>
            <p:nvPr/>
          </p:nvSpPr>
          <p:spPr>
            <a:xfrm>
              <a:off x="5849775" y="2644845"/>
              <a:ext cx="106150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7"/>
            <p:cNvSpPr txBox="1"/>
            <p:nvPr/>
          </p:nvSpPr>
          <p:spPr>
            <a:xfrm>
              <a:off x="6710198" y="3314060"/>
              <a:ext cx="107112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Ztráta kontroly růstu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7"/>
            <p:cNvSpPr txBox="1"/>
            <p:nvPr/>
          </p:nvSpPr>
          <p:spPr>
            <a:xfrm>
              <a:off x="6296405" y="1460464"/>
              <a:ext cx="106150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37"/>
          <p:cNvGrpSpPr/>
          <p:nvPr/>
        </p:nvGrpSpPr>
        <p:grpSpPr>
          <a:xfrm>
            <a:off x="5689475" y="4180434"/>
            <a:ext cx="3060000" cy="2258723"/>
            <a:chOff x="5527887" y="4077072"/>
            <a:chExt cx="3060000" cy="2258723"/>
          </a:xfrm>
        </p:grpSpPr>
        <p:pic>
          <p:nvPicPr>
            <p:cNvPr id="1161" name="Google Shape;1161;p37" descr="https://qph.is.quoracdn.net/main-qimg-5dd77eb19606b5709b14328b59157073?convert_to_webp=tru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27887" y="4077072"/>
              <a:ext cx="3060000" cy="22587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2" name="Google Shape;1162;p37"/>
            <p:cNvSpPr/>
            <p:nvPr/>
          </p:nvSpPr>
          <p:spPr>
            <a:xfrm>
              <a:off x="7021203" y="4597030"/>
              <a:ext cx="1403234" cy="10678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524917" y="5083395"/>
              <a:ext cx="871297" cy="802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7569599" y="5186758"/>
              <a:ext cx="933853" cy="12303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7645182" y="5339158"/>
              <a:ext cx="848957" cy="12303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7596336" y="5482104"/>
              <a:ext cx="933853" cy="12303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7740352" y="5565387"/>
              <a:ext cx="637834" cy="12303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5816962" y="6146525"/>
              <a:ext cx="843269" cy="9907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7373816" y="6157353"/>
              <a:ext cx="927596" cy="9907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7"/>
            <p:cNvSpPr txBox="1"/>
            <p:nvPr/>
          </p:nvSpPr>
          <p:spPr>
            <a:xfrm>
              <a:off x="5694584" y="6083445"/>
              <a:ext cx="106150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7"/>
            <p:cNvSpPr txBox="1"/>
            <p:nvPr/>
          </p:nvSpPr>
          <p:spPr>
            <a:xfrm>
              <a:off x="7300609" y="6077164"/>
              <a:ext cx="107112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Ztráta kontroly růstu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7"/>
            <p:cNvSpPr txBox="1"/>
            <p:nvPr/>
          </p:nvSpPr>
          <p:spPr>
            <a:xfrm>
              <a:off x="6361410" y="5038207"/>
              <a:ext cx="1061509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růst buněk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7"/>
            <p:cNvSpPr txBox="1"/>
            <p:nvPr/>
          </p:nvSpPr>
          <p:spPr>
            <a:xfrm>
              <a:off x="7075286" y="4469605"/>
              <a:ext cx="1018227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Mutovaný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nádorový supresor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7"/>
            <p:cNvSpPr txBox="1"/>
            <p:nvPr/>
          </p:nvSpPr>
          <p:spPr>
            <a:xfrm>
              <a:off x="7550838" y="5198094"/>
              <a:ext cx="800219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Mutované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obě alely genu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Poruchy řízení buněčného cyklu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p3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2" name="Google Shape;1182;p38"/>
          <p:cNvSpPr/>
          <p:nvPr/>
        </p:nvSpPr>
        <p:spPr>
          <a:xfrm>
            <a:off x="251520" y="937295"/>
            <a:ext cx="8640000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Početní změny chromozomů (aneuploidie)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normální karyotyp 46, XX(Y)         monozomie - např. 45, X	trizomie - např. 47, XY +21 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chyby v kontrolním bodu dělícího vřeténka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chyby v mitóze</a:t>
            </a:r>
            <a:endParaRPr/>
          </a:p>
          <a:p>
            <a:pPr marL="361950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opoždění chromozomu v anafázi a jeho nezačlenění do dceřiného jádra</a:t>
            </a:r>
            <a:endParaRPr/>
          </a:p>
          <a:p>
            <a:pPr marL="361950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vnik mozaicismu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ii) chyby v meióze</a:t>
            </a:r>
            <a:endParaRPr/>
          </a:p>
          <a:p>
            <a:pPr marL="361950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nondisjunkce - vznik nulizomické / trizomické gamety, monozomie/trizomie po oplození </a:t>
            </a:r>
            <a:endParaRPr/>
          </a:p>
          <a:p>
            <a:pPr marL="361950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opoždění chromozomu v anafázi: vnik nulizomické gamety	</a:t>
            </a:r>
            <a:endParaRPr/>
          </a:p>
        </p:txBody>
      </p:sp>
      <p:grpSp>
        <p:nvGrpSpPr>
          <p:cNvPr id="1184" name="Google Shape;1184;p38"/>
          <p:cNvGrpSpPr/>
          <p:nvPr/>
        </p:nvGrpSpPr>
        <p:grpSpPr>
          <a:xfrm>
            <a:off x="1240582" y="4113410"/>
            <a:ext cx="2704651" cy="2059509"/>
            <a:chOff x="1259632" y="4303249"/>
            <a:chExt cx="2704651" cy="2059509"/>
          </a:xfrm>
        </p:grpSpPr>
        <p:pic>
          <p:nvPicPr>
            <p:cNvPr id="1185" name="Google Shape;1185;p38" descr="http://www.nature.com/onc/journal/v32/n39/images/onc2012615f2.jpg"/>
            <p:cNvPicPr preferRelativeResize="0"/>
            <p:nvPr/>
          </p:nvPicPr>
          <p:blipFill rotWithShape="1">
            <a:blip r:embed="rId3">
              <a:alphaModFix/>
            </a:blip>
            <a:srcRect t="22560" r="40077" b="15394"/>
            <a:stretch/>
          </p:blipFill>
          <p:spPr>
            <a:xfrm>
              <a:off x="1259632" y="4562758"/>
              <a:ext cx="2704651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6" name="Google Shape;1186;p38"/>
            <p:cNvSpPr txBox="1"/>
            <p:nvPr/>
          </p:nvSpPr>
          <p:spPr>
            <a:xfrm>
              <a:off x="1565838" y="4303249"/>
              <a:ext cx="209223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Opoždění chromozomu v anafázi BC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475656" y="5333556"/>
              <a:ext cx="792088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053164" y="4520630"/>
              <a:ext cx="406466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38"/>
          <p:cNvGrpSpPr/>
          <p:nvPr/>
        </p:nvGrpSpPr>
        <p:grpSpPr>
          <a:xfrm>
            <a:off x="4768973" y="3993491"/>
            <a:ext cx="3553063" cy="2359428"/>
            <a:chOff x="4788023" y="4183330"/>
            <a:chExt cx="3553063" cy="2359428"/>
          </a:xfrm>
        </p:grpSpPr>
        <p:pic>
          <p:nvPicPr>
            <p:cNvPr id="1190" name="Google Shape;1190;p38"/>
            <p:cNvPicPr preferRelativeResize="0"/>
            <p:nvPr/>
          </p:nvPicPr>
          <p:blipFill rotWithShape="1">
            <a:blip r:embed="rId4">
              <a:alphaModFix/>
            </a:blip>
            <a:srcRect t="42382"/>
            <a:stretch/>
          </p:blipFill>
          <p:spPr>
            <a:xfrm>
              <a:off x="4788023" y="4382758"/>
              <a:ext cx="3553063" cy="21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1" name="Google Shape;1191;p38"/>
            <p:cNvSpPr txBox="1"/>
            <p:nvPr/>
          </p:nvSpPr>
          <p:spPr>
            <a:xfrm>
              <a:off x="5493588" y="4183330"/>
              <a:ext cx="2141933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Nondisjunkce chromozomů v meióze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8"/>
            <p:cNvSpPr txBox="1"/>
            <p:nvPr/>
          </p:nvSpPr>
          <p:spPr>
            <a:xfrm>
              <a:off x="4870451" y="6253497"/>
              <a:ext cx="362600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n+1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8"/>
            <p:cNvSpPr txBox="1"/>
            <p:nvPr/>
          </p:nvSpPr>
          <p:spPr>
            <a:xfrm>
              <a:off x="5225100" y="6253496"/>
              <a:ext cx="362600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n+1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8"/>
            <p:cNvSpPr txBox="1"/>
            <p:nvPr/>
          </p:nvSpPr>
          <p:spPr>
            <a:xfrm>
              <a:off x="5608228" y="6253495"/>
              <a:ext cx="34015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n-1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8"/>
            <p:cNvSpPr txBox="1"/>
            <p:nvPr/>
          </p:nvSpPr>
          <p:spPr>
            <a:xfrm>
              <a:off x="5951635" y="6250203"/>
              <a:ext cx="340157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n-1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8"/>
            <p:cNvSpPr txBox="1"/>
            <p:nvPr/>
          </p:nvSpPr>
          <p:spPr>
            <a:xfrm>
              <a:off x="6690972" y="6253496"/>
              <a:ext cx="362600" cy="203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n+1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8"/>
            <p:cNvSpPr txBox="1"/>
            <p:nvPr/>
          </p:nvSpPr>
          <p:spPr>
            <a:xfrm>
              <a:off x="7056842" y="6253495"/>
              <a:ext cx="340158" cy="205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n-1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8"/>
            <p:cNvSpPr txBox="1"/>
            <p:nvPr/>
          </p:nvSpPr>
          <p:spPr>
            <a:xfrm>
              <a:off x="7475236" y="6253494"/>
              <a:ext cx="247183" cy="205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8"/>
            <p:cNvSpPr txBox="1"/>
            <p:nvPr/>
          </p:nvSpPr>
          <p:spPr>
            <a:xfrm>
              <a:off x="7818642" y="6250202"/>
              <a:ext cx="247184" cy="205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Google Shape;1205;p39" descr="http://www.mun.ca/biology/desmid/brian/BIOL2060/BIOL2060-19/19_4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2000" y="975162"/>
            <a:ext cx="4320000" cy="4560581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39"/>
          <p:cNvSpPr/>
          <p:nvPr/>
        </p:nvSpPr>
        <p:spPr>
          <a:xfrm>
            <a:off x="2405426" y="5409975"/>
            <a:ext cx="798422" cy="960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9"/>
          <p:cNvSpPr/>
          <p:nvPr/>
        </p:nvSpPr>
        <p:spPr>
          <a:xfrm>
            <a:off x="3923928" y="3063282"/>
            <a:ext cx="504056" cy="1921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9"/>
          <p:cNvSpPr txBox="1"/>
          <p:nvPr/>
        </p:nvSpPr>
        <p:spPr>
          <a:xfrm>
            <a:off x="3825623" y="3003707"/>
            <a:ext cx="534121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G2/M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přechod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9"/>
          <p:cNvSpPr/>
          <p:nvPr/>
        </p:nvSpPr>
        <p:spPr>
          <a:xfrm>
            <a:off x="4470942" y="2816305"/>
            <a:ext cx="677121" cy="34306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9"/>
          <p:cNvSpPr/>
          <p:nvPr/>
        </p:nvSpPr>
        <p:spPr>
          <a:xfrm>
            <a:off x="4666495" y="3324716"/>
            <a:ext cx="504056" cy="31474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9"/>
          <p:cNvSpPr txBox="1"/>
          <p:nvPr/>
        </p:nvSpPr>
        <p:spPr>
          <a:xfrm>
            <a:off x="4540936" y="3366872"/>
            <a:ext cx="745717" cy="20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 restrikce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9"/>
          <p:cNvSpPr txBox="1"/>
          <p:nvPr/>
        </p:nvSpPr>
        <p:spPr>
          <a:xfrm>
            <a:off x="4444179" y="2748729"/>
            <a:ext cx="63510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Přechod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metafáze -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anafáze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9"/>
          <p:cNvSpPr/>
          <p:nvPr/>
        </p:nvSpPr>
        <p:spPr>
          <a:xfrm>
            <a:off x="5545992" y="2953963"/>
            <a:ext cx="360040" cy="736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9"/>
          <p:cNvSpPr/>
          <p:nvPr/>
        </p:nvSpPr>
        <p:spPr>
          <a:xfrm>
            <a:off x="5539168" y="981986"/>
            <a:ext cx="689016" cy="2880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9"/>
          <p:cNvSpPr txBox="1"/>
          <p:nvPr/>
        </p:nvSpPr>
        <p:spPr>
          <a:xfrm>
            <a:off x="5505048" y="1002458"/>
            <a:ext cx="854721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Odbouraný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mitotický cyklin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9"/>
          <p:cNvSpPr/>
          <p:nvPr/>
        </p:nvSpPr>
        <p:spPr>
          <a:xfrm>
            <a:off x="5491400" y="5123632"/>
            <a:ext cx="507112" cy="2750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9"/>
          <p:cNvSpPr txBox="1"/>
          <p:nvPr/>
        </p:nvSpPr>
        <p:spPr>
          <a:xfrm>
            <a:off x="5457280" y="5091606"/>
            <a:ext cx="662361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Odbouraný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 cyklin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9"/>
          <p:cNvSpPr/>
          <p:nvPr/>
        </p:nvSpPr>
        <p:spPr>
          <a:xfrm>
            <a:off x="5618000" y="3079067"/>
            <a:ext cx="270504" cy="736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9"/>
          <p:cNvSpPr/>
          <p:nvPr/>
        </p:nvSpPr>
        <p:spPr>
          <a:xfrm>
            <a:off x="3210422" y="2271306"/>
            <a:ext cx="360040" cy="736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9"/>
          <p:cNvSpPr/>
          <p:nvPr/>
        </p:nvSpPr>
        <p:spPr>
          <a:xfrm>
            <a:off x="3207728" y="2382762"/>
            <a:ext cx="270504" cy="736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9"/>
          <p:cNvSpPr/>
          <p:nvPr/>
        </p:nvSpPr>
        <p:spPr>
          <a:xfrm>
            <a:off x="3565023" y="955337"/>
            <a:ext cx="1593522" cy="13589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9"/>
          <p:cNvSpPr txBox="1"/>
          <p:nvPr/>
        </p:nvSpPr>
        <p:spPr>
          <a:xfrm>
            <a:off x="3996473" y="972518"/>
            <a:ext cx="356188" cy="20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APC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9"/>
          <p:cNvSpPr/>
          <p:nvPr/>
        </p:nvSpPr>
        <p:spPr>
          <a:xfrm>
            <a:off x="2993494" y="1304138"/>
            <a:ext cx="698971" cy="12000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9"/>
          <p:cNvSpPr/>
          <p:nvPr/>
        </p:nvSpPr>
        <p:spPr>
          <a:xfrm>
            <a:off x="3047781" y="1196238"/>
            <a:ext cx="698971" cy="12000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9"/>
          <p:cNvSpPr txBox="1"/>
          <p:nvPr/>
        </p:nvSpPr>
        <p:spPr>
          <a:xfrm>
            <a:off x="2713440" y="1147172"/>
            <a:ext cx="1026243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Aktivní mitotický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cyklin-CDK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9"/>
          <p:cNvSpPr/>
          <p:nvPr/>
        </p:nvSpPr>
        <p:spPr>
          <a:xfrm>
            <a:off x="6039456" y="3828186"/>
            <a:ext cx="733488" cy="2160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39"/>
          <p:cNvSpPr txBox="1"/>
          <p:nvPr/>
        </p:nvSpPr>
        <p:spPr>
          <a:xfrm>
            <a:off x="5965097" y="3780837"/>
            <a:ext cx="1013418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Aktivní G1 komplex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cyklin-CDK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39"/>
          <p:cNvSpPr txBox="1"/>
          <p:nvPr/>
        </p:nvSpPr>
        <p:spPr>
          <a:xfrm>
            <a:off x="7278825" y="4647570"/>
            <a:ext cx="1109599" cy="230832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Cyklin E/A - CDK2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39"/>
          <p:cNvSpPr txBox="1"/>
          <p:nvPr/>
        </p:nvSpPr>
        <p:spPr>
          <a:xfrm>
            <a:off x="2194516" y="4703645"/>
            <a:ext cx="992579" cy="230832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Cyklin A - CDK2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39"/>
          <p:cNvSpPr txBox="1"/>
          <p:nvPr/>
        </p:nvSpPr>
        <p:spPr>
          <a:xfrm>
            <a:off x="731337" y="1965929"/>
            <a:ext cx="1119217" cy="230832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Cyklin A/B - CDK1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39"/>
          <p:cNvSpPr txBox="1"/>
          <p:nvPr/>
        </p:nvSpPr>
        <p:spPr>
          <a:xfrm>
            <a:off x="6022883" y="4647570"/>
            <a:ext cx="997389" cy="230832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Vstup do S fáze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2" name="Google Shape;1232;p39"/>
          <p:cNvGrpSpPr/>
          <p:nvPr/>
        </p:nvGrpSpPr>
        <p:grpSpPr>
          <a:xfrm>
            <a:off x="6664423" y="2389718"/>
            <a:ext cx="1894073" cy="1229028"/>
            <a:chOff x="6588223" y="2821999"/>
            <a:chExt cx="1894073" cy="1229028"/>
          </a:xfrm>
        </p:grpSpPr>
        <p:sp>
          <p:nvSpPr>
            <p:cNvPr id="1233" name="Google Shape;1233;p39"/>
            <p:cNvSpPr txBox="1"/>
            <p:nvPr/>
          </p:nvSpPr>
          <p:spPr>
            <a:xfrm>
              <a:off x="6588223" y="3820195"/>
              <a:ext cx="1116011" cy="230832"/>
            </a:xfrm>
            <a:prstGeom prst="rect">
              <a:avLst/>
            </a:prstGeom>
            <a:noFill/>
            <a:ln w="127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Cyklin D - CDK4/6</a:t>
              </a:r>
              <a:endParaRPr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9"/>
            <p:cNvSpPr txBox="1"/>
            <p:nvPr/>
          </p:nvSpPr>
          <p:spPr>
            <a:xfrm>
              <a:off x="7917717" y="2821999"/>
              <a:ext cx="564578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ATM/R</a:t>
              </a:r>
              <a:endParaRPr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9"/>
            <p:cNvSpPr txBox="1"/>
            <p:nvPr/>
          </p:nvSpPr>
          <p:spPr>
            <a:xfrm>
              <a:off x="8007485" y="3323925"/>
              <a:ext cx="385042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p53</a:t>
              </a:r>
              <a:endParaRPr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9"/>
            <p:cNvSpPr txBox="1"/>
            <p:nvPr/>
          </p:nvSpPr>
          <p:spPr>
            <a:xfrm>
              <a:off x="8007485" y="3820195"/>
              <a:ext cx="385042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p21</a:t>
              </a:r>
              <a:endParaRPr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37" name="Google Shape;1237;p39"/>
            <p:cNvCxnSpPr>
              <a:stCxn id="1234" idx="2"/>
              <a:endCxn id="1235" idx="0"/>
            </p:cNvCxnSpPr>
            <p:nvPr/>
          </p:nvCxnSpPr>
          <p:spPr>
            <a:xfrm>
              <a:off x="8200006" y="3052831"/>
              <a:ext cx="0" cy="271200"/>
            </a:xfrm>
            <a:prstGeom prst="straightConnector1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38" name="Google Shape;1238;p39"/>
            <p:cNvCxnSpPr>
              <a:stCxn id="1235" idx="2"/>
              <a:endCxn id="1236" idx="0"/>
            </p:cNvCxnSpPr>
            <p:nvPr/>
          </p:nvCxnSpPr>
          <p:spPr>
            <a:xfrm>
              <a:off x="8200006" y="3554757"/>
              <a:ext cx="0" cy="265500"/>
            </a:xfrm>
            <a:prstGeom prst="straightConnector1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39" name="Google Shape;1239;p39"/>
            <p:cNvCxnSpPr>
              <a:stCxn id="1236" idx="1"/>
            </p:cNvCxnSpPr>
            <p:nvPr/>
          </p:nvCxnSpPr>
          <p:spPr>
            <a:xfrm rot="10800000">
              <a:off x="7768085" y="3935611"/>
              <a:ext cx="239400" cy="0"/>
            </a:xfrm>
            <a:prstGeom prst="straightConnector1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0" name="Google Shape;1240;p39"/>
            <p:cNvCxnSpPr/>
            <p:nvPr/>
          </p:nvCxnSpPr>
          <p:spPr>
            <a:xfrm>
              <a:off x="7768032" y="3879592"/>
              <a:ext cx="0" cy="108000"/>
            </a:xfrm>
            <a:prstGeom prst="straightConnector1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41" name="Google Shape;1241;p39"/>
          <p:cNvSpPr txBox="1"/>
          <p:nvPr/>
        </p:nvSpPr>
        <p:spPr>
          <a:xfrm>
            <a:off x="7780434" y="2045807"/>
            <a:ext cx="1021433" cy="2308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Poškozená DNA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2" name="Google Shape;1242;p39"/>
          <p:cNvCxnSpPr>
            <a:stCxn id="1228" idx="1"/>
            <a:endCxn id="1231" idx="3"/>
          </p:cNvCxnSpPr>
          <p:nvPr/>
        </p:nvCxnSpPr>
        <p:spPr>
          <a:xfrm rot="10800000">
            <a:off x="7020225" y="4762986"/>
            <a:ext cx="258600" cy="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43" name="Google Shape;1243;p39"/>
          <p:cNvSpPr txBox="1"/>
          <p:nvPr/>
        </p:nvSpPr>
        <p:spPr>
          <a:xfrm>
            <a:off x="6153706" y="5705435"/>
            <a:ext cx="1021433" cy="2308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Poškozená DNA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39"/>
          <p:cNvSpPr txBox="1"/>
          <p:nvPr/>
        </p:nvSpPr>
        <p:spPr>
          <a:xfrm>
            <a:off x="2046786" y="6009331"/>
            <a:ext cx="56457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ATM/R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39"/>
          <p:cNvSpPr txBox="1"/>
          <p:nvPr/>
        </p:nvSpPr>
        <p:spPr>
          <a:xfrm>
            <a:off x="2139726" y="5560691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p53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39"/>
          <p:cNvSpPr txBox="1"/>
          <p:nvPr/>
        </p:nvSpPr>
        <p:spPr>
          <a:xfrm>
            <a:off x="2139726" y="5112675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p21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7" name="Google Shape;1247;p39"/>
          <p:cNvCxnSpPr>
            <a:endCxn id="1245" idx="2"/>
          </p:cNvCxnSpPr>
          <p:nvPr/>
        </p:nvCxnSpPr>
        <p:spPr>
          <a:xfrm rot="10800000" flipH="1">
            <a:off x="2328947" y="5791523"/>
            <a:ext cx="3300" cy="21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8" name="Google Shape;1248;p39"/>
          <p:cNvCxnSpPr>
            <a:stCxn id="1245" idx="0"/>
            <a:endCxn id="1246" idx="2"/>
          </p:cNvCxnSpPr>
          <p:nvPr/>
        </p:nvCxnSpPr>
        <p:spPr>
          <a:xfrm rot="10800000">
            <a:off x="2332247" y="5343491"/>
            <a:ext cx="0" cy="2172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9" name="Google Shape;1249;p39"/>
          <p:cNvCxnSpPr>
            <a:stCxn id="1246" idx="0"/>
          </p:cNvCxnSpPr>
          <p:nvPr/>
        </p:nvCxnSpPr>
        <p:spPr>
          <a:xfrm rot="10800000">
            <a:off x="2332247" y="4984875"/>
            <a:ext cx="0" cy="12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0" name="Google Shape;1250;p39"/>
          <p:cNvCxnSpPr/>
          <p:nvPr/>
        </p:nvCxnSpPr>
        <p:spPr>
          <a:xfrm>
            <a:off x="2329189" y="4922092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1" name="Google Shape;1251;p39"/>
          <p:cNvSpPr txBox="1"/>
          <p:nvPr/>
        </p:nvSpPr>
        <p:spPr>
          <a:xfrm>
            <a:off x="2713183" y="5112862"/>
            <a:ext cx="58221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Cdc25A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2" name="Google Shape;1252;p39"/>
          <p:cNvCxnSpPr/>
          <p:nvPr/>
        </p:nvCxnSpPr>
        <p:spPr>
          <a:xfrm rot="10800000">
            <a:off x="3004288" y="4945907"/>
            <a:ext cx="1" cy="18000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3" name="Google Shape;1253;p39"/>
          <p:cNvSpPr txBox="1"/>
          <p:nvPr/>
        </p:nvSpPr>
        <p:spPr>
          <a:xfrm>
            <a:off x="2832485" y="6009331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p21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4" name="Google Shape;1254;p39"/>
          <p:cNvCxnSpPr>
            <a:stCxn id="1253" idx="0"/>
          </p:cNvCxnSpPr>
          <p:nvPr/>
        </p:nvCxnSpPr>
        <p:spPr>
          <a:xfrm rot="10800000">
            <a:off x="3025006" y="5373031"/>
            <a:ext cx="0" cy="6363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5" name="Google Shape;1255;p39"/>
          <p:cNvCxnSpPr/>
          <p:nvPr/>
        </p:nvCxnSpPr>
        <p:spPr>
          <a:xfrm>
            <a:off x="3013185" y="5311608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6" name="Google Shape;1256;p39"/>
          <p:cNvCxnSpPr>
            <a:stCxn id="1244" idx="3"/>
            <a:endCxn id="1253" idx="1"/>
          </p:cNvCxnSpPr>
          <p:nvPr/>
        </p:nvCxnSpPr>
        <p:spPr>
          <a:xfrm>
            <a:off x="2611364" y="6124747"/>
            <a:ext cx="221100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7" name="Google Shape;1257;p39"/>
          <p:cNvSpPr txBox="1"/>
          <p:nvPr/>
        </p:nvSpPr>
        <p:spPr>
          <a:xfrm>
            <a:off x="1055809" y="5419608"/>
            <a:ext cx="1021433" cy="2308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Poškozená DNA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39"/>
          <p:cNvSpPr txBox="1"/>
          <p:nvPr/>
        </p:nvSpPr>
        <p:spPr>
          <a:xfrm>
            <a:off x="766604" y="1518989"/>
            <a:ext cx="1048685" cy="230832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Vstup do M fáze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9" name="Google Shape;1259;p39"/>
          <p:cNvCxnSpPr>
            <a:stCxn id="1230" idx="0"/>
            <a:endCxn id="1258" idx="2"/>
          </p:cNvCxnSpPr>
          <p:nvPr/>
        </p:nvCxnSpPr>
        <p:spPr>
          <a:xfrm rot="10800000">
            <a:off x="1290946" y="1749929"/>
            <a:ext cx="0" cy="216000"/>
          </a:xfrm>
          <a:prstGeom prst="straightConnector1">
            <a:avLst/>
          </a:prstGeom>
          <a:noFill/>
          <a:ln w="127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60" name="Google Shape;1260;p39"/>
          <p:cNvSpPr txBox="1"/>
          <p:nvPr/>
        </p:nvSpPr>
        <p:spPr>
          <a:xfrm>
            <a:off x="576393" y="3318736"/>
            <a:ext cx="56457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ATM/R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39"/>
          <p:cNvSpPr txBox="1"/>
          <p:nvPr/>
        </p:nvSpPr>
        <p:spPr>
          <a:xfrm>
            <a:off x="669333" y="2870096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p53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39"/>
          <p:cNvSpPr txBox="1"/>
          <p:nvPr/>
        </p:nvSpPr>
        <p:spPr>
          <a:xfrm>
            <a:off x="669333" y="2422080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p21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3" name="Google Shape;1263;p39"/>
          <p:cNvCxnSpPr>
            <a:endCxn id="1261" idx="2"/>
          </p:cNvCxnSpPr>
          <p:nvPr/>
        </p:nvCxnSpPr>
        <p:spPr>
          <a:xfrm rot="10800000" flipH="1">
            <a:off x="858554" y="3100928"/>
            <a:ext cx="3300" cy="21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64" name="Google Shape;1264;p39"/>
          <p:cNvCxnSpPr>
            <a:stCxn id="1261" idx="0"/>
            <a:endCxn id="1262" idx="2"/>
          </p:cNvCxnSpPr>
          <p:nvPr/>
        </p:nvCxnSpPr>
        <p:spPr>
          <a:xfrm rot="10800000">
            <a:off x="861854" y="2652896"/>
            <a:ext cx="0" cy="2172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65" name="Google Shape;1265;p39"/>
          <p:cNvCxnSpPr>
            <a:stCxn id="1262" idx="0"/>
          </p:cNvCxnSpPr>
          <p:nvPr/>
        </p:nvCxnSpPr>
        <p:spPr>
          <a:xfrm rot="10800000">
            <a:off x="861854" y="2294280"/>
            <a:ext cx="0" cy="12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6" name="Google Shape;1266;p39"/>
          <p:cNvCxnSpPr/>
          <p:nvPr/>
        </p:nvCxnSpPr>
        <p:spPr>
          <a:xfrm>
            <a:off x="858796" y="2231497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7" name="Google Shape;1267;p39"/>
          <p:cNvSpPr txBox="1"/>
          <p:nvPr/>
        </p:nvSpPr>
        <p:spPr>
          <a:xfrm>
            <a:off x="1386197" y="2386475"/>
            <a:ext cx="57259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Cdc25C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8" name="Google Shape;1268;p39"/>
          <p:cNvCxnSpPr/>
          <p:nvPr/>
        </p:nvCxnSpPr>
        <p:spPr>
          <a:xfrm rot="10800000">
            <a:off x="1677302" y="2219520"/>
            <a:ext cx="1" cy="18000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69" name="Google Shape;1269;p39"/>
          <p:cNvSpPr txBox="1"/>
          <p:nvPr/>
        </p:nvSpPr>
        <p:spPr>
          <a:xfrm>
            <a:off x="1444963" y="2869016"/>
            <a:ext cx="46839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CHK1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0" name="Google Shape;1270;p39"/>
          <p:cNvCxnSpPr>
            <a:stCxn id="1269" idx="0"/>
          </p:cNvCxnSpPr>
          <p:nvPr/>
        </p:nvCxnSpPr>
        <p:spPr>
          <a:xfrm rot="10800000">
            <a:off x="1679162" y="2633516"/>
            <a:ext cx="0" cy="2355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1" name="Google Shape;1271;p39"/>
          <p:cNvCxnSpPr/>
          <p:nvPr/>
        </p:nvCxnSpPr>
        <p:spPr>
          <a:xfrm>
            <a:off x="1680068" y="2570740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2" name="Google Shape;1272;p39"/>
          <p:cNvSpPr txBox="1"/>
          <p:nvPr/>
        </p:nvSpPr>
        <p:spPr>
          <a:xfrm>
            <a:off x="1475930" y="3309775"/>
            <a:ext cx="39786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ATR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3" name="Google Shape;1273;p39"/>
          <p:cNvCxnSpPr/>
          <p:nvPr/>
        </p:nvCxnSpPr>
        <p:spPr>
          <a:xfrm rot="10800000" flipH="1">
            <a:off x="1676896" y="3076634"/>
            <a:ext cx="3172" cy="217808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4" name="Google Shape;1274;p39"/>
          <p:cNvSpPr txBox="1"/>
          <p:nvPr/>
        </p:nvSpPr>
        <p:spPr>
          <a:xfrm>
            <a:off x="428545" y="3577744"/>
            <a:ext cx="750526" cy="3693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Poškozená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39"/>
          <p:cNvSpPr txBox="1"/>
          <p:nvPr/>
        </p:nvSpPr>
        <p:spPr>
          <a:xfrm>
            <a:off x="1240835" y="3578074"/>
            <a:ext cx="1011815" cy="3693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Nezreplikovaná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39"/>
          <p:cNvSpPr txBox="1"/>
          <p:nvPr/>
        </p:nvSpPr>
        <p:spPr>
          <a:xfrm>
            <a:off x="3547354" y="684536"/>
            <a:ext cx="49404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Mad2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39"/>
          <p:cNvSpPr txBox="1"/>
          <p:nvPr/>
        </p:nvSpPr>
        <p:spPr>
          <a:xfrm>
            <a:off x="1693492" y="548680"/>
            <a:ext cx="1915679" cy="369291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dirty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Kontrola připojení chromozomů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dirty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k dělícímu vřeténku</a:t>
            </a:r>
            <a:endParaRPr sz="1000" b="1" dirty="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8" name="Google Shape;1278;p39"/>
          <p:cNvCxnSpPr/>
          <p:nvPr/>
        </p:nvCxnSpPr>
        <p:spPr>
          <a:xfrm>
            <a:off x="3955675" y="857102"/>
            <a:ext cx="144000" cy="124941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9" name="Google Shape;1279;p39"/>
          <p:cNvCxnSpPr/>
          <p:nvPr/>
        </p:nvCxnSpPr>
        <p:spPr>
          <a:xfrm rot="10800000" flipH="1">
            <a:off x="4034573" y="936287"/>
            <a:ext cx="122252" cy="90173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0" name="Google Shape;1280;p39"/>
          <p:cNvSpPr txBox="1"/>
          <p:nvPr/>
        </p:nvSpPr>
        <p:spPr>
          <a:xfrm>
            <a:off x="6815923" y="1410200"/>
            <a:ext cx="697627" cy="230832"/>
          </a:xfrm>
          <a:prstGeom prst="rect">
            <a:avLst/>
          </a:prstGeom>
          <a:noFill/>
          <a:ln w="127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Mitogeny</a:t>
            </a:r>
            <a:endParaRPr sz="10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1" name="Google Shape;1281;p39"/>
          <p:cNvCxnSpPr/>
          <p:nvPr/>
        </p:nvCxnSpPr>
        <p:spPr>
          <a:xfrm flipH="1">
            <a:off x="6588223" y="1691936"/>
            <a:ext cx="483574" cy="427979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82" name="Google Shape;1282;p39"/>
          <p:cNvSpPr/>
          <p:nvPr/>
        </p:nvSpPr>
        <p:spPr>
          <a:xfrm>
            <a:off x="7563319" y="5409975"/>
            <a:ext cx="798422" cy="960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39"/>
          <p:cNvSpPr txBox="1"/>
          <p:nvPr/>
        </p:nvSpPr>
        <p:spPr>
          <a:xfrm>
            <a:off x="7297619" y="5560691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p53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39"/>
          <p:cNvSpPr txBox="1"/>
          <p:nvPr/>
        </p:nvSpPr>
        <p:spPr>
          <a:xfrm>
            <a:off x="7297619" y="5112675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p21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5" name="Google Shape;1285;p39"/>
          <p:cNvCxnSpPr>
            <a:endCxn id="1283" idx="2"/>
          </p:cNvCxnSpPr>
          <p:nvPr/>
        </p:nvCxnSpPr>
        <p:spPr>
          <a:xfrm rot="10800000" flipH="1">
            <a:off x="7486840" y="5791523"/>
            <a:ext cx="3300" cy="21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6" name="Google Shape;1286;p39"/>
          <p:cNvCxnSpPr>
            <a:stCxn id="1283" idx="0"/>
            <a:endCxn id="1284" idx="2"/>
          </p:cNvCxnSpPr>
          <p:nvPr/>
        </p:nvCxnSpPr>
        <p:spPr>
          <a:xfrm rot="10800000">
            <a:off x="7490140" y="5343491"/>
            <a:ext cx="0" cy="2172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7" name="Google Shape;1287;p39"/>
          <p:cNvCxnSpPr>
            <a:stCxn id="1284" idx="0"/>
          </p:cNvCxnSpPr>
          <p:nvPr/>
        </p:nvCxnSpPr>
        <p:spPr>
          <a:xfrm rot="10800000">
            <a:off x="7490140" y="4984875"/>
            <a:ext cx="0" cy="1278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8" name="Google Shape;1288;p39"/>
          <p:cNvCxnSpPr/>
          <p:nvPr/>
        </p:nvCxnSpPr>
        <p:spPr>
          <a:xfrm>
            <a:off x="7487082" y="4922092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9" name="Google Shape;1289;p39"/>
          <p:cNvSpPr txBox="1"/>
          <p:nvPr/>
        </p:nvSpPr>
        <p:spPr>
          <a:xfrm>
            <a:off x="7871076" y="5112862"/>
            <a:ext cx="58221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Cdc25A</a:t>
            </a:r>
            <a:endParaRPr sz="1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0" name="Google Shape;1290;p39"/>
          <p:cNvCxnSpPr/>
          <p:nvPr/>
        </p:nvCxnSpPr>
        <p:spPr>
          <a:xfrm rot="10800000">
            <a:off x="8162181" y="4945907"/>
            <a:ext cx="1" cy="180000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1" name="Google Shape;1291;p39"/>
          <p:cNvSpPr txBox="1"/>
          <p:nvPr/>
        </p:nvSpPr>
        <p:spPr>
          <a:xfrm>
            <a:off x="7990378" y="6009331"/>
            <a:ext cx="38504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p21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2" name="Google Shape;1292;p39"/>
          <p:cNvCxnSpPr>
            <a:stCxn id="1291" idx="0"/>
          </p:cNvCxnSpPr>
          <p:nvPr/>
        </p:nvCxnSpPr>
        <p:spPr>
          <a:xfrm rot="10800000">
            <a:off x="8182899" y="5373031"/>
            <a:ext cx="0" cy="6363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3" name="Google Shape;1293;p39"/>
          <p:cNvCxnSpPr/>
          <p:nvPr/>
        </p:nvCxnSpPr>
        <p:spPr>
          <a:xfrm>
            <a:off x="8171078" y="5311608"/>
            <a:ext cx="0" cy="1080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4" name="Google Shape;1294;p39"/>
          <p:cNvCxnSpPr>
            <a:endCxn id="1291" idx="1"/>
          </p:cNvCxnSpPr>
          <p:nvPr/>
        </p:nvCxnSpPr>
        <p:spPr>
          <a:xfrm>
            <a:off x="7769278" y="6124747"/>
            <a:ext cx="221100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5" name="Google Shape;1295;p39"/>
          <p:cNvSpPr txBox="1"/>
          <p:nvPr/>
        </p:nvSpPr>
        <p:spPr>
          <a:xfrm>
            <a:off x="7207851" y="6010224"/>
            <a:ext cx="56457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ATM/R</a:t>
            </a:r>
            <a:endParaRPr sz="1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Buněčný cyklus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4"/>
          <p:cNvSpPr/>
          <p:nvPr/>
        </p:nvSpPr>
        <p:spPr>
          <a:xfrm>
            <a:off x="251520" y="927770"/>
            <a:ext cx="5688000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Interfáze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růst buňky, duplikace organel, zvýšený metabolismus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syntéza RNA a proteinů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	příprava na syntézu DNA (replikační proteiny, histony)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syntéza DNA, duplikace chromozomů  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pokračuje syntéza RNA a proteinů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	příprava na M fázi (mitotické vřeténko)</a:t>
            </a:r>
            <a:endParaRPr/>
          </a:p>
        </p:txBody>
      </p:sp>
      <p:pic>
        <p:nvPicPr>
          <p:cNvPr id="125" name="Google Shape;125;p4" descr="http://gaskinsanatomy.wikispaces.com/file/view/CellCycle_L.jpg/252096666/CellCycle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1358984"/>
            <a:ext cx="2880000" cy="19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251520" y="3573016"/>
            <a:ext cx="3456000" cy="271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fáze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mitóza, cytokineze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kondenzace chromatinu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jaderné membrány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vřeténka a kinetochorů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separace chromatid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vřeténka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dekondenzace chromatinu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membrány, rozdělení buňky</a:t>
            </a:r>
            <a:endParaRPr/>
          </a:p>
        </p:txBody>
      </p:sp>
      <p:grpSp>
        <p:nvGrpSpPr>
          <p:cNvPr id="128" name="Google Shape;128;p4"/>
          <p:cNvGrpSpPr/>
          <p:nvPr/>
        </p:nvGrpSpPr>
        <p:grpSpPr>
          <a:xfrm>
            <a:off x="3729593" y="4257280"/>
            <a:ext cx="5234895" cy="1692000"/>
            <a:chOff x="3859267" y="4476314"/>
            <a:chExt cx="5040000" cy="1629007"/>
          </a:xfrm>
        </p:grpSpPr>
        <p:pic>
          <p:nvPicPr>
            <p:cNvPr id="129" name="Google Shape;129;p4" descr="http://www.mun.ca/biology/desmid/brian/BIOL2060/BIOL2060-19/19_01.jpg"/>
            <p:cNvPicPr preferRelativeResize="0"/>
            <p:nvPr/>
          </p:nvPicPr>
          <p:blipFill rotWithShape="1">
            <a:blip r:embed="rId4">
              <a:alphaModFix/>
            </a:blip>
            <a:srcRect b="59190"/>
            <a:stretch/>
          </p:blipFill>
          <p:spPr>
            <a:xfrm>
              <a:off x="3859267" y="4476314"/>
              <a:ext cx="5040000" cy="1629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4"/>
            <p:cNvSpPr/>
            <p:nvPr/>
          </p:nvSpPr>
          <p:spPr>
            <a:xfrm>
              <a:off x="3952753" y="5837080"/>
              <a:ext cx="4723703" cy="216024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FF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446779" y="4845354"/>
              <a:ext cx="1188524" cy="184565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FF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3973173" y="5792505"/>
              <a:ext cx="603049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Kondenzující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4716016" y="5798812"/>
              <a:ext cx="567784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Centromera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4804768" y="4845354"/>
              <a:ext cx="553357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chromatidy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5307885" y="5798812"/>
              <a:ext cx="494045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Mitotické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vřeténko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6696136" y="5765666"/>
              <a:ext cx="864339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Separace sesterských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chromatid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7893539" y="5772045"/>
              <a:ext cx="737701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dceřiných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buněk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942704" y="4566056"/>
              <a:ext cx="4464000" cy="162000"/>
            </a:xfrm>
            <a:prstGeom prst="rect">
              <a:avLst/>
            </a:prstGeom>
            <a:solidFill>
              <a:srgbClr val="FFD1A3"/>
            </a:solidFill>
            <a:ln w="25400" cap="flat" cmpd="sng">
              <a:solidFill>
                <a:srgbClr val="FFD1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363240" y="4785991"/>
              <a:ext cx="1440000" cy="162000"/>
            </a:xfrm>
            <a:prstGeom prst="rect">
              <a:avLst/>
            </a:prstGeom>
            <a:solidFill>
              <a:srgbClr val="FFD1A3"/>
            </a:solidFill>
            <a:ln w="25400" cap="flat" cmpd="sng">
              <a:solidFill>
                <a:srgbClr val="FFD1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5951726" y="4568580"/>
              <a:ext cx="445956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MITÓZA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7793737" y="4790176"/>
              <a:ext cx="579005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CYTOKINEZE</a:t>
              </a:r>
              <a:endParaRPr sz="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4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Otázky k procvičení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3" name="Google Shape;1303;p4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4" name="Google Shape;1304;p40"/>
          <p:cNvSpPr/>
          <p:nvPr/>
        </p:nvSpPr>
        <p:spPr>
          <a:xfrm>
            <a:off x="252000" y="960330"/>
            <a:ext cx="8640000" cy="522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 buněk vzniká z jedné buňky, která podstoupí meiózu?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jakých dvou hlavních fází se rozděluje buněčný cyklus?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Jaké buňky se množí pomocí mitózy?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Jaký typ mikrotubulů je zodpovědný za vazbu chromozomů během M fáze BC?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se nazývá fáze buněčného cyklu, při které se buňka fyzicky rozdělí na dvě?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Jaká struktura zastává při mitóze funkci obdobnou chiasmatům při meióze?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Vstup do jaké fáze buněčného cyklu signalizuje aktivní komplex MPF?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 vstupu do jaké fáze buněčného cyklu vede degradace G1 fázových cyklinů?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 jaderné membrány odpovídá začátku prometafáze (ANO/NE)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mitóze jsou jádra dceřiných buněk geneticky shodné s jádrem mateřské buňky (ANO/NE)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Během mitotické profáze obsahuje každý chromozom dvě chromatidy (ANO/NE)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Homologní chromozomy se párují během mitotické profáze (ANO/NE)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Začátek anafáze je inhibován až do seřazení všech chromozomů v ekvatoriální rovině (ANO/NE)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v G0 fázi buněčného cyklu obsahují stejné množství DNA jako ve fázi G2 (ANO/NE)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4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Otázky k procvičení</a:t>
            </a: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1" name="Google Shape;1311;p4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2" name="Google Shape;1312;p41"/>
          <p:cNvSpPr/>
          <p:nvPr/>
        </p:nvSpPr>
        <p:spPr>
          <a:xfrm>
            <a:off x="612040" y="960330"/>
            <a:ext cx="6624256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je cílem ubikvitnace komplexem APC na začátku anafáze?</a:t>
            </a:r>
            <a:endParaRPr/>
          </a:p>
          <a:p>
            <a:pPr marL="544513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sekurin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4513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separáza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4513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kohezin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4513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tubulin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Jaké z následujících tvrzení porovnávajících mitózu a meiózu není pravdivé?</a:t>
            </a:r>
            <a:endParaRPr/>
          </a:p>
          <a:p>
            <a:pPr marL="546100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 procesy využívají dělící vřeténko z mikrotubulů</a:t>
            </a:r>
            <a:endParaRPr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obou procesech následuje cytokineze</a:t>
            </a:r>
            <a:endParaRPr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 procesy jsou pečlivě regulovány</a:t>
            </a:r>
            <a:endParaRPr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obou procesech probíhá během profáze crossing-over</a:t>
            </a:r>
            <a:endParaRPr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 procesy zahrnují redukci obsahu DNA v dceřiných buňkách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Jaké z následujících tvrzení o anafázi buněčného cyklu není pravdivé?</a:t>
            </a:r>
            <a:endParaRPr/>
          </a:p>
          <a:p>
            <a:pPr marL="546100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zmenšuje se vzdálenost mezi kinetochory a póly dělícího vřeténka</a:t>
            </a:r>
            <a:endParaRPr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zvětšuje se vzdálenost mezi dvěma sadami dceřiných chromatid</a:t>
            </a:r>
            <a:endParaRPr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rozpadají se mikrotubuly dělícího vřeténka</a:t>
            </a:r>
            <a:endParaRPr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zvětšuje se vzdálenost mezi oběma póly dělícího vřeténky</a:t>
            </a:r>
            <a:endParaRPr/>
          </a:p>
          <a:p>
            <a:pPr marL="546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arenR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dochází k cyklin-dependentní aktivaci CDK1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" name="Google Shape;1317;p42" descr="http://www.australianscience.com.au/wp-content/uploads/2013/09/hela-spiral-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634" y="-10633"/>
            <a:ext cx="9370137" cy="695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Buněčný cyklus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5"/>
          <p:cNvSpPr/>
          <p:nvPr/>
        </p:nvSpPr>
        <p:spPr>
          <a:xfrm>
            <a:off x="252000" y="908574"/>
            <a:ext cx="5868000" cy="20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DNA během buněčného cyklu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se replikuje před vlastním rozdělením buňky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duplikace chromozomů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buňka v G2 fázi má 2x vyšší obsah DNA než v G1 fázi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kopie chromozomů jsou spojeny v oblasti centromery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sesterské chromatidy, které se při dělení jádra oddělují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5"/>
          <p:cNvGrpSpPr/>
          <p:nvPr/>
        </p:nvGrpSpPr>
        <p:grpSpPr>
          <a:xfrm>
            <a:off x="6459062" y="796074"/>
            <a:ext cx="2532154" cy="3133091"/>
            <a:chOff x="6084169" y="812961"/>
            <a:chExt cx="2532154" cy="3133091"/>
          </a:xfrm>
        </p:grpSpPr>
        <p:pic>
          <p:nvPicPr>
            <p:cNvPr id="151" name="Google Shape;151;p5" descr="http://sphweb.bumc.bu.edu/otlt/MPH-Modules/PH/PH709_DNA-Genetics/Cell-cycle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84169" y="812961"/>
              <a:ext cx="2532154" cy="31330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5"/>
            <p:cNvSpPr/>
            <p:nvPr/>
          </p:nvSpPr>
          <p:spPr>
            <a:xfrm>
              <a:off x="7596336" y="3789040"/>
              <a:ext cx="720080" cy="15701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126784" y="3284984"/>
              <a:ext cx="720080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7027179" y="3192941"/>
              <a:ext cx="79380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Sesterské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chromatidy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487338" y="2584163"/>
              <a:ext cx="792088" cy="62803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7139910" y="2231489"/>
              <a:ext cx="900100" cy="62803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224243" y="2573530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523982" y="2421130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603976" y="2349113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666802" y="2227045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774193" y="2155289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51697" y="2087715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900826" y="2001434"/>
              <a:ext cx="900100" cy="1524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7307113" y="1968524"/>
              <a:ext cx="340538" cy="1201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7490393" y="1274095"/>
              <a:ext cx="633950" cy="9584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7456955" y="1335530"/>
              <a:ext cx="389909" cy="1781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5"/>
          <p:cNvSpPr/>
          <p:nvPr/>
        </p:nvSpPr>
        <p:spPr>
          <a:xfrm>
            <a:off x="3348448" y="4492277"/>
            <a:ext cx="5256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proteinů a RNA během buněčného cyklu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stejně rychlá během interfáze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M fázi klesá syntéza proteinů a zastavuje se syntéza RNA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histony se tvoří pouze v G1 a S fázi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 descr="http://genes.atspace.org/Figs/G79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395" y="3364161"/>
            <a:ext cx="2376000" cy="294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Buněčný cyklus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6"/>
          <p:cNvSpPr/>
          <p:nvPr/>
        </p:nvSpPr>
        <p:spPr>
          <a:xfrm>
            <a:off x="252000" y="901357"/>
            <a:ext cx="6048192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Časové nároky buněčného cyklu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bez schopnosti se dělit (neurony, svalové b., červené krvinky)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dělící jen za určitých podmínek (jaterní buňky, lymfocyty)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rychle se dělící buňky (epiteliální, krevní kmenové buňky)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většinu doby zabírá interfáze</a:t>
            </a:r>
            <a:endParaRPr/>
          </a:p>
          <a:p>
            <a:pPr marL="180975" marR="0" lvl="0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proliferující lidská buňka má cca 22 hodinový cyklus</a:t>
            </a:r>
            <a:endParaRPr/>
          </a:p>
          <a:p>
            <a:pPr marL="180975" marR="0" lvl="0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kvasinky 1,5 - 3 hod, střevní epitel 12 hod, savčí fibroblasty v kultuře 20 hod, savčí játra cca 1 rok</a:t>
            </a:r>
            <a:endParaRPr/>
          </a:p>
          <a:p>
            <a:pPr marL="180975" marR="0" lvl="0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klidová fáze G0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251520" y="4509120"/>
            <a:ext cx="8640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 restrikce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pozdní G1 fázi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přechod z G1 do S je potřeba mimobuněčný signál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 tohoto signálu buňka cyklus opustí a vstoupí do G0</a:t>
            </a:r>
            <a:endParaRPr/>
          </a:p>
        </p:txBody>
      </p:sp>
      <p:grpSp>
        <p:nvGrpSpPr>
          <p:cNvPr id="179" name="Google Shape;179;p6"/>
          <p:cNvGrpSpPr/>
          <p:nvPr/>
        </p:nvGrpSpPr>
        <p:grpSpPr>
          <a:xfrm>
            <a:off x="5652120" y="4094057"/>
            <a:ext cx="2772000" cy="2431287"/>
            <a:chOff x="5652198" y="3573017"/>
            <a:chExt cx="2924070" cy="2564665"/>
          </a:xfrm>
        </p:grpSpPr>
        <p:pic>
          <p:nvPicPr>
            <p:cNvPr id="180" name="Google Shape;180;p6" descr="http://faculty.samford.edu/~djohnso2/44962w/405/16/CELL4e-Fig-16-06-0.jpg"/>
            <p:cNvPicPr preferRelativeResize="0"/>
            <p:nvPr/>
          </p:nvPicPr>
          <p:blipFill rotWithShape="1">
            <a:blip r:embed="rId3">
              <a:alphaModFix/>
            </a:blip>
            <a:srcRect l="8913" r="10676" b="32927"/>
            <a:stretch/>
          </p:blipFill>
          <p:spPr>
            <a:xfrm>
              <a:off x="5652198" y="3573017"/>
              <a:ext cx="2924070" cy="1830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6"/>
            <p:cNvSpPr/>
            <p:nvPr/>
          </p:nvSpPr>
          <p:spPr>
            <a:xfrm>
              <a:off x="7524328" y="5324151"/>
              <a:ext cx="1008112" cy="15841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7325664" y="5361496"/>
              <a:ext cx="88357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Bod restrikce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" name="Google Shape;183;p6" descr="http://faculty.samford.edu/~djohnso2/44962w/405/16/CELL4e-Fig-16-06-0.jpg"/>
            <p:cNvPicPr preferRelativeResize="0"/>
            <p:nvPr/>
          </p:nvPicPr>
          <p:blipFill rotWithShape="1">
            <a:blip r:embed="rId4">
              <a:alphaModFix/>
            </a:blip>
            <a:srcRect l="71545" t="69438" r="22238" b="16249"/>
            <a:stretch/>
          </p:blipFill>
          <p:spPr>
            <a:xfrm>
              <a:off x="7654408" y="5522912"/>
              <a:ext cx="226088" cy="390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6"/>
            <p:cNvSpPr txBox="1"/>
            <p:nvPr/>
          </p:nvSpPr>
          <p:spPr>
            <a:xfrm>
              <a:off x="7243481" y="5919161"/>
              <a:ext cx="1027845" cy="218521"/>
            </a:xfrm>
            <a:prstGeom prst="rect">
              <a:avLst/>
            </a:prstGeom>
            <a:solidFill>
              <a:srgbClr val="CCC0D9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Růstové faktory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" name="Google Shape;185;p6" descr="http://clinicalgate.com/wp-content/uploads/2015/02/B9781416022558500541_gr2.jpg"/>
          <p:cNvPicPr preferRelativeResize="0"/>
          <p:nvPr/>
        </p:nvPicPr>
        <p:blipFill rotWithShape="1">
          <a:blip r:embed="rId5">
            <a:alphaModFix/>
          </a:blip>
          <a:srcRect l="71813" t="66168" r="-502" b="-315"/>
          <a:stretch/>
        </p:blipFill>
        <p:spPr>
          <a:xfrm>
            <a:off x="7050047" y="2420888"/>
            <a:ext cx="1620000" cy="1091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6"/>
          <p:cNvGrpSpPr/>
          <p:nvPr/>
        </p:nvGrpSpPr>
        <p:grpSpPr>
          <a:xfrm>
            <a:off x="7101058" y="883473"/>
            <a:ext cx="1332787" cy="1401473"/>
            <a:chOff x="7243481" y="872613"/>
            <a:chExt cx="1332787" cy="1401473"/>
          </a:xfrm>
        </p:grpSpPr>
        <p:pic>
          <p:nvPicPr>
            <p:cNvPr id="187" name="Google Shape;187;p6" descr="http://clinicalgate.com/wp-content/uploads/2015/02/B9781416022558500541_gr2.jpg"/>
            <p:cNvPicPr preferRelativeResize="0"/>
            <p:nvPr/>
          </p:nvPicPr>
          <p:blipFill rotWithShape="1">
            <a:blip r:embed="rId5">
              <a:alphaModFix/>
            </a:blip>
            <a:srcRect l="75199" t="9922" r="1786" b="45199"/>
            <a:stretch/>
          </p:blipFill>
          <p:spPr>
            <a:xfrm>
              <a:off x="7306770" y="872613"/>
              <a:ext cx="1269498" cy="14014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6"/>
            <p:cNvSpPr/>
            <p:nvPr/>
          </p:nvSpPr>
          <p:spPr>
            <a:xfrm>
              <a:off x="7243481" y="1988840"/>
              <a:ext cx="280847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/>
        </p:nvSpPr>
        <p:spPr>
          <a:xfrm>
            <a:off x="0" y="0"/>
            <a:ext cx="7241068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7"/>
          <p:cNvSpPr/>
          <p:nvPr/>
        </p:nvSpPr>
        <p:spPr>
          <a:xfrm>
            <a:off x="252000" y="951252"/>
            <a:ext cx="8640000" cy="173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první růstová fáze, dosažení původní velikosti buňky mateřské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raných embryí chybí fáze G1 a G2, buňka se dělí a zmenšuje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cytoplazmy a nových organel, syntéza RNA a strukturních i regulačních proteinů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příprava na S fázi (syntéza replikační proteiny a histony)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optimálních podmínkách 9 - 11 hod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 descr="http://gaskinsanatomy.wikispaces.com/file/view/CellCycle_L.jpg/252096666/CellCycle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068" y="74431"/>
            <a:ext cx="1839134" cy="122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7529174" y="271916"/>
            <a:ext cx="616173" cy="34304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251520" y="4725144"/>
            <a:ext cx="8640000" cy="1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genetický materiál ve formě dekondenzovaného chromatinu, 2n molekul DNA (46 u lidí)</a:t>
            </a:r>
            <a:endParaRPr/>
          </a:p>
          <a:p>
            <a:pPr marL="180975" marR="0" lvl="0" indent="-793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kontrolní bod buněčného cyklu (vnější faktory)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i) vstup do G0 fáze: absence růstových faktorů, senescence, diferencované buňky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ii) vstup do S fáze: přítomnost růstových faktorů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7"/>
          <p:cNvGrpSpPr/>
          <p:nvPr/>
        </p:nvGrpSpPr>
        <p:grpSpPr>
          <a:xfrm>
            <a:off x="179512" y="2840238"/>
            <a:ext cx="8522760" cy="1312414"/>
            <a:chOff x="179512" y="1852317"/>
            <a:chExt cx="8522760" cy="1312414"/>
          </a:xfrm>
        </p:grpSpPr>
        <p:pic>
          <p:nvPicPr>
            <p:cNvPr id="203" name="Google Shape;203;p7" descr="http://4.bp.blogspot.com/-sONFQ8nbbx8/Uci1Rx6kWUI/AAAAAAAAAH8/7otsWBM-fvU/s1600/6to10cells.jpg"/>
            <p:cNvPicPr preferRelativeResize="0"/>
            <p:nvPr/>
          </p:nvPicPr>
          <p:blipFill rotWithShape="1">
            <a:blip r:embed="rId4">
              <a:alphaModFix/>
            </a:blip>
            <a:srcRect l="3135" t="7497" r="3144" b="60817"/>
            <a:stretch/>
          </p:blipFill>
          <p:spPr>
            <a:xfrm>
              <a:off x="179512" y="1852317"/>
              <a:ext cx="4284921" cy="1087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7" descr="http://4.bp.blogspot.com/-sONFQ8nbbx8/Uci1Rx6kWUI/AAAAAAAAAH8/7otsWBM-fvU/s1600/6to10cells.jpg"/>
            <p:cNvPicPr preferRelativeResize="0"/>
            <p:nvPr/>
          </p:nvPicPr>
          <p:blipFill rotWithShape="1">
            <a:blip r:embed="rId4">
              <a:alphaModFix/>
            </a:blip>
            <a:srcRect l="3140" t="53166" r="3140" b="15148"/>
            <a:stretch/>
          </p:blipFill>
          <p:spPr>
            <a:xfrm>
              <a:off x="4417351" y="1862950"/>
              <a:ext cx="4284921" cy="1087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7"/>
            <p:cNvSpPr txBox="1"/>
            <p:nvPr/>
          </p:nvSpPr>
          <p:spPr>
            <a:xfrm>
              <a:off x="611560" y="2939771"/>
              <a:ext cx="607860" cy="218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buňky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2009291" y="2939771"/>
              <a:ext cx="60786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buňky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3418269" y="2946210"/>
              <a:ext cx="611065" cy="218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buněk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4818424" y="2946210"/>
              <a:ext cx="611065" cy="218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buněk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6254278" y="2939771"/>
              <a:ext cx="611065" cy="218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 buněk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 txBox="1"/>
            <p:nvPr/>
          </p:nvSpPr>
          <p:spPr>
            <a:xfrm>
              <a:off x="7673950" y="2936694"/>
              <a:ext cx="676788" cy="218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buněk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7"/>
          <p:cNvSpPr/>
          <p:nvPr/>
        </p:nvSpPr>
        <p:spPr>
          <a:xfrm>
            <a:off x="251520" y="4150375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raných embryí chybí fáze G1 a G2, buňka se dělí a zmenšuje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Google Shape;217;p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8"/>
          <p:cNvSpPr txBox="1"/>
          <p:nvPr/>
        </p:nvSpPr>
        <p:spPr>
          <a:xfrm>
            <a:off x="0" y="0"/>
            <a:ext cx="7241068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252000" y="951252"/>
            <a:ext cx="8640000" cy="1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semikonzervativní replikace DNA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místech ori založeny obousměrné replikační vidlice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DNA vyžaduje templátový DNA řetězec a RNA primer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vedoucí řetězec, opožďující se řetězec (Okazakiho fragmenty)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telomeráza zajišťuje replikace konců lineárních chromozomů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8" descr="http://gaskinsanatomy.wikispaces.com/file/view/CellCycle_L.jpg/252096666/CellCycle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068" y="74431"/>
            <a:ext cx="1839134" cy="122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/>
          <p:nvPr/>
        </p:nvSpPr>
        <p:spPr>
          <a:xfrm>
            <a:off x="8212509" y="282549"/>
            <a:ext cx="616173" cy="34304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 l="3054" t="4874" r="2196" b="5272"/>
          <a:stretch/>
        </p:blipFill>
        <p:spPr>
          <a:xfrm>
            <a:off x="175320" y="2991619"/>
            <a:ext cx="2412000" cy="1588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8"/>
          <p:cNvGrpSpPr/>
          <p:nvPr/>
        </p:nvGrpSpPr>
        <p:grpSpPr>
          <a:xfrm>
            <a:off x="2973413" y="2695826"/>
            <a:ext cx="3384376" cy="2177292"/>
            <a:chOff x="755576" y="4276044"/>
            <a:chExt cx="3384376" cy="2177292"/>
          </a:xfrm>
        </p:grpSpPr>
        <p:pic>
          <p:nvPicPr>
            <p:cNvPr id="224" name="Google Shape;224;p8" descr="http://www.bio.miami.edu/tom/courses/protected/MCB6/ch04/4-30.jpg"/>
            <p:cNvPicPr preferRelativeResize="0"/>
            <p:nvPr/>
          </p:nvPicPr>
          <p:blipFill rotWithShape="1">
            <a:blip r:embed="rId5">
              <a:alphaModFix/>
            </a:blip>
            <a:srcRect r="26097" b="7645"/>
            <a:stretch/>
          </p:blipFill>
          <p:spPr>
            <a:xfrm>
              <a:off x="755576" y="4276044"/>
              <a:ext cx="2412926" cy="21772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8"/>
            <p:cNvSpPr/>
            <p:nvPr/>
          </p:nvSpPr>
          <p:spPr>
            <a:xfrm>
              <a:off x="971600" y="5667186"/>
              <a:ext cx="864096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8"/>
            <p:cNvSpPr txBox="1"/>
            <p:nvPr/>
          </p:nvSpPr>
          <p:spPr>
            <a:xfrm>
              <a:off x="1025161" y="5581085"/>
              <a:ext cx="89960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Směr pohybu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replikační vidlice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910716" y="5157192"/>
              <a:ext cx="1080000" cy="11357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 rot="-2682798">
              <a:off x="1816000" y="4767815"/>
              <a:ext cx="1080000" cy="11357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3077646" y="4593004"/>
              <a:ext cx="144016" cy="119407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8"/>
            <p:cNvSpPr txBox="1"/>
            <p:nvPr/>
          </p:nvSpPr>
          <p:spPr>
            <a:xfrm>
              <a:off x="2988675" y="4514751"/>
              <a:ext cx="1151277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Místo spoje fragmentů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8"/>
            <p:cNvSpPr txBox="1"/>
            <p:nvPr/>
          </p:nvSpPr>
          <p:spPr>
            <a:xfrm>
              <a:off x="2982390" y="4693128"/>
              <a:ext cx="10855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Opožďující se řetězec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8"/>
            <p:cNvSpPr txBox="1"/>
            <p:nvPr/>
          </p:nvSpPr>
          <p:spPr>
            <a:xfrm>
              <a:off x="3022465" y="4958982"/>
              <a:ext cx="104547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Okazakiho fragment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8"/>
            <p:cNvSpPr txBox="1"/>
            <p:nvPr/>
          </p:nvSpPr>
          <p:spPr>
            <a:xfrm>
              <a:off x="3015086" y="5166665"/>
              <a:ext cx="69281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RNA-primer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8"/>
            <p:cNvSpPr txBox="1"/>
            <p:nvPr/>
          </p:nvSpPr>
          <p:spPr>
            <a:xfrm>
              <a:off x="2990405" y="5642640"/>
              <a:ext cx="107753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Vedoucí DNA řetězec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5" name="Google Shape;235;p8" descr="http://www.uic.edu/classes/bios/bios100/lectures/telom02.jpg"/>
          <p:cNvPicPr preferRelativeResize="0"/>
          <p:nvPr/>
        </p:nvPicPr>
        <p:blipFill rotWithShape="1">
          <a:blip r:embed="rId6">
            <a:alphaModFix/>
          </a:blip>
          <a:srcRect t="4465" r="28929" b="3313"/>
          <a:stretch/>
        </p:blipFill>
        <p:spPr>
          <a:xfrm>
            <a:off x="6713645" y="2677608"/>
            <a:ext cx="2232000" cy="221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 descr="http://hope4katy.com/wp-content/uploads/2010/03/shutterstock_122107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980" y="5051276"/>
            <a:ext cx="1511248" cy="151124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/>
          <p:nvPr/>
        </p:nvSpPr>
        <p:spPr>
          <a:xfrm>
            <a:off x="1763688" y="5402809"/>
            <a:ext cx="6912768" cy="103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správnost replikace - přesnost a proofreadingová aktivita DNA polymerázy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oprava chybného párování bází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zdvojení genetického materiálu, chromozomy složené ze sesterských chromatid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p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" name="Google Shape;245;p9"/>
          <p:cNvSpPr txBox="1"/>
          <p:nvPr/>
        </p:nvSpPr>
        <p:spPr>
          <a:xfrm>
            <a:off x="0" y="0"/>
            <a:ext cx="7241068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G2 fáze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252000" y="908720"/>
            <a:ext cx="864000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druhá růstová fáze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příprava na M fázi - proteiny mitotického vřeténka, duplikace centriolu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x 2n molekul DNA, dekondenzovaný chromatin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kontrolní bod buněčného cyklu (celistvost DNA, správnost replikace)</a:t>
            </a:r>
            <a:endParaRPr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Centriola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párová organela, samostatné dělení 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devět trojic mikrotubulů, centrální dutina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duplikace v S a G2 fázi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spolu se svým okolím tvoří centrozom, který organizuje mitotické vřeténko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9" descr="http://gaskinsanatomy.wikispaces.com/file/view/CellCycle_L.jpg/252096666/CellCycle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068" y="74431"/>
            <a:ext cx="1839134" cy="122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9"/>
          <p:cNvSpPr/>
          <p:nvPr/>
        </p:nvSpPr>
        <p:spPr>
          <a:xfrm>
            <a:off x="8017751" y="637685"/>
            <a:ext cx="616173" cy="34304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395536" y="4293096"/>
            <a:ext cx="1542578" cy="1980000"/>
            <a:chOff x="358661" y="4457543"/>
            <a:chExt cx="1542578" cy="1980000"/>
          </a:xfrm>
        </p:grpSpPr>
        <p:pic>
          <p:nvPicPr>
            <p:cNvPr id="250" name="Google Shape;250;p9" descr="http://www.pharmaworld.pk/products/stimg_42_329.jpeg?width=300"/>
            <p:cNvPicPr preferRelativeResize="0"/>
            <p:nvPr/>
          </p:nvPicPr>
          <p:blipFill rotWithShape="1">
            <a:blip r:embed="rId4">
              <a:alphaModFix/>
            </a:blip>
            <a:srcRect r="55934"/>
            <a:stretch/>
          </p:blipFill>
          <p:spPr>
            <a:xfrm>
              <a:off x="395536" y="4457543"/>
              <a:ext cx="1505703" cy="19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9"/>
            <p:cNvSpPr/>
            <p:nvPr/>
          </p:nvSpPr>
          <p:spPr>
            <a:xfrm>
              <a:off x="798991" y="4512930"/>
              <a:ext cx="712879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737291" y="4486598"/>
              <a:ext cx="814647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Triplet mikrotubulů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95536" y="5403696"/>
              <a:ext cx="403455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358661" y="5164611"/>
              <a:ext cx="49244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Spojovací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vlákna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9"/>
          <p:cNvGrpSpPr/>
          <p:nvPr/>
        </p:nvGrpSpPr>
        <p:grpSpPr>
          <a:xfrm>
            <a:off x="2413587" y="4490495"/>
            <a:ext cx="1400777" cy="1630821"/>
            <a:chOff x="2771800" y="4514888"/>
            <a:chExt cx="1400777" cy="1630821"/>
          </a:xfrm>
        </p:grpSpPr>
        <p:pic>
          <p:nvPicPr>
            <p:cNvPr id="256" name="Google Shape;256;p9" descr="Centrioly jsou válcovité struktury (0,15 µm v pr&amp;uring;m&amp;ecaron;ru a 0,3 - 0,5 µm dlouhé) slo&amp;zcaron;ené p&amp;rcaron;evá&amp;zcaron;n&amp;ecaron; z vysoce organizovaných mikrotubul&amp;uring;. Mutace v proteinech, které je tvo&amp;rcaron;í, mohou zp&amp;uring;sobit širokou škálu onemocn&amp;ecaron;ní -  od vývojových poruch, vad dýchacích cest, sam&amp;ccaron;í sterility a&amp;zcaron; po rakovinu. Centrioly do oplodn&amp;ecaron;ného vají&amp;ccaron;ka p&amp;rcaron;icházejí pouze od otce. Jejich chování na samotném po&amp;ccaron;átku &amp;zcaron;ivota vede v&amp;ecaron;dce k domn&amp;ecaron;nce, &amp;zcaron;e jejich úloha je tam více ne&amp;zcaron; &amp;zcaron;ádoucí. Snímek byl po&amp;rcaron;ízen elektronovým mikroskopem. (Kredit: Pierre Gönczy / EPFL)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71800" y="4705709"/>
              <a:ext cx="1400777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9"/>
            <p:cNvSpPr txBox="1"/>
            <p:nvPr/>
          </p:nvSpPr>
          <p:spPr>
            <a:xfrm>
              <a:off x="2943837" y="4514888"/>
              <a:ext cx="1056701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Příčný řez centriolou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9"/>
          <p:cNvGrpSpPr/>
          <p:nvPr/>
        </p:nvGrpSpPr>
        <p:grpSpPr>
          <a:xfrm>
            <a:off x="4345605" y="4337941"/>
            <a:ext cx="4317292" cy="2017928"/>
            <a:chOff x="4542656" y="4448150"/>
            <a:chExt cx="4317292" cy="2017928"/>
          </a:xfrm>
        </p:grpSpPr>
        <p:pic>
          <p:nvPicPr>
            <p:cNvPr id="259" name="Google Shape;259;p9" descr="http://sites.igc.gulbenkian.pt/ccr/images/centriole/image18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2656" y="4448150"/>
              <a:ext cx="4317292" cy="19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9"/>
            <p:cNvSpPr/>
            <p:nvPr/>
          </p:nvSpPr>
          <p:spPr>
            <a:xfrm>
              <a:off x="4576222" y="4496378"/>
              <a:ext cx="3236138" cy="21221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76222" y="6253864"/>
              <a:ext cx="3236138" cy="21221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76222" y="6171735"/>
              <a:ext cx="347434" cy="5981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 txBox="1"/>
            <p:nvPr/>
          </p:nvSpPr>
          <p:spPr>
            <a:xfrm>
              <a:off x="4626020" y="4573540"/>
              <a:ext cx="737702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Uvolnění centriol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9"/>
            <p:cNvSpPr txBox="1"/>
            <p:nvPr/>
          </p:nvSpPr>
          <p:spPr>
            <a:xfrm>
              <a:off x="4685331" y="6214920"/>
              <a:ext cx="619080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 / brzká G1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9"/>
            <p:cNvSpPr txBox="1"/>
            <p:nvPr/>
          </p:nvSpPr>
          <p:spPr>
            <a:xfrm>
              <a:off x="5528794" y="6213060"/>
              <a:ext cx="221536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6276488" y="6214960"/>
              <a:ext cx="272832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G2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 txBox="1"/>
            <p:nvPr/>
          </p:nvSpPr>
          <p:spPr>
            <a:xfrm>
              <a:off x="7380312" y="6214056"/>
              <a:ext cx="409086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Mitóza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8209122" y="5142343"/>
              <a:ext cx="494046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Centrozm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9" name="Google Shape;269;p9"/>
            <p:cNvCxnSpPr/>
            <p:nvPr/>
          </p:nvCxnSpPr>
          <p:spPr>
            <a:xfrm rot="10800000">
              <a:off x="8460913" y="5285574"/>
              <a:ext cx="45037" cy="35897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0" name="Google Shape;270;p9"/>
            <p:cNvSpPr txBox="1"/>
            <p:nvPr/>
          </p:nvSpPr>
          <p:spPr>
            <a:xfrm>
              <a:off x="5684049" y="4573540"/>
              <a:ext cx="861133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Duplikace a elongace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6995865" y="4578608"/>
              <a:ext cx="707245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Zrání a separace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5231</Words>
  <Application>Microsoft Office PowerPoint</Application>
  <PresentationFormat>Předvádění na obrazovce (4:3)</PresentationFormat>
  <Paragraphs>982</Paragraphs>
  <Slides>42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Arial</vt:lpstr>
      <vt:lpstr>Calibri</vt:lpstr>
      <vt:lpstr>Motiv systému Office</vt:lpstr>
      <vt:lpstr>Molekulární biologie pro informatiky - 9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Molekulární biologie pro informatiky - 9</dc:title>
  <dc:creator>Lenka Tesařová</dc:creator>
  <cp:lastModifiedBy>Tereza Souralová</cp:lastModifiedBy>
  <cp:revision>4</cp:revision>
  <dcterms:created xsi:type="dcterms:W3CDTF">2016-02-12T11:53:50Z</dcterms:created>
  <dcterms:modified xsi:type="dcterms:W3CDTF">2023-04-11T06:52:51Z</dcterms:modified>
</cp:coreProperties>
</file>