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781800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g/Z0CcW+xZET4pcp3sSes7aeT8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el Šimara" initials="" lastIdx="24" clrIdx="0"/>
  <p:cmAuthor id="1" name="Michael All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0" Type="http://customschemas.google.com/relationships/presentationmetadata" Target="meta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64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25T15:14:14.904" idx="9">
    <p:pos x="3982" y="1257"/>
    <p:text>Helper T sám nedokáže rozpoznat infikovanou buňku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YjsGXgg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06T16:09:01.775" idx="10">
    <p:pos x="3270" y="749"/>
    <p:text>disulfidové můstky pouze mezi cysteiny, protože protože je síra na konci řetězce (u methioninu je uprostřed)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YjsGXgE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3878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1451" y="0"/>
            <a:ext cx="293878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824"/>
            <a:ext cx="293878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400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812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:notes"/>
          <p:cNvSpPr txBox="1"/>
          <p:nvPr/>
        </p:nvSpPr>
        <p:spPr>
          <a:xfrm>
            <a:off x="2119586" y="751203"/>
            <a:ext cx="2542630" cy="370284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78180" y="4689808"/>
            <a:ext cx="5418899" cy="443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97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47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994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sldNum" idx="12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:notes"/>
          <p:cNvSpPr txBox="1"/>
          <p:nvPr/>
        </p:nvSpPr>
        <p:spPr>
          <a:xfrm>
            <a:off x="2119586" y="751203"/>
            <a:ext cx="2542630" cy="370284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78180" y="4689808"/>
            <a:ext cx="5418899" cy="443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353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819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5088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644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118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183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83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864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515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074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857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70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903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220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886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152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151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64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8242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3478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93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570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0227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088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4473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6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165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433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535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9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47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60860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488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1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83986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2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266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3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4514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4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941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5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8540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6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87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59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20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08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78180" y="4690268"/>
            <a:ext cx="54254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781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:notes"/>
          <p:cNvSpPr txBox="1"/>
          <p:nvPr/>
        </p:nvSpPr>
        <p:spPr>
          <a:xfrm>
            <a:off x="2119586" y="751203"/>
            <a:ext cx="2542630" cy="370284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78180" y="4689808"/>
            <a:ext cx="5418899" cy="443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36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text a obsah" type="txAndObj">
  <p:cSld name="TEXT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56.png"/><Relationship Id="rId4" Type="http://schemas.openxmlformats.org/officeDocument/2006/relationships/image" Target="../media/image5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323528" y="1628800"/>
            <a:ext cx="849694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Molekulární biologie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</a:t>
            </a:r>
            <a:r>
              <a:rPr lang="cs-CZ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Apoptóza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imunita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51520" y="4797152"/>
            <a:ext cx="410445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Apoptoza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Vývoj a aktivace T- a B-lymfocytů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Imunoglobuliny, exprese BCR a TCR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3946946" y="4874384"/>
            <a:ext cx="51588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Hlavní zdroje: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S. Rosypal, Úvod do molekulární biologie 1-4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Masarykova Universita Brno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ISBN 80-902562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Muller, Biology of Cells and Organisms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Illinios, Chicago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http://www.uic.edu/classes/bios/bios100/summer2010/lecturesm10.htm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Wikipedia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/>
        </p:nvSpPr>
        <p:spPr>
          <a:xfrm>
            <a:off x="179512" y="260648"/>
            <a:ext cx="655272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cs-CZ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Barvení buněk </a:t>
            </a:r>
            <a:r>
              <a:rPr lang="cs-CZ" sz="2000" b="1" dirty="0" err="1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cs-CZ" sz="20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rypanovou</a:t>
            </a:r>
            <a:r>
              <a:rPr lang="cs-CZ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modří</a:t>
            </a:r>
            <a:endParaRPr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cs-CZ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proniká a barví pouze mrtvé buňky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cs-CZ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počítání ve světelném mikroskopu na sklíčku s mřížkou</a:t>
            </a:r>
            <a:endParaRPr dirty="0"/>
          </a:p>
          <a:p>
            <a:pPr marL="0" marR="0" lvl="0" indent="0" algn="l" rtl="0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cs-CZ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nerozliší mezi </a:t>
            </a:r>
            <a:r>
              <a:rPr lang="cs-CZ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apoptotickou</a:t>
            </a:r>
            <a:r>
              <a:rPr lang="cs-CZ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nekrotickou buňkou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0" descr="http://eurekabrewing.files.wordpress.com/2012/07/yeastcount.jpg"/>
          <p:cNvPicPr preferRelativeResize="0"/>
          <p:nvPr/>
        </p:nvPicPr>
        <p:blipFill rotWithShape="1">
          <a:blip r:embed="rId3">
            <a:alphaModFix/>
          </a:blip>
          <a:srcRect l="27386" t="19434" r="13630" b="21521"/>
          <a:stretch/>
        </p:blipFill>
        <p:spPr>
          <a:xfrm>
            <a:off x="1098387" y="2248686"/>
            <a:ext cx="4083819" cy="378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 descr="http://i5.walmartimages.com/dfw/dce07b8c-7080/k2-_27a7dc01-9211-4820-a47e-3c8775248319.v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1342" y="908720"/>
            <a:ext cx="1317309" cy="131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 descr="Image result for cell counter countess"/>
          <p:cNvPicPr preferRelativeResize="0"/>
          <p:nvPr/>
        </p:nvPicPr>
        <p:blipFill rotWithShape="1">
          <a:blip r:embed="rId5">
            <a:alphaModFix/>
          </a:blip>
          <a:srcRect l="21238" r="22078"/>
          <a:stretch/>
        </p:blipFill>
        <p:spPr>
          <a:xfrm>
            <a:off x="6591342" y="4509120"/>
            <a:ext cx="1887136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1" descr="Flow cytomet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3928" y="3105549"/>
            <a:ext cx="4823900" cy="334778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/>
          <p:nvPr/>
        </p:nvSpPr>
        <p:spPr>
          <a:xfrm>
            <a:off x="154155" y="116632"/>
            <a:ext cx="881033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Průtoková </a:t>
            </a:r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cytometrie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Technika pro analýzu velkého množství buněk.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buňkách je možné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analyzovat: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lang="cs-CZ" sz="16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velikost</a:t>
            </a:r>
            <a:r>
              <a:rPr lang="cs-CZ" sz="16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forward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tvar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granularitu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fluorescenční barvičku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(DNA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interkalator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obdoba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trypanové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modři)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expresi povrchových proteinů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(protilátka proti povrchovým antigenům konjugovaná 	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fluorochromem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expresi intracelulárních proteinů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(buňky nutno usmrtit 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permeabilizovat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membránu)</a:t>
            </a:r>
            <a:endParaRPr dirty="0"/>
          </a:p>
        </p:txBody>
      </p:sp>
      <p:graphicFrame>
        <p:nvGraphicFramePr>
          <p:cNvPr id="204" name="Google Shape;204;p11"/>
          <p:cNvGraphicFramePr>
            <a:graphicFrameLocks noSelect="1"/>
          </p:cNvGraphicFramePr>
          <p:nvPr/>
        </p:nvGraphicFramePr>
        <p:xfrm>
          <a:off x="323528" y="3175595"/>
          <a:ext cx="3076575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1" hidden="1"/>
                      <p:cNvPicPr preferRelativeResize="0">
                        <a:picLocks noSel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175595"/>
                        <a:ext cx="3076575" cy="3133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" name="Google Shape;205;p11"/>
          <p:cNvGrpSpPr/>
          <p:nvPr/>
        </p:nvGrpSpPr>
        <p:grpSpPr>
          <a:xfrm>
            <a:off x="755576" y="4005064"/>
            <a:ext cx="1736576" cy="1787969"/>
            <a:chOff x="755576" y="4005064"/>
            <a:chExt cx="1736576" cy="1787969"/>
          </a:xfrm>
        </p:grpSpPr>
        <p:sp>
          <p:nvSpPr>
            <p:cNvPr id="206" name="Google Shape;206;p11"/>
            <p:cNvSpPr/>
            <p:nvPr/>
          </p:nvSpPr>
          <p:spPr>
            <a:xfrm>
              <a:off x="1907704" y="5432993"/>
              <a:ext cx="432048" cy="36004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899592" y="5641329"/>
              <a:ext cx="144016" cy="1442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051992" y="5373216"/>
              <a:ext cx="144016" cy="1442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755576" y="5373216"/>
              <a:ext cx="144016" cy="1442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1619672" y="4221088"/>
              <a:ext cx="432048" cy="36004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1763688" y="4436908"/>
              <a:ext cx="144016" cy="1442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1835696" y="4256888"/>
              <a:ext cx="144016" cy="1442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1657927" y="4300053"/>
              <a:ext cx="144016" cy="1442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2051720" y="4005064"/>
              <a:ext cx="432048" cy="36004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195736" y="4220884"/>
              <a:ext cx="144016" cy="1442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267744" y="4040864"/>
              <a:ext cx="144016" cy="1442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089975" y="4084029"/>
              <a:ext cx="144016" cy="1442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060104" y="4941168"/>
              <a:ext cx="432048" cy="36004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1115616" y="5589240"/>
              <a:ext cx="144016" cy="1442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899592" y="5156988"/>
              <a:ext cx="144016" cy="1442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11"/>
          <p:cNvSpPr txBox="1"/>
          <p:nvPr/>
        </p:nvSpPr>
        <p:spPr>
          <a:xfrm>
            <a:off x="1349166" y="6125100"/>
            <a:ext cx="1350626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Forward scatter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velikost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 rot="-5400000">
            <a:off x="-614031" y="4536805"/>
            <a:ext cx="1999393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scatter - granularita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5" name="Picture 1" descr="rI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965450"/>
            <a:ext cx="307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/>
          <p:nvPr/>
        </p:nvSpPr>
        <p:spPr>
          <a:xfrm>
            <a:off x="154155" y="116632"/>
            <a:ext cx="881033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Flow cytometrie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Detekce buněčné smrti pomocí DNA interkalátoru (např. propidium jodid PI; nebo DAPI)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PI je fluorescenční barvička, vážící se na DNA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podobně jako trypanová modř proniká a barví pouze mrtvé buňky</a:t>
            </a:r>
            <a:endParaRPr/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 l="28277" t="53149" r="30876" b="23424"/>
          <a:stretch/>
        </p:blipFill>
        <p:spPr>
          <a:xfrm>
            <a:off x="395536" y="3154948"/>
            <a:ext cx="5090662" cy="164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1193197" y="2564904"/>
            <a:ext cx="38828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Histogram barvení propidium jodidem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107504" y="6433591"/>
            <a:ext cx="87383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interkalace</a:t>
            </a: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vmezeření. I. do DNA – vmezeření určité látky mezi obě vlákna DNA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2" descr="http://www.photobiology.com/photoiupac2000/pierard/intintercal.jpg"/>
          <p:cNvPicPr preferRelativeResize="0"/>
          <p:nvPr/>
        </p:nvPicPr>
        <p:blipFill rotWithShape="1">
          <a:blip r:embed="rId4">
            <a:alphaModFix/>
          </a:blip>
          <a:srcRect l="4169" t="8385" r="45256" b="5448"/>
          <a:stretch/>
        </p:blipFill>
        <p:spPr>
          <a:xfrm>
            <a:off x="5850459" y="3789040"/>
            <a:ext cx="3014717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/>
          <p:nvPr/>
        </p:nvSpPr>
        <p:spPr>
          <a:xfrm>
            <a:off x="4860032" y="3001059"/>
            <a:ext cx="38164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pozitivní signál, buňky obarvené na PI = mrtvé</a:t>
            </a:r>
            <a:endParaRPr sz="14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12"/>
          <p:cNvCxnSpPr/>
          <p:nvPr/>
        </p:nvCxnSpPr>
        <p:spPr>
          <a:xfrm flipH="1">
            <a:off x="4355976" y="3356992"/>
            <a:ext cx="1224136" cy="619058"/>
          </a:xfrm>
          <a:prstGeom prst="straightConnector1">
            <a:avLst/>
          </a:prstGeom>
          <a:noFill/>
          <a:ln w="38100" cap="flat" cmpd="sng">
            <a:solidFill>
              <a:srgbClr val="17365D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234" name="Google Shape;234;p12"/>
          <p:cNvSpPr/>
          <p:nvPr/>
        </p:nvSpPr>
        <p:spPr>
          <a:xfrm>
            <a:off x="660241" y="5517232"/>
            <a:ext cx="38164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negativní signál, buňky neobarvené na PI = živé</a:t>
            </a:r>
            <a:endParaRPr sz="1400" i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12"/>
          <p:cNvCxnSpPr/>
          <p:nvPr/>
        </p:nvCxnSpPr>
        <p:spPr>
          <a:xfrm rot="10800000" flipH="1">
            <a:off x="1378291" y="4149080"/>
            <a:ext cx="385397" cy="1366400"/>
          </a:xfrm>
          <a:prstGeom prst="straightConnector1">
            <a:avLst/>
          </a:prstGeom>
          <a:noFill/>
          <a:ln w="38100" cap="flat" cmpd="sng">
            <a:solidFill>
              <a:srgbClr val="17365D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3"/>
          <p:cNvPicPr preferRelativeResize="0"/>
          <p:nvPr/>
        </p:nvPicPr>
        <p:blipFill rotWithShape="1">
          <a:blip r:embed="rId3">
            <a:alphaModFix/>
          </a:blip>
          <a:srcRect l="52242" r="4754" b="11479"/>
          <a:stretch/>
        </p:blipFill>
        <p:spPr>
          <a:xfrm>
            <a:off x="4949825" y="2106422"/>
            <a:ext cx="749300" cy="4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/>
          <p:cNvPicPr preferRelativeResize="0"/>
          <p:nvPr/>
        </p:nvPicPr>
        <p:blipFill rotWithShape="1">
          <a:blip r:embed="rId4">
            <a:alphaModFix/>
          </a:blip>
          <a:srcRect t="4630" r="28797" b="9262"/>
          <a:stretch/>
        </p:blipFill>
        <p:spPr>
          <a:xfrm>
            <a:off x="827088" y="2119313"/>
            <a:ext cx="1225550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/>
          <p:nvPr/>
        </p:nvSpPr>
        <p:spPr>
          <a:xfrm>
            <a:off x="3738626" y="2418715"/>
            <a:ext cx="1301750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cs-CZ" sz="1300" dirty="0" err="1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Apoptosis</a:t>
            </a:r>
            <a:r>
              <a:rPr lang="cs-CZ" sz="1300" dirty="0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cs-CZ" sz="1300" dirty="0" err="1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Necrosis</a:t>
            </a:r>
            <a:endParaRPr dirty="0"/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5">
            <a:alphaModFix/>
          </a:blip>
          <a:srcRect l="4798" t="9026" r="43196" b="4534"/>
          <a:stretch/>
        </p:blipFill>
        <p:spPr>
          <a:xfrm>
            <a:off x="7781008" y="2335213"/>
            <a:ext cx="457200" cy="2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1551" y="2977388"/>
            <a:ext cx="3429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/>
          <p:nvPr/>
        </p:nvSpPr>
        <p:spPr>
          <a:xfrm>
            <a:off x="3187576" y="6113463"/>
            <a:ext cx="3267075" cy="252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626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lang="cs-CZ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Annexin V (FITC)</a:t>
            </a:r>
            <a:endParaRPr/>
          </a:p>
        </p:txBody>
      </p:sp>
      <p:sp>
        <p:nvSpPr>
          <p:cNvPr id="249" name="Google Shape;249;p13"/>
          <p:cNvSpPr txBox="1"/>
          <p:nvPr/>
        </p:nvSpPr>
        <p:spPr>
          <a:xfrm rot="-5400000">
            <a:off x="1041275" y="4468813"/>
            <a:ext cx="4054475" cy="26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000" tIns="626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lang="cs-CZ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Propidium iodide (PerCP-Cy5)</a:t>
            </a:r>
            <a:endParaRPr/>
          </a:p>
        </p:txBody>
      </p:sp>
      <p:sp>
        <p:nvSpPr>
          <p:cNvPr id="250" name="Google Shape;250;p13"/>
          <p:cNvSpPr txBox="1"/>
          <p:nvPr/>
        </p:nvSpPr>
        <p:spPr>
          <a:xfrm>
            <a:off x="967829" y="5583238"/>
            <a:ext cx="1731963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cs-CZ" sz="1800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Viable cells</a:t>
            </a:r>
            <a:endParaRPr/>
          </a:p>
        </p:txBody>
      </p:sp>
      <p:cxnSp>
        <p:nvCxnSpPr>
          <p:cNvPr id="251" name="Google Shape;251;p13"/>
          <p:cNvCxnSpPr/>
          <p:nvPr/>
        </p:nvCxnSpPr>
        <p:spPr>
          <a:xfrm rot="10800000" flipH="1">
            <a:off x="2563688" y="5249863"/>
            <a:ext cx="1371600" cy="473075"/>
          </a:xfrm>
          <a:prstGeom prst="straightConnector1">
            <a:avLst/>
          </a:prstGeom>
          <a:noFill/>
          <a:ln w="36700" cap="flat" cmpd="sng">
            <a:solidFill>
              <a:srgbClr val="0066FF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2" name="Google Shape;252;p13"/>
          <p:cNvSpPr txBox="1"/>
          <p:nvPr/>
        </p:nvSpPr>
        <p:spPr>
          <a:xfrm>
            <a:off x="6868988" y="5583238"/>
            <a:ext cx="1954213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cs-CZ" sz="1800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Early apoptotic cells</a:t>
            </a:r>
            <a:endParaRPr/>
          </a:p>
        </p:txBody>
      </p:sp>
      <p:cxnSp>
        <p:nvCxnSpPr>
          <p:cNvPr id="253" name="Google Shape;253;p13"/>
          <p:cNvCxnSpPr/>
          <p:nvPr/>
        </p:nvCxnSpPr>
        <p:spPr>
          <a:xfrm rot="10800000">
            <a:off x="5656138" y="5249863"/>
            <a:ext cx="1258888" cy="473075"/>
          </a:xfrm>
          <a:prstGeom prst="straightConnector1">
            <a:avLst/>
          </a:prstGeom>
          <a:noFill/>
          <a:ln w="36700" cap="flat" cmpd="sng">
            <a:solidFill>
              <a:srgbClr val="0066FF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4" name="Google Shape;254;p13"/>
          <p:cNvSpPr txBox="1"/>
          <p:nvPr/>
        </p:nvSpPr>
        <p:spPr>
          <a:xfrm>
            <a:off x="6868988" y="2882900"/>
            <a:ext cx="20955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cs-CZ" sz="1800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Late apoptotoic or necrotic cells</a:t>
            </a:r>
            <a:endParaRPr/>
          </a:p>
        </p:txBody>
      </p:sp>
      <p:cxnSp>
        <p:nvCxnSpPr>
          <p:cNvPr id="255" name="Google Shape;255;p13"/>
          <p:cNvCxnSpPr/>
          <p:nvPr/>
        </p:nvCxnSpPr>
        <p:spPr>
          <a:xfrm flipH="1">
            <a:off x="5527551" y="3051175"/>
            <a:ext cx="1387475" cy="606425"/>
          </a:xfrm>
          <a:prstGeom prst="straightConnector1">
            <a:avLst/>
          </a:prstGeom>
          <a:noFill/>
          <a:ln w="36700" cap="flat" cmpd="sng">
            <a:solidFill>
              <a:srgbClr val="0066FF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56" name="Google Shape;25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21836" y="1950974"/>
            <a:ext cx="6953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73732" y="1959674"/>
            <a:ext cx="1704975" cy="704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13"/>
          <p:cNvCxnSpPr/>
          <p:nvPr/>
        </p:nvCxnSpPr>
        <p:spPr>
          <a:xfrm>
            <a:off x="4014026" y="2233295"/>
            <a:ext cx="685800" cy="1588"/>
          </a:xfrm>
          <a:prstGeom prst="straightConnector1">
            <a:avLst/>
          </a:prstGeom>
          <a:noFill/>
          <a:ln w="36700" cap="flat" cmpd="sng">
            <a:solidFill>
              <a:srgbClr val="80801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259" name="Google Shape;259;p13"/>
          <p:cNvGrpSpPr/>
          <p:nvPr/>
        </p:nvGrpSpPr>
        <p:grpSpPr>
          <a:xfrm>
            <a:off x="6282627" y="1530033"/>
            <a:ext cx="1497013" cy="1381124"/>
            <a:chOff x="3923" y="791"/>
            <a:chExt cx="943" cy="870"/>
          </a:xfrm>
        </p:grpSpPr>
        <p:pic>
          <p:nvPicPr>
            <p:cNvPr id="260" name="Google Shape;260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050" y="791"/>
              <a:ext cx="816" cy="8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13"/>
            <p:cNvSpPr/>
            <p:nvPr/>
          </p:nvSpPr>
          <p:spPr>
            <a:xfrm>
              <a:off x="3923" y="935"/>
              <a:ext cx="409" cy="6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2" name="Google Shape;262;p13"/>
          <p:cNvCxnSpPr/>
          <p:nvPr/>
        </p:nvCxnSpPr>
        <p:spPr>
          <a:xfrm>
            <a:off x="5940425" y="2224151"/>
            <a:ext cx="685800" cy="1588"/>
          </a:xfrm>
          <a:prstGeom prst="straightConnector1">
            <a:avLst/>
          </a:prstGeom>
          <a:noFill/>
          <a:ln w="36700" cap="flat" cmpd="sng">
            <a:solidFill>
              <a:srgbClr val="80801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3" name="Google Shape;263;p13"/>
          <p:cNvSpPr/>
          <p:nvPr/>
        </p:nvSpPr>
        <p:spPr>
          <a:xfrm>
            <a:off x="900240" y="1575753"/>
            <a:ext cx="7416800" cy="1368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6372225" y="1268413"/>
            <a:ext cx="792163" cy="288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5669788" y="2336419"/>
            <a:ext cx="130175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26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cs-CZ" sz="1300" dirty="0" err="1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Annexin</a:t>
            </a:r>
            <a:r>
              <a:rPr lang="cs-CZ" sz="1300" dirty="0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 V FITC </a:t>
            </a:r>
            <a:r>
              <a:rPr lang="cs-CZ" sz="1300" dirty="0" err="1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staining</a:t>
            </a:r>
            <a:endParaRPr dirty="0"/>
          </a:p>
        </p:txBody>
      </p:sp>
      <p:sp>
        <p:nvSpPr>
          <p:cNvPr id="266" name="Google Shape;266;p13"/>
          <p:cNvSpPr txBox="1"/>
          <p:nvPr/>
        </p:nvSpPr>
        <p:spPr>
          <a:xfrm>
            <a:off x="2411413" y="2349500"/>
            <a:ext cx="1490662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fosfolipid fosfatidylserin</a:t>
            </a:r>
            <a:endParaRPr/>
          </a:p>
        </p:txBody>
      </p:sp>
      <p:cxnSp>
        <p:nvCxnSpPr>
          <p:cNvPr id="267" name="Google Shape;267;p13"/>
          <p:cNvCxnSpPr/>
          <p:nvPr/>
        </p:nvCxnSpPr>
        <p:spPr>
          <a:xfrm rot="10800000" flipH="1">
            <a:off x="3132138" y="2205038"/>
            <a:ext cx="215900" cy="1444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" name="Google Shape;268;p13"/>
          <p:cNvSpPr/>
          <p:nvPr/>
        </p:nvSpPr>
        <p:spPr>
          <a:xfrm>
            <a:off x="154155" y="116632"/>
            <a:ext cx="881033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</a:t>
            </a: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cytometrie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translokace </a:t>
            </a: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fosfatidylserinu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osa x: intenzita fluorescenčního signálu v kanálu FITC (buňky pozitivní na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Annexin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osa y: intenzita fluorescenčního signálu v kanálu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PerCP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-Cy5 (buňky pozitivní na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Propidium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jodid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Annexin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– protein s vysokou afinitou k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fosfatidylserinu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který je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translokován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na povrch 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apoptických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buněk, u nekrotických buněk se váže na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fosfatidylserin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z vnitřní strany</a:t>
            </a:r>
            <a:endParaRPr dirty="0"/>
          </a:p>
        </p:txBody>
      </p:sp>
      <p:sp>
        <p:nvSpPr>
          <p:cNvPr id="269" name="Google Shape;269;p13"/>
          <p:cNvSpPr/>
          <p:nvPr/>
        </p:nvSpPr>
        <p:spPr>
          <a:xfrm>
            <a:off x="134645" y="3534107"/>
            <a:ext cx="282801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Annexin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+PI-...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časná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apoptoza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Annexin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+PI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+... pozdní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apoptoza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nekroza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4"/>
          <p:cNvGrpSpPr/>
          <p:nvPr/>
        </p:nvGrpSpPr>
        <p:grpSpPr>
          <a:xfrm>
            <a:off x="4355976" y="1844824"/>
            <a:ext cx="4680520" cy="4824536"/>
            <a:chOff x="4211962" y="2060848"/>
            <a:chExt cx="4320484" cy="4626353"/>
          </a:xfrm>
        </p:grpSpPr>
        <p:pic>
          <p:nvPicPr>
            <p:cNvPr id="275" name="Google Shape;275;p14"/>
            <p:cNvPicPr preferRelativeResize="0"/>
            <p:nvPr/>
          </p:nvPicPr>
          <p:blipFill rotWithShape="1">
            <a:blip r:embed="rId3">
              <a:alphaModFix/>
            </a:blip>
            <a:srcRect l="50982" t="17344" r="9073" b="6613"/>
            <a:stretch/>
          </p:blipFill>
          <p:spPr>
            <a:xfrm>
              <a:off x="4211962" y="2060848"/>
              <a:ext cx="4320484" cy="46263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14"/>
            <p:cNvSpPr/>
            <p:nvPr/>
          </p:nvSpPr>
          <p:spPr>
            <a:xfrm>
              <a:off x="4283968" y="2060848"/>
              <a:ext cx="360040" cy="2160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4"/>
          <p:cNvSpPr/>
          <p:nvPr/>
        </p:nvSpPr>
        <p:spPr>
          <a:xfrm>
            <a:off x="154155" y="116632"/>
            <a:ext cx="8810333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Western </a:t>
            </a: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blotting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izolace celkového proteinu z buněk a rozdělení proteinů na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polyakrylamidové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gelu podle své velikosti.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inkubace s protilátkou umožní zjistit, zda je daný protein ve vzorku přítomen a v jakém množství (oproti jinému vzorku na téže membráně 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semikvantitativní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metoda)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příklady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markerů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proapoptotický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protein z rodiny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Bcl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-2: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štěpení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(pro)</a:t>
            </a:r>
            <a:r>
              <a:rPr lang="cs-CZ" sz="1600" b="1" u="sng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kaspázy</a:t>
            </a:r>
            <a:endParaRPr sz="1600" b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štěpený protein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4" descr="Image result for western blot caspase cleavage"/>
          <p:cNvPicPr preferRelativeResize="0"/>
          <p:nvPr/>
        </p:nvPicPr>
        <p:blipFill rotWithShape="1">
          <a:blip r:embed="rId4">
            <a:alphaModFix/>
          </a:blip>
          <a:srcRect l="26089" r="25492" b="50000"/>
          <a:stretch/>
        </p:blipFill>
        <p:spPr>
          <a:xfrm>
            <a:off x="539552" y="2636912"/>
            <a:ext cx="362594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4"/>
          <p:cNvSpPr/>
          <p:nvPr/>
        </p:nvSpPr>
        <p:spPr>
          <a:xfrm rot="-5400000">
            <a:off x="884118" y="5551929"/>
            <a:ext cx="1323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Živé buňky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4"/>
          <p:cNvSpPr/>
          <p:nvPr/>
        </p:nvSpPr>
        <p:spPr>
          <a:xfrm rot="-5400000">
            <a:off x="1066544" y="5783561"/>
            <a:ext cx="181032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Apoptotické buňky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4"/>
          <p:cNvPicPr preferRelativeResize="0"/>
          <p:nvPr/>
        </p:nvPicPr>
        <p:blipFill rotWithShape="1">
          <a:blip r:embed="rId5">
            <a:alphaModFix/>
          </a:blip>
          <a:srcRect l="24506" t="12301" r="57317" b="80031"/>
          <a:stretch/>
        </p:blipFill>
        <p:spPr>
          <a:xfrm>
            <a:off x="34011" y="6575329"/>
            <a:ext cx="1083375" cy="25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/>
          <p:nvPr/>
        </p:nvSpPr>
        <p:spPr>
          <a:xfrm>
            <a:off x="323528" y="1844824"/>
            <a:ext cx="84969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Imunitní systém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"/>
          <p:cNvSpPr/>
          <p:nvPr/>
        </p:nvSpPr>
        <p:spPr>
          <a:xfrm>
            <a:off x="154155" y="116632"/>
            <a:ext cx="8666315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Imunitní systém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Existuje fyzická, chemická a buněčná obrana proti invazi bakterií a virů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linie obrany - fyzická a chemická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a) kůže: vrstva mrtvých buněk - suchá a s nízkým pH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b) sliznice: pokryty lysozymem - chemický rozklad bakterií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c) cilie (řasinky): výběžky buněk, působí jako filtr a aktivně odstraňují patogeny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6" descr="https://www.nlm.nih.gov/medlineplus/ency/images/ency/fullsize/195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792" y="2780928"/>
            <a:ext cx="3810000" cy="304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7" descr="https://upload.wikimedia.org/wikipedia/commons/thumb/f/f0/Hematopoiesis_simple.svg/2000px-Hematopoiesis_simple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586" y="581248"/>
            <a:ext cx="8810334" cy="587208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/>
          <p:nvPr/>
        </p:nvSpPr>
        <p:spPr>
          <a:xfrm>
            <a:off x="7753665" y="6477716"/>
            <a:ext cx="13215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wikipedia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/>
          <p:nvPr/>
        </p:nvSpPr>
        <p:spPr>
          <a:xfrm>
            <a:off x="154155" y="116632"/>
            <a:ext cx="86663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Hematopoéza (krvetvorba)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/>
          <p:nvPr/>
        </p:nvSpPr>
        <p:spPr>
          <a:xfrm>
            <a:off x="154155" y="116632"/>
            <a:ext cx="8666315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Imunitní systém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linie obrany -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nespecifická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imunitní odpověď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Vrozená imunitní odpověď, obecná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odpověď na infekci patogenem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Rychlá reakce pomocí které je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vyvolán zánět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Granulocyty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Neutrofil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nejběžnější granulocyt </a:t>
            </a:r>
            <a:r>
              <a:rPr lang="cs-CZ" sz="1600" u="sng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(30-85%)</a:t>
            </a:r>
            <a:r>
              <a:rPr lang="cs-CZ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fagocytuje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bakterie 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sekretuje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lysozym,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který degraduje bakteriální stěny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Eosinofil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vylučuje enzymy, které zabíjí parazitické červy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Bazofil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vylučuje histamin pro podporu zánětu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Mastocyt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(mast cell; žírná buňka)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vylučuje signály pro snížení průtoku krve v místě poranění a histamin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signály pro zvýšení průtoku krve a propustnosti kapilár v okolí poranění, aby se fagocyty 	dostaly do místa poranění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 Makrofágy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fagocyty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eaters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- fagocytují vše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obsahují MHC (major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histocompatibility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, který vystavuje antigen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sekrece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cytokinů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které přitahují další makrofágy 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neutrofily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zvyšují teplotu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v krvi kolují ve formě monocytů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154154" y="6218148"/>
            <a:ext cx="88103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Antigen: částice rozeznávaná protilátkou, v imunologii se jedná o cizí patogen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Protilátka: částice, která specificky rozeznává antigen a je rozeznávána lymfocyty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8" descr="https://upload.wikimedia.org/wikipedia/commons/thumb/f/f0/Hematopoiesis_simple.svg/2000px-Hematopoiesis_simple.svg.png"/>
          <p:cNvPicPr preferRelativeResize="0"/>
          <p:nvPr/>
        </p:nvPicPr>
        <p:blipFill rotWithShape="1">
          <a:blip r:embed="rId3">
            <a:alphaModFix/>
          </a:blip>
          <a:srcRect l="31530" t="66810" r="63770" b="26284"/>
          <a:stretch/>
        </p:blipFill>
        <p:spPr>
          <a:xfrm>
            <a:off x="7909628" y="1809802"/>
            <a:ext cx="735398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 descr="https://upload.wikimedia.org/wikipedia/commons/thumb/f/f0/Hematopoiesis_simple.svg/2000px-Hematopoiesis_simple.svg.png"/>
          <p:cNvPicPr preferRelativeResize="0"/>
          <p:nvPr/>
        </p:nvPicPr>
        <p:blipFill rotWithShape="1">
          <a:blip r:embed="rId3">
            <a:alphaModFix/>
          </a:blip>
          <a:srcRect l="41195" t="66810" r="54405" b="27157"/>
          <a:stretch/>
        </p:blipFill>
        <p:spPr>
          <a:xfrm>
            <a:off x="5364088" y="2182234"/>
            <a:ext cx="688470" cy="62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 descr="https://upload.wikimedia.org/wikipedia/commons/thumb/f/f0/Hematopoiesis_simple.svg/2000px-Hematopoiesis_simple.svg.png"/>
          <p:cNvPicPr preferRelativeResize="0"/>
          <p:nvPr/>
        </p:nvPicPr>
        <p:blipFill rotWithShape="1">
          <a:blip r:embed="rId3">
            <a:alphaModFix/>
          </a:blip>
          <a:srcRect l="19965" t="66030" r="75239" b="27934"/>
          <a:stretch/>
        </p:blipFill>
        <p:spPr>
          <a:xfrm>
            <a:off x="4904616" y="2663845"/>
            <a:ext cx="750498" cy="62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 descr="https://upload.wikimedia.org/wikipedia/commons/thumb/f/f0/Hematopoiesis_simple.svg/2000px-Hematopoiesis_simple.svg.png"/>
          <p:cNvPicPr preferRelativeResize="0"/>
          <p:nvPr/>
        </p:nvPicPr>
        <p:blipFill rotWithShape="1">
          <a:blip r:embed="rId3">
            <a:alphaModFix/>
          </a:blip>
          <a:srcRect l="29064" t="45406" r="65672" b="49414"/>
          <a:stretch/>
        </p:blipFill>
        <p:spPr>
          <a:xfrm>
            <a:off x="3523370" y="3089953"/>
            <a:ext cx="823756" cy="54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 descr="https://upload.wikimedia.org/wikipedia/commons/thumb/f/f0/Hematopoiesis_simple.svg/2000px-Hematopoiesis_simple.svg.png"/>
          <p:cNvPicPr preferRelativeResize="0"/>
          <p:nvPr/>
        </p:nvPicPr>
        <p:blipFill rotWithShape="1">
          <a:blip r:embed="rId3">
            <a:alphaModFix/>
          </a:blip>
          <a:srcRect l="49931" t="83018" r="38658" b="4120"/>
          <a:stretch/>
        </p:blipFill>
        <p:spPr>
          <a:xfrm>
            <a:off x="6331056" y="5102362"/>
            <a:ext cx="1785668" cy="134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/>
          <p:nvPr/>
        </p:nvSpPr>
        <p:spPr>
          <a:xfrm>
            <a:off x="154155" y="116632"/>
            <a:ext cx="8666315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MHC-molekuly (proteiny)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Major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histocompatibility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(hlavní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histokompatibilní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komplex)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 lidí zvaný též HLA-komplex 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leukocyte antigen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velká individuální genetická variabilita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soubor povrchových proteinů  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posttranslačně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glykozylované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proteiny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MHC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během syntézy zachycují peptidy a fragmenty vzniklé odbouráváním cizorodých proteinů (antigenů) a zanořují je do povrchu buňky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buňka se stává APC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(antigen prezentující buňkou)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prezentovaný antigen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rozeznáván TCR-receptorem T-lymfocytů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 MHC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MHC I (první třídy)</a:t>
            </a:r>
            <a:endParaRPr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prezentace </a:t>
            </a:r>
            <a:r>
              <a:rPr lang="cs-CZ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endogenních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peptidů: virový antigenní peptid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 jinak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vadní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tělní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nacházejí se na většině jaderných buněk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jsou rozeznávány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cs-CZ" sz="1600" b="1" u="sng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–lymfocyty (cytotoxické)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které se aktivují k usmrcení podobných buněk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MHC II (druhé třídy)</a:t>
            </a:r>
            <a:endParaRPr dirty="0">
              <a:solidFill>
                <a:srgbClr val="FF0000"/>
              </a:solidFill>
            </a:endParaRPr>
          </a:p>
          <a:p>
            <a:pPr lvl="0"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prezentace </a:t>
            </a:r>
            <a:r>
              <a:rPr lang="cs-CZ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exogenních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peptidů: peptidové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fragmenty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patogenů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fagocytovaných APC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buňkou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k-SK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omezená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exprese: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dendritické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buňky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B-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lymfocyty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aktivované T-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lymfocyty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makrofágy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endotelové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buňky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epteliálne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buňky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jsou rozeznávány pouze </a:t>
            </a:r>
            <a:r>
              <a:rPr lang="cs-CZ" sz="1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cs-CZ" sz="1600" b="1" u="sng" baseline="-25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-lymfocyty (pomocné)</a:t>
            </a:r>
            <a:endParaRPr sz="1600" b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323528" y="1844824"/>
            <a:ext cx="849694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Apoptóza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programovaná buněčná smrt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/>
          <p:nvPr/>
        </p:nvSpPr>
        <p:spPr>
          <a:xfrm>
            <a:off x="154155" y="116632"/>
            <a:ext cx="8666315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Zánět</a:t>
            </a:r>
            <a:endParaRPr dirty="0"/>
          </a:p>
          <a:p>
            <a:pPr lvl="0"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faktory způsobující zánět: patogeny, trauma, teplota, toxiny…</a:t>
            </a:r>
          </a:p>
          <a:p>
            <a:pPr lvl="0"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makroskopické projevy zápalu: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calor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(teplo),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rubor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(zrudnutí), tumor (otok),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dolor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(bolest),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functio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laesa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(porucha funkce)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krevní destičky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vylučují srážlivé faktory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Makrofágy, (2)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Neutrofily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(3)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Mastocyty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makrofágy a buňky poraněné tkáně vylučují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cytokiny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které přivolávají pomoc</a:t>
            </a:r>
            <a:endParaRPr dirty="0"/>
          </a:p>
          <a:p>
            <a:pPr lvl="0"/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změny ve stěnách kapilár umožňují průchod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velkého množství leukocytů</a:t>
            </a:r>
            <a:endParaRPr dirty="0"/>
          </a:p>
          <a:p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mastocyty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indukují vazokonstrikci poraněných cév 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vazodilataci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okolních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cév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zvýšení teploty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20" descr="http://www.uic.edu/classes/bios/bios100/lectures/49_03a_inflammatry_respon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9544" y="2861552"/>
            <a:ext cx="3168352" cy="386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0" descr="http://www.uic.edu/classes/bios/bios100/lectures/49_03b_inflammatry_respon-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2752" y="2877106"/>
            <a:ext cx="2880320" cy="384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/>
          <p:nvPr/>
        </p:nvSpPr>
        <p:spPr>
          <a:xfrm>
            <a:off x="154155" y="116632"/>
            <a:ext cx="8666315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Imunitní systém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linie obrany -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specifická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imunitní odpověď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případě, že první dvě linie obrany nestačí a infekce se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šíří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adaptivní imunitní reakce – zúčastňují se humorální komponenty: protilátky a buněčné komponenty: </a:t>
            </a:r>
            <a:r>
              <a:rPr lang="cs-CZ" sz="16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lymfocyty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(patří mezi </a:t>
            </a:r>
            <a:r>
              <a:rPr lang="cs-CZ" sz="1600" b="1" u="sng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agranulocyty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spolu s </a:t>
            </a:r>
            <a:r>
              <a:rPr lang="cs-CZ" sz="16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monocyty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APC buňky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(např. makrofágy) vystavují na povrchu cizí antigeny (Antigen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Presenting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T-lymfocyty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jsou tímto informovány o typu patogenu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cs-CZ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Pomocné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1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Helper</a:t>
            </a:r>
            <a:r>
              <a:rPr lang="cs-CZ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lymfocyty (T</a:t>
            </a:r>
            <a:r>
              <a:rPr lang="cs-CZ" sz="16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aktivují jiné buňky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Cytotoxické T lymfocyty (T</a:t>
            </a:r>
            <a:r>
              <a:rPr lang="cs-CZ" sz="16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eliminují  infikované a nádorové buňky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 lymfocyty </a:t>
            </a:r>
            <a:r>
              <a:rPr lang="cs-CZ" sz="16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plasmatické buňky </a:t>
            </a:r>
            <a:r>
              <a:rPr lang="cs-CZ" sz="16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produkují protilátky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sekretují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krve nebo umísťují na buňky)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T a B lymfocytů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styku s antigenem se lymfocyt zmnožuje a vzniká množství klonů se stejným antigenním receptorem - nazýváme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klonální selekce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základní koncept imunologie a očkování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Klonální selekcí lymfocytů vznikají dva typy buněk: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efektorové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krátká životnost, najdou a zničí patogen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z B buněk → plazmatické 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sekretují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protilátky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z T buněk →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- cytotoxické T lymfocyty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helper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 lymfocyty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paměťové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vznikají při primární infekci, nejsou aktivní, ale přetrvávají v těle a při další 	infekci stejným patogenem jsou rychle reaktivovány k mitóze (imunologická paměť)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/>
          <p:nvPr/>
        </p:nvSpPr>
        <p:spPr>
          <a:xfrm>
            <a:off x="154155" y="116632"/>
            <a:ext cx="8666315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Imunitní systém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linie obrany - specifická imunitní odpověď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každý virus a bakterie má unikátní molekulární markery, které jej identifikují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lymfocyty v těle rozeznávají: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vlastní antigeny - ty je nechávají klidnými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cizí antigeny - spouští mitotickou aktivitu (dělení)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Fáze: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Rozeznání specifické cizí částice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Opakované buněčné dělení a vytvoření obrovské populace klonů lymfocytů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Diferenciace do subpopulací efektorových a paměťových buněk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/>
          <p:nvPr/>
        </p:nvSpPr>
        <p:spPr>
          <a:xfrm>
            <a:off x="154155" y="116632"/>
            <a:ext cx="8666315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Imunitní systém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linie obrany - specifická imunitní odpověď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Antigen-prezentující buňka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známe 3+1 typ APC: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makrofág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B-lymfocyt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dendritická buňka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buňka infikovaná virem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vystavují na  svém povrchu antigeny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např. makrofág pohltí bakterii a na svém povrchu vystaví její antigeny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tyto antigeny jsou ve vazbě s MHC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antigeny jsou rozeznávány lymfocyty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23" descr="http://www.uic.edu/classes/bios/bios100/lectures/26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2716860"/>
            <a:ext cx="5544616" cy="395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/>
          <p:nvPr/>
        </p:nvSpPr>
        <p:spPr>
          <a:xfrm>
            <a:off x="154155" y="116632"/>
            <a:ext cx="4273829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T-lymfocyty (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Thymocytes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T-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v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kostní dřeni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putují nezralé do brzlíku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thymus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kde diferencují a zrají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 procesu zrání získávají 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markery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CD4 (T-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helper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</a:t>
            </a:r>
            <a:r>
              <a:rPr lang="cs-CZ" sz="1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 CD8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Cytotoxic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T-cell T</a:t>
            </a:r>
            <a:r>
              <a:rPr lang="cs-CZ" sz="1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 antigenně specifické receptory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 lymfocyty ignorují buňky s prázdnými MHC antigeny, stejně jako volně plovoucí antigeny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váží se však na antigeny, vystavené na povrchu APC v MHC komplexu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vazba indukuje rapidní proliferaci do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efektorových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paměťových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buněk s receptorem pro daný antigen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24" descr="http://www.uic.edu/classes/bios/bios100/lectures/49_14_T_cell_activation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0823" y="188640"/>
            <a:ext cx="4560429" cy="647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/>
          <p:nvPr/>
        </p:nvSpPr>
        <p:spPr>
          <a:xfrm>
            <a:off x="154155" y="116632"/>
            <a:ext cx="4273829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T-lymfocyty (Thymocytes)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Efektorové T-helper lymfocyty  (CD4)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sekretují interleukiny → stimulace dalších buněk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povrchu mají protein CD4, který se váže na MHC II molekuly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Efektorové cytotoxické T lymfocyty (CD8)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rozpoznávají infikované či jinak vadné buňky a vyvolávají u nich APOPTOZU: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uvolnění  cytotoxických látek (perforiny+gramzymy), které pronikají do cytoplasmy a spouští kaspázovou kaskádu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exprese povrchového  proteinu Fas-ligand, který se váže na Fas-receptor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povrchu mají protein CD8, který se váže na MHC I molekuly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25" descr="http://www.uic.edu/classes/bios/bios100/lectures/26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9992" y="260648"/>
            <a:ext cx="4507919" cy="601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6"/>
          <p:cNvPicPr preferRelativeResize="0"/>
          <p:nvPr/>
        </p:nvPicPr>
        <p:blipFill rotWithShape="1">
          <a:blip r:embed="rId3">
            <a:alphaModFix/>
          </a:blip>
          <a:srcRect l="30322" t="19888" r="29866" b="33321"/>
          <a:stretch/>
        </p:blipFill>
        <p:spPr>
          <a:xfrm>
            <a:off x="251520" y="1628800"/>
            <a:ext cx="5006692" cy="331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6" descr="http://www.uic.edu/classes/bios/bios100/lectures/49_17_cell-mediated_humor-L.jpg"/>
          <p:cNvPicPr preferRelativeResize="0"/>
          <p:nvPr/>
        </p:nvPicPr>
        <p:blipFill rotWithShape="1">
          <a:blip r:embed="rId4">
            <a:alphaModFix/>
          </a:blip>
          <a:srcRect r="51829"/>
          <a:stretch/>
        </p:blipFill>
        <p:spPr>
          <a:xfrm>
            <a:off x="5436096" y="1368686"/>
            <a:ext cx="3612094" cy="4118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"/>
          <p:cNvSpPr/>
          <p:nvPr/>
        </p:nvSpPr>
        <p:spPr>
          <a:xfrm>
            <a:off x="154155" y="61876"/>
            <a:ext cx="88823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B-lymfocyty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prekurzory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tvoří v kostní dřeni u dospělých a játrech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plodu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B-lymfocyt produkuje jeden typ protilátky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(imunoglobulin),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které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uchytí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povrchu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aby se B-lymfocyt začal dělit potřebuje: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kontakt se specifickým antigenem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aktivaci od T-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helper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lymfocytu, který už se s daným antigenem setkal na APC buňce (např. 	makrofágu)</a:t>
            </a:r>
            <a:endParaRPr dirty="0"/>
          </a:p>
        </p:txBody>
      </p:sp>
      <p:pic>
        <p:nvPicPr>
          <p:cNvPr id="365" name="Google Shape;365;p27"/>
          <p:cNvPicPr preferRelativeResize="0"/>
          <p:nvPr/>
        </p:nvPicPr>
        <p:blipFill rotWithShape="1">
          <a:blip r:embed="rId3">
            <a:alphaModFix/>
          </a:blip>
          <a:srcRect l="34687" t="34109" r="34024" b="13342"/>
          <a:stretch/>
        </p:blipFill>
        <p:spPr>
          <a:xfrm>
            <a:off x="5148064" y="2748318"/>
            <a:ext cx="3769527" cy="356100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7"/>
          <p:cNvSpPr/>
          <p:nvPr/>
        </p:nvSpPr>
        <p:spPr>
          <a:xfrm>
            <a:off x="185839" y="2663139"/>
            <a:ext cx="481820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 aktivaci diferencuje B-lymfocyt do efektorové buňky (=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plazmatická buňka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paměťového B-lymfocytu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Plazmatická buňka produkuje masivní množství volných protilátek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volné protilátky označují patogen pro zničení fagocyty a komplementem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paměťové buňky zůstávají inaktivní během první infekce, ale při druhé infekci se aktivují mnohem rychleji než "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virgin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B-lymfocyty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nejmenší část antigenu schopná reakce s protilátkou nebo receptorem T-lymfocytu se nazývá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antigenní </a:t>
            </a:r>
            <a:r>
              <a:rPr lang="cs-CZ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determinanta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neboli </a:t>
            </a:r>
            <a:r>
              <a:rPr lang="cs-CZ" sz="16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epitop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8"/>
          <p:cNvSpPr/>
          <p:nvPr/>
        </p:nvSpPr>
        <p:spPr>
          <a:xfrm>
            <a:off x="154155" y="61876"/>
            <a:ext cx="88823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Komplement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Imunitní mechanismus zvyšující (doplňující, komplementující) účinnost protilátek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Nespecifický (vrozený)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neadaptibilní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soubor malých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glykoproteinů (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inaktívne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prekurzory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tvořených v játrech a cirkulujících v krvi</a:t>
            </a:r>
            <a:endParaRPr dirty="0"/>
          </a:p>
          <a:p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aktivace: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imunokomplex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+Ab), povrchy virů (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lipopolysacharid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G- bakterií, kyselina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teichoová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G+ baktérií), navázaní MBP na manózu baktérií…</a:t>
            </a:r>
          </a:p>
          <a:p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-po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aktivaci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dochází k proteolytickému štěpení jednotlivých složek komplementu (tzv. faktorů) atakuje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membrány patogenů, ve kterých způsobuje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póry (kanály) → lyze buňky</a:t>
            </a:r>
            <a:endParaRPr dirty="0"/>
          </a:p>
        </p:txBody>
      </p:sp>
      <p:pic>
        <p:nvPicPr>
          <p:cNvPr id="372" name="Google Shape;372;p28" descr="https://upload.wikimedia.org/wikipedia/commons/thumb/6/60/Membrane_Attack_Complex_%28Terminal_Complement_Complex_C5b-9%29.png/800px-Membrane_Attack_Complex_%28Terminal_Complement_Complex_C5b-9%29.png"/>
          <p:cNvPicPr preferRelativeResize="0"/>
          <p:nvPr/>
        </p:nvPicPr>
        <p:blipFill rotWithShape="1">
          <a:blip r:embed="rId3">
            <a:alphaModFix/>
          </a:blip>
          <a:srcRect t="5636" b="4195"/>
          <a:stretch/>
        </p:blipFill>
        <p:spPr>
          <a:xfrm>
            <a:off x="2584204" y="2204864"/>
            <a:ext cx="4022241" cy="415718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8"/>
          <p:cNvSpPr/>
          <p:nvPr/>
        </p:nvSpPr>
        <p:spPr>
          <a:xfrm>
            <a:off x="7753665" y="6477716"/>
            <a:ext cx="13215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wikipedia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9" descr="http://www.uic.edu/classes/bios/bios100/lectures/26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5316" y="44624"/>
            <a:ext cx="3871180" cy="669368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9"/>
          <p:cNvSpPr/>
          <p:nvPr/>
        </p:nvSpPr>
        <p:spPr>
          <a:xfrm>
            <a:off x="154155" y="116632"/>
            <a:ext cx="4273829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Vlastnosti B-lymfocytů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Mají </a:t>
            </a:r>
            <a:r>
              <a:rPr lang="cs-CZ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povrchu receptor zachycující volný antigen.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Molekula protilátky (imunoglobulin) vázaná na membránu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B-lymfocyt se aktivuje k dělení a diferenciaci na plazmatickou buňku teprve po kontaktu s antigenem.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té doby je v klidu v G0 fázi.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Nutno též potvrzení od TH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Navíc B-cell fungují jako APC.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antigen je nabízen T</a:t>
            </a:r>
            <a:r>
              <a:rPr lang="cs-CZ" sz="1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-lymfocytům.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9"/>
          <p:cNvSpPr txBox="1"/>
          <p:nvPr/>
        </p:nvSpPr>
        <p:spPr>
          <a:xfrm>
            <a:off x="1043609" y="4149080"/>
            <a:ext cx="2880320" cy="923330"/>
          </a:xfrm>
          <a:prstGeom prst="rect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Neaktivuje se dokud nedostane "potvrzení" od T helper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154155" y="116632"/>
            <a:ext cx="8666315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Apoptóza</a:t>
            </a:r>
            <a:r>
              <a:rPr lang="cs-CZ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koncept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apoptózy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intenzivně zkoumána od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poruchy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apoptózy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hrají roli v různých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nemocech, zejm. rakovině</a:t>
            </a:r>
            <a:endParaRPr dirty="0"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896" y="260647"/>
            <a:ext cx="5328592" cy="307119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4716016" y="448976"/>
            <a:ext cx="35771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 článku zkoumajících apoptozu (PubMed)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611560" y="4471827"/>
            <a:ext cx="2590068" cy="738664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Excesivní apoptóza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např. dystrofie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5652120" y="4471827"/>
            <a:ext cx="2636492" cy="738664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Omezená apoptóza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např. rakovina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 descr="https://pixabay.com/static/uploads/photo/2014/04/02/10/18/scales-303434_64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9708" y="4165086"/>
            <a:ext cx="1444697" cy="135214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102028" y="6453336"/>
            <a:ext cx="87184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Dystrofie </a:t>
            </a: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degenerace tkáně z důvodu nemoci nebo špatné výživy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"/>
          <p:cNvSpPr/>
          <p:nvPr/>
        </p:nvSpPr>
        <p:spPr>
          <a:xfrm>
            <a:off x="154155" y="116632"/>
            <a:ext cx="8810333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Antigen-</a:t>
            </a:r>
            <a:r>
              <a:rPr lang="cs-CZ" sz="1600" b="1" u="sng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presenting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u="sng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(APC; buňky </a:t>
            </a:r>
            <a:r>
              <a:rPr lang="cs-CZ" sz="1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prezentující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antigen)</a:t>
            </a:r>
            <a:endParaRPr u="sng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 povrchu vystavují antigen, který je rozeznáván T-lymfocyty</a:t>
            </a:r>
            <a:endParaRPr u="sng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Existují 3+1 typy APC buněk: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B-lymfocyty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detekuje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volný antigen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pomocí receptoru (povrchový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IgM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endocytozou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antigen dostává do vezikuly, kde se rozkládá na peptidy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ribozomech se syntetizují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MHC II-molekuly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které migrují do vezikuly a spojí se s peptidy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komplex MHC II+peptid putuje k povrchu buňky, kde se vystavuje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cs-CZ" sz="1600" b="1" u="sng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-lymfocytům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B-lymfocyty s antigeny se vyskytují v lymfoidních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folikulách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lymfatických uzlin</a:t>
            </a:r>
            <a:endParaRPr dirty="0"/>
          </a:p>
        </p:txBody>
      </p:sp>
      <p:pic>
        <p:nvPicPr>
          <p:cNvPr id="386" name="Google Shape;386;p30"/>
          <p:cNvPicPr preferRelativeResize="0"/>
          <p:nvPr/>
        </p:nvPicPr>
        <p:blipFill rotWithShape="1">
          <a:blip r:embed="rId3">
            <a:alphaModFix/>
          </a:blip>
          <a:srcRect l="35662" t="37773" r="30328" b="16160"/>
          <a:stretch/>
        </p:blipFill>
        <p:spPr>
          <a:xfrm>
            <a:off x="2543097" y="3356992"/>
            <a:ext cx="4032448" cy="307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/>
          <p:nvPr/>
        </p:nvSpPr>
        <p:spPr>
          <a:xfrm>
            <a:off x="154155" y="116632"/>
            <a:ext cx="8810333" cy="698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Makrofágy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pohlcují bakterie a odbourávají jejich proteiny a vystavují v komplexu s </a:t>
            </a:r>
            <a:r>
              <a:rPr lang="cs-CZ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MHC 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vrozená (nespecifická) imunita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povrchu receptory pro různé složky mikrobiálních buněk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rozptýleny po celém těle	- lymfatické uzliny, plíce, játra, mozek...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- mohou být i pohyblivé a přecházet mezi tkáněmi (amébovitý pohyb)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 vazbě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cs-CZ" sz="16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-lymfocyt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navíc produkuje interferon gamma (INF-γ) a tím se ještě víc aktivuje k pohlcování virů a bakterií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makrofágy též produkují cytotoxické proteiny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 krvi se vyskytuje ve formě monocytu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Dendritické buňky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schopné fagocytozy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komplexy antigenů a </a:t>
            </a:r>
            <a:r>
              <a:rPr lang="cs-CZ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MHC I i MHC 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aktivují tedy jak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cs-CZ" sz="16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 i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cs-CZ" sz="16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-lymfocyty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Podle místa výskytu dělíme: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Langerhansovy buňky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 pokožce a mukózních tkáních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přijmou antigen a putují do lymfatických uzlin, kde diferencují na dendritické 		buňky a stimulují T-lymfocyty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Intersticiální dendritické buňky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osidlují většinu orgánů (srdce, játra, ledviny...)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Proplétající se dendritické buňky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 sekundárních lymfoidních orgánech spolu s T-lymfocyty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Cirkulující dendritické buňky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v krvi (0,1% krevních leukocytů)</a:t>
            </a:r>
            <a:endParaRPr/>
          </a:p>
        </p:txBody>
      </p:sp>
      <p:pic>
        <p:nvPicPr>
          <p:cNvPr id="392" name="Google Shape;392;p31" descr="https://upload.wikimedia.org/wikipedia/commons/3/3b/Dendritic_ce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029" y="3212976"/>
            <a:ext cx="1902323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1"/>
          <p:cNvSpPr/>
          <p:nvPr/>
        </p:nvSpPr>
        <p:spPr>
          <a:xfrm>
            <a:off x="6580273" y="4385563"/>
            <a:ext cx="12241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wikipedia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31" descr="https://upload.wikimedia.org/wikipedia/commons/thumb/f/f0/Hematopoiesis_simple.svg/2000px-Hematopoiesis_simple.svg.png"/>
          <p:cNvPicPr preferRelativeResize="0"/>
          <p:nvPr/>
        </p:nvPicPr>
        <p:blipFill rotWithShape="1">
          <a:blip r:embed="rId4">
            <a:alphaModFix/>
          </a:blip>
          <a:srcRect l="50000" t="66345" r="38302"/>
          <a:stretch/>
        </p:blipFill>
        <p:spPr>
          <a:xfrm>
            <a:off x="8172400" y="105321"/>
            <a:ext cx="792088" cy="151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/>
          <p:nvPr/>
        </p:nvSpPr>
        <p:spPr>
          <a:xfrm>
            <a:off x="154155" y="116632"/>
            <a:ext cx="881033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(4). Buňky infikované viry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virus napadne tělní buňku  a spustí svou replikaci a transkripci svých proteinů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virové proteiny mohou být buňkou odbourány a vystaveny na povrchu v komplexu s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MHC 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MHC I + virový antigen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rozeznáván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cs-CZ" sz="16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-lymfocyty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infikovaná buňka je zničena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apoptozou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32"/>
          <p:cNvPicPr preferRelativeResize="0"/>
          <p:nvPr/>
        </p:nvPicPr>
        <p:blipFill rotWithShape="1">
          <a:blip r:embed="rId3">
            <a:alphaModFix/>
          </a:blip>
          <a:srcRect l="32033" t="27997" r="28936" b="22676"/>
          <a:stretch/>
        </p:blipFill>
        <p:spPr>
          <a:xfrm>
            <a:off x="1685859" y="2367845"/>
            <a:ext cx="5746924" cy="4085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3" descr="http://www.uic.edu/classes/bios/bios100/lectures/49_17_cell-mediated_humor-L.jpg"/>
          <p:cNvPicPr preferRelativeResize="0"/>
          <p:nvPr/>
        </p:nvPicPr>
        <p:blipFill rotWithShape="1">
          <a:blip r:embed="rId3">
            <a:alphaModFix/>
          </a:blip>
          <a:srcRect l="-243" t="-1" b="-35"/>
          <a:stretch/>
        </p:blipFill>
        <p:spPr>
          <a:xfrm>
            <a:off x="124755" y="1719246"/>
            <a:ext cx="8900501" cy="487810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3"/>
          <p:cNvSpPr/>
          <p:nvPr/>
        </p:nvSpPr>
        <p:spPr>
          <a:xfrm>
            <a:off x="4751427" y="332656"/>
            <a:ext cx="42738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Humorální imunita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zprostředkovaná specifickými protilátkami produkovanými B-lymfocyty do tělních tekutin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3"/>
          <p:cNvSpPr/>
          <p:nvPr/>
        </p:nvSpPr>
        <p:spPr>
          <a:xfrm>
            <a:off x="179512" y="332656"/>
            <a:ext cx="42738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Buněčná imunita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zprostředkovaná T-lymfocyty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T</a:t>
            </a:r>
            <a:r>
              <a:rPr lang="cs-CZ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lymfocyty produkují Fas ligand a 	perforiny + granzymy → APOPTOZA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3"/>
          <p:cNvSpPr/>
          <p:nvPr/>
        </p:nvSpPr>
        <p:spPr>
          <a:xfrm>
            <a:off x="2915816" y="5877272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Apoptóza!</a:t>
            </a: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4"/>
          <p:cNvSpPr/>
          <p:nvPr/>
        </p:nvSpPr>
        <p:spPr>
          <a:xfrm>
            <a:off x="154155" y="44624"/>
            <a:ext cx="8882341" cy="717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Imunoglobuliny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(protilátky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vyskytují se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vázané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povrchu B-lymfocytů nebo </a:t>
            </a:r>
            <a:r>
              <a:rPr lang="cs-CZ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volné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IgM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IgD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slouží jako receptor)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volné protilátky označují patogen pro zničení fagocyty a komplementem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obecná struktura protilátek je velmi podobná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největší rozdíly jsou na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N-koncové části (antigen-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binding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která je extrémně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variabilní (V oblast)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Variabilní úseky těžkého a lehkého řetězce vytvářejí vazebné místo → existence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milionů jemně odlišných verzí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protilátek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klasifikace protilátek je založena na typu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fragmentu (těžkého řetězce)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Imunoglobulinové třídy: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s-CZ" sz="15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</a:t>
            </a:r>
            <a:r>
              <a:rPr lang="cs-CZ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 typy)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hlavně na sliznicích (trávící, dýchací..) a ve slinách, mléku...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zabraňuje kolonizaci patogeny - vysoká denní produkce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cs-CZ" sz="15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IgD</a:t>
            </a:r>
            <a:r>
              <a:rPr lang="cs-CZ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typ)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antigenní receptor na B-lymfocytech - BCR (spolu s </a:t>
            </a:r>
            <a:r>
              <a:rPr lang="cs-CZ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IgM</a:t>
            </a: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aktivuje </a:t>
            </a:r>
            <a:r>
              <a:rPr lang="cs-CZ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bazofily</a:t>
            </a: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mastocyty</a:t>
            </a: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 produkci antimikrobiálních faktorů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cs-CZ" sz="15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IgE</a:t>
            </a:r>
            <a:r>
              <a:rPr lang="cs-CZ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typ)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váže se na alergeny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aktivuje </a:t>
            </a:r>
            <a:r>
              <a:rPr lang="cs-CZ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bazofily</a:t>
            </a: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mastocyty</a:t>
            </a: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 produkci histaminu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chrání před parazitickými červy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cs-CZ" sz="15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IgG</a:t>
            </a:r>
            <a:r>
              <a:rPr lang="cs-CZ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 typy)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 krevním séru tvoří až 80% všech imunoglobulinů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cs-CZ" sz="15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IgM</a:t>
            </a:r>
            <a:r>
              <a:rPr lang="cs-CZ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typ)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vázán na membránu B-lymfocytů, kde působí jako receptor pro antigen - BCR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nejúčinnější ve vazbě virových částic</a:t>
            </a:r>
            <a:endParaRPr dirty="0"/>
          </a:p>
        </p:txBody>
      </p:sp>
      <p:pic>
        <p:nvPicPr>
          <p:cNvPr id="414" name="Google Shape;414;p34" descr="Some antibodies form complexes that bind to multiple antigen molecul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8" y="2492896"/>
            <a:ext cx="2666114" cy="327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"/>
          <p:cNvSpPr/>
          <p:nvPr/>
        </p:nvSpPr>
        <p:spPr>
          <a:xfrm>
            <a:off x="154155" y="116632"/>
            <a:ext cx="888234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Imunoglobuliny (produkovány B-lymfocyty)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Protilátky patří do skupiny glykoproteinů, označovaných jako imunoglobuliny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Molekula imunoglobulinu je složena min. ze 4 polypeptidových řetězců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- 2x těžký (H) řetězec (cca 430 aminokyselin)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- 2x lehký (L) řetězec (cca 214 aminokyselin)</a:t>
            </a:r>
            <a:endParaRPr/>
          </a:p>
        </p:txBody>
      </p:sp>
      <p:pic>
        <p:nvPicPr>
          <p:cNvPr id="420" name="Google Shape;420;p35"/>
          <p:cNvPicPr preferRelativeResize="0"/>
          <p:nvPr/>
        </p:nvPicPr>
        <p:blipFill rotWithShape="1">
          <a:blip r:embed="rId3">
            <a:alphaModFix/>
          </a:blip>
          <a:srcRect l="36330" t="31545" r="26084" b="20119"/>
          <a:stretch/>
        </p:blipFill>
        <p:spPr>
          <a:xfrm>
            <a:off x="651871" y="1912202"/>
            <a:ext cx="6377363" cy="461314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5"/>
          <p:cNvSpPr/>
          <p:nvPr/>
        </p:nvSpPr>
        <p:spPr>
          <a:xfrm>
            <a:off x="7380312" y="5584594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 region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5"/>
          <p:cNvSpPr/>
          <p:nvPr/>
        </p:nvSpPr>
        <p:spPr>
          <a:xfrm>
            <a:off x="7060583" y="5157192"/>
            <a:ext cx="288032" cy="122413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5"/>
          <p:cNvSpPr/>
          <p:nvPr/>
        </p:nvSpPr>
        <p:spPr>
          <a:xfrm>
            <a:off x="7380312" y="2560258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 region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5"/>
          <p:cNvSpPr/>
          <p:nvPr/>
        </p:nvSpPr>
        <p:spPr>
          <a:xfrm>
            <a:off x="7060583" y="2132856"/>
            <a:ext cx="288032" cy="122413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36" descr="http://www.fastbleep.com/assets/notes/image/6873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032" y="332656"/>
            <a:ext cx="4073587" cy="588407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6"/>
          <p:cNvSpPr/>
          <p:nvPr/>
        </p:nvSpPr>
        <p:spPr>
          <a:xfrm>
            <a:off x="154155" y="116632"/>
            <a:ext cx="8882341" cy="652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Imunoglobuliny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Konstantní oblast (C)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relativně neměnná sekvence aminokyselin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</a:t>
            </a:r>
            <a:r>
              <a:rPr lang="cs-CZ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 těžký a C</a:t>
            </a:r>
            <a:r>
              <a:rPr lang="cs-CZ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 lehký řetězec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Variabilní oblast (V)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úsek, v němž se imunoglobuliny příslušného typu liší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</a:t>
            </a:r>
            <a:r>
              <a:rPr lang="cs-CZ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 těžký a V</a:t>
            </a:r>
            <a:r>
              <a:rPr lang="cs-CZ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 lehký řetězec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Hypervariabilní oblasti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váží antigen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značně proměnlivá primární struktura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Pantová (hinge) oblast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ohebnost usnadňuje vazbu na antigen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Glykozylace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připojení sacharidů N-glykozidovou vazbou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různých místech těžkého řetězce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slouží k ochraně před proteolýzou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Domény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lehký řetězec má 2 domény (C a V)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těžký řetězec má jednu V a tři nebo čtyři C domény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"/>
          <p:cNvSpPr/>
          <p:nvPr/>
        </p:nvSpPr>
        <p:spPr>
          <a:xfrm>
            <a:off x="154155" y="116632"/>
            <a:ext cx="8882341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Klasifikace lehkých a těžkých řetězců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Lehké řetězce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 typy: κ (kappa) a λ (lambda)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Těžké řetězce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- 5 typů: γ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gamma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α (alfa), μ (mí), δ (delta), ε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epsilon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gamma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má 4 podtypy a alfa má 2 podtypy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Klasifikace protilátek je založena na typu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Fc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fragmentu (těžkého řetězce)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cs-CZ" sz="28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28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cs-CZ" sz="28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28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indexy lze specifikovat, např. pro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IgD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cs-CZ" sz="2800" b="1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</a:t>
            </a:r>
            <a:r>
              <a:rPr lang="cs-CZ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2800" b="1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</a:t>
            </a:r>
            <a:r>
              <a:rPr lang="cs-CZ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cs-CZ" sz="2800" b="1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cs-CZ" sz="28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2800" b="1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cs-CZ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37"/>
          <p:cNvPicPr preferRelativeResize="0"/>
          <p:nvPr/>
        </p:nvPicPr>
        <p:blipFill rotWithShape="1">
          <a:blip r:embed="rId3">
            <a:alphaModFix/>
          </a:blip>
          <a:srcRect l="22848" t="15580" r="23228" b="13717"/>
          <a:stretch/>
        </p:blipFill>
        <p:spPr>
          <a:xfrm>
            <a:off x="3563888" y="2852936"/>
            <a:ext cx="5035206" cy="37137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37"/>
          <p:cNvGrpSpPr/>
          <p:nvPr/>
        </p:nvGrpSpPr>
        <p:grpSpPr>
          <a:xfrm>
            <a:off x="467544" y="5013175"/>
            <a:ext cx="2359012" cy="1820526"/>
            <a:chOff x="467544" y="5013175"/>
            <a:chExt cx="2359012" cy="1820526"/>
          </a:xfrm>
        </p:grpSpPr>
        <p:pic>
          <p:nvPicPr>
            <p:cNvPr id="438" name="Google Shape;438;p37" descr="http://www.rockland-inc.com/uploadedImages/ProductsStatic/purified%20immunoglobulin%20proteins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7544" y="5013175"/>
              <a:ext cx="2232247" cy="1674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p37"/>
            <p:cNvSpPr/>
            <p:nvPr/>
          </p:nvSpPr>
          <p:spPr>
            <a:xfrm>
              <a:off x="2106476" y="5661248"/>
              <a:ext cx="720080" cy="10269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659934" y="604442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cs-CZ"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</a:t>
              </a:r>
              <a:r>
                <a:rPr lang="cs-CZ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671932" y="5157192"/>
              <a:ext cx="402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cs-CZ"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</a:t>
              </a:r>
              <a:endParaRPr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1881284" y="5661248"/>
              <a:ext cx="4331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cs-CZ"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</a:t>
              </a:r>
              <a:r>
                <a:rPr lang="cs-CZ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063346" y="5389802"/>
              <a:ext cx="4475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cs-CZ"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</a:t>
              </a:r>
              <a:r>
                <a:rPr lang="cs-CZ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1763688" y="6372036"/>
              <a:ext cx="838210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IgD</a:t>
              </a:r>
              <a:endPara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8"/>
          <p:cNvPicPr preferRelativeResize="0"/>
          <p:nvPr/>
        </p:nvPicPr>
        <p:blipFill rotWithShape="1">
          <a:blip r:embed="rId3">
            <a:alphaModFix/>
          </a:blip>
          <a:srcRect l="15535" t="20694" r="32204" b="13431"/>
          <a:stretch/>
        </p:blipFill>
        <p:spPr>
          <a:xfrm>
            <a:off x="107504" y="2852936"/>
            <a:ext cx="4015707" cy="28473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8"/>
          <p:cNvSpPr/>
          <p:nvPr/>
        </p:nvSpPr>
        <p:spPr>
          <a:xfrm>
            <a:off x="154155" y="116632"/>
            <a:ext cx="8882341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Imunoglobulinové domény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skládají se z antiparalelních β-skládaných listů spojených smyčkou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struktura domény stabilizována vodíkovými vazbami (mezi -NH a -CO)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každá doména je navíc stabilizována disulfidovou vazbou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antigen se váže na aminokyselinové zbytky (antigen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binding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v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hypervariabilních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úsecích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při vazbě antigenu dochází ke změně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konformace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domény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38" descr="https://www.thermofisher.com/content/dam/LifeTech/Images/integration/IgG-Structure.gif"/>
          <p:cNvPicPr preferRelativeResize="0"/>
          <p:nvPr/>
        </p:nvPicPr>
        <p:blipFill rotWithShape="1">
          <a:blip r:embed="rId4">
            <a:alphaModFix/>
          </a:blip>
          <a:srcRect l="3012" t="4288" r="1597" b="10548"/>
          <a:stretch/>
        </p:blipFill>
        <p:spPr>
          <a:xfrm>
            <a:off x="4297597" y="2603688"/>
            <a:ext cx="4666891" cy="4166558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8"/>
          <p:cNvSpPr/>
          <p:nvPr/>
        </p:nvSpPr>
        <p:spPr>
          <a:xfrm>
            <a:off x="6916262" y="6533420"/>
            <a:ext cx="21997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www.thermofisher.com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38"/>
          <p:cNvPicPr preferRelativeResize="0"/>
          <p:nvPr/>
        </p:nvPicPr>
        <p:blipFill rotWithShape="1">
          <a:blip r:embed="rId5">
            <a:alphaModFix/>
          </a:blip>
          <a:srcRect l="48568" t="28490" r="23263" b="18083"/>
          <a:stretch/>
        </p:blipFill>
        <p:spPr>
          <a:xfrm>
            <a:off x="6372200" y="116632"/>
            <a:ext cx="2353884" cy="251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/>
          <p:nvPr/>
        </p:nvSpPr>
        <p:spPr>
          <a:xfrm>
            <a:off x="154155" y="116632"/>
            <a:ext cx="8882341" cy="603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Molekulární podstata tvorby protilátek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dědí se pouze </a:t>
            </a:r>
            <a:r>
              <a:rPr lang="cs-CZ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subgeny</a:t>
            </a:r>
            <a:r>
              <a:rPr lang="cs-CZ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(genové segmenty) pro tvorbu imunoglobulinů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VDJ rekombinace (přeskupování genových segmentů)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proces při kterém T a B lymfocyty náhodně sestavují různé genové segmenty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 VDJ rekombinaci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dochází v DNA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buněk v průběhu jejich vývoje,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 kontaktem s antigenem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genové segmenty: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(V) ...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(D) ...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(J)  ...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joining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Cíl: vytvářet jedinečné </a:t>
            </a:r>
            <a:r>
              <a:rPr lang="cs-CZ" sz="1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protilátky,</a:t>
            </a:r>
            <a:endParaRPr b="1" u="sng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které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společně </a:t>
            </a:r>
            <a:r>
              <a:rPr lang="cs-CZ" sz="1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dokážou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rozeznat mnoho druhů </a:t>
            </a:r>
            <a:endParaRPr b="1" u="sng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antigenních </a:t>
            </a:r>
            <a:r>
              <a:rPr lang="cs-CZ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molekul</a:t>
            </a:r>
            <a:endParaRPr b="1" u="sng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B-lymfocytů vznikají VDJ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rekombinací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imunoglobuliny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(membránová - BCR - nebo </a:t>
            </a:r>
            <a:endParaRPr lang="cs-CZ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volná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T-lymfocytů vznikají VDJ rekombinací T-cell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(TCR)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39" descr="https://upload.wikimedia.org/wikipedia/commons/3/3e/VDJ_recombination.png"/>
          <p:cNvPicPr preferRelativeResize="0"/>
          <p:nvPr/>
        </p:nvPicPr>
        <p:blipFill rotWithShape="1">
          <a:blip r:embed="rId3">
            <a:alphaModFix/>
          </a:blip>
          <a:srcRect l="1409" t="2230" r="4573"/>
          <a:stretch/>
        </p:blipFill>
        <p:spPr>
          <a:xfrm>
            <a:off x="4398480" y="1844824"/>
            <a:ext cx="4710024" cy="489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154155" y="116632"/>
            <a:ext cx="8666315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Apoptóza</a:t>
            </a: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buněčná sebevražda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nezbytná pro vývoj 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homeostázi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organismu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pouze u mnohobuněčných organismů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přísně regulovaný proces (na rozdíl od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nekrózy – nefyziologické faktory)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buněčný stres nebo signalizace od jiných buněk stimuluje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pro-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apoptotické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signální dráhy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tyto dráhy kaskádovitě aktivují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proteázy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zvané "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kaspázy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 = efektory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apoptotická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buňka vykazuje charakteristické změny morfologie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07504" y="6477716"/>
            <a:ext cx="89676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Homeostaza</a:t>
            </a:r>
            <a:r>
              <a:rPr lang="cs-CZ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stálost vnitřního prostředí</a:t>
            </a:r>
            <a:endParaRPr sz="1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6530369" y="803567"/>
            <a:ext cx="1577420" cy="646331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Buněčný stres/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4"/>
          <p:cNvCxnSpPr/>
          <p:nvPr/>
        </p:nvCxnSpPr>
        <p:spPr>
          <a:xfrm>
            <a:off x="7319078" y="1706526"/>
            <a:ext cx="0" cy="36004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2" name="Google Shape;122;p4"/>
          <p:cNvSpPr txBox="1"/>
          <p:nvPr/>
        </p:nvSpPr>
        <p:spPr>
          <a:xfrm>
            <a:off x="6495044" y="2443603"/>
            <a:ext cx="1704339" cy="646331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apoptotické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signální dráhy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/>
          <p:nvPr/>
        </p:nvCxnSpPr>
        <p:spPr>
          <a:xfrm>
            <a:off x="7319527" y="3268590"/>
            <a:ext cx="0" cy="36004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4" name="Google Shape;124;p4"/>
          <p:cNvSpPr txBox="1"/>
          <p:nvPr/>
        </p:nvSpPr>
        <p:spPr>
          <a:xfrm>
            <a:off x="6468061" y="3868507"/>
            <a:ext cx="1704339" cy="369332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Kaspázy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4"/>
          <p:cNvCxnSpPr/>
          <p:nvPr/>
        </p:nvCxnSpPr>
        <p:spPr>
          <a:xfrm>
            <a:off x="7319527" y="4547983"/>
            <a:ext cx="0" cy="36004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6" name="Google Shape;126;p4"/>
          <p:cNvSpPr txBox="1"/>
          <p:nvPr/>
        </p:nvSpPr>
        <p:spPr>
          <a:xfrm>
            <a:off x="6468061" y="5147900"/>
            <a:ext cx="1704339" cy="369332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APOPTOZA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 descr="http://secondhand-science.com/images/posts/apoptosis/4_apoptosissig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3310173"/>
            <a:ext cx="4066671" cy="2711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0"/>
          <p:cNvSpPr/>
          <p:nvPr/>
        </p:nvSpPr>
        <p:spPr>
          <a:xfrm>
            <a:off x="154155" y="116632"/>
            <a:ext cx="8882341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VDJ rekombinace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typy genů: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1. pro těžký řetězec: 14. chromosom (5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subtypů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sebou)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2. pro lehký řetězec kappa (κ): 2. chromosom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3. pro lehký řetězec lambda (λ): 22. chromosom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kombinací vzniklých VDJ přesmykem může být u člověka řádově 10</a:t>
            </a:r>
            <a:r>
              <a:rPr lang="cs-CZ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 genů pro lehké řetězce kappa a lambda chybí D segment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40" descr="http://2012.igem.org/wiki/images/thumb/a/a4/Syn_MR_VDJ-recombination.png/850px-Syn_MR_VDJ-recombina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154" y="3429000"/>
            <a:ext cx="884356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0"/>
          <p:cNvSpPr/>
          <p:nvPr/>
        </p:nvSpPr>
        <p:spPr>
          <a:xfrm>
            <a:off x="77516" y="6453336"/>
            <a:ext cx="45027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VDJ rekombinace u těžkého řetězce (2012.igem.org)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"/>
          <p:cNvSpPr/>
          <p:nvPr/>
        </p:nvSpPr>
        <p:spPr>
          <a:xfrm>
            <a:off x="77516" y="6453336"/>
            <a:ext cx="16789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www.bsse.ethz.ch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41" descr="https://www.bsse.ethz.ch/lsi/research/systems-immunology/_jcr_content/par/fullwidthimage/image.imageformat.lightbox.1368136327.png"/>
          <p:cNvPicPr preferRelativeResize="0"/>
          <p:nvPr/>
        </p:nvPicPr>
        <p:blipFill rotWithShape="1">
          <a:blip r:embed="rId3">
            <a:alphaModFix/>
          </a:blip>
          <a:srcRect l="9680" t="4737" r="7617" b="7483"/>
          <a:stretch/>
        </p:blipFill>
        <p:spPr>
          <a:xfrm>
            <a:off x="155150" y="718797"/>
            <a:ext cx="8881346" cy="5302491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1"/>
          <p:cNvSpPr/>
          <p:nvPr/>
        </p:nvSpPr>
        <p:spPr>
          <a:xfrm>
            <a:off x="154155" y="116632"/>
            <a:ext cx="8882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VDJ rekombinace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42" descr="http://www.nature.com/nri/journal/v3/n8/images/nri1152-f1.gif"/>
          <p:cNvPicPr preferRelativeResize="0"/>
          <p:nvPr/>
        </p:nvPicPr>
        <p:blipFill rotWithShape="1">
          <a:blip r:embed="rId3">
            <a:alphaModFix/>
          </a:blip>
          <a:srcRect l="11123" r="12067"/>
          <a:stretch/>
        </p:blipFill>
        <p:spPr>
          <a:xfrm>
            <a:off x="4067944" y="886583"/>
            <a:ext cx="4824536" cy="573675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2"/>
          <p:cNvSpPr/>
          <p:nvPr/>
        </p:nvSpPr>
        <p:spPr>
          <a:xfrm>
            <a:off x="154155" y="116632"/>
            <a:ext cx="888234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Mechanismus VDJ rekombinace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probíhá pouze na DNA nezralých lymfocytů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RSS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recombination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označuje místo sestřihu (vazba RAG)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RAG1/RAG2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recombination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activating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enzymy katalyzující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VDJ rekombinaci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 dětí s funkční poruchou RAG1 a RAG2 →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těžká imunodeficience, nepřítomnost zralých</a:t>
            </a:r>
          </a:p>
          <a:p>
            <a:r>
              <a:rPr lang="cs-CZ" sz="16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T- a B-lymfocytů (nevytvoří se ani BCR a TCR)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43" descr="virology_wiki_6_picture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2407157"/>
            <a:ext cx="6287725" cy="4262203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3"/>
          <p:cNvSpPr/>
          <p:nvPr/>
        </p:nvSpPr>
        <p:spPr>
          <a:xfrm>
            <a:off x="154155" y="173539"/>
            <a:ext cx="886164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Přesmyk imunoglobulinových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tříd (</a:t>
            </a:r>
            <a:r>
              <a:rPr lang="cs-CZ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izotypový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přesmyk)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IgM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IgD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tvoří jako první, protože 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8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</a:t>
            </a:r>
            <a:r>
              <a:rPr lang="cs-CZ" sz="18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8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následují na DNA hned za VDJ 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subgeny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 VDJ rekombinaci následuje přesmyk tříd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cs-CZ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IgM</a:t>
            </a:r>
            <a:r>
              <a:rPr lang="cs-CZ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cs-CZ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IgG</a:t>
            </a:r>
            <a:r>
              <a:rPr lang="cs-CZ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IgE</a:t>
            </a:r>
            <a:r>
              <a:rPr lang="cs-CZ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nebo </a:t>
            </a:r>
            <a:r>
              <a:rPr lang="cs-CZ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</a:t>
            </a: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až po stimulaci antigenem v sekundárních lymfoidních orgánech za podpory T</a:t>
            </a:r>
            <a:r>
              <a:rPr lang="cs-CZ" sz="18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lymfocytů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stejný úsek VDJ</a:t>
            </a:r>
            <a:r>
              <a:rPr lang="cs-CZ" sz="18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připojí k 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subgenu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8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8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nebo </a:t>
            </a:r>
            <a:r>
              <a:rPr lang="cs-CZ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800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</a:t>
            </a: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delece </a:t>
            </a:r>
            <a:r>
              <a:rPr lang="cs-CZ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800" b="1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s-CZ" sz="1800" b="1" baseline="-25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přesmyk tříd je řízen "signály přesmyku - S"</a:t>
            </a:r>
            <a:endParaRPr dirty="0"/>
          </a:p>
        </p:txBody>
      </p:sp>
      <p:sp>
        <p:nvSpPr>
          <p:cNvPr id="487" name="Google Shape;487;p43"/>
          <p:cNvSpPr/>
          <p:nvPr/>
        </p:nvSpPr>
        <p:spPr>
          <a:xfrm>
            <a:off x="35496" y="6488668"/>
            <a:ext cx="22018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https://dokuwiki.noctrl.edu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"/>
          <p:cNvSpPr/>
          <p:nvPr/>
        </p:nvSpPr>
        <p:spPr>
          <a:xfrm>
            <a:off x="154155" y="116632"/>
            <a:ext cx="8882341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T lymfocytů (TCR)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 člověka má 95% T lymfocytů TCR receptor složený z α (alfa) a β (beta) řetězce (cca 5% TCR je z řetězců  gama a delta - γ/δ)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V, D a J segmenty v β řetězcích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V a J segmenty v α řetězcích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přeskupování probíhá stejně jako u imunoglobulinů - vznik jedinečných receptorů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44" descr="http://archive.cnx.org/resources/4dfaa6804787ee7e22b513e991566e17093e41c4/2215_Alpha-Beta_T_Cell_Recept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0141" y="2873323"/>
            <a:ext cx="4050367" cy="370600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4"/>
          <p:cNvSpPr/>
          <p:nvPr/>
        </p:nvSpPr>
        <p:spPr>
          <a:xfrm>
            <a:off x="7795065" y="6505420"/>
            <a:ext cx="12933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archive.cnx.org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5"/>
          <p:cNvSpPr/>
          <p:nvPr/>
        </p:nvSpPr>
        <p:spPr>
          <a:xfrm>
            <a:off x="154155" y="116632"/>
            <a:ext cx="881033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Vakcinace (očkování)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paměťových lymfocytů po setkání s antigenem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(větš. oslabený kmen nebo jeho část)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Pravé neštovice (small pox)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infekční nemoc způsobená virem </a:t>
            </a:r>
            <a:r>
              <a:rPr lang="cs-CZ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Variola major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mortalita 30-35%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 lidí se pravděpodobně objevila 10 000 let před našim letopočtem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má na svědomí přibližně 300-500 milionů mrtvých v 20. století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bývala zodpovědná za asi 1/3 oslepnutí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 roce </a:t>
            </a:r>
            <a:r>
              <a:rPr lang="cs-CZ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1979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ohlásila WHO úplné </a:t>
            </a:r>
            <a:r>
              <a:rPr lang="cs-CZ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vymýcení pravých neštovic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díky celosvětovému programu očkování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 80. letech bylo zastaveno rutinní očkování dětí ve všech zemích (70. léta v Evropě a USA)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jediné známé vzorky viru zůstávají v laboratořích v Atlantě a v Moskvě</a:t>
            </a:r>
            <a:endParaRPr/>
          </a:p>
        </p:txBody>
      </p:sp>
      <p:sp>
        <p:nvSpPr>
          <p:cNvPr id="500" name="Google Shape;500;p45"/>
          <p:cNvSpPr/>
          <p:nvPr/>
        </p:nvSpPr>
        <p:spPr>
          <a:xfrm>
            <a:off x="2440676" y="6361583"/>
            <a:ext cx="4075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Snímek viru z elektronového mikroskopu (wikipedia)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45" descr="Smallpox virus virions TEM PHIL 1849.JPG"/>
          <p:cNvPicPr preferRelativeResize="0"/>
          <p:nvPr/>
        </p:nvPicPr>
        <p:blipFill rotWithShape="1">
          <a:blip r:embed="rId3">
            <a:alphaModFix/>
          </a:blip>
          <a:srcRect t="27794" b="23006"/>
          <a:stretch/>
        </p:blipFill>
        <p:spPr>
          <a:xfrm>
            <a:off x="2440677" y="3717311"/>
            <a:ext cx="4075539" cy="264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5" descr="https://upload.wikimedia.org/wikipedia/commons/9/92/Smallpox_keep_out_of_this_house.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3558" y="188640"/>
            <a:ext cx="4000930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6"/>
          <p:cNvSpPr/>
          <p:nvPr/>
        </p:nvSpPr>
        <p:spPr>
          <a:xfrm>
            <a:off x="154155" y="116632"/>
            <a:ext cx="693812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Vakcinace (očkování)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Edward Jenner (1749 - 1823)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doktor z Gloucestershire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při epidemii pravých neštovic si všiml, že dojičky, které prodělali kravské neštovice neonemocní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provedl experiment: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odebral vzorek kravské neštovice z pacientky Sarah Nelmesové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nakazil tímto 8-letého chlapce Jamese Phippse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po zotavení nakazil Jamese pravými neštovicemi - neonemocněl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očkování nepatentoval, aby mohli být léčeni bohatí i chudí</a:t>
            </a:r>
            <a:endParaRPr/>
          </a:p>
        </p:txBody>
      </p:sp>
      <p:pic>
        <p:nvPicPr>
          <p:cNvPr id="508" name="Google Shape;508;p46" descr="Edward Jenner by James Northcote.jpg"/>
          <p:cNvPicPr preferRelativeResize="0"/>
          <p:nvPr/>
        </p:nvPicPr>
        <p:blipFill rotWithShape="1">
          <a:blip r:embed="rId3">
            <a:alphaModFix/>
          </a:blip>
          <a:srcRect l="18408" t="14470" r="31885" b="34367"/>
          <a:stretch/>
        </p:blipFill>
        <p:spPr>
          <a:xfrm>
            <a:off x="7236296" y="143108"/>
            <a:ext cx="1714387" cy="22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6"/>
          <p:cNvPicPr preferRelativeResize="0"/>
          <p:nvPr/>
        </p:nvPicPr>
        <p:blipFill rotWithShape="1">
          <a:blip r:embed="rId4">
            <a:alphaModFix/>
          </a:blip>
          <a:srcRect l="1317" t="21710" r="3304" b="19454"/>
          <a:stretch/>
        </p:blipFill>
        <p:spPr>
          <a:xfrm>
            <a:off x="251520" y="3140968"/>
            <a:ext cx="8651755" cy="3001993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6"/>
          <p:cNvSpPr/>
          <p:nvPr/>
        </p:nvSpPr>
        <p:spPr>
          <a:xfrm>
            <a:off x="7753665" y="6477716"/>
            <a:ext cx="13215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wikipedia</a:t>
            </a:r>
            <a:endParaRPr sz="1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6"/>
          <p:cNvSpPr/>
          <p:nvPr/>
        </p:nvSpPr>
        <p:spPr>
          <a:xfrm>
            <a:off x="52748" y="6487840"/>
            <a:ext cx="40872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Latinsky "vacca" znamená "kráva"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154155" y="116632"/>
            <a:ext cx="8666315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Charakteristické </a:t>
            </a:r>
            <a:r>
              <a:rPr lang="cs-CZ" sz="20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morfologické znaky </a:t>
            </a:r>
            <a:r>
              <a:rPr lang="cs-CZ" sz="2000" b="1" u="sng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apoptózy</a:t>
            </a:r>
            <a:endParaRPr sz="2000" b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Blebbing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nepravidelné záhyby cytoplazmatické membrány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smršťování buňky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shrinkage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vznikají odpojení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cytoskeletu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 membrány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degradace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vnitřní struktury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(membrána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neztrácí svou integritu)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vznik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apoptotických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tělísek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Fragmentace jádra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Kaspáza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aktivuje endogenní endonukleázu - enzym CAD (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Caspase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Activated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DNase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štěpí chromatinovou DNA na fragmenty o délce cca 180bp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elektroforetickém gelu lze pozorovat 180bp fragmenty DNA a jejich </a:t>
            </a:r>
            <a:endParaRPr lang="cs-CZ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násobky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(360, 540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- 180bp je zhruba délka rozestupu histonů na DNA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 descr="White DNA bands against a dark grey background, resembling the rungs of a lad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990" y="4230699"/>
            <a:ext cx="1983482" cy="2150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 descr="http://www.pbs.org/newshour/wp-content/uploads/2015/12/epigenetics.jpg"/>
          <p:cNvPicPr preferRelativeResize="0"/>
          <p:nvPr/>
        </p:nvPicPr>
        <p:blipFill rotWithShape="1">
          <a:blip r:embed="rId4">
            <a:alphaModFix/>
          </a:blip>
          <a:srcRect l="49019" t="5020" r="1809" b="42715"/>
          <a:stretch/>
        </p:blipFill>
        <p:spPr>
          <a:xfrm>
            <a:off x="2339752" y="4596581"/>
            <a:ext cx="2565594" cy="1636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5"/>
          <p:cNvCxnSpPr/>
          <p:nvPr/>
        </p:nvCxnSpPr>
        <p:spPr>
          <a:xfrm rot="10800000">
            <a:off x="2411760" y="5919685"/>
            <a:ext cx="864096" cy="4050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37" name="Google Shape;137;p5"/>
          <p:cNvCxnSpPr/>
          <p:nvPr/>
        </p:nvCxnSpPr>
        <p:spPr>
          <a:xfrm rot="10800000">
            <a:off x="3483929" y="5484530"/>
            <a:ext cx="18002" cy="74823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8" name="Google Shape;138;p5"/>
          <p:cNvSpPr txBox="1"/>
          <p:nvPr/>
        </p:nvSpPr>
        <p:spPr>
          <a:xfrm>
            <a:off x="3235565" y="6169159"/>
            <a:ext cx="27288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místa štěpení CAD endonukleázou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2947386" y="4751962"/>
            <a:ext cx="502061" cy="307777"/>
          </a:xfrm>
          <a:prstGeom prst="rect">
            <a:avLst/>
          </a:prstGeom>
          <a:solidFill>
            <a:srgbClr val="F1EF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 descr="C:\Users\simara\AppData\Local\Microsoft\Windows\Temporary Internet Files\Content.IE5\LVZ06BSO\sad-face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3011" y="3934553"/>
            <a:ext cx="271277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C:\Users\simara\AppData\Local\Microsoft\Windows\Temporary Internet Files\Content.IE5\7AG582IT\Wiki_smile[1]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2829" y="3950454"/>
            <a:ext cx="238361" cy="23836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7125216" y="3933056"/>
            <a:ext cx="7107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žebříček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3752" y="505920"/>
            <a:ext cx="4130485" cy="260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046159"/>
            <a:ext cx="2116392" cy="28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/>
          <p:nvPr/>
        </p:nvSpPr>
        <p:spPr>
          <a:xfrm>
            <a:off x="179512" y="134650"/>
            <a:ext cx="878497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Kdy probíhá </a:t>
            </a:r>
            <a:r>
              <a:rPr lang="cs-CZ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apoptóza</a:t>
            </a:r>
            <a:r>
              <a:rPr lang="cs-CZ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zánik nadbytečných buněk v prenatálním období (u embrya, u plodu) </a:t>
            </a:r>
            <a:endParaRPr dirty="0"/>
          </a:p>
          <a:p>
            <a:pPr marL="0" marR="0" lvl="2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orgány se zakládají jako shluky buněk</a:t>
            </a:r>
            <a:endParaRPr dirty="0"/>
          </a:p>
          <a:p>
            <a:pPr marL="0" marR="0" lvl="2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duté orgány vznikají tak, že vnitřní buňky zaniknou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apoptózou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diferenciace lidských prstů (B)</a:t>
            </a:r>
            <a:endParaRPr dirty="0"/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algn="just">
              <a:buFontTx/>
              <a:buChar char="-"/>
            </a:pPr>
            <a:r>
              <a:rPr lang="cs-CZ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buňka ztratí kontakt s </a:t>
            </a:r>
            <a:r>
              <a:rPr lang="sk-SK" sz="16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extracelulární</a:t>
            </a:r>
            <a:r>
              <a:rPr lang="sk-SK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6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tzv.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anoikis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řečtiny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bezdomovectví</a:t>
            </a:r>
            <a:r>
              <a:rPr lang="sk-SK" sz="1600" dirty="0" smtClean="0"/>
              <a:t>)</a:t>
            </a:r>
            <a:endParaRPr lang="cs-CZ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buňka, která dostává signály smrti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poškození DNA, které již neumí buňka opravit (D)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 descr="https://www.researchgate.net/profile/Pothana_Saikumar/publication/12732536/figure/fig2/AS:276990692216833@1443051135407/Figure-2-Examples-of-apoptosis-in-physiology-and-pathology-showing-the-indispensable-b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3422103"/>
            <a:ext cx="5715000" cy="27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107504" y="6477716"/>
            <a:ext cx="89676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researchgate.net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/>
          <p:nvPr/>
        </p:nvSpPr>
        <p:spPr>
          <a:xfrm>
            <a:off x="154155" y="116632"/>
            <a:ext cx="86663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Apoptóza</a:t>
            </a: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vs. Nekróza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7" descr="https://s-media-cache-ak0.pinimg.com/736x/3f/cc/35/3fcc35dccf98f357d9eea5d0131a857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980728"/>
            <a:ext cx="6115050" cy="4638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/>
          <p:nvPr/>
        </p:nvSpPr>
        <p:spPr>
          <a:xfrm>
            <a:off x="107504" y="6477716"/>
            <a:ext cx="89676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https://www.pinterest.com/spanglyal/cancer-cell-mapping/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>
            <a:off x="154155" y="116632"/>
            <a:ext cx="8666315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Apoptóza</a:t>
            </a: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může být indukována dvěma drahami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Vnitřní dráha (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intrinsic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pathway</a:t>
            </a:r>
            <a:r>
              <a:rPr lang="cs-CZ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- mitochondriální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 důvodu buněčného stresu nebo DNA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poškození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uvolnění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proteinů (hl. Cytochrom C) z prostoru na membráně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mitochondrií</a:t>
            </a:r>
          </a:p>
          <a:p>
            <a:pPr lvl="0">
              <a:buFontTx/>
              <a:buChar char="-"/>
            </a:pP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</a:t>
            </a:r>
            <a:r>
              <a:rPr lang="cs-CZ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apoptozómu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proteolytické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štěpní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prokaspázy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 na iniciační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kaspázu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endParaRPr lang="cs-CZ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Vnější dráha (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extrinsic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pathway</a:t>
            </a:r>
            <a:r>
              <a:rPr lang="cs-CZ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- receptorová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 důvodu vnější signalizace od ostatních buněk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extracelulární ligandy (hl. TNF-α 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se váží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na tzv.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death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-receptory na povrchu </a:t>
            </a:r>
            <a:r>
              <a:rPr lang="cs-CZ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buněk</a:t>
            </a:r>
            <a:endParaRPr lang="sk-SK" dirty="0" smtClean="0">
              <a:ea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vzniká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proapoptický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signál →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proteolytické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štěpní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prokaspázy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8 na iniciační </a:t>
            </a:r>
            <a:r>
              <a:rPr lang="sk-SK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kaspázu</a:t>
            </a:r>
            <a:r>
              <a:rPr lang="sk-SK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6171" y="6435998"/>
            <a:ext cx="1330325" cy="23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0635" y="3299144"/>
            <a:ext cx="5349430" cy="331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>
            <a:off x="107504" y="159604"/>
            <a:ext cx="87849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Metody detekce </a:t>
            </a:r>
            <a:r>
              <a:rPr lang="cs-CZ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apoptózy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např. při testování léčiv in </a:t>
            </a:r>
            <a:r>
              <a:rPr lang="cs-CZ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vitro</a:t>
            </a:r>
            <a:r>
              <a:rPr lang="cs-CZ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pomocí světelné mikroskopie – morfologické změny</a:t>
            </a:r>
            <a:endParaRPr dirty="0"/>
          </a:p>
        </p:txBody>
      </p:sp>
      <p:pic>
        <p:nvPicPr>
          <p:cNvPr id="172" name="Google Shape;172;p9" descr="Image result for death smil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593" y="4030942"/>
            <a:ext cx="898509" cy="89850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/>
          <p:nvPr/>
        </p:nvSpPr>
        <p:spPr>
          <a:xfrm>
            <a:off x="3419872" y="1846325"/>
            <a:ext cx="16561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5183830" y="1700808"/>
            <a:ext cx="12241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Lék na leukemii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 rot="-5400000">
            <a:off x="2561939" y="2591992"/>
            <a:ext cx="12332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Zdravé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erytrocyty</a:t>
            </a:r>
            <a:endParaRPr sz="1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3563888" y="2321677"/>
            <a:ext cx="1403917" cy="1375103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 rot="-5400000">
            <a:off x="2559896" y="4180728"/>
            <a:ext cx="12241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Leukemické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erytrocyty</a:t>
            </a:r>
            <a:endParaRPr sz="1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3563888" y="3782089"/>
            <a:ext cx="1403917" cy="1375103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5076056" y="2323002"/>
            <a:ext cx="1403917" cy="1375103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5076056" y="3782089"/>
            <a:ext cx="1403917" cy="1375103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9" descr="Image result for smile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3167" y="2585579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 descr="Image result for smile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929" y="4042568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 descr="Image result for smile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6471" y="2593782"/>
            <a:ext cx="864096" cy="864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9"/>
          <p:cNvCxnSpPr/>
          <p:nvPr/>
        </p:nvCxnSpPr>
        <p:spPr>
          <a:xfrm>
            <a:off x="2771800" y="3737935"/>
            <a:ext cx="3744416" cy="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9"/>
          <p:cNvCxnSpPr/>
          <p:nvPr/>
        </p:nvCxnSpPr>
        <p:spPr>
          <a:xfrm rot="10800000" flipH="1">
            <a:off x="5029926" y="1810971"/>
            <a:ext cx="1" cy="3346221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p9"/>
          <p:cNvCxnSpPr/>
          <p:nvPr/>
        </p:nvCxnSpPr>
        <p:spPr>
          <a:xfrm rot="10800000" flipH="1">
            <a:off x="3474627" y="1810320"/>
            <a:ext cx="1" cy="3346221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9"/>
          <p:cNvCxnSpPr/>
          <p:nvPr/>
        </p:nvCxnSpPr>
        <p:spPr>
          <a:xfrm>
            <a:off x="2789052" y="2250994"/>
            <a:ext cx="3744416" cy="0"/>
          </a:xfrm>
          <a:prstGeom prst="straightConnector1">
            <a:avLst/>
          </a:prstGeom>
          <a:noFill/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2799</Words>
  <Application>Microsoft Office PowerPoint</Application>
  <PresentationFormat>Předvádění na obrazovce (4:3)</PresentationFormat>
  <Paragraphs>568</Paragraphs>
  <Slides>46</Slides>
  <Notes>46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Pavel Šimara</dc:creator>
  <cp:lastModifiedBy>tapuchova.ivana</cp:lastModifiedBy>
  <cp:revision>33</cp:revision>
  <dcterms:created xsi:type="dcterms:W3CDTF">2016-01-04T11:48:18Z</dcterms:created>
  <dcterms:modified xsi:type="dcterms:W3CDTF">2023-04-25T11:16:27Z</dcterms:modified>
</cp:coreProperties>
</file>